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</p:sldMasterIdLst>
  <p:notesMasterIdLst>
    <p:notesMasterId r:id="rId81"/>
  </p:notesMasterIdLst>
  <p:handoutMasterIdLst>
    <p:handoutMasterId r:id="rId82"/>
  </p:handoutMasterIdLst>
  <p:sldIdLst>
    <p:sldId id="416" r:id="rId2"/>
    <p:sldId id="463" r:id="rId3"/>
    <p:sldId id="352" r:id="rId4"/>
    <p:sldId id="403" r:id="rId5"/>
    <p:sldId id="436" r:id="rId6"/>
    <p:sldId id="409" r:id="rId7"/>
    <p:sldId id="506" r:id="rId8"/>
    <p:sldId id="404" r:id="rId9"/>
    <p:sldId id="434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  <p:sldId id="489" r:id="rId20"/>
    <p:sldId id="380" r:id="rId21"/>
    <p:sldId id="366" r:id="rId22"/>
    <p:sldId id="447" r:id="rId23"/>
    <p:sldId id="448" r:id="rId24"/>
    <p:sldId id="449" r:id="rId25"/>
    <p:sldId id="451" r:id="rId26"/>
    <p:sldId id="452" r:id="rId27"/>
    <p:sldId id="456" r:id="rId28"/>
    <p:sldId id="291" r:id="rId29"/>
    <p:sldId id="421" r:id="rId30"/>
    <p:sldId id="457" r:id="rId31"/>
    <p:sldId id="464" r:id="rId32"/>
    <p:sldId id="465" r:id="rId33"/>
    <p:sldId id="466" r:id="rId34"/>
    <p:sldId id="467" r:id="rId35"/>
    <p:sldId id="468" r:id="rId36"/>
    <p:sldId id="469" r:id="rId37"/>
    <p:sldId id="470" r:id="rId38"/>
    <p:sldId id="453" r:id="rId39"/>
    <p:sldId id="454" r:id="rId40"/>
    <p:sldId id="471" r:id="rId41"/>
    <p:sldId id="290" r:id="rId42"/>
    <p:sldId id="292" r:id="rId43"/>
    <p:sldId id="293" r:id="rId44"/>
    <p:sldId id="294" r:id="rId45"/>
    <p:sldId id="295" r:id="rId46"/>
    <p:sldId id="472" r:id="rId47"/>
    <p:sldId id="473" r:id="rId48"/>
    <p:sldId id="479" r:id="rId49"/>
    <p:sldId id="474" r:id="rId50"/>
    <p:sldId id="475" r:id="rId51"/>
    <p:sldId id="476" r:id="rId52"/>
    <p:sldId id="477" r:id="rId53"/>
    <p:sldId id="478" r:id="rId54"/>
    <p:sldId id="503" r:id="rId55"/>
    <p:sldId id="504" r:id="rId56"/>
    <p:sldId id="406" r:id="rId57"/>
    <p:sldId id="445" r:id="rId58"/>
    <p:sldId id="301" r:id="rId59"/>
    <p:sldId id="490" r:id="rId60"/>
    <p:sldId id="510" r:id="rId61"/>
    <p:sldId id="491" r:id="rId62"/>
    <p:sldId id="499" r:id="rId63"/>
    <p:sldId id="496" r:id="rId64"/>
    <p:sldId id="497" r:id="rId65"/>
    <p:sldId id="492" r:id="rId66"/>
    <p:sldId id="493" r:id="rId67"/>
    <p:sldId id="494" r:id="rId68"/>
    <p:sldId id="495" r:id="rId69"/>
    <p:sldId id="500" r:id="rId70"/>
    <p:sldId id="501" r:id="rId71"/>
    <p:sldId id="502" r:id="rId72"/>
    <p:sldId id="507" r:id="rId73"/>
    <p:sldId id="428" r:id="rId74"/>
    <p:sldId id="412" r:id="rId75"/>
    <p:sldId id="427" r:id="rId76"/>
    <p:sldId id="413" r:id="rId77"/>
    <p:sldId id="414" r:id="rId78"/>
    <p:sldId id="415" r:id="rId79"/>
    <p:sldId id="392" r:id="rId8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8000"/>
    <a:srgbClr val="FF0000"/>
    <a:srgbClr val="FFFFFF"/>
    <a:srgbClr val="FF6600"/>
    <a:srgbClr val="CCFF99"/>
    <a:srgbClr val="0066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75370" autoAdjust="0"/>
  </p:normalViewPr>
  <p:slideViewPr>
    <p:cSldViewPr>
      <p:cViewPr varScale="1">
        <p:scale>
          <a:sx n="47" d="100"/>
          <a:sy n="47" d="100"/>
        </p:scale>
        <p:origin x="52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2512" y="6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36769" y="8772379"/>
            <a:ext cx="3011699" cy="4636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D628F-AAD5-4B8F-A4FD-734400FE6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01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8" y="4387767"/>
            <a:ext cx="5096722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0" tIns="44445" rIns="90480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8500"/>
            <a:ext cx="4605337" cy="3452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Text Box 4"/>
          <p:cNvSpPr txBox="1">
            <a:spLocks noChangeArrowheads="1"/>
          </p:cNvSpPr>
          <p:nvPr/>
        </p:nvSpPr>
        <p:spPr bwMode="ltGray">
          <a:xfrm>
            <a:off x="307284" y="8775535"/>
            <a:ext cx="186622" cy="45738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32" tIns="45717" rIns="91432" bIns="45717">
            <a:spAutoFit/>
          </a:bodyPr>
          <a:lstStyle/>
          <a:p>
            <a:pPr algn="ctr" defTabSz="913485">
              <a:defRPr/>
            </a:pPr>
            <a:endParaRPr lang="en-US" dirty="0">
              <a:latin typeface="Times New Roman" pitchFamily="18" charset="0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943885" y="8698253"/>
            <a:ext cx="1928967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7" rIns="91432" bIns="45717" anchor="b"/>
          <a:lstStyle/>
          <a:p>
            <a:pPr algn="r" defTabSz="913485">
              <a:defRPr/>
            </a:pPr>
            <a:fld id="{6EE17DD7-8E8B-4274-856E-93D16EF37C2E}" type="slidenum">
              <a:rPr lang="en-US" sz="1400" i="1">
                <a:solidFill>
                  <a:schemeClr val="tx2"/>
                </a:solidFill>
                <a:latin typeface="Times New Roman" pitchFamily="18" charset="0"/>
                <a:cs typeface="+mn-cs"/>
              </a:rPr>
              <a:pPr algn="r" defTabSz="913485">
                <a:defRPr/>
              </a:pPr>
              <a:t>‹#›</a:t>
            </a:fld>
            <a:endParaRPr lang="en-US" sz="1400" i="1" dirty="0">
              <a:solidFill>
                <a:schemeClr val="tx2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775535"/>
            <a:ext cx="1930576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7" rIns="91432" bIns="45717" anchor="b"/>
          <a:lstStyle/>
          <a:p>
            <a:pPr defTabSz="913485">
              <a:defRPr/>
            </a:pPr>
            <a:fld id="{EBCD6687-0884-431E-B704-AA18F4A36E02}" type="datetime3">
              <a:rPr lang="en-US" sz="1400" i="1">
                <a:solidFill>
                  <a:schemeClr val="tx2"/>
                </a:solidFill>
                <a:latin typeface="Times New Roman" pitchFamily="18" charset="0"/>
                <a:cs typeface="+mn-cs"/>
              </a:rPr>
              <a:pPr defTabSz="913485">
                <a:defRPr/>
              </a:pPr>
              <a:t>10 February 2022</a:t>
            </a:fld>
            <a:endParaRPr lang="en-US" sz="1400" i="1" dirty="0">
              <a:solidFill>
                <a:schemeClr val="tx2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917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607978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6913"/>
            <a:ext cx="4606925" cy="3454400"/>
          </a:xfrm>
          <a:ln cap="flat"/>
        </p:spPr>
      </p:sp>
      <p:sp>
        <p:nvSpPr>
          <p:cNvPr id="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387850"/>
            <a:ext cx="5099050" cy="4157663"/>
          </a:xfrm>
          <a:noFill/>
          <a:ln/>
        </p:spPr>
        <p:txBody>
          <a:bodyPr lIns="90477" rIns="90477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3847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baseline="0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21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6798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786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40119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1918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9665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2350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19835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54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03137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6913"/>
            <a:ext cx="4606925" cy="3454400"/>
          </a:xfrm>
          <a:ln cap="flat"/>
        </p:spPr>
      </p:sp>
      <p:sp>
        <p:nvSpPr>
          <p:cNvPr id="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387850"/>
            <a:ext cx="5099050" cy="4157663"/>
          </a:xfrm>
          <a:noFill/>
          <a:ln/>
        </p:spPr>
        <p:txBody>
          <a:bodyPr lIns="90477" rIns="90477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4693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070" y="4387766"/>
            <a:ext cx="5099939" cy="4157496"/>
          </a:xfrm>
          <a:noFill/>
          <a:ln/>
        </p:spPr>
        <p:txBody>
          <a:bodyPr lIns="90477" rIns="90477"/>
          <a:lstStyle/>
          <a:p>
            <a:endParaRPr lang="en-US" dirty="0" smtClean="0"/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6913"/>
            <a:ext cx="4606925" cy="3454400"/>
          </a:xfrm>
          <a:ln cap="flat"/>
        </p:spPr>
      </p:sp>
    </p:spTree>
    <p:extLst>
      <p:ext uri="{BB962C8B-B14F-4D97-AF65-F5344CB8AC3E}">
        <p14:creationId xmlns:p14="http://schemas.microsoft.com/office/powerpoint/2010/main" val="23315783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59219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20858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6666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7175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171159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86151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11126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62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4034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71875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6742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3018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138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0183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70815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1" tIns="44440" rIns="90471" bIns="44440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92790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307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1" tIns="44440" rIns="90471" bIns="44440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6953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61523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" y="4237037"/>
            <a:ext cx="6858000" cy="4800600"/>
          </a:xfrm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7977516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721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03069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244712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65082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29785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05407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268992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982096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86183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398541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611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3145965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4892569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746985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437322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97182205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7405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655042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9888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540456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28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6913"/>
            <a:ext cx="4606925" cy="3454400"/>
          </a:xfrm>
          <a:ln cap="flat"/>
        </p:spPr>
      </p:sp>
      <p:sp>
        <p:nvSpPr>
          <p:cNvPr id="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387850"/>
            <a:ext cx="5099050" cy="4157663"/>
          </a:xfrm>
          <a:noFill/>
          <a:ln/>
        </p:spPr>
        <p:txBody>
          <a:bodyPr lIns="90477" rIns="90477"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7307016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03104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720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701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140674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873247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6971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991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6370268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01321194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5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070" y="4387766"/>
            <a:ext cx="5099939" cy="4157496"/>
          </a:xfrm>
          <a:noFill/>
          <a:ln/>
        </p:spPr>
        <p:txBody>
          <a:bodyPr lIns="90477" rIns="90477"/>
          <a:lstStyle/>
          <a:p>
            <a:endParaRPr lang="en-US" dirty="0" smtClean="0"/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96913"/>
            <a:ext cx="4606925" cy="3454400"/>
          </a:xfrm>
          <a:ln cap="flat"/>
        </p:spPr>
      </p:sp>
    </p:spTree>
    <p:extLst>
      <p:ext uri="{BB962C8B-B14F-4D97-AF65-F5344CB8AC3E}">
        <p14:creationId xmlns:p14="http://schemas.microsoft.com/office/powerpoint/2010/main" val="146168385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8968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68665737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79978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3843" y="8817904"/>
            <a:ext cx="3024760" cy="464185"/>
          </a:xfrm>
          <a:prstGeom prst="rect">
            <a:avLst/>
          </a:prstGeom>
        </p:spPr>
        <p:txBody>
          <a:bodyPr/>
          <a:lstStyle/>
          <a:p>
            <a:fld id="{F3E936A1-A00C-4A74-B4A6-D9A87B67187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4128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53843" y="8817904"/>
            <a:ext cx="3024760" cy="464185"/>
          </a:xfrm>
          <a:prstGeom prst="rect">
            <a:avLst/>
          </a:prstGeom>
        </p:spPr>
        <p:txBody>
          <a:bodyPr/>
          <a:lstStyle/>
          <a:p>
            <a:fld id="{F3E936A1-A00C-4A74-B4A6-D9A87B67187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71305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0042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7" y="4313237"/>
            <a:ext cx="6019799" cy="4230449"/>
          </a:xfrm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313523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" y="4151313"/>
            <a:ext cx="6904038" cy="5038724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0248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 rot="-129976">
            <a:off x="2325688" y="1711325"/>
            <a:ext cx="4495800" cy="3241675"/>
            <a:chOff x="1092" y="871"/>
            <a:chExt cx="3576" cy="2579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392" y="978"/>
              <a:ext cx="380" cy="365"/>
            </a:xfrm>
            <a:custGeom>
              <a:avLst/>
              <a:gdLst/>
              <a:ahLst/>
              <a:cxnLst>
                <a:cxn ang="0">
                  <a:pos x="252" y="46"/>
                </a:cxn>
                <a:cxn ang="0">
                  <a:pos x="269" y="63"/>
                </a:cxn>
                <a:cxn ang="0">
                  <a:pos x="287" y="80"/>
                </a:cxn>
                <a:cxn ang="0">
                  <a:pos x="305" y="96"/>
                </a:cxn>
                <a:cxn ang="0">
                  <a:pos x="321" y="115"/>
                </a:cxn>
                <a:cxn ang="0">
                  <a:pos x="337" y="133"/>
                </a:cxn>
                <a:cxn ang="0">
                  <a:pos x="351" y="149"/>
                </a:cxn>
                <a:cxn ang="0">
                  <a:pos x="363" y="163"/>
                </a:cxn>
                <a:cxn ang="0">
                  <a:pos x="372" y="174"/>
                </a:cxn>
                <a:cxn ang="0">
                  <a:pos x="376" y="183"/>
                </a:cxn>
                <a:cxn ang="0">
                  <a:pos x="379" y="185"/>
                </a:cxn>
                <a:cxn ang="0">
                  <a:pos x="252" y="364"/>
                </a:cxn>
                <a:cxn ang="0">
                  <a:pos x="252" y="364"/>
                </a:cxn>
                <a:cxn ang="0">
                  <a:pos x="248" y="364"/>
                </a:cxn>
                <a:cxn ang="0">
                  <a:pos x="241" y="359"/>
                </a:cxn>
                <a:cxn ang="0">
                  <a:pos x="229" y="356"/>
                </a:cxn>
                <a:cxn ang="0">
                  <a:pos x="213" y="349"/>
                </a:cxn>
                <a:cxn ang="0">
                  <a:pos x="193" y="340"/>
                </a:cxn>
                <a:cxn ang="0">
                  <a:pos x="172" y="328"/>
                </a:cxn>
                <a:cxn ang="0">
                  <a:pos x="149" y="317"/>
                </a:cxn>
                <a:cxn ang="0">
                  <a:pos x="126" y="303"/>
                </a:cxn>
                <a:cxn ang="0">
                  <a:pos x="103" y="285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77" y="267"/>
                </a:cxn>
                <a:cxn ang="0">
                  <a:pos x="77" y="265"/>
                </a:cxn>
                <a:cxn ang="0">
                  <a:pos x="77" y="265"/>
                </a:cxn>
                <a:cxn ang="0">
                  <a:pos x="80" y="267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67" y="260"/>
                </a:cxn>
                <a:cxn ang="0">
                  <a:pos x="54" y="252"/>
                </a:cxn>
                <a:cxn ang="0">
                  <a:pos x="41" y="241"/>
                </a:cxn>
                <a:cxn ang="0">
                  <a:pos x="31" y="232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1"/>
                </a:cxn>
                <a:cxn ang="0">
                  <a:pos x="4" y="177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2"/>
                </a:cxn>
                <a:cxn ang="0">
                  <a:pos x="8" y="98"/>
                </a:cxn>
                <a:cxn ang="0">
                  <a:pos x="16" y="78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7" y="15"/>
                </a:cxn>
                <a:cxn ang="0">
                  <a:pos x="98" y="6"/>
                </a:cxn>
                <a:cxn ang="0">
                  <a:pos x="121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3" y="38"/>
                </a:cxn>
                <a:cxn ang="0">
                  <a:pos x="252" y="46"/>
                </a:cxn>
                <a:cxn ang="0">
                  <a:pos x="252" y="46"/>
                </a:cxn>
              </a:cxnLst>
              <a:rect l="0" t="0" r="r" b="b"/>
              <a:pathLst>
                <a:path w="380" h="365">
                  <a:moveTo>
                    <a:pt x="252" y="46"/>
                  </a:moveTo>
                  <a:lnTo>
                    <a:pt x="269" y="63"/>
                  </a:lnTo>
                  <a:lnTo>
                    <a:pt x="287" y="80"/>
                  </a:lnTo>
                  <a:lnTo>
                    <a:pt x="305" y="96"/>
                  </a:lnTo>
                  <a:lnTo>
                    <a:pt x="321" y="115"/>
                  </a:lnTo>
                  <a:lnTo>
                    <a:pt x="337" y="133"/>
                  </a:lnTo>
                  <a:lnTo>
                    <a:pt x="351" y="149"/>
                  </a:lnTo>
                  <a:lnTo>
                    <a:pt x="363" y="163"/>
                  </a:lnTo>
                  <a:lnTo>
                    <a:pt x="372" y="174"/>
                  </a:lnTo>
                  <a:lnTo>
                    <a:pt x="376" y="183"/>
                  </a:lnTo>
                  <a:lnTo>
                    <a:pt x="379" y="185"/>
                  </a:lnTo>
                  <a:lnTo>
                    <a:pt x="252" y="364"/>
                  </a:lnTo>
                  <a:lnTo>
                    <a:pt x="252" y="364"/>
                  </a:lnTo>
                  <a:lnTo>
                    <a:pt x="248" y="364"/>
                  </a:lnTo>
                  <a:lnTo>
                    <a:pt x="241" y="359"/>
                  </a:lnTo>
                  <a:lnTo>
                    <a:pt x="229" y="356"/>
                  </a:lnTo>
                  <a:lnTo>
                    <a:pt x="213" y="349"/>
                  </a:lnTo>
                  <a:lnTo>
                    <a:pt x="193" y="340"/>
                  </a:lnTo>
                  <a:lnTo>
                    <a:pt x="172" y="328"/>
                  </a:lnTo>
                  <a:lnTo>
                    <a:pt x="149" y="317"/>
                  </a:lnTo>
                  <a:lnTo>
                    <a:pt x="126" y="303"/>
                  </a:lnTo>
                  <a:lnTo>
                    <a:pt x="103" y="285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77" y="267"/>
                  </a:lnTo>
                  <a:lnTo>
                    <a:pt x="77" y="265"/>
                  </a:lnTo>
                  <a:lnTo>
                    <a:pt x="77" y="265"/>
                  </a:lnTo>
                  <a:lnTo>
                    <a:pt x="80" y="267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67" y="260"/>
                  </a:lnTo>
                  <a:lnTo>
                    <a:pt x="54" y="252"/>
                  </a:lnTo>
                  <a:lnTo>
                    <a:pt x="41" y="241"/>
                  </a:lnTo>
                  <a:lnTo>
                    <a:pt x="31" y="232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1"/>
                  </a:lnTo>
                  <a:lnTo>
                    <a:pt x="4" y="177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2"/>
                  </a:lnTo>
                  <a:lnTo>
                    <a:pt x="8" y="98"/>
                  </a:lnTo>
                  <a:lnTo>
                    <a:pt x="16" y="78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7" y="15"/>
                  </a:lnTo>
                  <a:lnTo>
                    <a:pt x="98" y="6"/>
                  </a:lnTo>
                  <a:lnTo>
                    <a:pt x="121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3" y="38"/>
                  </a:lnTo>
                  <a:lnTo>
                    <a:pt x="252" y="46"/>
                  </a:lnTo>
                  <a:lnTo>
                    <a:pt x="252" y="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392" y="978"/>
              <a:ext cx="380" cy="365"/>
            </a:xfrm>
            <a:custGeom>
              <a:avLst/>
              <a:gdLst/>
              <a:ahLst/>
              <a:cxnLst>
                <a:cxn ang="0">
                  <a:pos x="252" y="46"/>
                </a:cxn>
                <a:cxn ang="0">
                  <a:pos x="269" y="63"/>
                </a:cxn>
                <a:cxn ang="0">
                  <a:pos x="287" y="80"/>
                </a:cxn>
                <a:cxn ang="0">
                  <a:pos x="305" y="96"/>
                </a:cxn>
                <a:cxn ang="0">
                  <a:pos x="321" y="115"/>
                </a:cxn>
                <a:cxn ang="0">
                  <a:pos x="337" y="133"/>
                </a:cxn>
                <a:cxn ang="0">
                  <a:pos x="351" y="149"/>
                </a:cxn>
                <a:cxn ang="0">
                  <a:pos x="363" y="163"/>
                </a:cxn>
                <a:cxn ang="0">
                  <a:pos x="372" y="174"/>
                </a:cxn>
                <a:cxn ang="0">
                  <a:pos x="376" y="183"/>
                </a:cxn>
                <a:cxn ang="0">
                  <a:pos x="379" y="185"/>
                </a:cxn>
                <a:cxn ang="0">
                  <a:pos x="252" y="364"/>
                </a:cxn>
                <a:cxn ang="0">
                  <a:pos x="252" y="364"/>
                </a:cxn>
                <a:cxn ang="0">
                  <a:pos x="248" y="364"/>
                </a:cxn>
                <a:cxn ang="0">
                  <a:pos x="241" y="359"/>
                </a:cxn>
                <a:cxn ang="0">
                  <a:pos x="229" y="356"/>
                </a:cxn>
                <a:cxn ang="0">
                  <a:pos x="213" y="349"/>
                </a:cxn>
                <a:cxn ang="0">
                  <a:pos x="193" y="340"/>
                </a:cxn>
                <a:cxn ang="0">
                  <a:pos x="172" y="328"/>
                </a:cxn>
                <a:cxn ang="0">
                  <a:pos x="149" y="317"/>
                </a:cxn>
                <a:cxn ang="0">
                  <a:pos x="126" y="303"/>
                </a:cxn>
                <a:cxn ang="0">
                  <a:pos x="103" y="285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77" y="267"/>
                </a:cxn>
                <a:cxn ang="0">
                  <a:pos x="77" y="265"/>
                </a:cxn>
                <a:cxn ang="0">
                  <a:pos x="77" y="265"/>
                </a:cxn>
                <a:cxn ang="0">
                  <a:pos x="80" y="267"/>
                </a:cxn>
                <a:cxn ang="0">
                  <a:pos x="80" y="269"/>
                </a:cxn>
                <a:cxn ang="0">
                  <a:pos x="80" y="269"/>
                </a:cxn>
                <a:cxn ang="0">
                  <a:pos x="67" y="260"/>
                </a:cxn>
                <a:cxn ang="0">
                  <a:pos x="54" y="252"/>
                </a:cxn>
                <a:cxn ang="0">
                  <a:pos x="41" y="241"/>
                </a:cxn>
                <a:cxn ang="0">
                  <a:pos x="31" y="232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1"/>
                </a:cxn>
                <a:cxn ang="0">
                  <a:pos x="4" y="177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2"/>
                </a:cxn>
                <a:cxn ang="0">
                  <a:pos x="8" y="98"/>
                </a:cxn>
                <a:cxn ang="0">
                  <a:pos x="16" y="78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7" y="15"/>
                </a:cxn>
                <a:cxn ang="0">
                  <a:pos x="98" y="6"/>
                </a:cxn>
                <a:cxn ang="0">
                  <a:pos x="121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3" y="38"/>
                </a:cxn>
                <a:cxn ang="0">
                  <a:pos x="252" y="46"/>
                </a:cxn>
                <a:cxn ang="0">
                  <a:pos x="252" y="46"/>
                </a:cxn>
              </a:cxnLst>
              <a:rect l="0" t="0" r="r" b="b"/>
              <a:pathLst>
                <a:path w="380" h="365">
                  <a:moveTo>
                    <a:pt x="252" y="46"/>
                  </a:moveTo>
                  <a:lnTo>
                    <a:pt x="269" y="63"/>
                  </a:lnTo>
                  <a:lnTo>
                    <a:pt x="287" y="80"/>
                  </a:lnTo>
                  <a:lnTo>
                    <a:pt x="305" y="96"/>
                  </a:lnTo>
                  <a:lnTo>
                    <a:pt x="321" y="115"/>
                  </a:lnTo>
                  <a:lnTo>
                    <a:pt x="337" y="133"/>
                  </a:lnTo>
                  <a:lnTo>
                    <a:pt x="351" y="149"/>
                  </a:lnTo>
                  <a:lnTo>
                    <a:pt x="363" y="163"/>
                  </a:lnTo>
                  <a:lnTo>
                    <a:pt x="372" y="174"/>
                  </a:lnTo>
                  <a:lnTo>
                    <a:pt x="376" y="183"/>
                  </a:lnTo>
                  <a:lnTo>
                    <a:pt x="379" y="185"/>
                  </a:lnTo>
                  <a:lnTo>
                    <a:pt x="252" y="364"/>
                  </a:lnTo>
                  <a:lnTo>
                    <a:pt x="252" y="364"/>
                  </a:lnTo>
                  <a:lnTo>
                    <a:pt x="248" y="364"/>
                  </a:lnTo>
                  <a:lnTo>
                    <a:pt x="241" y="359"/>
                  </a:lnTo>
                  <a:lnTo>
                    <a:pt x="229" y="356"/>
                  </a:lnTo>
                  <a:lnTo>
                    <a:pt x="213" y="349"/>
                  </a:lnTo>
                  <a:lnTo>
                    <a:pt x="193" y="340"/>
                  </a:lnTo>
                  <a:lnTo>
                    <a:pt x="172" y="328"/>
                  </a:lnTo>
                  <a:lnTo>
                    <a:pt x="149" y="317"/>
                  </a:lnTo>
                  <a:lnTo>
                    <a:pt x="126" y="303"/>
                  </a:lnTo>
                  <a:lnTo>
                    <a:pt x="103" y="285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77" y="267"/>
                  </a:lnTo>
                  <a:lnTo>
                    <a:pt x="77" y="265"/>
                  </a:lnTo>
                  <a:lnTo>
                    <a:pt x="77" y="265"/>
                  </a:lnTo>
                  <a:lnTo>
                    <a:pt x="80" y="267"/>
                  </a:lnTo>
                  <a:lnTo>
                    <a:pt x="80" y="269"/>
                  </a:lnTo>
                  <a:lnTo>
                    <a:pt x="80" y="269"/>
                  </a:lnTo>
                  <a:lnTo>
                    <a:pt x="67" y="260"/>
                  </a:lnTo>
                  <a:lnTo>
                    <a:pt x="54" y="252"/>
                  </a:lnTo>
                  <a:lnTo>
                    <a:pt x="41" y="241"/>
                  </a:lnTo>
                  <a:lnTo>
                    <a:pt x="31" y="232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1"/>
                  </a:lnTo>
                  <a:lnTo>
                    <a:pt x="4" y="177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2"/>
                  </a:lnTo>
                  <a:lnTo>
                    <a:pt x="8" y="98"/>
                  </a:lnTo>
                  <a:lnTo>
                    <a:pt x="16" y="78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7" y="15"/>
                  </a:lnTo>
                  <a:lnTo>
                    <a:pt x="98" y="6"/>
                  </a:lnTo>
                  <a:lnTo>
                    <a:pt x="121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3" y="38"/>
                  </a:lnTo>
                  <a:lnTo>
                    <a:pt x="252" y="46"/>
                  </a:lnTo>
                  <a:lnTo>
                    <a:pt x="252" y="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474" y="1026"/>
              <a:ext cx="216" cy="269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1" y="48"/>
                </a:cxn>
                <a:cxn ang="0">
                  <a:pos x="211" y="48"/>
                </a:cxn>
                <a:cxn ang="0">
                  <a:pos x="216" y="37"/>
                </a:cxn>
                <a:cxn ang="0">
                  <a:pos x="216" y="27"/>
                </a:cxn>
                <a:cxn ang="0">
                  <a:pos x="216" y="16"/>
                </a:cxn>
                <a:cxn ang="0">
                  <a:pos x="209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1" y="0"/>
                </a:cxn>
                <a:cxn ang="0">
                  <a:pos x="181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2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2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6" y="258"/>
                </a:cxn>
                <a:cxn ang="0">
                  <a:pos x="6" y="258"/>
                </a:cxn>
                <a:cxn ang="0">
                  <a:pos x="15" y="264"/>
                </a:cxn>
                <a:cxn ang="0">
                  <a:pos x="25" y="267"/>
                </a:cxn>
                <a:cxn ang="0">
                  <a:pos x="36" y="264"/>
                </a:cxn>
                <a:cxn ang="0">
                  <a:pos x="46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7" h="268">
                  <a:moveTo>
                    <a:pt x="133" y="151"/>
                  </a:moveTo>
                  <a:lnTo>
                    <a:pt x="211" y="48"/>
                  </a:lnTo>
                  <a:lnTo>
                    <a:pt x="211" y="48"/>
                  </a:lnTo>
                  <a:lnTo>
                    <a:pt x="216" y="37"/>
                  </a:lnTo>
                  <a:lnTo>
                    <a:pt x="216" y="27"/>
                  </a:lnTo>
                  <a:lnTo>
                    <a:pt x="216" y="16"/>
                  </a:lnTo>
                  <a:lnTo>
                    <a:pt x="209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81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2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2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6" y="258"/>
                  </a:lnTo>
                  <a:lnTo>
                    <a:pt x="6" y="258"/>
                  </a:lnTo>
                  <a:lnTo>
                    <a:pt x="15" y="264"/>
                  </a:lnTo>
                  <a:lnTo>
                    <a:pt x="25" y="267"/>
                  </a:lnTo>
                  <a:lnTo>
                    <a:pt x="36" y="264"/>
                  </a:lnTo>
                  <a:lnTo>
                    <a:pt x="46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474" y="1026"/>
              <a:ext cx="216" cy="269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1" y="48"/>
                </a:cxn>
                <a:cxn ang="0">
                  <a:pos x="211" y="48"/>
                </a:cxn>
                <a:cxn ang="0">
                  <a:pos x="216" y="37"/>
                </a:cxn>
                <a:cxn ang="0">
                  <a:pos x="216" y="27"/>
                </a:cxn>
                <a:cxn ang="0">
                  <a:pos x="216" y="16"/>
                </a:cxn>
                <a:cxn ang="0">
                  <a:pos x="209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1" y="0"/>
                </a:cxn>
                <a:cxn ang="0">
                  <a:pos x="181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2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2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6" y="258"/>
                </a:cxn>
                <a:cxn ang="0">
                  <a:pos x="6" y="258"/>
                </a:cxn>
                <a:cxn ang="0">
                  <a:pos x="15" y="264"/>
                </a:cxn>
                <a:cxn ang="0">
                  <a:pos x="25" y="267"/>
                </a:cxn>
                <a:cxn ang="0">
                  <a:pos x="36" y="264"/>
                </a:cxn>
                <a:cxn ang="0">
                  <a:pos x="46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7" h="268">
                  <a:moveTo>
                    <a:pt x="133" y="151"/>
                  </a:moveTo>
                  <a:lnTo>
                    <a:pt x="211" y="48"/>
                  </a:lnTo>
                  <a:lnTo>
                    <a:pt x="211" y="48"/>
                  </a:lnTo>
                  <a:lnTo>
                    <a:pt x="216" y="37"/>
                  </a:lnTo>
                  <a:lnTo>
                    <a:pt x="216" y="27"/>
                  </a:lnTo>
                  <a:lnTo>
                    <a:pt x="216" y="16"/>
                  </a:lnTo>
                  <a:lnTo>
                    <a:pt x="209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1" y="0"/>
                  </a:lnTo>
                  <a:lnTo>
                    <a:pt x="181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2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2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6" y="258"/>
                  </a:lnTo>
                  <a:lnTo>
                    <a:pt x="6" y="258"/>
                  </a:lnTo>
                  <a:lnTo>
                    <a:pt x="15" y="264"/>
                  </a:lnTo>
                  <a:lnTo>
                    <a:pt x="25" y="267"/>
                  </a:lnTo>
                  <a:lnTo>
                    <a:pt x="36" y="264"/>
                  </a:lnTo>
                  <a:lnTo>
                    <a:pt x="46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506" y="1030"/>
              <a:ext cx="217" cy="269"/>
            </a:xfrm>
            <a:custGeom>
              <a:avLst/>
              <a:gdLst/>
              <a:ahLst/>
              <a:cxnLst>
                <a:cxn ang="0">
                  <a:pos x="132" y="151"/>
                </a:cxn>
                <a:cxn ang="0">
                  <a:pos x="210" y="48"/>
                </a:cxn>
                <a:cxn ang="0">
                  <a:pos x="210" y="48"/>
                </a:cxn>
                <a:cxn ang="0">
                  <a:pos x="215" y="40"/>
                </a:cxn>
                <a:cxn ang="0">
                  <a:pos x="215" y="27"/>
                </a:cxn>
                <a:cxn ang="0">
                  <a:pos x="215" y="19"/>
                </a:cxn>
                <a:cxn ang="0">
                  <a:pos x="208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0" y="0"/>
                </a:cxn>
                <a:cxn ang="0">
                  <a:pos x="172" y="2"/>
                </a:cxn>
                <a:cxn ang="0">
                  <a:pos x="164" y="8"/>
                </a:cxn>
                <a:cxn ang="0">
                  <a:pos x="157" y="19"/>
                </a:cxn>
                <a:cxn ang="0">
                  <a:pos x="82" y="116"/>
                </a:cxn>
                <a:cxn ang="0">
                  <a:pos x="8" y="213"/>
                </a:cxn>
                <a:cxn ang="0">
                  <a:pos x="8" y="213"/>
                </a:cxn>
                <a:cxn ang="0">
                  <a:pos x="2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2" y="250"/>
                </a:cxn>
                <a:cxn ang="0">
                  <a:pos x="6" y="259"/>
                </a:cxn>
                <a:cxn ang="0">
                  <a:pos x="6" y="259"/>
                </a:cxn>
                <a:cxn ang="0">
                  <a:pos x="15" y="265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6" y="263"/>
                </a:cxn>
                <a:cxn ang="0">
                  <a:pos x="54" y="257"/>
                </a:cxn>
                <a:cxn ang="0">
                  <a:pos x="132" y="151"/>
                </a:cxn>
                <a:cxn ang="0">
                  <a:pos x="132" y="151"/>
                </a:cxn>
              </a:cxnLst>
              <a:rect l="0" t="0" r="r" b="b"/>
              <a:pathLst>
                <a:path w="216" h="268">
                  <a:moveTo>
                    <a:pt x="132" y="151"/>
                  </a:moveTo>
                  <a:lnTo>
                    <a:pt x="210" y="48"/>
                  </a:lnTo>
                  <a:lnTo>
                    <a:pt x="210" y="48"/>
                  </a:lnTo>
                  <a:lnTo>
                    <a:pt x="215" y="40"/>
                  </a:lnTo>
                  <a:lnTo>
                    <a:pt x="215" y="27"/>
                  </a:lnTo>
                  <a:lnTo>
                    <a:pt x="215" y="19"/>
                  </a:lnTo>
                  <a:lnTo>
                    <a:pt x="208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0" y="0"/>
                  </a:lnTo>
                  <a:lnTo>
                    <a:pt x="172" y="2"/>
                  </a:lnTo>
                  <a:lnTo>
                    <a:pt x="164" y="8"/>
                  </a:lnTo>
                  <a:lnTo>
                    <a:pt x="157" y="19"/>
                  </a:lnTo>
                  <a:lnTo>
                    <a:pt x="82" y="116"/>
                  </a:lnTo>
                  <a:lnTo>
                    <a:pt x="8" y="213"/>
                  </a:lnTo>
                  <a:lnTo>
                    <a:pt x="8" y="213"/>
                  </a:lnTo>
                  <a:lnTo>
                    <a:pt x="2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2" y="250"/>
                  </a:lnTo>
                  <a:lnTo>
                    <a:pt x="6" y="259"/>
                  </a:lnTo>
                  <a:lnTo>
                    <a:pt x="6" y="259"/>
                  </a:lnTo>
                  <a:lnTo>
                    <a:pt x="15" y="265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6" y="263"/>
                  </a:lnTo>
                  <a:lnTo>
                    <a:pt x="54" y="257"/>
                  </a:lnTo>
                  <a:lnTo>
                    <a:pt x="132" y="151"/>
                  </a:lnTo>
                  <a:lnTo>
                    <a:pt x="132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506" y="1030"/>
              <a:ext cx="217" cy="269"/>
            </a:xfrm>
            <a:custGeom>
              <a:avLst/>
              <a:gdLst/>
              <a:ahLst/>
              <a:cxnLst>
                <a:cxn ang="0">
                  <a:pos x="132" y="151"/>
                </a:cxn>
                <a:cxn ang="0">
                  <a:pos x="210" y="48"/>
                </a:cxn>
                <a:cxn ang="0">
                  <a:pos x="210" y="48"/>
                </a:cxn>
                <a:cxn ang="0">
                  <a:pos x="215" y="40"/>
                </a:cxn>
                <a:cxn ang="0">
                  <a:pos x="215" y="27"/>
                </a:cxn>
                <a:cxn ang="0">
                  <a:pos x="215" y="19"/>
                </a:cxn>
                <a:cxn ang="0">
                  <a:pos x="208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0" y="0"/>
                </a:cxn>
                <a:cxn ang="0">
                  <a:pos x="172" y="2"/>
                </a:cxn>
                <a:cxn ang="0">
                  <a:pos x="164" y="8"/>
                </a:cxn>
                <a:cxn ang="0">
                  <a:pos x="157" y="19"/>
                </a:cxn>
                <a:cxn ang="0">
                  <a:pos x="82" y="116"/>
                </a:cxn>
                <a:cxn ang="0">
                  <a:pos x="8" y="213"/>
                </a:cxn>
                <a:cxn ang="0">
                  <a:pos x="8" y="213"/>
                </a:cxn>
                <a:cxn ang="0">
                  <a:pos x="2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2" y="250"/>
                </a:cxn>
                <a:cxn ang="0">
                  <a:pos x="6" y="259"/>
                </a:cxn>
                <a:cxn ang="0">
                  <a:pos x="6" y="259"/>
                </a:cxn>
                <a:cxn ang="0">
                  <a:pos x="15" y="265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6" y="263"/>
                </a:cxn>
                <a:cxn ang="0">
                  <a:pos x="54" y="257"/>
                </a:cxn>
                <a:cxn ang="0">
                  <a:pos x="132" y="151"/>
                </a:cxn>
                <a:cxn ang="0">
                  <a:pos x="132" y="151"/>
                </a:cxn>
              </a:cxnLst>
              <a:rect l="0" t="0" r="r" b="b"/>
              <a:pathLst>
                <a:path w="216" h="268">
                  <a:moveTo>
                    <a:pt x="132" y="151"/>
                  </a:moveTo>
                  <a:lnTo>
                    <a:pt x="210" y="48"/>
                  </a:lnTo>
                  <a:lnTo>
                    <a:pt x="210" y="48"/>
                  </a:lnTo>
                  <a:lnTo>
                    <a:pt x="215" y="40"/>
                  </a:lnTo>
                  <a:lnTo>
                    <a:pt x="215" y="27"/>
                  </a:lnTo>
                  <a:lnTo>
                    <a:pt x="215" y="19"/>
                  </a:lnTo>
                  <a:lnTo>
                    <a:pt x="208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0" y="0"/>
                  </a:lnTo>
                  <a:lnTo>
                    <a:pt x="172" y="2"/>
                  </a:lnTo>
                  <a:lnTo>
                    <a:pt x="164" y="8"/>
                  </a:lnTo>
                  <a:lnTo>
                    <a:pt x="157" y="19"/>
                  </a:lnTo>
                  <a:lnTo>
                    <a:pt x="82" y="116"/>
                  </a:lnTo>
                  <a:lnTo>
                    <a:pt x="8" y="213"/>
                  </a:lnTo>
                  <a:lnTo>
                    <a:pt x="8" y="213"/>
                  </a:lnTo>
                  <a:lnTo>
                    <a:pt x="2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2" y="250"/>
                  </a:lnTo>
                  <a:lnTo>
                    <a:pt x="6" y="259"/>
                  </a:lnTo>
                  <a:lnTo>
                    <a:pt x="6" y="259"/>
                  </a:lnTo>
                  <a:lnTo>
                    <a:pt x="15" y="265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6" y="263"/>
                  </a:lnTo>
                  <a:lnTo>
                    <a:pt x="54" y="257"/>
                  </a:lnTo>
                  <a:lnTo>
                    <a:pt x="132" y="151"/>
                  </a:lnTo>
                  <a:lnTo>
                    <a:pt x="132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552" y="1064"/>
              <a:ext cx="217" cy="269"/>
            </a:xfrm>
            <a:custGeom>
              <a:avLst/>
              <a:gdLst/>
              <a:ahLst/>
              <a:cxnLst>
                <a:cxn ang="0">
                  <a:pos x="133" y="153"/>
                </a:cxn>
                <a:cxn ang="0">
                  <a:pos x="213" y="50"/>
                </a:cxn>
                <a:cxn ang="0">
                  <a:pos x="213" y="50"/>
                </a:cxn>
                <a:cxn ang="0">
                  <a:pos x="218" y="39"/>
                </a:cxn>
                <a:cxn ang="0">
                  <a:pos x="218" y="29"/>
                </a:cxn>
                <a:cxn ang="0">
                  <a:pos x="215" y="18"/>
                </a:cxn>
                <a:cxn ang="0">
                  <a:pos x="211" y="10"/>
                </a:cxn>
                <a:cxn ang="0">
                  <a:pos x="202" y="4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4"/>
                </a:cxn>
                <a:cxn ang="0">
                  <a:pos x="167" y="10"/>
                </a:cxn>
                <a:cxn ang="0">
                  <a:pos x="160" y="18"/>
                </a:cxn>
                <a:cxn ang="0">
                  <a:pos x="84" y="115"/>
                </a:cxn>
                <a:cxn ang="0">
                  <a:pos x="11" y="214"/>
                </a:cxn>
                <a:cxn ang="0">
                  <a:pos x="11" y="214"/>
                </a:cxn>
                <a:cxn ang="0">
                  <a:pos x="4" y="223"/>
                </a:cxn>
                <a:cxn ang="0">
                  <a:pos x="0" y="232"/>
                </a:cxn>
                <a:cxn ang="0">
                  <a:pos x="0" y="241"/>
                </a:cxn>
                <a:cxn ang="0">
                  <a:pos x="4" y="252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7"/>
                </a:cxn>
                <a:cxn ang="0">
                  <a:pos x="27" y="267"/>
                </a:cxn>
                <a:cxn ang="0">
                  <a:pos x="38" y="267"/>
                </a:cxn>
                <a:cxn ang="0">
                  <a:pos x="46" y="262"/>
                </a:cxn>
                <a:cxn ang="0">
                  <a:pos x="57" y="256"/>
                </a:cxn>
                <a:cxn ang="0">
                  <a:pos x="133" y="153"/>
                </a:cxn>
                <a:cxn ang="0">
                  <a:pos x="133" y="153"/>
                </a:cxn>
              </a:cxnLst>
              <a:rect l="0" t="0" r="r" b="b"/>
              <a:pathLst>
                <a:path w="219" h="268">
                  <a:moveTo>
                    <a:pt x="133" y="153"/>
                  </a:moveTo>
                  <a:lnTo>
                    <a:pt x="213" y="50"/>
                  </a:lnTo>
                  <a:lnTo>
                    <a:pt x="213" y="50"/>
                  </a:lnTo>
                  <a:lnTo>
                    <a:pt x="218" y="39"/>
                  </a:lnTo>
                  <a:lnTo>
                    <a:pt x="218" y="29"/>
                  </a:lnTo>
                  <a:lnTo>
                    <a:pt x="215" y="18"/>
                  </a:lnTo>
                  <a:lnTo>
                    <a:pt x="211" y="10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4"/>
                  </a:lnTo>
                  <a:lnTo>
                    <a:pt x="167" y="10"/>
                  </a:lnTo>
                  <a:lnTo>
                    <a:pt x="160" y="18"/>
                  </a:lnTo>
                  <a:lnTo>
                    <a:pt x="84" y="115"/>
                  </a:lnTo>
                  <a:lnTo>
                    <a:pt x="11" y="214"/>
                  </a:lnTo>
                  <a:lnTo>
                    <a:pt x="11" y="214"/>
                  </a:lnTo>
                  <a:lnTo>
                    <a:pt x="4" y="223"/>
                  </a:lnTo>
                  <a:lnTo>
                    <a:pt x="0" y="232"/>
                  </a:lnTo>
                  <a:lnTo>
                    <a:pt x="0" y="241"/>
                  </a:lnTo>
                  <a:lnTo>
                    <a:pt x="4" y="252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7"/>
                  </a:lnTo>
                  <a:lnTo>
                    <a:pt x="27" y="267"/>
                  </a:lnTo>
                  <a:lnTo>
                    <a:pt x="38" y="267"/>
                  </a:lnTo>
                  <a:lnTo>
                    <a:pt x="46" y="262"/>
                  </a:lnTo>
                  <a:lnTo>
                    <a:pt x="57" y="256"/>
                  </a:lnTo>
                  <a:lnTo>
                    <a:pt x="133" y="153"/>
                  </a:lnTo>
                  <a:lnTo>
                    <a:pt x="133" y="15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552" y="1064"/>
              <a:ext cx="217" cy="269"/>
            </a:xfrm>
            <a:custGeom>
              <a:avLst/>
              <a:gdLst/>
              <a:ahLst/>
              <a:cxnLst>
                <a:cxn ang="0">
                  <a:pos x="133" y="153"/>
                </a:cxn>
                <a:cxn ang="0">
                  <a:pos x="213" y="50"/>
                </a:cxn>
                <a:cxn ang="0">
                  <a:pos x="213" y="50"/>
                </a:cxn>
                <a:cxn ang="0">
                  <a:pos x="218" y="39"/>
                </a:cxn>
                <a:cxn ang="0">
                  <a:pos x="218" y="29"/>
                </a:cxn>
                <a:cxn ang="0">
                  <a:pos x="215" y="18"/>
                </a:cxn>
                <a:cxn ang="0">
                  <a:pos x="211" y="10"/>
                </a:cxn>
                <a:cxn ang="0">
                  <a:pos x="202" y="4"/>
                </a:cxn>
                <a:cxn ang="0">
                  <a:pos x="202" y="4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4"/>
                </a:cxn>
                <a:cxn ang="0">
                  <a:pos x="167" y="10"/>
                </a:cxn>
                <a:cxn ang="0">
                  <a:pos x="160" y="18"/>
                </a:cxn>
                <a:cxn ang="0">
                  <a:pos x="84" y="115"/>
                </a:cxn>
                <a:cxn ang="0">
                  <a:pos x="11" y="214"/>
                </a:cxn>
                <a:cxn ang="0">
                  <a:pos x="11" y="214"/>
                </a:cxn>
                <a:cxn ang="0">
                  <a:pos x="4" y="223"/>
                </a:cxn>
                <a:cxn ang="0">
                  <a:pos x="0" y="232"/>
                </a:cxn>
                <a:cxn ang="0">
                  <a:pos x="0" y="241"/>
                </a:cxn>
                <a:cxn ang="0">
                  <a:pos x="4" y="252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7"/>
                </a:cxn>
                <a:cxn ang="0">
                  <a:pos x="27" y="267"/>
                </a:cxn>
                <a:cxn ang="0">
                  <a:pos x="38" y="267"/>
                </a:cxn>
                <a:cxn ang="0">
                  <a:pos x="46" y="262"/>
                </a:cxn>
                <a:cxn ang="0">
                  <a:pos x="57" y="256"/>
                </a:cxn>
                <a:cxn ang="0">
                  <a:pos x="133" y="153"/>
                </a:cxn>
                <a:cxn ang="0">
                  <a:pos x="133" y="153"/>
                </a:cxn>
              </a:cxnLst>
              <a:rect l="0" t="0" r="r" b="b"/>
              <a:pathLst>
                <a:path w="219" h="268">
                  <a:moveTo>
                    <a:pt x="133" y="153"/>
                  </a:moveTo>
                  <a:lnTo>
                    <a:pt x="213" y="50"/>
                  </a:lnTo>
                  <a:lnTo>
                    <a:pt x="213" y="50"/>
                  </a:lnTo>
                  <a:lnTo>
                    <a:pt x="218" y="39"/>
                  </a:lnTo>
                  <a:lnTo>
                    <a:pt x="218" y="29"/>
                  </a:lnTo>
                  <a:lnTo>
                    <a:pt x="215" y="18"/>
                  </a:lnTo>
                  <a:lnTo>
                    <a:pt x="211" y="10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4"/>
                  </a:lnTo>
                  <a:lnTo>
                    <a:pt x="167" y="10"/>
                  </a:lnTo>
                  <a:lnTo>
                    <a:pt x="160" y="18"/>
                  </a:lnTo>
                  <a:lnTo>
                    <a:pt x="84" y="115"/>
                  </a:lnTo>
                  <a:lnTo>
                    <a:pt x="11" y="214"/>
                  </a:lnTo>
                  <a:lnTo>
                    <a:pt x="11" y="214"/>
                  </a:lnTo>
                  <a:lnTo>
                    <a:pt x="4" y="223"/>
                  </a:lnTo>
                  <a:lnTo>
                    <a:pt x="0" y="232"/>
                  </a:lnTo>
                  <a:lnTo>
                    <a:pt x="0" y="241"/>
                  </a:lnTo>
                  <a:lnTo>
                    <a:pt x="4" y="252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7"/>
                  </a:lnTo>
                  <a:lnTo>
                    <a:pt x="27" y="267"/>
                  </a:lnTo>
                  <a:lnTo>
                    <a:pt x="38" y="267"/>
                  </a:lnTo>
                  <a:lnTo>
                    <a:pt x="46" y="262"/>
                  </a:lnTo>
                  <a:lnTo>
                    <a:pt x="57" y="256"/>
                  </a:lnTo>
                  <a:lnTo>
                    <a:pt x="133" y="153"/>
                  </a:lnTo>
                  <a:lnTo>
                    <a:pt x="133" y="15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1635" y="1141"/>
              <a:ext cx="218" cy="269"/>
            </a:xfrm>
            <a:custGeom>
              <a:avLst/>
              <a:gdLst/>
              <a:ahLst/>
              <a:cxnLst>
                <a:cxn ang="0">
                  <a:pos x="133" y="152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8"/>
                </a:cxn>
                <a:cxn ang="0">
                  <a:pos x="218" y="27"/>
                </a:cxn>
                <a:cxn ang="0">
                  <a:pos x="215" y="17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2"/>
                </a:cxn>
                <a:cxn ang="0">
                  <a:pos x="167" y="8"/>
                </a:cxn>
                <a:cxn ang="0">
                  <a:pos x="158" y="17"/>
                </a:cxn>
                <a:cxn ang="0">
                  <a:pos x="84" y="114"/>
                </a:cxn>
                <a:cxn ang="0">
                  <a:pos x="11" y="213"/>
                </a:cxn>
                <a:cxn ang="0">
                  <a:pos x="11" y="213"/>
                </a:cxn>
                <a:cxn ang="0">
                  <a:pos x="4" y="221"/>
                </a:cxn>
                <a:cxn ang="0">
                  <a:pos x="0" y="232"/>
                </a:cxn>
                <a:cxn ang="0">
                  <a:pos x="0" y="243"/>
                </a:cxn>
                <a:cxn ang="0">
                  <a:pos x="2" y="251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6"/>
                </a:cxn>
                <a:cxn ang="0">
                  <a:pos x="25" y="268"/>
                </a:cxn>
                <a:cxn ang="0">
                  <a:pos x="36" y="266"/>
                </a:cxn>
                <a:cxn ang="0">
                  <a:pos x="47" y="264"/>
                </a:cxn>
                <a:cxn ang="0">
                  <a:pos x="55" y="255"/>
                </a:cxn>
                <a:cxn ang="0">
                  <a:pos x="133" y="152"/>
                </a:cxn>
                <a:cxn ang="0">
                  <a:pos x="133" y="152"/>
                </a:cxn>
              </a:cxnLst>
              <a:rect l="0" t="0" r="r" b="b"/>
              <a:pathLst>
                <a:path w="219" h="269">
                  <a:moveTo>
                    <a:pt x="133" y="152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8"/>
                  </a:lnTo>
                  <a:lnTo>
                    <a:pt x="218" y="27"/>
                  </a:lnTo>
                  <a:lnTo>
                    <a:pt x="215" y="17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2"/>
                  </a:lnTo>
                  <a:lnTo>
                    <a:pt x="167" y="8"/>
                  </a:lnTo>
                  <a:lnTo>
                    <a:pt x="158" y="17"/>
                  </a:lnTo>
                  <a:lnTo>
                    <a:pt x="84" y="114"/>
                  </a:lnTo>
                  <a:lnTo>
                    <a:pt x="11" y="213"/>
                  </a:lnTo>
                  <a:lnTo>
                    <a:pt x="11" y="213"/>
                  </a:lnTo>
                  <a:lnTo>
                    <a:pt x="4" y="221"/>
                  </a:lnTo>
                  <a:lnTo>
                    <a:pt x="0" y="232"/>
                  </a:lnTo>
                  <a:lnTo>
                    <a:pt x="0" y="243"/>
                  </a:lnTo>
                  <a:lnTo>
                    <a:pt x="2" y="251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6"/>
                  </a:lnTo>
                  <a:lnTo>
                    <a:pt x="25" y="268"/>
                  </a:lnTo>
                  <a:lnTo>
                    <a:pt x="36" y="266"/>
                  </a:lnTo>
                  <a:lnTo>
                    <a:pt x="47" y="264"/>
                  </a:lnTo>
                  <a:lnTo>
                    <a:pt x="55" y="255"/>
                  </a:lnTo>
                  <a:lnTo>
                    <a:pt x="133" y="152"/>
                  </a:lnTo>
                  <a:lnTo>
                    <a:pt x="133" y="15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635" y="1141"/>
              <a:ext cx="218" cy="269"/>
            </a:xfrm>
            <a:custGeom>
              <a:avLst/>
              <a:gdLst/>
              <a:ahLst/>
              <a:cxnLst>
                <a:cxn ang="0">
                  <a:pos x="133" y="152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8"/>
                </a:cxn>
                <a:cxn ang="0">
                  <a:pos x="218" y="27"/>
                </a:cxn>
                <a:cxn ang="0">
                  <a:pos x="215" y="17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5" y="2"/>
                </a:cxn>
                <a:cxn ang="0">
                  <a:pos x="167" y="8"/>
                </a:cxn>
                <a:cxn ang="0">
                  <a:pos x="158" y="17"/>
                </a:cxn>
                <a:cxn ang="0">
                  <a:pos x="84" y="114"/>
                </a:cxn>
                <a:cxn ang="0">
                  <a:pos x="11" y="213"/>
                </a:cxn>
                <a:cxn ang="0">
                  <a:pos x="11" y="213"/>
                </a:cxn>
                <a:cxn ang="0">
                  <a:pos x="4" y="221"/>
                </a:cxn>
                <a:cxn ang="0">
                  <a:pos x="0" y="232"/>
                </a:cxn>
                <a:cxn ang="0">
                  <a:pos x="0" y="243"/>
                </a:cxn>
                <a:cxn ang="0">
                  <a:pos x="2" y="251"/>
                </a:cxn>
                <a:cxn ang="0">
                  <a:pos x="8" y="260"/>
                </a:cxn>
                <a:cxn ang="0">
                  <a:pos x="8" y="260"/>
                </a:cxn>
                <a:cxn ang="0">
                  <a:pos x="17" y="266"/>
                </a:cxn>
                <a:cxn ang="0">
                  <a:pos x="25" y="268"/>
                </a:cxn>
                <a:cxn ang="0">
                  <a:pos x="36" y="266"/>
                </a:cxn>
                <a:cxn ang="0">
                  <a:pos x="47" y="264"/>
                </a:cxn>
                <a:cxn ang="0">
                  <a:pos x="55" y="255"/>
                </a:cxn>
                <a:cxn ang="0">
                  <a:pos x="133" y="152"/>
                </a:cxn>
                <a:cxn ang="0">
                  <a:pos x="133" y="152"/>
                </a:cxn>
              </a:cxnLst>
              <a:rect l="0" t="0" r="r" b="b"/>
              <a:pathLst>
                <a:path w="219" h="269">
                  <a:moveTo>
                    <a:pt x="133" y="152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8"/>
                  </a:lnTo>
                  <a:lnTo>
                    <a:pt x="218" y="27"/>
                  </a:lnTo>
                  <a:lnTo>
                    <a:pt x="215" y="17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5" y="2"/>
                  </a:lnTo>
                  <a:lnTo>
                    <a:pt x="167" y="8"/>
                  </a:lnTo>
                  <a:lnTo>
                    <a:pt x="158" y="17"/>
                  </a:lnTo>
                  <a:lnTo>
                    <a:pt x="84" y="114"/>
                  </a:lnTo>
                  <a:lnTo>
                    <a:pt x="11" y="213"/>
                  </a:lnTo>
                  <a:lnTo>
                    <a:pt x="11" y="213"/>
                  </a:lnTo>
                  <a:lnTo>
                    <a:pt x="4" y="221"/>
                  </a:lnTo>
                  <a:lnTo>
                    <a:pt x="0" y="232"/>
                  </a:lnTo>
                  <a:lnTo>
                    <a:pt x="0" y="243"/>
                  </a:lnTo>
                  <a:lnTo>
                    <a:pt x="2" y="251"/>
                  </a:lnTo>
                  <a:lnTo>
                    <a:pt x="8" y="260"/>
                  </a:lnTo>
                  <a:lnTo>
                    <a:pt x="8" y="260"/>
                  </a:lnTo>
                  <a:lnTo>
                    <a:pt x="17" y="266"/>
                  </a:lnTo>
                  <a:lnTo>
                    <a:pt x="25" y="268"/>
                  </a:lnTo>
                  <a:lnTo>
                    <a:pt x="36" y="266"/>
                  </a:lnTo>
                  <a:lnTo>
                    <a:pt x="47" y="264"/>
                  </a:lnTo>
                  <a:lnTo>
                    <a:pt x="55" y="255"/>
                  </a:lnTo>
                  <a:lnTo>
                    <a:pt x="133" y="152"/>
                  </a:lnTo>
                  <a:lnTo>
                    <a:pt x="133" y="15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684" y="1175"/>
              <a:ext cx="217" cy="268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7"/>
                </a:cxn>
                <a:cxn ang="0">
                  <a:pos x="218" y="27"/>
                </a:cxn>
                <a:cxn ang="0">
                  <a:pos x="215" y="16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4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4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8" y="258"/>
                </a:cxn>
                <a:cxn ang="0">
                  <a:pos x="8" y="258"/>
                </a:cxn>
                <a:cxn ang="0">
                  <a:pos x="17" y="264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7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9" h="268">
                  <a:moveTo>
                    <a:pt x="133" y="151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7"/>
                  </a:lnTo>
                  <a:lnTo>
                    <a:pt x="218" y="27"/>
                  </a:lnTo>
                  <a:lnTo>
                    <a:pt x="215" y="16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4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4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8" y="258"/>
                  </a:lnTo>
                  <a:lnTo>
                    <a:pt x="8" y="258"/>
                  </a:lnTo>
                  <a:lnTo>
                    <a:pt x="17" y="264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7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684" y="1175"/>
              <a:ext cx="217" cy="268"/>
            </a:xfrm>
            <a:custGeom>
              <a:avLst/>
              <a:gdLst/>
              <a:ahLst/>
              <a:cxnLst>
                <a:cxn ang="0">
                  <a:pos x="133" y="151"/>
                </a:cxn>
                <a:cxn ang="0">
                  <a:pos x="213" y="48"/>
                </a:cxn>
                <a:cxn ang="0">
                  <a:pos x="213" y="48"/>
                </a:cxn>
                <a:cxn ang="0">
                  <a:pos x="218" y="37"/>
                </a:cxn>
                <a:cxn ang="0">
                  <a:pos x="218" y="27"/>
                </a:cxn>
                <a:cxn ang="0">
                  <a:pos x="215" y="16"/>
                </a:cxn>
                <a:cxn ang="0">
                  <a:pos x="211" y="8"/>
                </a:cxn>
                <a:cxn ang="0">
                  <a:pos x="202" y="2"/>
                </a:cxn>
                <a:cxn ang="0">
                  <a:pos x="202" y="2"/>
                </a:cxn>
                <a:cxn ang="0">
                  <a:pos x="194" y="0"/>
                </a:cxn>
                <a:cxn ang="0">
                  <a:pos x="183" y="0"/>
                </a:cxn>
                <a:cxn ang="0">
                  <a:pos x="173" y="2"/>
                </a:cxn>
                <a:cxn ang="0">
                  <a:pos x="165" y="8"/>
                </a:cxn>
                <a:cxn ang="0">
                  <a:pos x="158" y="16"/>
                </a:cxn>
                <a:cxn ang="0">
                  <a:pos x="84" y="115"/>
                </a:cxn>
                <a:cxn ang="0">
                  <a:pos x="11" y="212"/>
                </a:cxn>
                <a:cxn ang="0">
                  <a:pos x="11" y="212"/>
                </a:cxn>
                <a:cxn ang="0">
                  <a:pos x="4" y="220"/>
                </a:cxn>
                <a:cxn ang="0">
                  <a:pos x="0" y="230"/>
                </a:cxn>
                <a:cxn ang="0">
                  <a:pos x="0" y="241"/>
                </a:cxn>
                <a:cxn ang="0">
                  <a:pos x="2" y="250"/>
                </a:cxn>
                <a:cxn ang="0">
                  <a:pos x="8" y="258"/>
                </a:cxn>
                <a:cxn ang="0">
                  <a:pos x="8" y="258"/>
                </a:cxn>
                <a:cxn ang="0">
                  <a:pos x="17" y="264"/>
                </a:cxn>
                <a:cxn ang="0">
                  <a:pos x="25" y="267"/>
                </a:cxn>
                <a:cxn ang="0">
                  <a:pos x="36" y="267"/>
                </a:cxn>
                <a:cxn ang="0">
                  <a:pos x="47" y="262"/>
                </a:cxn>
                <a:cxn ang="0">
                  <a:pos x="55" y="256"/>
                </a:cxn>
                <a:cxn ang="0">
                  <a:pos x="133" y="151"/>
                </a:cxn>
                <a:cxn ang="0">
                  <a:pos x="133" y="151"/>
                </a:cxn>
              </a:cxnLst>
              <a:rect l="0" t="0" r="r" b="b"/>
              <a:pathLst>
                <a:path w="219" h="268">
                  <a:moveTo>
                    <a:pt x="133" y="151"/>
                  </a:moveTo>
                  <a:lnTo>
                    <a:pt x="213" y="48"/>
                  </a:lnTo>
                  <a:lnTo>
                    <a:pt x="213" y="48"/>
                  </a:lnTo>
                  <a:lnTo>
                    <a:pt x="218" y="37"/>
                  </a:lnTo>
                  <a:lnTo>
                    <a:pt x="218" y="27"/>
                  </a:lnTo>
                  <a:lnTo>
                    <a:pt x="215" y="16"/>
                  </a:lnTo>
                  <a:lnTo>
                    <a:pt x="211" y="8"/>
                  </a:lnTo>
                  <a:lnTo>
                    <a:pt x="202" y="2"/>
                  </a:lnTo>
                  <a:lnTo>
                    <a:pt x="202" y="2"/>
                  </a:lnTo>
                  <a:lnTo>
                    <a:pt x="194" y="0"/>
                  </a:lnTo>
                  <a:lnTo>
                    <a:pt x="183" y="0"/>
                  </a:lnTo>
                  <a:lnTo>
                    <a:pt x="173" y="2"/>
                  </a:lnTo>
                  <a:lnTo>
                    <a:pt x="165" y="8"/>
                  </a:lnTo>
                  <a:lnTo>
                    <a:pt x="158" y="16"/>
                  </a:lnTo>
                  <a:lnTo>
                    <a:pt x="84" y="115"/>
                  </a:lnTo>
                  <a:lnTo>
                    <a:pt x="11" y="212"/>
                  </a:lnTo>
                  <a:lnTo>
                    <a:pt x="11" y="212"/>
                  </a:lnTo>
                  <a:lnTo>
                    <a:pt x="4" y="220"/>
                  </a:lnTo>
                  <a:lnTo>
                    <a:pt x="0" y="230"/>
                  </a:lnTo>
                  <a:lnTo>
                    <a:pt x="0" y="241"/>
                  </a:lnTo>
                  <a:lnTo>
                    <a:pt x="2" y="250"/>
                  </a:lnTo>
                  <a:lnTo>
                    <a:pt x="8" y="258"/>
                  </a:lnTo>
                  <a:lnTo>
                    <a:pt x="8" y="258"/>
                  </a:lnTo>
                  <a:lnTo>
                    <a:pt x="17" y="264"/>
                  </a:lnTo>
                  <a:lnTo>
                    <a:pt x="25" y="267"/>
                  </a:lnTo>
                  <a:lnTo>
                    <a:pt x="36" y="267"/>
                  </a:lnTo>
                  <a:lnTo>
                    <a:pt x="47" y="262"/>
                  </a:lnTo>
                  <a:lnTo>
                    <a:pt x="55" y="256"/>
                  </a:lnTo>
                  <a:lnTo>
                    <a:pt x="133" y="151"/>
                  </a:lnTo>
                  <a:lnTo>
                    <a:pt x="133" y="1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762" y="1242"/>
              <a:ext cx="293" cy="313"/>
            </a:xfrm>
            <a:custGeom>
              <a:avLst/>
              <a:gdLst/>
              <a:ahLst/>
              <a:cxnLst>
                <a:cxn ang="0">
                  <a:pos x="160" y="4"/>
                </a:cxn>
                <a:cxn ang="0">
                  <a:pos x="167" y="0"/>
                </a:cxn>
                <a:cxn ang="0">
                  <a:pos x="170" y="0"/>
                </a:cxn>
                <a:cxn ang="0">
                  <a:pos x="179" y="0"/>
                </a:cxn>
                <a:cxn ang="0">
                  <a:pos x="186" y="0"/>
                </a:cxn>
                <a:cxn ang="0">
                  <a:pos x="192" y="4"/>
                </a:cxn>
                <a:cxn ang="0">
                  <a:pos x="200" y="8"/>
                </a:cxn>
                <a:cxn ang="0">
                  <a:pos x="209" y="13"/>
                </a:cxn>
                <a:cxn ang="0">
                  <a:pos x="218" y="20"/>
                </a:cxn>
                <a:cxn ang="0">
                  <a:pos x="228" y="27"/>
                </a:cxn>
                <a:cxn ang="0">
                  <a:pos x="239" y="34"/>
                </a:cxn>
                <a:cxn ang="0">
                  <a:pos x="239" y="34"/>
                </a:cxn>
                <a:cxn ang="0">
                  <a:pos x="249" y="42"/>
                </a:cxn>
                <a:cxn ang="0">
                  <a:pos x="257" y="50"/>
                </a:cxn>
                <a:cxn ang="0">
                  <a:pos x="266" y="57"/>
                </a:cxn>
                <a:cxn ang="0">
                  <a:pos x="274" y="63"/>
                </a:cxn>
                <a:cxn ang="0">
                  <a:pos x="280" y="69"/>
                </a:cxn>
                <a:cxn ang="0">
                  <a:pos x="287" y="75"/>
                </a:cxn>
                <a:cxn ang="0">
                  <a:pos x="289" y="82"/>
                </a:cxn>
                <a:cxn ang="0">
                  <a:pos x="292" y="88"/>
                </a:cxn>
                <a:cxn ang="0">
                  <a:pos x="292" y="94"/>
                </a:cxn>
                <a:cxn ang="0">
                  <a:pos x="292" y="103"/>
                </a:cxn>
                <a:cxn ang="0">
                  <a:pos x="133" y="309"/>
                </a:cxn>
                <a:cxn ang="0">
                  <a:pos x="133" y="309"/>
                </a:cxn>
                <a:cxn ang="0">
                  <a:pos x="126" y="313"/>
                </a:cxn>
                <a:cxn ang="0">
                  <a:pos x="120" y="313"/>
                </a:cxn>
                <a:cxn ang="0">
                  <a:pos x="114" y="313"/>
                </a:cxn>
                <a:cxn ang="0">
                  <a:pos x="107" y="311"/>
                </a:cxn>
                <a:cxn ang="0">
                  <a:pos x="99" y="309"/>
                </a:cxn>
                <a:cxn ang="0">
                  <a:pos x="91" y="305"/>
                </a:cxn>
                <a:cxn ang="0">
                  <a:pos x="82" y="298"/>
                </a:cxn>
                <a:cxn ang="0">
                  <a:pos x="73" y="292"/>
                </a:cxn>
                <a:cxn ang="0">
                  <a:pos x="63" y="286"/>
                </a:cxn>
                <a:cxn ang="0">
                  <a:pos x="55" y="277"/>
                </a:cxn>
                <a:cxn ang="0">
                  <a:pos x="55" y="277"/>
                </a:cxn>
                <a:cxn ang="0">
                  <a:pos x="45" y="269"/>
                </a:cxn>
                <a:cxn ang="0">
                  <a:pos x="34" y="263"/>
                </a:cxn>
                <a:cxn ang="0">
                  <a:pos x="25" y="256"/>
                </a:cxn>
                <a:cxn ang="0">
                  <a:pos x="19" y="248"/>
                </a:cxn>
                <a:cxn ang="0">
                  <a:pos x="13" y="241"/>
                </a:cxn>
                <a:cxn ang="0">
                  <a:pos x="6" y="236"/>
                </a:cxn>
                <a:cxn ang="0">
                  <a:pos x="4" y="231"/>
                </a:cxn>
                <a:cxn ang="0">
                  <a:pos x="2" y="222"/>
                </a:cxn>
                <a:cxn ang="0">
                  <a:pos x="0" y="218"/>
                </a:cxn>
                <a:cxn ang="0">
                  <a:pos x="2" y="210"/>
                </a:cxn>
                <a:cxn ang="0">
                  <a:pos x="160" y="4"/>
                </a:cxn>
                <a:cxn ang="0">
                  <a:pos x="160" y="4"/>
                </a:cxn>
              </a:cxnLst>
              <a:rect l="0" t="0" r="r" b="b"/>
              <a:pathLst>
                <a:path w="293" h="314">
                  <a:moveTo>
                    <a:pt x="160" y="4"/>
                  </a:moveTo>
                  <a:lnTo>
                    <a:pt x="167" y="0"/>
                  </a:lnTo>
                  <a:lnTo>
                    <a:pt x="170" y="0"/>
                  </a:lnTo>
                  <a:lnTo>
                    <a:pt x="179" y="0"/>
                  </a:lnTo>
                  <a:lnTo>
                    <a:pt x="186" y="0"/>
                  </a:lnTo>
                  <a:lnTo>
                    <a:pt x="192" y="4"/>
                  </a:lnTo>
                  <a:lnTo>
                    <a:pt x="200" y="8"/>
                  </a:lnTo>
                  <a:lnTo>
                    <a:pt x="209" y="13"/>
                  </a:lnTo>
                  <a:lnTo>
                    <a:pt x="218" y="20"/>
                  </a:lnTo>
                  <a:lnTo>
                    <a:pt x="228" y="27"/>
                  </a:lnTo>
                  <a:lnTo>
                    <a:pt x="239" y="34"/>
                  </a:lnTo>
                  <a:lnTo>
                    <a:pt x="239" y="34"/>
                  </a:lnTo>
                  <a:lnTo>
                    <a:pt x="249" y="42"/>
                  </a:lnTo>
                  <a:lnTo>
                    <a:pt x="257" y="50"/>
                  </a:lnTo>
                  <a:lnTo>
                    <a:pt x="266" y="57"/>
                  </a:lnTo>
                  <a:lnTo>
                    <a:pt x="274" y="63"/>
                  </a:lnTo>
                  <a:lnTo>
                    <a:pt x="280" y="69"/>
                  </a:lnTo>
                  <a:lnTo>
                    <a:pt x="287" y="75"/>
                  </a:lnTo>
                  <a:lnTo>
                    <a:pt x="289" y="82"/>
                  </a:lnTo>
                  <a:lnTo>
                    <a:pt x="292" y="88"/>
                  </a:lnTo>
                  <a:lnTo>
                    <a:pt x="292" y="94"/>
                  </a:lnTo>
                  <a:lnTo>
                    <a:pt x="292" y="103"/>
                  </a:lnTo>
                  <a:lnTo>
                    <a:pt x="133" y="309"/>
                  </a:lnTo>
                  <a:lnTo>
                    <a:pt x="133" y="309"/>
                  </a:lnTo>
                  <a:lnTo>
                    <a:pt x="126" y="313"/>
                  </a:lnTo>
                  <a:lnTo>
                    <a:pt x="120" y="313"/>
                  </a:lnTo>
                  <a:lnTo>
                    <a:pt x="114" y="313"/>
                  </a:lnTo>
                  <a:lnTo>
                    <a:pt x="107" y="311"/>
                  </a:lnTo>
                  <a:lnTo>
                    <a:pt x="99" y="309"/>
                  </a:lnTo>
                  <a:lnTo>
                    <a:pt x="91" y="305"/>
                  </a:lnTo>
                  <a:lnTo>
                    <a:pt x="82" y="298"/>
                  </a:lnTo>
                  <a:lnTo>
                    <a:pt x="73" y="292"/>
                  </a:lnTo>
                  <a:lnTo>
                    <a:pt x="63" y="286"/>
                  </a:lnTo>
                  <a:lnTo>
                    <a:pt x="55" y="277"/>
                  </a:lnTo>
                  <a:lnTo>
                    <a:pt x="55" y="277"/>
                  </a:lnTo>
                  <a:lnTo>
                    <a:pt x="45" y="269"/>
                  </a:lnTo>
                  <a:lnTo>
                    <a:pt x="34" y="263"/>
                  </a:lnTo>
                  <a:lnTo>
                    <a:pt x="25" y="256"/>
                  </a:lnTo>
                  <a:lnTo>
                    <a:pt x="19" y="248"/>
                  </a:lnTo>
                  <a:lnTo>
                    <a:pt x="13" y="241"/>
                  </a:lnTo>
                  <a:lnTo>
                    <a:pt x="6" y="236"/>
                  </a:lnTo>
                  <a:lnTo>
                    <a:pt x="4" y="231"/>
                  </a:lnTo>
                  <a:lnTo>
                    <a:pt x="2" y="222"/>
                  </a:lnTo>
                  <a:lnTo>
                    <a:pt x="0" y="218"/>
                  </a:lnTo>
                  <a:lnTo>
                    <a:pt x="2" y="210"/>
                  </a:lnTo>
                  <a:lnTo>
                    <a:pt x="160" y="4"/>
                  </a:lnTo>
                  <a:lnTo>
                    <a:pt x="160" y="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762" y="1242"/>
              <a:ext cx="293" cy="313"/>
            </a:xfrm>
            <a:custGeom>
              <a:avLst/>
              <a:gdLst/>
              <a:ahLst/>
              <a:cxnLst>
                <a:cxn ang="0">
                  <a:pos x="160" y="4"/>
                </a:cxn>
                <a:cxn ang="0">
                  <a:pos x="167" y="0"/>
                </a:cxn>
                <a:cxn ang="0">
                  <a:pos x="170" y="0"/>
                </a:cxn>
                <a:cxn ang="0">
                  <a:pos x="179" y="0"/>
                </a:cxn>
                <a:cxn ang="0">
                  <a:pos x="186" y="0"/>
                </a:cxn>
                <a:cxn ang="0">
                  <a:pos x="192" y="4"/>
                </a:cxn>
                <a:cxn ang="0">
                  <a:pos x="200" y="8"/>
                </a:cxn>
                <a:cxn ang="0">
                  <a:pos x="209" y="13"/>
                </a:cxn>
                <a:cxn ang="0">
                  <a:pos x="218" y="20"/>
                </a:cxn>
                <a:cxn ang="0">
                  <a:pos x="228" y="27"/>
                </a:cxn>
                <a:cxn ang="0">
                  <a:pos x="239" y="34"/>
                </a:cxn>
                <a:cxn ang="0">
                  <a:pos x="239" y="34"/>
                </a:cxn>
                <a:cxn ang="0">
                  <a:pos x="249" y="42"/>
                </a:cxn>
                <a:cxn ang="0">
                  <a:pos x="257" y="50"/>
                </a:cxn>
                <a:cxn ang="0">
                  <a:pos x="266" y="57"/>
                </a:cxn>
                <a:cxn ang="0">
                  <a:pos x="274" y="63"/>
                </a:cxn>
                <a:cxn ang="0">
                  <a:pos x="280" y="69"/>
                </a:cxn>
                <a:cxn ang="0">
                  <a:pos x="287" y="75"/>
                </a:cxn>
                <a:cxn ang="0">
                  <a:pos x="289" y="82"/>
                </a:cxn>
                <a:cxn ang="0">
                  <a:pos x="292" y="88"/>
                </a:cxn>
                <a:cxn ang="0">
                  <a:pos x="292" y="94"/>
                </a:cxn>
                <a:cxn ang="0">
                  <a:pos x="292" y="103"/>
                </a:cxn>
                <a:cxn ang="0">
                  <a:pos x="133" y="309"/>
                </a:cxn>
                <a:cxn ang="0">
                  <a:pos x="133" y="309"/>
                </a:cxn>
                <a:cxn ang="0">
                  <a:pos x="126" y="313"/>
                </a:cxn>
                <a:cxn ang="0">
                  <a:pos x="120" y="313"/>
                </a:cxn>
                <a:cxn ang="0">
                  <a:pos x="114" y="313"/>
                </a:cxn>
                <a:cxn ang="0">
                  <a:pos x="107" y="311"/>
                </a:cxn>
                <a:cxn ang="0">
                  <a:pos x="99" y="309"/>
                </a:cxn>
                <a:cxn ang="0">
                  <a:pos x="91" y="305"/>
                </a:cxn>
                <a:cxn ang="0">
                  <a:pos x="82" y="298"/>
                </a:cxn>
                <a:cxn ang="0">
                  <a:pos x="73" y="292"/>
                </a:cxn>
                <a:cxn ang="0">
                  <a:pos x="63" y="286"/>
                </a:cxn>
                <a:cxn ang="0">
                  <a:pos x="55" y="277"/>
                </a:cxn>
                <a:cxn ang="0">
                  <a:pos x="55" y="277"/>
                </a:cxn>
                <a:cxn ang="0">
                  <a:pos x="45" y="269"/>
                </a:cxn>
                <a:cxn ang="0">
                  <a:pos x="34" y="263"/>
                </a:cxn>
                <a:cxn ang="0">
                  <a:pos x="25" y="256"/>
                </a:cxn>
                <a:cxn ang="0">
                  <a:pos x="19" y="248"/>
                </a:cxn>
                <a:cxn ang="0">
                  <a:pos x="13" y="241"/>
                </a:cxn>
                <a:cxn ang="0">
                  <a:pos x="6" y="236"/>
                </a:cxn>
                <a:cxn ang="0">
                  <a:pos x="4" y="231"/>
                </a:cxn>
                <a:cxn ang="0">
                  <a:pos x="2" y="222"/>
                </a:cxn>
                <a:cxn ang="0">
                  <a:pos x="0" y="218"/>
                </a:cxn>
                <a:cxn ang="0">
                  <a:pos x="2" y="210"/>
                </a:cxn>
                <a:cxn ang="0">
                  <a:pos x="160" y="4"/>
                </a:cxn>
                <a:cxn ang="0">
                  <a:pos x="160" y="4"/>
                </a:cxn>
              </a:cxnLst>
              <a:rect l="0" t="0" r="r" b="b"/>
              <a:pathLst>
                <a:path w="293" h="314">
                  <a:moveTo>
                    <a:pt x="160" y="4"/>
                  </a:moveTo>
                  <a:lnTo>
                    <a:pt x="167" y="0"/>
                  </a:lnTo>
                  <a:lnTo>
                    <a:pt x="170" y="0"/>
                  </a:lnTo>
                  <a:lnTo>
                    <a:pt x="179" y="0"/>
                  </a:lnTo>
                  <a:lnTo>
                    <a:pt x="186" y="0"/>
                  </a:lnTo>
                  <a:lnTo>
                    <a:pt x="192" y="4"/>
                  </a:lnTo>
                  <a:lnTo>
                    <a:pt x="200" y="8"/>
                  </a:lnTo>
                  <a:lnTo>
                    <a:pt x="209" y="13"/>
                  </a:lnTo>
                  <a:lnTo>
                    <a:pt x="218" y="20"/>
                  </a:lnTo>
                  <a:lnTo>
                    <a:pt x="228" y="27"/>
                  </a:lnTo>
                  <a:lnTo>
                    <a:pt x="239" y="34"/>
                  </a:lnTo>
                  <a:lnTo>
                    <a:pt x="239" y="34"/>
                  </a:lnTo>
                  <a:lnTo>
                    <a:pt x="249" y="42"/>
                  </a:lnTo>
                  <a:lnTo>
                    <a:pt x="257" y="50"/>
                  </a:lnTo>
                  <a:lnTo>
                    <a:pt x="266" y="57"/>
                  </a:lnTo>
                  <a:lnTo>
                    <a:pt x="274" y="63"/>
                  </a:lnTo>
                  <a:lnTo>
                    <a:pt x="280" y="69"/>
                  </a:lnTo>
                  <a:lnTo>
                    <a:pt x="287" y="75"/>
                  </a:lnTo>
                  <a:lnTo>
                    <a:pt x="289" y="82"/>
                  </a:lnTo>
                  <a:lnTo>
                    <a:pt x="292" y="88"/>
                  </a:lnTo>
                  <a:lnTo>
                    <a:pt x="292" y="94"/>
                  </a:lnTo>
                  <a:lnTo>
                    <a:pt x="292" y="103"/>
                  </a:lnTo>
                  <a:lnTo>
                    <a:pt x="133" y="309"/>
                  </a:lnTo>
                  <a:lnTo>
                    <a:pt x="133" y="309"/>
                  </a:lnTo>
                  <a:lnTo>
                    <a:pt x="126" y="313"/>
                  </a:lnTo>
                  <a:lnTo>
                    <a:pt x="120" y="313"/>
                  </a:lnTo>
                  <a:lnTo>
                    <a:pt x="114" y="313"/>
                  </a:lnTo>
                  <a:lnTo>
                    <a:pt x="107" y="311"/>
                  </a:lnTo>
                  <a:lnTo>
                    <a:pt x="99" y="309"/>
                  </a:lnTo>
                  <a:lnTo>
                    <a:pt x="91" y="305"/>
                  </a:lnTo>
                  <a:lnTo>
                    <a:pt x="82" y="298"/>
                  </a:lnTo>
                  <a:lnTo>
                    <a:pt x="73" y="292"/>
                  </a:lnTo>
                  <a:lnTo>
                    <a:pt x="63" y="286"/>
                  </a:lnTo>
                  <a:lnTo>
                    <a:pt x="55" y="277"/>
                  </a:lnTo>
                  <a:lnTo>
                    <a:pt x="55" y="277"/>
                  </a:lnTo>
                  <a:lnTo>
                    <a:pt x="45" y="269"/>
                  </a:lnTo>
                  <a:lnTo>
                    <a:pt x="34" y="263"/>
                  </a:lnTo>
                  <a:lnTo>
                    <a:pt x="25" y="256"/>
                  </a:lnTo>
                  <a:lnTo>
                    <a:pt x="19" y="248"/>
                  </a:lnTo>
                  <a:lnTo>
                    <a:pt x="13" y="241"/>
                  </a:lnTo>
                  <a:lnTo>
                    <a:pt x="6" y="236"/>
                  </a:lnTo>
                  <a:lnTo>
                    <a:pt x="4" y="231"/>
                  </a:lnTo>
                  <a:lnTo>
                    <a:pt x="2" y="222"/>
                  </a:lnTo>
                  <a:lnTo>
                    <a:pt x="0" y="218"/>
                  </a:lnTo>
                  <a:lnTo>
                    <a:pt x="2" y="210"/>
                  </a:lnTo>
                  <a:lnTo>
                    <a:pt x="160" y="4"/>
                  </a:lnTo>
                  <a:lnTo>
                    <a:pt x="160" y="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733" y="1209"/>
              <a:ext cx="216" cy="269"/>
            </a:xfrm>
            <a:custGeom>
              <a:avLst/>
              <a:gdLst/>
              <a:ahLst/>
              <a:cxnLst>
                <a:cxn ang="0">
                  <a:pos x="132" y="153"/>
                </a:cxn>
                <a:cxn ang="0">
                  <a:pos x="210" y="50"/>
                </a:cxn>
                <a:cxn ang="0">
                  <a:pos x="210" y="50"/>
                </a:cxn>
                <a:cxn ang="0">
                  <a:pos x="214" y="40"/>
                </a:cxn>
                <a:cxn ang="0">
                  <a:pos x="217" y="29"/>
                </a:cxn>
                <a:cxn ang="0">
                  <a:pos x="214" y="19"/>
                </a:cxn>
                <a:cxn ang="0">
                  <a:pos x="210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2" y="0"/>
                </a:cxn>
                <a:cxn ang="0">
                  <a:pos x="172" y="4"/>
                </a:cxn>
                <a:cxn ang="0">
                  <a:pos x="164" y="10"/>
                </a:cxn>
                <a:cxn ang="0">
                  <a:pos x="157" y="19"/>
                </a:cxn>
                <a:cxn ang="0">
                  <a:pos x="81" y="116"/>
                </a:cxn>
                <a:cxn ang="0">
                  <a:pos x="9" y="213"/>
                </a:cxn>
                <a:cxn ang="0">
                  <a:pos x="9" y="213"/>
                </a:cxn>
                <a:cxn ang="0">
                  <a:pos x="3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1" y="252"/>
                </a:cxn>
                <a:cxn ang="0">
                  <a:pos x="7" y="261"/>
                </a:cxn>
                <a:cxn ang="0">
                  <a:pos x="7" y="261"/>
                </a:cxn>
                <a:cxn ang="0">
                  <a:pos x="14" y="265"/>
                </a:cxn>
                <a:cxn ang="0">
                  <a:pos x="25" y="268"/>
                </a:cxn>
                <a:cxn ang="0">
                  <a:pos x="35" y="268"/>
                </a:cxn>
                <a:cxn ang="0">
                  <a:pos x="46" y="263"/>
                </a:cxn>
                <a:cxn ang="0">
                  <a:pos x="53" y="257"/>
                </a:cxn>
                <a:cxn ang="0">
                  <a:pos x="132" y="153"/>
                </a:cxn>
                <a:cxn ang="0">
                  <a:pos x="132" y="153"/>
                </a:cxn>
              </a:cxnLst>
              <a:rect l="0" t="0" r="r" b="b"/>
              <a:pathLst>
                <a:path w="218" h="269">
                  <a:moveTo>
                    <a:pt x="132" y="153"/>
                  </a:moveTo>
                  <a:lnTo>
                    <a:pt x="210" y="50"/>
                  </a:lnTo>
                  <a:lnTo>
                    <a:pt x="210" y="50"/>
                  </a:lnTo>
                  <a:lnTo>
                    <a:pt x="214" y="40"/>
                  </a:lnTo>
                  <a:lnTo>
                    <a:pt x="217" y="29"/>
                  </a:lnTo>
                  <a:lnTo>
                    <a:pt x="214" y="19"/>
                  </a:lnTo>
                  <a:lnTo>
                    <a:pt x="210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2" y="0"/>
                  </a:lnTo>
                  <a:lnTo>
                    <a:pt x="172" y="4"/>
                  </a:lnTo>
                  <a:lnTo>
                    <a:pt x="164" y="10"/>
                  </a:lnTo>
                  <a:lnTo>
                    <a:pt x="157" y="19"/>
                  </a:lnTo>
                  <a:lnTo>
                    <a:pt x="81" y="116"/>
                  </a:lnTo>
                  <a:lnTo>
                    <a:pt x="9" y="213"/>
                  </a:lnTo>
                  <a:lnTo>
                    <a:pt x="9" y="213"/>
                  </a:lnTo>
                  <a:lnTo>
                    <a:pt x="3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1" y="252"/>
                  </a:lnTo>
                  <a:lnTo>
                    <a:pt x="7" y="261"/>
                  </a:lnTo>
                  <a:lnTo>
                    <a:pt x="7" y="261"/>
                  </a:lnTo>
                  <a:lnTo>
                    <a:pt x="14" y="265"/>
                  </a:lnTo>
                  <a:lnTo>
                    <a:pt x="25" y="268"/>
                  </a:lnTo>
                  <a:lnTo>
                    <a:pt x="35" y="268"/>
                  </a:lnTo>
                  <a:lnTo>
                    <a:pt x="46" y="263"/>
                  </a:lnTo>
                  <a:lnTo>
                    <a:pt x="53" y="257"/>
                  </a:lnTo>
                  <a:lnTo>
                    <a:pt x="132" y="153"/>
                  </a:lnTo>
                  <a:lnTo>
                    <a:pt x="132" y="15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733" y="1209"/>
              <a:ext cx="216" cy="269"/>
            </a:xfrm>
            <a:custGeom>
              <a:avLst/>
              <a:gdLst/>
              <a:ahLst/>
              <a:cxnLst>
                <a:cxn ang="0">
                  <a:pos x="132" y="153"/>
                </a:cxn>
                <a:cxn ang="0">
                  <a:pos x="210" y="50"/>
                </a:cxn>
                <a:cxn ang="0">
                  <a:pos x="210" y="50"/>
                </a:cxn>
                <a:cxn ang="0">
                  <a:pos x="214" y="40"/>
                </a:cxn>
                <a:cxn ang="0">
                  <a:pos x="217" y="29"/>
                </a:cxn>
                <a:cxn ang="0">
                  <a:pos x="214" y="19"/>
                </a:cxn>
                <a:cxn ang="0">
                  <a:pos x="210" y="10"/>
                </a:cxn>
                <a:cxn ang="0">
                  <a:pos x="201" y="2"/>
                </a:cxn>
                <a:cxn ang="0">
                  <a:pos x="201" y="2"/>
                </a:cxn>
                <a:cxn ang="0">
                  <a:pos x="191" y="0"/>
                </a:cxn>
                <a:cxn ang="0">
                  <a:pos x="182" y="0"/>
                </a:cxn>
                <a:cxn ang="0">
                  <a:pos x="172" y="4"/>
                </a:cxn>
                <a:cxn ang="0">
                  <a:pos x="164" y="10"/>
                </a:cxn>
                <a:cxn ang="0">
                  <a:pos x="157" y="19"/>
                </a:cxn>
                <a:cxn ang="0">
                  <a:pos x="81" y="116"/>
                </a:cxn>
                <a:cxn ang="0">
                  <a:pos x="9" y="213"/>
                </a:cxn>
                <a:cxn ang="0">
                  <a:pos x="9" y="213"/>
                </a:cxn>
                <a:cxn ang="0">
                  <a:pos x="3" y="220"/>
                </a:cxn>
                <a:cxn ang="0">
                  <a:pos x="0" y="231"/>
                </a:cxn>
                <a:cxn ang="0">
                  <a:pos x="0" y="242"/>
                </a:cxn>
                <a:cxn ang="0">
                  <a:pos x="1" y="252"/>
                </a:cxn>
                <a:cxn ang="0">
                  <a:pos x="7" y="261"/>
                </a:cxn>
                <a:cxn ang="0">
                  <a:pos x="7" y="261"/>
                </a:cxn>
                <a:cxn ang="0">
                  <a:pos x="14" y="265"/>
                </a:cxn>
                <a:cxn ang="0">
                  <a:pos x="25" y="268"/>
                </a:cxn>
                <a:cxn ang="0">
                  <a:pos x="35" y="268"/>
                </a:cxn>
                <a:cxn ang="0">
                  <a:pos x="46" y="263"/>
                </a:cxn>
                <a:cxn ang="0">
                  <a:pos x="53" y="257"/>
                </a:cxn>
                <a:cxn ang="0">
                  <a:pos x="132" y="153"/>
                </a:cxn>
                <a:cxn ang="0">
                  <a:pos x="132" y="153"/>
                </a:cxn>
              </a:cxnLst>
              <a:rect l="0" t="0" r="r" b="b"/>
              <a:pathLst>
                <a:path w="218" h="269">
                  <a:moveTo>
                    <a:pt x="132" y="153"/>
                  </a:moveTo>
                  <a:lnTo>
                    <a:pt x="210" y="50"/>
                  </a:lnTo>
                  <a:lnTo>
                    <a:pt x="210" y="50"/>
                  </a:lnTo>
                  <a:lnTo>
                    <a:pt x="214" y="40"/>
                  </a:lnTo>
                  <a:lnTo>
                    <a:pt x="217" y="29"/>
                  </a:lnTo>
                  <a:lnTo>
                    <a:pt x="214" y="19"/>
                  </a:lnTo>
                  <a:lnTo>
                    <a:pt x="210" y="1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91" y="0"/>
                  </a:lnTo>
                  <a:lnTo>
                    <a:pt x="182" y="0"/>
                  </a:lnTo>
                  <a:lnTo>
                    <a:pt x="172" y="4"/>
                  </a:lnTo>
                  <a:lnTo>
                    <a:pt x="164" y="10"/>
                  </a:lnTo>
                  <a:lnTo>
                    <a:pt x="157" y="19"/>
                  </a:lnTo>
                  <a:lnTo>
                    <a:pt x="81" y="116"/>
                  </a:lnTo>
                  <a:lnTo>
                    <a:pt x="9" y="213"/>
                  </a:lnTo>
                  <a:lnTo>
                    <a:pt x="9" y="213"/>
                  </a:lnTo>
                  <a:lnTo>
                    <a:pt x="3" y="220"/>
                  </a:lnTo>
                  <a:lnTo>
                    <a:pt x="0" y="231"/>
                  </a:lnTo>
                  <a:lnTo>
                    <a:pt x="0" y="242"/>
                  </a:lnTo>
                  <a:lnTo>
                    <a:pt x="1" y="252"/>
                  </a:lnTo>
                  <a:lnTo>
                    <a:pt x="7" y="261"/>
                  </a:lnTo>
                  <a:lnTo>
                    <a:pt x="7" y="261"/>
                  </a:lnTo>
                  <a:lnTo>
                    <a:pt x="14" y="265"/>
                  </a:lnTo>
                  <a:lnTo>
                    <a:pt x="25" y="268"/>
                  </a:lnTo>
                  <a:lnTo>
                    <a:pt x="35" y="268"/>
                  </a:lnTo>
                  <a:lnTo>
                    <a:pt x="46" y="263"/>
                  </a:lnTo>
                  <a:lnTo>
                    <a:pt x="53" y="257"/>
                  </a:lnTo>
                  <a:lnTo>
                    <a:pt x="132" y="153"/>
                  </a:lnTo>
                  <a:lnTo>
                    <a:pt x="132" y="15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395" y="977"/>
              <a:ext cx="254" cy="272"/>
            </a:xfrm>
            <a:custGeom>
              <a:avLst/>
              <a:gdLst/>
              <a:ahLst/>
              <a:cxnLst>
                <a:cxn ang="0">
                  <a:pos x="253" y="46"/>
                </a:cxn>
                <a:cxn ang="0">
                  <a:pos x="242" y="46"/>
                </a:cxn>
                <a:cxn ang="0">
                  <a:pos x="232" y="48"/>
                </a:cxn>
                <a:cxn ang="0">
                  <a:pos x="218" y="50"/>
                </a:cxn>
                <a:cxn ang="0">
                  <a:pos x="209" y="52"/>
                </a:cxn>
                <a:cxn ang="0">
                  <a:pos x="195" y="57"/>
                </a:cxn>
                <a:cxn ang="0">
                  <a:pos x="195" y="57"/>
                </a:cxn>
                <a:cxn ang="0">
                  <a:pos x="172" y="66"/>
                </a:cxn>
                <a:cxn ang="0">
                  <a:pos x="151" y="82"/>
                </a:cxn>
                <a:cxn ang="0">
                  <a:pos x="133" y="98"/>
                </a:cxn>
                <a:cxn ang="0">
                  <a:pos x="115" y="119"/>
                </a:cxn>
                <a:cxn ang="0">
                  <a:pos x="101" y="142"/>
                </a:cxn>
                <a:cxn ang="0">
                  <a:pos x="90" y="165"/>
                </a:cxn>
                <a:cxn ang="0">
                  <a:pos x="82" y="190"/>
                </a:cxn>
                <a:cxn ang="0">
                  <a:pos x="78" y="218"/>
                </a:cxn>
                <a:cxn ang="0">
                  <a:pos x="78" y="243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82" y="271"/>
                </a:cxn>
                <a:cxn ang="0">
                  <a:pos x="80" y="271"/>
                </a:cxn>
                <a:cxn ang="0">
                  <a:pos x="80" y="268"/>
                </a:cxn>
                <a:cxn ang="0">
                  <a:pos x="80" y="266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67" y="260"/>
                </a:cxn>
                <a:cxn ang="0">
                  <a:pos x="55" y="252"/>
                </a:cxn>
                <a:cxn ang="0">
                  <a:pos x="41" y="241"/>
                </a:cxn>
                <a:cxn ang="0">
                  <a:pos x="31" y="231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0"/>
                </a:cxn>
                <a:cxn ang="0">
                  <a:pos x="4" y="176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1"/>
                </a:cxn>
                <a:cxn ang="0">
                  <a:pos x="8" y="98"/>
                </a:cxn>
                <a:cxn ang="0">
                  <a:pos x="16" y="77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8" y="15"/>
                </a:cxn>
                <a:cxn ang="0">
                  <a:pos x="99" y="6"/>
                </a:cxn>
                <a:cxn ang="0">
                  <a:pos x="122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4" y="38"/>
                </a:cxn>
                <a:cxn ang="0">
                  <a:pos x="253" y="46"/>
                </a:cxn>
                <a:cxn ang="0">
                  <a:pos x="253" y="46"/>
                </a:cxn>
              </a:cxnLst>
              <a:rect l="0" t="0" r="r" b="b"/>
              <a:pathLst>
                <a:path w="254" h="272">
                  <a:moveTo>
                    <a:pt x="253" y="46"/>
                  </a:moveTo>
                  <a:lnTo>
                    <a:pt x="242" y="46"/>
                  </a:lnTo>
                  <a:lnTo>
                    <a:pt x="232" y="48"/>
                  </a:lnTo>
                  <a:lnTo>
                    <a:pt x="218" y="50"/>
                  </a:lnTo>
                  <a:lnTo>
                    <a:pt x="209" y="52"/>
                  </a:lnTo>
                  <a:lnTo>
                    <a:pt x="195" y="57"/>
                  </a:lnTo>
                  <a:lnTo>
                    <a:pt x="195" y="57"/>
                  </a:lnTo>
                  <a:lnTo>
                    <a:pt x="172" y="66"/>
                  </a:lnTo>
                  <a:lnTo>
                    <a:pt x="151" y="82"/>
                  </a:lnTo>
                  <a:lnTo>
                    <a:pt x="133" y="98"/>
                  </a:lnTo>
                  <a:lnTo>
                    <a:pt x="115" y="119"/>
                  </a:lnTo>
                  <a:lnTo>
                    <a:pt x="101" y="142"/>
                  </a:lnTo>
                  <a:lnTo>
                    <a:pt x="90" y="165"/>
                  </a:lnTo>
                  <a:lnTo>
                    <a:pt x="82" y="190"/>
                  </a:lnTo>
                  <a:lnTo>
                    <a:pt x="78" y="218"/>
                  </a:lnTo>
                  <a:lnTo>
                    <a:pt x="78" y="243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82" y="271"/>
                  </a:lnTo>
                  <a:lnTo>
                    <a:pt x="80" y="271"/>
                  </a:lnTo>
                  <a:lnTo>
                    <a:pt x="80" y="268"/>
                  </a:lnTo>
                  <a:lnTo>
                    <a:pt x="80" y="266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67" y="260"/>
                  </a:lnTo>
                  <a:lnTo>
                    <a:pt x="55" y="252"/>
                  </a:lnTo>
                  <a:lnTo>
                    <a:pt x="41" y="241"/>
                  </a:lnTo>
                  <a:lnTo>
                    <a:pt x="31" y="231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0"/>
                  </a:lnTo>
                  <a:lnTo>
                    <a:pt x="4" y="176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1"/>
                  </a:lnTo>
                  <a:lnTo>
                    <a:pt x="8" y="98"/>
                  </a:lnTo>
                  <a:lnTo>
                    <a:pt x="16" y="77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8" y="15"/>
                  </a:lnTo>
                  <a:lnTo>
                    <a:pt x="99" y="6"/>
                  </a:lnTo>
                  <a:lnTo>
                    <a:pt x="122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4" y="38"/>
                  </a:lnTo>
                  <a:lnTo>
                    <a:pt x="253" y="46"/>
                  </a:lnTo>
                  <a:lnTo>
                    <a:pt x="253" y="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395" y="977"/>
              <a:ext cx="254" cy="272"/>
            </a:xfrm>
            <a:custGeom>
              <a:avLst/>
              <a:gdLst/>
              <a:ahLst/>
              <a:cxnLst>
                <a:cxn ang="0">
                  <a:pos x="253" y="46"/>
                </a:cxn>
                <a:cxn ang="0">
                  <a:pos x="242" y="46"/>
                </a:cxn>
                <a:cxn ang="0">
                  <a:pos x="232" y="48"/>
                </a:cxn>
                <a:cxn ang="0">
                  <a:pos x="218" y="50"/>
                </a:cxn>
                <a:cxn ang="0">
                  <a:pos x="209" y="52"/>
                </a:cxn>
                <a:cxn ang="0">
                  <a:pos x="195" y="57"/>
                </a:cxn>
                <a:cxn ang="0">
                  <a:pos x="195" y="57"/>
                </a:cxn>
                <a:cxn ang="0">
                  <a:pos x="172" y="66"/>
                </a:cxn>
                <a:cxn ang="0">
                  <a:pos x="151" y="82"/>
                </a:cxn>
                <a:cxn ang="0">
                  <a:pos x="133" y="98"/>
                </a:cxn>
                <a:cxn ang="0">
                  <a:pos x="115" y="119"/>
                </a:cxn>
                <a:cxn ang="0">
                  <a:pos x="101" y="142"/>
                </a:cxn>
                <a:cxn ang="0">
                  <a:pos x="90" y="165"/>
                </a:cxn>
                <a:cxn ang="0">
                  <a:pos x="82" y="190"/>
                </a:cxn>
                <a:cxn ang="0">
                  <a:pos x="78" y="218"/>
                </a:cxn>
                <a:cxn ang="0">
                  <a:pos x="78" y="243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82" y="271"/>
                </a:cxn>
                <a:cxn ang="0">
                  <a:pos x="80" y="271"/>
                </a:cxn>
                <a:cxn ang="0">
                  <a:pos x="80" y="268"/>
                </a:cxn>
                <a:cxn ang="0">
                  <a:pos x="80" y="266"/>
                </a:cxn>
                <a:cxn ang="0">
                  <a:pos x="80" y="268"/>
                </a:cxn>
                <a:cxn ang="0">
                  <a:pos x="80" y="268"/>
                </a:cxn>
                <a:cxn ang="0">
                  <a:pos x="67" y="260"/>
                </a:cxn>
                <a:cxn ang="0">
                  <a:pos x="55" y="252"/>
                </a:cxn>
                <a:cxn ang="0">
                  <a:pos x="41" y="241"/>
                </a:cxn>
                <a:cxn ang="0">
                  <a:pos x="31" y="231"/>
                </a:cxn>
                <a:cxn ang="0">
                  <a:pos x="23" y="218"/>
                </a:cxn>
                <a:cxn ang="0">
                  <a:pos x="14" y="206"/>
                </a:cxn>
                <a:cxn ang="0">
                  <a:pos x="8" y="190"/>
                </a:cxn>
                <a:cxn ang="0">
                  <a:pos x="4" y="176"/>
                </a:cxn>
                <a:cxn ang="0">
                  <a:pos x="2" y="162"/>
                </a:cxn>
                <a:cxn ang="0">
                  <a:pos x="0" y="142"/>
                </a:cxn>
                <a:cxn ang="0">
                  <a:pos x="0" y="142"/>
                </a:cxn>
                <a:cxn ang="0">
                  <a:pos x="2" y="121"/>
                </a:cxn>
                <a:cxn ang="0">
                  <a:pos x="8" y="98"/>
                </a:cxn>
                <a:cxn ang="0">
                  <a:pos x="16" y="77"/>
                </a:cxn>
                <a:cxn ang="0">
                  <a:pos x="29" y="59"/>
                </a:cxn>
                <a:cxn ang="0">
                  <a:pos x="41" y="41"/>
                </a:cxn>
                <a:cxn ang="0">
                  <a:pos x="61" y="27"/>
                </a:cxn>
                <a:cxn ang="0">
                  <a:pos x="78" y="15"/>
                </a:cxn>
                <a:cxn ang="0">
                  <a:pos x="99" y="6"/>
                </a:cxn>
                <a:cxn ang="0">
                  <a:pos x="122" y="2"/>
                </a:cxn>
                <a:cxn ang="0">
                  <a:pos x="145" y="0"/>
                </a:cxn>
                <a:cxn ang="0">
                  <a:pos x="145" y="0"/>
                </a:cxn>
                <a:cxn ang="0">
                  <a:pos x="158" y="0"/>
                </a:cxn>
                <a:cxn ang="0">
                  <a:pos x="170" y="2"/>
                </a:cxn>
                <a:cxn ang="0">
                  <a:pos x="183" y="4"/>
                </a:cxn>
                <a:cxn ang="0">
                  <a:pos x="193" y="6"/>
                </a:cxn>
                <a:cxn ang="0">
                  <a:pos x="206" y="13"/>
                </a:cxn>
                <a:cxn ang="0">
                  <a:pos x="214" y="16"/>
                </a:cxn>
                <a:cxn ang="0">
                  <a:pos x="225" y="23"/>
                </a:cxn>
                <a:cxn ang="0">
                  <a:pos x="236" y="31"/>
                </a:cxn>
                <a:cxn ang="0">
                  <a:pos x="244" y="38"/>
                </a:cxn>
                <a:cxn ang="0">
                  <a:pos x="253" y="46"/>
                </a:cxn>
                <a:cxn ang="0">
                  <a:pos x="253" y="46"/>
                </a:cxn>
              </a:cxnLst>
              <a:rect l="0" t="0" r="r" b="b"/>
              <a:pathLst>
                <a:path w="254" h="272">
                  <a:moveTo>
                    <a:pt x="253" y="46"/>
                  </a:moveTo>
                  <a:lnTo>
                    <a:pt x="242" y="46"/>
                  </a:lnTo>
                  <a:lnTo>
                    <a:pt x="232" y="48"/>
                  </a:lnTo>
                  <a:lnTo>
                    <a:pt x="218" y="50"/>
                  </a:lnTo>
                  <a:lnTo>
                    <a:pt x="209" y="52"/>
                  </a:lnTo>
                  <a:lnTo>
                    <a:pt x="195" y="57"/>
                  </a:lnTo>
                  <a:lnTo>
                    <a:pt x="195" y="57"/>
                  </a:lnTo>
                  <a:lnTo>
                    <a:pt x="172" y="66"/>
                  </a:lnTo>
                  <a:lnTo>
                    <a:pt x="151" y="82"/>
                  </a:lnTo>
                  <a:lnTo>
                    <a:pt x="133" y="98"/>
                  </a:lnTo>
                  <a:lnTo>
                    <a:pt x="115" y="119"/>
                  </a:lnTo>
                  <a:lnTo>
                    <a:pt x="101" y="142"/>
                  </a:lnTo>
                  <a:lnTo>
                    <a:pt x="90" y="165"/>
                  </a:lnTo>
                  <a:lnTo>
                    <a:pt x="82" y="190"/>
                  </a:lnTo>
                  <a:lnTo>
                    <a:pt x="78" y="218"/>
                  </a:lnTo>
                  <a:lnTo>
                    <a:pt x="78" y="243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82" y="271"/>
                  </a:lnTo>
                  <a:lnTo>
                    <a:pt x="80" y="271"/>
                  </a:lnTo>
                  <a:lnTo>
                    <a:pt x="80" y="268"/>
                  </a:lnTo>
                  <a:lnTo>
                    <a:pt x="80" y="266"/>
                  </a:lnTo>
                  <a:lnTo>
                    <a:pt x="80" y="268"/>
                  </a:lnTo>
                  <a:lnTo>
                    <a:pt x="80" y="268"/>
                  </a:lnTo>
                  <a:lnTo>
                    <a:pt x="67" y="260"/>
                  </a:lnTo>
                  <a:lnTo>
                    <a:pt x="55" y="252"/>
                  </a:lnTo>
                  <a:lnTo>
                    <a:pt x="41" y="241"/>
                  </a:lnTo>
                  <a:lnTo>
                    <a:pt x="31" y="231"/>
                  </a:lnTo>
                  <a:lnTo>
                    <a:pt x="23" y="218"/>
                  </a:lnTo>
                  <a:lnTo>
                    <a:pt x="14" y="206"/>
                  </a:lnTo>
                  <a:lnTo>
                    <a:pt x="8" y="190"/>
                  </a:lnTo>
                  <a:lnTo>
                    <a:pt x="4" y="176"/>
                  </a:lnTo>
                  <a:lnTo>
                    <a:pt x="2" y="162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2" y="121"/>
                  </a:lnTo>
                  <a:lnTo>
                    <a:pt x="8" y="98"/>
                  </a:lnTo>
                  <a:lnTo>
                    <a:pt x="16" y="77"/>
                  </a:lnTo>
                  <a:lnTo>
                    <a:pt x="29" y="59"/>
                  </a:lnTo>
                  <a:lnTo>
                    <a:pt x="41" y="41"/>
                  </a:lnTo>
                  <a:lnTo>
                    <a:pt x="61" y="27"/>
                  </a:lnTo>
                  <a:lnTo>
                    <a:pt x="78" y="15"/>
                  </a:lnTo>
                  <a:lnTo>
                    <a:pt x="99" y="6"/>
                  </a:lnTo>
                  <a:lnTo>
                    <a:pt x="122" y="2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183" y="4"/>
                  </a:lnTo>
                  <a:lnTo>
                    <a:pt x="193" y="6"/>
                  </a:lnTo>
                  <a:lnTo>
                    <a:pt x="206" y="13"/>
                  </a:lnTo>
                  <a:lnTo>
                    <a:pt x="214" y="16"/>
                  </a:lnTo>
                  <a:lnTo>
                    <a:pt x="225" y="23"/>
                  </a:lnTo>
                  <a:lnTo>
                    <a:pt x="236" y="31"/>
                  </a:lnTo>
                  <a:lnTo>
                    <a:pt x="244" y="38"/>
                  </a:lnTo>
                  <a:lnTo>
                    <a:pt x="253" y="46"/>
                  </a:lnTo>
                  <a:lnTo>
                    <a:pt x="253" y="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267" y="883"/>
              <a:ext cx="245" cy="244"/>
            </a:xfrm>
            <a:custGeom>
              <a:avLst/>
              <a:gdLst/>
              <a:ahLst/>
              <a:cxnLst>
                <a:cxn ang="0">
                  <a:pos x="8" y="82"/>
                </a:cxn>
                <a:cxn ang="0">
                  <a:pos x="4" y="101"/>
                </a:cxn>
                <a:cxn ang="0">
                  <a:pos x="2" y="122"/>
                </a:cxn>
                <a:cxn ang="0">
                  <a:pos x="4" y="140"/>
                </a:cxn>
                <a:cxn ang="0">
                  <a:pos x="15" y="177"/>
                </a:cxn>
                <a:cxn ang="0">
                  <a:pos x="38" y="205"/>
                </a:cxn>
                <a:cxn ang="0">
                  <a:pos x="67" y="229"/>
                </a:cxn>
                <a:cxn ang="0">
                  <a:pos x="103" y="239"/>
                </a:cxn>
                <a:cxn ang="0">
                  <a:pos x="124" y="242"/>
                </a:cxn>
                <a:cxn ang="0">
                  <a:pos x="162" y="235"/>
                </a:cxn>
                <a:cxn ang="0">
                  <a:pos x="193" y="218"/>
                </a:cxn>
                <a:cxn ang="0">
                  <a:pos x="220" y="191"/>
                </a:cxn>
                <a:cxn ang="0">
                  <a:pos x="238" y="159"/>
                </a:cxn>
                <a:cxn ang="0">
                  <a:pos x="244" y="119"/>
                </a:cxn>
                <a:cxn ang="0">
                  <a:pos x="241" y="101"/>
                </a:cxn>
                <a:cxn ang="0">
                  <a:pos x="229" y="64"/>
                </a:cxn>
                <a:cxn ang="0">
                  <a:pos x="208" y="34"/>
                </a:cxn>
                <a:cxn ang="0">
                  <a:pos x="179" y="12"/>
                </a:cxn>
                <a:cxn ang="0">
                  <a:pos x="140" y="2"/>
                </a:cxn>
                <a:cxn ang="0">
                  <a:pos x="122" y="0"/>
                </a:cxn>
                <a:cxn ang="0">
                  <a:pos x="107" y="0"/>
                </a:cxn>
                <a:cxn ang="0">
                  <a:pos x="92" y="4"/>
                </a:cxn>
                <a:cxn ang="0">
                  <a:pos x="78" y="8"/>
                </a:cxn>
                <a:cxn ang="0">
                  <a:pos x="65" y="14"/>
                </a:cxn>
                <a:cxn ang="0">
                  <a:pos x="52" y="23"/>
                </a:cxn>
                <a:cxn ang="0">
                  <a:pos x="48" y="20"/>
                </a:cxn>
                <a:cxn ang="0">
                  <a:pos x="40" y="16"/>
                </a:cxn>
                <a:cxn ang="0">
                  <a:pos x="31" y="14"/>
                </a:cxn>
                <a:cxn ang="0">
                  <a:pos x="20" y="16"/>
                </a:cxn>
                <a:cxn ang="0">
                  <a:pos x="6" y="27"/>
                </a:cxn>
                <a:cxn ang="0">
                  <a:pos x="0" y="48"/>
                </a:cxn>
                <a:cxn ang="0">
                  <a:pos x="0" y="52"/>
                </a:cxn>
                <a:cxn ang="0">
                  <a:pos x="4" y="62"/>
                </a:cxn>
                <a:cxn ang="0">
                  <a:pos x="13" y="71"/>
                </a:cxn>
              </a:cxnLst>
              <a:rect l="0" t="0" r="r" b="b"/>
              <a:pathLst>
                <a:path w="245" h="243">
                  <a:moveTo>
                    <a:pt x="13" y="71"/>
                  </a:moveTo>
                  <a:lnTo>
                    <a:pt x="8" y="82"/>
                  </a:lnTo>
                  <a:lnTo>
                    <a:pt x="6" y="90"/>
                  </a:lnTo>
                  <a:lnTo>
                    <a:pt x="4" y="101"/>
                  </a:lnTo>
                  <a:lnTo>
                    <a:pt x="2" y="111"/>
                  </a:lnTo>
                  <a:lnTo>
                    <a:pt x="2" y="122"/>
                  </a:lnTo>
                  <a:lnTo>
                    <a:pt x="2" y="122"/>
                  </a:lnTo>
                  <a:lnTo>
                    <a:pt x="4" y="140"/>
                  </a:lnTo>
                  <a:lnTo>
                    <a:pt x="8" y="159"/>
                  </a:lnTo>
                  <a:lnTo>
                    <a:pt x="15" y="177"/>
                  </a:lnTo>
                  <a:lnTo>
                    <a:pt x="25" y="193"/>
                  </a:lnTo>
                  <a:lnTo>
                    <a:pt x="38" y="205"/>
                  </a:lnTo>
                  <a:lnTo>
                    <a:pt x="52" y="218"/>
                  </a:lnTo>
                  <a:lnTo>
                    <a:pt x="67" y="229"/>
                  </a:lnTo>
                  <a:lnTo>
                    <a:pt x="84" y="235"/>
                  </a:lnTo>
                  <a:lnTo>
                    <a:pt x="103" y="239"/>
                  </a:lnTo>
                  <a:lnTo>
                    <a:pt x="124" y="242"/>
                  </a:lnTo>
                  <a:lnTo>
                    <a:pt x="124" y="242"/>
                  </a:lnTo>
                  <a:lnTo>
                    <a:pt x="142" y="239"/>
                  </a:lnTo>
                  <a:lnTo>
                    <a:pt x="162" y="235"/>
                  </a:lnTo>
                  <a:lnTo>
                    <a:pt x="179" y="227"/>
                  </a:lnTo>
                  <a:lnTo>
                    <a:pt x="193" y="218"/>
                  </a:lnTo>
                  <a:lnTo>
                    <a:pt x="208" y="205"/>
                  </a:lnTo>
                  <a:lnTo>
                    <a:pt x="220" y="191"/>
                  </a:lnTo>
                  <a:lnTo>
                    <a:pt x="231" y="177"/>
                  </a:lnTo>
                  <a:lnTo>
                    <a:pt x="238" y="159"/>
                  </a:lnTo>
                  <a:lnTo>
                    <a:pt x="241" y="140"/>
                  </a:lnTo>
                  <a:lnTo>
                    <a:pt x="244" y="119"/>
                  </a:lnTo>
                  <a:lnTo>
                    <a:pt x="244" y="119"/>
                  </a:lnTo>
                  <a:lnTo>
                    <a:pt x="241" y="101"/>
                  </a:lnTo>
                  <a:lnTo>
                    <a:pt x="238" y="82"/>
                  </a:lnTo>
                  <a:lnTo>
                    <a:pt x="229" y="64"/>
                  </a:lnTo>
                  <a:lnTo>
                    <a:pt x="218" y="48"/>
                  </a:lnTo>
                  <a:lnTo>
                    <a:pt x="208" y="34"/>
                  </a:lnTo>
                  <a:lnTo>
                    <a:pt x="193" y="23"/>
                  </a:lnTo>
                  <a:lnTo>
                    <a:pt x="179" y="12"/>
                  </a:lnTo>
                  <a:lnTo>
                    <a:pt x="160" y="6"/>
                  </a:lnTo>
                  <a:lnTo>
                    <a:pt x="140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7" y="0"/>
                  </a:lnTo>
                  <a:lnTo>
                    <a:pt x="98" y="2"/>
                  </a:lnTo>
                  <a:lnTo>
                    <a:pt x="92" y="4"/>
                  </a:lnTo>
                  <a:lnTo>
                    <a:pt x="84" y="6"/>
                  </a:lnTo>
                  <a:lnTo>
                    <a:pt x="78" y="8"/>
                  </a:lnTo>
                  <a:lnTo>
                    <a:pt x="71" y="12"/>
                  </a:lnTo>
                  <a:lnTo>
                    <a:pt x="65" y="14"/>
                  </a:lnTo>
                  <a:lnTo>
                    <a:pt x="57" y="18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48" y="20"/>
                  </a:lnTo>
                  <a:lnTo>
                    <a:pt x="43" y="18"/>
                  </a:lnTo>
                  <a:lnTo>
                    <a:pt x="40" y="16"/>
                  </a:lnTo>
                  <a:lnTo>
                    <a:pt x="36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20" y="16"/>
                  </a:lnTo>
                  <a:lnTo>
                    <a:pt x="13" y="20"/>
                  </a:lnTo>
                  <a:lnTo>
                    <a:pt x="6" y="27"/>
                  </a:lnTo>
                  <a:lnTo>
                    <a:pt x="2" y="3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9"/>
                  </a:lnTo>
                  <a:lnTo>
                    <a:pt x="4" y="62"/>
                  </a:lnTo>
                  <a:lnTo>
                    <a:pt x="8" y="67"/>
                  </a:lnTo>
                  <a:lnTo>
                    <a:pt x="13" y="71"/>
                  </a:lnTo>
                  <a:lnTo>
                    <a:pt x="13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267" y="883"/>
              <a:ext cx="245" cy="244"/>
            </a:xfrm>
            <a:custGeom>
              <a:avLst/>
              <a:gdLst/>
              <a:ahLst/>
              <a:cxnLst>
                <a:cxn ang="0">
                  <a:pos x="8" y="82"/>
                </a:cxn>
                <a:cxn ang="0">
                  <a:pos x="4" y="101"/>
                </a:cxn>
                <a:cxn ang="0">
                  <a:pos x="2" y="122"/>
                </a:cxn>
                <a:cxn ang="0">
                  <a:pos x="4" y="140"/>
                </a:cxn>
                <a:cxn ang="0">
                  <a:pos x="15" y="177"/>
                </a:cxn>
                <a:cxn ang="0">
                  <a:pos x="38" y="205"/>
                </a:cxn>
                <a:cxn ang="0">
                  <a:pos x="67" y="229"/>
                </a:cxn>
                <a:cxn ang="0">
                  <a:pos x="103" y="239"/>
                </a:cxn>
                <a:cxn ang="0">
                  <a:pos x="124" y="242"/>
                </a:cxn>
                <a:cxn ang="0">
                  <a:pos x="162" y="235"/>
                </a:cxn>
                <a:cxn ang="0">
                  <a:pos x="193" y="218"/>
                </a:cxn>
                <a:cxn ang="0">
                  <a:pos x="220" y="191"/>
                </a:cxn>
                <a:cxn ang="0">
                  <a:pos x="238" y="159"/>
                </a:cxn>
                <a:cxn ang="0">
                  <a:pos x="244" y="119"/>
                </a:cxn>
                <a:cxn ang="0">
                  <a:pos x="241" y="101"/>
                </a:cxn>
                <a:cxn ang="0">
                  <a:pos x="229" y="64"/>
                </a:cxn>
                <a:cxn ang="0">
                  <a:pos x="208" y="34"/>
                </a:cxn>
                <a:cxn ang="0">
                  <a:pos x="179" y="12"/>
                </a:cxn>
                <a:cxn ang="0">
                  <a:pos x="140" y="2"/>
                </a:cxn>
                <a:cxn ang="0">
                  <a:pos x="122" y="0"/>
                </a:cxn>
                <a:cxn ang="0">
                  <a:pos x="107" y="0"/>
                </a:cxn>
                <a:cxn ang="0">
                  <a:pos x="92" y="4"/>
                </a:cxn>
                <a:cxn ang="0">
                  <a:pos x="78" y="8"/>
                </a:cxn>
                <a:cxn ang="0">
                  <a:pos x="65" y="14"/>
                </a:cxn>
                <a:cxn ang="0">
                  <a:pos x="52" y="23"/>
                </a:cxn>
                <a:cxn ang="0">
                  <a:pos x="48" y="20"/>
                </a:cxn>
                <a:cxn ang="0">
                  <a:pos x="40" y="16"/>
                </a:cxn>
                <a:cxn ang="0">
                  <a:pos x="31" y="14"/>
                </a:cxn>
                <a:cxn ang="0">
                  <a:pos x="20" y="16"/>
                </a:cxn>
                <a:cxn ang="0">
                  <a:pos x="6" y="27"/>
                </a:cxn>
                <a:cxn ang="0">
                  <a:pos x="0" y="48"/>
                </a:cxn>
                <a:cxn ang="0">
                  <a:pos x="0" y="52"/>
                </a:cxn>
                <a:cxn ang="0">
                  <a:pos x="4" y="62"/>
                </a:cxn>
                <a:cxn ang="0">
                  <a:pos x="13" y="71"/>
                </a:cxn>
              </a:cxnLst>
              <a:rect l="0" t="0" r="r" b="b"/>
              <a:pathLst>
                <a:path w="245" h="243">
                  <a:moveTo>
                    <a:pt x="13" y="71"/>
                  </a:moveTo>
                  <a:lnTo>
                    <a:pt x="8" y="82"/>
                  </a:lnTo>
                  <a:lnTo>
                    <a:pt x="6" y="90"/>
                  </a:lnTo>
                  <a:lnTo>
                    <a:pt x="4" y="101"/>
                  </a:lnTo>
                  <a:lnTo>
                    <a:pt x="2" y="111"/>
                  </a:lnTo>
                  <a:lnTo>
                    <a:pt x="2" y="122"/>
                  </a:lnTo>
                  <a:lnTo>
                    <a:pt x="2" y="122"/>
                  </a:lnTo>
                  <a:lnTo>
                    <a:pt x="4" y="140"/>
                  </a:lnTo>
                  <a:lnTo>
                    <a:pt x="8" y="159"/>
                  </a:lnTo>
                  <a:lnTo>
                    <a:pt x="15" y="177"/>
                  </a:lnTo>
                  <a:lnTo>
                    <a:pt x="25" y="193"/>
                  </a:lnTo>
                  <a:lnTo>
                    <a:pt x="38" y="205"/>
                  </a:lnTo>
                  <a:lnTo>
                    <a:pt x="52" y="218"/>
                  </a:lnTo>
                  <a:lnTo>
                    <a:pt x="67" y="229"/>
                  </a:lnTo>
                  <a:lnTo>
                    <a:pt x="84" y="235"/>
                  </a:lnTo>
                  <a:lnTo>
                    <a:pt x="103" y="239"/>
                  </a:lnTo>
                  <a:lnTo>
                    <a:pt x="124" y="242"/>
                  </a:lnTo>
                  <a:lnTo>
                    <a:pt x="124" y="242"/>
                  </a:lnTo>
                  <a:lnTo>
                    <a:pt x="142" y="239"/>
                  </a:lnTo>
                  <a:lnTo>
                    <a:pt x="162" y="235"/>
                  </a:lnTo>
                  <a:lnTo>
                    <a:pt x="179" y="227"/>
                  </a:lnTo>
                  <a:lnTo>
                    <a:pt x="193" y="218"/>
                  </a:lnTo>
                  <a:lnTo>
                    <a:pt x="208" y="205"/>
                  </a:lnTo>
                  <a:lnTo>
                    <a:pt x="220" y="191"/>
                  </a:lnTo>
                  <a:lnTo>
                    <a:pt x="231" y="177"/>
                  </a:lnTo>
                  <a:lnTo>
                    <a:pt x="238" y="159"/>
                  </a:lnTo>
                  <a:lnTo>
                    <a:pt x="241" y="140"/>
                  </a:lnTo>
                  <a:lnTo>
                    <a:pt x="244" y="119"/>
                  </a:lnTo>
                  <a:lnTo>
                    <a:pt x="244" y="119"/>
                  </a:lnTo>
                  <a:lnTo>
                    <a:pt x="241" y="101"/>
                  </a:lnTo>
                  <a:lnTo>
                    <a:pt x="238" y="82"/>
                  </a:lnTo>
                  <a:lnTo>
                    <a:pt x="229" y="64"/>
                  </a:lnTo>
                  <a:lnTo>
                    <a:pt x="218" y="48"/>
                  </a:lnTo>
                  <a:lnTo>
                    <a:pt x="208" y="34"/>
                  </a:lnTo>
                  <a:lnTo>
                    <a:pt x="193" y="23"/>
                  </a:lnTo>
                  <a:lnTo>
                    <a:pt x="179" y="12"/>
                  </a:lnTo>
                  <a:lnTo>
                    <a:pt x="160" y="6"/>
                  </a:lnTo>
                  <a:lnTo>
                    <a:pt x="140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14" y="0"/>
                  </a:lnTo>
                  <a:lnTo>
                    <a:pt x="107" y="0"/>
                  </a:lnTo>
                  <a:lnTo>
                    <a:pt x="98" y="2"/>
                  </a:lnTo>
                  <a:lnTo>
                    <a:pt x="92" y="4"/>
                  </a:lnTo>
                  <a:lnTo>
                    <a:pt x="84" y="6"/>
                  </a:lnTo>
                  <a:lnTo>
                    <a:pt x="78" y="8"/>
                  </a:lnTo>
                  <a:lnTo>
                    <a:pt x="71" y="12"/>
                  </a:lnTo>
                  <a:lnTo>
                    <a:pt x="65" y="14"/>
                  </a:lnTo>
                  <a:lnTo>
                    <a:pt x="57" y="18"/>
                  </a:lnTo>
                  <a:lnTo>
                    <a:pt x="52" y="23"/>
                  </a:lnTo>
                  <a:lnTo>
                    <a:pt x="52" y="23"/>
                  </a:lnTo>
                  <a:lnTo>
                    <a:pt x="48" y="20"/>
                  </a:lnTo>
                  <a:lnTo>
                    <a:pt x="43" y="18"/>
                  </a:lnTo>
                  <a:lnTo>
                    <a:pt x="40" y="16"/>
                  </a:lnTo>
                  <a:lnTo>
                    <a:pt x="36" y="14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20" y="16"/>
                  </a:lnTo>
                  <a:lnTo>
                    <a:pt x="13" y="20"/>
                  </a:lnTo>
                  <a:lnTo>
                    <a:pt x="6" y="27"/>
                  </a:lnTo>
                  <a:lnTo>
                    <a:pt x="2" y="3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9"/>
                  </a:lnTo>
                  <a:lnTo>
                    <a:pt x="4" y="62"/>
                  </a:lnTo>
                  <a:lnTo>
                    <a:pt x="8" y="67"/>
                  </a:lnTo>
                  <a:lnTo>
                    <a:pt x="13" y="71"/>
                  </a:lnTo>
                  <a:lnTo>
                    <a:pt x="13" y="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2065" y="1003"/>
              <a:ext cx="149" cy="240"/>
            </a:xfrm>
            <a:custGeom>
              <a:avLst/>
              <a:gdLst/>
              <a:ahLst/>
              <a:cxnLst>
                <a:cxn ang="0">
                  <a:pos x="134" y="80"/>
                </a:cxn>
                <a:cxn ang="0">
                  <a:pos x="141" y="75"/>
                </a:cxn>
                <a:cxn ang="0">
                  <a:pos x="144" y="69"/>
                </a:cxn>
                <a:cxn ang="0">
                  <a:pos x="146" y="60"/>
                </a:cxn>
                <a:cxn ang="0">
                  <a:pos x="149" y="55"/>
                </a:cxn>
                <a:cxn ang="0">
                  <a:pos x="149" y="46"/>
                </a:cxn>
                <a:cxn ang="0">
                  <a:pos x="149" y="39"/>
                </a:cxn>
                <a:cxn ang="0">
                  <a:pos x="146" y="34"/>
                </a:cxn>
                <a:cxn ang="0">
                  <a:pos x="142" y="25"/>
                </a:cxn>
                <a:cxn ang="0">
                  <a:pos x="141" y="20"/>
                </a:cxn>
                <a:cxn ang="0">
                  <a:pos x="134" y="14"/>
                </a:cxn>
                <a:cxn ang="0">
                  <a:pos x="134" y="14"/>
                </a:cxn>
                <a:cxn ang="0">
                  <a:pos x="128" y="8"/>
                </a:cxn>
                <a:cxn ang="0">
                  <a:pos x="121" y="4"/>
                </a:cxn>
                <a:cxn ang="0">
                  <a:pos x="116" y="2"/>
                </a:cxn>
                <a:cxn ang="0">
                  <a:pos x="109" y="0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86" y="2"/>
                </a:cxn>
                <a:cxn ang="0">
                  <a:pos x="79" y="6"/>
                </a:cxn>
                <a:cxn ang="0">
                  <a:pos x="73" y="8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3" y="18"/>
                </a:cxn>
                <a:cxn ang="0">
                  <a:pos x="59" y="25"/>
                </a:cxn>
                <a:cxn ang="0">
                  <a:pos x="52" y="31"/>
                </a:cxn>
                <a:cxn ang="0">
                  <a:pos x="46" y="39"/>
                </a:cxn>
                <a:cxn ang="0">
                  <a:pos x="38" y="50"/>
                </a:cxn>
                <a:cxn ang="0">
                  <a:pos x="31" y="60"/>
                </a:cxn>
                <a:cxn ang="0">
                  <a:pos x="23" y="73"/>
                </a:cxn>
                <a:cxn ang="0">
                  <a:pos x="17" y="85"/>
                </a:cxn>
                <a:cxn ang="0">
                  <a:pos x="13" y="101"/>
                </a:cxn>
                <a:cxn ang="0">
                  <a:pos x="13" y="101"/>
                </a:cxn>
                <a:cxn ang="0">
                  <a:pos x="8" y="113"/>
                </a:cxn>
                <a:cxn ang="0">
                  <a:pos x="4" y="126"/>
                </a:cxn>
                <a:cxn ang="0">
                  <a:pos x="4" y="138"/>
                </a:cxn>
                <a:cxn ang="0">
                  <a:pos x="2" y="154"/>
                </a:cxn>
                <a:cxn ang="0">
                  <a:pos x="0" y="166"/>
                </a:cxn>
                <a:cxn ang="0">
                  <a:pos x="0" y="179"/>
                </a:cxn>
                <a:cxn ang="0">
                  <a:pos x="0" y="191"/>
                </a:cxn>
                <a:cxn ang="0">
                  <a:pos x="2" y="205"/>
                </a:cxn>
                <a:cxn ang="0">
                  <a:pos x="4" y="218"/>
                </a:cxn>
                <a:cxn ang="0">
                  <a:pos x="6" y="233"/>
                </a:cxn>
                <a:cxn ang="0">
                  <a:pos x="54" y="242"/>
                </a:cxn>
                <a:cxn ang="0">
                  <a:pos x="54" y="242"/>
                </a:cxn>
                <a:cxn ang="0">
                  <a:pos x="52" y="227"/>
                </a:cxn>
                <a:cxn ang="0">
                  <a:pos x="54" y="212"/>
                </a:cxn>
                <a:cxn ang="0">
                  <a:pos x="54" y="200"/>
                </a:cxn>
                <a:cxn ang="0">
                  <a:pos x="56" y="187"/>
                </a:cxn>
                <a:cxn ang="0">
                  <a:pos x="61" y="174"/>
                </a:cxn>
                <a:cxn ang="0">
                  <a:pos x="65" y="161"/>
                </a:cxn>
                <a:cxn ang="0">
                  <a:pos x="69" y="149"/>
                </a:cxn>
                <a:cxn ang="0">
                  <a:pos x="73" y="140"/>
                </a:cxn>
                <a:cxn ang="0">
                  <a:pos x="79" y="133"/>
                </a:cxn>
                <a:cxn ang="0">
                  <a:pos x="86" y="126"/>
                </a:cxn>
                <a:cxn ang="0">
                  <a:pos x="86" y="126"/>
                </a:cxn>
                <a:cxn ang="0">
                  <a:pos x="100" y="113"/>
                </a:cxn>
                <a:cxn ang="0">
                  <a:pos x="113" y="101"/>
                </a:cxn>
                <a:cxn ang="0">
                  <a:pos x="123" y="90"/>
                </a:cxn>
                <a:cxn ang="0">
                  <a:pos x="132" y="83"/>
                </a:cxn>
                <a:cxn ang="0">
                  <a:pos x="134" y="80"/>
                </a:cxn>
                <a:cxn ang="0">
                  <a:pos x="134" y="80"/>
                </a:cxn>
              </a:cxnLst>
              <a:rect l="0" t="0" r="r" b="b"/>
              <a:pathLst>
                <a:path w="150" h="243">
                  <a:moveTo>
                    <a:pt x="134" y="80"/>
                  </a:moveTo>
                  <a:lnTo>
                    <a:pt x="141" y="75"/>
                  </a:lnTo>
                  <a:lnTo>
                    <a:pt x="144" y="69"/>
                  </a:lnTo>
                  <a:lnTo>
                    <a:pt x="146" y="60"/>
                  </a:lnTo>
                  <a:lnTo>
                    <a:pt x="149" y="55"/>
                  </a:lnTo>
                  <a:lnTo>
                    <a:pt x="149" y="46"/>
                  </a:lnTo>
                  <a:lnTo>
                    <a:pt x="149" y="39"/>
                  </a:lnTo>
                  <a:lnTo>
                    <a:pt x="146" y="34"/>
                  </a:lnTo>
                  <a:lnTo>
                    <a:pt x="142" y="25"/>
                  </a:lnTo>
                  <a:lnTo>
                    <a:pt x="141" y="20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28" y="8"/>
                  </a:lnTo>
                  <a:lnTo>
                    <a:pt x="121" y="4"/>
                  </a:lnTo>
                  <a:lnTo>
                    <a:pt x="116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9" y="6"/>
                  </a:lnTo>
                  <a:lnTo>
                    <a:pt x="73" y="8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3" y="18"/>
                  </a:lnTo>
                  <a:lnTo>
                    <a:pt x="59" y="25"/>
                  </a:lnTo>
                  <a:lnTo>
                    <a:pt x="52" y="31"/>
                  </a:lnTo>
                  <a:lnTo>
                    <a:pt x="46" y="39"/>
                  </a:lnTo>
                  <a:lnTo>
                    <a:pt x="38" y="50"/>
                  </a:lnTo>
                  <a:lnTo>
                    <a:pt x="31" y="60"/>
                  </a:lnTo>
                  <a:lnTo>
                    <a:pt x="23" y="73"/>
                  </a:lnTo>
                  <a:lnTo>
                    <a:pt x="17" y="85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8" y="113"/>
                  </a:lnTo>
                  <a:lnTo>
                    <a:pt x="4" y="126"/>
                  </a:lnTo>
                  <a:lnTo>
                    <a:pt x="4" y="138"/>
                  </a:lnTo>
                  <a:lnTo>
                    <a:pt x="2" y="154"/>
                  </a:lnTo>
                  <a:lnTo>
                    <a:pt x="0" y="166"/>
                  </a:lnTo>
                  <a:lnTo>
                    <a:pt x="0" y="179"/>
                  </a:lnTo>
                  <a:lnTo>
                    <a:pt x="0" y="191"/>
                  </a:lnTo>
                  <a:lnTo>
                    <a:pt x="2" y="205"/>
                  </a:lnTo>
                  <a:lnTo>
                    <a:pt x="4" y="218"/>
                  </a:lnTo>
                  <a:lnTo>
                    <a:pt x="6" y="233"/>
                  </a:lnTo>
                  <a:lnTo>
                    <a:pt x="54" y="242"/>
                  </a:lnTo>
                  <a:lnTo>
                    <a:pt x="54" y="242"/>
                  </a:lnTo>
                  <a:lnTo>
                    <a:pt x="52" y="227"/>
                  </a:lnTo>
                  <a:lnTo>
                    <a:pt x="54" y="212"/>
                  </a:lnTo>
                  <a:lnTo>
                    <a:pt x="54" y="200"/>
                  </a:lnTo>
                  <a:lnTo>
                    <a:pt x="56" y="187"/>
                  </a:lnTo>
                  <a:lnTo>
                    <a:pt x="61" y="174"/>
                  </a:lnTo>
                  <a:lnTo>
                    <a:pt x="65" y="161"/>
                  </a:lnTo>
                  <a:lnTo>
                    <a:pt x="69" y="149"/>
                  </a:lnTo>
                  <a:lnTo>
                    <a:pt x="73" y="140"/>
                  </a:lnTo>
                  <a:lnTo>
                    <a:pt x="79" y="133"/>
                  </a:lnTo>
                  <a:lnTo>
                    <a:pt x="86" y="126"/>
                  </a:lnTo>
                  <a:lnTo>
                    <a:pt x="86" y="126"/>
                  </a:lnTo>
                  <a:lnTo>
                    <a:pt x="100" y="113"/>
                  </a:lnTo>
                  <a:lnTo>
                    <a:pt x="113" y="101"/>
                  </a:lnTo>
                  <a:lnTo>
                    <a:pt x="123" y="90"/>
                  </a:lnTo>
                  <a:lnTo>
                    <a:pt x="132" y="83"/>
                  </a:lnTo>
                  <a:lnTo>
                    <a:pt x="134" y="80"/>
                  </a:lnTo>
                  <a:lnTo>
                    <a:pt x="134" y="8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2065" y="1003"/>
              <a:ext cx="149" cy="240"/>
            </a:xfrm>
            <a:custGeom>
              <a:avLst/>
              <a:gdLst/>
              <a:ahLst/>
              <a:cxnLst>
                <a:cxn ang="0">
                  <a:pos x="134" y="80"/>
                </a:cxn>
                <a:cxn ang="0">
                  <a:pos x="141" y="75"/>
                </a:cxn>
                <a:cxn ang="0">
                  <a:pos x="144" y="69"/>
                </a:cxn>
                <a:cxn ang="0">
                  <a:pos x="146" y="60"/>
                </a:cxn>
                <a:cxn ang="0">
                  <a:pos x="149" y="55"/>
                </a:cxn>
                <a:cxn ang="0">
                  <a:pos x="149" y="46"/>
                </a:cxn>
                <a:cxn ang="0">
                  <a:pos x="149" y="39"/>
                </a:cxn>
                <a:cxn ang="0">
                  <a:pos x="146" y="34"/>
                </a:cxn>
                <a:cxn ang="0">
                  <a:pos x="142" y="25"/>
                </a:cxn>
                <a:cxn ang="0">
                  <a:pos x="141" y="20"/>
                </a:cxn>
                <a:cxn ang="0">
                  <a:pos x="134" y="14"/>
                </a:cxn>
                <a:cxn ang="0">
                  <a:pos x="134" y="14"/>
                </a:cxn>
                <a:cxn ang="0">
                  <a:pos x="128" y="8"/>
                </a:cxn>
                <a:cxn ang="0">
                  <a:pos x="121" y="4"/>
                </a:cxn>
                <a:cxn ang="0">
                  <a:pos x="116" y="2"/>
                </a:cxn>
                <a:cxn ang="0">
                  <a:pos x="109" y="0"/>
                </a:cxn>
                <a:cxn ang="0">
                  <a:pos x="100" y="0"/>
                </a:cxn>
                <a:cxn ang="0">
                  <a:pos x="94" y="0"/>
                </a:cxn>
                <a:cxn ang="0">
                  <a:pos x="86" y="2"/>
                </a:cxn>
                <a:cxn ang="0">
                  <a:pos x="79" y="6"/>
                </a:cxn>
                <a:cxn ang="0">
                  <a:pos x="73" y="8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6" y="14"/>
                </a:cxn>
                <a:cxn ang="0">
                  <a:pos x="63" y="18"/>
                </a:cxn>
                <a:cxn ang="0">
                  <a:pos x="59" y="25"/>
                </a:cxn>
                <a:cxn ang="0">
                  <a:pos x="52" y="31"/>
                </a:cxn>
                <a:cxn ang="0">
                  <a:pos x="46" y="39"/>
                </a:cxn>
                <a:cxn ang="0">
                  <a:pos x="38" y="50"/>
                </a:cxn>
                <a:cxn ang="0">
                  <a:pos x="31" y="60"/>
                </a:cxn>
                <a:cxn ang="0">
                  <a:pos x="23" y="73"/>
                </a:cxn>
                <a:cxn ang="0">
                  <a:pos x="17" y="85"/>
                </a:cxn>
                <a:cxn ang="0">
                  <a:pos x="13" y="101"/>
                </a:cxn>
                <a:cxn ang="0">
                  <a:pos x="13" y="101"/>
                </a:cxn>
                <a:cxn ang="0">
                  <a:pos x="8" y="113"/>
                </a:cxn>
                <a:cxn ang="0">
                  <a:pos x="4" y="126"/>
                </a:cxn>
                <a:cxn ang="0">
                  <a:pos x="4" y="138"/>
                </a:cxn>
                <a:cxn ang="0">
                  <a:pos x="2" y="154"/>
                </a:cxn>
                <a:cxn ang="0">
                  <a:pos x="0" y="166"/>
                </a:cxn>
                <a:cxn ang="0">
                  <a:pos x="0" y="179"/>
                </a:cxn>
                <a:cxn ang="0">
                  <a:pos x="0" y="191"/>
                </a:cxn>
                <a:cxn ang="0">
                  <a:pos x="2" y="205"/>
                </a:cxn>
                <a:cxn ang="0">
                  <a:pos x="4" y="218"/>
                </a:cxn>
                <a:cxn ang="0">
                  <a:pos x="6" y="233"/>
                </a:cxn>
                <a:cxn ang="0">
                  <a:pos x="54" y="242"/>
                </a:cxn>
                <a:cxn ang="0">
                  <a:pos x="54" y="242"/>
                </a:cxn>
                <a:cxn ang="0">
                  <a:pos x="52" y="227"/>
                </a:cxn>
                <a:cxn ang="0">
                  <a:pos x="54" y="212"/>
                </a:cxn>
                <a:cxn ang="0">
                  <a:pos x="54" y="200"/>
                </a:cxn>
                <a:cxn ang="0">
                  <a:pos x="56" y="187"/>
                </a:cxn>
                <a:cxn ang="0">
                  <a:pos x="61" y="174"/>
                </a:cxn>
                <a:cxn ang="0">
                  <a:pos x="65" y="161"/>
                </a:cxn>
                <a:cxn ang="0">
                  <a:pos x="69" y="149"/>
                </a:cxn>
                <a:cxn ang="0">
                  <a:pos x="73" y="140"/>
                </a:cxn>
                <a:cxn ang="0">
                  <a:pos x="79" y="133"/>
                </a:cxn>
                <a:cxn ang="0">
                  <a:pos x="86" y="126"/>
                </a:cxn>
                <a:cxn ang="0">
                  <a:pos x="86" y="126"/>
                </a:cxn>
                <a:cxn ang="0">
                  <a:pos x="100" y="113"/>
                </a:cxn>
                <a:cxn ang="0">
                  <a:pos x="113" y="101"/>
                </a:cxn>
                <a:cxn ang="0">
                  <a:pos x="123" y="90"/>
                </a:cxn>
                <a:cxn ang="0">
                  <a:pos x="132" y="83"/>
                </a:cxn>
                <a:cxn ang="0">
                  <a:pos x="134" y="80"/>
                </a:cxn>
                <a:cxn ang="0">
                  <a:pos x="134" y="80"/>
                </a:cxn>
              </a:cxnLst>
              <a:rect l="0" t="0" r="r" b="b"/>
              <a:pathLst>
                <a:path w="150" h="243">
                  <a:moveTo>
                    <a:pt x="134" y="80"/>
                  </a:moveTo>
                  <a:lnTo>
                    <a:pt x="141" y="75"/>
                  </a:lnTo>
                  <a:lnTo>
                    <a:pt x="144" y="69"/>
                  </a:lnTo>
                  <a:lnTo>
                    <a:pt x="146" y="60"/>
                  </a:lnTo>
                  <a:lnTo>
                    <a:pt x="149" y="55"/>
                  </a:lnTo>
                  <a:lnTo>
                    <a:pt x="149" y="46"/>
                  </a:lnTo>
                  <a:lnTo>
                    <a:pt x="149" y="39"/>
                  </a:lnTo>
                  <a:lnTo>
                    <a:pt x="146" y="34"/>
                  </a:lnTo>
                  <a:lnTo>
                    <a:pt x="142" y="25"/>
                  </a:lnTo>
                  <a:lnTo>
                    <a:pt x="141" y="20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28" y="8"/>
                  </a:lnTo>
                  <a:lnTo>
                    <a:pt x="121" y="4"/>
                  </a:lnTo>
                  <a:lnTo>
                    <a:pt x="116" y="2"/>
                  </a:lnTo>
                  <a:lnTo>
                    <a:pt x="109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86" y="2"/>
                  </a:lnTo>
                  <a:lnTo>
                    <a:pt x="79" y="6"/>
                  </a:lnTo>
                  <a:lnTo>
                    <a:pt x="73" y="8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6" y="14"/>
                  </a:lnTo>
                  <a:lnTo>
                    <a:pt x="63" y="18"/>
                  </a:lnTo>
                  <a:lnTo>
                    <a:pt x="59" y="25"/>
                  </a:lnTo>
                  <a:lnTo>
                    <a:pt x="52" y="31"/>
                  </a:lnTo>
                  <a:lnTo>
                    <a:pt x="46" y="39"/>
                  </a:lnTo>
                  <a:lnTo>
                    <a:pt x="38" y="50"/>
                  </a:lnTo>
                  <a:lnTo>
                    <a:pt x="31" y="60"/>
                  </a:lnTo>
                  <a:lnTo>
                    <a:pt x="23" y="73"/>
                  </a:lnTo>
                  <a:lnTo>
                    <a:pt x="17" y="85"/>
                  </a:lnTo>
                  <a:lnTo>
                    <a:pt x="13" y="101"/>
                  </a:lnTo>
                  <a:lnTo>
                    <a:pt x="13" y="101"/>
                  </a:lnTo>
                  <a:lnTo>
                    <a:pt x="8" y="113"/>
                  </a:lnTo>
                  <a:lnTo>
                    <a:pt x="4" y="126"/>
                  </a:lnTo>
                  <a:lnTo>
                    <a:pt x="4" y="138"/>
                  </a:lnTo>
                  <a:lnTo>
                    <a:pt x="2" y="154"/>
                  </a:lnTo>
                  <a:lnTo>
                    <a:pt x="0" y="166"/>
                  </a:lnTo>
                  <a:lnTo>
                    <a:pt x="0" y="179"/>
                  </a:lnTo>
                  <a:lnTo>
                    <a:pt x="0" y="191"/>
                  </a:lnTo>
                  <a:lnTo>
                    <a:pt x="2" y="205"/>
                  </a:lnTo>
                  <a:lnTo>
                    <a:pt x="4" y="218"/>
                  </a:lnTo>
                  <a:lnTo>
                    <a:pt x="6" y="233"/>
                  </a:lnTo>
                  <a:lnTo>
                    <a:pt x="54" y="242"/>
                  </a:lnTo>
                  <a:lnTo>
                    <a:pt x="54" y="242"/>
                  </a:lnTo>
                  <a:lnTo>
                    <a:pt x="52" y="227"/>
                  </a:lnTo>
                  <a:lnTo>
                    <a:pt x="54" y="212"/>
                  </a:lnTo>
                  <a:lnTo>
                    <a:pt x="54" y="200"/>
                  </a:lnTo>
                  <a:lnTo>
                    <a:pt x="56" y="187"/>
                  </a:lnTo>
                  <a:lnTo>
                    <a:pt x="61" y="174"/>
                  </a:lnTo>
                  <a:lnTo>
                    <a:pt x="65" y="161"/>
                  </a:lnTo>
                  <a:lnTo>
                    <a:pt x="69" y="149"/>
                  </a:lnTo>
                  <a:lnTo>
                    <a:pt x="73" y="140"/>
                  </a:lnTo>
                  <a:lnTo>
                    <a:pt x="79" y="133"/>
                  </a:lnTo>
                  <a:lnTo>
                    <a:pt x="86" y="126"/>
                  </a:lnTo>
                  <a:lnTo>
                    <a:pt x="86" y="126"/>
                  </a:lnTo>
                  <a:lnTo>
                    <a:pt x="100" y="113"/>
                  </a:lnTo>
                  <a:lnTo>
                    <a:pt x="113" y="101"/>
                  </a:lnTo>
                  <a:lnTo>
                    <a:pt x="123" y="90"/>
                  </a:lnTo>
                  <a:lnTo>
                    <a:pt x="132" y="83"/>
                  </a:lnTo>
                  <a:lnTo>
                    <a:pt x="134" y="80"/>
                  </a:lnTo>
                  <a:lnTo>
                    <a:pt x="134" y="8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656" y="1761"/>
              <a:ext cx="96" cy="96"/>
            </a:xfrm>
            <a:custGeom>
              <a:avLst/>
              <a:gdLst/>
              <a:ahLst/>
              <a:cxnLst>
                <a:cxn ang="0">
                  <a:pos x="46" y="95"/>
                </a:cxn>
                <a:cxn ang="0">
                  <a:pos x="60" y="92"/>
                </a:cxn>
                <a:cxn ang="0">
                  <a:pos x="74" y="83"/>
                </a:cxn>
                <a:cxn ang="0">
                  <a:pos x="83" y="74"/>
                </a:cxn>
                <a:cxn ang="0">
                  <a:pos x="90" y="60"/>
                </a:cxn>
                <a:cxn ang="0">
                  <a:pos x="95" y="46"/>
                </a:cxn>
                <a:cxn ang="0">
                  <a:pos x="95" y="46"/>
                </a:cxn>
                <a:cxn ang="0">
                  <a:pos x="90" y="32"/>
                </a:cxn>
                <a:cxn ang="0">
                  <a:pos x="83" y="18"/>
                </a:cxn>
                <a:cxn ang="0">
                  <a:pos x="74" y="8"/>
                </a:cxn>
                <a:cxn ang="0">
                  <a:pos x="60" y="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0" y="2"/>
                </a:cxn>
                <a:cxn ang="0">
                  <a:pos x="16" y="8"/>
                </a:cxn>
                <a:cxn ang="0">
                  <a:pos x="7" y="18"/>
                </a:cxn>
                <a:cxn ang="0">
                  <a:pos x="0" y="32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1" y="60"/>
                </a:cxn>
                <a:cxn ang="0">
                  <a:pos x="7" y="76"/>
                </a:cxn>
                <a:cxn ang="0">
                  <a:pos x="18" y="86"/>
                </a:cxn>
                <a:cxn ang="0">
                  <a:pos x="30" y="92"/>
                </a:cxn>
                <a:cxn ang="0">
                  <a:pos x="46" y="95"/>
                </a:cxn>
                <a:cxn ang="0">
                  <a:pos x="46" y="95"/>
                </a:cxn>
              </a:cxnLst>
              <a:rect l="0" t="0" r="r" b="b"/>
              <a:pathLst>
                <a:path w="96" h="96">
                  <a:moveTo>
                    <a:pt x="46" y="95"/>
                  </a:moveTo>
                  <a:lnTo>
                    <a:pt x="60" y="92"/>
                  </a:lnTo>
                  <a:lnTo>
                    <a:pt x="74" y="83"/>
                  </a:lnTo>
                  <a:lnTo>
                    <a:pt x="83" y="74"/>
                  </a:lnTo>
                  <a:lnTo>
                    <a:pt x="90" y="60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0" y="32"/>
                  </a:lnTo>
                  <a:lnTo>
                    <a:pt x="83" y="18"/>
                  </a:lnTo>
                  <a:lnTo>
                    <a:pt x="74" y="8"/>
                  </a:lnTo>
                  <a:lnTo>
                    <a:pt x="60" y="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60"/>
                  </a:lnTo>
                  <a:lnTo>
                    <a:pt x="7" y="76"/>
                  </a:lnTo>
                  <a:lnTo>
                    <a:pt x="18" y="86"/>
                  </a:lnTo>
                  <a:lnTo>
                    <a:pt x="30" y="92"/>
                  </a:lnTo>
                  <a:lnTo>
                    <a:pt x="46" y="95"/>
                  </a:lnTo>
                  <a:lnTo>
                    <a:pt x="46" y="9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656" y="1761"/>
              <a:ext cx="96" cy="96"/>
            </a:xfrm>
            <a:custGeom>
              <a:avLst/>
              <a:gdLst/>
              <a:ahLst/>
              <a:cxnLst>
                <a:cxn ang="0">
                  <a:pos x="46" y="95"/>
                </a:cxn>
                <a:cxn ang="0">
                  <a:pos x="60" y="92"/>
                </a:cxn>
                <a:cxn ang="0">
                  <a:pos x="74" y="83"/>
                </a:cxn>
                <a:cxn ang="0">
                  <a:pos x="83" y="74"/>
                </a:cxn>
                <a:cxn ang="0">
                  <a:pos x="90" y="60"/>
                </a:cxn>
                <a:cxn ang="0">
                  <a:pos x="95" y="46"/>
                </a:cxn>
                <a:cxn ang="0">
                  <a:pos x="95" y="46"/>
                </a:cxn>
                <a:cxn ang="0">
                  <a:pos x="90" y="32"/>
                </a:cxn>
                <a:cxn ang="0">
                  <a:pos x="83" y="18"/>
                </a:cxn>
                <a:cxn ang="0">
                  <a:pos x="74" y="8"/>
                </a:cxn>
                <a:cxn ang="0">
                  <a:pos x="60" y="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0" y="2"/>
                </a:cxn>
                <a:cxn ang="0">
                  <a:pos x="16" y="8"/>
                </a:cxn>
                <a:cxn ang="0">
                  <a:pos x="7" y="18"/>
                </a:cxn>
                <a:cxn ang="0">
                  <a:pos x="0" y="32"/>
                </a:cxn>
                <a:cxn ang="0">
                  <a:pos x="0" y="46"/>
                </a:cxn>
                <a:cxn ang="0">
                  <a:pos x="0" y="46"/>
                </a:cxn>
                <a:cxn ang="0">
                  <a:pos x="1" y="60"/>
                </a:cxn>
                <a:cxn ang="0">
                  <a:pos x="7" y="76"/>
                </a:cxn>
                <a:cxn ang="0">
                  <a:pos x="18" y="86"/>
                </a:cxn>
                <a:cxn ang="0">
                  <a:pos x="30" y="92"/>
                </a:cxn>
                <a:cxn ang="0">
                  <a:pos x="46" y="95"/>
                </a:cxn>
                <a:cxn ang="0">
                  <a:pos x="46" y="95"/>
                </a:cxn>
              </a:cxnLst>
              <a:rect l="0" t="0" r="r" b="b"/>
              <a:pathLst>
                <a:path w="96" h="96">
                  <a:moveTo>
                    <a:pt x="46" y="95"/>
                  </a:moveTo>
                  <a:lnTo>
                    <a:pt x="60" y="92"/>
                  </a:lnTo>
                  <a:lnTo>
                    <a:pt x="74" y="83"/>
                  </a:lnTo>
                  <a:lnTo>
                    <a:pt x="83" y="74"/>
                  </a:lnTo>
                  <a:lnTo>
                    <a:pt x="90" y="60"/>
                  </a:lnTo>
                  <a:lnTo>
                    <a:pt x="95" y="46"/>
                  </a:lnTo>
                  <a:lnTo>
                    <a:pt x="95" y="46"/>
                  </a:lnTo>
                  <a:lnTo>
                    <a:pt x="90" y="32"/>
                  </a:lnTo>
                  <a:lnTo>
                    <a:pt x="83" y="18"/>
                  </a:lnTo>
                  <a:lnTo>
                    <a:pt x="74" y="8"/>
                  </a:lnTo>
                  <a:lnTo>
                    <a:pt x="60" y="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0" y="2"/>
                  </a:lnTo>
                  <a:lnTo>
                    <a:pt x="16" y="8"/>
                  </a:lnTo>
                  <a:lnTo>
                    <a:pt x="7" y="18"/>
                  </a:lnTo>
                  <a:lnTo>
                    <a:pt x="0" y="32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" y="60"/>
                  </a:lnTo>
                  <a:lnTo>
                    <a:pt x="7" y="76"/>
                  </a:lnTo>
                  <a:lnTo>
                    <a:pt x="18" y="86"/>
                  </a:lnTo>
                  <a:lnTo>
                    <a:pt x="30" y="92"/>
                  </a:lnTo>
                  <a:lnTo>
                    <a:pt x="46" y="95"/>
                  </a:lnTo>
                  <a:lnTo>
                    <a:pt x="46" y="9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200" y="916"/>
              <a:ext cx="629" cy="821"/>
            </a:xfrm>
            <a:custGeom>
              <a:avLst/>
              <a:gdLst/>
              <a:ahLst/>
              <a:cxnLst>
                <a:cxn ang="0">
                  <a:pos x="283" y="37"/>
                </a:cxn>
                <a:cxn ang="0">
                  <a:pos x="285" y="20"/>
                </a:cxn>
                <a:cxn ang="0">
                  <a:pos x="279" y="5"/>
                </a:cxn>
                <a:cxn ang="0">
                  <a:pos x="273" y="1"/>
                </a:cxn>
                <a:cxn ang="0">
                  <a:pos x="256" y="0"/>
                </a:cxn>
                <a:cxn ang="0">
                  <a:pos x="241" y="5"/>
                </a:cxn>
                <a:cxn ang="0">
                  <a:pos x="237" y="9"/>
                </a:cxn>
                <a:cxn ang="0">
                  <a:pos x="218" y="33"/>
                </a:cxn>
                <a:cxn ang="0">
                  <a:pos x="186" y="71"/>
                </a:cxn>
                <a:cxn ang="0">
                  <a:pos x="149" y="115"/>
                </a:cxn>
                <a:cxn ang="0">
                  <a:pos x="115" y="155"/>
                </a:cxn>
                <a:cxn ang="0">
                  <a:pos x="101" y="170"/>
                </a:cxn>
                <a:cxn ang="0">
                  <a:pos x="75" y="206"/>
                </a:cxn>
                <a:cxn ang="0">
                  <a:pos x="48" y="258"/>
                </a:cxn>
                <a:cxn ang="0">
                  <a:pos x="23" y="319"/>
                </a:cxn>
                <a:cxn ang="0">
                  <a:pos x="3" y="385"/>
                </a:cxn>
                <a:cxn ang="0">
                  <a:pos x="0" y="446"/>
                </a:cxn>
                <a:cxn ang="0">
                  <a:pos x="2" y="476"/>
                </a:cxn>
                <a:cxn ang="0">
                  <a:pos x="9" y="535"/>
                </a:cxn>
                <a:cxn ang="0">
                  <a:pos x="25" y="591"/>
                </a:cxn>
                <a:cxn ang="0">
                  <a:pos x="46" y="642"/>
                </a:cxn>
                <a:cxn ang="0">
                  <a:pos x="75" y="685"/>
                </a:cxn>
                <a:cxn ang="0">
                  <a:pos x="92" y="704"/>
                </a:cxn>
                <a:cxn ang="0">
                  <a:pos x="131" y="734"/>
                </a:cxn>
                <a:cxn ang="0">
                  <a:pos x="178" y="766"/>
                </a:cxn>
                <a:cxn ang="0">
                  <a:pos x="230" y="794"/>
                </a:cxn>
                <a:cxn ang="0">
                  <a:pos x="290" y="813"/>
                </a:cxn>
                <a:cxn ang="0">
                  <a:pos x="357" y="822"/>
                </a:cxn>
                <a:cxn ang="0">
                  <a:pos x="391" y="822"/>
                </a:cxn>
                <a:cxn ang="0">
                  <a:pos x="444" y="822"/>
                </a:cxn>
                <a:cxn ang="0">
                  <a:pos x="483" y="817"/>
                </a:cxn>
                <a:cxn ang="0">
                  <a:pos x="518" y="810"/>
                </a:cxn>
                <a:cxn ang="0">
                  <a:pos x="547" y="803"/>
                </a:cxn>
                <a:cxn ang="0">
                  <a:pos x="628" y="697"/>
                </a:cxn>
                <a:cxn ang="0">
                  <a:pos x="610" y="704"/>
                </a:cxn>
                <a:cxn ang="0">
                  <a:pos x="573" y="714"/>
                </a:cxn>
                <a:cxn ang="0">
                  <a:pos x="529" y="725"/>
                </a:cxn>
                <a:cxn ang="0">
                  <a:pos x="486" y="733"/>
                </a:cxn>
                <a:cxn ang="0">
                  <a:pos x="444" y="737"/>
                </a:cxn>
                <a:cxn ang="0">
                  <a:pos x="423" y="734"/>
                </a:cxn>
                <a:cxn ang="0">
                  <a:pos x="380" y="729"/>
                </a:cxn>
                <a:cxn ang="0">
                  <a:pos x="329" y="711"/>
                </a:cxn>
                <a:cxn ang="0">
                  <a:pos x="279" y="688"/>
                </a:cxn>
                <a:cxn ang="0">
                  <a:pos x="230" y="660"/>
                </a:cxn>
                <a:cxn ang="0">
                  <a:pos x="193" y="628"/>
                </a:cxn>
                <a:cxn ang="0">
                  <a:pos x="177" y="611"/>
                </a:cxn>
                <a:cxn ang="0">
                  <a:pos x="147" y="575"/>
                </a:cxn>
                <a:cxn ang="0">
                  <a:pos x="119" y="533"/>
                </a:cxn>
                <a:cxn ang="0">
                  <a:pos x="98" y="489"/>
                </a:cxn>
                <a:cxn ang="0">
                  <a:pos x="87" y="440"/>
                </a:cxn>
                <a:cxn ang="0">
                  <a:pos x="87" y="416"/>
                </a:cxn>
                <a:cxn ang="0">
                  <a:pos x="92" y="364"/>
                </a:cxn>
                <a:cxn ang="0">
                  <a:pos x="101" y="316"/>
                </a:cxn>
                <a:cxn ang="0">
                  <a:pos x="111" y="271"/>
                </a:cxn>
                <a:cxn ang="0">
                  <a:pos x="126" y="235"/>
                </a:cxn>
                <a:cxn ang="0">
                  <a:pos x="142" y="206"/>
                </a:cxn>
                <a:cxn ang="0">
                  <a:pos x="153" y="193"/>
                </a:cxn>
                <a:cxn ang="0">
                  <a:pos x="184" y="155"/>
                </a:cxn>
                <a:cxn ang="0">
                  <a:pos x="223" y="111"/>
                </a:cxn>
                <a:cxn ang="0">
                  <a:pos x="256" y="73"/>
                </a:cxn>
                <a:cxn ang="0">
                  <a:pos x="276" y="48"/>
                </a:cxn>
                <a:cxn ang="0">
                  <a:pos x="279" y="44"/>
                </a:cxn>
              </a:cxnLst>
              <a:rect l="0" t="0" r="r" b="b"/>
              <a:pathLst>
                <a:path w="629" h="823">
                  <a:moveTo>
                    <a:pt x="279" y="44"/>
                  </a:moveTo>
                  <a:lnTo>
                    <a:pt x="283" y="37"/>
                  </a:lnTo>
                  <a:lnTo>
                    <a:pt x="285" y="28"/>
                  </a:lnTo>
                  <a:lnTo>
                    <a:pt x="285" y="20"/>
                  </a:lnTo>
                  <a:lnTo>
                    <a:pt x="283" y="14"/>
                  </a:lnTo>
                  <a:lnTo>
                    <a:pt x="279" y="5"/>
                  </a:lnTo>
                  <a:lnTo>
                    <a:pt x="279" y="5"/>
                  </a:lnTo>
                  <a:lnTo>
                    <a:pt x="273" y="1"/>
                  </a:lnTo>
                  <a:lnTo>
                    <a:pt x="265" y="0"/>
                  </a:lnTo>
                  <a:lnTo>
                    <a:pt x="256" y="0"/>
                  </a:lnTo>
                  <a:lnTo>
                    <a:pt x="248" y="1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237" y="9"/>
                  </a:lnTo>
                  <a:lnTo>
                    <a:pt x="230" y="18"/>
                  </a:lnTo>
                  <a:lnTo>
                    <a:pt x="218" y="33"/>
                  </a:lnTo>
                  <a:lnTo>
                    <a:pt x="203" y="51"/>
                  </a:lnTo>
                  <a:lnTo>
                    <a:pt x="186" y="71"/>
                  </a:lnTo>
                  <a:lnTo>
                    <a:pt x="168" y="92"/>
                  </a:lnTo>
                  <a:lnTo>
                    <a:pt x="149" y="115"/>
                  </a:lnTo>
                  <a:lnTo>
                    <a:pt x="129" y="136"/>
                  </a:lnTo>
                  <a:lnTo>
                    <a:pt x="115" y="155"/>
                  </a:lnTo>
                  <a:lnTo>
                    <a:pt x="101" y="170"/>
                  </a:lnTo>
                  <a:lnTo>
                    <a:pt x="101" y="170"/>
                  </a:lnTo>
                  <a:lnTo>
                    <a:pt x="90" y="185"/>
                  </a:lnTo>
                  <a:lnTo>
                    <a:pt x="75" y="206"/>
                  </a:lnTo>
                  <a:lnTo>
                    <a:pt x="62" y="231"/>
                  </a:lnTo>
                  <a:lnTo>
                    <a:pt x="48" y="258"/>
                  </a:lnTo>
                  <a:lnTo>
                    <a:pt x="35" y="288"/>
                  </a:lnTo>
                  <a:lnTo>
                    <a:pt x="23" y="319"/>
                  </a:lnTo>
                  <a:lnTo>
                    <a:pt x="12" y="353"/>
                  </a:lnTo>
                  <a:lnTo>
                    <a:pt x="3" y="385"/>
                  </a:lnTo>
                  <a:lnTo>
                    <a:pt x="0" y="416"/>
                  </a:lnTo>
                  <a:lnTo>
                    <a:pt x="0" y="446"/>
                  </a:lnTo>
                  <a:lnTo>
                    <a:pt x="0" y="446"/>
                  </a:lnTo>
                  <a:lnTo>
                    <a:pt x="2" y="476"/>
                  </a:lnTo>
                  <a:lnTo>
                    <a:pt x="3" y="505"/>
                  </a:lnTo>
                  <a:lnTo>
                    <a:pt x="9" y="535"/>
                  </a:lnTo>
                  <a:lnTo>
                    <a:pt x="16" y="564"/>
                  </a:lnTo>
                  <a:lnTo>
                    <a:pt x="25" y="591"/>
                  </a:lnTo>
                  <a:lnTo>
                    <a:pt x="32" y="617"/>
                  </a:lnTo>
                  <a:lnTo>
                    <a:pt x="46" y="642"/>
                  </a:lnTo>
                  <a:lnTo>
                    <a:pt x="58" y="665"/>
                  </a:lnTo>
                  <a:lnTo>
                    <a:pt x="75" y="685"/>
                  </a:lnTo>
                  <a:lnTo>
                    <a:pt x="92" y="704"/>
                  </a:lnTo>
                  <a:lnTo>
                    <a:pt x="92" y="704"/>
                  </a:lnTo>
                  <a:lnTo>
                    <a:pt x="111" y="718"/>
                  </a:lnTo>
                  <a:lnTo>
                    <a:pt x="131" y="734"/>
                  </a:lnTo>
                  <a:lnTo>
                    <a:pt x="155" y="752"/>
                  </a:lnTo>
                  <a:lnTo>
                    <a:pt x="178" y="766"/>
                  </a:lnTo>
                  <a:lnTo>
                    <a:pt x="203" y="782"/>
                  </a:lnTo>
                  <a:lnTo>
                    <a:pt x="230" y="794"/>
                  </a:lnTo>
                  <a:lnTo>
                    <a:pt x="260" y="805"/>
                  </a:lnTo>
                  <a:lnTo>
                    <a:pt x="290" y="813"/>
                  </a:lnTo>
                  <a:lnTo>
                    <a:pt x="322" y="819"/>
                  </a:lnTo>
                  <a:lnTo>
                    <a:pt x="357" y="822"/>
                  </a:lnTo>
                  <a:lnTo>
                    <a:pt x="357" y="822"/>
                  </a:lnTo>
                  <a:lnTo>
                    <a:pt x="391" y="822"/>
                  </a:lnTo>
                  <a:lnTo>
                    <a:pt x="419" y="822"/>
                  </a:lnTo>
                  <a:lnTo>
                    <a:pt x="444" y="822"/>
                  </a:lnTo>
                  <a:lnTo>
                    <a:pt x="465" y="819"/>
                  </a:lnTo>
                  <a:lnTo>
                    <a:pt x="483" y="817"/>
                  </a:lnTo>
                  <a:lnTo>
                    <a:pt x="501" y="813"/>
                  </a:lnTo>
                  <a:lnTo>
                    <a:pt x="518" y="810"/>
                  </a:lnTo>
                  <a:lnTo>
                    <a:pt x="532" y="807"/>
                  </a:lnTo>
                  <a:lnTo>
                    <a:pt x="547" y="803"/>
                  </a:lnTo>
                  <a:lnTo>
                    <a:pt x="562" y="798"/>
                  </a:lnTo>
                  <a:lnTo>
                    <a:pt x="628" y="697"/>
                  </a:lnTo>
                  <a:lnTo>
                    <a:pt x="628" y="697"/>
                  </a:lnTo>
                  <a:lnTo>
                    <a:pt x="610" y="704"/>
                  </a:lnTo>
                  <a:lnTo>
                    <a:pt x="591" y="710"/>
                  </a:lnTo>
                  <a:lnTo>
                    <a:pt x="573" y="714"/>
                  </a:lnTo>
                  <a:lnTo>
                    <a:pt x="552" y="720"/>
                  </a:lnTo>
                  <a:lnTo>
                    <a:pt x="529" y="725"/>
                  </a:lnTo>
                  <a:lnTo>
                    <a:pt x="507" y="729"/>
                  </a:lnTo>
                  <a:lnTo>
                    <a:pt x="486" y="733"/>
                  </a:lnTo>
                  <a:lnTo>
                    <a:pt x="465" y="734"/>
                  </a:lnTo>
                  <a:lnTo>
                    <a:pt x="444" y="737"/>
                  </a:lnTo>
                  <a:lnTo>
                    <a:pt x="423" y="734"/>
                  </a:lnTo>
                  <a:lnTo>
                    <a:pt x="423" y="734"/>
                  </a:lnTo>
                  <a:lnTo>
                    <a:pt x="404" y="733"/>
                  </a:lnTo>
                  <a:lnTo>
                    <a:pt x="380" y="729"/>
                  </a:lnTo>
                  <a:lnTo>
                    <a:pt x="355" y="720"/>
                  </a:lnTo>
                  <a:lnTo>
                    <a:pt x="329" y="711"/>
                  </a:lnTo>
                  <a:lnTo>
                    <a:pt x="304" y="701"/>
                  </a:lnTo>
                  <a:lnTo>
                    <a:pt x="279" y="688"/>
                  </a:lnTo>
                  <a:lnTo>
                    <a:pt x="254" y="674"/>
                  </a:lnTo>
                  <a:lnTo>
                    <a:pt x="230" y="660"/>
                  </a:lnTo>
                  <a:lnTo>
                    <a:pt x="210" y="644"/>
                  </a:lnTo>
                  <a:lnTo>
                    <a:pt x="193" y="628"/>
                  </a:lnTo>
                  <a:lnTo>
                    <a:pt x="193" y="628"/>
                  </a:lnTo>
                  <a:lnTo>
                    <a:pt x="177" y="611"/>
                  </a:lnTo>
                  <a:lnTo>
                    <a:pt x="161" y="593"/>
                  </a:lnTo>
                  <a:lnTo>
                    <a:pt x="147" y="575"/>
                  </a:lnTo>
                  <a:lnTo>
                    <a:pt x="131" y="554"/>
                  </a:lnTo>
                  <a:lnTo>
                    <a:pt x="119" y="533"/>
                  </a:lnTo>
                  <a:lnTo>
                    <a:pt x="108" y="512"/>
                  </a:lnTo>
                  <a:lnTo>
                    <a:pt x="98" y="489"/>
                  </a:lnTo>
                  <a:lnTo>
                    <a:pt x="92" y="466"/>
                  </a:lnTo>
                  <a:lnTo>
                    <a:pt x="87" y="440"/>
                  </a:lnTo>
                  <a:lnTo>
                    <a:pt x="87" y="416"/>
                  </a:lnTo>
                  <a:lnTo>
                    <a:pt x="87" y="416"/>
                  </a:lnTo>
                  <a:lnTo>
                    <a:pt x="90" y="390"/>
                  </a:lnTo>
                  <a:lnTo>
                    <a:pt x="92" y="364"/>
                  </a:lnTo>
                  <a:lnTo>
                    <a:pt x="96" y="339"/>
                  </a:lnTo>
                  <a:lnTo>
                    <a:pt x="101" y="316"/>
                  </a:lnTo>
                  <a:lnTo>
                    <a:pt x="106" y="293"/>
                  </a:lnTo>
                  <a:lnTo>
                    <a:pt x="111" y="271"/>
                  </a:lnTo>
                  <a:lnTo>
                    <a:pt x="119" y="252"/>
                  </a:lnTo>
                  <a:lnTo>
                    <a:pt x="126" y="235"/>
                  </a:lnTo>
                  <a:lnTo>
                    <a:pt x="134" y="221"/>
                  </a:lnTo>
                  <a:lnTo>
                    <a:pt x="142" y="206"/>
                  </a:lnTo>
                  <a:lnTo>
                    <a:pt x="142" y="206"/>
                  </a:lnTo>
                  <a:lnTo>
                    <a:pt x="153" y="193"/>
                  </a:lnTo>
                  <a:lnTo>
                    <a:pt x="168" y="176"/>
                  </a:lnTo>
                  <a:lnTo>
                    <a:pt x="184" y="155"/>
                  </a:lnTo>
                  <a:lnTo>
                    <a:pt x="203" y="134"/>
                  </a:lnTo>
                  <a:lnTo>
                    <a:pt x="223" y="111"/>
                  </a:lnTo>
                  <a:lnTo>
                    <a:pt x="239" y="90"/>
                  </a:lnTo>
                  <a:lnTo>
                    <a:pt x="256" y="73"/>
                  </a:lnTo>
                  <a:lnTo>
                    <a:pt x="269" y="56"/>
                  </a:lnTo>
                  <a:lnTo>
                    <a:pt x="276" y="48"/>
                  </a:lnTo>
                  <a:lnTo>
                    <a:pt x="279" y="44"/>
                  </a:lnTo>
                  <a:lnTo>
                    <a:pt x="279" y="4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200" y="916"/>
              <a:ext cx="629" cy="821"/>
            </a:xfrm>
            <a:custGeom>
              <a:avLst/>
              <a:gdLst/>
              <a:ahLst/>
              <a:cxnLst>
                <a:cxn ang="0">
                  <a:pos x="283" y="37"/>
                </a:cxn>
                <a:cxn ang="0">
                  <a:pos x="285" y="20"/>
                </a:cxn>
                <a:cxn ang="0">
                  <a:pos x="279" y="5"/>
                </a:cxn>
                <a:cxn ang="0">
                  <a:pos x="273" y="1"/>
                </a:cxn>
                <a:cxn ang="0">
                  <a:pos x="256" y="0"/>
                </a:cxn>
                <a:cxn ang="0">
                  <a:pos x="241" y="5"/>
                </a:cxn>
                <a:cxn ang="0">
                  <a:pos x="237" y="9"/>
                </a:cxn>
                <a:cxn ang="0">
                  <a:pos x="218" y="33"/>
                </a:cxn>
                <a:cxn ang="0">
                  <a:pos x="186" y="71"/>
                </a:cxn>
                <a:cxn ang="0">
                  <a:pos x="149" y="115"/>
                </a:cxn>
                <a:cxn ang="0">
                  <a:pos x="115" y="155"/>
                </a:cxn>
                <a:cxn ang="0">
                  <a:pos x="101" y="170"/>
                </a:cxn>
                <a:cxn ang="0">
                  <a:pos x="75" y="206"/>
                </a:cxn>
                <a:cxn ang="0">
                  <a:pos x="48" y="258"/>
                </a:cxn>
                <a:cxn ang="0">
                  <a:pos x="23" y="319"/>
                </a:cxn>
                <a:cxn ang="0">
                  <a:pos x="3" y="385"/>
                </a:cxn>
                <a:cxn ang="0">
                  <a:pos x="0" y="446"/>
                </a:cxn>
                <a:cxn ang="0">
                  <a:pos x="2" y="476"/>
                </a:cxn>
                <a:cxn ang="0">
                  <a:pos x="9" y="535"/>
                </a:cxn>
                <a:cxn ang="0">
                  <a:pos x="25" y="591"/>
                </a:cxn>
                <a:cxn ang="0">
                  <a:pos x="46" y="642"/>
                </a:cxn>
                <a:cxn ang="0">
                  <a:pos x="75" y="685"/>
                </a:cxn>
                <a:cxn ang="0">
                  <a:pos x="92" y="704"/>
                </a:cxn>
                <a:cxn ang="0">
                  <a:pos x="131" y="734"/>
                </a:cxn>
                <a:cxn ang="0">
                  <a:pos x="178" y="766"/>
                </a:cxn>
                <a:cxn ang="0">
                  <a:pos x="230" y="794"/>
                </a:cxn>
                <a:cxn ang="0">
                  <a:pos x="290" y="813"/>
                </a:cxn>
                <a:cxn ang="0">
                  <a:pos x="357" y="822"/>
                </a:cxn>
                <a:cxn ang="0">
                  <a:pos x="391" y="822"/>
                </a:cxn>
                <a:cxn ang="0">
                  <a:pos x="444" y="822"/>
                </a:cxn>
                <a:cxn ang="0">
                  <a:pos x="483" y="817"/>
                </a:cxn>
                <a:cxn ang="0">
                  <a:pos x="518" y="810"/>
                </a:cxn>
                <a:cxn ang="0">
                  <a:pos x="547" y="803"/>
                </a:cxn>
                <a:cxn ang="0">
                  <a:pos x="628" y="697"/>
                </a:cxn>
                <a:cxn ang="0">
                  <a:pos x="610" y="704"/>
                </a:cxn>
                <a:cxn ang="0">
                  <a:pos x="573" y="714"/>
                </a:cxn>
                <a:cxn ang="0">
                  <a:pos x="529" y="725"/>
                </a:cxn>
                <a:cxn ang="0">
                  <a:pos x="486" y="733"/>
                </a:cxn>
                <a:cxn ang="0">
                  <a:pos x="444" y="737"/>
                </a:cxn>
                <a:cxn ang="0">
                  <a:pos x="423" y="734"/>
                </a:cxn>
                <a:cxn ang="0">
                  <a:pos x="380" y="729"/>
                </a:cxn>
                <a:cxn ang="0">
                  <a:pos x="329" y="711"/>
                </a:cxn>
                <a:cxn ang="0">
                  <a:pos x="279" y="688"/>
                </a:cxn>
                <a:cxn ang="0">
                  <a:pos x="230" y="660"/>
                </a:cxn>
                <a:cxn ang="0">
                  <a:pos x="193" y="628"/>
                </a:cxn>
                <a:cxn ang="0">
                  <a:pos x="177" y="611"/>
                </a:cxn>
                <a:cxn ang="0">
                  <a:pos x="147" y="575"/>
                </a:cxn>
                <a:cxn ang="0">
                  <a:pos x="119" y="533"/>
                </a:cxn>
                <a:cxn ang="0">
                  <a:pos x="98" y="489"/>
                </a:cxn>
                <a:cxn ang="0">
                  <a:pos x="87" y="440"/>
                </a:cxn>
                <a:cxn ang="0">
                  <a:pos x="87" y="416"/>
                </a:cxn>
                <a:cxn ang="0">
                  <a:pos x="92" y="364"/>
                </a:cxn>
                <a:cxn ang="0">
                  <a:pos x="101" y="316"/>
                </a:cxn>
                <a:cxn ang="0">
                  <a:pos x="111" y="271"/>
                </a:cxn>
                <a:cxn ang="0">
                  <a:pos x="126" y="235"/>
                </a:cxn>
                <a:cxn ang="0">
                  <a:pos x="142" y="206"/>
                </a:cxn>
                <a:cxn ang="0">
                  <a:pos x="153" y="193"/>
                </a:cxn>
                <a:cxn ang="0">
                  <a:pos x="184" y="155"/>
                </a:cxn>
                <a:cxn ang="0">
                  <a:pos x="223" y="111"/>
                </a:cxn>
                <a:cxn ang="0">
                  <a:pos x="256" y="73"/>
                </a:cxn>
                <a:cxn ang="0">
                  <a:pos x="276" y="48"/>
                </a:cxn>
                <a:cxn ang="0">
                  <a:pos x="279" y="44"/>
                </a:cxn>
              </a:cxnLst>
              <a:rect l="0" t="0" r="r" b="b"/>
              <a:pathLst>
                <a:path w="629" h="823">
                  <a:moveTo>
                    <a:pt x="279" y="44"/>
                  </a:moveTo>
                  <a:lnTo>
                    <a:pt x="283" y="37"/>
                  </a:lnTo>
                  <a:lnTo>
                    <a:pt x="285" y="28"/>
                  </a:lnTo>
                  <a:lnTo>
                    <a:pt x="285" y="20"/>
                  </a:lnTo>
                  <a:lnTo>
                    <a:pt x="283" y="14"/>
                  </a:lnTo>
                  <a:lnTo>
                    <a:pt x="279" y="5"/>
                  </a:lnTo>
                  <a:lnTo>
                    <a:pt x="279" y="5"/>
                  </a:lnTo>
                  <a:lnTo>
                    <a:pt x="273" y="1"/>
                  </a:lnTo>
                  <a:lnTo>
                    <a:pt x="265" y="0"/>
                  </a:lnTo>
                  <a:lnTo>
                    <a:pt x="256" y="0"/>
                  </a:lnTo>
                  <a:lnTo>
                    <a:pt x="248" y="1"/>
                  </a:lnTo>
                  <a:lnTo>
                    <a:pt x="241" y="5"/>
                  </a:lnTo>
                  <a:lnTo>
                    <a:pt x="241" y="5"/>
                  </a:lnTo>
                  <a:lnTo>
                    <a:pt x="237" y="9"/>
                  </a:lnTo>
                  <a:lnTo>
                    <a:pt x="230" y="18"/>
                  </a:lnTo>
                  <a:lnTo>
                    <a:pt x="218" y="33"/>
                  </a:lnTo>
                  <a:lnTo>
                    <a:pt x="203" y="51"/>
                  </a:lnTo>
                  <a:lnTo>
                    <a:pt x="186" y="71"/>
                  </a:lnTo>
                  <a:lnTo>
                    <a:pt x="168" y="92"/>
                  </a:lnTo>
                  <a:lnTo>
                    <a:pt x="149" y="115"/>
                  </a:lnTo>
                  <a:lnTo>
                    <a:pt x="129" y="136"/>
                  </a:lnTo>
                  <a:lnTo>
                    <a:pt x="115" y="155"/>
                  </a:lnTo>
                  <a:lnTo>
                    <a:pt x="101" y="170"/>
                  </a:lnTo>
                  <a:lnTo>
                    <a:pt x="101" y="170"/>
                  </a:lnTo>
                  <a:lnTo>
                    <a:pt x="90" y="185"/>
                  </a:lnTo>
                  <a:lnTo>
                    <a:pt x="75" y="206"/>
                  </a:lnTo>
                  <a:lnTo>
                    <a:pt x="62" y="231"/>
                  </a:lnTo>
                  <a:lnTo>
                    <a:pt x="48" y="258"/>
                  </a:lnTo>
                  <a:lnTo>
                    <a:pt x="35" y="288"/>
                  </a:lnTo>
                  <a:lnTo>
                    <a:pt x="23" y="319"/>
                  </a:lnTo>
                  <a:lnTo>
                    <a:pt x="12" y="353"/>
                  </a:lnTo>
                  <a:lnTo>
                    <a:pt x="3" y="385"/>
                  </a:lnTo>
                  <a:lnTo>
                    <a:pt x="0" y="416"/>
                  </a:lnTo>
                  <a:lnTo>
                    <a:pt x="0" y="446"/>
                  </a:lnTo>
                  <a:lnTo>
                    <a:pt x="0" y="446"/>
                  </a:lnTo>
                  <a:lnTo>
                    <a:pt x="2" y="476"/>
                  </a:lnTo>
                  <a:lnTo>
                    <a:pt x="3" y="505"/>
                  </a:lnTo>
                  <a:lnTo>
                    <a:pt x="9" y="535"/>
                  </a:lnTo>
                  <a:lnTo>
                    <a:pt x="16" y="564"/>
                  </a:lnTo>
                  <a:lnTo>
                    <a:pt x="25" y="591"/>
                  </a:lnTo>
                  <a:lnTo>
                    <a:pt x="32" y="617"/>
                  </a:lnTo>
                  <a:lnTo>
                    <a:pt x="46" y="642"/>
                  </a:lnTo>
                  <a:lnTo>
                    <a:pt x="58" y="665"/>
                  </a:lnTo>
                  <a:lnTo>
                    <a:pt x="75" y="685"/>
                  </a:lnTo>
                  <a:lnTo>
                    <a:pt x="92" y="704"/>
                  </a:lnTo>
                  <a:lnTo>
                    <a:pt x="92" y="704"/>
                  </a:lnTo>
                  <a:lnTo>
                    <a:pt x="111" y="718"/>
                  </a:lnTo>
                  <a:lnTo>
                    <a:pt x="131" y="734"/>
                  </a:lnTo>
                  <a:lnTo>
                    <a:pt x="155" y="752"/>
                  </a:lnTo>
                  <a:lnTo>
                    <a:pt x="178" y="766"/>
                  </a:lnTo>
                  <a:lnTo>
                    <a:pt x="203" y="782"/>
                  </a:lnTo>
                  <a:lnTo>
                    <a:pt x="230" y="794"/>
                  </a:lnTo>
                  <a:lnTo>
                    <a:pt x="260" y="805"/>
                  </a:lnTo>
                  <a:lnTo>
                    <a:pt x="290" y="813"/>
                  </a:lnTo>
                  <a:lnTo>
                    <a:pt x="322" y="819"/>
                  </a:lnTo>
                  <a:lnTo>
                    <a:pt x="357" y="822"/>
                  </a:lnTo>
                  <a:lnTo>
                    <a:pt x="357" y="822"/>
                  </a:lnTo>
                  <a:lnTo>
                    <a:pt x="391" y="822"/>
                  </a:lnTo>
                  <a:lnTo>
                    <a:pt x="419" y="822"/>
                  </a:lnTo>
                  <a:lnTo>
                    <a:pt x="444" y="822"/>
                  </a:lnTo>
                  <a:lnTo>
                    <a:pt x="465" y="819"/>
                  </a:lnTo>
                  <a:lnTo>
                    <a:pt x="483" y="817"/>
                  </a:lnTo>
                  <a:lnTo>
                    <a:pt x="501" y="813"/>
                  </a:lnTo>
                  <a:lnTo>
                    <a:pt x="518" y="810"/>
                  </a:lnTo>
                  <a:lnTo>
                    <a:pt x="532" y="807"/>
                  </a:lnTo>
                  <a:lnTo>
                    <a:pt x="547" y="803"/>
                  </a:lnTo>
                  <a:lnTo>
                    <a:pt x="562" y="798"/>
                  </a:lnTo>
                  <a:lnTo>
                    <a:pt x="628" y="697"/>
                  </a:lnTo>
                  <a:lnTo>
                    <a:pt x="628" y="697"/>
                  </a:lnTo>
                  <a:lnTo>
                    <a:pt x="610" y="704"/>
                  </a:lnTo>
                  <a:lnTo>
                    <a:pt x="591" y="710"/>
                  </a:lnTo>
                  <a:lnTo>
                    <a:pt x="573" y="714"/>
                  </a:lnTo>
                  <a:lnTo>
                    <a:pt x="552" y="720"/>
                  </a:lnTo>
                  <a:lnTo>
                    <a:pt x="529" y="725"/>
                  </a:lnTo>
                  <a:lnTo>
                    <a:pt x="507" y="729"/>
                  </a:lnTo>
                  <a:lnTo>
                    <a:pt x="486" y="733"/>
                  </a:lnTo>
                  <a:lnTo>
                    <a:pt x="465" y="734"/>
                  </a:lnTo>
                  <a:lnTo>
                    <a:pt x="444" y="737"/>
                  </a:lnTo>
                  <a:lnTo>
                    <a:pt x="423" y="734"/>
                  </a:lnTo>
                  <a:lnTo>
                    <a:pt x="423" y="734"/>
                  </a:lnTo>
                  <a:lnTo>
                    <a:pt x="404" y="733"/>
                  </a:lnTo>
                  <a:lnTo>
                    <a:pt x="380" y="729"/>
                  </a:lnTo>
                  <a:lnTo>
                    <a:pt x="355" y="720"/>
                  </a:lnTo>
                  <a:lnTo>
                    <a:pt x="329" y="711"/>
                  </a:lnTo>
                  <a:lnTo>
                    <a:pt x="304" y="701"/>
                  </a:lnTo>
                  <a:lnTo>
                    <a:pt x="279" y="688"/>
                  </a:lnTo>
                  <a:lnTo>
                    <a:pt x="254" y="674"/>
                  </a:lnTo>
                  <a:lnTo>
                    <a:pt x="230" y="660"/>
                  </a:lnTo>
                  <a:lnTo>
                    <a:pt x="210" y="644"/>
                  </a:lnTo>
                  <a:lnTo>
                    <a:pt x="193" y="628"/>
                  </a:lnTo>
                  <a:lnTo>
                    <a:pt x="193" y="628"/>
                  </a:lnTo>
                  <a:lnTo>
                    <a:pt x="177" y="611"/>
                  </a:lnTo>
                  <a:lnTo>
                    <a:pt x="161" y="593"/>
                  </a:lnTo>
                  <a:lnTo>
                    <a:pt x="147" y="575"/>
                  </a:lnTo>
                  <a:lnTo>
                    <a:pt x="131" y="554"/>
                  </a:lnTo>
                  <a:lnTo>
                    <a:pt x="119" y="533"/>
                  </a:lnTo>
                  <a:lnTo>
                    <a:pt x="108" y="512"/>
                  </a:lnTo>
                  <a:lnTo>
                    <a:pt x="98" y="489"/>
                  </a:lnTo>
                  <a:lnTo>
                    <a:pt x="92" y="466"/>
                  </a:lnTo>
                  <a:lnTo>
                    <a:pt x="87" y="440"/>
                  </a:lnTo>
                  <a:lnTo>
                    <a:pt x="87" y="416"/>
                  </a:lnTo>
                  <a:lnTo>
                    <a:pt x="87" y="416"/>
                  </a:lnTo>
                  <a:lnTo>
                    <a:pt x="90" y="390"/>
                  </a:lnTo>
                  <a:lnTo>
                    <a:pt x="92" y="364"/>
                  </a:lnTo>
                  <a:lnTo>
                    <a:pt x="96" y="339"/>
                  </a:lnTo>
                  <a:lnTo>
                    <a:pt x="101" y="316"/>
                  </a:lnTo>
                  <a:lnTo>
                    <a:pt x="106" y="293"/>
                  </a:lnTo>
                  <a:lnTo>
                    <a:pt x="111" y="271"/>
                  </a:lnTo>
                  <a:lnTo>
                    <a:pt x="119" y="252"/>
                  </a:lnTo>
                  <a:lnTo>
                    <a:pt x="126" y="235"/>
                  </a:lnTo>
                  <a:lnTo>
                    <a:pt x="134" y="221"/>
                  </a:lnTo>
                  <a:lnTo>
                    <a:pt x="142" y="206"/>
                  </a:lnTo>
                  <a:lnTo>
                    <a:pt x="142" y="206"/>
                  </a:lnTo>
                  <a:lnTo>
                    <a:pt x="153" y="193"/>
                  </a:lnTo>
                  <a:lnTo>
                    <a:pt x="168" y="176"/>
                  </a:lnTo>
                  <a:lnTo>
                    <a:pt x="184" y="155"/>
                  </a:lnTo>
                  <a:lnTo>
                    <a:pt x="203" y="134"/>
                  </a:lnTo>
                  <a:lnTo>
                    <a:pt x="223" y="111"/>
                  </a:lnTo>
                  <a:lnTo>
                    <a:pt x="239" y="90"/>
                  </a:lnTo>
                  <a:lnTo>
                    <a:pt x="256" y="73"/>
                  </a:lnTo>
                  <a:lnTo>
                    <a:pt x="269" y="56"/>
                  </a:lnTo>
                  <a:lnTo>
                    <a:pt x="276" y="48"/>
                  </a:lnTo>
                  <a:lnTo>
                    <a:pt x="279" y="44"/>
                  </a:lnTo>
                  <a:lnTo>
                    <a:pt x="279" y="4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1945" y="1364"/>
              <a:ext cx="2662" cy="2056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2579" y="1888"/>
                </a:cxn>
                <a:cxn ang="0">
                  <a:pos x="2579" y="1888"/>
                </a:cxn>
                <a:cxn ang="0">
                  <a:pos x="2590" y="1906"/>
                </a:cxn>
                <a:cxn ang="0">
                  <a:pos x="2598" y="1920"/>
                </a:cxn>
                <a:cxn ang="0">
                  <a:pos x="2609" y="1937"/>
                </a:cxn>
                <a:cxn ang="0">
                  <a:pos x="2618" y="1954"/>
                </a:cxn>
                <a:cxn ang="0">
                  <a:pos x="2625" y="1971"/>
                </a:cxn>
                <a:cxn ang="0">
                  <a:pos x="2634" y="1987"/>
                </a:cxn>
                <a:cxn ang="0">
                  <a:pos x="2643" y="2007"/>
                </a:cxn>
                <a:cxn ang="0">
                  <a:pos x="2648" y="2024"/>
                </a:cxn>
                <a:cxn ang="0">
                  <a:pos x="2653" y="2040"/>
                </a:cxn>
                <a:cxn ang="0">
                  <a:pos x="2660" y="2056"/>
                </a:cxn>
                <a:cxn ang="0">
                  <a:pos x="2660" y="2056"/>
                </a:cxn>
                <a:cxn ang="0">
                  <a:pos x="2643" y="2056"/>
                </a:cxn>
                <a:cxn ang="0">
                  <a:pos x="2625" y="2053"/>
                </a:cxn>
                <a:cxn ang="0">
                  <a:pos x="2607" y="2051"/>
                </a:cxn>
                <a:cxn ang="0">
                  <a:pos x="2588" y="2049"/>
                </a:cxn>
                <a:cxn ang="0">
                  <a:pos x="2570" y="2047"/>
                </a:cxn>
                <a:cxn ang="0">
                  <a:pos x="2552" y="2042"/>
                </a:cxn>
                <a:cxn ang="0">
                  <a:pos x="2533" y="2038"/>
                </a:cxn>
                <a:cxn ang="0">
                  <a:pos x="2514" y="2033"/>
                </a:cxn>
                <a:cxn ang="0">
                  <a:pos x="2494" y="2028"/>
                </a:cxn>
                <a:cxn ang="0">
                  <a:pos x="2478" y="2024"/>
                </a:cxn>
                <a:cxn ang="0">
                  <a:pos x="0" y="195"/>
                </a:cxn>
                <a:cxn ang="0">
                  <a:pos x="149" y="0"/>
                </a:cxn>
                <a:cxn ang="0">
                  <a:pos x="149" y="0"/>
                </a:cxn>
              </a:cxnLst>
              <a:rect l="0" t="0" r="r" b="b"/>
              <a:pathLst>
                <a:path w="2661" h="2057">
                  <a:moveTo>
                    <a:pt x="149" y="0"/>
                  </a:moveTo>
                  <a:lnTo>
                    <a:pt x="2579" y="1888"/>
                  </a:lnTo>
                  <a:lnTo>
                    <a:pt x="2579" y="1888"/>
                  </a:lnTo>
                  <a:lnTo>
                    <a:pt x="2590" y="1906"/>
                  </a:lnTo>
                  <a:lnTo>
                    <a:pt x="2598" y="1920"/>
                  </a:lnTo>
                  <a:lnTo>
                    <a:pt x="2609" y="1937"/>
                  </a:lnTo>
                  <a:lnTo>
                    <a:pt x="2618" y="1954"/>
                  </a:lnTo>
                  <a:lnTo>
                    <a:pt x="2625" y="1971"/>
                  </a:lnTo>
                  <a:lnTo>
                    <a:pt x="2634" y="1987"/>
                  </a:lnTo>
                  <a:lnTo>
                    <a:pt x="2643" y="2007"/>
                  </a:lnTo>
                  <a:lnTo>
                    <a:pt x="2648" y="2024"/>
                  </a:lnTo>
                  <a:lnTo>
                    <a:pt x="2653" y="2040"/>
                  </a:lnTo>
                  <a:lnTo>
                    <a:pt x="2660" y="2056"/>
                  </a:lnTo>
                  <a:lnTo>
                    <a:pt x="2660" y="2056"/>
                  </a:lnTo>
                  <a:lnTo>
                    <a:pt x="2643" y="2056"/>
                  </a:lnTo>
                  <a:lnTo>
                    <a:pt x="2625" y="2053"/>
                  </a:lnTo>
                  <a:lnTo>
                    <a:pt x="2607" y="2051"/>
                  </a:lnTo>
                  <a:lnTo>
                    <a:pt x="2588" y="2049"/>
                  </a:lnTo>
                  <a:lnTo>
                    <a:pt x="2570" y="2047"/>
                  </a:lnTo>
                  <a:lnTo>
                    <a:pt x="2552" y="2042"/>
                  </a:lnTo>
                  <a:lnTo>
                    <a:pt x="2533" y="2038"/>
                  </a:lnTo>
                  <a:lnTo>
                    <a:pt x="2514" y="2033"/>
                  </a:lnTo>
                  <a:lnTo>
                    <a:pt x="2494" y="2028"/>
                  </a:lnTo>
                  <a:lnTo>
                    <a:pt x="2478" y="2024"/>
                  </a:lnTo>
                  <a:lnTo>
                    <a:pt x="0" y="195"/>
                  </a:lnTo>
                  <a:lnTo>
                    <a:pt x="149" y="0"/>
                  </a:lnTo>
                  <a:lnTo>
                    <a:pt x="149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945" y="1364"/>
              <a:ext cx="2662" cy="2056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2579" y="1888"/>
                </a:cxn>
                <a:cxn ang="0">
                  <a:pos x="2579" y="1888"/>
                </a:cxn>
                <a:cxn ang="0">
                  <a:pos x="2590" y="1906"/>
                </a:cxn>
                <a:cxn ang="0">
                  <a:pos x="2598" y="1920"/>
                </a:cxn>
                <a:cxn ang="0">
                  <a:pos x="2609" y="1937"/>
                </a:cxn>
                <a:cxn ang="0">
                  <a:pos x="2618" y="1954"/>
                </a:cxn>
                <a:cxn ang="0">
                  <a:pos x="2625" y="1971"/>
                </a:cxn>
                <a:cxn ang="0">
                  <a:pos x="2634" y="1987"/>
                </a:cxn>
                <a:cxn ang="0">
                  <a:pos x="2643" y="2007"/>
                </a:cxn>
                <a:cxn ang="0">
                  <a:pos x="2648" y="2024"/>
                </a:cxn>
                <a:cxn ang="0">
                  <a:pos x="2653" y="2040"/>
                </a:cxn>
                <a:cxn ang="0">
                  <a:pos x="2660" y="2056"/>
                </a:cxn>
                <a:cxn ang="0">
                  <a:pos x="2660" y="2056"/>
                </a:cxn>
                <a:cxn ang="0">
                  <a:pos x="2643" y="2056"/>
                </a:cxn>
                <a:cxn ang="0">
                  <a:pos x="2625" y="2053"/>
                </a:cxn>
                <a:cxn ang="0">
                  <a:pos x="2607" y="2051"/>
                </a:cxn>
                <a:cxn ang="0">
                  <a:pos x="2588" y="2049"/>
                </a:cxn>
                <a:cxn ang="0">
                  <a:pos x="2570" y="2047"/>
                </a:cxn>
                <a:cxn ang="0">
                  <a:pos x="2552" y="2042"/>
                </a:cxn>
                <a:cxn ang="0">
                  <a:pos x="2533" y="2038"/>
                </a:cxn>
                <a:cxn ang="0">
                  <a:pos x="2514" y="2033"/>
                </a:cxn>
                <a:cxn ang="0">
                  <a:pos x="2494" y="2028"/>
                </a:cxn>
                <a:cxn ang="0">
                  <a:pos x="2478" y="2024"/>
                </a:cxn>
                <a:cxn ang="0">
                  <a:pos x="0" y="195"/>
                </a:cxn>
                <a:cxn ang="0">
                  <a:pos x="149" y="0"/>
                </a:cxn>
                <a:cxn ang="0">
                  <a:pos x="149" y="0"/>
                </a:cxn>
              </a:cxnLst>
              <a:rect l="0" t="0" r="r" b="b"/>
              <a:pathLst>
                <a:path w="2661" h="2057">
                  <a:moveTo>
                    <a:pt x="149" y="0"/>
                  </a:moveTo>
                  <a:lnTo>
                    <a:pt x="2579" y="1888"/>
                  </a:lnTo>
                  <a:lnTo>
                    <a:pt x="2579" y="1888"/>
                  </a:lnTo>
                  <a:lnTo>
                    <a:pt x="2590" y="1906"/>
                  </a:lnTo>
                  <a:lnTo>
                    <a:pt x="2598" y="1920"/>
                  </a:lnTo>
                  <a:lnTo>
                    <a:pt x="2609" y="1937"/>
                  </a:lnTo>
                  <a:lnTo>
                    <a:pt x="2618" y="1954"/>
                  </a:lnTo>
                  <a:lnTo>
                    <a:pt x="2625" y="1971"/>
                  </a:lnTo>
                  <a:lnTo>
                    <a:pt x="2634" y="1987"/>
                  </a:lnTo>
                  <a:lnTo>
                    <a:pt x="2643" y="2007"/>
                  </a:lnTo>
                  <a:lnTo>
                    <a:pt x="2648" y="2024"/>
                  </a:lnTo>
                  <a:lnTo>
                    <a:pt x="2653" y="2040"/>
                  </a:lnTo>
                  <a:lnTo>
                    <a:pt x="2660" y="2056"/>
                  </a:lnTo>
                  <a:lnTo>
                    <a:pt x="2660" y="2056"/>
                  </a:lnTo>
                  <a:lnTo>
                    <a:pt x="2643" y="2056"/>
                  </a:lnTo>
                  <a:lnTo>
                    <a:pt x="2625" y="2053"/>
                  </a:lnTo>
                  <a:lnTo>
                    <a:pt x="2607" y="2051"/>
                  </a:lnTo>
                  <a:lnTo>
                    <a:pt x="2588" y="2049"/>
                  </a:lnTo>
                  <a:lnTo>
                    <a:pt x="2570" y="2047"/>
                  </a:lnTo>
                  <a:lnTo>
                    <a:pt x="2552" y="2042"/>
                  </a:lnTo>
                  <a:lnTo>
                    <a:pt x="2533" y="2038"/>
                  </a:lnTo>
                  <a:lnTo>
                    <a:pt x="2514" y="2033"/>
                  </a:lnTo>
                  <a:lnTo>
                    <a:pt x="2494" y="2028"/>
                  </a:lnTo>
                  <a:lnTo>
                    <a:pt x="2478" y="2024"/>
                  </a:lnTo>
                  <a:lnTo>
                    <a:pt x="0" y="195"/>
                  </a:lnTo>
                  <a:lnTo>
                    <a:pt x="149" y="0"/>
                  </a:lnTo>
                  <a:lnTo>
                    <a:pt x="149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299" y="1675"/>
              <a:ext cx="328" cy="229"/>
            </a:xfrm>
            <a:custGeom>
              <a:avLst/>
              <a:gdLst/>
              <a:ahLst/>
              <a:cxnLst>
                <a:cxn ang="0">
                  <a:pos x="109" y="228"/>
                </a:cxn>
                <a:cxn ang="0">
                  <a:pos x="109" y="225"/>
                </a:cxn>
                <a:cxn ang="0">
                  <a:pos x="111" y="220"/>
                </a:cxn>
                <a:cxn ang="0">
                  <a:pos x="115" y="211"/>
                </a:cxn>
                <a:cxn ang="0">
                  <a:pos x="119" y="202"/>
                </a:cxn>
                <a:cxn ang="0">
                  <a:pos x="126" y="190"/>
                </a:cxn>
                <a:cxn ang="0">
                  <a:pos x="132" y="177"/>
                </a:cxn>
                <a:cxn ang="0">
                  <a:pos x="140" y="164"/>
                </a:cxn>
                <a:cxn ang="0">
                  <a:pos x="149" y="153"/>
                </a:cxn>
                <a:cxn ang="0">
                  <a:pos x="157" y="143"/>
                </a:cxn>
                <a:cxn ang="0">
                  <a:pos x="167" y="135"/>
                </a:cxn>
                <a:cxn ang="0">
                  <a:pos x="167" y="135"/>
                </a:cxn>
                <a:cxn ang="0">
                  <a:pos x="181" y="128"/>
                </a:cxn>
                <a:cxn ang="0">
                  <a:pos x="197" y="122"/>
                </a:cxn>
                <a:cxn ang="0">
                  <a:pos x="216" y="120"/>
                </a:cxn>
                <a:cxn ang="0">
                  <a:pos x="239" y="118"/>
                </a:cxn>
                <a:cxn ang="0">
                  <a:pos x="261" y="116"/>
                </a:cxn>
                <a:cxn ang="0">
                  <a:pos x="281" y="116"/>
                </a:cxn>
                <a:cxn ang="0">
                  <a:pos x="300" y="116"/>
                </a:cxn>
                <a:cxn ang="0">
                  <a:pos x="314" y="116"/>
                </a:cxn>
                <a:cxn ang="0">
                  <a:pos x="323" y="116"/>
                </a:cxn>
                <a:cxn ang="0">
                  <a:pos x="328" y="118"/>
                </a:cxn>
                <a:cxn ang="0">
                  <a:pos x="167" y="0"/>
                </a:cxn>
                <a:cxn ang="0">
                  <a:pos x="0" y="151"/>
                </a:cxn>
                <a:cxn ang="0">
                  <a:pos x="109" y="228"/>
                </a:cxn>
                <a:cxn ang="0">
                  <a:pos x="109" y="228"/>
                </a:cxn>
              </a:cxnLst>
              <a:rect l="0" t="0" r="r" b="b"/>
              <a:pathLst>
                <a:path w="329" h="229">
                  <a:moveTo>
                    <a:pt x="109" y="228"/>
                  </a:moveTo>
                  <a:lnTo>
                    <a:pt x="109" y="225"/>
                  </a:lnTo>
                  <a:lnTo>
                    <a:pt x="111" y="220"/>
                  </a:lnTo>
                  <a:lnTo>
                    <a:pt x="115" y="211"/>
                  </a:lnTo>
                  <a:lnTo>
                    <a:pt x="119" y="202"/>
                  </a:lnTo>
                  <a:lnTo>
                    <a:pt x="126" y="190"/>
                  </a:lnTo>
                  <a:lnTo>
                    <a:pt x="132" y="177"/>
                  </a:lnTo>
                  <a:lnTo>
                    <a:pt x="140" y="164"/>
                  </a:lnTo>
                  <a:lnTo>
                    <a:pt x="149" y="153"/>
                  </a:lnTo>
                  <a:lnTo>
                    <a:pt x="157" y="143"/>
                  </a:lnTo>
                  <a:lnTo>
                    <a:pt x="167" y="135"/>
                  </a:lnTo>
                  <a:lnTo>
                    <a:pt x="167" y="135"/>
                  </a:lnTo>
                  <a:lnTo>
                    <a:pt x="181" y="128"/>
                  </a:lnTo>
                  <a:lnTo>
                    <a:pt x="197" y="122"/>
                  </a:lnTo>
                  <a:lnTo>
                    <a:pt x="216" y="120"/>
                  </a:lnTo>
                  <a:lnTo>
                    <a:pt x="239" y="118"/>
                  </a:lnTo>
                  <a:lnTo>
                    <a:pt x="261" y="116"/>
                  </a:lnTo>
                  <a:lnTo>
                    <a:pt x="281" y="116"/>
                  </a:lnTo>
                  <a:lnTo>
                    <a:pt x="300" y="116"/>
                  </a:lnTo>
                  <a:lnTo>
                    <a:pt x="314" y="116"/>
                  </a:lnTo>
                  <a:lnTo>
                    <a:pt x="323" y="116"/>
                  </a:lnTo>
                  <a:lnTo>
                    <a:pt x="328" y="118"/>
                  </a:lnTo>
                  <a:lnTo>
                    <a:pt x="167" y="0"/>
                  </a:lnTo>
                  <a:lnTo>
                    <a:pt x="0" y="151"/>
                  </a:lnTo>
                  <a:lnTo>
                    <a:pt x="109" y="228"/>
                  </a:lnTo>
                  <a:lnTo>
                    <a:pt x="109" y="22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3622" y="2669"/>
              <a:ext cx="212" cy="231"/>
            </a:xfrm>
            <a:custGeom>
              <a:avLst/>
              <a:gdLst/>
              <a:ahLst/>
              <a:cxnLst>
                <a:cxn ang="0">
                  <a:pos x="135" y="229"/>
                </a:cxn>
                <a:cxn ang="0">
                  <a:pos x="133" y="227"/>
                </a:cxn>
                <a:cxn ang="0">
                  <a:pos x="133" y="221"/>
                </a:cxn>
                <a:cxn ang="0">
                  <a:pos x="133" y="212"/>
                </a:cxn>
                <a:cxn ang="0">
                  <a:pos x="133" y="200"/>
                </a:cxn>
                <a:cxn ang="0">
                  <a:pos x="133" y="187"/>
                </a:cxn>
                <a:cxn ang="0">
                  <a:pos x="133" y="172"/>
                </a:cxn>
                <a:cxn ang="0">
                  <a:pos x="133" y="157"/>
                </a:cxn>
                <a:cxn ang="0">
                  <a:pos x="135" y="143"/>
                </a:cxn>
                <a:cxn ang="0">
                  <a:pos x="138" y="129"/>
                </a:cxn>
                <a:cxn ang="0">
                  <a:pos x="143" y="120"/>
                </a:cxn>
                <a:cxn ang="0">
                  <a:pos x="212" y="69"/>
                </a:cxn>
                <a:cxn ang="0">
                  <a:pos x="110" y="0"/>
                </a:cxn>
                <a:cxn ang="0">
                  <a:pos x="0" y="136"/>
                </a:cxn>
                <a:cxn ang="0">
                  <a:pos x="135" y="229"/>
                </a:cxn>
                <a:cxn ang="0">
                  <a:pos x="135" y="229"/>
                </a:cxn>
              </a:cxnLst>
              <a:rect l="0" t="0" r="r" b="b"/>
              <a:pathLst>
                <a:path w="213" h="230">
                  <a:moveTo>
                    <a:pt x="135" y="229"/>
                  </a:moveTo>
                  <a:lnTo>
                    <a:pt x="133" y="227"/>
                  </a:lnTo>
                  <a:lnTo>
                    <a:pt x="133" y="221"/>
                  </a:lnTo>
                  <a:lnTo>
                    <a:pt x="133" y="212"/>
                  </a:lnTo>
                  <a:lnTo>
                    <a:pt x="133" y="200"/>
                  </a:lnTo>
                  <a:lnTo>
                    <a:pt x="133" y="187"/>
                  </a:lnTo>
                  <a:lnTo>
                    <a:pt x="133" y="172"/>
                  </a:lnTo>
                  <a:lnTo>
                    <a:pt x="133" y="157"/>
                  </a:lnTo>
                  <a:lnTo>
                    <a:pt x="135" y="143"/>
                  </a:lnTo>
                  <a:lnTo>
                    <a:pt x="138" y="129"/>
                  </a:lnTo>
                  <a:lnTo>
                    <a:pt x="143" y="120"/>
                  </a:lnTo>
                  <a:lnTo>
                    <a:pt x="212" y="69"/>
                  </a:lnTo>
                  <a:lnTo>
                    <a:pt x="110" y="0"/>
                  </a:lnTo>
                  <a:lnTo>
                    <a:pt x="0" y="136"/>
                  </a:lnTo>
                  <a:lnTo>
                    <a:pt x="135" y="229"/>
                  </a:lnTo>
                  <a:lnTo>
                    <a:pt x="135" y="22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3036" y="2237"/>
              <a:ext cx="230" cy="245"/>
            </a:xfrm>
            <a:custGeom>
              <a:avLst/>
              <a:gdLst/>
              <a:ahLst/>
              <a:cxnLst>
                <a:cxn ang="0">
                  <a:pos x="135" y="244"/>
                </a:cxn>
                <a:cxn ang="0">
                  <a:pos x="135" y="241"/>
                </a:cxn>
                <a:cxn ang="0">
                  <a:pos x="135" y="234"/>
                </a:cxn>
                <a:cxn ang="0">
                  <a:pos x="137" y="223"/>
                </a:cxn>
                <a:cxn ang="0">
                  <a:pos x="138" y="208"/>
                </a:cxn>
                <a:cxn ang="0">
                  <a:pos x="140" y="193"/>
                </a:cxn>
                <a:cxn ang="0">
                  <a:pos x="143" y="176"/>
                </a:cxn>
                <a:cxn ang="0">
                  <a:pos x="147" y="160"/>
                </a:cxn>
                <a:cxn ang="0">
                  <a:pos x="152" y="143"/>
                </a:cxn>
                <a:cxn ang="0">
                  <a:pos x="156" y="128"/>
                </a:cxn>
                <a:cxn ang="0">
                  <a:pos x="160" y="118"/>
                </a:cxn>
                <a:cxn ang="0">
                  <a:pos x="228" y="68"/>
                </a:cxn>
                <a:cxn ang="0">
                  <a:pos x="126" y="0"/>
                </a:cxn>
                <a:cxn ang="0">
                  <a:pos x="0" y="151"/>
                </a:cxn>
                <a:cxn ang="0">
                  <a:pos x="135" y="244"/>
                </a:cxn>
                <a:cxn ang="0">
                  <a:pos x="135" y="244"/>
                </a:cxn>
              </a:cxnLst>
              <a:rect l="0" t="0" r="r" b="b"/>
              <a:pathLst>
                <a:path w="229" h="245">
                  <a:moveTo>
                    <a:pt x="135" y="244"/>
                  </a:moveTo>
                  <a:lnTo>
                    <a:pt x="135" y="241"/>
                  </a:lnTo>
                  <a:lnTo>
                    <a:pt x="135" y="234"/>
                  </a:lnTo>
                  <a:lnTo>
                    <a:pt x="137" y="223"/>
                  </a:lnTo>
                  <a:lnTo>
                    <a:pt x="138" y="208"/>
                  </a:lnTo>
                  <a:lnTo>
                    <a:pt x="140" y="193"/>
                  </a:lnTo>
                  <a:lnTo>
                    <a:pt x="143" y="176"/>
                  </a:lnTo>
                  <a:lnTo>
                    <a:pt x="147" y="160"/>
                  </a:lnTo>
                  <a:lnTo>
                    <a:pt x="152" y="143"/>
                  </a:lnTo>
                  <a:lnTo>
                    <a:pt x="156" y="128"/>
                  </a:lnTo>
                  <a:lnTo>
                    <a:pt x="160" y="118"/>
                  </a:lnTo>
                  <a:lnTo>
                    <a:pt x="228" y="68"/>
                  </a:lnTo>
                  <a:lnTo>
                    <a:pt x="126" y="0"/>
                  </a:lnTo>
                  <a:lnTo>
                    <a:pt x="0" y="151"/>
                  </a:lnTo>
                  <a:lnTo>
                    <a:pt x="135" y="244"/>
                  </a:lnTo>
                  <a:lnTo>
                    <a:pt x="135" y="24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1575" y="1190"/>
              <a:ext cx="605" cy="691"/>
            </a:xfrm>
            <a:custGeom>
              <a:avLst/>
              <a:gdLst/>
              <a:ahLst/>
              <a:cxnLst>
                <a:cxn ang="0">
                  <a:pos x="34" y="690"/>
                </a:cxn>
                <a:cxn ang="0">
                  <a:pos x="8" y="683"/>
                </a:cxn>
                <a:cxn ang="0">
                  <a:pos x="0" y="666"/>
                </a:cxn>
                <a:cxn ang="0">
                  <a:pos x="8" y="639"/>
                </a:cxn>
                <a:cxn ang="0">
                  <a:pos x="15" y="631"/>
                </a:cxn>
                <a:cxn ang="0">
                  <a:pos x="42" y="601"/>
                </a:cxn>
                <a:cxn ang="0">
                  <a:pos x="73" y="563"/>
                </a:cxn>
                <a:cxn ang="0">
                  <a:pos x="93" y="544"/>
                </a:cxn>
                <a:cxn ang="0">
                  <a:pos x="122" y="521"/>
                </a:cxn>
                <a:cxn ang="0">
                  <a:pos x="160" y="496"/>
                </a:cxn>
                <a:cxn ang="0">
                  <a:pos x="194" y="470"/>
                </a:cxn>
                <a:cxn ang="0">
                  <a:pos x="215" y="451"/>
                </a:cxn>
                <a:cxn ang="0">
                  <a:pos x="259" y="410"/>
                </a:cxn>
                <a:cxn ang="0">
                  <a:pos x="305" y="352"/>
                </a:cxn>
                <a:cxn ang="0">
                  <a:pos x="340" y="283"/>
                </a:cxn>
                <a:cxn ang="0">
                  <a:pos x="352" y="234"/>
                </a:cxn>
                <a:cxn ang="0">
                  <a:pos x="365" y="165"/>
                </a:cxn>
                <a:cxn ang="0">
                  <a:pos x="379" y="105"/>
                </a:cxn>
                <a:cxn ang="0">
                  <a:pos x="395" y="73"/>
                </a:cxn>
                <a:cxn ang="0">
                  <a:pos x="423" y="36"/>
                </a:cxn>
                <a:cxn ang="0">
                  <a:pos x="462" y="8"/>
                </a:cxn>
                <a:cxn ang="0">
                  <a:pos x="506" y="0"/>
                </a:cxn>
                <a:cxn ang="0">
                  <a:pos x="533" y="6"/>
                </a:cxn>
                <a:cxn ang="0">
                  <a:pos x="569" y="27"/>
                </a:cxn>
                <a:cxn ang="0">
                  <a:pos x="593" y="57"/>
                </a:cxn>
                <a:cxn ang="0">
                  <a:pos x="603" y="94"/>
                </a:cxn>
                <a:cxn ang="0">
                  <a:pos x="598" y="126"/>
                </a:cxn>
                <a:cxn ang="0">
                  <a:pos x="584" y="184"/>
                </a:cxn>
                <a:cxn ang="0">
                  <a:pos x="556" y="249"/>
                </a:cxn>
                <a:cxn ang="0">
                  <a:pos x="531" y="289"/>
                </a:cxn>
                <a:cxn ang="0">
                  <a:pos x="483" y="348"/>
                </a:cxn>
                <a:cxn ang="0">
                  <a:pos x="423" y="399"/>
                </a:cxn>
                <a:cxn ang="0">
                  <a:pos x="367" y="440"/>
                </a:cxn>
                <a:cxn ang="0">
                  <a:pos x="333" y="460"/>
                </a:cxn>
                <a:cxn ang="0">
                  <a:pos x="282" y="483"/>
                </a:cxn>
                <a:cxn ang="0">
                  <a:pos x="236" y="507"/>
                </a:cxn>
                <a:cxn ang="0">
                  <a:pos x="198" y="532"/>
                </a:cxn>
                <a:cxn ang="0">
                  <a:pos x="177" y="551"/>
                </a:cxn>
                <a:cxn ang="0">
                  <a:pos x="147" y="574"/>
                </a:cxn>
                <a:cxn ang="0">
                  <a:pos x="122" y="595"/>
                </a:cxn>
                <a:cxn ang="0">
                  <a:pos x="107" y="608"/>
                </a:cxn>
                <a:cxn ang="0">
                  <a:pos x="86" y="633"/>
                </a:cxn>
                <a:cxn ang="0">
                  <a:pos x="66" y="660"/>
                </a:cxn>
                <a:cxn ang="0">
                  <a:pos x="50" y="680"/>
                </a:cxn>
              </a:cxnLst>
              <a:rect l="0" t="0" r="r" b="b"/>
              <a:pathLst>
                <a:path w="604" h="691">
                  <a:moveTo>
                    <a:pt x="50" y="680"/>
                  </a:moveTo>
                  <a:lnTo>
                    <a:pt x="42" y="685"/>
                  </a:lnTo>
                  <a:lnTo>
                    <a:pt x="34" y="690"/>
                  </a:lnTo>
                  <a:lnTo>
                    <a:pt x="25" y="690"/>
                  </a:lnTo>
                  <a:lnTo>
                    <a:pt x="17" y="687"/>
                  </a:lnTo>
                  <a:lnTo>
                    <a:pt x="8" y="683"/>
                  </a:lnTo>
                  <a:lnTo>
                    <a:pt x="8" y="683"/>
                  </a:lnTo>
                  <a:lnTo>
                    <a:pt x="2" y="675"/>
                  </a:lnTo>
                  <a:lnTo>
                    <a:pt x="0" y="666"/>
                  </a:lnTo>
                  <a:lnTo>
                    <a:pt x="0" y="656"/>
                  </a:lnTo>
                  <a:lnTo>
                    <a:pt x="4" y="648"/>
                  </a:lnTo>
                  <a:lnTo>
                    <a:pt x="8" y="639"/>
                  </a:lnTo>
                  <a:lnTo>
                    <a:pt x="8" y="639"/>
                  </a:lnTo>
                  <a:lnTo>
                    <a:pt x="11" y="637"/>
                  </a:lnTo>
                  <a:lnTo>
                    <a:pt x="15" y="631"/>
                  </a:lnTo>
                  <a:lnTo>
                    <a:pt x="23" y="622"/>
                  </a:lnTo>
                  <a:lnTo>
                    <a:pt x="31" y="613"/>
                  </a:lnTo>
                  <a:lnTo>
                    <a:pt x="42" y="601"/>
                  </a:lnTo>
                  <a:lnTo>
                    <a:pt x="52" y="588"/>
                  </a:lnTo>
                  <a:lnTo>
                    <a:pt x="63" y="576"/>
                  </a:lnTo>
                  <a:lnTo>
                    <a:pt x="73" y="563"/>
                  </a:lnTo>
                  <a:lnTo>
                    <a:pt x="84" y="553"/>
                  </a:lnTo>
                  <a:lnTo>
                    <a:pt x="93" y="544"/>
                  </a:lnTo>
                  <a:lnTo>
                    <a:pt x="93" y="544"/>
                  </a:lnTo>
                  <a:lnTo>
                    <a:pt x="101" y="535"/>
                  </a:lnTo>
                  <a:lnTo>
                    <a:pt x="112" y="527"/>
                  </a:lnTo>
                  <a:lnTo>
                    <a:pt x="122" y="521"/>
                  </a:lnTo>
                  <a:lnTo>
                    <a:pt x="135" y="512"/>
                  </a:lnTo>
                  <a:lnTo>
                    <a:pt x="146" y="504"/>
                  </a:lnTo>
                  <a:lnTo>
                    <a:pt x="160" y="496"/>
                  </a:lnTo>
                  <a:lnTo>
                    <a:pt x="171" y="487"/>
                  </a:lnTo>
                  <a:lnTo>
                    <a:pt x="183" y="479"/>
                  </a:lnTo>
                  <a:lnTo>
                    <a:pt x="194" y="470"/>
                  </a:lnTo>
                  <a:lnTo>
                    <a:pt x="204" y="461"/>
                  </a:lnTo>
                  <a:lnTo>
                    <a:pt x="204" y="461"/>
                  </a:lnTo>
                  <a:lnTo>
                    <a:pt x="215" y="451"/>
                  </a:lnTo>
                  <a:lnTo>
                    <a:pt x="229" y="438"/>
                  </a:lnTo>
                  <a:lnTo>
                    <a:pt x="245" y="424"/>
                  </a:lnTo>
                  <a:lnTo>
                    <a:pt x="259" y="410"/>
                  </a:lnTo>
                  <a:lnTo>
                    <a:pt x="273" y="392"/>
                  </a:lnTo>
                  <a:lnTo>
                    <a:pt x="291" y="373"/>
                  </a:lnTo>
                  <a:lnTo>
                    <a:pt x="305" y="352"/>
                  </a:lnTo>
                  <a:lnTo>
                    <a:pt x="319" y="329"/>
                  </a:lnTo>
                  <a:lnTo>
                    <a:pt x="329" y="306"/>
                  </a:lnTo>
                  <a:lnTo>
                    <a:pt x="340" y="283"/>
                  </a:lnTo>
                  <a:lnTo>
                    <a:pt x="340" y="283"/>
                  </a:lnTo>
                  <a:lnTo>
                    <a:pt x="346" y="257"/>
                  </a:lnTo>
                  <a:lnTo>
                    <a:pt x="352" y="234"/>
                  </a:lnTo>
                  <a:lnTo>
                    <a:pt x="356" y="209"/>
                  </a:lnTo>
                  <a:lnTo>
                    <a:pt x="360" y="186"/>
                  </a:lnTo>
                  <a:lnTo>
                    <a:pt x="365" y="165"/>
                  </a:lnTo>
                  <a:lnTo>
                    <a:pt x="371" y="143"/>
                  </a:lnTo>
                  <a:lnTo>
                    <a:pt x="375" y="122"/>
                  </a:lnTo>
                  <a:lnTo>
                    <a:pt x="379" y="105"/>
                  </a:lnTo>
                  <a:lnTo>
                    <a:pt x="386" y="89"/>
                  </a:lnTo>
                  <a:lnTo>
                    <a:pt x="395" y="73"/>
                  </a:lnTo>
                  <a:lnTo>
                    <a:pt x="395" y="73"/>
                  </a:lnTo>
                  <a:lnTo>
                    <a:pt x="402" y="59"/>
                  </a:lnTo>
                  <a:lnTo>
                    <a:pt x="411" y="48"/>
                  </a:lnTo>
                  <a:lnTo>
                    <a:pt x="423" y="36"/>
                  </a:lnTo>
                  <a:lnTo>
                    <a:pt x="434" y="25"/>
                  </a:lnTo>
                  <a:lnTo>
                    <a:pt x="448" y="17"/>
                  </a:lnTo>
                  <a:lnTo>
                    <a:pt x="462" y="8"/>
                  </a:lnTo>
                  <a:lnTo>
                    <a:pt x="476" y="4"/>
                  </a:lnTo>
                  <a:lnTo>
                    <a:pt x="491" y="0"/>
                  </a:lnTo>
                  <a:lnTo>
                    <a:pt x="506" y="0"/>
                  </a:lnTo>
                  <a:lnTo>
                    <a:pt x="519" y="2"/>
                  </a:lnTo>
                  <a:lnTo>
                    <a:pt x="519" y="2"/>
                  </a:lnTo>
                  <a:lnTo>
                    <a:pt x="533" y="6"/>
                  </a:lnTo>
                  <a:lnTo>
                    <a:pt x="547" y="11"/>
                  </a:lnTo>
                  <a:lnTo>
                    <a:pt x="558" y="19"/>
                  </a:lnTo>
                  <a:lnTo>
                    <a:pt x="569" y="27"/>
                  </a:lnTo>
                  <a:lnTo>
                    <a:pt x="579" y="36"/>
                  </a:lnTo>
                  <a:lnTo>
                    <a:pt x="588" y="46"/>
                  </a:lnTo>
                  <a:lnTo>
                    <a:pt x="593" y="57"/>
                  </a:lnTo>
                  <a:lnTo>
                    <a:pt x="598" y="70"/>
                  </a:lnTo>
                  <a:lnTo>
                    <a:pt x="600" y="82"/>
                  </a:lnTo>
                  <a:lnTo>
                    <a:pt x="603" y="94"/>
                  </a:lnTo>
                  <a:lnTo>
                    <a:pt x="603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7" y="145"/>
                  </a:lnTo>
                  <a:lnTo>
                    <a:pt x="590" y="165"/>
                  </a:lnTo>
                  <a:lnTo>
                    <a:pt x="584" y="184"/>
                  </a:lnTo>
                  <a:lnTo>
                    <a:pt x="577" y="205"/>
                  </a:lnTo>
                  <a:lnTo>
                    <a:pt x="567" y="228"/>
                  </a:lnTo>
                  <a:lnTo>
                    <a:pt x="556" y="249"/>
                  </a:lnTo>
                  <a:lnTo>
                    <a:pt x="544" y="270"/>
                  </a:lnTo>
                  <a:lnTo>
                    <a:pt x="531" y="289"/>
                  </a:lnTo>
                  <a:lnTo>
                    <a:pt x="531" y="289"/>
                  </a:lnTo>
                  <a:lnTo>
                    <a:pt x="517" y="308"/>
                  </a:lnTo>
                  <a:lnTo>
                    <a:pt x="499" y="329"/>
                  </a:lnTo>
                  <a:lnTo>
                    <a:pt x="483" y="348"/>
                  </a:lnTo>
                  <a:lnTo>
                    <a:pt x="464" y="367"/>
                  </a:lnTo>
                  <a:lnTo>
                    <a:pt x="445" y="384"/>
                  </a:lnTo>
                  <a:lnTo>
                    <a:pt x="423" y="399"/>
                  </a:lnTo>
                  <a:lnTo>
                    <a:pt x="404" y="415"/>
                  </a:lnTo>
                  <a:lnTo>
                    <a:pt x="386" y="428"/>
                  </a:lnTo>
                  <a:lnTo>
                    <a:pt x="367" y="440"/>
                  </a:lnTo>
                  <a:lnTo>
                    <a:pt x="349" y="449"/>
                  </a:lnTo>
                  <a:lnTo>
                    <a:pt x="349" y="449"/>
                  </a:lnTo>
                  <a:lnTo>
                    <a:pt x="333" y="460"/>
                  </a:lnTo>
                  <a:lnTo>
                    <a:pt x="316" y="468"/>
                  </a:lnTo>
                  <a:lnTo>
                    <a:pt x="299" y="475"/>
                  </a:lnTo>
                  <a:lnTo>
                    <a:pt x="282" y="483"/>
                  </a:lnTo>
                  <a:lnTo>
                    <a:pt x="266" y="489"/>
                  </a:lnTo>
                  <a:lnTo>
                    <a:pt x="250" y="498"/>
                  </a:lnTo>
                  <a:lnTo>
                    <a:pt x="236" y="507"/>
                  </a:lnTo>
                  <a:lnTo>
                    <a:pt x="223" y="514"/>
                  </a:lnTo>
                  <a:lnTo>
                    <a:pt x="211" y="523"/>
                  </a:lnTo>
                  <a:lnTo>
                    <a:pt x="198" y="532"/>
                  </a:lnTo>
                  <a:lnTo>
                    <a:pt x="198" y="532"/>
                  </a:lnTo>
                  <a:lnTo>
                    <a:pt x="188" y="542"/>
                  </a:lnTo>
                  <a:lnTo>
                    <a:pt x="177" y="551"/>
                  </a:lnTo>
                  <a:lnTo>
                    <a:pt x="167" y="559"/>
                  </a:lnTo>
                  <a:lnTo>
                    <a:pt x="156" y="567"/>
                  </a:lnTo>
                  <a:lnTo>
                    <a:pt x="147" y="574"/>
                  </a:lnTo>
                  <a:lnTo>
                    <a:pt x="139" y="580"/>
                  </a:lnTo>
                  <a:lnTo>
                    <a:pt x="130" y="588"/>
                  </a:lnTo>
                  <a:lnTo>
                    <a:pt x="122" y="595"/>
                  </a:lnTo>
                  <a:lnTo>
                    <a:pt x="116" y="601"/>
                  </a:lnTo>
                  <a:lnTo>
                    <a:pt x="107" y="608"/>
                  </a:lnTo>
                  <a:lnTo>
                    <a:pt x="107" y="608"/>
                  </a:lnTo>
                  <a:lnTo>
                    <a:pt x="101" y="613"/>
                  </a:lnTo>
                  <a:lnTo>
                    <a:pt x="95" y="624"/>
                  </a:lnTo>
                  <a:lnTo>
                    <a:pt x="86" y="633"/>
                  </a:lnTo>
                  <a:lnTo>
                    <a:pt x="78" y="643"/>
                  </a:lnTo>
                  <a:lnTo>
                    <a:pt x="71" y="652"/>
                  </a:lnTo>
                  <a:lnTo>
                    <a:pt x="66" y="660"/>
                  </a:lnTo>
                  <a:lnTo>
                    <a:pt x="59" y="669"/>
                  </a:lnTo>
                  <a:lnTo>
                    <a:pt x="55" y="675"/>
                  </a:lnTo>
                  <a:lnTo>
                    <a:pt x="50" y="680"/>
                  </a:lnTo>
                  <a:lnTo>
                    <a:pt x="50" y="680"/>
                  </a:lnTo>
                  <a:lnTo>
                    <a:pt x="50" y="68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1575" y="1190"/>
              <a:ext cx="605" cy="691"/>
            </a:xfrm>
            <a:custGeom>
              <a:avLst/>
              <a:gdLst/>
              <a:ahLst/>
              <a:cxnLst>
                <a:cxn ang="0">
                  <a:pos x="34" y="690"/>
                </a:cxn>
                <a:cxn ang="0">
                  <a:pos x="8" y="683"/>
                </a:cxn>
                <a:cxn ang="0">
                  <a:pos x="0" y="666"/>
                </a:cxn>
                <a:cxn ang="0">
                  <a:pos x="8" y="639"/>
                </a:cxn>
                <a:cxn ang="0">
                  <a:pos x="15" y="631"/>
                </a:cxn>
                <a:cxn ang="0">
                  <a:pos x="42" y="601"/>
                </a:cxn>
                <a:cxn ang="0">
                  <a:pos x="73" y="563"/>
                </a:cxn>
                <a:cxn ang="0">
                  <a:pos x="93" y="544"/>
                </a:cxn>
                <a:cxn ang="0">
                  <a:pos x="122" y="521"/>
                </a:cxn>
                <a:cxn ang="0">
                  <a:pos x="160" y="496"/>
                </a:cxn>
                <a:cxn ang="0">
                  <a:pos x="194" y="470"/>
                </a:cxn>
                <a:cxn ang="0">
                  <a:pos x="215" y="451"/>
                </a:cxn>
                <a:cxn ang="0">
                  <a:pos x="259" y="410"/>
                </a:cxn>
                <a:cxn ang="0">
                  <a:pos x="305" y="352"/>
                </a:cxn>
                <a:cxn ang="0">
                  <a:pos x="340" y="283"/>
                </a:cxn>
                <a:cxn ang="0">
                  <a:pos x="352" y="234"/>
                </a:cxn>
                <a:cxn ang="0">
                  <a:pos x="365" y="165"/>
                </a:cxn>
                <a:cxn ang="0">
                  <a:pos x="379" y="105"/>
                </a:cxn>
                <a:cxn ang="0">
                  <a:pos x="395" y="73"/>
                </a:cxn>
                <a:cxn ang="0">
                  <a:pos x="423" y="36"/>
                </a:cxn>
                <a:cxn ang="0">
                  <a:pos x="462" y="8"/>
                </a:cxn>
                <a:cxn ang="0">
                  <a:pos x="506" y="0"/>
                </a:cxn>
                <a:cxn ang="0">
                  <a:pos x="533" y="6"/>
                </a:cxn>
                <a:cxn ang="0">
                  <a:pos x="569" y="27"/>
                </a:cxn>
                <a:cxn ang="0">
                  <a:pos x="593" y="57"/>
                </a:cxn>
                <a:cxn ang="0">
                  <a:pos x="603" y="94"/>
                </a:cxn>
                <a:cxn ang="0">
                  <a:pos x="598" y="126"/>
                </a:cxn>
                <a:cxn ang="0">
                  <a:pos x="584" y="184"/>
                </a:cxn>
                <a:cxn ang="0">
                  <a:pos x="556" y="249"/>
                </a:cxn>
                <a:cxn ang="0">
                  <a:pos x="531" y="289"/>
                </a:cxn>
                <a:cxn ang="0">
                  <a:pos x="483" y="348"/>
                </a:cxn>
                <a:cxn ang="0">
                  <a:pos x="423" y="399"/>
                </a:cxn>
                <a:cxn ang="0">
                  <a:pos x="367" y="440"/>
                </a:cxn>
                <a:cxn ang="0">
                  <a:pos x="333" y="460"/>
                </a:cxn>
                <a:cxn ang="0">
                  <a:pos x="282" y="483"/>
                </a:cxn>
                <a:cxn ang="0">
                  <a:pos x="236" y="507"/>
                </a:cxn>
                <a:cxn ang="0">
                  <a:pos x="198" y="532"/>
                </a:cxn>
                <a:cxn ang="0">
                  <a:pos x="177" y="551"/>
                </a:cxn>
                <a:cxn ang="0">
                  <a:pos x="147" y="574"/>
                </a:cxn>
                <a:cxn ang="0">
                  <a:pos x="122" y="595"/>
                </a:cxn>
                <a:cxn ang="0">
                  <a:pos x="107" y="608"/>
                </a:cxn>
                <a:cxn ang="0">
                  <a:pos x="86" y="633"/>
                </a:cxn>
                <a:cxn ang="0">
                  <a:pos x="66" y="660"/>
                </a:cxn>
                <a:cxn ang="0">
                  <a:pos x="50" y="680"/>
                </a:cxn>
              </a:cxnLst>
              <a:rect l="0" t="0" r="r" b="b"/>
              <a:pathLst>
                <a:path w="604" h="691">
                  <a:moveTo>
                    <a:pt x="50" y="680"/>
                  </a:moveTo>
                  <a:lnTo>
                    <a:pt x="42" y="685"/>
                  </a:lnTo>
                  <a:lnTo>
                    <a:pt x="34" y="690"/>
                  </a:lnTo>
                  <a:lnTo>
                    <a:pt x="25" y="690"/>
                  </a:lnTo>
                  <a:lnTo>
                    <a:pt x="17" y="687"/>
                  </a:lnTo>
                  <a:lnTo>
                    <a:pt x="8" y="683"/>
                  </a:lnTo>
                  <a:lnTo>
                    <a:pt x="8" y="683"/>
                  </a:lnTo>
                  <a:lnTo>
                    <a:pt x="2" y="675"/>
                  </a:lnTo>
                  <a:lnTo>
                    <a:pt x="0" y="666"/>
                  </a:lnTo>
                  <a:lnTo>
                    <a:pt x="0" y="656"/>
                  </a:lnTo>
                  <a:lnTo>
                    <a:pt x="4" y="648"/>
                  </a:lnTo>
                  <a:lnTo>
                    <a:pt x="8" y="639"/>
                  </a:lnTo>
                  <a:lnTo>
                    <a:pt x="8" y="639"/>
                  </a:lnTo>
                  <a:lnTo>
                    <a:pt x="11" y="637"/>
                  </a:lnTo>
                  <a:lnTo>
                    <a:pt x="15" y="631"/>
                  </a:lnTo>
                  <a:lnTo>
                    <a:pt x="23" y="622"/>
                  </a:lnTo>
                  <a:lnTo>
                    <a:pt x="31" y="613"/>
                  </a:lnTo>
                  <a:lnTo>
                    <a:pt x="42" y="601"/>
                  </a:lnTo>
                  <a:lnTo>
                    <a:pt x="52" y="588"/>
                  </a:lnTo>
                  <a:lnTo>
                    <a:pt x="63" y="576"/>
                  </a:lnTo>
                  <a:lnTo>
                    <a:pt x="73" y="563"/>
                  </a:lnTo>
                  <a:lnTo>
                    <a:pt x="84" y="553"/>
                  </a:lnTo>
                  <a:lnTo>
                    <a:pt x="93" y="544"/>
                  </a:lnTo>
                  <a:lnTo>
                    <a:pt x="93" y="544"/>
                  </a:lnTo>
                  <a:lnTo>
                    <a:pt x="101" y="535"/>
                  </a:lnTo>
                  <a:lnTo>
                    <a:pt x="112" y="527"/>
                  </a:lnTo>
                  <a:lnTo>
                    <a:pt x="122" y="521"/>
                  </a:lnTo>
                  <a:lnTo>
                    <a:pt x="135" y="512"/>
                  </a:lnTo>
                  <a:lnTo>
                    <a:pt x="146" y="504"/>
                  </a:lnTo>
                  <a:lnTo>
                    <a:pt x="160" y="496"/>
                  </a:lnTo>
                  <a:lnTo>
                    <a:pt x="171" y="487"/>
                  </a:lnTo>
                  <a:lnTo>
                    <a:pt x="183" y="479"/>
                  </a:lnTo>
                  <a:lnTo>
                    <a:pt x="194" y="470"/>
                  </a:lnTo>
                  <a:lnTo>
                    <a:pt x="204" y="461"/>
                  </a:lnTo>
                  <a:lnTo>
                    <a:pt x="204" y="461"/>
                  </a:lnTo>
                  <a:lnTo>
                    <a:pt x="215" y="451"/>
                  </a:lnTo>
                  <a:lnTo>
                    <a:pt x="229" y="438"/>
                  </a:lnTo>
                  <a:lnTo>
                    <a:pt x="245" y="424"/>
                  </a:lnTo>
                  <a:lnTo>
                    <a:pt x="259" y="410"/>
                  </a:lnTo>
                  <a:lnTo>
                    <a:pt x="273" y="392"/>
                  </a:lnTo>
                  <a:lnTo>
                    <a:pt x="291" y="373"/>
                  </a:lnTo>
                  <a:lnTo>
                    <a:pt x="305" y="352"/>
                  </a:lnTo>
                  <a:lnTo>
                    <a:pt x="319" y="329"/>
                  </a:lnTo>
                  <a:lnTo>
                    <a:pt x="329" y="306"/>
                  </a:lnTo>
                  <a:lnTo>
                    <a:pt x="340" y="283"/>
                  </a:lnTo>
                  <a:lnTo>
                    <a:pt x="340" y="283"/>
                  </a:lnTo>
                  <a:lnTo>
                    <a:pt x="346" y="257"/>
                  </a:lnTo>
                  <a:lnTo>
                    <a:pt x="352" y="234"/>
                  </a:lnTo>
                  <a:lnTo>
                    <a:pt x="356" y="209"/>
                  </a:lnTo>
                  <a:lnTo>
                    <a:pt x="360" y="186"/>
                  </a:lnTo>
                  <a:lnTo>
                    <a:pt x="365" y="165"/>
                  </a:lnTo>
                  <a:lnTo>
                    <a:pt x="371" y="143"/>
                  </a:lnTo>
                  <a:lnTo>
                    <a:pt x="375" y="122"/>
                  </a:lnTo>
                  <a:lnTo>
                    <a:pt x="379" y="105"/>
                  </a:lnTo>
                  <a:lnTo>
                    <a:pt x="386" y="89"/>
                  </a:lnTo>
                  <a:lnTo>
                    <a:pt x="395" y="73"/>
                  </a:lnTo>
                  <a:lnTo>
                    <a:pt x="395" y="73"/>
                  </a:lnTo>
                  <a:lnTo>
                    <a:pt x="402" y="59"/>
                  </a:lnTo>
                  <a:lnTo>
                    <a:pt x="411" y="48"/>
                  </a:lnTo>
                  <a:lnTo>
                    <a:pt x="423" y="36"/>
                  </a:lnTo>
                  <a:lnTo>
                    <a:pt x="434" y="25"/>
                  </a:lnTo>
                  <a:lnTo>
                    <a:pt x="448" y="17"/>
                  </a:lnTo>
                  <a:lnTo>
                    <a:pt x="462" y="8"/>
                  </a:lnTo>
                  <a:lnTo>
                    <a:pt x="476" y="4"/>
                  </a:lnTo>
                  <a:lnTo>
                    <a:pt x="491" y="0"/>
                  </a:lnTo>
                  <a:lnTo>
                    <a:pt x="506" y="0"/>
                  </a:lnTo>
                  <a:lnTo>
                    <a:pt x="519" y="2"/>
                  </a:lnTo>
                  <a:lnTo>
                    <a:pt x="519" y="2"/>
                  </a:lnTo>
                  <a:lnTo>
                    <a:pt x="533" y="6"/>
                  </a:lnTo>
                  <a:lnTo>
                    <a:pt x="547" y="11"/>
                  </a:lnTo>
                  <a:lnTo>
                    <a:pt x="558" y="19"/>
                  </a:lnTo>
                  <a:lnTo>
                    <a:pt x="569" y="27"/>
                  </a:lnTo>
                  <a:lnTo>
                    <a:pt x="579" y="36"/>
                  </a:lnTo>
                  <a:lnTo>
                    <a:pt x="588" y="46"/>
                  </a:lnTo>
                  <a:lnTo>
                    <a:pt x="593" y="57"/>
                  </a:lnTo>
                  <a:lnTo>
                    <a:pt x="598" y="70"/>
                  </a:lnTo>
                  <a:lnTo>
                    <a:pt x="600" y="82"/>
                  </a:lnTo>
                  <a:lnTo>
                    <a:pt x="603" y="94"/>
                  </a:lnTo>
                  <a:lnTo>
                    <a:pt x="603" y="94"/>
                  </a:lnTo>
                  <a:lnTo>
                    <a:pt x="600" y="110"/>
                  </a:lnTo>
                  <a:lnTo>
                    <a:pt x="598" y="126"/>
                  </a:lnTo>
                  <a:lnTo>
                    <a:pt x="597" y="145"/>
                  </a:lnTo>
                  <a:lnTo>
                    <a:pt x="590" y="165"/>
                  </a:lnTo>
                  <a:lnTo>
                    <a:pt x="584" y="184"/>
                  </a:lnTo>
                  <a:lnTo>
                    <a:pt x="577" y="205"/>
                  </a:lnTo>
                  <a:lnTo>
                    <a:pt x="567" y="228"/>
                  </a:lnTo>
                  <a:lnTo>
                    <a:pt x="556" y="249"/>
                  </a:lnTo>
                  <a:lnTo>
                    <a:pt x="544" y="270"/>
                  </a:lnTo>
                  <a:lnTo>
                    <a:pt x="531" y="289"/>
                  </a:lnTo>
                  <a:lnTo>
                    <a:pt x="531" y="289"/>
                  </a:lnTo>
                  <a:lnTo>
                    <a:pt x="517" y="308"/>
                  </a:lnTo>
                  <a:lnTo>
                    <a:pt x="499" y="329"/>
                  </a:lnTo>
                  <a:lnTo>
                    <a:pt x="483" y="348"/>
                  </a:lnTo>
                  <a:lnTo>
                    <a:pt x="464" y="367"/>
                  </a:lnTo>
                  <a:lnTo>
                    <a:pt x="445" y="384"/>
                  </a:lnTo>
                  <a:lnTo>
                    <a:pt x="423" y="399"/>
                  </a:lnTo>
                  <a:lnTo>
                    <a:pt x="404" y="415"/>
                  </a:lnTo>
                  <a:lnTo>
                    <a:pt x="386" y="428"/>
                  </a:lnTo>
                  <a:lnTo>
                    <a:pt x="367" y="440"/>
                  </a:lnTo>
                  <a:lnTo>
                    <a:pt x="349" y="449"/>
                  </a:lnTo>
                  <a:lnTo>
                    <a:pt x="349" y="449"/>
                  </a:lnTo>
                  <a:lnTo>
                    <a:pt x="333" y="460"/>
                  </a:lnTo>
                  <a:lnTo>
                    <a:pt x="316" y="468"/>
                  </a:lnTo>
                  <a:lnTo>
                    <a:pt x="299" y="475"/>
                  </a:lnTo>
                  <a:lnTo>
                    <a:pt x="282" y="483"/>
                  </a:lnTo>
                  <a:lnTo>
                    <a:pt x="266" y="489"/>
                  </a:lnTo>
                  <a:lnTo>
                    <a:pt x="250" y="498"/>
                  </a:lnTo>
                  <a:lnTo>
                    <a:pt x="236" y="507"/>
                  </a:lnTo>
                  <a:lnTo>
                    <a:pt x="223" y="514"/>
                  </a:lnTo>
                  <a:lnTo>
                    <a:pt x="211" y="523"/>
                  </a:lnTo>
                  <a:lnTo>
                    <a:pt x="198" y="532"/>
                  </a:lnTo>
                  <a:lnTo>
                    <a:pt x="198" y="532"/>
                  </a:lnTo>
                  <a:lnTo>
                    <a:pt x="188" y="542"/>
                  </a:lnTo>
                  <a:lnTo>
                    <a:pt x="177" y="551"/>
                  </a:lnTo>
                  <a:lnTo>
                    <a:pt x="167" y="559"/>
                  </a:lnTo>
                  <a:lnTo>
                    <a:pt x="156" y="567"/>
                  </a:lnTo>
                  <a:lnTo>
                    <a:pt x="147" y="574"/>
                  </a:lnTo>
                  <a:lnTo>
                    <a:pt x="139" y="580"/>
                  </a:lnTo>
                  <a:lnTo>
                    <a:pt x="130" y="588"/>
                  </a:lnTo>
                  <a:lnTo>
                    <a:pt x="122" y="595"/>
                  </a:lnTo>
                  <a:lnTo>
                    <a:pt x="116" y="601"/>
                  </a:lnTo>
                  <a:lnTo>
                    <a:pt x="107" y="608"/>
                  </a:lnTo>
                  <a:lnTo>
                    <a:pt x="107" y="608"/>
                  </a:lnTo>
                  <a:lnTo>
                    <a:pt x="101" y="613"/>
                  </a:lnTo>
                  <a:lnTo>
                    <a:pt x="95" y="624"/>
                  </a:lnTo>
                  <a:lnTo>
                    <a:pt x="86" y="633"/>
                  </a:lnTo>
                  <a:lnTo>
                    <a:pt x="78" y="643"/>
                  </a:lnTo>
                  <a:lnTo>
                    <a:pt x="71" y="652"/>
                  </a:lnTo>
                  <a:lnTo>
                    <a:pt x="66" y="660"/>
                  </a:lnTo>
                  <a:lnTo>
                    <a:pt x="59" y="669"/>
                  </a:lnTo>
                  <a:lnTo>
                    <a:pt x="55" y="675"/>
                  </a:lnTo>
                  <a:lnTo>
                    <a:pt x="50" y="680"/>
                  </a:lnTo>
                  <a:lnTo>
                    <a:pt x="50" y="680"/>
                  </a:lnTo>
                  <a:lnTo>
                    <a:pt x="50" y="68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1104" y="1372"/>
              <a:ext cx="3066" cy="1950"/>
            </a:xfrm>
            <a:custGeom>
              <a:avLst/>
              <a:gdLst/>
              <a:ahLst/>
              <a:cxnLst>
                <a:cxn ang="0">
                  <a:pos x="2785" y="0"/>
                </a:cxn>
                <a:cxn ang="0">
                  <a:pos x="2711" y="48"/>
                </a:cxn>
                <a:cxn ang="0">
                  <a:pos x="2513" y="179"/>
                </a:cxn>
                <a:cxn ang="0">
                  <a:pos x="2216" y="370"/>
                </a:cxn>
                <a:cxn ang="0">
                  <a:pos x="1857" y="603"/>
                </a:cxn>
                <a:cxn ang="0">
                  <a:pos x="1462" y="860"/>
                </a:cxn>
                <a:cxn ang="0">
                  <a:pos x="1066" y="1116"/>
                </a:cxn>
                <a:cxn ang="0">
                  <a:pos x="699" y="1356"/>
                </a:cxn>
                <a:cxn ang="0">
                  <a:pos x="389" y="1556"/>
                </a:cxn>
                <a:cxn ang="0">
                  <a:pos x="170" y="1699"/>
                </a:cxn>
                <a:cxn ang="0">
                  <a:pos x="73" y="1765"/>
                </a:cxn>
                <a:cxn ang="0">
                  <a:pos x="73" y="1765"/>
                </a:cxn>
                <a:cxn ang="0">
                  <a:pos x="48" y="1784"/>
                </a:cxn>
                <a:cxn ang="0">
                  <a:pos x="28" y="1800"/>
                </a:cxn>
                <a:cxn ang="0">
                  <a:pos x="16" y="1819"/>
                </a:cxn>
                <a:cxn ang="0">
                  <a:pos x="7" y="1836"/>
                </a:cxn>
                <a:cxn ang="0">
                  <a:pos x="1" y="1853"/>
                </a:cxn>
                <a:cxn ang="0">
                  <a:pos x="0" y="1867"/>
                </a:cxn>
                <a:cxn ang="0">
                  <a:pos x="1" y="1883"/>
                </a:cxn>
                <a:cxn ang="0">
                  <a:pos x="3" y="1895"/>
                </a:cxn>
                <a:cxn ang="0">
                  <a:pos x="7" y="1904"/>
                </a:cxn>
                <a:cxn ang="0">
                  <a:pos x="12" y="1912"/>
                </a:cxn>
                <a:cxn ang="0">
                  <a:pos x="12" y="1912"/>
                </a:cxn>
                <a:cxn ang="0">
                  <a:pos x="18" y="1920"/>
                </a:cxn>
                <a:cxn ang="0">
                  <a:pos x="25" y="1929"/>
                </a:cxn>
                <a:cxn ang="0">
                  <a:pos x="35" y="1935"/>
                </a:cxn>
                <a:cxn ang="0">
                  <a:pos x="48" y="1941"/>
                </a:cxn>
                <a:cxn ang="0">
                  <a:pos x="62" y="1945"/>
                </a:cxn>
                <a:cxn ang="0">
                  <a:pos x="79" y="1948"/>
                </a:cxn>
                <a:cxn ang="0">
                  <a:pos x="99" y="1948"/>
                </a:cxn>
                <a:cxn ang="0">
                  <a:pos x="122" y="1943"/>
                </a:cxn>
                <a:cxn ang="0">
                  <a:pos x="145" y="1933"/>
                </a:cxn>
                <a:cxn ang="0">
                  <a:pos x="172" y="1918"/>
                </a:cxn>
                <a:cxn ang="0">
                  <a:pos x="172" y="1918"/>
                </a:cxn>
                <a:cxn ang="0">
                  <a:pos x="276" y="1853"/>
                </a:cxn>
                <a:cxn ang="0">
                  <a:pos x="509" y="1703"/>
                </a:cxn>
                <a:cxn ang="0">
                  <a:pos x="838" y="1491"/>
                </a:cxn>
                <a:cxn ang="0">
                  <a:pos x="1231" y="1241"/>
                </a:cxn>
                <a:cxn ang="0">
                  <a:pos x="1654" y="967"/>
                </a:cxn>
                <a:cxn ang="0">
                  <a:pos x="2073" y="698"/>
                </a:cxn>
                <a:cxn ang="0">
                  <a:pos x="2457" y="451"/>
                </a:cxn>
                <a:cxn ang="0">
                  <a:pos x="2771" y="250"/>
                </a:cxn>
                <a:cxn ang="0">
                  <a:pos x="2986" y="113"/>
                </a:cxn>
                <a:cxn ang="0">
                  <a:pos x="3064" y="60"/>
                </a:cxn>
                <a:cxn ang="0">
                  <a:pos x="2785" y="0"/>
                </a:cxn>
                <a:cxn ang="0">
                  <a:pos x="2785" y="0"/>
                </a:cxn>
              </a:cxnLst>
              <a:rect l="0" t="0" r="r" b="b"/>
              <a:pathLst>
                <a:path w="3065" h="1949">
                  <a:moveTo>
                    <a:pt x="2785" y="0"/>
                  </a:moveTo>
                  <a:lnTo>
                    <a:pt x="2711" y="48"/>
                  </a:lnTo>
                  <a:lnTo>
                    <a:pt x="2513" y="179"/>
                  </a:lnTo>
                  <a:lnTo>
                    <a:pt x="2216" y="370"/>
                  </a:lnTo>
                  <a:lnTo>
                    <a:pt x="1857" y="603"/>
                  </a:lnTo>
                  <a:lnTo>
                    <a:pt x="1462" y="860"/>
                  </a:lnTo>
                  <a:lnTo>
                    <a:pt x="1066" y="1116"/>
                  </a:lnTo>
                  <a:lnTo>
                    <a:pt x="699" y="1356"/>
                  </a:lnTo>
                  <a:lnTo>
                    <a:pt x="389" y="1556"/>
                  </a:lnTo>
                  <a:lnTo>
                    <a:pt x="170" y="1699"/>
                  </a:lnTo>
                  <a:lnTo>
                    <a:pt x="73" y="1765"/>
                  </a:lnTo>
                  <a:lnTo>
                    <a:pt x="73" y="1765"/>
                  </a:lnTo>
                  <a:lnTo>
                    <a:pt x="48" y="1784"/>
                  </a:lnTo>
                  <a:lnTo>
                    <a:pt x="28" y="1800"/>
                  </a:lnTo>
                  <a:lnTo>
                    <a:pt x="16" y="1819"/>
                  </a:lnTo>
                  <a:lnTo>
                    <a:pt x="7" y="1836"/>
                  </a:lnTo>
                  <a:lnTo>
                    <a:pt x="1" y="1853"/>
                  </a:lnTo>
                  <a:lnTo>
                    <a:pt x="0" y="1867"/>
                  </a:lnTo>
                  <a:lnTo>
                    <a:pt x="1" y="1883"/>
                  </a:lnTo>
                  <a:lnTo>
                    <a:pt x="3" y="1895"/>
                  </a:lnTo>
                  <a:lnTo>
                    <a:pt x="7" y="1904"/>
                  </a:lnTo>
                  <a:lnTo>
                    <a:pt x="12" y="1912"/>
                  </a:lnTo>
                  <a:lnTo>
                    <a:pt x="12" y="1912"/>
                  </a:lnTo>
                  <a:lnTo>
                    <a:pt x="18" y="1920"/>
                  </a:lnTo>
                  <a:lnTo>
                    <a:pt x="25" y="1929"/>
                  </a:lnTo>
                  <a:lnTo>
                    <a:pt x="35" y="1935"/>
                  </a:lnTo>
                  <a:lnTo>
                    <a:pt x="48" y="1941"/>
                  </a:lnTo>
                  <a:lnTo>
                    <a:pt x="62" y="1945"/>
                  </a:lnTo>
                  <a:lnTo>
                    <a:pt x="79" y="1948"/>
                  </a:lnTo>
                  <a:lnTo>
                    <a:pt x="99" y="1948"/>
                  </a:lnTo>
                  <a:lnTo>
                    <a:pt x="122" y="1943"/>
                  </a:lnTo>
                  <a:lnTo>
                    <a:pt x="145" y="1933"/>
                  </a:lnTo>
                  <a:lnTo>
                    <a:pt x="172" y="1918"/>
                  </a:lnTo>
                  <a:lnTo>
                    <a:pt x="172" y="1918"/>
                  </a:lnTo>
                  <a:lnTo>
                    <a:pt x="276" y="1853"/>
                  </a:lnTo>
                  <a:lnTo>
                    <a:pt x="509" y="1703"/>
                  </a:lnTo>
                  <a:lnTo>
                    <a:pt x="838" y="1491"/>
                  </a:lnTo>
                  <a:lnTo>
                    <a:pt x="1231" y="1241"/>
                  </a:lnTo>
                  <a:lnTo>
                    <a:pt x="1654" y="967"/>
                  </a:lnTo>
                  <a:lnTo>
                    <a:pt x="2073" y="698"/>
                  </a:lnTo>
                  <a:lnTo>
                    <a:pt x="2457" y="451"/>
                  </a:lnTo>
                  <a:lnTo>
                    <a:pt x="2771" y="250"/>
                  </a:lnTo>
                  <a:lnTo>
                    <a:pt x="2986" y="113"/>
                  </a:lnTo>
                  <a:lnTo>
                    <a:pt x="3064" y="60"/>
                  </a:lnTo>
                  <a:lnTo>
                    <a:pt x="2785" y="0"/>
                  </a:lnTo>
                  <a:lnTo>
                    <a:pt x="2785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1104" y="1372"/>
              <a:ext cx="3066" cy="1950"/>
            </a:xfrm>
            <a:custGeom>
              <a:avLst/>
              <a:gdLst/>
              <a:ahLst/>
              <a:cxnLst>
                <a:cxn ang="0">
                  <a:pos x="2785" y="0"/>
                </a:cxn>
                <a:cxn ang="0">
                  <a:pos x="2711" y="48"/>
                </a:cxn>
                <a:cxn ang="0">
                  <a:pos x="2513" y="179"/>
                </a:cxn>
                <a:cxn ang="0">
                  <a:pos x="2216" y="370"/>
                </a:cxn>
                <a:cxn ang="0">
                  <a:pos x="1857" y="603"/>
                </a:cxn>
                <a:cxn ang="0">
                  <a:pos x="1462" y="860"/>
                </a:cxn>
                <a:cxn ang="0">
                  <a:pos x="1066" y="1116"/>
                </a:cxn>
                <a:cxn ang="0">
                  <a:pos x="699" y="1356"/>
                </a:cxn>
                <a:cxn ang="0">
                  <a:pos x="389" y="1556"/>
                </a:cxn>
                <a:cxn ang="0">
                  <a:pos x="170" y="1699"/>
                </a:cxn>
                <a:cxn ang="0">
                  <a:pos x="73" y="1765"/>
                </a:cxn>
                <a:cxn ang="0">
                  <a:pos x="73" y="1765"/>
                </a:cxn>
                <a:cxn ang="0">
                  <a:pos x="48" y="1784"/>
                </a:cxn>
                <a:cxn ang="0">
                  <a:pos x="28" y="1800"/>
                </a:cxn>
                <a:cxn ang="0">
                  <a:pos x="16" y="1819"/>
                </a:cxn>
                <a:cxn ang="0">
                  <a:pos x="7" y="1836"/>
                </a:cxn>
                <a:cxn ang="0">
                  <a:pos x="1" y="1853"/>
                </a:cxn>
                <a:cxn ang="0">
                  <a:pos x="0" y="1867"/>
                </a:cxn>
                <a:cxn ang="0">
                  <a:pos x="1" y="1883"/>
                </a:cxn>
                <a:cxn ang="0">
                  <a:pos x="3" y="1895"/>
                </a:cxn>
                <a:cxn ang="0">
                  <a:pos x="7" y="1904"/>
                </a:cxn>
                <a:cxn ang="0">
                  <a:pos x="12" y="1912"/>
                </a:cxn>
                <a:cxn ang="0">
                  <a:pos x="12" y="1912"/>
                </a:cxn>
                <a:cxn ang="0">
                  <a:pos x="18" y="1920"/>
                </a:cxn>
                <a:cxn ang="0">
                  <a:pos x="25" y="1929"/>
                </a:cxn>
                <a:cxn ang="0">
                  <a:pos x="35" y="1935"/>
                </a:cxn>
                <a:cxn ang="0">
                  <a:pos x="48" y="1941"/>
                </a:cxn>
                <a:cxn ang="0">
                  <a:pos x="62" y="1945"/>
                </a:cxn>
                <a:cxn ang="0">
                  <a:pos x="79" y="1948"/>
                </a:cxn>
                <a:cxn ang="0">
                  <a:pos x="99" y="1948"/>
                </a:cxn>
                <a:cxn ang="0">
                  <a:pos x="122" y="1943"/>
                </a:cxn>
                <a:cxn ang="0">
                  <a:pos x="145" y="1933"/>
                </a:cxn>
                <a:cxn ang="0">
                  <a:pos x="172" y="1918"/>
                </a:cxn>
                <a:cxn ang="0">
                  <a:pos x="172" y="1918"/>
                </a:cxn>
                <a:cxn ang="0">
                  <a:pos x="276" y="1853"/>
                </a:cxn>
                <a:cxn ang="0">
                  <a:pos x="509" y="1703"/>
                </a:cxn>
                <a:cxn ang="0">
                  <a:pos x="838" y="1491"/>
                </a:cxn>
                <a:cxn ang="0">
                  <a:pos x="1231" y="1241"/>
                </a:cxn>
                <a:cxn ang="0">
                  <a:pos x="1654" y="967"/>
                </a:cxn>
                <a:cxn ang="0">
                  <a:pos x="2073" y="698"/>
                </a:cxn>
                <a:cxn ang="0">
                  <a:pos x="2457" y="451"/>
                </a:cxn>
                <a:cxn ang="0">
                  <a:pos x="2771" y="250"/>
                </a:cxn>
                <a:cxn ang="0">
                  <a:pos x="2986" y="113"/>
                </a:cxn>
                <a:cxn ang="0">
                  <a:pos x="3064" y="60"/>
                </a:cxn>
                <a:cxn ang="0">
                  <a:pos x="2785" y="0"/>
                </a:cxn>
                <a:cxn ang="0">
                  <a:pos x="2785" y="0"/>
                </a:cxn>
              </a:cxnLst>
              <a:rect l="0" t="0" r="r" b="b"/>
              <a:pathLst>
                <a:path w="3065" h="1949">
                  <a:moveTo>
                    <a:pt x="2785" y="0"/>
                  </a:moveTo>
                  <a:lnTo>
                    <a:pt x="2711" y="48"/>
                  </a:lnTo>
                  <a:lnTo>
                    <a:pt x="2513" y="179"/>
                  </a:lnTo>
                  <a:lnTo>
                    <a:pt x="2216" y="370"/>
                  </a:lnTo>
                  <a:lnTo>
                    <a:pt x="1857" y="603"/>
                  </a:lnTo>
                  <a:lnTo>
                    <a:pt x="1462" y="860"/>
                  </a:lnTo>
                  <a:lnTo>
                    <a:pt x="1066" y="1116"/>
                  </a:lnTo>
                  <a:lnTo>
                    <a:pt x="699" y="1356"/>
                  </a:lnTo>
                  <a:lnTo>
                    <a:pt x="389" y="1556"/>
                  </a:lnTo>
                  <a:lnTo>
                    <a:pt x="170" y="1699"/>
                  </a:lnTo>
                  <a:lnTo>
                    <a:pt x="73" y="1765"/>
                  </a:lnTo>
                  <a:lnTo>
                    <a:pt x="73" y="1765"/>
                  </a:lnTo>
                  <a:lnTo>
                    <a:pt x="48" y="1784"/>
                  </a:lnTo>
                  <a:lnTo>
                    <a:pt x="28" y="1800"/>
                  </a:lnTo>
                  <a:lnTo>
                    <a:pt x="16" y="1819"/>
                  </a:lnTo>
                  <a:lnTo>
                    <a:pt x="7" y="1836"/>
                  </a:lnTo>
                  <a:lnTo>
                    <a:pt x="1" y="1853"/>
                  </a:lnTo>
                  <a:lnTo>
                    <a:pt x="0" y="1867"/>
                  </a:lnTo>
                  <a:lnTo>
                    <a:pt x="1" y="1883"/>
                  </a:lnTo>
                  <a:lnTo>
                    <a:pt x="3" y="1895"/>
                  </a:lnTo>
                  <a:lnTo>
                    <a:pt x="7" y="1904"/>
                  </a:lnTo>
                  <a:lnTo>
                    <a:pt x="12" y="1912"/>
                  </a:lnTo>
                  <a:lnTo>
                    <a:pt x="12" y="1912"/>
                  </a:lnTo>
                  <a:lnTo>
                    <a:pt x="18" y="1920"/>
                  </a:lnTo>
                  <a:lnTo>
                    <a:pt x="25" y="1929"/>
                  </a:lnTo>
                  <a:lnTo>
                    <a:pt x="35" y="1935"/>
                  </a:lnTo>
                  <a:lnTo>
                    <a:pt x="48" y="1941"/>
                  </a:lnTo>
                  <a:lnTo>
                    <a:pt x="62" y="1945"/>
                  </a:lnTo>
                  <a:lnTo>
                    <a:pt x="79" y="1948"/>
                  </a:lnTo>
                  <a:lnTo>
                    <a:pt x="99" y="1948"/>
                  </a:lnTo>
                  <a:lnTo>
                    <a:pt x="122" y="1943"/>
                  </a:lnTo>
                  <a:lnTo>
                    <a:pt x="145" y="1933"/>
                  </a:lnTo>
                  <a:lnTo>
                    <a:pt x="172" y="1918"/>
                  </a:lnTo>
                  <a:lnTo>
                    <a:pt x="172" y="1918"/>
                  </a:lnTo>
                  <a:lnTo>
                    <a:pt x="276" y="1853"/>
                  </a:lnTo>
                  <a:lnTo>
                    <a:pt x="509" y="1703"/>
                  </a:lnTo>
                  <a:lnTo>
                    <a:pt x="838" y="1491"/>
                  </a:lnTo>
                  <a:lnTo>
                    <a:pt x="1231" y="1241"/>
                  </a:lnTo>
                  <a:lnTo>
                    <a:pt x="1654" y="967"/>
                  </a:lnTo>
                  <a:lnTo>
                    <a:pt x="2073" y="698"/>
                  </a:lnTo>
                  <a:lnTo>
                    <a:pt x="2457" y="451"/>
                  </a:lnTo>
                  <a:lnTo>
                    <a:pt x="2771" y="250"/>
                  </a:lnTo>
                  <a:lnTo>
                    <a:pt x="2986" y="113"/>
                  </a:lnTo>
                  <a:lnTo>
                    <a:pt x="3064" y="60"/>
                  </a:lnTo>
                  <a:lnTo>
                    <a:pt x="2785" y="0"/>
                  </a:lnTo>
                  <a:lnTo>
                    <a:pt x="2785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1646" y="2808"/>
              <a:ext cx="212" cy="220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86"/>
                </a:cxn>
                <a:cxn ang="0">
                  <a:pos x="4" y="91"/>
                </a:cxn>
                <a:cxn ang="0">
                  <a:pos x="11" y="101"/>
                </a:cxn>
                <a:cxn ang="0">
                  <a:pos x="14" y="112"/>
                </a:cxn>
                <a:cxn ang="0">
                  <a:pos x="20" y="126"/>
                </a:cxn>
                <a:cxn ang="0">
                  <a:pos x="27" y="143"/>
                </a:cxn>
                <a:cxn ang="0">
                  <a:pos x="29" y="160"/>
                </a:cxn>
                <a:cxn ang="0">
                  <a:pos x="32" y="179"/>
                </a:cxn>
                <a:cxn ang="0">
                  <a:pos x="29" y="200"/>
                </a:cxn>
                <a:cxn ang="0">
                  <a:pos x="25" y="219"/>
                </a:cxn>
                <a:cxn ang="0">
                  <a:pos x="212" y="135"/>
                </a:cxn>
                <a:cxn ang="0">
                  <a:pos x="168" y="0"/>
                </a:cxn>
                <a:cxn ang="0">
                  <a:pos x="0" y="84"/>
                </a:cxn>
                <a:cxn ang="0">
                  <a:pos x="0" y="84"/>
                </a:cxn>
              </a:cxnLst>
              <a:rect l="0" t="0" r="r" b="b"/>
              <a:pathLst>
                <a:path w="213" h="220">
                  <a:moveTo>
                    <a:pt x="0" y="84"/>
                  </a:moveTo>
                  <a:lnTo>
                    <a:pt x="0" y="86"/>
                  </a:lnTo>
                  <a:lnTo>
                    <a:pt x="4" y="91"/>
                  </a:lnTo>
                  <a:lnTo>
                    <a:pt x="11" y="101"/>
                  </a:lnTo>
                  <a:lnTo>
                    <a:pt x="14" y="112"/>
                  </a:lnTo>
                  <a:lnTo>
                    <a:pt x="20" y="126"/>
                  </a:lnTo>
                  <a:lnTo>
                    <a:pt x="27" y="143"/>
                  </a:lnTo>
                  <a:lnTo>
                    <a:pt x="29" y="160"/>
                  </a:lnTo>
                  <a:lnTo>
                    <a:pt x="32" y="179"/>
                  </a:lnTo>
                  <a:lnTo>
                    <a:pt x="29" y="200"/>
                  </a:lnTo>
                  <a:lnTo>
                    <a:pt x="25" y="219"/>
                  </a:lnTo>
                  <a:lnTo>
                    <a:pt x="212" y="135"/>
                  </a:lnTo>
                  <a:lnTo>
                    <a:pt x="168" y="0"/>
                  </a:lnTo>
                  <a:lnTo>
                    <a:pt x="0" y="84"/>
                  </a:lnTo>
                  <a:lnTo>
                    <a:pt x="0" y="8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3733" y="979"/>
              <a:ext cx="278" cy="374"/>
            </a:xfrm>
            <a:custGeom>
              <a:avLst/>
              <a:gdLst/>
              <a:ahLst/>
              <a:cxnLst>
                <a:cxn ang="0">
                  <a:pos x="152" y="371"/>
                </a:cxn>
                <a:cxn ang="0">
                  <a:pos x="145" y="363"/>
                </a:cxn>
                <a:cxn ang="0">
                  <a:pos x="138" y="352"/>
                </a:cxn>
                <a:cxn ang="0">
                  <a:pos x="129" y="341"/>
                </a:cxn>
                <a:cxn ang="0">
                  <a:pos x="122" y="331"/>
                </a:cxn>
                <a:cxn ang="0">
                  <a:pos x="111" y="322"/>
                </a:cxn>
                <a:cxn ang="0">
                  <a:pos x="103" y="312"/>
                </a:cxn>
                <a:cxn ang="0">
                  <a:pos x="92" y="303"/>
                </a:cxn>
                <a:cxn ang="0">
                  <a:pos x="79" y="295"/>
                </a:cxn>
                <a:cxn ang="0">
                  <a:pos x="67" y="289"/>
                </a:cxn>
                <a:cxn ang="0">
                  <a:pos x="53" y="282"/>
                </a:cxn>
                <a:cxn ang="0">
                  <a:pos x="53" y="282"/>
                </a:cxn>
                <a:cxn ang="0">
                  <a:pos x="53" y="276"/>
                </a:cxn>
                <a:cxn ang="0">
                  <a:pos x="53" y="262"/>
                </a:cxn>
                <a:cxn ang="0">
                  <a:pos x="52" y="238"/>
                </a:cxn>
                <a:cxn ang="0">
                  <a:pos x="50" y="206"/>
                </a:cxn>
                <a:cxn ang="0">
                  <a:pos x="46" y="172"/>
                </a:cxn>
                <a:cxn ang="0">
                  <a:pos x="41" y="135"/>
                </a:cxn>
                <a:cxn ang="0">
                  <a:pos x="35" y="99"/>
                </a:cxn>
                <a:cxn ang="0">
                  <a:pos x="25" y="61"/>
                </a:cxn>
                <a:cxn ang="0">
                  <a:pos x="14" y="2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25"/>
                </a:cxn>
                <a:cxn ang="0">
                  <a:pos x="46" y="48"/>
                </a:cxn>
                <a:cxn ang="0">
                  <a:pos x="75" y="71"/>
                </a:cxn>
                <a:cxn ang="0">
                  <a:pos x="106" y="93"/>
                </a:cxn>
                <a:cxn ang="0">
                  <a:pos x="138" y="114"/>
                </a:cxn>
                <a:cxn ang="0">
                  <a:pos x="168" y="131"/>
                </a:cxn>
                <a:cxn ang="0">
                  <a:pos x="195" y="145"/>
                </a:cxn>
                <a:cxn ang="0">
                  <a:pos x="216" y="156"/>
                </a:cxn>
                <a:cxn ang="0">
                  <a:pos x="228" y="165"/>
                </a:cxn>
                <a:cxn ang="0">
                  <a:pos x="235" y="167"/>
                </a:cxn>
                <a:cxn ang="0">
                  <a:pos x="235" y="167"/>
                </a:cxn>
                <a:cxn ang="0">
                  <a:pos x="235" y="181"/>
                </a:cxn>
                <a:cxn ang="0">
                  <a:pos x="237" y="193"/>
                </a:cxn>
                <a:cxn ang="0">
                  <a:pos x="239" y="209"/>
                </a:cxn>
                <a:cxn ang="0">
                  <a:pos x="241" y="221"/>
                </a:cxn>
                <a:cxn ang="0">
                  <a:pos x="246" y="234"/>
                </a:cxn>
                <a:cxn ang="0">
                  <a:pos x="252" y="246"/>
                </a:cxn>
                <a:cxn ang="0">
                  <a:pos x="258" y="259"/>
                </a:cxn>
                <a:cxn ang="0">
                  <a:pos x="265" y="269"/>
                </a:cxn>
                <a:cxn ang="0">
                  <a:pos x="269" y="280"/>
                </a:cxn>
                <a:cxn ang="0">
                  <a:pos x="276" y="292"/>
                </a:cxn>
                <a:cxn ang="0">
                  <a:pos x="152" y="371"/>
                </a:cxn>
                <a:cxn ang="0">
                  <a:pos x="152" y="371"/>
                </a:cxn>
              </a:cxnLst>
              <a:rect l="0" t="0" r="r" b="b"/>
              <a:pathLst>
                <a:path w="277" h="372">
                  <a:moveTo>
                    <a:pt x="152" y="371"/>
                  </a:moveTo>
                  <a:lnTo>
                    <a:pt x="145" y="363"/>
                  </a:lnTo>
                  <a:lnTo>
                    <a:pt x="138" y="352"/>
                  </a:lnTo>
                  <a:lnTo>
                    <a:pt x="129" y="341"/>
                  </a:lnTo>
                  <a:lnTo>
                    <a:pt x="122" y="331"/>
                  </a:lnTo>
                  <a:lnTo>
                    <a:pt x="111" y="322"/>
                  </a:lnTo>
                  <a:lnTo>
                    <a:pt x="103" y="312"/>
                  </a:lnTo>
                  <a:lnTo>
                    <a:pt x="92" y="303"/>
                  </a:lnTo>
                  <a:lnTo>
                    <a:pt x="79" y="295"/>
                  </a:lnTo>
                  <a:lnTo>
                    <a:pt x="67" y="289"/>
                  </a:lnTo>
                  <a:lnTo>
                    <a:pt x="53" y="282"/>
                  </a:lnTo>
                  <a:lnTo>
                    <a:pt x="53" y="282"/>
                  </a:lnTo>
                  <a:lnTo>
                    <a:pt x="53" y="276"/>
                  </a:lnTo>
                  <a:lnTo>
                    <a:pt x="53" y="262"/>
                  </a:lnTo>
                  <a:lnTo>
                    <a:pt x="52" y="238"/>
                  </a:lnTo>
                  <a:lnTo>
                    <a:pt x="50" y="206"/>
                  </a:lnTo>
                  <a:lnTo>
                    <a:pt x="46" y="172"/>
                  </a:lnTo>
                  <a:lnTo>
                    <a:pt x="41" y="135"/>
                  </a:lnTo>
                  <a:lnTo>
                    <a:pt x="35" y="99"/>
                  </a:lnTo>
                  <a:lnTo>
                    <a:pt x="25" y="61"/>
                  </a:lnTo>
                  <a:lnTo>
                    <a:pt x="14" y="29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25"/>
                  </a:lnTo>
                  <a:lnTo>
                    <a:pt x="46" y="48"/>
                  </a:lnTo>
                  <a:lnTo>
                    <a:pt x="75" y="71"/>
                  </a:lnTo>
                  <a:lnTo>
                    <a:pt x="106" y="93"/>
                  </a:lnTo>
                  <a:lnTo>
                    <a:pt x="138" y="114"/>
                  </a:lnTo>
                  <a:lnTo>
                    <a:pt x="168" y="131"/>
                  </a:lnTo>
                  <a:lnTo>
                    <a:pt x="195" y="145"/>
                  </a:lnTo>
                  <a:lnTo>
                    <a:pt x="216" y="156"/>
                  </a:lnTo>
                  <a:lnTo>
                    <a:pt x="228" y="165"/>
                  </a:lnTo>
                  <a:lnTo>
                    <a:pt x="235" y="167"/>
                  </a:lnTo>
                  <a:lnTo>
                    <a:pt x="235" y="167"/>
                  </a:lnTo>
                  <a:lnTo>
                    <a:pt x="235" y="181"/>
                  </a:lnTo>
                  <a:lnTo>
                    <a:pt x="237" y="193"/>
                  </a:lnTo>
                  <a:lnTo>
                    <a:pt x="239" y="209"/>
                  </a:lnTo>
                  <a:lnTo>
                    <a:pt x="241" y="221"/>
                  </a:lnTo>
                  <a:lnTo>
                    <a:pt x="246" y="234"/>
                  </a:lnTo>
                  <a:lnTo>
                    <a:pt x="252" y="246"/>
                  </a:lnTo>
                  <a:lnTo>
                    <a:pt x="258" y="259"/>
                  </a:lnTo>
                  <a:lnTo>
                    <a:pt x="265" y="269"/>
                  </a:lnTo>
                  <a:lnTo>
                    <a:pt x="269" y="280"/>
                  </a:lnTo>
                  <a:lnTo>
                    <a:pt x="276" y="292"/>
                  </a:lnTo>
                  <a:lnTo>
                    <a:pt x="152" y="371"/>
                  </a:lnTo>
                  <a:lnTo>
                    <a:pt x="152" y="3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3733" y="979"/>
              <a:ext cx="278" cy="374"/>
            </a:xfrm>
            <a:custGeom>
              <a:avLst/>
              <a:gdLst/>
              <a:ahLst/>
              <a:cxnLst>
                <a:cxn ang="0">
                  <a:pos x="152" y="371"/>
                </a:cxn>
                <a:cxn ang="0">
                  <a:pos x="145" y="363"/>
                </a:cxn>
                <a:cxn ang="0">
                  <a:pos x="138" y="352"/>
                </a:cxn>
                <a:cxn ang="0">
                  <a:pos x="129" y="341"/>
                </a:cxn>
                <a:cxn ang="0">
                  <a:pos x="122" y="331"/>
                </a:cxn>
                <a:cxn ang="0">
                  <a:pos x="111" y="322"/>
                </a:cxn>
                <a:cxn ang="0">
                  <a:pos x="103" y="312"/>
                </a:cxn>
                <a:cxn ang="0">
                  <a:pos x="92" y="303"/>
                </a:cxn>
                <a:cxn ang="0">
                  <a:pos x="79" y="295"/>
                </a:cxn>
                <a:cxn ang="0">
                  <a:pos x="67" y="289"/>
                </a:cxn>
                <a:cxn ang="0">
                  <a:pos x="53" y="282"/>
                </a:cxn>
                <a:cxn ang="0">
                  <a:pos x="53" y="282"/>
                </a:cxn>
                <a:cxn ang="0">
                  <a:pos x="53" y="276"/>
                </a:cxn>
                <a:cxn ang="0">
                  <a:pos x="53" y="262"/>
                </a:cxn>
                <a:cxn ang="0">
                  <a:pos x="52" y="238"/>
                </a:cxn>
                <a:cxn ang="0">
                  <a:pos x="50" y="206"/>
                </a:cxn>
                <a:cxn ang="0">
                  <a:pos x="46" y="172"/>
                </a:cxn>
                <a:cxn ang="0">
                  <a:pos x="41" y="135"/>
                </a:cxn>
                <a:cxn ang="0">
                  <a:pos x="35" y="99"/>
                </a:cxn>
                <a:cxn ang="0">
                  <a:pos x="25" y="61"/>
                </a:cxn>
                <a:cxn ang="0">
                  <a:pos x="14" y="29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25"/>
                </a:cxn>
                <a:cxn ang="0">
                  <a:pos x="46" y="48"/>
                </a:cxn>
                <a:cxn ang="0">
                  <a:pos x="75" y="71"/>
                </a:cxn>
                <a:cxn ang="0">
                  <a:pos x="106" y="93"/>
                </a:cxn>
                <a:cxn ang="0">
                  <a:pos x="138" y="114"/>
                </a:cxn>
                <a:cxn ang="0">
                  <a:pos x="168" y="131"/>
                </a:cxn>
                <a:cxn ang="0">
                  <a:pos x="195" y="145"/>
                </a:cxn>
                <a:cxn ang="0">
                  <a:pos x="216" y="156"/>
                </a:cxn>
                <a:cxn ang="0">
                  <a:pos x="228" y="165"/>
                </a:cxn>
                <a:cxn ang="0">
                  <a:pos x="235" y="167"/>
                </a:cxn>
                <a:cxn ang="0">
                  <a:pos x="235" y="167"/>
                </a:cxn>
                <a:cxn ang="0">
                  <a:pos x="235" y="181"/>
                </a:cxn>
                <a:cxn ang="0">
                  <a:pos x="237" y="193"/>
                </a:cxn>
                <a:cxn ang="0">
                  <a:pos x="239" y="209"/>
                </a:cxn>
                <a:cxn ang="0">
                  <a:pos x="241" y="221"/>
                </a:cxn>
                <a:cxn ang="0">
                  <a:pos x="246" y="234"/>
                </a:cxn>
                <a:cxn ang="0">
                  <a:pos x="252" y="246"/>
                </a:cxn>
                <a:cxn ang="0">
                  <a:pos x="258" y="259"/>
                </a:cxn>
                <a:cxn ang="0">
                  <a:pos x="265" y="269"/>
                </a:cxn>
                <a:cxn ang="0">
                  <a:pos x="269" y="280"/>
                </a:cxn>
                <a:cxn ang="0">
                  <a:pos x="276" y="292"/>
                </a:cxn>
                <a:cxn ang="0">
                  <a:pos x="152" y="371"/>
                </a:cxn>
                <a:cxn ang="0">
                  <a:pos x="152" y="371"/>
                </a:cxn>
              </a:cxnLst>
              <a:rect l="0" t="0" r="r" b="b"/>
              <a:pathLst>
                <a:path w="277" h="372">
                  <a:moveTo>
                    <a:pt x="152" y="371"/>
                  </a:moveTo>
                  <a:lnTo>
                    <a:pt x="145" y="363"/>
                  </a:lnTo>
                  <a:lnTo>
                    <a:pt x="138" y="352"/>
                  </a:lnTo>
                  <a:lnTo>
                    <a:pt x="129" y="341"/>
                  </a:lnTo>
                  <a:lnTo>
                    <a:pt x="122" y="331"/>
                  </a:lnTo>
                  <a:lnTo>
                    <a:pt x="111" y="322"/>
                  </a:lnTo>
                  <a:lnTo>
                    <a:pt x="103" y="312"/>
                  </a:lnTo>
                  <a:lnTo>
                    <a:pt x="92" y="303"/>
                  </a:lnTo>
                  <a:lnTo>
                    <a:pt x="79" y="295"/>
                  </a:lnTo>
                  <a:lnTo>
                    <a:pt x="67" y="289"/>
                  </a:lnTo>
                  <a:lnTo>
                    <a:pt x="53" y="282"/>
                  </a:lnTo>
                  <a:lnTo>
                    <a:pt x="53" y="282"/>
                  </a:lnTo>
                  <a:lnTo>
                    <a:pt x="53" y="276"/>
                  </a:lnTo>
                  <a:lnTo>
                    <a:pt x="53" y="262"/>
                  </a:lnTo>
                  <a:lnTo>
                    <a:pt x="52" y="238"/>
                  </a:lnTo>
                  <a:lnTo>
                    <a:pt x="50" y="206"/>
                  </a:lnTo>
                  <a:lnTo>
                    <a:pt x="46" y="172"/>
                  </a:lnTo>
                  <a:lnTo>
                    <a:pt x="41" y="135"/>
                  </a:lnTo>
                  <a:lnTo>
                    <a:pt x="35" y="99"/>
                  </a:lnTo>
                  <a:lnTo>
                    <a:pt x="25" y="61"/>
                  </a:lnTo>
                  <a:lnTo>
                    <a:pt x="14" y="29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25"/>
                  </a:lnTo>
                  <a:lnTo>
                    <a:pt x="46" y="48"/>
                  </a:lnTo>
                  <a:lnTo>
                    <a:pt x="75" y="71"/>
                  </a:lnTo>
                  <a:lnTo>
                    <a:pt x="106" y="93"/>
                  </a:lnTo>
                  <a:lnTo>
                    <a:pt x="138" y="114"/>
                  </a:lnTo>
                  <a:lnTo>
                    <a:pt x="168" y="131"/>
                  </a:lnTo>
                  <a:lnTo>
                    <a:pt x="195" y="145"/>
                  </a:lnTo>
                  <a:lnTo>
                    <a:pt x="216" y="156"/>
                  </a:lnTo>
                  <a:lnTo>
                    <a:pt x="228" y="165"/>
                  </a:lnTo>
                  <a:lnTo>
                    <a:pt x="235" y="167"/>
                  </a:lnTo>
                  <a:lnTo>
                    <a:pt x="235" y="167"/>
                  </a:lnTo>
                  <a:lnTo>
                    <a:pt x="235" y="181"/>
                  </a:lnTo>
                  <a:lnTo>
                    <a:pt x="237" y="193"/>
                  </a:lnTo>
                  <a:lnTo>
                    <a:pt x="239" y="209"/>
                  </a:lnTo>
                  <a:lnTo>
                    <a:pt x="241" y="221"/>
                  </a:lnTo>
                  <a:lnTo>
                    <a:pt x="246" y="234"/>
                  </a:lnTo>
                  <a:lnTo>
                    <a:pt x="252" y="246"/>
                  </a:lnTo>
                  <a:lnTo>
                    <a:pt x="258" y="259"/>
                  </a:lnTo>
                  <a:lnTo>
                    <a:pt x="265" y="269"/>
                  </a:lnTo>
                  <a:lnTo>
                    <a:pt x="269" y="280"/>
                  </a:lnTo>
                  <a:lnTo>
                    <a:pt x="276" y="292"/>
                  </a:lnTo>
                  <a:lnTo>
                    <a:pt x="152" y="371"/>
                  </a:lnTo>
                  <a:lnTo>
                    <a:pt x="152" y="3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H="1">
              <a:off x="3819" y="1161"/>
              <a:ext cx="177" cy="115"/>
            </a:xfrm>
            <a:prstGeom prst="line">
              <a:avLst/>
            </a:prstGeom>
            <a:noFill/>
            <a:ln w="12700">
              <a:solidFill>
                <a:srgbClr val="7C6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3857" y="1440"/>
              <a:ext cx="788" cy="566"/>
            </a:xfrm>
            <a:custGeom>
              <a:avLst/>
              <a:gdLst/>
              <a:ahLst/>
              <a:cxnLst>
                <a:cxn ang="0">
                  <a:pos x="164" y="90"/>
                </a:cxn>
                <a:cxn ang="0">
                  <a:pos x="181" y="124"/>
                </a:cxn>
                <a:cxn ang="0">
                  <a:pos x="198" y="162"/>
                </a:cxn>
                <a:cxn ang="0">
                  <a:pos x="210" y="204"/>
                </a:cxn>
                <a:cxn ang="0">
                  <a:pos x="216" y="244"/>
                </a:cxn>
                <a:cxn ang="0">
                  <a:pos x="216" y="262"/>
                </a:cxn>
                <a:cxn ang="0">
                  <a:pos x="204" y="322"/>
                </a:cxn>
                <a:cxn ang="0">
                  <a:pos x="177" y="386"/>
                </a:cxn>
                <a:cxn ang="0">
                  <a:pos x="134" y="455"/>
                </a:cxn>
                <a:cxn ang="0">
                  <a:pos x="75" y="515"/>
                </a:cxn>
                <a:cxn ang="0">
                  <a:pos x="0" y="561"/>
                </a:cxn>
                <a:cxn ang="0">
                  <a:pos x="8" y="561"/>
                </a:cxn>
                <a:cxn ang="0">
                  <a:pos x="75" y="564"/>
                </a:cxn>
                <a:cxn ang="0">
                  <a:pos x="183" y="559"/>
                </a:cxn>
                <a:cxn ang="0">
                  <a:pos x="313" y="540"/>
                </a:cxn>
                <a:cxn ang="0">
                  <a:pos x="442" y="501"/>
                </a:cxn>
                <a:cxn ang="0">
                  <a:pos x="497" y="471"/>
                </a:cxn>
                <a:cxn ang="0">
                  <a:pos x="594" y="384"/>
                </a:cxn>
                <a:cxn ang="0">
                  <a:pos x="674" y="275"/>
                </a:cxn>
                <a:cxn ang="0">
                  <a:pos x="734" y="168"/>
                </a:cxn>
                <a:cxn ang="0">
                  <a:pos x="773" y="89"/>
                </a:cxn>
                <a:cxn ang="0">
                  <a:pos x="787" y="54"/>
                </a:cxn>
                <a:cxn ang="0">
                  <a:pos x="750" y="82"/>
                </a:cxn>
                <a:cxn ang="0">
                  <a:pos x="672" y="122"/>
                </a:cxn>
                <a:cxn ang="0">
                  <a:pos x="592" y="140"/>
                </a:cxn>
                <a:cxn ang="0">
                  <a:pos x="516" y="142"/>
                </a:cxn>
                <a:cxn ang="0">
                  <a:pos x="451" y="137"/>
                </a:cxn>
                <a:cxn ang="0">
                  <a:pos x="423" y="128"/>
                </a:cxn>
                <a:cxn ang="0">
                  <a:pos x="387" y="112"/>
                </a:cxn>
                <a:cxn ang="0">
                  <a:pos x="354" y="86"/>
                </a:cxn>
                <a:cxn ang="0">
                  <a:pos x="324" y="54"/>
                </a:cxn>
                <a:cxn ang="0">
                  <a:pos x="297" y="25"/>
                </a:cxn>
                <a:cxn ang="0">
                  <a:pos x="278" y="0"/>
                </a:cxn>
              </a:cxnLst>
              <a:rect l="0" t="0" r="r" b="b"/>
              <a:pathLst>
                <a:path w="788" h="565">
                  <a:moveTo>
                    <a:pt x="156" y="78"/>
                  </a:moveTo>
                  <a:lnTo>
                    <a:pt x="164" y="90"/>
                  </a:lnTo>
                  <a:lnTo>
                    <a:pt x="172" y="107"/>
                  </a:lnTo>
                  <a:lnTo>
                    <a:pt x="181" y="124"/>
                  </a:lnTo>
                  <a:lnTo>
                    <a:pt x="189" y="142"/>
                  </a:lnTo>
                  <a:lnTo>
                    <a:pt x="198" y="162"/>
                  </a:lnTo>
                  <a:lnTo>
                    <a:pt x="204" y="183"/>
                  </a:lnTo>
                  <a:lnTo>
                    <a:pt x="210" y="204"/>
                  </a:lnTo>
                  <a:lnTo>
                    <a:pt x="214" y="225"/>
                  </a:lnTo>
                  <a:lnTo>
                    <a:pt x="216" y="244"/>
                  </a:lnTo>
                  <a:lnTo>
                    <a:pt x="216" y="262"/>
                  </a:lnTo>
                  <a:lnTo>
                    <a:pt x="216" y="262"/>
                  </a:lnTo>
                  <a:lnTo>
                    <a:pt x="210" y="290"/>
                  </a:lnTo>
                  <a:lnTo>
                    <a:pt x="204" y="322"/>
                  </a:lnTo>
                  <a:lnTo>
                    <a:pt x="191" y="354"/>
                  </a:lnTo>
                  <a:lnTo>
                    <a:pt x="177" y="386"/>
                  </a:lnTo>
                  <a:lnTo>
                    <a:pt x="156" y="421"/>
                  </a:lnTo>
                  <a:lnTo>
                    <a:pt x="134" y="455"/>
                  </a:lnTo>
                  <a:lnTo>
                    <a:pt x="107" y="488"/>
                  </a:lnTo>
                  <a:lnTo>
                    <a:pt x="75" y="515"/>
                  </a:lnTo>
                  <a:lnTo>
                    <a:pt x="39" y="540"/>
                  </a:lnTo>
                  <a:lnTo>
                    <a:pt x="0" y="561"/>
                  </a:lnTo>
                  <a:lnTo>
                    <a:pt x="0" y="561"/>
                  </a:lnTo>
                  <a:lnTo>
                    <a:pt x="8" y="561"/>
                  </a:lnTo>
                  <a:lnTo>
                    <a:pt x="35" y="564"/>
                  </a:lnTo>
                  <a:lnTo>
                    <a:pt x="75" y="564"/>
                  </a:lnTo>
                  <a:lnTo>
                    <a:pt x="124" y="561"/>
                  </a:lnTo>
                  <a:lnTo>
                    <a:pt x="183" y="559"/>
                  </a:lnTo>
                  <a:lnTo>
                    <a:pt x="246" y="554"/>
                  </a:lnTo>
                  <a:lnTo>
                    <a:pt x="313" y="540"/>
                  </a:lnTo>
                  <a:lnTo>
                    <a:pt x="379" y="524"/>
                  </a:lnTo>
                  <a:lnTo>
                    <a:pt x="442" y="501"/>
                  </a:lnTo>
                  <a:lnTo>
                    <a:pt x="497" y="471"/>
                  </a:lnTo>
                  <a:lnTo>
                    <a:pt x="497" y="471"/>
                  </a:lnTo>
                  <a:lnTo>
                    <a:pt x="548" y="433"/>
                  </a:lnTo>
                  <a:lnTo>
                    <a:pt x="594" y="384"/>
                  </a:lnTo>
                  <a:lnTo>
                    <a:pt x="636" y="333"/>
                  </a:lnTo>
                  <a:lnTo>
                    <a:pt x="674" y="275"/>
                  </a:lnTo>
                  <a:lnTo>
                    <a:pt x="708" y="220"/>
                  </a:lnTo>
                  <a:lnTo>
                    <a:pt x="734" y="168"/>
                  </a:lnTo>
                  <a:lnTo>
                    <a:pt x="757" y="124"/>
                  </a:lnTo>
                  <a:lnTo>
                    <a:pt x="773" y="89"/>
                  </a:lnTo>
                  <a:lnTo>
                    <a:pt x="782" y="63"/>
                  </a:lnTo>
                  <a:lnTo>
                    <a:pt x="787" y="54"/>
                  </a:lnTo>
                  <a:lnTo>
                    <a:pt x="787" y="54"/>
                  </a:lnTo>
                  <a:lnTo>
                    <a:pt x="750" y="82"/>
                  </a:lnTo>
                  <a:lnTo>
                    <a:pt x="712" y="105"/>
                  </a:lnTo>
                  <a:lnTo>
                    <a:pt x="672" y="122"/>
                  </a:lnTo>
                  <a:lnTo>
                    <a:pt x="632" y="133"/>
                  </a:lnTo>
                  <a:lnTo>
                    <a:pt x="592" y="140"/>
                  </a:lnTo>
                  <a:lnTo>
                    <a:pt x="554" y="142"/>
                  </a:lnTo>
                  <a:lnTo>
                    <a:pt x="516" y="142"/>
                  </a:lnTo>
                  <a:lnTo>
                    <a:pt x="483" y="140"/>
                  </a:lnTo>
                  <a:lnTo>
                    <a:pt x="451" y="137"/>
                  </a:lnTo>
                  <a:lnTo>
                    <a:pt x="423" y="128"/>
                  </a:lnTo>
                  <a:lnTo>
                    <a:pt x="423" y="128"/>
                  </a:lnTo>
                  <a:lnTo>
                    <a:pt x="407" y="122"/>
                  </a:lnTo>
                  <a:lnTo>
                    <a:pt x="387" y="112"/>
                  </a:lnTo>
                  <a:lnTo>
                    <a:pt x="370" y="101"/>
                  </a:lnTo>
                  <a:lnTo>
                    <a:pt x="354" y="86"/>
                  </a:lnTo>
                  <a:lnTo>
                    <a:pt x="339" y="71"/>
                  </a:lnTo>
                  <a:lnTo>
                    <a:pt x="324" y="54"/>
                  </a:lnTo>
                  <a:lnTo>
                    <a:pt x="311" y="40"/>
                  </a:lnTo>
                  <a:lnTo>
                    <a:pt x="297" y="25"/>
                  </a:lnTo>
                  <a:lnTo>
                    <a:pt x="288" y="10"/>
                  </a:lnTo>
                  <a:lnTo>
                    <a:pt x="278" y="0"/>
                  </a:lnTo>
                  <a:lnTo>
                    <a:pt x="156" y="7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3857" y="1440"/>
              <a:ext cx="788" cy="566"/>
            </a:xfrm>
            <a:custGeom>
              <a:avLst/>
              <a:gdLst/>
              <a:ahLst/>
              <a:cxnLst>
                <a:cxn ang="0">
                  <a:pos x="164" y="90"/>
                </a:cxn>
                <a:cxn ang="0">
                  <a:pos x="181" y="124"/>
                </a:cxn>
                <a:cxn ang="0">
                  <a:pos x="198" y="162"/>
                </a:cxn>
                <a:cxn ang="0">
                  <a:pos x="210" y="204"/>
                </a:cxn>
                <a:cxn ang="0">
                  <a:pos x="216" y="244"/>
                </a:cxn>
                <a:cxn ang="0">
                  <a:pos x="216" y="262"/>
                </a:cxn>
                <a:cxn ang="0">
                  <a:pos x="204" y="322"/>
                </a:cxn>
                <a:cxn ang="0">
                  <a:pos x="177" y="386"/>
                </a:cxn>
                <a:cxn ang="0">
                  <a:pos x="134" y="455"/>
                </a:cxn>
                <a:cxn ang="0">
                  <a:pos x="75" y="515"/>
                </a:cxn>
                <a:cxn ang="0">
                  <a:pos x="0" y="561"/>
                </a:cxn>
                <a:cxn ang="0">
                  <a:pos x="8" y="561"/>
                </a:cxn>
                <a:cxn ang="0">
                  <a:pos x="75" y="564"/>
                </a:cxn>
                <a:cxn ang="0">
                  <a:pos x="183" y="559"/>
                </a:cxn>
                <a:cxn ang="0">
                  <a:pos x="313" y="540"/>
                </a:cxn>
                <a:cxn ang="0">
                  <a:pos x="442" y="501"/>
                </a:cxn>
                <a:cxn ang="0">
                  <a:pos x="497" y="471"/>
                </a:cxn>
                <a:cxn ang="0">
                  <a:pos x="594" y="384"/>
                </a:cxn>
                <a:cxn ang="0">
                  <a:pos x="674" y="275"/>
                </a:cxn>
                <a:cxn ang="0">
                  <a:pos x="734" y="168"/>
                </a:cxn>
                <a:cxn ang="0">
                  <a:pos x="773" y="89"/>
                </a:cxn>
                <a:cxn ang="0">
                  <a:pos x="787" y="54"/>
                </a:cxn>
                <a:cxn ang="0">
                  <a:pos x="750" y="82"/>
                </a:cxn>
                <a:cxn ang="0">
                  <a:pos x="672" y="122"/>
                </a:cxn>
                <a:cxn ang="0">
                  <a:pos x="592" y="140"/>
                </a:cxn>
                <a:cxn ang="0">
                  <a:pos x="516" y="142"/>
                </a:cxn>
                <a:cxn ang="0">
                  <a:pos x="451" y="137"/>
                </a:cxn>
                <a:cxn ang="0">
                  <a:pos x="423" y="128"/>
                </a:cxn>
                <a:cxn ang="0">
                  <a:pos x="387" y="112"/>
                </a:cxn>
                <a:cxn ang="0">
                  <a:pos x="354" y="86"/>
                </a:cxn>
                <a:cxn ang="0">
                  <a:pos x="324" y="54"/>
                </a:cxn>
                <a:cxn ang="0">
                  <a:pos x="297" y="25"/>
                </a:cxn>
                <a:cxn ang="0">
                  <a:pos x="278" y="0"/>
                </a:cxn>
              </a:cxnLst>
              <a:rect l="0" t="0" r="r" b="b"/>
              <a:pathLst>
                <a:path w="788" h="565">
                  <a:moveTo>
                    <a:pt x="156" y="78"/>
                  </a:moveTo>
                  <a:lnTo>
                    <a:pt x="164" y="90"/>
                  </a:lnTo>
                  <a:lnTo>
                    <a:pt x="172" y="107"/>
                  </a:lnTo>
                  <a:lnTo>
                    <a:pt x="181" y="124"/>
                  </a:lnTo>
                  <a:lnTo>
                    <a:pt x="189" y="142"/>
                  </a:lnTo>
                  <a:lnTo>
                    <a:pt x="198" y="162"/>
                  </a:lnTo>
                  <a:lnTo>
                    <a:pt x="204" y="183"/>
                  </a:lnTo>
                  <a:lnTo>
                    <a:pt x="210" y="204"/>
                  </a:lnTo>
                  <a:lnTo>
                    <a:pt x="214" y="225"/>
                  </a:lnTo>
                  <a:lnTo>
                    <a:pt x="216" y="244"/>
                  </a:lnTo>
                  <a:lnTo>
                    <a:pt x="216" y="262"/>
                  </a:lnTo>
                  <a:lnTo>
                    <a:pt x="216" y="262"/>
                  </a:lnTo>
                  <a:lnTo>
                    <a:pt x="210" y="290"/>
                  </a:lnTo>
                  <a:lnTo>
                    <a:pt x="204" y="322"/>
                  </a:lnTo>
                  <a:lnTo>
                    <a:pt x="191" y="354"/>
                  </a:lnTo>
                  <a:lnTo>
                    <a:pt x="177" y="386"/>
                  </a:lnTo>
                  <a:lnTo>
                    <a:pt x="156" y="421"/>
                  </a:lnTo>
                  <a:lnTo>
                    <a:pt x="134" y="455"/>
                  </a:lnTo>
                  <a:lnTo>
                    <a:pt x="107" y="488"/>
                  </a:lnTo>
                  <a:lnTo>
                    <a:pt x="75" y="515"/>
                  </a:lnTo>
                  <a:lnTo>
                    <a:pt x="39" y="540"/>
                  </a:lnTo>
                  <a:lnTo>
                    <a:pt x="0" y="561"/>
                  </a:lnTo>
                  <a:lnTo>
                    <a:pt x="0" y="561"/>
                  </a:lnTo>
                  <a:lnTo>
                    <a:pt x="8" y="561"/>
                  </a:lnTo>
                  <a:lnTo>
                    <a:pt x="35" y="564"/>
                  </a:lnTo>
                  <a:lnTo>
                    <a:pt x="75" y="564"/>
                  </a:lnTo>
                  <a:lnTo>
                    <a:pt x="124" y="561"/>
                  </a:lnTo>
                  <a:lnTo>
                    <a:pt x="183" y="559"/>
                  </a:lnTo>
                  <a:lnTo>
                    <a:pt x="246" y="554"/>
                  </a:lnTo>
                  <a:lnTo>
                    <a:pt x="313" y="540"/>
                  </a:lnTo>
                  <a:lnTo>
                    <a:pt x="379" y="524"/>
                  </a:lnTo>
                  <a:lnTo>
                    <a:pt x="442" y="501"/>
                  </a:lnTo>
                  <a:lnTo>
                    <a:pt x="497" y="471"/>
                  </a:lnTo>
                  <a:lnTo>
                    <a:pt x="497" y="471"/>
                  </a:lnTo>
                  <a:lnTo>
                    <a:pt x="548" y="433"/>
                  </a:lnTo>
                  <a:lnTo>
                    <a:pt x="594" y="384"/>
                  </a:lnTo>
                  <a:lnTo>
                    <a:pt x="636" y="333"/>
                  </a:lnTo>
                  <a:lnTo>
                    <a:pt x="674" y="275"/>
                  </a:lnTo>
                  <a:lnTo>
                    <a:pt x="708" y="220"/>
                  </a:lnTo>
                  <a:lnTo>
                    <a:pt x="734" y="168"/>
                  </a:lnTo>
                  <a:lnTo>
                    <a:pt x="757" y="124"/>
                  </a:lnTo>
                  <a:lnTo>
                    <a:pt x="773" y="89"/>
                  </a:lnTo>
                  <a:lnTo>
                    <a:pt x="782" y="63"/>
                  </a:lnTo>
                  <a:lnTo>
                    <a:pt x="787" y="54"/>
                  </a:lnTo>
                  <a:lnTo>
                    <a:pt x="787" y="54"/>
                  </a:lnTo>
                  <a:lnTo>
                    <a:pt x="750" y="82"/>
                  </a:lnTo>
                  <a:lnTo>
                    <a:pt x="712" y="105"/>
                  </a:lnTo>
                  <a:lnTo>
                    <a:pt x="672" y="122"/>
                  </a:lnTo>
                  <a:lnTo>
                    <a:pt x="632" y="133"/>
                  </a:lnTo>
                  <a:lnTo>
                    <a:pt x="592" y="140"/>
                  </a:lnTo>
                  <a:lnTo>
                    <a:pt x="554" y="142"/>
                  </a:lnTo>
                  <a:lnTo>
                    <a:pt x="516" y="142"/>
                  </a:lnTo>
                  <a:lnTo>
                    <a:pt x="483" y="140"/>
                  </a:lnTo>
                  <a:lnTo>
                    <a:pt x="451" y="137"/>
                  </a:lnTo>
                  <a:lnTo>
                    <a:pt x="423" y="128"/>
                  </a:lnTo>
                  <a:lnTo>
                    <a:pt x="423" y="128"/>
                  </a:lnTo>
                  <a:lnTo>
                    <a:pt x="407" y="122"/>
                  </a:lnTo>
                  <a:lnTo>
                    <a:pt x="387" y="112"/>
                  </a:lnTo>
                  <a:lnTo>
                    <a:pt x="370" y="101"/>
                  </a:lnTo>
                  <a:lnTo>
                    <a:pt x="354" y="86"/>
                  </a:lnTo>
                  <a:lnTo>
                    <a:pt x="339" y="71"/>
                  </a:lnTo>
                  <a:lnTo>
                    <a:pt x="324" y="54"/>
                  </a:lnTo>
                  <a:lnTo>
                    <a:pt x="311" y="40"/>
                  </a:lnTo>
                  <a:lnTo>
                    <a:pt x="297" y="25"/>
                  </a:lnTo>
                  <a:lnTo>
                    <a:pt x="288" y="10"/>
                  </a:lnTo>
                  <a:lnTo>
                    <a:pt x="278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3949" y="1547"/>
              <a:ext cx="610" cy="393"/>
            </a:xfrm>
            <a:custGeom>
              <a:avLst/>
              <a:gdLst/>
              <a:ahLst/>
              <a:cxnLst>
                <a:cxn ang="0">
                  <a:pos x="0" y="392"/>
                </a:cxn>
                <a:cxn ang="0">
                  <a:pos x="34" y="389"/>
                </a:cxn>
                <a:cxn ang="0">
                  <a:pos x="69" y="387"/>
                </a:cxn>
                <a:cxn ang="0">
                  <a:pos x="109" y="383"/>
                </a:cxn>
                <a:cxn ang="0">
                  <a:pos x="149" y="376"/>
                </a:cxn>
                <a:cxn ang="0">
                  <a:pos x="187" y="371"/>
                </a:cxn>
                <a:cxn ang="0">
                  <a:pos x="229" y="360"/>
                </a:cxn>
                <a:cxn ang="0">
                  <a:pos x="269" y="350"/>
                </a:cxn>
                <a:cxn ang="0">
                  <a:pos x="305" y="334"/>
                </a:cxn>
                <a:cxn ang="0">
                  <a:pos x="341" y="318"/>
                </a:cxn>
                <a:cxn ang="0">
                  <a:pos x="374" y="299"/>
                </a:cxn>
                <a:cxn ang="0">
                  <a:pos x="374" y="299"/>
                </a:cxn>
                <a:cxn ang="0">
                  <a:pos x="406" y="277"/>
                </a:cxn>
                <a:cxn ang="0">
                  <a:pos x="436" y="252"/>
                </a:cxn>
                <a:cxn ang="0">
                  <a:pos x="461" y="225"/>
                </a:cxn>
                <a:cxn ang="0">
                  <a:pos x="489" y="193"/>
                </a:cxn>
                <a:cxn ang="0">
                  <a:pos x="514" y="161"/>
                </a:cxn>
                <a:cxn ang="0">
                  <a:pos x="535" y="128"/>
                </a:cxn>
                <a:cxn ang="0">
                  <a:pos x="556" y="96"/>
                </a:cxn>
                <a:cxn ang="0">
                  <a:pos x="576" y="62"/>
                </a:cxn>
                <a:cxn ang="0">
                  <a:pos x="593" y="31"/>
                </a:cxn>
                <a:cxn ang="0">
                  <a:pos x="611" y="0"/>
                </a:cxn>
              </a:cxnLst>
              <a:rect l="0" t="0" r="r" b="b"/>
              <a:pathLst>
                <a:path w="612" h="393">
                  <a:moveTo>
                    <a:pt x="0" y="392"/>
                  </a:moveTo>
                  <a:lnTo>
                    <a:pt x="34" y="389"/>
                  </a:lnTo>
                  <a:lnTo>
                    <a:pt x="69" y="387"/>
                  </a:lnTo>
                  <a:lnTo>
                    <a:pt x="109" y="383"/>
                  </a:lnTo>
                  <a:lnTo>
                    <a:pt x="149" y="376"/>
                  </a:lnTo>
                  <a:lnTo>
                    <a:pt x="187" y="371"/>
                  </a:lnTo>
                  <a:lnTo>
                    <a:pt x="229" y="360"/>
                  </a:lnTo>
                  <a:lnTo>
                    <a:pt x="269" y="350"/>
                  </a:lnTo>
                  <a:lnTo>
                    <a:pt x="305" y="334"/>
                  </a:lnTo>
                  <a:lnTo>
                    <a:pt x="341" y="318"/>
                  </a:lnTo>
                  <a:lnTo>
                    <a:pt x="374" y="299"/>
                  </a:lnTo>
                  <a:lnTo>
                    <a:pt x="374" y="299"/>
                  </a:lnTo>
                  <a:lnTo>
                    <a:pt x="406" y="277"/>
                  </a:lnTo>
                  <a:lnTo>
                    <a:pt x="436" y="252"/>
                  </a:lnTo>
                  <a:lnTo>
                    <a:pt x="461" y="225"/>
                  </a:lnTo>
                  <a:lnTo>
                    <a:pt x="489" y="193"/>
                  </a:lnTo>
                  <a:lnTo>
                    <a:pt x="514" y="161"/>
                  </a:lnTo>
                  <a:lnTo>
                    <a:pt x="535" y="128"/>
                  </a:lnTo>
                  <a:lnTo>
                    <a:pt x="556" y="96"/>
                  </a:lnTo>
                  <a:lnTo>
                    <a:pt x="576" y="62"/>
                  </a:lnTo>
                  <a:lnTo>
                    <a:pt x="593" y="31"/>
                  </a:lnTo>
                  <a:lnTo>
                    <a:pt x="611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4069" y="1002"/>
              <a:ext cx="582" cy="418"/>
            </a:xfrm>
            <a:custGeom>
              <a:avLst/>
              <a:gdLst/>
              <a:ahLst/>
              <a:cxnLst>
                <a:cxn ang="0">
                  <a:pos x="2" y="269"/>
                </a:cxn>
                <a:cxn ang="0">
                  <a:pos x="19" y="257"/>
                </a:cxn>
                <a:cxn ang="0">
                  <a:pos x="48" y="237"/>
                </a:cxn>
                <a:cxn ang="0">
                  <a:pos x="84" y="214"/>
                </a:cxn>
                <a:cxn ang="0">
                  <a:pos x="122" y="189"/>
                </a:cxn>
                <a:cxn ang="0">
                  <a:pos x="139" y="179"/>
                </a:cxn>
                <a:cxn ang="0">
                  <a:pos x="160" y="160"/>
                </a:cxn>
                <a:cxn ang="0">
                  <a:pos x="181" y="137"/>
                </a:cxn>
                <a:cxn ang="0">
                  <a:pos x="198" y="105"/>
                </a:cxn>
                <a:cxn ang="0">
                  <a:pos x="211" y="75"/>
                </a:cxn>
                <a:cxn ang="0">
                  <a:pos x="215" y="43"/>
                </a:cxn>
                <a:cxn ang="0">
                  <a:pos x="217" y="46"/>
                </a:cxn>
                <a:cxn ang="0">
                  <a:pos x="227" y="46"/>
                </a:cxn>
                <a:cxn ang="0">
                  <a:pos x="247" y="50"/>
                </a:cxn>
                <a:cxn ang="0">
                  <a:pos x="272" y="57"/>
                </a:cxn>
                <a:cxn ang="0">
                  <a:pos x="303" y="61"/>
                </a:cxn>
                <a:cxn ang="0">
                  <a:pos x="321" y="63"/>
                </a:cxn>
                <a:cxn ang="0">
                  <a:pos x="356" y="63"/>
                </a:cxn>
                <a:cxn ang="0">
                  <a:pos x="404" y="59"/>
                </a:cxn>
                <a:cxn ang="0">
                  <a:pos x="459" y="46"/>
                </a:cxn>
                <a:cxn ang="0">
                  <a:pos x="521" y="27"/>
                </a:cxn>
                <a:cxn ang="0">
                  <a:pos x="582" y="0"/>
                </a:cxn>
                <a:cxn ang="0">
                  <a:pos x="554" y="20"/>
                </a:cxn>
                <a:cxn ang="0">
                  <a:pos x="508" y="67"/>
                </a:cxn>
                <a:cxn ang="0">
                  <a:pos x="470" y="113"/>
                </a:cxn>
                <a:cxn ang="0">
                  <a:pos x="441" y="158"/>
                </a:cxn>
                <a:cxn ang="0">
                  <a:pos x="422" y="195"/>
                </a:cxn>
                <a:cxn ang="0">
                  <a:pos x="415" y="210"/>
                </a:cxn>
                <a:cxn ang="0">
                  <a:pos x="407" y="244"/>
                </a:cxn>
                <a:cxn ang="0">
                  <a:pos x="398" y="271"/>
                </a:cxn>
                <a:cxn ang="0">
                  <a:pos x="394" y="294"/>
                </a:cxn>
                <a:cxn ang="0">
                  <a:pos x="392" y="307"/>
                </a:cxn>
                <a:cxn ang="0">
                  <a:pos x="390" y="313"/>
                </a:cxn>
                <a:cxn ang="0">
                  <a:pos x="375" y="309"/>
                </a:cxn>
                <a:cxn ang="0">
                  <a:pos x="344" y="305"/>
                </a:cxn>
                <a:cxn ang="0">
                  <a:pos x="310" y="305"/>
                </a:cxn>
                <a:cxn ang="0">
                  <a:pos x="278" y="311"/>
                </a:cxn>
                <a:cxn ang="0">
                  <a:pos x="248" y="322"/>
                </a:cxn>
                <a:cxn ang="0">
                  <a:pos x="236" y="328"/>
                </a:cxn>
                <a:cxn ang="0">
                  <a:pos x="200" y="351"/>
                </a:cxn>
                <a:cxn ang="0">
                  <a:pos x="162" y="377"/>
                </a:cxn>
                <a:cxn ang="0">
                  <a:pos x="128" y="398"/>
                </a:cxn>
                <a:cxn ang="0">
                  <a:pos x="105" y="412"/>
                </a:cxn>
                <a:cxn ang="0">
                  <a:pos x="95" y="419"/>
                </a:cxn>
                <a:cxn ang="0">
                  <a:pos x="0" y="271"/>
                </a:cxn>
              </a:cxnLst>
              <a:rect l="0" t="0" r="r" b="b"/>
              <a:pathLst>
                <a:path w="583" h="420">
                  <a:moveTo>
                    <a:pt x="0" y="271"/>
                  </a:moveTo>
                  <a:lnTo>
                    <a:pt x="2" y="269"/>
                  </a:lnTo>
                  <a:lnTo>
                    <a:pt x="8" y="265"/>
                  </a:lnTo>
                  <a:lnTo>
                    <a:pt x="19" y="257"/>
                  </a:lnTo>
                  <a:lnTo>
                    <a:pt x="34" y="248"/>
                  </a:lnTo>
                  <a:lnTo>
                    <a:pt x="48" y="237"/>
                  </a:lnTo>
                  <a:lnTo>
                    <a:pt x="66" y="227"/>
                  </a:lnTo>
                  <a:lnTo>
                    <a:pt x="84" y="214"/>
                  </a:lnTo>
                  <a:lnTo>
                    <a:pt x="103" y="202"/>
                  </a:lnTo>
                  <a:lnTo>
                    <a:pt x="122" y="189"/>
                  </a:lnTo>
                  <a:lnTo>
                    <a:pt x="139" y="179"/>
                  </a:lnTo>
                  <a:lnTo>
                    <a:pt x="139" y="179"/>
                  </a:lnTo>
                  <a:lnTo>
                    <a:pt x="149" y="170"/>
                  </a:lnTo>
                  <a:lnTo>
                    <a:pt x="160" y="160"/>
                  </a:lnTo>
                  <a:lnTo>
                    <a:pt x="171" y="149"/>
                  </a:lnTo>
                  <a:lnTo>
                    <a:pt x="181" y="137"/>
                  </a:lnTo>
                  <a:lnTo>
                    <a:pt x="190" y="122"/>
                  </a:lnTo>
                  <a:lnTo>
                    <a:pt x="198" y="105"/>
                  </a:lnTo>
                  <a:lnTo>
                    <a:pt x="204" y="90"/>
                  </a:lnTo>
                  <a:lnTo>
                    <a:pt x="211" y="75"/>
                  </a:lnTo>
                  <a:lnTo>
                    <a:pt x="215" y="59"/>
                  </a:lnTo>
                  <a:lnTo>
                    <a:pt x="215" y="43"/>
                  </a:lnTo>
                  <a:lnTo>
                    <a:pt x="215" y="43"/>
                  </a:lnTo>
                  <a:lnTo>
                    <a:pt x="217" y="46"/>
                  </a:lnTo>
                  <a:lnTo>
                    <a:pt x="222" y="46"/>
                  </a:lnTo>
                  <a:lnTo>
                    <a:pt x="227" y="46"/>
                  </a:lnTo>
                  <a:lnTo>
                    <a:pt x="236" y="50"/>
                  </a:lnTo>
                  <a:lnTo>
                    <a:pt x="247" y="50"/>
                  </a:lnTo>
                  <a:lnTo>
                    <a:pt x="259" y="54"/>
                  </a:lnTo>
                  <a:lnTo>
                    <a:pt x="272" y="57"/>
                  </a:lnTo>
                  <a:lnTo>
                    <a:pt x="287" y="59"/>
                  </a:lnTo>
                  <a:lnTo>
                    <a:pt x="303" y="61"/>
                  </a:lnTo>
                  <a:lnTo>
                    <a:pt x="321" y="63"/>
                  </a:lnTo>
                  <a:lnTo>
                    <a:pt x="321" y="63"/>
                  </a:lnTo>
                  <a:lnTo>
                    <a:pt x="337" y="63"/>
                  </a:lnTo>
                  <a:lnTo>
                    <a:pt x="356" y="63"/>
                  </a:lnTo>
                  <a:lnTo>
                    <a:pt x="379" y="63"/>
                  </a:lnTo>
                  <a:lnTo>
                    <a:pt x="404" y="59"/>
                  </a:lnTo>
                  <a:lnTo>
                    <a:pt x="432" y="54"/>
                  </a:lnTo>
                  <a:lnTo>
                    <a:pt x="459" y="46"/>
                  </a:lnTo>
                  <a:lnTo>
                    <a:pt x="489" y="38"/>
                  </a:lnTo>
                  <a:lnTo>
                    <a:pt x="521" y="27"/>
                  </a:lnTo>
                  <a:lnTo>
                    <a:pt x="550" y="15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54" y="20"/>
                  </a:lnTo>
                  <a:lnTo>
                    <a:pt x="531" y="43"/>
                  </a:lnTo>
                  <a:lnTo>
                    <a:pt x="508" y="67"/>
                  </a:lnTo>
                  <a:lnTo>
                    <a:pt x="487" y="90"/>
                  </a:lnTo>
                  <a:lnTo>
                    <a:pt x="470" y="113"/>
                  </a:lnTo>
                  <a:lnTo>
                    <a:pt x="453" y="137"/>
                  </a:lnTo>
                  <a:lnTo>
                    <a:pt x="441" y="158"/>
                  </a:lnTo>
                  <a:lnTo>
                    <a:pt x="430" y="179"/>
                  </a:lnTo>
                  <a:lnTo>
                    <a:pt x="422" y="195"/>
                  </a:lnTo>
                  <a:lnTo>
                    <a:pt x="415" y="210"/>
                  </a:lnTo>
                  <a:lnTo>
                    <a:pt x="415" y="210"/>
                  </a:lnTo>
                  <a:lnTo>
                    <a:pt x="411" y="227"/>
                  </a:lnTo>
                  <a:lnTo>
                    <a:pt x="407" y="244"/>
                  </a:lnTo>
                  <a:lnTo>
                    <a:pt x="402" y="259"/>
                  </a:lnTo>
                  <a:lnTo>
                    <a:pt x="398" y="271"/>
                  </a:lnTo>
                  <a:lnTo>
                    <a:pt x="397" y="283"/>
                  </a:lnTo>
                  <a:lnTo>
                    <a:pt x="394" y="294"/>
                  </a:lnTo>
                  <a:lnTo>
                    <a:pt x="392" y="303"/>
                  </a:lnTo>
                  <a:lnTo>
                    <a:pt x="392" y="307"/>
                  </a:lnTo>
                  <a:lnTo>
                    <a:pt x="390" y="311"/>
                  </a:lnTo>
                  <a:lnTo>
                    <a:pt x="390" y="313"/>
                  </a:lnTo>
                  <a:lnTo>
                    <a:pt x="390" y="313"/>
                  </a:lnTo>
                  <a:lnTo>
                    <a:pt x="375" y="309"/>
                  </a:lnTo>
                  <a:lnTo>
                    <a:pt x="360" y="305"/>
                  </a:lnTo>
                  <a:lnTo>
                    <a:pt x="344" y="305"/>
                  </a:lnTo>
                  <a:lnTo>
                    <a:pt x="326" y="305"/>
                  </a:lnTo>
                  <a:lnTo>
                    <a:pt x="310" y="305"/>
                  </a:lnTo>
                  <a:lnTo>
                    <a:pt x="293" y="307"/>
                  </a:lnTo>
                  <a:lnTo>
                    <a:pt x="278" y="311"/>
                  </a:lnTo>
                  <a:lnTo>
                    <a:pt x="261" y="315"/>
                  </a:lnTo>
                  <a:lnTo>
                    <a:pt x="248" y="322"/>
                  </a:lnTo>
                  <a:lnTo>
                    <a:pt x="236" y="328"/>
                  </a:lnTo>
                  <a:lnTo>
                    <a:pt x="236" y="328"/>
                  </a:lnTo>
                  <a:lnTo>
                    <a:pt x="220" y="340"/>
                  </a:lnTo>
                  <a:lnTo>
                    <a:pt x="200" y="351"/>
                  </a:lnTo>
                  <a:lnTo>
                    <a:pt x="181" y="364"/>
                  </a:lnTo>
                  <a:lnTo>
                    <a:pt x="162" y="377"/>
                  </a:lnTo>
                  <a:lnTo>
                    <a:pt x="146" y="387"/>
                  </a:lnTo>
                  <a:lnTo>
                    <a:pt x="128" y="398"/>
                  </a:lnTo>
                  <a:lnTo>
                    <a:pt x="116" y="405"/>
                  </a:lnTo>
                  <a:lnTo>
                    <a:pt x="105" y="412"/>
                  </a:lnTo>
                  <a:lnTo>
                    <a:pt x="96" y="416"/>
                  </a:lnTo>
                  <a:lnTo>
                    <a:pt x="95" y="419"/>
                  </a:lnTo>
                  <a:lnTo>
                    <a:pt x="0" y="271"/>
                  </a:lnTo>
                  <a:lnTo>
                    <a:pt x="0" y="2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4069" y="1002"/>
              <a:ext cx="582" cy="418"/>
            </a:xfrm>
            <a:custGeom>
              <a:avLst/>
              <a:gdLst/>
              <a:ahLst/>
              <a:cxnLst>
                <a:cxn ang="0">
                  <a:pos x="2" y="269"/>
                </a:cxn>
                <a:cxn ang="0">
                  <a:pos x="19" y="257"/>
                </a:cxn>
                <a:cxn ang="0">
                  <a:pos x="48" y="237"/>
                </a:cxn>
                <a:cxn ang="0">
                  <a:pos x="84" y="214"/>
                </a:cxn>
                <a:cxn ang="0">
                  <a:pos x="122" y="189"/>
                </a:cxn>
                <a:cxn ang="0">
                  <a:pos x="139" y="179"/>
                </a:cxn>
                <a:cxn ang="0">
                  <a:pos x="160" y="160"/>
                </a:cxn>
                <a:cxn ang="0">
                  <a:pos x="181" y="137"/>
                </a:cxn>
                <a:cxn ang="0">
                  <a:pos x="198" y="105"/>
                </a:cxn>
                <a:cxn ang="0">
                  <a:pos x="211" y="75"/>
                </a:cxn>
                <a:cxn ang="0">
                  <a:pos x="215" y="43"/>
                </a:cxn>
                <a:cxn ang="0">
                  <a:pos x="217" y="46"/>
                </a:cxn>
                <a:cxn ang="0">
                  <a:pos x="227" y="46"/>
                </a:cxn>
                <a:cxn ang="0">
                  <a:pos x="247" y="50"/>
                </a:cxn>
                <a:cxn ang="0">
                  <a:pos x="272" y="57"/>
                </a:cxn>
                <a:cxn ang="0">
                  <a:pos x="303" y="61"/>
                </a:cxn>
                <a:cxn ang="0">
                  <a:pos x="321" y="63"/>
                </a:cxn>
                <a:cxn ang="0">
                  <a:pos x="356" y="63"/>
                </a:cxn>
                <a:cxn ang="0">
                  <a:pos x="404" y="59"/>
                </a:cxn>
                <a:cxn ang="0">
                  <a:pos x="459" y="46"/>
                </a:cxn>
                <a:cxn ang="0">
                  <a:pos x="521" y="27"/>
                </a:cxn>
                <a:cxn ang="0">
                  <a:pos x="582" y="0"/>
                </a:cxn>
                <a:cxn ang="0">
                  <a:pos x="554" y="20"/>
                </a:cxn>
                <a:cxn ang="0">
                  <a:pos x="508" y="67"/>
                </a:cxn>
                <a:cxn ang="0">
                  <a:pos x="470" y="113"/>
                </a:cxn>
                <a:cxn ang="0">
                  <a:pos x="441" y="158"/>
                </a:cxn>
                <a:cxn ang="0">
                  <a:pos x="422" y="195"/>
                </a:cxn>
                <a:cxn ang="0">
                  <a:pos x="415" y="210"/>
                </a:cxn>
                <a:cxn ang="0">
                  <a:pos x="407" y="244"/>
                </a:cxn>
                <a:cxn ang="0">
                  <a:pos x="398" y="271"/>
                </a:cxn>
                <a:cxn ang="0">
                  <a:pos x="394" y="294"/>
                </a:cxn>
                <a:cxn ang="0">
                  <a:pos x="392" y="307"/>
                </a:cxn>
                <a:cxn ang="0">
                  <a:pos x="390" y="313"/>
                </a:cxn>
                <a:cxn ang="0">
                  <a:pos x="375" y="309"/>
                </a:cxn>
                <a:cxn ang="0">
                  <a:pos x="344" y="305"/>
                </a:cxn>
                <a:cxn ang="0">
                  <a:pos x="310" y="305"/>
                </a:cxn>
                <a:cxn ang="0">
                  <a:pos x="278" y="311"/>
                </a:cxn>
                <a:cxn ang="0">
                  <a:pos x="248" y="322"/>
                </a:cxn>
                <a:cxn ang="0">
                  <a:pos x="236" y="328"/>
                </a:cxn>
                <a:cxn ang="0">
                  <a:pos x="200" y="351"/>
                </a:cxn>
                <a:cxn ang="0">
                  <a:pos x="162" y="377"/>
                </a:cxn>
                <a:cxn ang="0">
                  <a:pos x="128" y="398"/>
                </a:cxn>
                <a:cxn ang="0">
                  <a:pos x="105" y="412"/>
                </a:cxn>
                <a:cxn ang="0">
                  <a:pos x="95" y="419"/>
                </a:cxn>
                <a:cxn ang="0">
                  <a:pos x="0" y="271"/>
                </a:cxn>
              </a:cxnLst>
              <a:rect l="0" t="0" r="r" b="b"/>
              <a:pathLst>
                <a:path w="583" h="420">
                  <a:moveTo>
                    <a:pt x="0" y="271"/>
                  </a:moveTo>
                  <a:lnTo>
                    <a:pt x="2" y="269"/>
                  </a:lnTo>
                  <a:lnTo>
                    <a:pt x="8" y="265"/>
                  </a:lnTo>
                  <a:lnTo>
                    <a:pt x="19" y="257"/>
                  </a:lnTo>
                  <a:lnTo>
                    <a:pt x="34" y="248"/>
                  </a:lnTo>
                  <a:lnTo>
                    <a:pt x="48" y="237"/>
                  </a:lnTo>
                  <a:lnTo>
                    <a:pt x="66" y="227"/>
                  </a:lnTo>
                  <a:lnTo>
                    <a:pt x="84" y="214"/>
                  </a:lnTo>
                  <a:lnTo>
                    <a:pt x="103" y="202"/>
                  </a:lnTo>
                  <a:lnTo>
                    <a:pt x="122" y="189"/>
                  </a:lnTo>
                  <a:lnTo>
                    <a:pt x="139" y="179"/>
                  </a:lnTo>
                  <a:lnTo>
                    <a:pt x="139" y="179"/>
                  </a:lnTo>
                  <a:lnTo>
                    <a:pt x="149" y="170"/>
                  </a:lnTo>
                  <a:lnTo>
                    <a:pt x="160" y="160"/>
                  </a:lnTo>
                  <a:lnTo>
                    <a:pt x="171" y="149"/>
                  </a:lnTo>
                  <a:lnTo>
                    <a:pt x="181" y="137"/>
                  </a:lnTo>
                  <a:lnTo>
                    <a:pt x="190" y="122"/>
                  </a:lnTo>
                  <a:lnTo>
                    <a:pt x="198" y="105"/>
                  </a:lnTo>
                  <a:lnTo>
                    <a:pt x="204" y="90"/>
                  </a:lnTo>
                  <a:lnTo>
                    <a:pt x="211" y="75"/>
                  </a:lnTo>
                  <a:lnTo>
                    <a:pt x="215" y="59"/>
                  </a:lnTo>
                  <a:lnTo>
                    <a:pt x="215" y="43"/>
                  </a:lnTo>
                  <a:lnTo>
                    <a:pt x="215" y="43"/>
                  </a:lnTo>
                  <a:lnTo>
                    <a:pt x="217" y="46"/>
                  </a:lnTo>
                  <a:lnTo>
                    <a:pt x="222" y="46"/>
                  </a:lnTo>
                  <a:lnTo>
                    <a:pt x="227" y="46"/>
                  </a:lnTo>
                  <a:lnTo>
                    <a:pt x="236" y="50"/>
                  </a:lnTo>
                  <a:lnTo>
                    <a:pt x="247" y="50"/>
                  </a:lnTo>
                  <a:lnTo>
                    <a:pt x="259" y="54"/>
                  </a:lnTo>
                  <a:lnTo>
                    <a:pt x="272" y="57"/>
                  </a:lnTo>
                  <a:lnTo>
                    <a:pt x="287" y="59"/>
                  </a:lnTo>
                  <a:lnTo>
                    <a:pt x="303" y="61"/>
                  </a:lnTo>
                  <a:lnTo>
                    <a:pt x="321" y="63"/>
                  </a:lnTo>
                  <a:lnTo>
                    <a:pt x="321" y="63"/>
                  </a:lnTo>
                  <a:lnTo>
                    <a:pt x="337" y="63"/>
                  </a:lnTo>
                  <a:lnTo>
                    <a:pt x="356" y="63"/>
                  </a:lnTo>
                  <a:lnTo>
                    <a:pt x="379" y="63"/>
                  </a:lnTo>
                  <a:lnTo>
                    <a:pt x="404" y="59"/>
                  </a:lnTo>
                  <a:lnTo>
                    <a:pt x="432" y="54"/>
                  </a:lnTo>
                  <a:lnTo>
                    <a:pt x="459" y="46"/>
                  </a:lnTo>
                  <a:lnTo>
                    <a:pt x="489" y="38"/>
                  </a:lnTo>
                  <a:lnTo>
                    <a:pt x="521" y="27"/>
                  </a:lnTo>
                  <a:lnTo>
                    <a:pt x="550" y="15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54" y="20"/>
                  </a:lnTo>
                  <a:lnTo>
                    <a:pt x="531" y="43"/>
                  </a:lnTo>
                  <a:lnTo>
                    <a:pt x="508" y="67"/>
                  </a:lnTo>
                  <a:lnTo>
                    <a:pt x="487" y="90"/>
                  </a:lnTo>
                  <a:lnTo>
                    <a:pt x="470" y="113"/>
                  </a:lnTo>
                  <a:lnTo>
                    <a:pt x="453" y="137"/>
                  </a:lnTo>
                  <a:lnTo>
                    <a:pt x="441" y="158"/>
                  </a:lnTo>
                  <a:lnTo>
                    <a:pt x="430" y="179"/>
                  </a:lnTo>
                  <a:lnTo>
                    <a:pt x="422" y="195"/>
                  </a:lnTo>
                  <a:lnTo>
                    <a:pt x="415" y="210"/>
                  </a:lnTo>
                  <a:lnTo>
                    <a:pt x="415" y="210"/>
                  </a:lnTo>
                  <a:lnTo>
                    <a:pt x="411" y="227"/>
                  </a:lnTo>
                  <a:lnTo>
                    <a:pt x="407" y="244"/>
                  </a:lnTo>
                  <a:lnTo>
                    <a:pt x="402" y="259"/>
                  </a:lnTo>
                  <a:lnTo>
                    <a:pt x="398" y="271"/>
                  </a:lnTo>
                  <a:lnTo>
                    <a:pt x="397" y="283"/>
                  </a:lnTo>
                  <a:lnTo>
                    <a:pt x="394" y="294"/>
                  </a:lnTo>
                  <a:lnTo>
                    <a:pt x="392" y="303"/>
                  </a:lnTo>
                  <a:lnTo>
                    <a:pt x="392" y="307"/>
                  </a:lnTo>
                  <a:lnTo>
                    <a:pt x="390" y="311"/>
                  </a:lnTo>
                  <a:lnTo>
                    <a:pt x="390" y="313"/>
                  </a:lnTo>
                  <a:lnTo>
                    <a:pt x="390" y="313"/>
                  </a:lnTo>
                  <a:lnTo>
                    <a:pt x="375" y="309"/>
                  </a:lnTo>
                  <a:lnTo>
                    <a:pt x="360" y="305"/>
                  </a:lnTo>
                  <a:lnTo>
                    <a:pt x="344" y="305"/>
                  </a:lnTo>
                  <a:lnTo>
                    <a:pt x="326" y="305"/>
                  </a:lnTo>
                  <a:lnTo>
                    <a:pt x="310" y="305"/>
                  </a:lnTo>
                  <a:lnTo>
                    <a:pt x="293" y="307"/>
                  </a:lnTo>
                  <a:lnTo>
                    <a:pt x="278" y="311"/>
                  </a:lnTo>
                  <a:lnTo>
                    <a:pt x="261" y="315"/>
                  </a:lnTo>
                  <a:lnTo>
                    <a:pt x="248" y="322"/>
                  </a:lnTo>
                  <a:lnTo>
                    <a:pt x="236" y="328"/>
                  </a:lnTo>
                  <a:lnTo>
                    <a:pt x="236" y="328"/>
                  </a:lnTo>
                  <a:lnTo>
                    <a:pt x="220" y="340"/>
                  </a:lnTo>
                  <a:lnTo>
                    <a:pt x="200" y="351"/>
                  </a:lnTo>
                  <a:lnTo>
                    <a:pt x="181" y="364"/>
                  </a:lnTo>
                  <a:lnTo>
                    <a:pt x="162" y="377"/>
                  </a:lnTo>
                  <a:lnTo>
                    <a:pt x="146" y="387"/>
                  </a:lnTo>
                  <a:lnTo>
                    <a:pt x="128" y="398"/>
                  </a:lnTo>
                  <a:lnTo>
                    <a:pt x="116" y="405"/>
                  </a:lnTo>
                  <a:lnTo>
                    <a:pt x="105" y="412"/>
                  </a:lnTo>
                  <a:lnTo>
                    <a:pt x="96" y="416"/>
                  </a:lnTo>
                  <a:lnTo>
                    <a:pt x="95" y="419"/>
                  </a:lnTo>
                  <a:lnTo>
                    <a:pt x="0" y="271"/>
                  </a:lnTo>
                  <a:lnTo>
                    <a:pt x="0" y="27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4285" y="1045"/>
              <a:ext cx="164" cy="255"/>
            </a:xfrm>
            <a:prstGeom prst="line">
              <a:avLst/>
            </a:prstGeom>
            <a:noFill/>
            <a:ln w="12700">
              <a:solidFill>
                <a:srgbClr val="7C6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3843" y="1232"/>
              <a:ext cx="365" cy="341"/>
            </a:xfrm>
            <a:custGeom>
              <a:avLst/>
              <a:gdLst/>
              <a:ahLst/>
              <a:cxnLst>
                <a:cxn ang="0">
                  <a:pos x="61" y="247"/>
                </a:cxn>
                <a:cxn ang="0">
                  <a:pos x="0" y="161"/>
                </a:cxn>
                <a:cxn ang="0">
                  <a:pos x="249" y="0"/>
                </a:cxn>
                <a:cxn ang="0">
                  <a:pos x="308" y="88"/>
                </a:cxn>
                <a:cxn ang="0">
                  <a:pos x="366" y="178"/>
                </a:cxn>
                <a:cxn ang="0">
                  <a:pos x="114" y="339"/>
                </a:cxn>
                <a:cxn ang="0">
                  <a:pos x="61" y="247"/>
                </a:cxn>
                <a:cxn ang="0">
                  <a:pos x="61" y="247"/>
                </a:cxn>
              </a:cxnLst>
              <a:rect l="0" t="0" r="r" b="b"/>
              <a:pathLst>
                <a:path w="367" h="340">
                  <a:moveTo>
                    <a:pt x="61" y="247"/>
                  </a:moveTo>
                  <a:lnTo>
                    <a:pt x="0" y="161"/>
                  </a:lnTo>
                  <a:lnTo>
                    <a:pt x="249" y="0"/>
                  </a:lnTo>
                  <a:lnTo>
                    <a:pt x="308" y="88"/>
                  </a:lnTo>
                  <a:lnTo>
                    <a:pt x="366" y="178"/>
                  </a:lnTo>
                  <a:lnTo>
                    <a:pt x="114" y="339"/>
                  </a:lnTo>
                  <a:lnTo>
                    <a:pt x="61" y="247"/>
                  </a:lnTo>
                  <a:lnTo>
                    <a:pt x="61" y="24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3843" y="1232"/>
              <a:ext cx="365" cy="341"/>
            </a:xfrm>
            <a:custGeom>
              <a:avLst/>
              <a:gdLst/>
              <a:ahLst/>
              <a:cxnLst>
                <a:cxn ang="0">
                  <a:pos x="61" y="247"/>
                </a:cxn>
                <a:cxn ang="0">
                  <a:pos x="0" y="161"/>
                </a:cxn>
                <a:cxn ang="0">
                  <a:pos x="249" y="0"/>
                </a:cxn>
                <a:cxn ang="0">
                  <a:pos x="308" y="88"/>
                </a:cxn>
                <a:cxn ang="0">
                  <a:pos x="366" y="178"/>
                </a:cxn>
                <a:cxn ang="0">
                  <a:pos x="114" y="339"/>
                </a:cxn>
                <a:cxn ang="0">
                  <a:pos x="61" y="247"/>
                </a:cxn>
                <a:cxn ang="0">
                  <a:pos x="61" y="247"/>
                </a:cxn>
              </a:cxnLst>
              <a:rect l="0" t="0" r="r" b="b"/>
              <a:pathLst>
                <a:path w="367" h="340">
                  <a:moveTo>
                    <a:pt x="61" y="247"/>
                  </a:moveTo>
                  <a:lnTo>
                    <a:pt x="0" y="161"/>
                  </a:lnTo>
                  <a:lnTo>
                    <a:pt x="249" y="0"/>
                  </a:lnTo>
                  <a:lnTo>
                    <a:pt x="308" y="88"/>
                  </a:lnTo>
                  <a:lnTo>
                    <a:pt x="366" y="178"/>
                  </a:lnTo>
                  <a:lnTo>
                    <a:pt x="114" y="339"/>
                  </a:lnTo>
                  <a:lnTo>
                    <a:pt x="61" y="247"/>
                  </a:lnTo>
                  <a:lnTo>
                    <a:pt x="61" y="24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512" y="1291"/>
              <a:ext cx="2447" cy="1892"/>
            </a:xfrm>
            <a:custGeom>
              <a:avLst/>
              <a:gdLst/>
              <a:ahLst/>
              <a:cxnLst>
                <a:cxn ang="0">
                  <a:pos x="2418" y="488"/>
                </a:cxn>
                <a:cxn ang="0">
                  <a:pos x="2403" y="484"/>
                </a:cxn>
                <a:cxn ang="0">
                  <a:pos x="2401" y="448"/>
                </a:cxn>
                <a:cxn ang="0">
                  <a:pos x="2376" y="433"/>
                </a:cxn>
                <a:cxn ang="0">
                  <a:pos x="2361" y="430"/>
                </a:cxn>
                <a:cxn ang="0">
                  <a:pos x="2361" y="387"/>
                </a:cxn>
                <a:cxn ang="0">
                  <a:pos x="2333" y="368"/>
                </a:cxn>
                <a:cxn ang="0">
                  <a:pos x="2314" y="358"/>
                </a:cxn>
                <a:cxn ang="0">
                  <a:pos x="2310" y="308"/>
                </a:cxn>
                <a:cxn ang="0">
                  <a:pos x="2277" y="284"/>
                </a:cxn>
                <a:cxn ang="0">
                  <a:pos x="2254" y="278"/>
                </a:cxn>
                <a:cxn ang="0">
                  <a:pos x="2259" y="250"/>
                </a:cxn>
                <a:cxn ang="0">
                  <a:pos x="2255" y="223"/>
                </a:cxn>
                <a:cxn ang="0">
                  <a:pos x="2232" y="198"/>
                </a:cxn>
                <a:cxn ang="0">
                  <a:pos x="2194" y="189"/>
                </a:cxn>
                <a:cxn ang="0">
                  <a:pos x="2203" y="147"/>
                </a:cxn>
                <a:cxn ang="0">
                  <a:pos x="2181" y="122"/>
                </a:cxn>
                <a:cxn ang="0">
                  <a:pos x="2150" y="119"/>
                </a:cxn>
                <a:cxn ang="0">
                  <a:pos x="2163" y="84"/>
                </a:cxn>
                <a:cxn ang="0">
                  <a:pos x="2146" y="61"/>
                </a:cxn>
                <a:cxn ang="0">
                  <a:pos x="2119" y="61"/>
                </a:cxn>
                <a:cxn ang="0">
                  <a:pos x="2131" y="25"/>
                </a:cxn>
                <a:cxn ang="0">
                  <a:pos x="2110" y="2"/>
                </a:cxn>
                <a:cxn ang="0">
                  <a:pos x="15" y="1338"/>
                </a:cxn>
                <a:cxn ang="0">
                  <a:pos x="0" y="1366"/>
                </a:cxn>
                <a:cxn ang="0">
                  <a:pos x="11" y="1393"/>
                </a:cxn>
                <a:cxn ang="0">
                  <a:pos x="47" y="1400"/>
                </a:cxn>
                <a:cxn ang="0">
                  <a:pos x="36" y="1425"/>
                </a:cxn>
                <a:cxn ang="0">
                  <a:pos x="48" y="1450"/>
                </a:cxn>
                <a:cxn ang="0">
                  <a:pos x="86" y="1455"/>
                </a:cxn>
                <a:cxn ang="0">
                  <a:pos x="75" y="1485"/>
                </a:cxn>
                <a:cxn ang="0">
                  <a:pos x="91" y="1513"/>
                </a:cxn>
                <a:cxn ang="0">
                  <a:pos x="133" y="1522"/>
                </a:cxn>
                <a:cxn ang="0">
                  <a:pos x="124" y="1562"/>
                </a:cxn>
                <a:cxn ang="0">
                  <a:pos x="144" y="1596"/>
                </a:cxn>
                <a:cxn ang="0">
                  <a:pos x="196" y="1612"/>
                </a:cxn>
                <a:cxn ang="0">
                  <a:pos x="183" y="1651"/>
                </a:cxn>
                <a:cxn ang="0">
                  <a:pos x="200" y="1686"/>
                </a:cxn>
                <a:cxn ang="0">
                  <a:pos x="248" y="1703"/>
                </a:cxn>
                <a:cxn ang="0">
                  <a:pos x="238" y="1734"/>
                </a:cxn>
                <a:cxn ang="0">
                  <a:pos x="253" y="1764"/>
                </a:cxn>
                <a:cxn ang="0">
                  <a:pos x="293" y="1773"/>
                </a:cxn>
                <a:cxn ang="0">
                  <a:pos x="278" y="1798"/>
                </a:cxn>
                <a:cxn ang="0">
                  <a:pos x="291" y="1826"/>
                </a:cxn>
                <a:cxn ang="0">
                  <a:pos x="324" y="1831"/>
                </a:cxn>
                <a:cxn ang="0">
                  <a:pos x="314" y="1856"/>
                </a:cxn>
                <a:cxn ang="0">
                  <a:pos x="326" y="1882"/>
                </a:cxn>
                <a:cxn ang="0">
                  <a:pos x="369" y="1884"/>
                </a:cxn>
                <a:cxn ang="0">
                  <a:pos x="2443" y="534"/>
                </a:cxn>
                <a:cxn ang="0">
                  <a:pos x="2441" y="503"/>
                </a:cxn>
              </a:cxnLst>
              <a:rect l="0" t="0" r="r" b="b"/>
              <a:pathLst>
                <a:path w="2449" h="1892">
                  <a:moveTo>
                    <a:pt x="2441" y="503"/>
                  </a:moveTo>
                  <a:lnTo>
                    <a:pt x="2434" y="495"/>
                  </a:lnTo>
                  <a:lnTo>
                    <a:pt x="2427" y="490"/>
                  </a:lnTo>
                  <a:lnTo>
                    <a:pt x="2418" y="488"/>
                  </a:lnTo>
                  <a:lnTo>
                    <a:pt x="2407" y="488"/>
                  </a:lnTo>
                  <a:lnTo>
                    <a:pt x="2397" y="490"/>
                  </a:lnTo>
                  <a:lnTo>
                    <a:pt x="2397" y="490"/>
                  </a:lnTo>
                  <a:lnTo>
                    <a:pt x="2403" y="484"/>
                  </a:lnTo>
                  <a:lnTo>
                    <a:pt x="2405" y="476"/>
                  </a:lnTo>
                  <a:lnTo>
                    <a:pt x="2407" y="467"/>
                  </a:lnTo>
                  <a:lnTo>
                    <a:pt x="2405" y="457"/>
                  </a:lnTo>
                  <a:lnTo>
                    <a:pt x="2401" y="448"/>
                  </a:lnTo>
                  <a:lnTo>
                    <a:pt x="2401" y="448"/>
                  </a:lnTo>
                  <a:lnTo>
                    <a:pt x="2395" y="442"/>
                  </a:lnTo>
                  <a:lnTo>
                    <a:pt x="2386" y="435"/>
                  </a:lnTo>
                  <a:lnTo>
                    <a:pt x="2376" y="433"/>
                  </a:lnTo>
                  <a:lnTo>
                    <a:pt x="2365" y="433"/>
                  </a:lnTo>
                  <a:lnTo>
                    <a:pt x="2356" y="437"/>
                  </a:lnTo>
                  <a:lnTo>
                    <a:pt x="2356" y="437"/>
                  </a:lnTo>
                  <a:lnTo>
                    <a:pt x="2361" y="430"/>
                  </a:lnTo>
                  <a:lnTo>
                    <a:pt x="2365" y="419"/>
                  </a:lnTo>
                  <a:lnTo>
                    <a:pt x="2367" y="409"/>
                  </a:lnTo>
                  <a:lnTo>
                    <a:pt x="2365" y="398"/>
                  </a:lnTo>
                  <a:lnTo>
                    <a:pt x="2361" y="387"/>
                  </a:lnTo>
                  <a:lnTo>
                    <a:pt x="2361" y="387"/>
                  </a:lnTo>
                  <a:lnTo>
                    <a:pt x="2353" y="379"/>
                  </a:lnTo>
                  <a:lnTo>
                    <a:pt x="2344" y="372"/>
                  </a:lnTo>
                  <a:lnTo>
                    <a:pt x="2333" y="368"/>
                  </a:lnTo>
                  <a:lnTo>
                    <a:pt x="2323" y="368"/>
                  </a:lnTo>
                  <a:lnTo>
                    <a:pt x="2310" y="370"/>
                  </a:lnTo>
                  <a:lnTo>
                    <a:pt x="2310" y="370"/>
                  </a:lnTo>
                  <a:lnTo>
                    <a:pt x="2314" y="358"/>
                  </a:lnTo>
                  <a:lnTo>
                    <a:pt x="2319" y="343"/>
                  </a:lnTo>
                  <a:lnTo>
                    <a:pt x="2319" y="331"/>
                  </a:lnTo>
                  <a:lnTo>
                    <a:pt x="2314" y="317"/>
                  </a:lnTo>
                  <a:lnTo>
                    <a:pt x="2310" y="308"/>
                  </a:lnTo>
                  <a:lnTo>
                    <a:pt x="2310" y="308"/>
                  </a:lnTo>
                  <a:lnTo>
                    <a:pt x="2300" y="297"/>
                  </a:lnTo>
                  <a:lnTo>
                    <a:pt x="2289" y="288"/>
                  </a:lnTo>
                  <a:lnTo>
                    <a:pt x="2277" y="284"/>
                  </a:lnTo>
                  <a:lnTo>
                    <a:pt x="2264" y="284"/>
                  </a:lnTo>
                  <a:lnTo>
                    <a:pt x="2249" y="284"/>
                  </a:lnTo>
                  <a:lnTo>
                    <a:pt x="2249" y="284"/>
                  </a:lnTo>
                  <a:lnTo>
                    <a:pt x="2254" y="278"/>
                  </a:lnTo>
                  <a:lnTo>
                    <a:pt x="2255" y="271"/>
                  </a:lnTo>
                  <a:lnTo>
                    <a:pt x="2257" y="262"/>
                  </a:lnTo>
                  <a:lnTo>
                    <a:pt x="2259" y="257"/>
                  </a:lnTo>
                  <a:lnTo>
                    <a:pt x="2259" y="250"/>
                  </a:lnTo>
                  <a:lnTo>
                    <a:pt x="2259" y="242"/>
                  </a:lnTo>
                  <a:lnTo>
                    <a:pt x="2259" y="236"/>
                  </a:lnTo>
                  <a:lnTo>
                    <a:pt x="2257" y="229"/>
                  </a:lnTo>
                  <a:lnTo>
                    <a:pt x="2255" y="223"/>
                  </a:lnTo>
                  <a:lnTo>
                    <a:pt x="2252" y="216"/>
                  </a:lnTo>
                  <a:lnTo>
                    <a:pt x="2252" y="216"/>
                  </a:lnTo>
                  <a:lnTo>
                    <a:pt x="2243" y="206"/>
                  </a:lnTo>
                  <a:lnTo>
                    <a:pt x="2232" y="198"/>
                  </a:lnTo>
                  <a:lnTo>
                    <a:pt x="2220" y="193"/>
                  </a:lnTo>
                  <a:lnTo>
                    <a:pt x="2207" y="189"/>
                  </a:lnTo>
                  <a:lnTo>
                    <a:pt x="2194" y="189"/>
                  </a:lnTo>
                  <a:lnTo>
                    <a:pt x="2194" y="189"/>
                  </a:lnTo>
                  <a:lnTo>
                    <a:pt x="2201" y="179"/>
                  </a:lnTo>
                  <a:lnTo>
                    <a:pt x="2203" y="168"/>
                  </a:lnTo>
                  <a:lnTo>
                    <a:pt x="2204" y="158"/>
                  </a:lnTo>
                  <a:lnTo>
                    <a:pt x="2203" y="147"/>
                  </a:lnTo>
                  <a:lnTo>
                    <a:pt x="2199" y="137"/>
                  </a:lnTo>
                  <a:lnTo>
                    <a:pt x="2199" y="137"/>
                  </a:lnTo>
                  <a:lnTo>
                    <a:pt x="2190" y="128"/>
                  </a:lnTo>
                  <a:lnTo>
                    <a:pt x="2181" y="122"/>
                  </a:lnTo>
                  <a:lnTo>
                    <a:pt x="2171" y="119"/>
                  </a:lnTo>
                  <a:lnTo>
                    <a:pt x="2160" y="117"/>
                  </a:lnTo>
                  <a:lnTo>
                    <a:pt x="2150" y="119"/>
                  </a:lnTo>
                  <a:lnTo>
                    <a:pt x="2150" y="119"/>
                  </a:lnTo>
                  <a:lnTo>
                    <a:pt x="2158" y="112"/>
                  </a:lnTo>
                  <a:lnTo>
                    <a:pt x="2163" y="103"/>
                  </a:lnTo>
                  <a:lnTo>
                    <a:pt x="2165" y="94"/>
                  </a:lnTo>
                  <a:lnTo>
                    <a:pt x="2163" y="84"/>
                  </a:lnTo>
                  <a:lnTo>
                    <a:pt x="2158" y="73"/>
                  </a:lnTo>
                  <a:lnTo>
                    <a:pt x="2158" y="73"/>
                  </a:lnTo>
                  <a:lnTo>
                    <a:pt x="2153" y="67"/>
                  </a:lnTo>
                  <a:lnTo>
                    <a:pt x="2146" y="61"/>
                  </a:lnTo>
                  <a:lnTo>
                    <a:pt x="2137" y="59"/>
                  </a:lnTo>
                  <a:lnTo>
                    <a:pt x="2127" y="59"/>
                  </a:lnTo>
                  <a:lnTo>
                    <a:pt x="2119" y="61"/>
                  </a:lnTo>
                  <a:lnTo>
                    <a:pt x="2119" y="61"/>
                  </a:lnTo>
                  <a:lnTo>
                    <a:pt x="2125" y="52"/>
                  </a:lnTo>
                  <a:lnTo>
                    <a:pt x="2128" y="44"/>
                  </a:lnTo>
                  <a:lnTo>
                    <a:pt x="2131" y="34"/>
                  </a:lnTo>
                  <a:lnTo>
                    <a:pt x="2131" y="25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19" y="8"/>
                  </a:lnTo>
                  <a:lnTo>
                    <a:pt x="2110" y="2"/>
                  </a:lnTo>
                  <a:lnTo>
                    <a:pt x="2100" y="0"/>
                  </a:lnTo>
                  <a:lnTo>
                    <a:pt x="2089" y="0"/>
                  </a:lnTo>
                  <a:lnTo>
                    <a:pt x="2079" y="6"/>
                  </a:lnTo>
                  <a:lnTo>
                    <a:pt x="15" y="1338"/>
                  </a:lnTo>
                  <a:lnTo>
                    <a:pt x="15" y="1338"/>
                  </a:lnTo>
                  <a:lnTo>
                    <a:pt x="6" y="1347"/>
                  </a:lnTo>
                  <a:lnTo>
                    <a:pt x="2" y="1356"/>
                  </a:lnTo>
                  <a:lnTo>
                    <a:pt x="0" y="1366"/>
                  </a:lnTo>
                  <a:lnTo>
                    <a:pt x="0" y="1377"/>
                  </a:lnTo>
                  <a:lnTo>
                    <a:pt x="4" y="1387"/>
                  </a:lnTo>
                  <a:lnTo>
                    <a:pt x="4" y="1387"/>
                  </a:lnTo>
                  <a:lnTo>
                    <a:pt x="11" y="1393"/>
                  </a:lnTo>
                  <a:lnTo>
                    <a:pt x="19" y="1400"/>
                  </a:lnTo>
                  <a:lnTo>
                    <a:pt x="27" y="1402"/>
                  </a:lnTo>
                  <a:lnTo>
                    <a:pt x="38" y="1402"/>
                  </a:lnTo>
                  <a:lnTo>
                    <a:pt x="47" y="1400"/>
                  </a:lnTo>
                  <a:lnTo>
                    <a:pt x="47" y="1400"/>
                  </a:lnTo>
                  <a:lnTo>
                    <a:pt x="40" y="1409"/>
                  </a:lnTo>
                  <a:lnTo>
                    <a:pt x="38" y="1416"/>
                  </a:lnTo>
                  <a:lnTo>
                    <a:pt x="36" y="1425"/>
                  </a:lnTo>
                  <a:lnTo>
                    <a:pt x="38" y="1435"/>
                  </a:lnTo>
                  <a:lnTo>
                    <a:pt x="42" y="1444"/>
                  </a:lnTo>
                  <a:lnTo>
                    <a:pt x="42" y="1444"/>
                  </a:lnTo>
                  <a:lnTo>
                    <a:pt x="48" y="1450"/>
                  </a:lnTo>
                  <a:lnTo>
                    <a:pt x="57" y="1457"/>
                  </a:lnTo>
                  <a:lnTo>
                    <a:pt x="68" y="1459"/>
                  </a:lnTo>
                  <a:lnTo>
                    <a:pt x="75" y="1457"/>
                  </a:lnTo>
                  <a:lnTo>
                    <a:pt x="86" y="1455"/>
                  </a:lnTo>
                  <a:lnTo>
                    <a:pt x="86" y="1455"/>
                  </a:lnTo>
                  <a:lnTo>
                    <a:pt x="80" y="1463"/>
                  </a:lnTo>
                  <a:lnTo>
                    <a:pt x="75" y="1474"/>
                  </a:lnTo>
                  <a:lnTo>
                    <a:pt x="75" y="1485"/>
                  </a:lnTo>
                  <a:lnTo>
                    <a:pt x="78" y="1494"/>
                  </a:lnTo>
                  <a:lnTo>
                    <a:pt x="82" y="1505"/>
                  </a:lnTo>
                  <a:lnTo>
                    <a:pt x="82" y="1505"/>
                  </a:lnTo>
                  <a:lnTo>
                    <a:pt x="91" y="1513"/>
                  </a:lnTo>
                  <a:lnTo>
                    <a:pt x="99" y="1520"/>
                  </a:lnTo>
                  <a:lnTo>
                    <a:pt x="110" y="1524"/>
                  </a:lnTo>
                  <a:lnTo>
                    <a:pt x="121" y="1524"/>
                  </a:lnTo>
                  <a:lnTo>
                    <a:pt x="133" y="1522"/>
                  </a:lnTo>
                  <a:lnTo>
                    <a:pt x="133" y="1522"/>
                  </a:lnTo>
                  <a:lnTo>
                    <a:pt x="128" y="1534"/>
                  </a:lnTo>
                  <a:lnTo>
                    <a:pt x="124" y="1547"/>
                  </a:lnTo>
                  <a:lnTo>
                    <a:pt x="124" y="1562"/>
                  </a:lnTo>
                  <a:lnTo>
                    <a:pt x="128" y="1573"/>
                  </a:lnTo>
                  <a:lnTo>
                    <a:pt x="133" y="1585"/>
                  </a:lnTo>
                  <a:lnTo>
                    <a:pt x="133" y="1585"/>
                  </a:lnTo>
                  <a:lnTo>
                    <a:pt x="144" y="1596"/>
                  </a:lnTo>
                  <a:lnTo>
                    <a:pt x="154" y="1604"/>
                  </a:lnTo>
                  <a:lnTo>
                    <a:pt x="167" y="1608"/>
                  </a:lnTo>
                  <a:lnTo>
                    <a:pt x="181" y="1612"/>
                  </a:lnTo>
                  <a:lnTo>
                    <a:pt x="196" y="1612"/>
                  </a:lnTo>
                  <a:lnTo>
                    <a:pt x="196" y="1612"/>
                  </a:lnTo>
                  <a:lnTo>
                    <a:pt x="188" y="1625"/>
                  </a:lnTo>
                  <a:lnTo>
                    <a:pt x="183" y="1637"/>
                  </a:lnTo>
                  <a:lnTo>
                    <a:pt x="183" y="1651"/>
                  </a:lnTo>
                  <a:lnTo>
                    <a:pt x="185" y="1663"/>
                  </a:lnTo>
                  <a:lnTo>
                    <a:pt x="192" y="1676"/>
                  </a:lnTo>
                  <a:lnTo>
                    <a:pt x="192" y="1676"/>
                  </a:lnTo>
                  <a:lnTo>
                    <a:pt x="200" y="1686"/>
                  </a:lnTo>
                  <a:lnTo>
                    <a:pt x="211" y="1695"/>
                  </a:lnTo>
                  <a:lnTo>
                    <a:pt x="222" y="1699"/>
                  </a:lnTo>
                  <a:lnTo>
                    <a:pt x="236" y="1703"/>
                  </a:lnTo>
                  <a:lnTo>
                    <a:pt x="248" y="1703"/>
                  </a:lnTo>
                  <a:lnTo>
                    <a:pt x="248" y="1703"/>
                  </a:lnTo>
                  <a:lnTo>
                    <a:pt x="243" y="1713"/>
                  </a:lnTo>
                  <a:lnTo>
                    <a:pt x="240" y="1724"/>
                  </a:lnTo>
                  <a:lnTo>
                    <a:pt x="238" y="1734"/>
                  </a:lnTo>
                  <a:lnTo>
                    <a:pt x="240" y="1745"/>
                  </a:lnTo>
                  <a:lnTo>
                    <a:pt x="245" y="1755"/>
                  </a:lnTo>
                  <a:lnTo>
                    <a:pt x="245" y="1755"/>
                  </a:lnTo>
                  <a:lnTo>
                    <a:pt x="253" y="1764"/>
                  </a:lnTo>
                  <a:lnTo>
                    <a:pt x="261" y="1771"/>
                  </a:lnTo>
                  <a:lnTo>
                    <a:pt x="272" y="1773"/>
                  </a:lnTo>
                  <a:lnTo>
                    <a:pt x="282" y="1775"/>
                  </a:lnTo>
                  <a:lnTo>
                    <a:pt x="293" y="1773"/>
                  </a:lnTo>
                  <a:lnTo>
                    <a:pt x="293" y="1773"/>
                  </a:lnTo>
                  <a:lnTo>
                    <a:pt x="284" y="1778"/>
                  </a:lnTo>
                  <a:lnTo>
                    <a:pt x="280" y="1787"/>
                  </a:lnTo>
                  <a:lnTo>
                    <a:pt x="278" y="1798"/>
                  </a:lnTo>
                  <a:lnTo>
                    <a:pt x="280" y="1808"/>
                  </a:lnTo>
                  <a:lnTo>
                    <a:pt x="284" y="1819"/>
                  </a:lnTo>
                  <a:lnTo>
                    <a:pt x="284" y="1819"/>
                  </a:lnTo>
                  <a:lnTo>
                    <a:pt x="291" y="1826"/>
                  </a:lnTo>
                  <a:lnTo>
                    <a:pt x="298" y="1831"/>
                  </a:lnTo>
                  <a:lnTo>
                    <a:pt x="308" y="1833"/>
                  </a:lnTo>
                  <a:lnTo>
                    <a:pt x="316" y="1833"/>
                  </a:lnTo>
                  <a:lnTo>
                    <a:pt x="324" y="1831"/>
                  </a:lnTo>
                  <a:lnTo>
                    <a:pt x="324" y="1831"/>
                  </a:lnTo>
                  <a:lnTo>
                    <a:pt x="321" y="1840"/>
                  </a:lnTo>
                  <a:lnTo>
                    <a:pt x="316" y="1849"/>
                  </a:lnTo>
                  <a:lnTo>
                    <a:pt x="314" y="1856"/>
                  </a:lnTo>
                  <a:lnTo>
                    <a:pt x="316" y="1865"/>
                  </a:lnTo>
                  <a:lnTo>
                    <a:pt x="321" y="1874"/>
                  </a:lnTo>
                  <a:lnTo>
                    <a:pt x="321" y="1874"/>
                  </a:lnTo>
                  <a:lnTo>
                    <a:pt x="326" y="1882"/>
                  </a:lnTo>
                  <a:lnTo>
                    <a:pt x="337" y="1888"/>
                  </a:lnTo>
                  <a:lnTo>
                    <a:pt x="346" y="1891"/>
                  </a:lnTo>
                  <a:lnTo>
                    <a:pt x="358" y="1888"/>
                  </a:lnTo>
                  <a:lnTo>
                    <a:pt x="369" y="1884"/>
                  </a:lnTo>
                  <a:lnTo>
                    <a:pt x="2430" y="550"/>
                  </a:lnTo>
                  <a:lnTo>
                    <a:pt x="2430" y="550"/>
                  </a:lnTo>
                  <a:lnTo>
                    <a:pt x="2439" y="543"/>
                  </a:lnTo>
                  <a:lnTo>
                    <a:pt x="2443" y="534"/>
                  </a:lnTo>
                  <a:lnTo>
                    <a:pt x="2448" y="524"/>
                  </a:lnTo>
                  <a:lnTo>
                    <a:pt x="2445" y="513"/>
                  </a:lnTo>
                  <a:lnTo>
                    <a:pt x="2441" y="503"/>
                  </a:lnTo>
                  <a:lnTo>
                    <a:pt x="2441" y="50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512" y="1291"/>
              <a:ext cx="2447" cy="1892"/>
            </a:xfrm>
            <a:custGeom>
              <a:avLst/>
              <a:gdLst/>
              <a:ahLst/>
              <a:cxnLst>
                <a:cxn ang="0">
                  <a:pos x="2418" y="488"/>
                </a:cxn>
                <a:cxn ang="0">
                  <a:pos x="2403" y="484"/>
                </a:cxn>
                <a:cxn ang="0">
                  <a:pos x="2401" y="448"/>
                </a:cxn>
                <a:cxn ang="0">
                  <a:pos x="2376" y="433"/>
                </a:cxn>
                <a:cxn ang="0">
                  <a:pos x="2361" y="430"/>
                </a:cxn>
                <a:cxn ang="0">
                  <a:pos x="2361" y="387"/>
                </a:cxn>
                <a:cxn ang="0">
                  <a:pos x="2333" y="368"/>
                </a:cxn>
                <a:cxn ang="0">
                  <a:pos x="2314" y="358"/>
                </a:cxn>
                <a:cxn ang="0">
                  <a:pos x="2310" y="308"/>
                </a:cxn>
                <a:cxn ang="0">
                  <a:pos x="2277" y="284"/>
                </a:cxn>
                <a:cxn ang="0">
                  <a:pos x="2254" y="278"/>
                </a:cxn>
                <a:cxn ang="0">
                  <a:pos x="2259" y="250"/>
                </a:cxn>
                <a:cxn ang="0">
                  <a:pos x="2255" y="223"/>
                </a:cxn>
                <a:cxn ang="0">
                  <a:pos x="2232" y="198"/>
                </a:cxn>
                <a:cxn ang="0">
                  <a:pos x="2194" y="189"/>
                </a:cxn>
                <a:cxn ang="0">
                  <a:pos x="2203" y="147"/>
                </a:cxn>
                <a:cxn ang="0">
                  <a:pos x="2181" y="122"/>
                </a:cxn>
                <a:cxn ang="0">
                  <a:pos x="2150" y="119"/>
                </a:cxn>
                <a:cxn ang="0">
                  <a:pos x="2163" y="84"/>
                </a:cxn>
                <a:cxn ang="0">
                  <a:pos x="2146" y="61"/>
                </a:cxn>
                <a:cxn ang="0">
                  <a:pos x="2119" y="61"/>
                </a:cxn>
                <a:cxn ang="0">
                  <a:pos x="2131" y="25"/>
                </a:cxn>
                <a:cxn ang="0">
                  <a:pos x="2110" y="2"/>
                </a:cxn>
                <a:cxn ang="0">
                  <a:pos x="15" y="1338"/>
                </a:cxn>
                <a:cxn ang="0">
                  <a:pos x="0" y="1366"/>
                </a:cxn>
                <a:cxn ang="0">
                  <a:pos x="11" y="1393"/>
                </a:cxn>
                <a:cxn ang="0">
                  <a:pos x="47" y="1400"/>
                </a:cxn>
                <a:cxn ang="0">
                  <a:pos x="36" y="1425"/>
                </a:cxn>
                <a:cxn ang="0">
                  <a:pos x="48" y="1450"/>
                </a:cxn>
                <a:cxn ang="0">
                  <a:pos x="86" y="1455"/>
                </a:cxn>
                <a:cxn ang="0">
                  <a:pos x="75" y="1485"/>
                </a:cxn>
                <a:cxn ang="0">
                  <a:pos x="91" y="1513"/>
                </a:cxn>
                <a:cxn ang="0">
                  <a:pos x="133" y="1522"/>
                </a:cxn>
                <a:cxn ang="0">
                  <a:pos x="124" y="1562"/>
                </a:cxn>
                <a:cxn ang="0">
                  <a:pos x="144" y="1596"/>
                </a:cxn>
                <a:cxn ang="0">
                  <a:pos x="196" y="1612"/>
                </a:cxn>
                <a:cxn ang="0">
                  <a:pos x="183" y="1651"/>
                </a:cxn>
                <a:cxn ang="0">
                  <a:pos x="200" y="1686"/>
                </a:cxn>
                <a:cxn ang="0">
                  <a:pos x="248" y="1703"/>
                </a:cxn>
                <a:cxn ang="0">
                  <a:pos x="238" y="1734"/>
                </a:cxn>
                <a:cxn ang="0">
                  <a:pos x="253" y="1764"/>
                </a:cxn>
                <a:cxn ang="0">
                  <a:pos x="293" y="1773"/>
                </a:cxn>
                <a:cxn ang="0">
                  <a:pos x="278" y="1798"/>
                </a:cxn>
                <a:cxn ang="0">
                  <a:pos x="291" y="1826"/>
                </a:cxn>
                <a:cxn ang="0">
                  <a:pos x="324" y="1831"/>
                </a:cxn>
                <a:cxn ang="0">
                  <a:pos x="314" y="1856"/>
                </a:cxn>
                <a:cxn ang="0">
                  <a:pos x="326" y="1882"/>
                </a:cxn>
                <a:cxn ang="0">
                  <a:pos x="369" y="1884"/>
                </a:cxn>
                <a:cxn ang="0">
                  <a:pos x="2443" y="534"/>
                </a:cxn>
                <a:cxn ang="0">
                  <a:pos x="2441" y="503"/>
                </a:cxn>
              </a:cxnLst>
              <a:rect l="0" t="0" r="r" b="b"/>
              <a:pathLst>
                <a:path w="2449" h="1892">
                  <a:moveTo>
                    <a:pt x="2441" y="503"/>
                  </a:moveTo>
                  <a:lnTo>
                    <a:pt x="2434" y="495"/>
                  </a:lnTo>
                  <a:lnTo>
                    <a:pt x="2427" y="490"/>
                  </a:lnTo>
                  <a:lnTo>
                    <a:pt x="2418" y="488"/>
                  </a:lnTo>
                  <a:lnTo>
                    <a:pt x="2407" y="488"/>
                  </a:lnTo>
                  <a:lnTo>
                    <a:pt x="2397" y="490"/>
                  </a:lnTo>
                  <a:lnTo>
                    <a:pt x="2397" y="490"/>
                  </a:lnTo>
                  <a:lnTo>
                    <a:pt x="2403" y="484"/>
                  </a:lnTo>
                  <a:lnTo>
                    <a:pt x="2405" y="476"/>
                  </a:lnTo>
                  <a:lnTo>
                    <a:pt x="2407" y="467"/>
                  </a:lnTo>
                  <a:lnTo>
                    <a:pt x="2405" y="457"/>
                  </a:lnTo>
                  <a:lnTo>
                    <a:pt x="2401" y="448"/>
                  </a:lnTo>
                  <a:lnTo>
                    <a:pt x="2401" y="448"/>
                  </a:lnTo>
                  <a:lnTo>
                    <a:pt x="2395" y="442"/>
                  </a:lnTo>
                  <a:lnTo>
                    <a:pt x="2386" y="435"/>
                  </a:lnTo>
                  <a:lnTo>
                    <a:pt x="2376" y="433"/>
                  </a:lnTo>
                  <a:lnTo>
                    <a:pt x="2365" y="433"/>
                  </a:lnTo>
                  <a:lnTo>
                    <a:pt x="2356" y="437"/>
                  </a:lnTo>
                  <a:lnTo>
                    <a:pt x="2356" y="437"/>
                  </a:lnTo>
                  <a:lnTo>
                    <a:pt x="2361" y="430"/>
                  </a:lnTo>
                  <a:lnTo>
                    <a:pt x="2365" y="419"/>
                  </a:lnTo>
                  <a:lnTo>
                    <a:pt x="2367" y="409"/>
                  </a:lnTo>
                  <a:lnTo>
                    <a:pt x="2365" y="398"/>
                  </a:lnTo>
                  <a:lnTo>
                    <a:pt x="2361" y="387"/>
                  </a:lnTo>
                  <a:lnTo>
                    <a:pt x="2361" y="387"/>
                  </a:lnTo>
                  <a:lnTo>
                    <a:pt x="2353" y="379"/>
                  </a:lnTo>
                  <a:lnTo>
                    <a:pt x="2344" y="372"/>
                  </a:lnTo>
                  <a:lnTo>
                    <a:pt x="2333" y="368"/>
                  </a:lnTo>
                  <a:lnTo>
                    <a:pt x="2323" y="368"/>
                  </a:lnTo>
                  <a:lnTo>
                    <a:pt x="2310" y="370"/>
                  </a:lnTo>
                  <a:lnTo>
                    <a:pt x="2310" y="370"/>
                  </a:lnTo>
                  <a:lnTo>
                    <a:pt x="2314" y="358"/>
                  </a:lnTo>
                  <a:lnTo>
                    <a:pt x="2319" y="343"/>
                  </a:lnTo>
                  <a:lnTo>
                    <a:pt x="2319" y="331"/>
                  </a:lnTo>
                  <a:lnTo>
                    <a:pt x="2314" y="317"/>
                  </a:lnTo>
                  <a:lnTo>
                    <a:pt x="2310" y="308"/>
                  </a:lnTo>
                  <a:lnTo>
                    <a:pt x="2310" y="308"/>
                  </a:lnTo>
                  <a:lnTo>
                    <a:pt x="2300" y="297"/>
                  </a:lnTo>
                  <a:lnTo>
                    <a:pt x="2289" y="288"/>
                  </a:lnTo>
                  <a:lnTo>
                    <a:pt x="2277" y="284"/>
                  </a:lnTo>
                  <a:lnTo>
                    <a:pt x="2264" y="284"/>
                  </a:lnTo>
                  <a:lnTo>
                    <a:pt x="2249" y="284"/>
                  </a:lnTo>
                  <a:lnTo>
                    <a:pt x="2249" y="284"/>
                  </a:lnTo>
                  <a:lnTo>
                    <a:pt x="2254" y="278"/>
                  </a:lnTo>
                  <a:lnTo>
                    <a:pt x="2255" y="271"/>
                  </a:lnTo>
                  <a:lnTo>
                    <a:pt x="2257" y="262"/>
                  </a:lnTo>
                  <a:lnTo>
                    <a:pt x="2259" y="257"/>
                  </a:lnTo>
                  <a:lnTo>
                    <a:pt x="2259" y="250"/>
                  </a:lnTo>
                  <a:lnTo>
                    <a:pt x="2259" y="242"/>
                  </a:lnTo>
                  <a:lnTo>
                    <a:pt x="2259" y="236"/>
                  </a:lnTo>
                  <a:lnTo>
                    <a:pt x="2257" y="229"/>
                  </a:lnTo>
                  <a:lnTo>
                    <a:pt x="2255" y="223"/>
                  </a:lnTo>
                  <a:lnTo>
                    <a:pt x="2252" y="216"/>
                  </a:lnTo>
                  <a:lnTo>
                    <a:pt x="2252" y="216"/>
                  </a:lnTo>
                  <a:lnTo>
                    <a:pt x="2243" y="206"/>
                  </a:lnTo>
                  <a:lnTo>
                    <a:pt x="2232" y="198"/>
                  </a:lnTo>
                  <a:lnTo>
                    <a:pt x="2220" y="193"/>
                  </a:lnTo>
                  <a:lnTo>
                    <a:pt x="2207" y="189"/>
                  </a:lnTo>
                  <a:lnTo>
                    <a:pt x="2194" y="189"/>
                  </a:lnTo>
                  <a:lnTo>
                    <a:pt x="2194" y="189"/>
                  </a:lnTo>
                  <a:lnTo>
                    <a:pt x="2201" y="179"/>
                  </a:lnTo>
                  <a:lnTo>
                    <a:pt x="2203" y="168"/>
                  </a:lnTo>
                  <a:lnTo>
                    <a:pt x="2204" y="158"/>
                  </a:lnTo>
                  <a:lnTo>
                    <a:pt x="2203" y="147"/>
                  </a:lnTo>
                  <a:lnTo>
                    <a:pt x="2199" y="137"/>
                  </a:lnTo>
                  <a:lnTo>
                    <a:pt x="2199" y="137"/>
                  </a:lnTo>
                  <a:lnTo>
                    <a:pt x="2190" y="128"/>
                  </a:lnTo>
                  <a:lnTo>
                    <a:pt x="2181" y="122"/>
                  </a:lnTo>
                  <a:lnTo>
                    <a:pt x="2171" y="119"/>
                  </a:lnTo>
                  <a:lnTo>
                    <a:pt x="2160" y="117"/>
                  </a:lnTo>
                  <a:lnTo>
                    <a:pt x="2150" y="119"/>
                  </a:lnTo>
                  <a:lnTo>
                    <a:pt x="2150" y="119"/>
                  </a:lnTo>
                  <a:lnTo>
                    <a:pt x="2158" y="112"/>
                  </a:lnTo>
                  <a:lnTo>
                    <a:pt x="2163" y="103"/>
                  </a:lnTo>
                  <a:lnTo>
                    <a:pt x="2165" y="94"/>
                  </a:lnTo>
                  <a:lnTo>
                    <a:pt x="2163" y="84"/>
                  </a:lnTo>
                  <a:lnTo>
                    <a:pt x="2158" y="73"/>
                  </a:lnTo>
                  <a:lnTo>
                    <a:pt x="2158" y="73"/>
                  </a:lnTo>
                  <a:lnTo>
                    <a:pt x="2153" y="67"/>
                  </a:lnTo>
                  <a:lnTo>
                    <a:pt x="2146" y="61"/>
                  </a:lnTo>
                  <a:lnTo>
                    <a:pt x="2137" y="59"/>
                  </a:lnTo>
                  <a:lnTo>
                    <a:pt x="2127" y="59"/>
                  </a:lnTo>
                  <a:lnTo>
                    <a:pt x="2119" y="61"/>
                  </a:lnTo>
                  <a:lnTo>
                    <a:pt x="2119" y="61"/>
                  </a:lnTo>
                  <a:lnTo>
                    <a:pt x="2125" y="52"/>
                  </a:lnTo>
                  <a:lnTo>
                    <a:pt x="2128" y="44"/>
                  </a:lnTo>
                  <a:lnTo>
                    <a:pt x="2131" y="34"/>
                  </a:lnTo>
                  <a:lnTo>
                    <a:pt x="2131" y="25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19" y="8"/>
                  </a:lnTo>
                  <a:lnTo>
                    <a:pt x="2110" y="2"/>
                  </a:lnTo>
                  <a:lnTo>
                    <a:pt x="2100" y="0"/>
                  </a:lnTo>
                  <a:lnTo>
                    <a:pt x="2089" y="0"/>
                  </a:lnTo>
                  <a:lnTo>
                    <a:pt x="2079" y="6"/>
                  </a:lnTo>
                  <a:lnTo>
                    <a:pt x="15" y="1338"/>
                  </a:lnTo>
                  <a:lnTo>
                    <a:pt x="15" y="1338"/>
                  </a:lnTo>
                  <a:lnTo>
                    <a:pt x="6" y="1347"/>
                  </a:lnTo>
                  <a:lnTo>
                    <a:pt x="2" y="1356"/>
                  </a:lnTo>
                  <a:lnTo>
                    <a:pt x="0" y="1366"/>
                  </a:lnTo>
                  <a:lnTo>
                    <a:pt x="0" y="1377"/>
                  </a:lnTo>
                  <a:lnTo>
                    <a:pt x="4" y="1387"/>
                  </a:lnTo>
                  <a:lnTo>
                    <a:pt x="4" y="1387"/>
                  </a:lnTo>
                  <a:lnTo>
                    <a:pt x="11" y="1393"/>
                  </a:lnTo>
                  <a:lnTo>
                    <a:pt x="19" y="1400"/>
                  </a:lnTo>
                  <a:lnTo>
                    <a:pt x="27" y="1402"/>
                  </a:lnTo>
                  <a:lnTo>
                    <a:pt x="38" y="1402"/>
                  </a:lnTo>
                  <a:lnTo>
                    <a:pt x="47" y="1400"/>
                  </a:lnTo>
                  <a:lnTo>
                    <a:pt x="47" y="1400"/>
                  </a:lnTo>
                  <a:lnTo>
                    <a:pt x="40" y="1409"/>
                  </a:lnTo>
                  <a:lnTo>
                    <a:pt x="38" y="1416"/>
                  </a:lnTo>
                  <a:lnTo>
                    <a:pt x="36" y="1425"/>
                  </a:lnTo>
                  <a:lnTo>
                    <a:pt x="38" y="1435"/>
                  </a:lnTo>
                  <a:lnTo>
                    <a:pt x="42" y="1444"/>
                  </a:lnTo>
                  <a:lnTo>
                    <a:pt x="42" y="1444"/>
                  </a:lnTo>
                  <a:lnTo>
                    <a:pt x="48" y="1450"/>
                  </a:lnTo>
                  <a:lnTo>
                    <a:pt x="57" y="1457"/>
                  </a:lnTo>
                  <a:lnTo>
                    <a:pt x="68" y="1459"/>
                  </a:lnTo>
                  <a:lnTo>
                    <a:pt x="75" y="1457"/>
                  </a:lnTo>
                  <a:lnTo>
                    <a:pt x="86" y="1455"/>
                  </a:lnTo>
                  <a:lnTo>
                    <a:pt x="86" y="1455"/>
                  </a:lnTo>
                  <a:lnTo>
                    <a:pt x="80" y="1463"/>
                  </a:lnTo>
                  <a:lnTo>
                    <a:pt x="75" y="1474"/>
                  </a:lnTo>
                  <a:lnTo>
                    <a:pt x="75" y="1485"/>
                  </a:lnTo>
                  <a:lnTo>
                    <a:pt x="78" y="1494"/>
                  </a:lnTo>
                  <a:lnTo>
                    <a:pt x="82" y="1505"/>
                  </a:lnTo>
                  <a:lnTo>
                    <a:pt x="82" y="1505"/>
                  </a:lnTo>
                  <a:lnTo>
                    <a:pt x="91" y="1513"/>
                  </a:lnTo>
                  <a:lnTo>
                    <a:pt x="99" y="1520"/>
                  </a:lnTo>
                  <a:lnTo>
                    <a:pt x="110" y="1524"/>
                  </a:lnTo>
                  <a:lnTo>
                    <a:pt x="121" y="1524"/>
                  </a:lnTo>
                  <a:lnTo>
                    <a:pt x="133" y="1522"/>
                  </a:lnTo>
                  <a:lnTo>
                    <a:pt x="133" y="1522"/>
                  </a:lnTo>
                  <a:lnTo>
                    <a:pt x="128" y="1534"/>
                  </a:lnTo>
                  <a:lnTo>
                    <a:pt x="124" y="1547"/>
                  </a:lnTo>
                  <a:lnTo>
                    <a:pt x="124" y="1562"/>
                  </a:lnTo>
                  <a:lnTo>
                    <a:pt x="128" y="1573"/>
                  </a:lnTo>
                  <a:lnTo>
                    <a:pt x="133" y="1585"/>
                  </a:lnTo>
                  <a:lnTo>
                    <a:pt x="133" y="1585"/>
                  </a:lnTo>
                  <a:lnTo>
                    <a:pt x="144" y="1596"/>
                  </a:lnTo>
                  <a:lnTo>
                    <a:pt x="154" y="1604"/>
                  </a:lnTo>
                  <a:lnTo>
                    <a:pt x="167" y="1608"/>
                  </a:lnTo>
                  <a:lnTo>
                    <a:pt x="181" y="1612"/>
                  </a:lnTo>
                  <a:lnTo>
                    <a:pt x="196" y="1612"/>
                  </a:lnTo>
                  <a:lnTo>
                    <a:pt x="196" y="1612"/>
                  </a:lnTo>
                  <a:lnTo>
                    <a:pt x="188" y="1625"/>
                  </a:lnTo>
                  <a:lnTo>
                    <a:pt x="183" y="1637"/>
                  </a:lnTo>
                  <a:lnTo>
                    <a:pt x="183" y="1651"/>
                  </a:lnTo>
                  <a:lnTo>
                    <a:pt x="185" y="1663"/>
                  </a:lnTo>
                  <a:lnTo>
                    <a:pt x="192" y="1676"/>
                  </a:lnTo>
                  <a:lnTo>
                    <a:pt x="192" y="1676"/>
                  </a:lnTo>
                  <a:lnTo>
                    <a:pt x="200" y="1686"/>
                  </a:lnTo>
                  <a:lnTo>
                    <a:pt x="211" y="1695"/>
                  </a:lnTo>
                  <a:lnTo>
                    <a:pt x="222" y="1699"/>
                  </a:lnTo>
                  <a:lnTo>
                    <a:pt x="236" y="1703"/>
                  </a:lnTo>
                  <a:lnTo>
                    <a:pt x="248" y="1703"/>
                  </a:lnTo>
                  <a:lnTo>
                    <a:pt x="248" y="1703"/>
                  </a:lnTo>
                  <a:lnTo>
                    <a:pt x="243" y="1713"/>
                  </a:lnTo>
                  <a:lnTo>
                    <a:pt x="240" y="1724"/>
                  </a:lnTo>
                  <a:lnTo>
                    <a:pt x="238" y="1734"/>
                  </a:lnTo>
                  <a:lnTo>
                    <a:pt x="240" y="1745"/>
                  </a:lnTo>
                  <a:lnTo>
                    <a:pt x="245" y="1755"/>
                  </a:lnTo>
                  <a:lnTo>
                    <a:pt x="245" y="1755"/>
                  </a:lnTo>
                  <a:lnTo>
                    <a:pt x="253" y="1764"/>
                  </a:lnTo>
                  <a:lnTo>
                    <a:pt x="261" y="1771"/>
                  </a:lnTo>
                  <a:lnTo>
                    <a:pt x="272" y="1773"/>
                  </a:lnTo>
                  <a:lnTo>
                    <a:pt x="282" y="1775"/>
                  </a:lnTo>
                  <a:lnTo>
                    <a:pt x="293" y="1773"/>
                  </a:lnTo>
                  <a:lnTo>
                    <a:pt x="293" y="1773"/>
                  </a:lnTo>
                  <a:lnTo>
                    <a:pt x="284" y="1778"/>
                  </a:lnTo>
                  <a:lnTo>
                    <a:pt x="280" y="1787"/>
                  </a:lnTo>
                  <a:lnTo>
                    <a:pt x="278" y="1798"/>
                  </a:lnTo>
                  <a:lnTo>
                    <a:pt x="280" y="1808"/>
                  </a:lnTo>
                  <a:lnTo>
                    <a:pt x="284" y="1819"/>
                  </a:lnTo>
                  <a:lnTo>
                    <a:pt x="284" y="1819"/>
                  </a:lnTo>
                  <a:lnTo>
                    <a:pt x="291" y="1826"/>
                  </a:lnTo>
                  <a:lnTo>
                    <a:pt x="298" y="1831"/>
                  </a:lnTo>
                  <a:lnTo>
                    <a:pt x="308" y="1833"/>
                  </a:lnTo>
                  <a:lnTo>
                    <a:pt x="316" y="1833"/>
                  </a:lnTo>
                  <a:lnTo>
                    <a:pt x="324" y="1831"/>
                  </a:lnTo>
                  <a:lnTo>
                    <a:pt x="324" y="1831"/>
                  </a:lnTo>
                  <a:lnTo>
                    <a:pt x="321" y="1840"/>
                  </a:lnTo>
                  <a:lnTo>
                    <a:pt x="316" y="1849"/>
                  </a:lnTo>
                  <a:lnTo>
                    <a:pt x="314" y="1856"/>
                  </a:lnTo>
                  <a:lnTo>
                    <a:pt x="316" y="1865"/>
                  </a:lnTo>
                  <a:lnTo>
                    <a:pt x="321" y="1874"/>
                  </a:lnTo>
                  <a:lnTo>
                    <a:pt x="321" y="1874"/>
                  </a:lnTo>
                  <a:lnTo>
                    <a:pt x="326" y="1882"/>
                  </a:lnTo>
                  <a:lnTo>
                    <a:pt x="337" y="1888"/>
                  </a:lnTo>
                  <a:lnTo>
                    <a:pt x="346" y="1891"/>
                  </a:lnTo>
                  <a:lnTo>
                    <a:pt x="358" y="1888"/>
                  </a:lnTo>
                  <a:lnTo>
                    <a:pt x="369" y="1884"/>
                  </a:lnTo>
                  <a:lnTo>
                    <a:pt x="2430" y="550"/>
                  </a:lnTo>
                  <a:lnTo>
                    <a:pt x="2430" y="550"/>
                  </a:lnTo>
                  <a:lnTo>
                    <a:pt x="2439" y="543"/>
                  </a:lnTo>
                  <a:lnTo>
                    <a:pt x="2443" y="534"/>
                  </a:lnTo>
                  <a:lnTo>
                    <a:pt x="2448" y="524"/>
                  </a:lnTo>
                  <a:lnTo>
                    <a:pt x="2445" y="513"/>
                  </a:lnTo>
                  <a:lnTo>
                    <a:pt x="2441" y="503"/>
                  </a:lnTo>
                  <a:lnTo>
                    <a:pt x="2441" y="50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1570" y="1334"/>
              <a:ext cx="2267" cy="1700"/>
            </a:xfrm>
            <a:custGeom>
              <a:avLst/>
              <a:gdLst/>
              <a:ahLst/>
              <a:cxnLst>
                <a:cxn ang="0">
                  <a:pos x="2029" y="0"/>
                </a:cxn>
                <a:cxn ang="0">
                  <a:pos x="0" y="1300"/>
                </a:cxn>
                <a:cxn ang="0">
                  <a:pos x="236" y="1699"/>
                </a:cxn>
                <a:cxn ang="0">
                  <a:pos x="2266" y="381"/>
                </a:cxn>
                <a:cxn ang="0">
                  <a:pos x="2029" y="0"/>
                </a:cxn>
                <a:cxn ang="0">
                  <a:pos x="2029" y="0"/>
                </a:cxn>
              </a:cxnLst>
              <a:rect l="0" t="0" r="r" b="b"/>
              <a:pathLst>
                <a:path w="2267" h="1700">
                  <a:moveTo>
                    <a:pt x="2029" y="0"/>
                  </a:moveTo>
                  <a:lnTo>
                    <a:pt x="0" y="1300"/>
                  </a:lnTo>
                  <a:lnTo>
                    <a:pt x="236" y="1699"/>
                  </a:lnTo>
                  <a:lnTo>
                    <a:pt x="2266" y="381"/>
                  </a:lnTo>
                  <a:lnTo>
                    <a:pt x="2029" y="0"/>
                  </a:lnTo>
                  <a:lnTo>
                    <a:pt x="2029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575" y="1344"/>
              <a:ext cx="2249" cy="1676"/>
            </a:xfrm>
            <a:custGeom>
              <a:avLst/>
              <a:gdLst/>
              <a:ahLst/>
              <a:cxnLst>
                <a:cxn ang="0">
                  <a:pos x="2022" y="0"/>
                </a:cxn>
                <a:cxn ang="0">
                  <a:pos x="0" y="1296"/>
                </a:cxn>
                <a:cxn ang="0">
                  <a:pos x="227" y="1677"/>
                </a:cxn>
                <a:cxn ang="0">
                  <a:pos x="2250" y="363"/>
                </a:cxn>
                <a:cxn ang="0">
                  <a:pos x="2022" y="0"/>
                </a:cxn>
                <a:cxn ang="0">
                  <a:pos x="2022" y="0"/>
                </a:cxn>
              </a:cxnLst>
              <a:rect l="0" t="0" r="r" b="b"/>
              <a:pathLst>
                <a:path w="2251" h="1678">
                  <a:moveTo>
                    <a:pt x="2022" y="0"/>
                  </a:moveTo>
                  <a:lnTo>
                    <a:pt x="0" y="1296"/>
                  </a:lnTo>
                  <a:lnTo>
                    <a:pt x="227" y="1677"/>
                  </a:lnTo>
                  <a:lnTo>
                    <a:pt x="2250" y="363"/>
                  </a:lnTo>
                  <a:lnTo>
                    <a:pt x="2022" y="0"/>
                  </a:lnTo>
                  <a:lnTo>
                    <a:pt x="2022" y="0"/>
                  </a:lnTo>
                </a:path>
              </a:pathLst>
            </a:custGeom>
            <a:solidFill>
              <a:srgbClr val="FFDA16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1575" y="1353"/>
              <a:ext cx="2239" cy="1657"/>
            </a:xfrm>
            <a:custGeom>
              <a:avLst/>
              <a:gdLst/>
              <a:ahLst/>
              <a:cxnLst>
                <a:cxn ang="0">
                  <a:pos x="2019" y="0"/>
                </a:cxn>
                <a:cxn ang="0">
                  <a:pos x="0" y="1292"/>
                </a:cxn>
                <a:cxn ang="0">
                  <a:pos x="218" y="1656"/>
                </a:cxn>
                <a:cxn ang="0">
                  <a:pos x="2237" y="347"/>
                </a:cxn>
                <a:cxn ang="0">
                  <a:pos x="2019" y="0"/>
                </a:cxn>
                <a:cxn ang="0">
                  <a:pos x="2019" y="0"/>
                </a:cxn>
              </a:cxnLst>
              <a:rect l="0" t="0" r="r" b="b"/>
              <a:pathLst>
                <a:path w="2238" h="1657">
                  <a:moveTo>
                    <a:pt x="2019" y="0"/>
                  </a:moveTo>
                  <a:lnTo>
                    <a:pt x="0" y="1292"/>
                  </a:lnTo>
                  <a:lnTo>
                    <a:pt x="218" y="1656"/>
                  </a:lnTo>
                  <a:lnTo>
                    <a:pt x="2237" y="347"/>
                  </a:lnTo>
                  <a:lnTo>
                    <a:pt x="2019" y="0"/>
                  </a:lnTo>
                  <a:lnTo>
                    <a:pt x="2019" y="0"/>
                  </a:lnTo>
                </a:path>
              </a:pathLst>
            </a:custGeom>
            <a:solidFill>
              <a:srgbClr val="FFDB1D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584" y="1358"/>
              <a:ext cx="2221" cy="1638"/>
            </a:xfrm>
            <a:custGeom>
              <a:avLst/>
              <a:gdLst/>
              <a:ahLst/>
              <a:cxnLst>
                <a:cxn ang="0">
                  <a:pos x="2014" y="0"/>
                </a:cxn>
                <a:cxn ang="0">
                  <a:pos x="0" y="1291"/>
                </a:cxn>
                <a:cxn ang="0">
                  <a:pos x="210" y="1638"/>
                </a:cxn>
                <a:cxn ang="0">
                  <a:pos x="2221" y="333"/>
                </a:cxn>
                <a:cxn ang="0">
                  <a:pos x="2014" y="0"/>
                </a:cxn>
                <a:cxn ang="0">
                  <a:pos x="2014" y="0"/>
                </a:cxn>
              </a:cxnLst>
              <a:rect l="0" t="0" r="r" b="b"/>
              <a:pathLst>
                <a:path w="2222" h="1639">
                  <a:moveTo>
                    <a:pt x="2014" y="0"/>
                  </a:moveTo>
                  <a:lnTo>
                    <a:pt x="0" y="1291"/>
                  </a:lnTo>
                  <a:lnTo>
                    <a:pt x="210" y="1638"/>
                  </a:lnTo>
                  <a:lnTo>
                    <a:pt x="2221" y="333"/>
                  </a:lnTo>
                  <a:lnTo>
                    <a:pt x="2014" y="0"/>
                  </a:lnTo>
                  <a:lnTo>
                    <a:pt x="2014" y="0"/>
                  </a:lnTo>
                </a:path>
              </a:pathLst>
            </a:custGeom>
            <a:solidFill>
              <a:srgbClr val="FFDD24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584" y="1363"/>
              <a:ext cx="2211" cy="1618"/>
            </a:xfrm>
            <a:custGeom>
              <a:avLst/>
              <a:gdLst/>
              <a:ahLst/>
              <a:cxnLst>
                <a:cxn ang="0">
                  <a:pos x="2012" y="0"/>
                </a:cxn>
                <a:cxn ang="0">
                  <a:pos x="0" y="1287"/>
                </a:cxn>
                <a:cxn ang="0">
                  <a:pos x="202" y="1618"/>
                </a:cxn>
                <a:cxn ang="0">
                  <a:pos x="2208" y="315"/>
                </a:cxn>
                <a:cxn ang="0">
                  <a:pos x="2012" y="0"/>
                </a:cxn>
                <a:cxn ang="0">
                  <a:pos x="2012" y="0"/>
                </a:cxn>
              </a:cxnLst>
              <a:rect l="0" t="0" r="r" b="b"/>
              <a:pathLst>
                <a:path w="2209" h="1619">
                  <a:moveTo>
                    <a:pt x="2012" y="0"/>
                  </a:moveTo>
                  <a:lnTo>
                    <a:pt x="0" y="1287"/>
                  </a:lnTo>
                  <a:lnTo>
                    <a:pt x="202" y="1618"/>
                  </a:lnTo>
                  <a:lnTo>
                    <a:pt x="2208" y="315"/>
                  </a:lnTo>
                  <a:lnTo>
                    <a:pt x="2012" y="0"/>
                  </a:lnTo>
                  <a:lnTo>
                    <a:pt x="2012" y="0"/>
                  </a:lnTo>
                </a:path>
              </a:pathLst>
            </a:custGeom>
            <a:solidFill>
              <a:srgbClr val="FFDE2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1594" y="1377"/>
              <a:ext cx="2192" cy="1598"/>
            </a:xfrm>
            <a:custGeom>
              <a:avLst/>
              <a:gdLst/>
              <a:ahLst/>
              <a:cxnLst>
                <a:cxn ang="0">
                  <a:pos x="2001" y="0"/>
                </a:cxn>
                <a:cxn ang="0">
                  <a:pos x="0" y="1281"/>
                </a:cxn>
                <a:cxn ang="0">
                  <a:pos x="190" y="1596"/>
                </a:cxn>
                <a:cxn ang="0">
                  <a:pos x="2190" y="299"/>
                </a:cxn>
                <a:cxn ang="0">
                  <a:pos x="2001" y="0"/>
                </a:cxn>
                <a:cxn ang="0">
                  <a:pos x="2001" y="0"/>
                </a:cxn>
              </a:cxnLst>
              <a:rect l="0" t="0" r="r" b="b"/>
              <a:pathLst>
                <a:path w="2191" h="1597">
                  <a:moveTo>
                    <a:pt x="2001" y="0"/>
                  </a:moveTo>
                  <a:lnTo>
                    <a:pt x="0" y="1281"/>
                  </a:lnTo>
                  <a:lnTo>
                    <a:pt x="190" y="1596"/>
                  </a:lnTo>
                  <a:lnTo>
                    <a:pt x="2190" y="299"/>
                  </a:lnTo>
                  <a:lnTo>
                    <a:pt x="2001" y="0"/>
                  </a:lnTo>
                  <a:lnTo>
                    <a:pt x="2001" y="0"/>
                  </a:lnTo>
                </a:path>
              </a:pathLst>
            </a:custGeom>
            <a:solidFill>
              <a:srgbClr val="FFE033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1575" y="1363"/>
              <a:ext cx="2177" cy="1575"/>
            </a:xfrm>
            <a:custGeom>
              <a:avLst/>
              <a:gdLst/>
              <a:ahLst/>
              <a:cxnLst>
                <a:cxn ang="0">
                  <a:pos x="1997" y="0"/>
                </a:cxn>
                <a:cxn ang="0">
                  <a:pos x="0" y="1277"/>
                </a:cxn>
                <a:cxn ang="0">
                  <a:pos x="181" y="1574"/>
                </a:cxn>
                <a:cxn ang="0">
                  <a:pos x="2175" y="282"/>
                </a:cxn>
                <a:cxn ang="0">
                  <a:pos x="1997" y="0"/>
                </a:cxn>
                <a:cxn ang="0">
                  <a:pos x="1997" y="0"/>
                </a:cxn>
              </a:cxnLst>
              <a:rect l="0" t="0" r="r" b="b"/>
              <a:pathLst>
                <a:path w="2176" h="1575">
                  <a:moveTo>
                    <a:pt x="1997" y="0"/>
                  </a:moveTo>
                  <a:lnTo>
                    <a:pt x="0" y="1277"/>
                  </a:lnTo>
                  <a:lnTo>
                    <a:pt x="181" y="1574"/>
                  </a:lnTo>
                  <a:lnTo>
                    <a:pt x="2175" y="282"/>
                  </a:lnTo>
                  <a:lnTo>
                    <a:pt x="1997" y="0"/>
                  </a:lnTo>
                  <a:lnTo>
                    <a:pt x="1997" y="0"/>
                  </a:lnTo>
                </a:path>
              </a:pathLst>
            </a:custGeom>
            <a:solidFill>
              <a:srgbClr val="FFE13A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1565" y="1356"/>
              <a:ext cx="2163" cy="1556"/>
            </a:xfrm>
            <a:custGeom>
              <a:avLst/>
              <a:gdLst/>
              <a:ahLst/>
              <a:cxnLst>
                <a:cxn ang="0">
                  <a:pos x="1994" y="0"/>
                </a:cxn>
                <a:cxn ang="0">
                  <a:pos x="0" y="1275"/>
                </a:cxn>
                <a:cxn ang="0">
                  <a:pos x="172" y="1556"/>
                </a:cxn>
                <a:cxn ang="0">
                  <a:pos x="2162" y="269"/>
                </a:cxn>
                <a:cxn ang="0">
                  <a:pos x="1994" y="0"/>
                </a:cxn>
                <a:cxn ang="0">
                  <a:pos x="1994" y="0"/>
                </a:cxn>
              </a:cxnLst>
              <a:rect l="0" t="0" r="r" b="b"/>
              <a:pathLst>
                <a:path w="2163" h="1557">
                  <a:moveTo>
                    <a:pt x="1994" y="0"/>
                  </a:moveTo>
                  <a:lnTo>
                    <a:pt x="0" y="1275"/>
                  </a:lnTo>
                  <a:lnTo>
                    <a:pt x="172" y="1556"/>
                  </a:lnTo>
                  <a:lnTo>
                    <a:pt x="2162" y="269"/>
                  </a:lnTo>
                  <a:lnTo>
                    <a:pt x="1994" y="0"/>
                  </a:lnTo>
                  <a:lnTo>
                    <a:pt x="1994" y="0"/>
                  </a:lnTo>
                </a:path>
              </a:pathLst>
            </a:custGeom>
            <a:solidFill>
              <a:srgbClr val="FFE24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1607" y="1388"/>
              <a:ext cx="2144" cy="1537"/>
            </a:xfrm>
            <a:custGeom>
              <a:avLst/>
              <a:gdLst/>
              <a:ahLst/>
              <a:cxnLst>
                <a:cxn ang="0">
                  <a:pos x="1987" y="0"/>
                </a:cxn>
                <a:cxn ang="0">
                  <a:pos x="0" y="1271"/>
                </a:cxn>
                <a:cxn ang="0">
                  <a:pos x="161" y="1534"/>
                </a:cxn>
                <a:cxn ang="0">
                  <a:pos x="2144" y="251"/>
                </a:cxn>
                <a:cxn ang="0">
                  <a:pos x="1987" y="0"/>
                </a:cxn>
                <a:cxn ang="0">
                  <a:pos x="1987" y="0"/>
                </a:cxn>
              </a:cxnLst>
              <a:rect l="0" t="0" r="r" b="b"/>
              <a:pathLst>
                <a:path w="2145" h="1535">
                  <a:moveTo>
                    <a:pt x="1987" y="0"/>
                  </a:moveTo>
                  <a:lnTo>
                    <a:pt x="0" y="1271"/>
                  </a:lnTo>
                  <a:lnTo>
                    <a:pt x="161" y="1534"/>
                  </a:lnTo>
                  <a:lnTo>
                    <a:pt x="2144" y="251"/>
                  </a:lnTo>
                  <a:lnTo>
                    <a:pt x="1987" y="0"/>
                  </a:lnTo>
                  <a:lnTo>
                    <a:pt x="1987" y="0"/>
                  </a:lnTo>
                </a:path>
              </a:pathLst>
            </a:custGeom>
            <a:solidFill>
              <a:srgbClr val="FFE44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1612" y="1408"/>
              <a:ext cx="2130" cy="1517"/>
            </a:xfrm>
            <a:custGeom>
              <a:avLst/>
              <a:gdLst/>
              <a:ahLst/>
              <a:cxnLst>
                <a:cxn ang="0">
                  <a:pos x="1981" y="0"/>
                </a:cxn>
                <a:cxn ang="0">
                  <a:pos x="0" y="1265"/>
                </a:cxn>
                <a:cxn ang="0">
                  <a:pos x="154" y="1515"/>
                </a:cxn>
                <a:cxn ang="0">
                  <a:pos x="2129" y="236"/>
                </a:cxn>
                <a:cxn ang="0">
                  <a:pos x="1981" y="0"/>
                </a:cxn>
                <a:cxn ang="0">
                  <a:pos x="1981" y="0"/>
                </a:cxn>
              </a:cxnLst>
              <a:rect l="0" t="0" r="r" b="b"/>
              <a:pathLst>
                <a:path w="2130" h="1516">
                  <a:moveTo>
                    <a:pt x="1981" y="0"/>
                  </a:moveTo>
                  <a:lnTo>
                    <a:pt x="0" y="1265"/>
                  </a:lnTo>
                  <a:lnTo>
                    <a:pt x="154" y="1515"/>
                  </a:lnTo>
                  <a:lnTo>
                    <a:pt x="2129" y="236"/>
                  </a:lnTo>
                  <a:lnTo>
                    <a:pt x="1981" y="0"/>
                  </a:lnTo>
                  <a:lnTo>
                    <a:pt x="1981" y="0"/>
                  </a:lnTo>
                </a:path>
              </a:pathLst>
            </a:custGeom>
            <a:solidFill>
              <a:srgbClr val="FFE55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1618" y="1416"/>
              <a:ext cx="2114" cy="1493"/>
            </a:xfrm>
            <a:custGeom>
              <a:avLst/>
              <a:gdLst/>
              <a:ahLst/>
              <a:cxnLst>
                <a:cxn ang="0">
                  <a:pos x="1974" y="0"/>
                </a:cxn>
                <a:cxn ang="0">
                  <a:pos x="0" y="1261"/>
                </a:cxn>
                <a:cxn ang="0">
                  <a:pos x="143" y="1495"/>
                </a:cxn>
                <a:cxn ang="0">
                  <a:pos x="2112" y="218"/>
                </a:cxn>
                <a:cxn ang="0">
                  <a:pos x="1974" y="0"/>
                </a:cxn>
                <a:cxn ang="0">
                  <a:pos x="1974" y="0"/>
                </a:cxn>
              </a:cxnLst>
              <a:rect l="0" t="0" r="r" b="b"/>
              <a:pathLst>
                <a:path w="2113" h="1496">
                  <a:moveTo>
                    <a:pt x="1974" y="0"/>
                  </a:moveTo>
                  <a:lnTo>
                    <a:pt x="0" y="1261"/>
                  </a:lnTo>
                  <a:lnTo>
                    <a:pt x="143" y="1495"/>
                  </a:lnTo>
                  <a:lnTo>
                    <a:pt x="2112" y="218"/>
                  </a:lnTo>
                  <a:lnTo>
                    <a:pt x="1974" y="0"/>
                  </a:lnTo>
                  <a:lnTo>
                    <a:pt x="1974" y="0"/>
                  </a:lnTo>
                </a:path>
              </a:pathLst>
            </a:custGeom>
            <a:solidFill>
              <a:srgbClr val="FFE757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1622" y="1425"/>
              <a:ext cx="2096" cy="1475"/>
            </a:xfrm>
            <a:custGeom>
              <a:avLst/>
              <a:gdLst/>
              <a:ahLst/>
              <a:cxnLst>
                <a:cxn ang="0">
                  <a:pos x="1970" y="0"/>
                </a:cxn>
                <a:cxn ang="0">
                  <a:pos x="0" y="1256"/>
                </a:cxn>
                <a:cxn ang="0">
                  <a:pos x="135" y="1474"/>
                </a:cxn>
                <a:cxn ang="0">
                  <a:pos x="2097" y="202"/>
                </a:cxn>
                <a:cxn ang="0">
                  <a:pos x="1970" y="0"/>
                </a:cxn>
                <a:cxn ang="0">
                  <a:pos x="1970" y="0"/>
                </a:cxn>
              </a:cxnLst>
              <a:rect l="0" t="0" r="r" b="b"/>
              <a:pathLst>
                <a:path w="2098" h="1475">
                  <a:moveTo>
                    <a:pt x="1970" y="0"/>
                  </a:moveTo>
                  <a:lnTo>
                    <a:pt x="0" y="1256"/>
                  </a:lnTo>
                  <a:lnTo>
                    <a:pt x="135" y="1474"/>
                  </a:lnTo>
                  <a:lnTo>
                    <a:pt x="2097" y="202"/>
                  </a:lnTo>
                  <a:lnTo>
                    <a:pt x="1970" y="0"/>
                  </a:lnTo>
                  <a:lnTo>
                    <a:pt x="1970" y="0"/>
                  </a:lnTo>
                </a:path>
              </a:pathLst>
            </a:custGeom>
            <a:solidFill>
              <a:srgbClr val="FFE85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1629" y="1433"/>
              <a:ext cx="2083" cy="1454"/>
            </a:xfrm>
            <a:custGeom>
              <a:avLst/>
              <a:gdLst/>
              <a:ahLst/>
              <a:cxnLst>
                <a:cxn ang="0">
                  <a:pos x="1965" y="0"/>
                </a:cxn>
                <a:cxn ang="0">
                  <a:pos x="0" y="1252"/>
                </a:cxn>
                <a:cxn ang="0">
                  <a:pos x="126" y="1453"/>
                </a:cxn>
                <a:cxn ang="0">
                  <a:pos x="2082" y="185"/>
                </a:cxn>
                <a:cxn ang="0">
                  <a:pos x="1965" y="0"/>
                </a:cxn>
                <a:cxn ang="0">
                  <a:pos x="1965" y="0"/>
                </a:cxn>
              </a:cxnLst>
              <a:rect l="0" t="0" r="r" b="b"/>
              <a:pathLst>
                <a:path w="2083" h="1454">
                  <a:moveTo>
                    <a:pt x="1965" y="0"/>
                  </a:moveTo>
                  <a:lnTo>
                    <a:pt x="0" y="1252"/>
                  </a:lnTo>
                  <a:lnTo>
                    <a:pt x="126" y="1453"/>
                  </a:lnTo>
                  <a:lnTo>
                    <a:pt x="2082" y="185"/>
                  </a:lnTo>
                  <a:lnTo>
                    <a:pt x="1965" y="0"/>
                  </a:lnTo>
                  <a:lnTo>
                    <a:pt x="1965" y="0"/>
                  </a:lnTo>
                </a:path>
              </a:pathLst>
            </a:custGeom>
            <a:solidFill>
              <a:srgbClr val="FFEA6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1632" y="1440"/>
              <a:ext cx="2067" cy="1435"/>
            </a:xfrm>
            <a:custGeom>
              <a:avLst/>
              <a:gdLst/>
              <a:ahLst/>
              <a:cxnLst>
                <a:cxn ang="0">
                  <a:pos x="1961" y="0"/>
                </a:cxn>
                <a:cxn ang="0">
                  <a:pos x="0" y="1250"/>
                </a:cxn>
                <a:cxn ang="0">
                  <a:pos x="115" y="1434"/>
                </a:cxn>
                <a:cxn ang="0">
                  <a:pos x="2067" y="172"/>
                </a:cxn>
                <a:cxn ang="0">
                  <a:pos x="1961" y="0"/>
                </a:cxn>
                <a:cxn ang="0">
                  <a:pos x="1961" y="0"/>
                </a:cxn>
              </a:cxnLst>
              <a:rect l="0" t="0" r="r" b="b"/>
              <a:pathLst>
                <a:path w="2068" h="1435">
                  <a:moveTo>
                    <a:pt x="1961" y="0"/>
                  </a:moveTo>
                  <a:lnTo>
                    <a:pt x="0" y="1250"/>
                  </a:lnTo>
                  <a:lnTo>
                    <a:pt x="115" y="1434"/>
                  </a:lnTo>
                  <a:lnTo>
                    <a:pt x="2067" y="172"/>
                  </a:lnTo>
                  <a:lnTo>
                    <a:pt x="1961" y="0"/>
                  </a:lnTo>
                  <a:lnTo>
                    <a:pt x="1961" y="0"/>
                  </a:lnTo>
                </a:path>
              </a:pathLst>
            </a:custGeom>
            <a:solidFill>
              <a:srgbClr val="FFEB6D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1601" y="1410"/>
              <a:ext cx="2053" cy="1417"/>
            </a:xfrm>
            <a:custGeom>
              <a:avLst/>
              <a:gdLst/>
              <a:ahLst/>
              <a:cxnLst>
                <a:cxn ang="0">
                  <a:pos x="1955" y="0"/>
                </a:cxn>
                <a:cxn ang="0">
                  <a:pos x="0" y="1247"/>
                </a:cxn>
                <a:cxn ang="0">
                  <a:pos x="105" y="1414"/>
                </a:cxn>
                <a:cxn ang="0">
                  <a:pos x="2051" y="155"/>
                </a:cxn>
                <a:cxn ang="0">
                  <a:pos x="1955" y="0"/>
                </a:cxn>
                <a:cxn ang="0">
                  <a:pos x="1955" y="0"/>
                </a:cxn>
              </a:cxnLst>
              <a:rect l="0" t="0" r="r" b="b"/>
              <a:pathLst>
                <a:path w="2052" h="1415">
                  <a:moveTo>
                    <a:pt x="1955" y="0"/>
                  </a:moveTo>
                  <a:lnTo>
                    <a:pt x="0" y="1247"/>
                  </a:lnTo>
                  <a:lnTo>
                    <a:pt x="105" y="1414"/>
                  </a:lnTo>
                  <a:lnTo>
                    <a:pt x="2051" y="155"/>
                  </a:lnTo>
                  <a:lnTo>
                    <a:pt x="1955" y="0"/>
                  </a:lnTo>
                  <a:lnTo>
                    <a:pt x="1955" y="0"/>
                  </a:lnTo>
                </a:path>
              </a:pathLst>
            </a:custGeom>
            <a:solidFill>
              <a:srgbClr val="FFED74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1632" y="1440"/>
              <a:ext cx="2038" cy="1392"/>
            </a:xfrm>
            <a:custGeom>
              <a:avLst/>
              <a:gdLst/>
              <a:ahLst/>
              <a:cxnLst>
                <a:cxn ang="0">
                  <a:pos x="1949" y="0"/>
                </a:cxn>
                <a:cxn ang="0">
                  <a:pos x="0" y="1241"/>
                </a:cxn>
                <a:cxn ang="0">
                  <a:pos x="96" y="1391"/>
                </a:cxn>
                <a:cxn ang="0">
                  <a:pos x="2036" y="138"/>
                </a:cxn>
                <a:cxn ang="0">
                  <a:pos x="1949" y="0"/>
                </a:cxn>
                <a:cxn ang="0">
                  <a:pos x="1949" y="0"/>
                </a:cxn>
              </a:cxnLst>
              <a:rect l="0" t="0" r="r" b="b"/>
              <a:pathLst>
                <a:path w="2037" h="1392">
                  <a:moveTo>
                    <a:pt x="1949" y="0"/>
                  </a:moveTo>
                  <a:lnTo>
                    <a:pt x="0" y="1241"/>
                  </a:lnTo>
                  <a:lnTo>
                    <a:pt x="96" y="1391"/>
                  </a:lnTo>
                  <a:lnTo>
                    <a:pt x="2036" y="138"/>
                  </a:lnTo>
                  <a:lnTo>
                    <a:pt x="1949" y="0"/>
                  </a:lnTo>
                  <a:lnTo>
                    <a:pt x="1949" y="0"/>
                  </a:lnTo>
                </a:path>
              </a:pathLst>
            </a:custGeom>
            <a:solidFill>
              <a:srgbClr val="FFEE7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1642" y="1464"/>
              <a:ext cx="2023" cy="1372"/>
            </a:xfrm>
            <a:custGeom>
              <a:avLst/>
              <a:gdLst/>
              <a:ahLst/>
              <a:cxnLst>
                <a:cxn ang="0">
                  <a:pos x="1945" y="0"/>
                </a:cxn>
                <a:cxn ang="0">
                  <a:pos x="0" y="1238"/>
                </a:cxn>
                <a:cxn ang="0">
                  <a:pos x="88" y="1370"/>
                </a:cxn>
                <a:cxn ang="0">
                  <a:pos x="2021" y="122"/>
                </a:cxn>
                <a:cxn ang="0">
                  <a:pos x="1945" y="0"/>
                </a:cxn>
                <a:cxn ang="0">
                  <a:pos x="1945" y="0"/>
                </a:cxn>
              </a:cxnLst>
              <a:rect l="0" t="0" r="r" b="b"/>
              <a:pathLst>
                <a:path w="2022" h="1371">
                  <a:moveTo>
                    <a:pt x="1945" y="0"/>
                  </a:moveTo>
                  <a:lnTo>
                    <a:pt x="0" y="1238"/>
                  </a:lnTo>
                  <a:lnTo>
                    <a:pt x="88" y="1370"/>
                  </a:lnTo>
                  <a:lnTo>
                    <a:pt x="2021" y="122"/>
                  </a:lnTo>
                  <a:lnTo>
                    <a:pt x="1945" y="0"/>
                  </a:lnTo>
                  <a:lnTo>
                    <a:pt x="1945" y="0"/>
                  </a:lnTo>
                </a:path>
              </a:pathLst>
            </a:custGeom>
            <a:solidFill>
              <a:srgbClr val="FFF08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1623" y="1440"/>
              <a:ext cx="2004" cy="1349"/>
            </a:xfrm>
            <a:custGeom>
              <a:avLst/>
              <a:gdLst/>
              <a:ahLst/>
              <a:cxnLst>
                <a:cxn ang="0">
                  <a:pos x="1938" y="0"/>
                </a:cxn>
                <a:cxn ang="0">
                  <a:pos x="0" y="1232"/>
                </a:cxn>
                <a:cxn ang="0">
                  <a:pos x="78" y="1349"/>
                </a:cxn>
                <a:cxn ang="0">
                  <a:pos x="2004" y="106"/>
                </a:cxn>
                <a:cxn ang="0">
                  <a:pos x="1938" y="0"/>
                </a:cxn>
                <a:cxn ang="0">
                  <a:pos x="1938" y="0"/>
                </a:cxn>
              </a:cxnLst>
              <a:rect l="0" t="0" r="r" b="b"/>
              <a:pathLst>
                <a:path w="2005" h="1350">
                  <a:moveTo>
                    <a:pt x="1938" y="0"/>
                  </a:moveTo>
                  <a:lnTo>
                    <a:pt x="0" y="1232"/>
                  </a:lnTo>
                  <a:lnTo>
                    <a:pt x="78" y="1349"/>
                  </a:lnTo>
                  <a:lnTo>
                    <a:pt x="2004" y="106"/>
                  </a:lnTo>
                  <a:lnTo>
                    <a:pt x="1938" y="0"/>
                  </a:lnTo>
                  <a:lnTo>
                    <a:pt x="1938" y="0"/>
                  </a:lnTo>
                </a:path>
              </a:pathLst>
            </a:custGeom>
            <a:solidFill>
              <a:srgbClr val="FFF18A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1656" y="1464"/>
              <a:ext cx="1990" cy="1330"/>
            </a:xfrm>
            <a:custGeom>
              <a:avLst/>
              <a:gdLst/>
              <a:ahLst/>
              <a:cxnLst>
                <a:cxn ang="0">
                  <a:pos x="1933" y="0"/>
                </a:cxn>
                <a:cxn ang="0">
                  <a:pos x="0" y="1229"/>
                </a:cxn>
                <a:cxn ang="0">
                  <a:pos x="69" y="1329"/>
                </a:cxn>
                <a:cxn ang="0">
                  <a:pos x="1989" y="91"/>
                </a:cxn>
                <a:cxn ang="0">
                  <a:pos x="1933" y="0"/>
                </a:cxn>
                <a:cxn ang="0">
                  <a:pos x="1933" y="0"/>
                </a:cxn>
              </a:cxnLst>
              <a:rect l="0" t="0" r="r" b="b"/>
              <a:pathLst>
                <a:path w="1990" h="1330">
                  <a:moveTo>
                    <a:pt x="1933" y="0"/>
                  </a:moveTo>
                  <a:lnTo>
                    <a:pt x="0" y="1229"/>
                  </a:lnTo>
                  <a:lnTo>
                    <a:pt x="69" y="1329"/>
                  </a:lnTo>
                  <a:lnTo>
                    <a:pt x="1989" y="91"/>
                  </a:lnTo>
                  <a:lnTo>
                    <a:pt x="1933" y="0"/>
                  </a:lnTo>
                  <a:lnTo>
                    <a:pt x="1933" y="0"/>
                  </a:lnTo>
                </a:path>
              </a:pathLst>
            </a:custGeom>
            <a:solidFill>
              <a:srgbClr val="FFF29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1656" y="1486"/>
              <a:ext cx="1976" cy="1311"/>
            </a:xfrm>
            <a:custGeom>
              <a:avLst/>
              <a:gdLst/>
              <a:ahLst/>
              <a:cxnLst>
                <a:cxn ang="0">
                  <a:pos x="1928" y="0"/>
                </a:cxn>
                <a:cxn ang="0">
                  <a:pos x="0" y="1227"/>
                </a:cxn>
                <a:cxn ang="0">
                  <a:pos x="61" y="1310"/>
                </a:cxn>
                <a:cxn ang="0">
                  <a:pos x="1975" y="75"/>
                </a:cxn>
                <a:cxn ang="0">
                  <a:pos x="1928" y="0"/>
                </a:cxn>
                <a:cxn ang="0">
                  <a:pos x="1928" y="0"/>
                </a:cxn>
              </a:cxnLst>
              <a:rect l="0" t="0" r="r" b="b"/>
              <a:pathLst>
                <a:path w="1976" h="1311">
                  <a:moveTo>
                    <a:pt x="1928" y="0"/>
                  </a:moveTo>
                  <a:lnTo>
                    <a:pt x="0" y="1227"/>
                  </a:lnTo>
                  <a:lnTo>
                    <a:pt x="61" y="1310"/>
                  </a:lnTo>
                  <a:lnTo>
                    <a:pt x="1975" y="75"/>
                  </a:lnTo>
                  <a:lnTo>
                    <a:pt x="1928" y="0"/>
                  </a:lnTo>
                  <a:lnTo>
                    <a:pt x="1928" y="0"/>
                  </a:lnTo>
                </a:path>
              </a:pathLst>
            </a:custGeom>
            <a:solidFill>
              <a:srgbClr val="FFF49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1665" y="1497"/>
              <a:ext cx="1961" cy="1287"/>
            </a:xfrm>
            <a:custGeom>
              <a:avLst/>
              <a:gdLst/>
              <a:ahLst/>
              <a:cxnLst>
                <a:cxn ang="0">
                  <a:pos x="1924" y="0"/>
                </a:cxn>
                <a:cxn ang="0">
                  <a:pos x="0" y="1223"/>
                </a:cxn>
                <a:cxn ang="0">
                  <a:pos x="52" y="1288"/>
                </a:cxn>
                <a:cxn ang="0">
                  <a:pos x="1960" y="58"/>
                </a:cxn>
                <a:cxn ang="0">
                  <a:pos x="1924" y="0"/>
                </a:cxn>
                <a:cxn ang="0">
                  <a:pos x="1924" y="0"/>
                </a:cxn>
              </a:cxnLst>
              <a:rect l="0" t="0" r="r" b="b"/>
              <a:pathLst>
                <a:path w="1961" h="1289">
                  <a:moveTo>
                    <a:pt x="1924" y="0"/>
                  </a:moveTo>
                  <a:lnTo>
                    <a:pt x="0" y="1223"/>
                  </a:lnTo>
                  <a:lnTo>
                    <a:pt x="52" y="1288"/>
                  </a:lnTo>
                  <a:lnTo>
                    <a:pt x="1960" y="58"/>
                  </a:lnTo>
                  <a:lnTo>
                    <a:pt x="1924" y="0"/>
                  </a:lnTo>
                  <a:lnTo>
                    <a:pt x="1924" y="0"/>
                  </a:lnTo>
                </a:path>
              </a:pathLst>
            </a:custGeom>
            <a:solidFill>
              <a:srgbClr val="FFF5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1671" y="1506"/>
              <a:ext cx="1946" cy="1269"/>
            </a:xfrm>
            <a:custGeom>
              <a:avLst/>
              <a:gdLst/>
              <a:ahLst/>
              <a:cxnLst>
                <a:cxn ang="0">
                  <a:pos x="1917" y="0"/>
                </a:cxn>
                <a:cxn ang="0">
                  <a:pos x="0" y="1218"/>
                </a:cxn>
                <a:cxn ang="0">
                  <a:pos x="41" y="1269"/>
                </a:cxn>
                <a:cxn ang="0">
                  <a:pos x="1944" y="41"/>
                </a:cxn>
                <a:cxn ang="0">
                  <a:pos x="1917" y="0"/>
                </a:cxn>
                <a:cxn ang="0">
                  <a:pos x="1917" y="0"/>
                </a:cxn>
              </a:cxnLst>
              <a:rect l="0" t="0" r="r" b="b"/>
              <a:pathLst>
                <a:path w="1945" h="1270">
                  <a:moveTo>
                    <a:pt x="1917" y="0"/>
                  </a:moveTo>
                  <a:lnTo>
                    <a:pt x="0" y="1218"/>
                  </a:lnTo>
                  <a:lnTo>
                    <a:pt x="41" y="1269"/>
                  </a:lnTo>
                  <a:lnTo>
                    <a:pt x="1944" y="41"/>
                  </a:lnTo>
                  <a:lnTo>
                    <a:pt x="1917" y="0"/>
                  </a:lnTo>
                  <a:lnTo>
                    <a:pt x="1917" y="0"/>
                  </a:lnTo>
                </a:path>
              </a:pathLst>
            </a:custGeom>
            <a:solidFill>
              <a:srgbClr val="FFF7A7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1824" y="1781"/>
              <a:ext cx="2135" cy="1402"/>
            </a:xfrm>
            <a:custGeom>
              <a:avLst/>
              <a:gdLst/>
              <a:ahLst/>
              <a:cxnLst>
                <a:cxn ang="0">
                  <a:pos x="16" y="1338"/>
                </a:cxn>
                <a:cxn ang="0">
                  <a:pos x="8" y="1347"/>
                </a:cxn>
                <a:cxn ang="0">
                  <a:pos x="2" y="1355"/>
                </a:cxn>
                <a:cxn ang="0">
                  <a:pos x="0" y="1365"/>
                </a:cxn>
                <a:cxn ang="0">
                  <a:pos x="2" y="1376"/>
                </a:cxn>
                <a:cxn ang="0">
                  <a:pos x="6" y="1385"/>
                </a:cxn>
                <a:cxn ang="0">
                  <a:pos x="6" y="1385"/>
                </a:cxn>
                <a:cxn ang="0">
                  <a:pos x="12" y="1393"/>
                </a:cxn>
                <a:cxn ang="0">
                  <a:pos x="23" y="1399"/>
                </a:cxn>
                <a:cxn ang="0">
                  <a:pos x="31" y="1402"/>
                </a:cxn>
                <a:cxn ang="0">
                  <a:pos x="44" y="1399"/>
                </a:cxn>
                <a:cxn ang="0">
                  <a:pos x="55" y="1395"/>
                </a:cxn>
                <a:cxn ang="0">
                  <a:pos x="2115" y="61"/>
                </a:cxn>
                <a:cxn ang="0">
                  <a:pos x="2115" y="61"/>
                </a:cxn>
                <a:cxn ang="0">
                  <a:pos x="2124" y="54"/>
                </a:cxn>
                <a:cxn ang="0">
                  <a:pos x="2128" y="46"/>
                </a:cxn>
                <a:cxn ang="0">
                  <a:pos x="2133" y="36"/>
                </a:cxn>
                <a:cxn ang="0">
                  <a:pos x="2130" y="25"/>
                </a:cxn>
                <a:cxn ang="0">
                  <a:pos x="2126" y="15"/>
                </a:cxn>
                <a:cxn ang="0">
                  <a:pos x="2126" y="15"/>
                </a:cxn>
                <a:cxn ang="0">
                  <a:pos x="2119" y="6"/>
                </a:cxn>
                <a:cxn ang="0">
                  <a:pos x="2109" y="2"/>
                </a:cxn>
                <a:cxn ang="0">
                  <a:pos x="2098" y="0"/>
                </a:cxn>
                <a:cxn ang="0">
                  <a:pos x="2090" y="0"/>
                </a:cxn>
                <a:cxn ang="0">
                  <a:pos x="2080" y="4"/>
                </a:cxn>
                <a:cxn ang="0">
                  <a:pos x="16" y="1338"/>
                </a:cxn>
                <a:cxn ang="0">
                  <a:pos x="16" y="1338"/>
                </a:cxn>
              </a:cxnLst>
              <a:rect l="0" t="0" r="r" b="b"/>
              <a:pathLst>
                <a:path w="2134" h="1403">
                  <a:moveTo>
                    <a:pt x="16" y="1338"/>
                  </a:moveTo>
                  <a:lnTo>
                    <a:pt x="8" y="1347"/>
                  </a:lnTo>
                  <a:lnTo>
                    <a:pt x="2" y="1355"/>
                  </a:lnTo>
                  <a:lnTo>
                    <a:pt x="0" y="1365"/>
                  </a:lnTo>
                  <a:lnTo>
                    <a:pt x="2" y="1376"/>
                  </a:lnTo>
                  <a:lnTo>
                    <a:pt x="6" y="1385"/>
                  </a:lnTo>
                  <a:lnTo>
                    <a:pt x="6" y="1385"/>
                  </a:lnTo>
                  <a:lnTo>
                    <a:pt x="12" y="1393"/>
                  </a:lnTo>
                  <a:lnTo>
                    <a:pt x="23" y="1399"/>
                  </a:lnTo>
                  <a:lnTo>
                    <a:pt x="31" y="1402"/>
                  </a:lnTo>
                  <a:lnTo>
                    <a:pt x="44" y="1399"/>
                  </a:lnTo>
                  <a:lnTo>
                    <a:pt x="55" y="1395"/>
                  </a:lnTo>
                  <a:lnTo>
                    <a:pt x="2115" y="61"/>
                  </a:lnTo>
                  <a:lnTo>
                    <a:pt x="2115" y="61"/>
                  </a:lnTo>
                  <a:lnTo>
                    <a:pt x="2124" y="54"/>
                  </a:lnTo>
                  <a:lnTo>
                    <a:pt x="2128" y="46"/>
                  </a:lnTo>
                  <a:lnTo>
                    <a:pt x="2133" y="36"/>
                  </a:lnTo>
                  <a:lnTo>
                    <a:pt x="2130" y="25"/>
                  </a:lnTo>
                  <a:lnTo>
                    <a:pt x="2126" y="15"/>
                  </a:lnTo>
                  <a:lnTo>
                    <a:pt x="2126" y="15"/>
                  </a:lnTo>
                  <a:lnTo>
                    <a:pt x="2119" y="6"/>
                  </a:lnTo>
                  <a:lnTo>
                    <a:pt x="2109" y="2"/>
                  </a:lnTo>
                  <a:lnTo>
                    <a:pt x="2098" y="0"/>
                  </a:lnTo>
                  <a:lnTo>
                    <a:pt x="2090" y="0"/>
                  </a:lnTo>
                  <a:lnTo>
                    <a:pt x="2080" y="4"/>
                  </a:lnTo>
                  <a:lnTo>
                    <a:pt x="16" y="1338"/>
                  </a:lnTo>
                  <a:lnTo>
                    <a:pt x="16" y="133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1789" y="1727"/>
              <a:ext cx="2130" cy="1401"/>
            </a:xfrm>
            <a:custGeom>
              <a:avLst/>
              <a:gdLst/>
              <a:ahLst/>
              <a:cxnLst>
                <a:cxn ang="0">
                  <a:pos x="17" y="1337"/>
                </a:cxn>
                <a:cxn ang="0">
                  <a:pos x="8" y="1345"/>
                </a:cxn>
                <a:cxn ang="0">
                  <a:pos x="2" y="1353"/>
                </a:cxn>
                <a:cxn ang="0">
                  <a:pos x="0" y="1364"/>
                </a:cxn>
                <a:cxn ang="0">
                  <a:pos x="0" y="1374"/>
                </a:cxn>
                <a:cxn ang="0">
                  <a:pos x="6" y="1385"/>
                </a:cxn>
                <a:cxn ang="0">
                  <a:pos x="6" y="1385"/>
                </a:cxn>
                <a:cxn ang="0">
                  <a:pos x="13" y="1393"/>
                </a:cxn>
                <a:cxn ang="0">
                  <a:pos x="20" y="1397"/>
                </a:cxn>
                <a:cxn ang="0">
                  <a:pos x="31" y="1400"/>
                </a:cxn>
                <a:cxn ang="0">
                  <a:pos x="42" y="1400"/>
                </a:cxn>
                <a:cxn ang="0">
                  <a:pos x="52" y="1395"/>
                </a:cxn>
                <a:cxn ang="0">
                  <a:pos x="2114" y="63"/>
                </a:cxn>
                <a:cxn ang="0">
                  <a:pos x="2114" y="63"/>
                </a:cxn>
                <a:cxn ang="0">
                  <a:pos x="2123" y="54"/>
                </a:cxn>
                <a:cxn ang="0">
                  <a:pos x="2126" y="47"/>
                </a:cxn>
                <a:cxn ang="0">
                  <a:pos x="2129" y="36"/>
                </a:cxn>
                <a:cxn ang="0">
                  <a:pos x="2126" y="25"/>
                </a:cxn>
                <a:cxn ang="0">
                  <a:pos x="2123" y="15"/>
                </a:cxn>
                <a:cxn ang="0">
                  <a:pos x="2123" y="15"/>
                </a:cxn>
                <a:cxn ang="0">
                  <a:pos x="2116" y="6"/>
                </a:cxn>
                <a:cxn ang="0">
                  <a:pos x="2105" y="2"/>
                </a:cxn>
                <a:cxn ang="0">
                  <a:pos x="2098" y="0"/>
                </a:cxn>
                <a:cxn ang="0">
                  <a:pos x="2087" y="0"/>
                </a:cxn>
                <a:cxn ang="0">
                  <a:pos x="2077" y="4"/>
                </a:cxn>
                <a:cxn ang="0">
                  <a:pos x="17" y="1337"/>
                </a:cxn>
                <a:cxn ang="0">
                  <a:pos x="17" y="1337"/>
                </a:cxn>
              </a:cxnLst>
              <a:rect l="0" t="0" r="r" b="b"/>
              <a:pathLst>
                <a:path w="2130" h="1401">
                  <a:moveTo>
                    <a:pt x="17" y="1337"/>
                  </a:moveTo>
                  <a:lnTo>
                    <a:pt x="8" y="1345"/>
                  </a:lnTo>
                  <a:lnTo>
                    <a:pt x="2" y="1353"/>
                  </a:lnTo>
                  <a:lnTo>
                    <a:pt x="0" y="1364"/>
                  </a:lnTo>
                  <a:lnTo>
                    <a:pt x="0" y="1374"/>
                  </a:lnTo>
                  <a:lnTo>
                    <a:pt x="6" y="1385"/>
                  </a:lnTo>
                  <a:lnTo>
                    <a:pt x="6" y="1385"/>
                  </a:lnTo>
                  <a:lnTo>
                    <a:pt x="13" y="1393"/>
                  </a:lnTo>
                  <a:lnTo>
                    <a:pt x="20" y="1397"/>
                  </a:lnTo>
                  <a:lnTo>
                    <a:pt x="31" y="1400"/>
                  </a:lnTo>
                  <a:lnTo>
                    <a:pt x="42" y="1400"/>
                  </a:lnTo>
                  <a:lnTo>
                    <a:pt x="52" y="1395"/>
                  </a:lnTo>
                  <a:lnTo>
                    <a:pt x="2114" y="63"/>
                  </a:lnTo>
                  <a:lnTo>
                    <a:pt x="2114" y="63"/>
                  </a:lnTo>
                  <a:lnTo>
                    <a:pt x="2123" y="54"/>
                  </a:lnTo>
                  <a:lnTo>
                    <a:pt x="2126" y="47"/>
                  </a:lnTo>
                  <a:lnTo>
                    <a:pt x="2129" y="36"/>
                  </a:lnTo>
                  <a:lnTo>
                    <a:pt x="2126" y="25"/>
                  </a:lnTo>
                  <a:lnTo>
                    <a:pt x="2123" y="15"/>
                  </a:lnTo>
                  <a:lnTo>
                    <a:pt x="2123" y="15"/>
                  </a:lnTo>
                  <a:lnTo>
                    <a:pt x="2116" y="6"/>
                  </a:lnTo>
                  <a:lnTo>
                    <a:pt x="2105" y="2"/>
                  </a:lnTo>
                  <a:lnTo>
                    <a:pt x="2098" y="0"/>
                  </a:lnTo>
                  <a:lnTo>
                    <a:pt x="2087" y="0"/>
                  </a:lnTo>
                  <a:lnTo>
                    <a:pt x="2077" y="4"/>
                  </a:lnTo>
                  <a:lnTo>
                    <a:pt x="17" y="1337"/>
                  </a:lnTo>
                  <a:lnTo>
                    <a:pt x="17" y="133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1751" y="1661"/>
              <a:ext cx="2129" cy="1407"/>
            </a:xfrm>
            <a:custGeom>
              <a:avLst/>
              <a:gdLst/>
              <a:ahLst/>
              <a:cxnLst>
                <a:cxn ang="0">
                  <a:pos x="18" y="1327"/>
                </a:cxn>
                <a:cxn ang="0">
                  <a:pos x="8" y="1335"/>
                </a:cxn>
                <a:cxn ang="0">
                  <a:pos x="2" y="1348"/>
                </a:cxn>
                <a:cxn ang="0">
                  <a:pos x="0" y="1360"/>
                </a:cxn>
                <a:cxn ang="0">
                  <a:pos x="2" y="1374"/>
                </a:cxn>
                <a:cxn ang="0">
                  <a:pos x="6" y="1386"/>
                </a:cxn>
                <a:cxn ang="0">
                  <a:pos x="6" y="1386"/>
                </a:cxn>
                <a:cxn ang="0">
                  <a:pos x="14" y="1397"/>
                </a:cxn>
                <a:cxn ang="0">
                  <a:pos x="27" y="1401"/>
                </a:cxn>
                <a:cxn ang="0">
                  <a:pos x="39" y="1406"/>
                </a:cxn>
                <a:cxn ang="0">
                  <a:pos x="52" y="1403"/>
                </a:cxn>
                <a:cxn ang="0">
                  <a:pos x="64" y="1397"/>
                </a:cxn>
                <a:cxn ang="0">
                  <a:pos x="2109" y="78"/>
                </a:cxn>
                <a:cxn ang="0">
                  <a:pos x="2109" y="78"/>
                </a:cxn>
                <a:cxn ang="0">
                  <a:pos x="2117" y="67"/>
                </a:cxn>
                <a:cxn ang="0">
                  <a:pos x="2123" y="57"/>
                </a:cxn>
                <a:cxn ang="0">
                  <a:pos x="2128" y="43"/>
                </a:cxn>
                <a:cxn ang="0">
                  <a:pos x="2125" y="31"/>
                </a:cxn>
                <a:cxn ang="0">
                  <a:pos x="2121" y="18"/>
                </a:cxn>
                <a:cxn ang="0">
                  <a:pos x="2121" y="18"/>
                </a:cxn>
                <a:cxn ang="0">
                  <a:pos x="2111" y="8"/>
                </a:cxn>
                <a:cxn ang="0">
                  <a:pos x="2100" y="2"/>
                </a:cxn>
                <a:cxn ang="0">
                  <a:pos x="2088" y="0"/>
                </a:cxn>
                <a:cxn ang="0">
                  <a:pos x="2075" y="2"/>
                </a:cxn>
                <a:cxn ang="0">
                  <a:pos x="2063" y="6"/>
                </a:cxn>
                <a:cxn ang="0">
                  <a:pos x="18" y="1327"/>
                </a:cxn>
                <a:cxn ang="0">
                  <a:pos x="18" y="1327"/>
                </a:cxn>
              </a:cxnLst>
              <a:rect l="0" t="0" r="r" b="b"/>
              <a:pathLst>
                <a:path w="2129" h="1407">
                  <a:moveTo>
                    <a:pt x="18" y="1327"/>
                  </a:moveTo>
                  <a:lnTo>
                    <a:pt x="8" y="1335"/>
                  </a:lnTo>
                  <a:lnTo>
                    <a:pt x="2" y="1348"/>
                  </a:lnTo>
                  <a:lnTo>
                    <a:pt x="0" y="1360"/>
                  </a:lnTo>
                  <a:lnTo>
                    <a:pt x="2" y="1374"/>
                  </a:lnTo>
                  <a:lnTo>
                    <a:pt x="6" y="1386"/>
                  </a:lnTo>
                  <a:lnTo>
                    <a:pt x="6" y="1386"/>
                  </a:lnTo>
                  <a:lnTo>
                    <a:pt x="14" y="1397"/>
                  </a:lnTo>
                  <a:lnTo>
                    <a:pt x="27" y="1401"/>
                  </a:lnTo>
                  <a:lnTo>
                    <a:pt x="39" y="1406"/>
                  </a:lnTo>
                  <a:lnTo>
                    <a:pt x="52" y="1403"/>
                  </a:lnTo>
                  <a:lnTo>
                    <a:pt x="64" y="1397"/>
                  </a:lnTo>
                  <a:lnTo>
                    <a:pt x="2109" y="78"/>
                  </a:lnTo>
                  <a:lnTo>
                    <a:pt x="2109" y="78"/>
                  </a:lnTo>
                  <a:lnTo>
                    <a:pt x="2117" y="67"/>
                  </a:lnTo>
                  <a:lnTo>
                    <a:pt x="2123" y="57"/>
                  </a:lnTo>
                  <a:lnTo>
                    <a:pt x="2128" y="43"/>
                  </a:lnTo>
                  <a:lnTo>
                    <a:pt x="2125" y="31"/>
                  </a:lnTo>
                  <a:lnTo>
                    <a:pt x="2121" y="18"/>
                  </a:lnTo>
                  <a:lnTo>
                    <a:pt x="2121" y="18"/>
                  </a:lnTo>
                  <a:lnTo>
                    <a:pt x="2111" y="8"/>
                  </a:lnTo>
                  <a:lnTo>
                    <a:pt x="2100" y="2"/>
                  </a:lnTo>
                  <a:lnTo>
                    <a:pt x="2088" y="0"/>
                  </a:lnTo>
                  <a:lnTo>
                    <a:pt x="2075" y="2"/>
                  </a:lnTo>
                  <a:lnTo>
                    <a:pt x="2063" y="6"/>
                  </a:lnTo>
                  <a:lnTo>
                    <a:pt x="18" y="1327"/>
                  </a:lnTo>
                  <a:lnTo>
                    <a:pt x="18" y="132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1695" y="1574"/>
              <a:ext cx="2134" cy="1417"/>
            </a:xfrm>
            <a:custGeom>
              <a:avLst/>
              <a:gdLst/>
              <a:ahLst/>
              <a:cxnLst>
                <a:cxn ang="0">
                  <a:pos x="82" y="1408"/>
                </a:cxn>
                <a:cxn ang="0">
                  <a:pos x="73" y="1410"/>
                </a:cxn>
                <a:cxn ang="0">
                  <a:pos x="64" y="1414"/>
                </a:cxn>
                <a:cxn ang="0">
                  <a:pos x="57" y="1414"/>
                </a:cxn>
                <a:cxn ang="0">
                  <a:pos x="50" y="1417"/>
                </a:cxn>
                <a:cxn ang="0">
                  <a:pos x="41" y="1414"/>
                </a:cxn>
                <a:cxn ang="0">
                  <a:pos x="34" y="1412"/>
                </a:cxn>
                <a:cxn ang="0">
                  <a:pos x="25" y="1408"/>
                </a:cxn>
                <a:cxn ang="0">
                  <a:pos x="18" y="1403"/>
                </a:cxn>
                <a:cxn ang="0">
                  <a:pos x="13" y="1397"/>
                </a:cxn>
                <a:cxn ang="0">
                  <a:pos x="8" y="1391"/>
                </a:cxn>
                <a:cxn ang="0">
                  <a:pos x="8" y="1391"/>
                </a:cxn>
                <a:cxn ang="0">
                  <a:pos x="4" y="1382"/>
                </a:cxn>
                <a:cxn ang="0">
                  <a:pos x="2" y="1376"/>
                </a:cxn>
                <a:cxn ang="0">
                  <a:pos x="0" y="1368"/>
                </a:cxn>
                <a:cxn ang="0">
                  <a:pos x="0" y="1359"/>
                </a:cxn>
                <a:cxn ang="0">
                  <a:pos x="0" y="1350"/>
                </a:cxn>
                <a:cxn ang="0">
                  <a:pos x="4" y="1345"/>
                </a:cxn>
                <a:cxn ang="0">
                  <a:pos x="6" y="1336"/>
                </a:cxn>
                <a:cxn ang="0">
                  <a:pos x="13" y="1330"/>
                </a:cxn>
                <a:cxn ang="0">
                  <a:pos x="16" y="1323"/>
                </a:cxn>
                <a:cxn ang="0">
                  <a:pos x="25" y="1320"/>
                </a:cxn>
                <a:cxn ang="0">
                  <a:pos x="2052" y="7"/>
                </a:cxn>
                <a:cxn ang="0">
                  <a:pos x="2052" y="7"/>
                </a:cxn>
                <a:cxn ang="0">
                  <a:pos x="2061" y="3"/>
                </a:cxn>
                <a:cxn ang="0">
                  <a:pos x="2067" y="0"/>
                </a:cxn>
                <a:cxn ang="0">
                  <a:pos x="2075" y="0"/>
                </a:cxn>
                <a:cxn ang="0">
                  <a:pos x="2084" y="0"/>
                </a:cxn>
                <a:cxn ang="0">
                  <a:pos x="2093" y="0"/>
                </a:cxn>
                <a:cxn ang="0">
                  <a:pos x="2100" y="2"/>
                </a:cxn>
                <a:cxn ang="0">
                  <a:pos x="2107" y="5"/>
                </a:cxn>
                <a:cxn ang="0">
                  <a:pos x="2114" y="9"/>
                </a:cxn>
                <a:cxn ang="0">
                  <a:pos x="2120" y="16"/>
                </a:cxn>
                <a:cxn ang="0">
                  <a:pos x="2126" y="23"/>
                </a:cxn>
                <a:cxn ang="0">
                  <a:pos x="2126" y="23"/>
                </a:cxn>
                <a:cxn ang="0">
                  <a:pos x="2130" y="28"/>
                </a:cxn>
                <a:cxn ang="0">
                  <a:pos x="2132" y="37"/>
                </a:cxn>
                <a:cxn ang="0">
                  <a:pos x="2135" y="46"/>
                </a:cxn>
                <a:cxn ang="0">
                  <a:pos x="2135" y="53"/>
                </a:cxn>
                <a:cxn ang="0">
                  <a:pos x="2132" y="62"/>
                </a:cxn>
                <a:cxn ang="0">
                  <a:pos x="2130" y="69"/>
                </a:cxn>
                <a:cxn ang="0">
                  <a:pos x="2126" y="77"/>
                </a:cxn>
                <a:cxn ang="0">
                  <a:pos x="2121" y="83"/>
                </a:cxn>
                <a:cxn ang="0">
                  <a:pos x="2118" y="90"/>
                </a:cxn>
                <a:cxn ang="0">
                  <a:pos x="2109" y="94"/>
                </a:cxn>
                <a:cxn ang="0">
                  <a:pos x="82" y="1408"/>
                </a:cxn>
                <a:cxn ang="0">
                  <a:pos x="82" y="1408"/>
                </a:cxn>
              </a:cxnLst>
              <a:rect l="0" t="0" r="r" b="b"/>
              <a:pathLst>
                <a:path w="2136" h="1418">
                  <a:moveTo>
                    <a:pt x="82" y="1408"/>
                  </a:moveTo>
                  <a:lnTo>
                    <a:pt x="73" y="1410"/>
                  </a:lnTo>
                  <a:lnTo>
                    <a:pt x="64" y="1414"/>
                  </a:lnTo>
                  <a:lnTo>
                    <a:pt x="57" y="1414"/>
                  </a:lnTo>
                  <a:lnTo>
                    <a:pt x="50" y="1417"/>
                  </a:lnTo>
                  <a:lnTo>
                    <a:pt x="41" y="1414"/>
                  </a:lnTo>
                  <a:lnTo>
                    <a:pt x="34" y="1412"/>
                  </a:lnTo>
                  <a:lnTo>
                    <a:pt x="25" y="1408"/>
                  </a:lnTo>
                  <a:lnTo>
                    <a:pt x="18" y="1403"/>
                  </a:lnTo>
                  <a:lnTo>
                    <a:pt x="13" y="1397"/>
                  </a:lnTo>
                  <a:lnTo>
                    <a:pt x="8" y="1391"/>
                  </a:lnTo>
                  <a:lnTo>
                    <a:pt x="8" y="1391"/>
                  </a:lnTo>
                  <a:lnTo>
                    <a:pt x="4" y="1382"/>
                  </a:lnTo>
                  <a:lnTo>
                    <a:pt x="2" y="1376"/>
                  </a:lnTo>
                  <a:lnTo>
                    <a:pt x="0" y="1368"/>
                  </a:lnTo>
                  <a:lnTo>
                    <a:pt x="0" y="1359"/>
                  </a:lnTo>
                  <a:lnTo>
                    <a:pt x="0" y="1350"/>
                  </a:lnTo>
                  <a:lnTo>
                    <a:pt x="4" y="1345"/>
                  </a:lnTo>
                  <a:lnTo>
                    <a:pt x="6" y="1336"/>
                  </a:lnTo>
                  <a:lnTo>
                    <a:pt x="13" y="1330"/>
                  </a:lnTo>
                  <a:lnTo>
                    <a:pt x="16" y="1323"/>
                  </a:lnTo>
                  <a:lnTo>
                    <a:pt x="25" y="1320"/>
                  </a:lnTo>
                  <a:lnTo>
                    <a:pt x="2052" y="7"/>
                  </a:lnTo>
                  <a:lnTo>
                    <a:pt x="2052" y="7"/>
                  </a:lnTo>
                  <a:lnTo>
                    <a:pt x="2061" y="3"/>
                  </a:lnTo>
                  <a:lnTo>
                    <a:pt x="2067" y="0"/>
                  </a:lnTo>
                  <a:lnTo>
                    <a:pt x="2075" y="0"/>
                  </a:lnTo>
                  <a:lnTo>
                    <a:pt x="2084" y="0"/>
                  </a:lnTo>
                  <a:lnTo>
                    <a:pt x="2093" y="0"/>
                  </a:lnTo>
                  <a:lnTo>
                    <a:pt x="2100" y="2"/>
                  </a:lnTo>
                  <a:lnTo>
                    <a:pt x="2107" y="5"/>
                  </a:lnTo>
                  <a:lnTo>
                    <a:pt x="2114" y="9"/>
                  </a:lnTo>
                  <a:lnTo>
                    <a:pt x="2120" y="16"/>
                  </a:lnTo>
                  <a:lnTo>
                    <a:pt x="2126" y="23"/>
                  </a:lnTo>
                  <a:lnTo>
                    <a:pt x="2126" y="23"/>
                  </a:lnTo>
                  <a:lnTo>
                    <a:pt x="2130" y="28"/>
                  </a:lnTo>
                  <a:lnTo>
                    <a:pt x="2132" y="37"/>
                  </a:lnTo>
                  <a:lnTo>
                    <a:pt x="2135" y="46"/>
                  </a:lnTo>
                  <a:lnTo>
                    <a:pt x="2135" y="53"/>
                  </a:lnTo>
                  <a:lnTo>
                    <a:pt x="2132" y="62"/>
                  </a:lnTo>
                  <a:lnTo>
                    <a:pt x="2130" y="69"/>
                  </a:lnTo>
                  <a:lnTo>
                    <a:pt x="2126" y="77"/>
                  </a:lnTo>
                  <a:lnTo>
                    <a:pt x="2121" y="83"/>
                  </a:lnTo>
                  <a:lnTo>
                    <a:pt x="2118" y="90"/>
                  </a:lnTo>
                  <a:lnTo>
                    <a:pt x="2109" y="94"/>
                  </a:lnTo>
                  <a:lnTo>
                    <a:pt x="82" y="1408"/>
                  </a:lnTo>
                  <a:lnTo>
                    <a:pt x="82" y="140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1511" y="1293"/>
              <a:ext cx="2130" cy="1403"/>
            </a:xfrm>
            <a:custGeom>
              <a:avLst/>
              <a:gdLst/>
              <a:ahLst/>
              <a:cxnLst>
                <a:cxn ang="0">
                  <a:pos x="52" y="1397"/>
                </a:cxn>
                <a:cxn ang="0">
                  <a:pos x="42" y="1402"/>
                </a:cxn>
                <a:cxn ang="0">
                  <a:pos x="31" y="1402"/>
                </a:cxn>
                <a:cxn ang="0">
                  <a:pos x="22" y="1399"/>
                </a:cxn>
                <a:cxn ang="0">
                  <a:pos x="13" y="1395"/>
                </a:cxn>
                <a:cxn ang="0">
                  <a:pos x="4" y="1386"/>
                </a:cxn>
                <a:cxn ang="0">
                  <a:pos x="4" y="1386"/>
                </a:cxn>
                <a:cxn ang="0">
                  <a:pos x="0" y="1376"/>
                </a:cxn>
                <a:cxn ang="0">
                  <a:pos x="0" y="1365"/>
                </a:cxn>
                <a:cxn ang="0">
                  <a:pos x="2" y="1355"/>
                </a:cxn>
                <a:cxn ang="0">
                  <a:pos x="6" y="1347"/>
                </a:cxn>
                <a:cxn ang="0">
                  <a:pos x="15" y="1338"/>
                </a:cxn>
                <a:cxn ang="0">
                  <a:pos x="2079" y="6"/>
                </a:cxn>
                <a:cxn ang="0">
                  <a:pos x="2079" y="6"/>
                </a:cxn>
                <a:cxn ang="0">
                  <a:pos x="2089" y="0"/>
                </a:cxn>
                <a:cxn ang="0">
                  <a:pos x="2100" y="0"/>
                </a:cxn>
                <a:cxn ang="0">
                  <a:pos x="2110" y="2"/>
                </a:cxn>
                <a:cxn ang="0">
                  <a:pos x="2118" y="8"/>
                </a:cxn>
                <a:cxn ang="0">
                  <a:pos x="2127" y="17"/>
                </a:cxn>
                <a:cxn ang="0">
                  <a:pos x="2127" y="17"/>
                </a:cxn>
                <a:cxn ang="0">
                  <a:pos x="2131" y="25"/>
                </a:cxn>
                <a:cxn ang="0">
                  <a:pos x="2131" y="36"/>
                </a:cxn>
                <a:cxn ang="0">
                  <a:pos x="2128" y="46"/>
                </a:cxn>
                <a:cxn ang="0">
                  <a:pos x="2123" y="57"/>
                </a:cxn>
                <a:cxn ang="0">
                  <a:pos x="2116" y="63"/>
                </a:cxn>
                <a:cxn ang="0">
                  <a:pos x="52" y="1397"/>
                </a:cxn>
                <a:cxn ang="0">
                  <a:pos x="52" y="1397"/>
                </a:cxn>
              </a:cxnLst>
              <a:rect l="0" t="0" r="r" b="b"/>
              <a:pathLst>
                <a:path w="2132" h="1403">
                  <a:moveTo>
                    <a:pt x="52" y="1397"/>
                  </a:moveTo>
                  <a:lnTo>
                    <a:pt x="42" y="1402"/>
                  </a:lnTo>
                  <a:lnTo>
                    <a:pt x="31" y="1402"/>
                  </a:lnTo>
                  <a:lnTo>
                    <a:pt x="22" y="1399"/>
                  </a:lnTo>
                  <a:lnTo>
                    <a:pt x="13" y="1395"/>
                  </a:lnTo>
                  <a:lnTo>
                    <a:pt x="4" y="1386"/>
                  </a:lnTo>
                  <a:lnTo>
                    <a:pt x="4" y="1386"/>
                  </a:lnTo>
                  <a:lnTo>
                    <a:pt x="0" y="1376"/>
                  </a:lnTo>
                  <a:lnTo>
                    <a:pt x="0" y="1365"/>
                  </a:lnTo>
                  <a:lnTo>
                    <a:pt x="2" y="1355"/>
                  </a:lnTo>
                  <a:lnTo>
                    <a:pt x="6" y="1347"/>
                  </a:lnTo>
                  <a:lnTo>
                    <a:pt x="15" y="1338"/>
                  </a:lnTo>
                  <a:lnTo>
                    <a:pt x="2079" y="6"/>
                  </a:lnTo>
                  <a:lnTo>
                    <a:pt x="2079" y="6"/>
                  </a:lnTo>
                  <a:lnTo>
                    <a:pt x="2089" y="0"/>
                  </a:lnTo>
                  <a:lnTo>
                    <a:pt x="2100" y="0"/>
                  </a:lnTo>
                  <a:lnTo>
                    <a:pt x="2110" y="2"/>
                  </a:lnTo>
                  <a:lnTo>
                    <a:pt x="2118" y="8"/>
                  </a:lnTo>
                  <a:lnTo>
                    <a:pt x="2127" y="17"/>
                  </a:lnTo>
                  <a:lnTo>
                    <a:pt x="2127" y="17"/>
                  </a:lnTo>
                  <a:lnTo>
                    <a:pt x="2131" y="25"/>
                  </a:lnTo>
                  <a:lnTo>
                    <a:pt x="2131" y="36"/>
                  </a:lnTo>
                  <a:lnTo>
                    <a:pt x="2128" y="46"/>
                  </a:lnTo>
                  <a:lnTo>
                    <a:pt x="2123" y="57"/>
                  </a:lnTo>
                  <a:lnTo>
                    <a:pt x="2116" y="63"/>
                  </a:lnTo>
                  <a:lnTo>
                    <a:pt x="52" y="1397"/>
                  </a:lnTo>
                  <a:lnTo>
                    <a:pt x="52" y="139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1513" y="1317"/>
              <a:ext cx="2129" cy="1403"/>
            </a:xfrm>
            <a:custGeom>
              <a:avLst/>
              <a:gdLst/>
              <a:ahLst/>
              <a:cxnLst>
                <a:cxn ang="0">
                  <a:pos x="52" y="1393"/>
                </a:cxn>
                <a:cxn ang="0">
                  <a:pos x="41" y="1397"/>
                </a:cxn>
                <a:cxn ang="0">
                  <a:pos x="31" y="1400"/>
                </a:cxn>
                <a:cxn ang="0">
                  <a:pos x="20" y="1397"/>
                </a:cxn>
                <a:cxn ang="0">
                  <a:pos x="12" y="1393"/>
                </a:cxn>
                <a:cxn ang="0">
                  <a:pos x="6" y="1384"/>
                </a:cxn>
                <a:cxn ang="0">
                  <a:pos x="6" y="1384"/>
                </a:cxn>
                <a:cxn ang="0">
                  <a:pos x="2" y="1374"/>
                </a:cxn>
                <a:cxn ang="0">
                  <a:pos x="0" y="1363"/>
                </a:cxn>
                <a:cxn ang="0">
                  <a:pos x="2" y="1352"/>
                </a:cxn>
                <a:cxn ang="0">
                  <a:pos x="6" y="1345"/>
                </a:cxn>
                <a:cxn ang="0">
                  <a:pos x="14" y="1336"/>
                </a:cxn>
                <a:cxn ang="0">
                  <a:pos x="2076" y="4"/>
                </a:cxn>
                <a:cxn ang="0">
                  <a:pos x="2076" y="4"/>
                </a:cxn>
                <a:cxn ang="0">
                  <a:pos x="2087" y="0"/>
                </a:cxn>
                <a:cxn ang="0">
                  <a:pos x="2094" y="0"/>
                </a:cxn>
                <a:cxn ang="0">
                  <a:pos x="2105" y="2"/>
                </a:cxn>
                <a:cxn ang="0">
                  <a:pos x="2116" y="6"/>
                </a:cxn>
                <a:cxn ang="0">
                  <a:pos x="2122" y="14"/>
                </a:cxn>
                <a:cxn ang="0">
                  <a:pos x="2122" y="14"/>
                </a:cxn>
                <a:cxn ang="0">
                  <a:pos x="2126" y="25"/>
                </a:cxn>
                <a:cxn ang="0">
                  <a:pos x="2129" y="35"/>
                </a:cxn>
                <a:cxn ang="0">
                  <a:pos x="2126" y="46"/>
                </a:cxn>
                <a:cxn ang="0">
                  <a:pos x="2120" y="54"/>
                </a:cxn>
                <a:cxn ang="0">
                  <a:pos x="2112" y="60"/>
                </a:cxn>
                <a:cxn ang="0">
                  <a:pos x="52" y="1393"/>
                </a:cxn>
                <a:cxn ang="0">
                  <a:pos x="52" y="1393"/>
                </a:cxn>
              </a:cxnLst>
              <a:rect l="0" t="0" r="r" b="b"/>
              <a:pathLst>
                <a:path w="2130" h="1401">
                  <a:moveTo>
                    <a:pt x="52" y="1393"/>
                  </a:moveTo>
                  <a:lnTo>
                    <a:pt x="41" y="1397"/>
                  </a:lnTo>
                  <a:lnTo>
                    <a:pt x="31" y="1400"/>
                  </a:lnTo>
                  <a:lnTo>
                    <a:pt x="20" y="1397"/>
                  </a:lnTo>
                  <a:lnTo>
                    <a:pt x="12" y="1393"/>
                  </a:lnTo>
                  <a:lnTo>
                    <a:pt x="6" y="1384"/>
                  </a:lnTo>
                  <a:lnTo>
                    <a:pt x="6" y="1384"/>
                  </a:lnTo>
                  <a:lnTo>
                    <a:pt x="2" y="1374"/>
                  </a:lnTo>
                  <a:lnTo>
                    <a:pt x="0" y="1363"/>
                  </a:lnTo>
                  <a:lnTo>
                    <a:pt x="2" y="1352"/>
                  </a:lnTo>
                  <a:lnTo>
                    <a:pt x="6" y="1345"/>
                  </a:lnTo>
                  <a:lnTo>
                    <a:pt x="14" y="1336"/>
                  </a:lnTo>
                  <a:lnTo>
                    <a:pt x="2076" y="4"/>
                  </a:lnTo>
                  <a:lnTo>
                    <a:pt x="2076" y="4"/>
                  </a:lnTo>
                  <a:lnTo>
                    <a:pt x="2087" y="0"/>
                  </a:lnTo>
                  <a:lnTo>
                    <a:pt x="2094" y="0"/>
                  </a:lnTo>
                  <a:lnTo>
                    <a:pt x="2105" y="2"/>
                  </a:lnTo>
                  <a:lnTo>
                    <a:pt x="2116" y="6"/>
                  </a:lnTo>
                  <a:lnTo>
                    <a:pt x="2122" y="14"/>
                  </a:lnTo>
                  <a:lnTo>
                    <a:pt x="2122" y="14"/>
                  </a:lnTo>
                  <a:lnTo>
                    <a:pt x="2126" y="25"/>
                  </a:lnTo>
                  <a:lnTo>
                    <a:pt x="2129" y="35"/>
                  </a:lnTo>
                  <a:lnTo>
                    <a:pt x="2126" y="46"/>
                  </a:lnTo>
                  <a:lnTo>
                    <a:pt x="2120" y="54"/>
                  </a:lnTo>
                  <a:lnTo>
                    <a:pt x="2112" y="60"/>
                  </a:lnTo>
                  <a:lnTo>
                    <a:pt x="52" y="1393"/>
                  </a:lnTo>
                  <a:lnTo>
                    <a:pt x="52" y="139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1551" y="1374"/>
              <a:ext cx="2129" cy="1407"/>
            </a:xfrm>
            <a:custGeom>
              <a:avLst/>
              <a:gdLst/>
              <a:ahLst/>
              <a:cxnLst>
                <a:cxn ang="0">
                  <a:pos x="65" y="1400"/>
                </a:cxn>
                <a:cxn ang="0">
                  <a:pos x="52" y="1404"/>
                </a:cxn>
                <a:cxn ang="0">
                  <a:pos x="40" y="1407"/>
                </a:cxn>
                <a:cxn ang="0">
                  <a:pos x="27" y="1404"/>
                </a:cxn>
                <a:cxn ang="0">
                  <a:pos x="17" y="1398"/>
                </a:cxn>
                <a:cxn ang="0">
                  <a:pos x="6" y="1388"/>
                </a:cxn>
                <a:cxn ang="0">
                  <a:pos x="6" y="1388"/>
                </a:cxn>
                <a:cxn ang="0">
                  <a:pos x="2" y="1375"/>
                </a:cxn>
                <a:cxn ang="0">
                  <a:pos x="0" y="1362"/>
                </a:cxn>
                <a:cxn ang="0">
                  <a:pos x="2" y="1349"/>
                </a:cxn>
                <a:cxn ang="0">
                  <a:pos x="10" y="1339"/>
                </a:cxn>
                <a:cxn ang="0">
                  <a:pos x="19" y="1328"/>
                </a:cxn>
                <a:cxn ang="0">
                  <a:pos x="2063" y="6"/>
                </a:cxn>
                <a:cxn ang="0">
                  <a:pos x="2063" y="6"/>
                </a:cxn>
                <a:cxn ang="0">
                  <a:pos x="2076" y="2"/>
                </a:cxn>
                <a:cxn ang="0">
                  <a:pos x="2088" y="0"/>
                </a:cxn>
                <a:cxn ang="0">
                  <a:pos x="2101" y="2"/>
                </a:cxn>
                <a:cxn ang="0">
                  <a:pos x="2113" y="8"/>
                </a:cxn>
                <a:cxn ang="0">
                  <a:pos x="2122" y="19"/>
                </a:cxn>
                <a:cxn ang="0">
                  <a:pos x="2122" y="19"/>
                </a:cxn>
                <a:cxn ang="0">
                  <a:pos x="2126" y="31"/>
                </a:cxn>
                <a:cxn ang="0">
                  <a:pos x="2128" y="45"/>
                </a:cxn>
                <a:cxn ang="0">
                  <a:pos x="2126" y="57"/>
                </a:cxn>
                <a:cxn ang="0">
                  <a:pos x="2118" y="68"/>
                </a:cxn>
                <a:cxn ang="0">
                  <a:pos x="2109" y="78"/>
                </a:cxn>
                <a:cxn ang="0">
                  <a:pos x="65" y="1400"/>
                </a:cxn>
                <a:cxn ang="0">
                  <a:pos x="65" y="1400"/>
                </a:cxn>
              </a:cxnLst>
              <a:rect l="0" t="0" r="r" b="b"/>
              <a:pathLst>
                <a:path w="2129" h="1408">
                  <a:moveTo>
                    <a:pt x="65" y="1400"/>
                  </a:moveTo>
                  <a:lnTo>
                    <a:pt x="52" y="1404"/>
                  </a:lnTo>
                  <a:lnTo>
                    <a:pt x="40" y="1407"/>
                  </a:lnTo>
                  <a:lnTo>
                    <a:pt x="27" y="1404"/>
                  </a:lnTo>
                  <a:lnTo>
                    <a:pt x="17" y="1398"/>
                  </a:lnTo>
                  <a:lnTo>
                    <a:pt x="6" y="1388"/>
                  </a:lnTo>
                  <a:lnTo>
                    <a:pt x="6" y="1388"/>
                  </a:lnTo>
                  <a:lnTo>
                    <a:pt x="2" y="1375"/>
                  </a:lnTo>
                  <a:lnTo>
                    <a:pt x="0" y="1362"/>
                  </a:lnTo>
                  <a:lnTo>
                    <a:pt x="2" y="1349"/>
                  </a:lnTo>
                  <a:lnTo>
                    <a:pt x="10" y="1339"/>
                  </a:lnTo>
                  <a:lnTo>
                    <a:pt x="19" y="1328"/>
                  </a:lnTo>
                  <a:lnTo>
                    <a:pt x="2063" y="6"/>
                  </a:lnTo>
                  <a:lnTo>
                    <a:pt x="2063" y="6"/>
                  </a:lnTo>
                  <a:lnTo>
                    <a:pt x="2076" y="2"/>
                  </a:lnTo>
                  <a:lnTo>
                    <a:pt x="2088" y="0"/>
                  </a:lnTo>
                  <a:lnTo>
                    <a:pt x="2101" y="2"/>
                  </a:lnTo>
                  <a:lnTo>
                    <a:pt x="2113" y="8"/>
                  </a:lnTo>
                  <a:lnTo>
                    <a:pt x="2122" y="19"/>
                  </a:lnTo>
                  <a:lnTo>
                    <a:pt x="2122" y="19"/>
                  </a:lnTo>
                  <a:lnTo>
                    <a:pt x="2126" y="31"/>
                  </a:lnTo>
                  <a:lnTo>
                    <a:pt x="2128" y="45"/>
                  </a:lnTo>
                  <a:lnTo>
                    <a:pt x="2126" y="57"/>
                  </a:lnTo>
                  <a:lnTo>
                    <a:pt x="2118" y="68"/>
                  </a:lnTo>
                  <a:lnTo>
                    <a:pt x="2109" y="78"/>
                  </a:lnTo>
                  <a:lnTo>
                    <a:pt x="65" y="1400"/>
                  </a:lnTo>
                  <a:lnTo>
                    <a:pt x="65" y="140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3" name="Freeform 83"/>
            <p:cNvSpPr>
              <a:spLocks/>
            </p:cNvSpPr>
            <p:nvPr/>
          </p:nvSpPr>
          <p:spPr bwMode="auto">
            <a:xfrm>
              <a:off x="1635" y="1483"/>
              <a:ext cx="2137" cy="1417"/>
            </a:xfrm>
            <a:custGeom>
              <a:avLst/>
              <a:gdLst/>
              <a:ahLst/>
              <a:cxnLst>
                <a:cxn ang="0">
                  <a:pos x="25" y="1321"/>
                </a:cxn>
                <a:cxn ang="0">
                  <a:pos x="17" y="1325"/>
                </a:cxn>
                <a:cxn ang="0">
                  <a:pos x="13" y="1332"/>
                </a:cxn>
                <a:cxn ang="0">
                  <a:pos x="8" y="1339"/>
                </a:cxn>
                <a:cxn ang="0">
                  <a:pos x="4" y="1346"/>
                </a:cxn>
                <a:cxn ang="0">
                  <a:pos x="2" y="1353"/>
                </a:cxn>
                <a:cxn ang="0">
                  <a:pos x="0" y="1362"/>
                </a:cxn>
                <a:cxn ang="0">
                  <a:pos x="0" y="1369"/>
                </a:cxn>
                <a:cxn ang="0">
                  <a:pos x="2" y="1378"/>
                </a:cxn>
                <a:cxn ang="0">
                  <a:pos x="4" y="1385"/>
                </a:cxn>
                <a:cxn ang="0">
                  <a:pos x="8" y="1392"/>
                </a:cxn>
                <a:cxn ang="0">
                  <a:pos x="8" y="1392"/>
                </a:cxn>
                <a:cxn ang="0">
                  <a:pos x="15" y="1399"/>
                </a:cxn>
                <a:cxn ang="0">
                  <a:pos x="21" y="1406"/>
                </a:cxn>
                <a:cxn ang="0">
                  <a:pos x="27" y="1410"/>
                </a:cxn>
                <a:cxn ang="0">
                  <a:pos x="34" y="1414"/>
                </a:cxn>
                <a:cxn ang="0">
                  <a:pos x="42" y="1416"/>
                </a:cxn>
                <a:cxn ang="0">
                  <a:pos x="50" y="1416"/>
                </a:cxn>
                <a:cxn ang="0">
                  <a:pos x="59" y="1416"/>
                </a:cxn>
                <a:cxn ang="0">
                  <a:pos x="68" y="1416"/>
                </a:cxn>
                <a:cxn ang="0">
                  <a:pos x="73" y="1412"/>
                </a:cxn>
                <a:cxn ang="0">
                  <a:pos x="82" y="1408"/>
                </a:cxn>
                <a:cxn ang="0">
                  <a:pos x="2109" y="96"/>
                </a:cxn>
                <a:cxn ang="0">
                  <a:pos x="2109" y="96"/>
                </a:cxn>
                <a:cxn ang="0">
                  <a:pos x="2118" y="93"/>
                </a:cxn>
                <a:cxn ang="0">
                  <a:pos x="2122" y="86"/>
                </a:cxn>
                <a:cxn ang="0">
                  <a:pos x="2127" y="80"/>
                </a:cxn>
                <a:cxn ang="0">
                  <a:pos x="2130" y="71"/>
                </a:cxn>
                <a:cxn ang="0">
                  <a:pos x="2132" y="65"/>
                </a:cxn>
                <a:cxn ang="0">
                  <a:pos x="2135" y="57"/>
                </a:cxn>
                <a:cxn ang="0">
                  <a:pos x="2135" y="48"/>
                </a:cxn>
                <a:cxn ang="0">
                  <a:pos x="2132" y="40"/>
                </a:cxn>
                <a:cxn ang="0">
                  <a:pos x="2130" y="31"/>
                </a:cxn>
                <a:cxn ang="0">
                  <a:pos x="2127" y="25"/>
                </a:cxn>
                <a:cxn ang="0">
                  <a:pos x="2127" y="25"/>
                </a:cxn>
                <a:cxn ang="0">
                  <a:pos x="2120" y="19"/>
                </a:cxn>
                <a:cxn ang="0">
                  <a:pos x="2114" y="13"/>
                </a:cxn>
                <a:cxn ang="0">
                  <a:pos x="2107" y="8"/>
                </a:cxn>
                <a:cxn ang="0">
                  <a:pos x="2102" y="4"/>
                </a:cxn>
                <a:cxn ang="0">
                  <a:pos x="2093" y="2"/>
                </a:cxn>
                <a:cxn ang="0">
                  <a:pos x="2084" y="0"/>
                </a:cxn>
                <a:cxn ang="0">
                  <a:pos x="2076" y="2"/>
                </a:cxn>
                <a:cxn ang="0">
                  <a:pos x="2070" y="2"/>
                </a:cxn>
                <a:cxn ang="0">
                  <a:pos x="2061" y="6"/>
                </a:cxn>
                <a:cxn ang="0">
                  <a:pos x="2053" y="8"/>
                </a:cxn>
                <a:cxn ang="0">
                  <a:pos x="25" y="1321"/>
                </a:cxn>
                <a:cxn ang="0">
                  <a:pos x="25" y="1321"/>
                </a:cxn>
              </a:cxnLst>
              <a:rect l="0" t="0" r="r" b="b"/>
              <a:pathLst>
                <a:path w="2136" h="1417">
                  <a:moveTo>
                    <a:pt x="25" y="1321"/>
                  </a:moveTo>
                  <a:lnTo>
                    <a:pt x="17" y="1325"/>
                  </a:lnTo>
                  <a:lnTo>
                    <a:pt x="13" y="1332"/>
                  </a:lnTo>
                  <a:lnTo>
                    <a:pt x="8" y="1339"/>
                  </a:lnTo>
                  <a:lnTo>
                    <a:pt x="4" y="1346"/>
                  </a:lnTo>
                  <a:lnTo>
                    <a:pt x="2" y="1353"/>
                  </a:lnTo>
                  <a:lnTo>
                    <a:pt x="0" y="1362"/>
                  </a:lnTo>
                  <a:lnTo>
                    <a:pt x="0" y="1369"/>
                  </a:lnTo>
                  <a:lnTo>
                    <a:pt x="2" y="1378"/>
                  </a:lnTo>
                  <a:lnTo>
                    <a:pt x="4" y="1385"/>
                  </a:lnTo>
                  <a:lnTo>
                    <a:pt x="8" y="1392"/>
                  </a:lnTo>
                  <a:lnTo>
                    <a:pt x="8" y="1392"/>
                  </a:lnTo>
                  <a:lnTo>
                    <a:pt x="15" y="1399"/>
                  </a:lnTo>
                  <a:lnTo>
                    <a:pt x="21" y="1406"/>
                  </a:lnTo>
                  <a:lnTo>
                    <a:pt x="27" y="1410"/>
                  </a:lnTo>
                  <a:lnTo>
                    <a:pt x="34" y="1414"/>
                  </a:lnTo>
                  <a:lnTo>
                    <a:pt x="42" y="1416"/>
                  </a:lnTo>
                  <a:lnTo>
                    <a:pt x="50" y="1416"/>
                  </a:lnTo>
                  <a:lnTo>
                    <a:pt x="59" y="1416"/>
                  </a:lnTo>
                  <a:lnTo>
                    <a:pt x="68" y="1416"/>
                  </a:lnTo>
                  <a:lnTo>
                    <a:pt x="73" y="1412"/>
                  </a:lnTo>
                  <a:lnTo>
                    <a:pt x="82" y="1408"/>
                  </a:lnTo>
                  <a:lnTo>
                    <a:pt x="2109" y="96"/>
                  </a:lnTo>
                  <a:lnTo>
                    <a:pt x="2109" y="96"/>
                  </a:lnTo>
                  <a:lnTo>
                    <a:pt x="2118" y="93"/>
                  </a:lnTo>
                  <a:lnTo>
                    <a:pt x="2122" y="86"/>
                  </a:lnTo>
                  <a:lnTo>
                    <a:pt x="2127" y="80"/>
                  </a:lnTo>
                  <a:lnTo>
                    <a:pt x="2130" y="71"/>
                  </a:lnTo>
                  <a:lnTo>
                    <a:pt x="2132" y="65"/>
                  </a:lnTo>
                  <a:lnTo>
                    <a:pt x="2135" y="57"/>
                  </a:lnTo>
                  <a:lnTo>
                    <a:pt x="2135" y="48"/>
                  </a:lnTo>
                  <a:lnTo>
                    <a:pt x="2132" y="40"/>
                  </a:lnTo>
                  <a:lnTo>
                    <a:pt x="2130" y="31"/>
                  </a:lnTo>
                  <a:lnTo>
                    <a:pt x="2127" y="25"/>
                  </a:lnTo>
                  <a:lnTo>
                    <a:pt x="2127" y="25"/>
                  </a:lnTo>
                  <a:lnTo>
                    <a:pt x="2120" y="19"/>
                  </a:lnTo>
                  <a:lnTo>
                    <a:pt x="2114" y="13"/>
                  </a:lnTo>
                  <a:lnTo>
                    <a:pt x="2107" y="8"/>
                  </a:lnTo>
                  <a:lnTo>
                    <a:pt x="2102" y="4"/>
                  </a:lnTo>
                  <a:lnTo>
                    <a:pt x="2093" y="2"/>
                  </a:lnTo>
                  <a:lnTo>
                    <a:pt x="2084" y="0"/>
                  </a:lnTo>
                  <a:lnTo>
                    <a:pt x="2076" y="2"/>
                  </a:lnTo>
                  <a:lnTo>
                    <a:pt x="2070" y="2"/>
                  </a:lnTo>
                  <a:lnTo>
                    <a:pt x="2061" y="6"/>
                  </a:lnTo>
                  <a:lnTo>
                    <a:pt x="2053" y="8"/>
                  </a:lnTo>
                  <a:lnTo>
                    <a:pt x="25" y="1321"/>
                  </a:lnTo>
                  <a:lnTo>
                    <a:pt x="25" y="132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4" name="Freeform 84"/>
            <p:cNvSpPr>
              <a:spLocks/>
            </p:cNvSpPr>
            <p:nvPr/>
          </p:nvSpPr>
          <p:spPr bwMode="auto">
            <a:xfrm>
              <a:off x="2622" y="1778"/>
              <a:ext cx="933" cy="337"/>
            </a:xfrm>
            <a:custGeom>
              <a:avLst/>
              <a:gdLst/>
              <a:ahLst/>
              <a:cxnLst>
                <a:cxn ang="0">
                  <a:pos x="932" y="263"/>
                </a:cxn>
                <a:cxn ang="0">
                  <a:pos x="813" y="337"/>
                </a:cxn>
                <a:cxn ang="0">
                  <a:pos x="0" y="75"/>
                </a:cxn>
                <a:cxn ang="0">
                  <a:pos x="122" y="0"/>
                </a:cxn>
                <a:cxn ang="0">
                  <a:pos x="932" y="263"/>
                </a:cxn>
                <a:cxn ang="0">
                  <a:pos x="932" y="263"/>
                </a:cxn>
              </a:cxnLst>
              <a:rect l="0" t="0" r="r" b="b"/>
              <a:pathLst>
                <a:path w="933" h="338">
                  <a:moveTo>
                    <a:pt x="932" y="263"/>
                  </a:moveTo>
                  <a:lnTo>
                    <a:pt x="813" y="337"/>
                  </a:lnTo>
                  <a:lnTo>
                    <a:pt x="0" y="75"/>
                  </a:lnTo>
                  <a:lnTo>
                    <a:pt x="122" y="0"/>
                  </a:lnTo>
                  <a:lnTo>
                    <a:pt x="932" y="263"/>
                  </a:lnTo>
                  <a:lnTo>
                    <a:pt x="932" y="26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5" name="Freeform 85"/>
            <p:cNvSpPr>
              <a:spLocks/>
            </p:cNvSpPr>
            <p:nvPr/>
          </p:nvSpPr>
          <p:spPr bwMode="auto">
            <a:xfrm>
              <a:off x="2622" y="1778"/>
              <a:ext cx="933" cy="337"/>
            </a:xfrm>
            <a:custGeom>
              <a:avLst/>
              <a:gdLst/>
              <a:ahLst/>
              <a:cxnLst>
                <a:cxn ang="0">
                  <a:pos x="932" y="263"/>
                </a:cxn>
                <a:cxn ang="0">
                  <a:pos x="813" y="337"/>
                </a:cxn>
                <a:cxn ang="0">
                  <a:pos x="0" y="75"/>
                </a:cxn>
                <a:cxn ang="0">
                  <a:pos x="122" y="0"/>
                </a:cxn>
                <a:cxn ang="0">
                  <a:pos x="932" y="263"/>
                </a:cxn>
                <a:cxn ang="0">
                  <a:pos x="932" y="263"/>
                </a:cxn>
              </a:cxnLst>
              <a:rect l="0" t="0" r="r" b="b"/>
              <a:pathLst>
                <a:path w="933" h="338">
                  <a:moveTo>
                    <a:pt x="932" y="263"/>
                  </a:moveTo>
                  <a:lnTo>
                    <a:pt x="813" y="337"/>
                  </a:lnTo>
                  <a:lnTo>
                    <a:pt x="0" y="75"/>
                  </a:lnTo>
                  <a:lnTo>
                    <a:pt x="122" y="0"/>
                  </a:lnTo>
                  <a:lnTo>
                    <a:pt x="932" y="263"/>
                  </a:lnTo>
                  <a:lnTo>
                    <a:pt x="932" y="26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3007" y="1497"/>
              <a:ext cx="216" cy="922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95" y="75"/>
                </a:cxn>
                <a:cxn ang="0">
                  <a:pos x="0" y="924"/>
                </a:cxn>
                <a:cxn ang="0">
                  <a:pos x="120" y="845"/>
                </a:cxn>
                <a:cxn ang="0">
                  <a:pos x="213" y="0"/>
                </a:cxn>
                <a:cxn ang="0">
                  <a:pos x="213" y="0"/>
                </a:cxn>
              </a:cxnLst>
              <a:rect l="0" t="0" r="r" b="b"/>
              <a:pathLst>
                <a:path w="214" h="925">
                  <a:moveTo>
                    <a:pt x="213" y="0"/>
                  </a:moveTo>
                  <a:lnTo>
                    <a:pt x="95" y="75"/>
                  </a:lnTo>
                  <a:lnTo>
                    <a:pt x="0" y="924"/>
                  </a:lnTo>
                  <a:lnTo>
                    <a:pt x="120" y="845"/>
                  </a:lnTo>
                  <a:lnTo>
                    <a:pt x="213" y="0"/>
                  </a:lnTo>
                  <a:lnTo>
                    <a:pt x="21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3007" y="1497"/>
              <a:ext cx="216" cy="922"/>
            </a:xfrm>
            <a:custGeom>
              <a:avLst/>
              <a:gdLst/>
              <a:ahLst/>
              <a:cxnLst>
                <a:cxn ang="0">
                  <a:pos x="213" y="0"/>
                </a:cxn>
                <a:cxn ang="0">
                  <a:pos x="95" y="75"/>
                </a:cxn>
                <a:cxn ang="0">
                  <a:pos x="0" y="924"/>
                </a:cxn>
                <a:cxn ang="0">
                  <a:pos x="120" y="845"/>
                </a:cxn>
                <a:cxn ang="0">
                  <a:pos x="213" y="0"/>
                </a:cxn>
                <a:cxn ang="0">
                  <a:pos x="213" y="0"/>
                </a:cxn>
              </a:cxnLst>
              <a:rect l="0" t="0" r="r" b="b"/>
              <a:pathLst>
                <a:path w="214" h="925">
                  <a:moveTo>
                    <a:pt x="213" y="0"/>
                  </a:moveTo>
                  <a:lnTo>
                    <a:pt x="95" y="75"/>
                  </a:lnTo>
                  <a:lnTo>
                    <a:pt x="0" y="924"/>
                  </a:lnTo>
                  <a:lnTo>
                    <a:pt x="120" y="845"/>
                  </a:lnTo>
                  <a:lnTo>
                    <a:pt x="213" y="0"/>
                  </a:lnTo>
                  <a:lnTo>
                    <a:pt x="213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1897" y="2307"/>
              <a:ext cx="932" cy="340"/>
            </a:xfrm>
            <a:custGeom>
              <a:avLst/>
              <a:gdLst/>
              <a:ahLst/>
              <a:cxnLst>
                <a:cxn ang="0">
                  <a:pos x="930" y="263"/>
                </a:cxn>
                <a:cxn ang="0">
                  <a:pos x="812" y="339"/>
                </a:cxn>
                <a:cxn ang="0">
                  <a:pos x="0" y="78"/>
                </a:cxn>
                <a:cxn ang="0">
                  <a:pos x="119" y="0"/>
                </a:cxn>
                <a:cxn ang="0">
                  <a:pos x="930" y="263"/>
                </a:cxn>
                <a:cxn ang="0">
                  <a:pos x="930" y="263"/>
                </a:cxn>
              </a:cxnLst>
              <a:rect l="0" t="0" r="r" b="b"/>
              <a:pathLst>
                <a:path w="931" h="340">
                  <a:moveTo>
                    <a:pt x="930" y="263"/>
                  </a:moveTo>
                  <a:lnTo>
                    <a:pt x="812" y="339"/>
                  </a:lnTo>
                  <a:lnTo>
                    <a:pt x="0" y="78"/>
                  </a:lnTo>
                  <a:lnTo>
                    <a:pt x="119" y="0"/>
                  </a:lnTo>
                  <a:lnTo>
                    <a:pt x="930" y="263"/>
                  </a:lnTo>
                  <a:lnTo>
                    <a:pt x="930" y="26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9" name="Freeform 89"/>
            <p:cNvSpPr>
              <a:spLocks/>
            </p:cNvSpPr>
            <p:nvPr/>
          </p:nvSpPr>
          <p:spPr bwMode="auto">
            <a:xfrm>
              <a:off x="1897" y="2307"/>
              <a:ext cx="932" cy="340"/>
            </a:xfrm>
            <a:custGeom>
              <a:avLst/>
              <a:gdLst/>
              <a:ahLst/>
              <a:cxnLst>
                <a:cxn ang="0">
                  <a:pos x="930" y="263"/>
                </a:cxn>
                <a:cxn ang="0">
                  <a:pos x="812" y="339"/>
                </a:cxn>
                <a:cxn ang="0">
                  <a:pos x="0" y="78"/>
                </a:cxn>
                <a:cxn ang="0">
                  <a:pos x="119" y="0"/>
                </a:cxn>
                <a:cxn ang="0">
                  <a:pos x="930" y="263"/>
                </a:cxn>
                <a:cxn ang="0">
                  <a:pos x="930" y="263"/>
                </a:cxn>
              </a:cxnLst>
              <a:rect l="0" t="0" r="r" b="b"/>
              <a:pathLst>
                <a:path w="931" h="340">
                  <a:moveTo>
                    <a:pt x="930" y="263"/>
                  </a:moveTo>
                  <a:lnTo>
                    <a:pt x="812" y="339"/>
                  </a:lnTo>
                  <a:lnTo>
                    <a:pt x="0" y="78"/>
                  </a:lnTo>
                  <a:lnTo>
                    <a:pt x="119" y="0"/>
                  </a:lnTo>
                  <a:lnTo>
                    <a:pt x="930" y="263"/>
                  </a:lnTo>
                  <a:lnTo>
                    <a:pt x="930" y="26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0" name="Freeform 90"/>
            <p:cNvSpPr>
              <a:spLocks/>
            </p:cNvSpPr>
            <p:nvPr/>
          </p:nvSpPr>
          <p:spPr bwMode="auto">
            <a:xfrm>
              <a:off x="2257" y="2015"/>
              <a:ext cx="212" cy="923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94" y="77"/>
                </a:cxn>
                <a:cxn ang="0">
                  <a:pos x="0" y="924"/>
                </a:cxn>
                <a:cxn ang="0">
                  <a:pos x="119" y="845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13" h="925">
                  <a:moveTo>
                    <a:pt x="212" y="0"/>
                  </a:moveTo>
                  <a:lnTo>
                    <a:pt x="94" y="77"/>
                  </a:lnTo>
                  <a:lnTo>
                    <a:pt x="0" y="924"/>
                  </a:lnTo>
                  <a:lnTo>
                    <a:pt x="119" y="845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1" name="Freeform 91"/>
            <p:cNvSpPr>
              <a:spLocks/>
            </p:cNvSpPr>
            <p:nvPr/>
          </p:nvSpPr>
          <p:spPr bwMode="auto">
            <a:xfrm>
              <a:off x="2257" y="2015"/>
              <a:ext cx="212" cy="923"/>
            </a:xfrm>
            <a:custGeom>
              <a:avLst/>
              <a:gdLst/>
              <a:ahLst/>
              <a:cxnLst>
                <a:cxn ang="0">
                  <a:pos x="212" y="0"/>
                </a:cxn>
                <a:cxn ang="0">
                  <a:pos x="94" y="77"/>
                </a:cxn>
                <a:cxn ang="0">
                  <a:pos x="0" y="924"/>
                </a:cxn>
                <a:cxn ang="0">
                  <a:pos x="119" y="845"/>
                </a:cxn>
                <a:cxn ang="0">
                  <a:pos x="212" y="0"/>
                </a:cxn>
                <a:cxn ang="0">
                  <a:pos x="212" y="0"/>
                </a:cxn>
              </a:cxnLst>
              <a:rect l="0" t="0" r="r" b="b"/>
              <a:pathLst>
                <a:path w="213" h="925">
                  <a:moveTo>
                    <a:pt x="212" y="0"/>
                  </a:moveTo>
                  <a:lnTo>
                    <a:pt x="94" y="77"/>
                  </a:lnTo>
                  <a:lnTo>
                    <a:pt x="0" y="924"/>
                  </a:lnTo>
                  <a:lnTo>
                    <a:pt x="119" y="845"/>
                  </a:lnTo>
                  <a:lnTo>
                    <a:pt x="212" y="0"/>
                  </a:lnTo>
                  <a:lnTo>
                    <a:pt x="212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2" name="Freeform 92"/>
            <p:cNvSpPr>
              <a:spLocks/>
            </p:cNvSpPr>
            <p:nvPr/>
          </p:nvSpPr>
          <p:spPr bwMode="auto">
            <a:xfrm>
              <a:off x="1724" y="2429"/>
              <a:ext cx="456" cy="615"/>
            </a:xfrm>
            <a:custGeom>
              <a:avLst/>
              <a:gdLst/>
              <a:ahLst/>
              <a:cxnLst>
                <a:cxn ang="0">
                  <a:pos x="180" y="338"/>
                </a:cxn>
                <a:cxn ang="0">
                  <a:pos x="0" y="62"/>
                </a:cxn>
                <a:cxn ang="0">
                  <a:pos x="99" y="0"/>
                </a:cxn>
                <a:cxn ang="0">
                  <a:pos x="277" y="275"/>
                </a:cxn>
                <a:cxn ang="0">
                  <a:pos x="455" y="551"/>
                </a:cxn>
                <a:cxn ang="0">
                  <a:pos x="355" y="616"/>
                </a:cxn>
                <a:cxn ang="0">
                  <a:pos x="180" y="338"/>
                </a:cxn>
                <a:cxn ang="0">
                  <a:pos x="180" y="338"/>
                </a:cxn>
              </a:cxnLst>
              <a:rect l="0" t="0" r="r" b="b"/>
              <a:pathLst>
                <a:path w="456" h="617">
                  <a:moveTo>
                    <a:pt x="180" y="338"/>
                  </a:moveTo>
                  <a:lnTo>
                    <a:pt x="0" y="62"/>
                  </a:lnTo>
                  <a:lnTo>
                    <a:pt x="99" y="0"/>
                  </a:lnTo>
                  <a:lnTo>
                    <a:pt x="277" y="275"/>
                  </a:lnTo>
                  <a:lnTo>
                    <a:pt x="455" y="551"/>
                  </a:lnTo>
                  <a:lnTo>
                    <a:pt x="355" y="616"/>
                  </a:lnTo>
                  <a:lnTo>
                    <a:pt x="180" y="338"/>
                  </a:lnTo>
                  <a:lnTo>
                    <a:pt x="180" y="33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3" name="Freeform 93"/>
            <p:cNvSpPr>
              <a:spLocks/>
            </p:cNvSpPr>
            <p:nvPr/>
          </p:nvSpPr>
          <p:spPr bwMode="auto">
            <a:xfrm>
              <a:off x="1724" y="2429"/>
              <a:ext cx="456" cy="615"/>
            </a:xfrm>
            <a:custGeom>
              <a:avLst/>
              <a:gdLst/>
              <a:ahLst/>
              <a:cxnLst>
                <a:cxn ang="0">
                  <a:pos x="180" y="338"/>
                </a:cxn>
                <a:cxn ang="0">
                  <a:pos x="0" y="62"/>
                </a:cxn>
                <a:cxn ang="0">
                  <a:pos x="99" y="0"/>
                </a:cxn>
                <a:cxn ang="0">
                  <a:pos x="277" y="275"/>
                </a:cxn>
                <a:cxn ang="0">
                  <a:pos x="455" y="551"/>
                </a:cxn>
                <a:cxn ang="0">
                  <a:pos x="355" y="616"/>
                </a:cxn>
                <a:cxn ang="0">
                  <a:pos x="180" y="338"/>
                </a:cxn>
                <a:cxn ang="0">
                  <a:pos x="180" y="338"/>
                </a:cxn>
              </a:cxnLst>
              <a:rect l="0" t="0" r="r" b="b"/>
              <a:pathLst>
                <a:path w="456" h="617">
                  <a:moveTo>
                    <a:pt x="180" y="338"/>
                  </a:moveTo>
                  <a:lnTo>
                    <a:pt x="0" y="62"/>
                  </a:lnTo>
                  <a:lnTo>
                    <a:pt x="99" y="0"/>
                  </a:lnTo>
                  <a:lnTo>
                    <a:pt x="277" y="275"/>
                  </a:lnTo>
                  <a:lnTo>
                    <a:pt x="455" y="551"/>
                  </a:lnTo>
                  <a:lnTo>
                    <a:pt x="355" y="616"/>
                  </a:lnTo>
                  <a:lnTo>
                    <a:pt x="180" y="338"/>
                  </a:lnTo>
                  <a:lnTo>
                    <a:pt x="180" y="33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4" name="Freeform 94"/>
            <p:cNvSpPr>
              <a:spLocks/>
            </p:cNvSpPr>
            <p:nvPr/>
          </p:nvSpPr>
          <p:spPr bwMode="auto">
            <a:xfrm>
              <a:off x="3113" y="1488"/>
              <a:ext cx="192" cy="139"/>
            </a:xfrm>
            <a:custGeom>
              <a:avLst/>
              <a:gdLst/>
              <a:ahLst/>
              <a:cxnLst>
                <a:cxn ang="0">
                  <a:pos x="189" y="140"/>
                </a:cxn>
                <a:cxn ang="0">
                  <a:pos x="172" y="137"/>
                </a:cxn>
                <a:cxn ang="0">
                  <a:pos x="151" y="135"/>
                </a:cxn>
                <a:cxn ang="0">
                  <a:pos x="129" y="131"/>
                </a:cxn>
                <a:cxn ang="0">
                  <a:pos x="110" y="124"/>
                </a:cxn>
                <a:cxn ang="0">
                  <a:pos x="90" y="120"/>
                </a:cxn>
                <a:cxn ang="0">
                  <a:pos x="71" y="114"/>
                </a:cxn>
                <a:cxn ang="0">
                  <a:pos x="53" y="108"/>
                </a:cxn>
                <a:cxn ang="0">
                  <a:pos x="39" y="101"/>
                </a:cxn>
                <a:cxn ang="0">
                  <a:pos x="28" y="94"/>
                </a:cxn>
                <a:cxn ang="0">
                  <a:pos x="23" y="87"/>
                </a:cxn>
                <a:cxn ang="0">
                  <a:pos x="23" y="87"/>
                </a:cxn>
                <a:cxn ang="0">
                  <a:pos x="18" y="80"/>
                </a:cxn>
                <a:cxn ang="0">
                  <a:pos x="12" y="71"/>
                </a:cxn>
                <a:cxn ang="0">
                  <a:pos x="7" y="63"/>
                </a:cxn>
                <a:cxn ang="0">
                  <a:pos x="5" y="55"/>
                </a:cxn>
                <a:cxn ang="0">
                  <a:pos x="2" y="46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0" y="17"/>
                </a:cxn>
                <a:cxn ang="0">
                  <a:pos x="2" y="8"/>
                </a:cxn>
                <a:cxn ang="0">
                  <a:pos x="5" y="0"/>
                </a:cxn>
                <a:cxn ang="0">
                  <a:pos x="189" y="140"/>
                </a:cxn>
              </a:cxnLst>
              <a:rect l="0" t="0" r="r" b="b"/>
              <a:pathLst>
                <a:path w="190" h="141">
                  <a:moveTo>
                    <a:pt x="189" y="140"/>
                  </a:moveTo>
                  <a:lnTo>
                    <a:pt x="172" y="137"/>
                  </a:lnTo>
                  <a:lnTo>
                    <a:pt x="151" y="135"/>
                  </a:lnTo>
                  <a:lnTo>
                    <a:pt x="129" y="131"/>
                  </a:lnTo>
                  <a:lnTo>
                    <a:pt x="110" y="124"/>
                  </a:lnTo>
                  <a:lnTo>
                    <a:pt x="90" y="120"/>
                  </a:lnTo>
                  <a:lnTo>
                    <a:pt x="71" y="114"/>
                  </a:lnTo>
                  <a:lnTo>
                    <a:pt x="53" y="108"/>
                  </a:lnTo>
                  <a:lnTo>
                    <a:pt x="39" y="101"/>
                  </a:lnTo>
                  <a:lnTo>
                    <a:pt x="28" y="94"/>
                  </a:lnTo>
                  <a:lnTo>
                    <a:pt x="23" y="87"/>
                  </a:lnTo>
                  <a:lnTo>
                    <a:pt x="23" y="87"/>
                  </a:lnTo>
                  <a:lnTo>
                    <a:pt x="18" y="80"/>
                  </a:lnTo>
                  <a:lnTo>
                    <a:pt x="12" y="71"/>
                  </a:lnTo>
                  <a:lnTo>
                    <a:pt x="7" y="63"/>
                  </a:lnTo>
                  <a:lnTo>
                    <a:pt x="5" y="55"/>
                  </a:lnTo>
                  <a:lnTo>
                    <a:pt x="2" y="46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5" y="0"/>
                  </a:lnTo>
                  <a:lnTo>
                    <a:pt x="189" y="14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3113" y="1488"/>
              <a:ext cx="192" cy="139"/>
            </a:xfrm>
            <a:custGeom>
              <a:avLst/>
              <a:gdLst/>
              <a:ahLst/>
              <a:cxnLst>
                <a:cxn ang="0">
                  <a:pos x="189" y="140"/>
                </a:cxn>
                <a:cxn ang="0">
                  <a:pos x="172" y="137"/>
                </a:cxn>
                <a:cxn ang="0">
                  <a:pos x="151" y="135"/>
                </a:cxn>
                <a:cxn ang="0">
                  <a:pos x="129" y="131"/>
                </a:cxn>
                <a:cxn ang="0">
                  <a:pos x="110" y="124"/>
                </a:cxn>
                <a:cxn ang="0">
                  <a:pos x="90" y="120"/>
                </a:cxn>
                <a:cxn ang="0">
                  <a:pos x="71" y="114"/>
                </a:cxn>
                <a:cxn ang="0">
                  <a:pos x="53" y="108"/>
                </a:cxn>
                <a:cxn ang="0">
                  <a:pos x="39" y="101"/>
                </a:cxn>
                <a:cxn ang="0">
                  <a:pos x="28" y="94"/>
                </a:cxn>
                <a:cxn ang="0">
                  <a:pos x="23" y="87"/>
                </a:cxn>
                <a:cxn ang="0">
                  <a:pos x="23" y="87"/>
                </a:cxn>
                <a:cxn ang="0">
                  <a:pos x="18" y="80"/>
                </a:cxn>
                <a:cxn ang="0">
                  <a:pos x="12" y="71"/>
                </a:cxn>
                <a:cxn ang="0">
                  <a:pos x="7" y="63"/>
                </a:cxn>
                <a:cxn ang="0">
                  <a:pos x="5" y="55"/>
                </a:cxn>
                <a:cxn ang="0">
                  <a:pos x="2" y="46"/>
                </a:cxn>
                <a:cxn ang="0">
                  <a:pos x="0" y="36"/>
                </a:cxn>
                <a:cxn ang="0">
                  <a:pos x="0" y="27"/>
                </a:cxn>
                <a:cxn ang="0">
                  <a:pos x="0" y="17"/>
                </a:cxn>
                <a:cxn ang="0">
                  <a:pos x="2" y="8"/>
                </a:cxn>
                <a:cxn ang="0">
                  <a:pos x="5" y="0"/>
                </a:cxn>
              </a:cxnLst>
              <a:rect l="0" t="0" r="r" b="b"/>
              <a:pathLst>
                <a:path w="190" h="141">
                  <a:moveTo>
                    <a:pt x="189" y="140"/>
                  </a:moveTo>
                  <a:lnTo>
                    <a:pt x="172" y="137"/>
                  </a:lnTo>
                  <a:lnTo>
                    <a:pt x="151" y="135"/>
                  </a:lnTo>
                  <a:lnTo>
                    <a:pt x="129" y="131"/>
                  </a:lnTo>
                  <a:lnTo>
                    <a:pt x="110" y="124"/>
                  </a:lnTo>
                  <a:lnTo>
                    <a:pt x="90" y="120"/>
                  </a:lnTo>
                  <a:lnTo>
                    <a:pt x="71" y="114"/>
                  </a:lnTo>
                  <a:lnTo>
                    <a:pt x="53" y="108"/>
                  </a:lnTo>
                  <a:lnTo>
                    <a:pt x="39" y="101"/>
                  </a:lnTo>
                  <a:lnTo>
                    <a:pt x="28" y="94"/>
                  </a:lnTo>
                  <a:lnTo>
                    <a:pt x="23" y="87"/>
                  </a:lnTo>
                  <a:lnTo>
                    <a:pt x="23" y="87"/>
                  </a:lnTo>
                  <a:lnTo>
                    <a:pt x="18" y="80"/>
                  </a:lnTo>
                  <a:lnTo>
                    <a:pt x="12" y="71"/>
                  </a:lnTo>
                  <a:lnTo>
                    <a:pt x="7" y="63"/>
                  </a:lnTo>
                  <a:lnTo>
                    <a:pt x="5" y="55"/>
                  </a:lnTo>
                  <a:lnTo>
                    <a:pt x="2" y="46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17"/>
                  </a:lnTo>
                  <a:lnTo>
                    <a:pt x="2" y="8"/>
                  </a:lnTo>
                  <a:lnTo>
                    <a:pt x="5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3207" y="1580"/>
              <a:ext cx="167" cy="130"/>
            </a:xfrm>
            <a:custGeom>
              <a:avLst/>
              <a:gdLst/>
              <a:ahLst/>
              <a:cxnLst>
                <a:cxn ang="0">
                  <a:pos x="166" y="129"/>
                </a:cxn>
                <a:cxn ang="0">
                  <a:pos x="153" y="124"/>
                </a:cxn>
                <a:cxn ang="0">
                  <a:pos x="138" y="121"/>
                </a:cxn>
                <a:cxn ang="0">
                  <a:pos x="124" y="116"/>
                </a:cxn>
                <a:cxn ang="0">
                  <a:pos x="111" y="112"/>
                </a:cxn>
                <a:cxn ang="0">
                  <a:pos x="96" y="105"/>
                </a:cxn>
                <a:cxn ang="0">
                  <a:pos x="82" y="99"/>
                </a:cxn>
                <a:cxn ang="0">
                  <a:pos x="67" y="93"/>
                </a:cxn>
                <a:cxn ang="0">
                  <a:pos x="54" y="87"/>
                </a:cxn>
                <a:cxn ang="0">
                  <a:pos x="41" y="76"/>
                </a:cxn>
                <a:cxn ang="0">
                  <a:pos x="29" y="66"/>
                </a:cxn>
                <a:cxn ang="0">
                  <a:pos x="29" y="66"/>
                </a:cxn>
                <a:cxn ang="0">
                  <a:pos x="18" y="55"/>
                </a:cxn>
                <a:cxn ang="0">
                  <a:pos x="9" y="47"/>
                </a:cxn>
                <a:cxn ang="0">
                  <a:pos x="4" y="38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8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6" y="2"/>
                </a:cxn>
                <a:cxn ang="0">
                  <a:pos x="27" y="4"/>
                </a:cxn>
                <a:cxn ang="0">
                  <a:pos x="37" y="8"/>
                </a:cxn>
                <a:cxn ang="0">
                  <a:pos x="50" y="11"/>
                </a:cxn>
                <a:cxn ang="0">
                  <a:pos x="60" y="15"/>
                </a:cxn>
                <a:cxn ang="0">
                  <a:pos x="71" y="17"/>
                </a:cxn>
                <a:cxn ang="0">
                  <a:pos x="82" y="22"/>
                </a:cxn>
                <a:cxn ang="0">
                  <a:pos x="87" y="25"/>
                </a:cxn>
                <a:cxn ang="0">
                  <a:pos x="166" y="129"/>
                </a:cxn>
              </a:cxnLst>
              <a:rect l="0" t="0" r="r" b="b"/>
              <a:pathLst>
                <a:path w="167" h="130">
                  <a:moveTo>
                    <a:pt x="166" y="129"/>
                  </a:moveTo>
                  <a:lnTo>
                    <a:pt x="153" y="124"/>
                  </a:lnTo>
                  <a:lnTo>
                    <a:pt x="138" y="121"/>
                  </a:lnTo>
                  <a:lnTo>
                    <a:pt x="124" y="116"/>
                  </a:lnTo>
                  <a:lnTo>
                    <a:pt x="111" y="112"/>
                  </a:lnTo>
                  <a:lnTo>
                    <a:pt x="96" y="105"/>
                  </a:lnTo>
                  <a:lnTo>
                    <a:pt x="82" y="99"/>
                  </a:lnTo>
                  <a:lnTo>
                    <a:pt x="67" y="93"/>
                  </a:lnTo>
                  <a:lnTo>
                    <a:pt x="54" y="87"/>
                  </a:lnTo>
                  <a:lnTo>
                    <a:pt x="41" y="7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18" y="55"/>
                  </a:lnTo>
                  <a:lnTo>
                    <a:pt x="9" y="47"/>
                  </a:lnTo>
                  <a:lnTo>
                    <a:pt x="4" y="38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16" y="2"/>
                  </a:lnTo>
                  <a:lnTo>
                    <a:pt x="27" y="4"/>
                  </a:lnTo>
                  <a:lnTo>
                    <a:pt x="37" y="8"/>
                  </a:lnTo>
                  <a:lnTo>
                    <a:pt x="50" y="11"/>
                  </a:lnTo>
                  <a:lnTo>
                    <a:pt x="60" y="15"/>
                  </a:lnTo>
                  <a:lnTo>
                    <a:pt x="71" y="17"/>
                  </a:lnTo>
                  <a:lnTo>
                    <a:pt x="82" y="22"/>
                  </a:lnTo>
                  <a:lnTo>
                    <a:pt x="87" y="25"/>
                  </a:lnTo>
                  <a:lnTo>
                    <a:pt x="166" y="12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3207" y="1580"/>
              <a:ext cx="167" cy="130"/>
            </a:xfrm>
            <a:custGeom>
              <a:avLst/>
              <a:gdLst/>
              <a:ahLst/>
              <a:cxnLst>
                <a:cxn ang="0">
                  <a:pos x="166" y="129"/>
                </a:cxn>
                <a:cxn ang="0">
                  <a:pos x="153" y="124"/>
                </a:cxn>
                <a:cxn ang="0">
                  <a:pos x="138" y="121"/>
                </a:cxn>
                <a:cxn ang="0">
                  <a:pos x="124" y="116"/>
                </a:cxn>
                <a:cxn ang="0">
                  <a:pos x="111" y="112"/>
                </a:cxn>
                <a:cxn ang="0">
                  <a:pos x="96" y="105"/>
                </a:cxn>
                <a:cxn ang="0">
                  <a:pos x="82" y="99"/>
                </a:cxn>
                <a:cxn ang="0">
                  <a:pos x="67" y="93"/>
                </a:cxn>
                <a:cxn ang="0">
                  <a:pos x="54" y="87"/>
                </a:cxn>
                <a:cxn ang="0">
                  <a:pos x="41" y="76"/>
                </a:cxn>
                <a:cxn ang="0">
                  <a:pos x="29" y="66"/>
                </a:cxn>
                <a:cxn ang="0">
                  <a:pos x="29" y="66"/>
                </a:cxn>
                <a:cxn ang="0">
                  <a:pos x="18" y="55"/>
                </a:cxn>
                <a:cxn ang="0">
                  <a:pos x="9" y="47"/>
                </a:cxn>
                <a:cxn ang="0">
                  <a:pos x="4" y="38"/>
                </a:cxn>
                <a:cxn ang="0">
                  <a:pos x="2" y="29"/>
                </a:cxn>
                <a:cxn ang="0">
                  <a:pos x="0" y="23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8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6" y="2"/>
                </a:cxn>
                <a:cxn ang="0">
                  <a:pos x="27" y="4"/>
                </a:cxn>
                <a:cxn ang="0">
                  <a:pos x="37" y="8"/>
                </a:cxn>
                <a:cxn ang="0">
                  <a:pos x="50" y="11"/>
                </a:cxn>
                <a:cxn ang="0">
                  <a:pos x="60" y="15"/>
                </a:cxn>
                <a:cxn ang="0">
                  <a:pos x="71" y="17"/>
                </a:cxn>
                <a:cxn ang="0">
                  <a:pos x="82" y="22"/>
                </a:cxn>
                <a:cxn ang="0">
                  <a:pos x="87" y="25"/>
                </a:cxn>
              </a:cxnLst>
              <a:rect l="0" t="0" r="r" b="b"/>
              <a:pathLst>
                <a:path w="167" h="130">
                  <a:moveTo>
                    <a:pt x="166" y="129"/>
                  </a:moveTo>
                  <a:lnTo>
                    <a:pt x="153" y="124"/>
                  </a:lnTo>
                  <a:lnTo>
                    <a:pt x="138" y="121"/>
                  </a:lnTo>
                  <a:lnTo>
                    <a:pt x="124" y="116"/>
                  </a:lnTo>
                  <a:lnTo>
                    <a:pt x="111" y="112"/>
                  </a:lnTo>
                  <a:lnTo>
                    <a:pt x="96" y="105"/>
                  </a:lnTo>
                  <a:lnTo>
                    <a:pt x="82" y="99"/>
                  </a:lnTo>
                  <a:lnTo>
                    <a:pt x="67" y="93"/>
                  </a:lnTo>
                  <a:lnTo>
                    <a:pt x="54" y="87"/>
                  </a:lnTo>
                  <a:lnTo>
                    <a:pt x="41" y="76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18" y="55"/>
                  </a:lnTo>
                  <a:lnTo>
                    <a:pt x="9" y="47"/>
                  </a:lnTo>
                  <a:lnTo>
                    <a:pt x="4" y="38"/>
                  </a:lnTo>
                  <a:lnTo>
                    <a:pt x="2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8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9" y="0"/>
                  </a:lnTo>
                  <a:lnTo>
                    <a:pt x="16" y="2"/>
                  </a:lnTo>
                  <a:lnTo>
                    <a:pt x="27" y="4"/>
                  </a:lnTo>
                  <a:lnTo>
                    <a:pt x="37" y="8"/>
                  </a:lnTo>
                  <a:lnTo>
                    <a:pt x="50" y="11"/>
                  </a:lnTo>
                  <a:lnTo>
                    <a:pt x="60" y="15"/>
                  </a:lnTo>
                  <a:lnTo>
                    <a:pt x="71" y="17"/>
                  </a:lnTo>
                  <a:lnTo>
                    <a:pt x="82" y="22"/>
                  </a:lnTo>
                  <a:lnTo>
                    <a:pt x="87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3286" y="1678"/>
              <a:ext cx="129" cy="95"/>
            </a:xfrm>
            <a:custGeom>
              <a:avLst/>
              <a:gdLst/>
              <a:ahLst/>
              <a:cxnLst>
                <a:cxn ang="0">
                  <a:pos x="130" y="94"/>
                </a:cxn>
                <a:cxn ang="0">
                  <a:pos x="115" y="87"/>
                </a:cxn>
                <a:cxn ang="0">
                  <a:pos x="99" y="80"/>
                </a:cxn>
                <a:cxn ang="0">
                  <a:pos x="83" y="76"/>
                </a:cxn>
                <a:cxn ang="0">
                  <a:pos x="69" y="70"/>
                </a:cxn>
                <a:cxn ang="0">
                  <a:pos x="56" y="64"/>
                </a:cxn>
                <a:cxn ang="0">
                  <a:pos x="44" y="57"/>
                </a:cxn>
                <a:cxn ang="0">
                  <a:pos x="30" y="47"/>
                </a:cxn>
                <a:cxn ang="0">
                  <a:pos x="18" y="36"/>
                </a:cxn>
                <a:cxn ang="0">
                  <a:pos x="7" y="24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2" y="11"/>
                </a:cxn>
                <a:cxn ang="0">
                  <a:pos x="3" y="8"/>
                </a:cxn>
                <a:cxn ang="0">
                  <a:pos x="7" y="6"/>
                </a:cxn>
                <a:cxn ang="0">
                  <a:pos x="14" y="4"/>
                </a:cxn>
                <a:cxn ang="0">
                  <a:pos x="23" y="2"/>
                </a:cxn>
                <a:cxn ang="0">
                  <a:pos x="30" y="2"/>
                </a:cxn>
                <a:cxn ang="0">
                  <a:pos x="41" y="0"/>
                </a:cxn>
                <a:cxn ang="0">
                  <a:pos x="53" y="0"/>
                </a:cxn>
                <a:cxn ang="0">
                  <a:pos x="65" y="2"/>
                </a:cxn>
                <a:cxn ang="0">
                  <a:pos x="78" y="6"/>
                </a:cxn>
                <a:cxn ang="0">
                  <a:pos x="130" y="94"/>
                </a:cxn>
              </a:cxnLst>
              <a:rect l="0" t="0" r="r" b="b"/>
              <a:pathLst>
                <a:path w="131" h="95">
                  <a:moveTo>
                    <a:pt x="130" y="94"/>
                  </a:moveTo>
                  <a:lnTo>
                    <a:pt x="115" y="87"/>
                  </a:lnTo>
                  <a:lnTo>
                    <a:pt x="99" y="80"/>
                  </a:lnTo>
                  <a:lnTo>
                    <a:pt x="83" y="76"/>
                  </a:lnTo>
                  <a:lnTo>
                    <a:pt x="69" y="70"/>
                  </a:lnTo>
                  <a:lnTo>
                    <a:pt x="56" y="64"/>
                  </a:lnTo>
                  <a:lnTo>
                    <a:pt x="44" y="57"/>
                  </a:lnTo>
                  <a:lnTo>
                    <a:pt x="30" y="47"/>
                  </a:lnTo>
                  <a:lnTo>
                    <a:pt x="18" y="36"/>
                  </a:lnTo>
                  <a:lnTo>
                    <a:pt x="7" y="24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3" y="8"/>
                  </a:lnTo>
                  <a:lnTo>
                    <a:pt x="7" y="6"/>
                  </a:lnTo>
                  <a:lnTo>
                    <a:pt x="14" y="4"/>
                  </a:lnTo>
                  <a:lnTo>
                    <a:pt x="23" y="2"/>
                  </a:lnTo>
                  <a:lnTo>
                    <a:pt x="30" y="2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65" y="2"/>
                  </a:lnTo>
                  <a:lnTo>
                    <a:pt x="78" y="6"/>
                  </a:lnTo>
                  <a:lnTo>
                    <a:pt x="130" y="9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99" name="Freeform 99"/>
            <p:cNvSpPr>
              <a:spLocks/>
            </p:cNvSpPr>
            <p:nvPr/>
          </p:nvSpPr>
          <p:spPr bwMode="auto">
            <a:xfrm>
              <a:off x="3286" y="1678"/>
              <a:ext cx="129" cy="95"/>
            </a:xfrm>
            <a:custGeom>
              <a:avLst/>
              <a:gdLst/>
              <a:ahLst/>
              <a:cxnLst>
                <a:cxn ang="0">
                  <a:pos x="130" y="94"/>
                </a:cxn>
                <a:cxn ang="0">
                  <a:pos x="115" y="87"/>
                </a:cxn>
                <a:cxn ang="0">
                  <a:pos x="99" y="80"/>
                </a:cxn>
                <a:cxn ang="0">
                  <a:pos x="83" y="76"/>
                </a:cxn>
                <a:cxn ang="0">
                  <a:pos x="69" y="70"/>
                </a:cxn>
                <a:cxn ang="0">
                  <a:pos x="56" y="64"/>
                </a:cxn>
                <a:cxn ang="0">
                  <a:pos x="44" y="57"/>
                </a:cxn>
                <a:cxn ang="0">
                  <a:pos x="30" y="47"/>
                </a:cxn>
                <a:cxn ang="0">
                  <a:pos x="18" y="36"/>
                </a:cxn>
                <a:cxn ang="0">
                  <a:pos x="7" y="24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2" y="11"/>
                </a:cxn>
                <a:cxn ang="0">
                  <a:pos x="3" y="8"/>
                </a:cxn>
                <a:cxn ang="0">
                  <a:pos x="7" y="6"/>
                </a:cxn>
                <a:cxn ang="0">
                  <a:pos x="14" y="4"/>
                </a:cxn>
                <a:cxn ang="0">
                  <a:pos x="23" y="2"/>
                </a:cxn>
                <a:cxn ang="0">
                  <a:pos x="30" y="2"/>
                </a:cxn>
                <a:cxn ang="0">
                  <a:pos x="41" y="0"/>
                </a:cxn>
                <a:cxn ang="0">
                  <a:pos x="53" y="0"/>
                </a:cxn>
                <a:cxn ang="0">
                  <a:pos x="65" y="2"/>
                </a:cxn>
                <a:cxn ang="0">
                  <a:pos x="78" y="6"/>
                </a:cxn>
              </a:cxnLst>
              <a:rect l="0" t="0" r="r" b="b"/>
              <a:pathLst>
                <a:path w="131" h="95">
                  <a:moveTo>
                    <a:pt x="130" y="94"/>
                  </a:moveTo>
                  <a:lnTo>
                    <a:pt x="115" y="87"/>
                  </a:lnTo>
                  <a:lnTo>
                    <a:pt x="99" y="80"/>
                  </a:lnTo>
                  <a:lnTo>
                    <a:pt x="83" y="76"/>
                  </a:lnTo>
                  <a:lnTo>
                    <a:pt x="69" y="70"/>
                  </a:lnTo>
                  <a:lnTo>
                    <a:pt x="56" y="64"/>
                  </a:lnTo>
                  <a:lnTo>
                    <a:pt x="44" y="57"/>
                  </a:lnTo>
                  <a:lnTo>
                    <a:pt x="30" y="47"/>
                  </a:lnTo>
                  <a:lnTo>
                    <a:pt x="18" y="36"/>
                  </a:lnTo>
                  <a:lnTo>
                    <a:pt x="7" y="24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2" y="11"/>
                  </a:lnTo>
                  <a:lnTo>
                    <a:pt x="3" y="8"/>
                  </a:lnTo>
                  <a:lnTo>
                    <a:pt x="7" y="6"/>
                  </a:lnTo>
                  <a:lnTo>
                    <a:pt x="14" y="4"/>
                  </a:lnTo>
                  <a:lnTo>
                    <a:pt x="23" y="2"/>
                  </a:lnTo>
                  <a:lnTo>
                    <a:pt x="30" y="2"/>
                  </a:lnTo>
                  <a:lnTo>
                    <a:pt x="41" y="0"/>
                  </a:lnTo>
                  <a:lnTo>
                    <a:pt x="53" y="0"/>
                  </a:lnTo>
                  <a:lnTo>
                    <a:pt x="65" y="2"/>
                  </a:lnTo>
                  <a:lnTo>
                    <a:pt x="78" y="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3334" y="1752"/>
              <a:ext cx="163" cy="134"/>
            </a:xfrm>
            <a:custGeom>
              <a:avLst/>
              <a:gdLst/>
              <a:ahLst/>
              <a:cxnLst>
                <a:cxn ang="0">
                  <a:pos x="164" y="133"/>
                </a:cxn>
                <a:cxn ang="0">
                  <a:pos x="151" y="128"/>
                </a:cxn>
                <a:cxn ang="0">
                  <a:pos x="140" y="124"/>
                </a:cxn>
                <a:cxn ang="0">
                  <a:pos x="128" y="119"/>
                </a:cxn>
                <a:cxn ang="0">
                  <a:pos x="115" y="114"/>
                </a:cxn>
                <a:cxn ang="0">
                  <a:pos x="103" y="107"/>
                </a:cxn>
                <a:cxn ang="0">
                  <a:pos x="90" y="101"/>
                </a:cxn>
                <a:cxn ang="0">
                  <a:pos x="80" y="93"/>
                </a:cxn>
                <a:cxn ang="0">
                  <a:pos x="67" y="84"/>
                </a:cxn>
                <a:cxn ang="0">
                  <a:pos x="56" y="75"/>
                </a:cxn>
                <a:cxn ang="0">
                  <a:pos x="48" y="63"/>
                </a:cxn>
                <a:cxn ang="0">
                  <a:pos x="48" y="63"/>
                </a:cxn>
                <a:cxn ang="0">
                  <a:pos x="31" y="45"/>
                </a:cxn>
                <a:cxn ang="0">
                  <a:pos x="23" y="27"/>
                </a:cxn>
                <a:cxn ang="0">
                  <a:pos x="14" y="17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2"/>
                </a:cxn>
                <a:cxn ang="0">
                  <a:pos x="81" y="4"/>
                </a:cxn>
                <a:cxn ang="0">
                  <a:pos x="94" y="8"/>
                </a:cxn>
                <a:cxn ang="0">
                  <a:pos x="106" y="13"/>
                </a:cxn>
                <a:cxn ang="0">
                  <a:pos x="164" y="133"/>
                </a:cxn>
              </a:cxnLst>
              <a:rect l="0" t="0" r="r" b="b"/>
              <a:pathLst>
                <a:path w="165" h="134">
                  <a:moveTo>
                    <a:pt x="164" y="133"/>
                  </a:moveTo>
                  <a:lnTo>
                    <a:pt x="151" y="128"/>
                  </a:lnTo>
                  <a:lnTo>
                    <a:pt x="140" y="124"/>
                  </a:lnTo>
                  <a:lnTo>
                    <a:pt x="128" y="119"/>
                  </a:lnTo>
                  <a:lnTo>
                    <a:pt x="115" y="114"/>
                  </a:lnTo>
                  <a:lnTo>
                    <a:pt x="103" y="107"/>
                  </a:lnTo>
                  <a:lnTo>
                    <a:pt x="90" y="101"/>
                  </a:lnTo>
                  <a:lnTo>
                    <a:pt x="80" y="93"/>
                  </a:lnTo>
                  <a:lnTo>
                    <a:pt x="67" y="84"/>
                  </a:lnTo>
                  <a:lnTo>
                    <a:pt x="56" y="7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31" y="45"/>
                  </a:lnTo>
                  <a:lnTo>
                    <a:pt x="23" y="27"/>
                  </a:lnTo>
                  <a:lnTo>
                    <a:pt x="14" y="17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2"/>
                  </a:lnTo>
                  <a:lnTo>
                    <a:pt x="81" y="4"/>
                  </a:lnTo>
                  <a:lnTo>
                    <a:pt x="94" y="8"/>
                  </a:lnTo>
                  <a:lnTo>
                    <a:pt x="106" y="13"/>
                  </a:lnTo>
                  <a:lnTo>
                    <a:pt x="164" y="133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3334" y="1752"/>
              <a:ext cx="163" cy="134"/>
            </a:xfrm>
            <a:custGeom>
              <a:avLst/>
              <a:gdLst/>
              <a:ahLst/>
              <a:cxnLst>
                <a:cxn ang="0">
                  <a:pos x="164" y="133"/>
                </a:cxn>
                <a:cxn ang="0">
                  <a:pos x="151" y="128"/>
                </a:cxn>
                <a:cxn ang="0">
                  <a:pos x="140" y="124"/>
                </a:cxn>
                <a:cxn ang="0">
                  <a:pos x="128" y="119"/>
                </a:cxn>
                <a:cxn ang="0">
                  <a:pos x="115" y="114"/>
                </a:cxn>
                <a:cxn ang="0">
                  <a:pos x="103" y="107"/>
                </a:cxn>
                <a:cxn ang="0">
                  <a:pos x="90" y="101"/>
                </a:cxn>
                <a:cxn ang="0">
                  <a:pos x="80" y="93"/>
                </a:cxn>
                <a:cxn ang="0">
                  <a:pos x="67" y="84"/>
                </a:cxn>
                <a:cxn ang="0">
                  <a:pos x="56" y="75"/>
                </a:cxn>
                <a:cxn ang="0">
                  <a:pos x="48" y="63"/>
                </a:cxn>
                <a:cxn ang="0">
                  <a:pos x="48" y="63"/>
                </a:cxn>
                <a:cxn ang="0">
                  <a:pos x="31" y="45"/>
                </a:cxn>
                <a:cxn ang="0">
                  <a:pos x="23" y="27"/>
                </a:cxn>
                <a:cxn ang="0">
                  <a:pos x="14" y="17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2"/>
                </a:cxn>
                <a:cxn ang="0">
                  <a:pos x="81" y="4"/>
                </a:cxn>
                <a:cxn ang="0">
                  <a:pos x="94" y="8"/>
                </a:cxn>
                <a:cxn ang="0">
                  <a:pos x="106" y="13"/>
                </a:cxn>
              </a:cxnLst>
              <a:rect l="0" t="0" r="r" b="b"/>
              <a:pathLst>
                <a:path w="165" h="134">
                  <a:moveTo>
                    <a:pt x="164" y="133"/>
                  </a:moveTo>
                  <a:lnTo>
                    <a:pt x="151" y="128"/>
                  </a:lnTo>
                  <a:lnTo>
                    <a:pt x="140" y="124"/>
                  </a:lnTo>
                  <a:lnTo>
                    <a:pt x="128" y="119"/>
                  </a:lnTo>
                  <a:lnTo>
                    <a:pt x="115" y="114"/>
                  </a:lnTo>
                  <a:lnTo>
                    <a:pt x="103" y="107"/>
                  </a:lnTo>
                  <a:lnTo>
                    <a:pt x="90" y="101"/>
                  </a:lnTo>
                  <a:lnTo>
                    <a:pt x="80" y="93"/>
                  </a:lnTo>
                  <a:lnTo>
                    <a:pt x="67" y="84"/>
                  </a:lnTo>
                  <a:lnTo>
                    <a:pt x="56" y="75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31" y="45"/>
                  </a:lnTo>
                  <a:lnTo>
                    <a:pt x="23" y="27"/>
                  </a:lnTo>
                  <a:lnTo>
                    <a:pt x="14" y="17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2"/>
                  </a:lnTo>
                  <a:lnTo>
                    <a:pt x="81" y="4"/>
                  </a:lnTo>
                  <a:lnTo>
                    <a:pt x="94" y="8"/>
                  </a:lnTo>
                  <a:lnTo>
                    <a:pt x="106" y="1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3387" y="1829"/>
              <a:ext cx="144" cy="139"/>
            </a:xfrm>
            <a:custGeom>
              <a:avLst/>
              <a:gdLst/>
              <a:ahLst/>
              <a:cxnLst>
                <a:cxn ang="0">
                  <a:pos x="145" y="140"/>
                </a:cxn>
                <a:cxn ang="0">
                  <a:pos x="133" y="135"/>
                </a:cxn>
                <a:cxn ang="0">
                  <a:pos x="119" y="132"/>
                </a:cxn>
                <a:cxn ang="0">
                  <a:pos x="106" y="125"/>
                </a:cxn>
                <a:cxn ang="0">
                  <a:pos x="91" y="117"/>
                </a:cxn>
                <a:cxn ang="0">
                  <a:pos x="76" y="109"/>
                </a:cxn>
                <a:cxn ang="0">
                  <a:pos x="61" y="100"/>
                </a:cxn>
                <a:cxn ang="0">
                  <a:pos x="48" y="89"/>
                </a:cxn>
                <a:cxn ang="0">
                  <a:pos x="36" y="79"/>
                </a:cxn>
                <a:cxn ang="0">
                  <a:pos x="25" y="6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4" y="33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1" y="2"/>
                </a:cxn>
                <a:cxn ang="0">
                  <a:pos x="19" y="2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6" y="6"/>
                </a:cxn>
                <a:cxn ang="0">
                  <a:pos x="55" y="8"/>
                </a:cxn>
                <a:cxn ang="0">
                  <a:pos x="66" y="10"/>
                </a:cxn>
                <a:cxn ang="0">
                  <a:pos x="74" y="13"/>
                </a:cxn>
                <a:cxn ang="0">
                  <a:pos x="83" y="16"/>
                </a:cxn>
                <a:cxn ang="0">
                  <a:pos x="91" y="22"/>
                </a:cxn>
                <a:cxn ang="0">
                  <a:pos x="145" y="140"/>
                </a:cxn>
              </a:cxnLst>
              <a:rect l="0" t="0" r="r" b="b"/>
              <a:pathLst>
                <a:path w="146" h="141">
                  <a:moveTo>
                    <a:pt x="145" y="140"/>
                  </a:moveTo>
                  <a:lnTo>
                    <a:pt x="133" y="135"/>
                  </a:lnTo>
                  <a:lnTo>
                    <a:pt x="119" y="132"/>
                  </a:lnTo>
                  <a:lnTo>
                    <a:pt x="106" y="125"/>
                  </a:lnTo>
                  <a:lnTo>
                    <a:pt x="91" y="117"/>
                  </a:lnTo>
                  <a:lnTo>
                    <a:pt x="76" y="109"/>
                  </a:lnTo>
                  <a:lnTo>
                    <a:pt x="61" y="100"/>
                  </a:lnTo>
                  <a:lnTo>
                    <a:pt x="48" y="89"/>
                  </a:lnTo>
                  <a:lnTo>
                    <a:pt x="36" y="79"/>
                  </a:lnTo>
                  <a:lnTo>
                    <a:pt x="25" y="6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4" y="33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11" y="2"/>
                  </a:lnTo>
                  <a:lnTo>
                    <a:pt x="19" y="2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6" y="6"/>
                  </a:lnTo>
                  <a:lnTo>
                    <a:pt x="55" y="8"/>
                  </a:lnTo>
                  <a:lnTo>
                    <a:pt x="66" y="10"/>
                  </a:lnTo>
                  <a:lnTo>
                    <a:pt x="74" y="13"/>
                  </a:lnTo>
                  <a:lnTo>
                    <a:pt x="83" y="16"/>
                  </a:lnTo>
                  <a:lnTo>
                    <a:pt x="91" y="22"/>
                  </a:lnTo>
                  <a:lnTo>
                    <a:pt x="145" y="14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3387" y="1829"/>
              <a:ext cx="144" cy="139"/>
            </a:xfrm>
            <a:custGeom>
              <a:avLst/>
              <a:gdLst/>
              <a:ahLst/>
              <a:cxnLst>
                <a:cxn ang="0">
                  <a:pos x="145" y="140"/>
                </a:cxn>
                <a:cxn ang="0">
                  <a:pos x="133" y="135"/>
                </a:cxn>
                <a:cxn ang="0">
                  <a:pos x="119" y="132"/>
                </a:cxn>
                <a:cxn ang="0">
                  <a:pos x="106" y="125"/>
                </a:cxn>
                <a:cxn ang="0">
                  <a:pos x="91" y="117"/>
                </a:cxn>
                <a:cxn ang="0">
                  <a:pos x="76" y="109"/>
                </a:cxn>
                <a:cxn ang="0">
                  <a:pos x="61" y="100"/>
                </a:cxn>
                <a:cxn ang="0">
                  <a:pos x="48" y="89"/>
                </a:cxn>
                <a:cxn ang="0">
                  <a:pos x="36" y="79"/>
                </a:cxn>
                <a:cxn ang="0">
                  <a:pos x="25" y="66"/>
                </a:cxn>
                <a:cxn ang="0">
                  <a:pos x="17" y="56"/>
                </a:cxn>
                <a:cxn ang="0">
                  <a:pos x="17" y="56"/>
                </a:cxn>
                <a:cxn ang="0">
                  <a:pos x="4" y="33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1" y="2"/>
                </a:cxn>
                <a:cxn ang="0">
                  <a:pos x="19" y="2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6" y="6"/>
                </a:cxn>
                <a:cxn ang="0">
                  <a:pos x="55" y="8"/>
                </a:cxn>
                <a:cxn ang="0">
                  <a:pos x="66" y="10"/>
                </a:cxn>
                <a:cxn ang="0">
                  <a:pos x="74" y="13"/>
                </a:cxn>
                <a:cxn ang="0">
                  <a:pos x="83" y="16"/>
                </a:cxn>
                <a:cxn ang="0">
                  <a:pos x="91" y="22"/>
                </a:cxn>
              </a:cxnLst>
              <a:rect l="0" t="0" r="r" b="b"/>
              <a:pathLst>
                <a:path w="146" h="141">
                  <a:moveTo>
                    <a:pt x="145" y="140"/>
                  </a:moveTo>
                  <a:lnTo>
                    <a:pt x="133" y="135"/>
                  </a:lnTo>
                  <a:lnTo>
                    <a:pt x="119" y="132"/>
                  </a:lnTo>
                  <a:lnTo>
                    <a:pt x="106" y="125"/>
                  </a:lnTo>
                  <a:lnTo>
                    <a:pt x="91" y="117"/>
                  </a:lnTo>
                  <a:lnTo>
                    <a:pt x="76" y="109"/>
                  </a:lnTo>
                  <a:lnTo>
                    <a:pt x="61" y="100"/>
                  </a:lnTo>
                  <a:lnTo>
                    <a:pt x="48" y="89"/>
                  </a:lnTo>
                  <a:lnTo>
                    <a:pt x="36" y="79"/>
                  </a:lnTo>
                  <a:lnTo>
                    <a:pt x="25" y="6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4" y="33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11" y="2"/>
                  </a:lnTo>
                  <a:lnTo>
                    <a:pt x="19" y="2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6" y="6"/>
                  </a:lnTo>
                  <a:lnTo>
                    <a:pt x="55" y="8"/>
                  </a:lnTo>
                  <a:lnTo>
                    <a:pt x="66" y="10"/>
                  </a:lnTo>
                  <a:lnTo>
                    <a:pt x="74" y="13"/>
                  </a:lnTo>
                  <a:lnTo>
                    <a:pt x="83" y="16"/>
                  </a:lnTo>
                  <a:lnTo>
                    <a:pt x="91" y="2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3463" y="1975"/>
              <a:ext cx="92" cy="143"/>
            </a:xfrm>
            <a:custGeom>
              <a:avLst/>
              <a:gdLst/>
              <a:ahLst/>
              <a:cxnLst>
                <a:cxn ang="0">
                  <a:pos x="91" y="142"/>
                </a:cxn>
                <a:cxn ang="0">
                  <a:pos x="82" y="133"/>
                </a:cxn>
                <a:cxn ang="0">
                  <a:pos x="72" y="124"/>
                </a:cxn>
                <a:cxn ang="0">
                  <a:pos x="61" y="116"/>
                </a:cxn>
                <a:cxn ang="0">
                  <a:pos x="52" y="105"/>
                </a:cxn>
                <a:cxn ang="0">
                  <a:pos x="40" y="94"/>
                </a:cxn>
                <a:cxn ang="0">
                  <a:pos x="31" y="80"/>
                </a:cxn>
                <a:cxn ang="0">
                  <a:pos x="21" y="66"/>
                </a:cxn>
                <a:cxn ang="0">
                  <a:pos x="13" y="46"/>
                </a:cxn>
                <a:cxn ang="0">
                  <a:pos x="6" y="2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3" y="2"/>
                </a:cxn>
                <a:cxn ang="0">
                  <a:pos x="24" y="2"/>
                </a:cxn>
                <a:cxn ang="0">
                  <a:pos x="31" y="4"/>
                </a:cxn>
                <a:cxn ang="0">
                  <a:pos x="42" y="6"/>
                </a:cxn>
                <a:cxn ang="0">
                  <a:pos x="52" y="11"/>
                </a:cxn>
                <a:cxn ang="0">
                  <a:pos x="63" y="15"/>
                </a:cxn>
                <a:cxn ang="0">
                  <a:pos x="74" y="19"/>
                </a:cxn>
                <a:cxn ang="0">
                  <a:pos x="82" y="25"/>
                </a:cxn>
                <a:cxn ang="0">
                  <a:pos x="91" y="142"/>
                </a:cxn>
              </a:cxnLst>
              <a:rect l="0" t="0" r="r" b="b"/>
              <a:pathLst>
                <a:path w="92" h="143">
                  <a:moveTo>
                    <a:pt x="91" y="142"/>
                  </a:moveTo>
                  <a:lnTo>
                    <a:pt x="82" y="133"/>
                  </a:lnTo>
                  <a:lnTo>
                    <a:pt x="72" y="124"/>
                  </a:lnTo>
                  <a:lnTo>
                    <a:pt x="61" y="116"/>
                  </a:lnTo>
                  <a:lnTo>
                    <a:pt x="52" y="105"/>
                  </a:lnTo>
                  <a:lnTo>
                    <a:pt x="40" y="94"/>
                  </a:lnTo>
                  <a:lnTo>
                    <a:pt x="31" y="80"/>
                  </a:lnTo>
                  <a:lnTo>
                    <a:pt x="21" y="66"/>
                  </a:lnTo>
                  <a:lnTo>
                    <a:pt x="13" y="46"/>
                  </a:lnTo>
                  <a:lnTo>
                    <a:pt x="6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4" y="2"/>
                  </a:lnTo>
                  <a:lnTo>
                    <a:pt x="31" y="4"/>
                  </a:lnTo>
                  <a:lnTo>
                    <a:pt x="42" y="6"/>
                  </a:lnTo>
                  <a:lnTo>
                    <a:pt x="52" y="11"/>
                  </a:lnTo>
                  <a:lnTo>
                    <a:pt x="63" y="15"/>
                  </a:lnTo>
                  <a:lnTo>
                    <a:pt x="74" y="19"/>
                  </a:lnTo>
                  <a:lnTo>
                    <a:pt x="82" y="25"/>
                  </a:lnTo>
                  <a:lnTo>
                    <a:pt x="91" y="14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5" name="Freeform 105"/>
            <p:cNvSpPr>
              <a:spLocks/>
            </p:cNvSpPr>
            <p:nvPr/>
          </p:nvSpPr>
          <p:spPr bwMode="auto">
            <a:xfrm>
              <a:off x="3463" y="1975"/>
              <a:ext cx="92" cy="143"/>
            </a:xfrm>
            <a:custGeom>
              <a:avLst/>
              <a:gdLst/>
              <a:ahLst/>
              <a:cxnLst>
                <a:cxn ang="0">
                  <a:pos x="91" y="142"/>
                </a:cxn>
                <a:cxn ang="0">
                  <a:pos x="82" y="133"/>
                </a:cxn>
                <a:cxn ang="0">
                  <a:pos x="72" y="124"/>
                </a:cxn>
                <a:cxn ang="0">
                  <a:pos x="61" y="116"/>
                </a:cxn>
                <a:cxn ang="0">
                  <a:pos x="52" y="105"/>
                </a:cxn>
                <a:cxn ang="0">
                  <a:pos x="40" y="94"/>
                </a:cxn>
                <a:cxn ang="0">
                  <a:pos x="31" y="80"/>
                </a:cxn>
                <a:cxn ang="0">
                  <a:pos x="21" y="66"/>
                </a:cxn>
                <a:cxn ang="0">
                  <a:pos x="13" y="46"/>
                </a:cxn>
                <a:cxn ang="0">
                  <a:pos x="6" y="2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3" y="2"/>
                </a:cxn>
                <a:cxn ang="0">
                  <a:pos x="24" y="2"/>
                </a:cxn>
                <a:cxn ang="0">
                  <a:pos x="31" y="4"/>
                </a:cxn>
                <a:cxn ang="0">
                  <a:pos x="42" y="6"/>
                </a:cxn>
                <a:cxn ang="0">
                  <a:pos x="52" y="11"/>
                </a:cxn>
                <a:cxn ang="0">
                  <a:pos x="63" y="15"/>
                </a:cxn>
                <a:cxn ang="0">
                  <a:pos x="74" y="19"/>
                </a:cxn>
                <a:cxn ang="0">
                  <a:pos x="82" y="25"/>
                </a:cxn>
              </a:cxnLst>
              <a:rect l="0" t="0" r="r" b="b"/>
              <a:pathLst>
                <a:path w="92" h="143">
                  <a:moveTo>
                    <a:pt x="91" y="142"/>
                  </a:moveTo>
                  <a:lnTo>
                    <a:pt x="82" y="133"/>
                  </a:lnTo>
                  <a:lnTo>
                    <a:pt x="72" y="124"/>
                  </a:lnTo>
                  <a:lnTo>
                    <a:pt x="61" y="116"/>
                  </a:lnTo>
                  <a:lnTo>
                    <a:pt x="52" y="105"/>
                  </a:lnTo>
                  <a:lnTo>
                    <a:pt x="40" y="94"/>
                  </a:lnTo>
                  <a:lnTo>
                    <a:pt x="31" y="80"/>
                  </a:lnTo>
                  <a:lnTo>
                    <a:pt x="21" y="66"/>
                  </a:lnTo>
                  <a:lnTo>
                    <a:pt x="13" y="46"/>
                  </a:lnTo>
                  <a:lnTo>
                    <a:pt x="6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3" y="2"/>
                  </a:lnTo>
                  <a:lnTo>
                    <a:pt x="24" y="2"/>
                  </a:lnTo>
                  <a:lnTo>
                    <a:pt x="31" y="4"/>
                  </a:lnTo>
                  <a:lnTo>
                    <a:pt x="42" y="6"/>
                  </a:lnTo>
                  <a:lnTo>
                    <a:pt x="52" y="11"/>
                  </a:lnTo>
                  <a:lnTo>
                    <a:pt x="63" y="15"/>
                  </a:lnTo>
                  <a:lnTo>
                    <a:pt x="74" y="19"/>
                  </a:lnTo>
                  <a:lnTo>
                    <a:pt x="82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6" name="Freeform 106"/>
            <p:cNvSpPr>
              <a:spLocks/>
            </p:cNvSpPr>
            <p:nvPr/>
          </p:nvSpPr>
          <p:spPr bwMode="auto">
            <a:xfrm>
              <a:off x="3488" y="2088"/>
              <a:ext cx="90" cy="197"/>
            </a:xfrm>
            <a:custGeom>
              <a:avLst/>
              <a:gdLst/>
              <a:ahLst/>
              <a:cxnLst>
                <a:cxn ang="0">
                  <a:pos x="81" y="196"/>
                </a:cxn>
                <a:cxn ang="0">
                  <a:pos x="73" y="182"/>
                </a:cxn>
                <a:cxn ang="0">
                  <a:pos x="62" y="166"/>
                </a:cxn>
                <a:cxn ang="0">
                  <a:pos x="53" y="149"/>
                </a:cxn>
                <a:cxn ang="0">
                  <a:pos x="41" y="129"/>
                </a:cxn>
                <a:cxn ang="0">
                  <a:pos x="30" y="109"/>
                </a:cxn>
                <a:cxn ang="0">
                  <a:pos x="20" y="88"/>
                </a:cxn>
                <a:cxn ang="0">
                  <a:pos x="12" y="64"/>
                </a:cxn>
                <a:cxn ang="0">
                  <a:pos x="5" y="44"/>
                </a:cxn>
                <a:cxn ang="0">
                  <a:pos x="1" y="2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12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41" y="2"/>
                </a:cxn>
                <a:cxn ang="0">
                  <a:pos x="51" y="5"/>
                </a:cxn>
                <a:cxn ang="0">
                  <a:pos x="64" y="12"/>
                </a:cxn>
                <a:cxn ang="0">
                  <a:pos x="77" y="20"/>
                </a:cxn>
                <a:cxn ang="0">
                  <a:pos x="88" y="33"/>
                </a:cxn>
                <a:cxn ang="0">
                  <a:pos x="81" y="196"/>
                </a:cxn>
              </a:cxnLst>
              <a:rect l="0" t="0" r="r" b="b"/>
              <a:pathLst>
                <a:path w="89" h="197">
                  <a:moveTo>
                    <a:pt x="81" y="196"/>
                  </a:moveTo>
                  <a:lnTo>
                    <a:pt x="73" y="182"/>
                  </a:lnTo>
                  <a:lnTo>
                    <a:pt x="62" y="166"/>
                  </a:lnTo>
                  <a:lnTo>
                    <a:pt x="53" y="149"/>
                  </a:lnTo>
                  <a:lnTo>
                    <a:pt x="41" y="129"/>
                  </a:lnTo>
                  <a:lnTo>
                    <a:pt x="30" y="109"/>
                  </a:lnTo>
                  <a:lnTo>
                    <a:pt x="20" y="88"/>
                  </a:lnTo>
                  <a:lnTo>
                    <a:pt x="12" y="64"/>
                  </a:lnTo>
                  <a:lnTo>
                    <a:pt x="5" y="44"/>
                  </a:lnTo>
                  <a:lnTo>
                    <a:pt x="1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41" y="2"/>
                  </a:lnTo>
                  <a:lnTo>
                    <a:pt x="51" y="5"/>
                  </a:lnTo>
                  <a:lnTo>
                    <a:pt x="64" y="12"/>
                  </a:lnTo>
                  <a:lnTo>
                    <a:pt x="77" y="20"/>
                  </a:lnTo>
                  <a:lnTo>
                    <a:pt x="88" y="33"/>
                  </a:lnTo>
                  <a:lnTo>
                    <a:pt x="81" y="196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7" name="Freeform 107"/>
            <p:cNvSpPr>
              <a:spLocks/>
            </p:cNvSpPr>
            <p:nvPr/>
          </p:nvSpPr>
          <p:spPr bwMode="auto">
            <a:xfrm>
              <a:off x="3488" y="2088"/>
              <a:ext cx="90" cy="197"/>
            </a:xfrm>
            <a:custGeom>
              <a:avLst/>
              <a:gdLst/>
              <a:ahLst/>
              <a:cxnLst>
                <a:cxn ang="0">
                  <a:pos x="81" y="196"/>
                </a:cxn>
                <a:cxn ang="0">
                  <a:pos x="73" y="182"/>
                </a:cxn>
                <a:cxn ang="0">
                  <a:pos x="62" y="166"/>
                </a:cxn>
                <a:cxn ang="0">
                  <a:pos x="53" y="149"/>
                </a:cxn>
                <a:cxn ang="0">
                  <a:pos x="41" y="129"/>
                </a:cxn>
                <a:cxn ang="0">
                  <a:pos x="30" y="109"/>
                </a:cxn>
                <a:cxn ang="0">
                  <a:pos x="20" y="88"/>
                </a:cxn>
                <a:cxn ang="0">
                  <a:pos x="12" y="64"/>
                </a:cxn>
                <a:cxn ang="0">
                  <a:pos x="5" y="44"/>
                </a:cxn>
                <a:cxn ang="0">
                  <a:pos x="1" y="2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12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41" y="2"/>
                </a:cxn>
                <a:cxn ang="0">
                  <a:pos x="51" y="5"/>
                </a:cxn>
                <a:cxn ang="0">
                  <a:pos x="64" y="12"/>
                </a:cxn>
                <a:cxn ang="0">
                  <a:pos x="77" y="20"/>
                </a:cxn>
                <a:cxn ang="0">
                  <a:pos x="88" y="33"/>
                </a:cxn>
              </a:cxnLst>
              <a:rect l="0" t="0" r="r" b="b"/>
              <a:pathLst>
                <a:path w="89" h="197">
                  <a:moveTo>
                    <a:pt x="81" y="196"/>
                  </a:moveTo>
                  <a:lnTo>
                    <a:pt x="73" y="182"/>
                  </a:lnTo>
                  <a:lnTo>
                    <a:pt x="62" y="166"/>
                  </a:lnTo>
                  <a:lnTo>
                    <a:pt x="53" y="149"/>
                  </a:lnTo>
                  <a:lnTo>
                    <a:pt x="41" y="129"/>
                  </a:lnTo>
                  <a:lnTo>
                    <a:pt x="30" y="109"/>
                  </a:lnTo>
                  <a:lnTo>
                    <a:pt x="20" y="88"/>
                  </a:lnTo>
                  <a:lnTo>
                    <a:pt x="12" y="64"/>
                  </a:lnTo>
                  <a:lnTo>
                    <a:pt x="5" y="44"/>
                  </a:lnTo>
                  <a:lnTo>
                    <a:pt x="1" y="2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41" y="2"/>
                  </a:lnTo>
                  <a:lnTo>
                    <a:pt x="51" y="5"/>
                  </a:lnTo>
                  <a:lnTo>
                    <a:pt x="64" y="12"/>
                  </a:lnTo>
                  <a:lnTo>
                    <a:pt x="77" y="20"/>
                  </a:lnTo>
                  <a:lnTo>
                    <a:pt x="88" y="3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8" name="Freeform 108"/>
            <p:cNvSpPr>
              <a:spLocks/>
            </p:cNvSpPr>
            <p:nvPr/>
          </p:nvSpPr>
          <p:spPr bwMode="auto">
            <a:xfrm>
              <a:off x="3140" y="1507"/>
              <a:ext cx="194" cy="139"/>
            </a:xfrm>
            <a:custGeom>
              <a:avLst/>
              <a:gdLst/>
              <a:ahLst/>
              <a:cxnLst>
                <a:cxn ang="0">
                  <a:pos x="193" y="137"/>
                </a:cxn>
                <a:cxn ang="0">
                  <a:pos x="174" y="137"/>
                </a:cxn>
                <a:cxn ang="0">
                  <a:pos x="154" y="132"/>
                </a:cxn>
                <a:cxn ang="0">
                  <a:pos x="133" y="128"/>
                </a:cxn>
                <a:cxn ang="0">
                  <a:pos x="112" y="123"/>
                </a:cxn>
                <a:cxn ang="0">
                  <a:pos x="93" y="118"/>
                </a:cxn>
                <a:cxn ang="0">
                  <a:pos x="73" y="111"/>
                </a:cxn>
                <a:cxn ang="0">
                  <a:pos x="57" y="105"/>
                </a:cxn>
                <a:cxn ang="0">
                  <a:pos x="43" y="98"/>
                </a:cxn>
                <a:cxn ang="0">
                  <a:pos x="31" y="93"/>
                </a:cxn>
                <a:cxn ang="0">
                  <a:pos x="23" y="84"/>
                </a:cxn>
                <a:cxn ang="0">
                  <a:pos x="23" y="84"/>
                </a:cxn>
                <a:cxn ang="0">
                  <a:pos x="19" y="77"/>
                </a:cxn>
                <a:cxn ang="0">
                  <a:pos x="15" y="70"/>
                </a:cxn>
                <a:cxn ang="0">
                  <a:pos x="11" y="61"/>
                </a:cxn>
                <a:cxn ang="0">
                  <a:pos x="6" y="52"/>
                </a:cxn>
                <a:cxn ang="0">
                  <a:pos x="4" y="44"/>
                </a:cxn>
                <a:cxn ang="0">
                  <a:pos x="2" y="33"/>
                </a:cxn>
                <a:cxn ang="0">
                  <a:pos x="0" y="25"/>
                </a:cxn>
                <a:cxn ang="0">
                  <a:pos x="2" y="17"/>
                </a:cxn>
                <a:cxn ang="0">
                  <a:pos x="4" y="6"/>
                </a:cxn>
                <a:cxn ang="0">
                  <a:pos x="8" y="0"/>
                </a:cxn>
                <a:cxn ang="0">
                  <a:pos x="193" y="137"/>
                </a:cxn>
              </a:cxnLst>
              <a:rect l="0" t="0" r="r" b="b"/>
              <a:pathLst>
                <a:path w="194" h="138">
                  <a:moveTo>
                    <a:pt x="193" y="137"/>
                  </a:moveTo>
                  <a:lnTo>
                    <a:pt x="174" y="137"/>
                  </a:lnTo>
                  <a:lnTo>
                    <a:pt x="154" y="132"/>
                  </a:lnTo>
                  <a:lnTo>
                    <a:pt x="133" y="128"/>
                  </a:lnTo>
                  <a:lnTo>
                    <a:pt x="112" y="123"/>
                  </a:lnTo>
                  <a:lnTo>
                    <a:pt x="93" y="118"/>
                  </a:lnTo>
                  <a:lnTo>
                    <a:pt x="73" y="111"/>
                  </a:lnTo>
                  <a:lnTo>
                    <a:pt x="57" y="105"/>
                  </a:lnTo>
                  <a:lnTo>
                    <a:pt x="43" y="98"/>
                  </a:lnTo>
                  <a:lnTo>
                    <a:pt x="31" y="93"/>
                  </a:lnTo>
                  <a:lnTo>
                    <a:pt x="23" y="84"/>
                  </a:lnTo>
                  <a:lnTo>
                    <a:pt x="23" y="84"/>
                  </a:lnTo>
                  <a:lnTo>
                    <a:pt x="19" y="77"/>
                  </a:lnTo>
                  <a:lnTo>
                    <a:pt x="15" y="70"/>
                  </a:lnTo>
                  <a:lnTo>
                    <a:pt x="11" y="61"/>
                  </a:lnTo>
                  <a:lnTo>
                    <a:pt x="6" y="52"/>
                  </a:lnTo>
                  <a:lnTo>
                    <a:pt x="4" y="44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2" y="17"/>
                  </a:lnTo>
                  <a:lnTo>
                    <a:pt x="4" y="6"/>
                  </a:lnTo>
                  <a:lnTo>
                    <a:pt x="8" y="0"/>
                  </a:lnTo>
                  <a:lnTo>
                    <a:pt x="193" y="13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09" name="Freeform 109"/>
            <p:cNvSpPr>
              <a:spLocks/>
            </p:cNvSpPr>
            <p:nvPr/>
          </p:nvSpPr>
          <p:spPr bwMode="auto">
            <a:xfrm>
              <a:off x="3140" y="1507"/>
              <a:ext cx="194" cy="139"/>
            </a:xfrm>
            <a:custGeom>
              <a:avLst/>
              <a:gdLst/>
              <a:ahLst/>
              <a:cxnLst>
                <a:cxn ang="0">
                  <a:pos x="193" y="137"/>
                </a:cxn>
                <a:cxn ang="0">
                  <a:pos x="174" y="137"/>
                </a:cxn>
                <a:cxn ang="0">
                  <a:pos x="154" y="132"/>
                </a:cxn>
                <a:cxn ang="0">
                  <a:pos x="133" y="128"/>
                </a:cxn>
                <a:cxn ang="0">
                  <a:pos x="112" y="123"/>
                </a:cxn>
                <a:cxn ang="0">
                  <a:pos x="93" y="118"/>
                </a:cxn>
                <a:cxn ang="0">
                  <a:pos x="73" y="111"/>
                </a:cxn>
                <a:cxn ang="0">
                  <a:pos x="57" y="105"/>
                </a:cxn>
                <a:cxn ang="0">
                  <a:pos x="43" y="98"/>
                </a:cxn>
                <a:cxn ang="0">
                  <a:pos x="31" y="93"/>
                </a:cxn>
                <a:cxn ang="0">
                  <a:pos x="23" y="84"/>
                </a:cxn>
                <a:cxn ang="0">
                  <a:pos x="23" y="84"/>
                </a:cxn>
                <a:cxn ang="0">
                  <a:pos x="19" y="77"/>
                </a:cxn>
                <a:cxn ang="0">
                  <a:pos x="15" y="70"/>
                </a:cxn>
                <a:cxn ang="0">
                  <a:pos x="11" y="61"/>
                </a:cxn>
                <a:cxn ang="0">
                  <a:pos x="6" y="52"/>
                </a:cxn>
                <a:cxn ang="0">
                  <a:pos x="4" y="44"/>
                </a:cxn>
                <a:cxn ang="0">
                  <a:pos x="2" y="33"/>
                </a:cxn>
                <a:cxn ang="0">
                  <a:pos x="0" y="25"/>
                </a:cxn>
                <a:cxn ang="0">
                  <a:pos x="2" y="17"/>
                </a:cxn>
                <a:cxn ang="0">
                  <a:pos x="4" y="6"/>
                </a:cxn>
                <a:cxn ang="0">
                  <a:pos x="8" y="0"/>
                </a:cxn>
              </a:cxnLst>
              <a:rect l="0" t="0" r="r" b="b"/>
              <a:pathLst>
                <a:path w="194" h="138">
                  <a:moveTo>
                    <a:pt x="193" y="137"/>
                  </a:moveTo>
                  <a:lnTo>
                    <a:pt x="174" y="137"/>
                  </a:lnTo>
                  <a:lnTo>
                    <a:pt x="154" y="132"/>
                  </a:lnTo>
                  <a:lnTo>
                    <a:pt x="133" y="128"/>
                  </a:lnTo>
                  <a:lnTo>
                    <a:pt x="112" y="123"/>
                  </a:lnTo>
                  <a:lnTo>
                    <a:pt x="93" y="118"/>
                  </a:lnTo>
                  <a:lnTo>
                    <a:pt x="73" y="111"/>
                  </a:lnTo>
                  <a:lnTo>
                    <a:pt x="57" y="105"/>
                  </a:lnTo>
                  <a:lnTo>
                    <a:pt x="43" y="98"/>
                  </a:lnTo>
                  <a:lnTo>
                    <a:pt x="31" y="93"/>
                  </a:lnTo>
                  <a:lnTo>
                    <a:pt x="23" y="84"/>
                  </a:lnTo>
                  <a:lnTo>
                    <a:pt x="23" y="84"/>
                  </a:lnTo>
                  <a:lnTo>
                    <a:pt x="19" y="77"/>
                  </a:lnTo>
                  <a:lnTo>
                    <a:pt x="15" y="70"/>
                  </a:lnTo>
                  <a:lnTo>
                    <a:pt x="11" y="61"/>
                  </a:lnTo>
                  <a:lnTo>
                    <a:pt x="6" y="52"/>
                  </a:lnTo>
                  <a:lnTo>
                    <a:pt x="4" y="44"/>
                  </a:lnTo>
                  <a:lnTo>
                    <a:pt x="2" y="33"/>
                  </a:lnTo>
                  <a:lnTo>
                    <a:pt x="0" y="25"/>
                  </a:lnTo>
                  <a:lnTo>
                    <a:pt x="2" y="17"/>
                  </a:lnTo>
                  <a:lnTo>
                    <a:pt x="4" y="6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0" name="Freeform 110"/>
            <p:cNvSpPr>
              <a:spLocks/>
            </p:cNvSpPr>
            <p:nvPr/>
          </p:nvSpPr>
          <p:spPr bwMode="auto">
            <a:xfrm>
              <a:off x="3190" y="1530"/>
              <a:ext cx="168" cy="130"/>
            </a:xfrm>
            <a:custGeom>
              <a:avLst/>
              <a:gdLst/>
              <a:ahLst/>
              <a:cxnLst>
                <a:cxn ang="0">
                  <a:pos x="166" y="130"/>
                </a:cxn>
                <a:cxn ang="0">
                  <a:pos x="153" y="126"/>
                </a:cxn>
                <a:cxn ang="0">
                  <a:pos x="138" y="120"/>
                </a:cxn>
                <a:cxn ang="0">
                  <a:pos x="124" y="115"/>
                </a:cxn>
                <a:cxn ang="0">
                  <a:pos x="108" y="111"/>
                </a:cxn>
                <a:cxn ang="0">
                  <a:pos x="96" y="106"/>
                </a:cxn>
                <a:cxn ang="0">
                  <a:pos x="81" y="101"/>
                </a:cxn>
                <a:cxn ang="0">
                  <a:pos x="67" y="94"/>
                </a:cxn>
                <a:cxn ang="0">
                  <a:pos x="53" y="85"/>
                </a:cxn>
                <a:cxn ang="0">
                  <a:pos x="41" y="78"/>
                </a:cxn>
                <a:cxn ang="0">
                  <a:pos x="28" y="67"/>
                </a:cxn>
                <a:cxn ang="0">
                  <a:pos x="28" y="67"/>
                </a:cxn>
                <a:cxn ang="0">
                  <a:pos x="16" y="56"/>
                </a:cxn>
                <a:cxn ang="0">
                  <a:pos x="9" y="46"/>
                </a:cxn>
                <a:cxn ang="0">
                  <a:pos x="3" y="37"/>
                </a:cxn>
                <a:cxn ang="0">
                  <a:pos x="2" y="30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7" y="2"/>
                </a:cxn>
                <a:cxn ang="0">
                  <a:pos x="16" y="4"/>
                </a:cxn>
                <a:cxn ang="0">
                  <a:pos x="27" y="6"/>
                </a:cxn>
                <a:cxn ang="0">
                  <a:pos x="37" y="7"/>
                </a:cxn>
                <a:cxn ang="0">
                  <a:pos x="50" y="12"/>
                </a:cxn>
                <a:cxn ang="0">
                  <a:pos x="60" y="14"/>
                </a:cxn>
                <a:cxn ang="0">
                  <a:pos x="71" y="18"/>
                </a:cxn>
                <a:cxn ang="0">
                  <a:pos x="79" y="20"/>
                </a:cxn>
                <a:cxn ang="0">
                  <a:pos x="87" y="25"/>
                </a:cxn>
                <a:cxn ang="0">
                  <a:pos x="166" y="130"/>
                </a:cxn>
              </a:cxnLst>
              <a:rect l="0" t="0" r="r" b="b"/>
              <a:pathLst>
                <a:path w="167" h="131">
                  <a:moveTo>
                    <a:pt x="166" y="130"/>
                  </a:moveTo>
                  <a:lnTo>
                    <a:pt x="153" y="126"/>
                  </a:lnTo>
                  <a:lnTo>
                    <a:pt x="138" y="120"/>
                  </a:lnTo>
                  <a:lnTo>
                    <a:pt x="124" y="115"/>
                  </a:lnTo>
                  <a:lnTo>
                    <a:pt x="108" y="111"/>
                  </a:lnTo>
                  <a:lnTo>
                    <a:pt x="96" y="106"/>
                  </a:lnTo>
                  <a:lnTo>
                    <a:pt x="81" y="101"/>
                  </a:lnTo>
                  <a:lnTo>
                    <a:pt x="67" y="94"/>
                  </a:lnTo>
                  <a:lnTo>
                    <a:pt x="53" y="85"/>
                  </a:lnTo>
                  <a:lnTo>
                    <a:pt x="41" y="78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16" y="56"/>
                  </a:lnTo>
                  <a:lnTo>
                    <a:pt x="9" y="46"/>
                  </a:lnTo>
                  <a:lnTo>
                    <a:pt x="3" y="37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6" y="4"/>
                  </a:lnTo>
                  <a:lnTo>
                    <a:pt x="27" y="6"/>
                  </a:lnTo>
                  <a:lnTo>
                    <a:pt x="37" y="7"/>
                  </a:lnTo>
                  <a:lnTo>
                    <a:pt x="50" y="12"/>
                  </a:lnTo>
                  <a:lnTo>
                    <a:pt x="60" y="14"/>
                  </a:lnTo>
                  <a:lnTo>
                    <a:pt x="71" y="18"/>
                  </a:lnTo>
                  <a:lnTo>
                    <a:pt x="79" y="20"/>
                  </a:lnTo>
                  <a:lnTo>
                    <a:pt x="87" y="25"/>
                  </a:lnTo>
                  <a:lnTo>
                    <a:pt x="166" y="1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1" name="Freeform 111"/>
            <p:cNvSpPr>
              <a:spLocks/>
            </p:cNvSpPr>
            <p:nvPr/>
          </p:nvSpPr>
          <p:spPr bwMode="auto">
            <a:xfrm>
              <a:off x="3190" y="1530"/>
              <a:ext cx="168" cy="130"/>
            </a:xfrm>
            <a:custGeom>
              <a:avLst/>
              <a:gdLst/>
              <a:ahLst/>
              <a:cxnLst>
                <a:cxn ang="0">
                  <a:pos x="166" y="130"/>
                </a:cxn>
                <a:cxn ang="0">
                  <a:pos x="153" y="126"/>
                </a:cxn>
                <a:cxn ang="0">
                  <a:pos x="138" y="120"/>
                </a:cxn>
                <a:cxn ang="0">
                  <a:pos x="124" y="115"/>
                </a:cxn>
                <a:cxn ang="0">
                  <a:pos x="108" y="111"/>
                </a:cxn>
                <a:cxn ang="0">
                  <a:pos x="96" y="106"/>
                </a:cxn>
                <a:cxn ang="0">
                  <a:pos x="81" y="101"/>
                </a:cxn>
                <a:cxn ang="0">
                  <a:pos x="67" y="94"/>
                </a:cxn>
                <a:cxn ang="0">
                  <a:pos x="53" y="85"/>
                </a:cxn>
                <a:cxn ang="0">
                  <a:pos x="41" y="78"/>
                </a:cxn>
                <a:cxn ang="0">
                  <a:pos x="28" y="67"/>
                </a:cxn>
                <a:cxn ang="0">
                  <a:pos x="28" y="67"/>
                </a:cxn>
                <a:cxn ang="0">
                  <a:pos x="16" y="56"/>
                </a:cxn>
                <a:cxn ang="0">
                  <a:pos x="9" y="46"/>
                </a:cxn>
                <a:cxn ang="0">
                  <a:pos x="3" y="37"/>
                </a:cxn>
                <a:cxn ang="0">
                  <a:pos x="2" y="30"/>
                </a:cxn>
                <a:cxn ang="0">
                  <a:pos x="0" y="25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7" y="2"/>
                </a:cxn>
                <a:cxn ang="0">
                  <a:pos x="16" y="4"/>
                </a:cxn>
                <a:cxn ang="0">
                  <a:pos x="27" y="6"/>
                </a:cxn>
                <a:cxn ang="0">
                  <a:pos x="37" y="7"/>
                </a:cxn>
                <a:cxn ang="0">
                  <a:pos x="50" y="12"/>
                </a:cxn>
                <a:cxn ang="0">
                  <a:pos x="60" y="14"/>
                </a:cxn>
                <a:cxn ang="0">
                  <a:pos x="71" y="18"/>
                </a:cxn>
                <a:cxn ang="0">
                  <a:pos x="79" y="20"/>
                </a:cxn>
                <a:cxn ang="0">
                  <a:pos x="87" y="25"/>
                </a:cxn>
              </a:cxnLst>
              <a:rect l="0" t="0" r="r" b="b"/>
              <a:pathLst>
                <a:path w="167" h="131">
                  <a:moveTo>
                    <a:pt x="166" y="130"/>
                  </a:moveTo>
                  <a:lnTo>
                    <a:pt x="153" y="126"/>
                  </a:lnTo>
                  <a:lnTo>
                    <a:pt x="138" y="120"/>
                  </a:lnTo>
                  <a:lnTo>
                    <a:pt x="124" y="115"/>
                  </a:lnTo>
                  <a:lnTo>
                    <a:pt x="108" y="111"/>
                  </a:lnTo>
                  <a:lnTo>
                    <a:pt x="96" y="106"/>
                  </a:lnTo>
                  <a:lnTo>
                    <a:pt x="81" y="101"/>
                  </a:lnTo>
                  <a:lnTo>
                    <a:pt x="67" y="94"/>
                  </a:lnTo>
                  <a:lnTo>
                    <a:pt x="53" y="85"/>
                  </a:lnTo>
                  <a:lnTo>
                    <a:pt x="41" y="78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16" y="56"/>
                  </a:lnTo>
                  <a:lnTo>
                    <a:pt x="9" y="46"/>
                  </a:lnTo>
                  <a:lnTo>
                    <a:pt x="3" y="37"/>
                  </a:lnTo>
                  <a:lnTo>
                    <a:pt x="2" y="30"/>
                  </a:lnTo>
                  <a:lnTo>
                    <a:pt x="0" y="25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7" y="2"/>
                  </a:lnTo>
                  <a:lnTo>
                    <a:pt x="16" y="4"/>
                  </a:lnTo>
                  <a:lnTo>
                    <a:pt x="27" y="6"/>
                  </a:lnTo>
                  <a:lnTo>
                    <a:pt x="37" y="7"/>
                  </a:lnTo>
                  <a:lnTo>
                    <a:pt x="50" y="12"/>
                  </a:lnTo>
                  <a:lnTo>
                    <a:pt x="60" y="14"/>
                  </a:lnTo>
                  <a:lnTo>
                    <a:pt x="71" y="18"/>
                  </a:lnTo>
                  <a:lnTo>
                    <a:pt x="79" y="20"/>
                  </a:lnTo>
                  <a:lnTo>
                    <a:pt x="87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2" name="Freeform 112"/>
            <p:cNvSpPr>
              <a:spLocks/>
            </p:cNvSpPr>
            <p:nvPr/>
          </p:nvSpPr>
          <p:spPr bwMode="auto">
            <a:xfrm>
              <a:off x="3290" y="1672"/>
              <a:ext cx="130" cy="91"/>
            </a:xfrm>
            <a:custGeom>
              <a:avLst/>
              <a:gdLst/>
              <a:ahLst/>
              <a:cxnLst>
                <a:cxn ang="0">
                  <a:pos x="131" y="90"/>
                </a:cxn>
                <a:cxn ang="0">
                  <a:pos x="116" y="85"/>
                </a:cxn>
                <a:cxn ang="0">
                  <a:pos x="99" y="79"/>
                </a:cxn>
                <a:cxn ang="0">
                  <a:pos x="84" y="73"/>
                </a:cxn>
                <a:cxn ang="0">
                  <a:pos x="70" y="66"/>
                </a:cxn>
                <a:cxn ang="0">
                  <a:pos x="57" y="62"/>
                </a:cxn>
                <a:cxn ang="0">
                  <a:pos x="42" y="53"/>
                </a:cxn>
                <a:cxn ang="0">
                  <a:pos x="31" y="46"/>
                </a:cxn>
                <a:cxn ang="0">
                  <a:pos x="19" y="35"/>
                </a:cxn>
                <a:cxn ang="0">
                  <a:pos x="8" y="2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8" y="4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1" y="0"/>
                </a:cxn>
                <a:cxn ang="0">
                  <a:pos x="42" y="0"/>
                </a:cxn>
                <a:cxn ang="0">
                  <a:pos x="52" y="0"/>
                </a:cxn>
                <a:cxn ang="0">
                  <a:pos x="66" y="2"/>
                </a:cxn>
                <a:cxn ang="0">
                  <a:pos x="78" y="4"/>
                </a:cxn>
                <a:cxn ang="0">
                  <a:pos x="131" y="90"/>
                </a:cxn>
              </a:cxnLst>
              <a:rect l="0" t="0" r="r" b="b"/>
              <a:pathLst>
                <a:path w="132" h="91">
                  <a:moveTo>
                    <a:pt x="131" y="90"/>
                  </a:moveTo>
                  <a:lnTo>
                    <a:pt x="116" y="85"/>
                  </a:lnTo>
                  <a:lnTo>
                    <a:pt x="99" y="79"/>
                  </a:lnTo>
                  <a:lnTo>
                    <a:pt x="84" y="73"/>
                  </a:lnTo>
                  <a:lnTo>
                    <a:pt x="70" y="66"/>
                  </a:lnTo>
                  <a:lnTo>
                    <a:pt x="57" y="62"/>
                  </a:lnTo>
                  <a:lnTo>
                    <a:pt x="42" y="53"/>
                  </a:lnTo>
                  <a:lnTo>
                    <a:pt x="31" y="46"/>
                  </a:lnTo>
                  <a:lnTo>
                    <a:pt x="19" y="35"/>
                  </a:lnTo>
                  <a:lnTo>
                    <a:pt x="8" y="23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5"/>
                  </a:lnTo>
                  <a:lnTo>
                    <a:pt x="8" y="4"/>
                  </a:lnTo>
                  <a:lnTo>
                    <a:pt x="15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4"/>
                  </a:lnTo>
                  <a:lnTo>
                    <a:pt x="131" y="9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3" name="Freeform 113"/>
            <p:cNvSpPr>
              <a:spLocks/>
            </p:cNvSpPr>
            <p:nvPr/>
          </p:nvSpPr>
          <p:spPr bwMode="auto">
            <a:xfrm>
              <a:off x="3290" y="1672"/>
              <a:ext cx="130" cy="91"/>
            </a:xfrm>
            <a:custGeom>
              <a:avLst/>
              <a:gdLst/>
              <a:ahLst/>
              <a:cxnLst>
                <a:cxn ang="0">
                  <a:pos x="131" y="90"/>
                </a:cxn>
                <a:cxn ang="0">
                  <a:pos x="116" y="85"/>
                </a:cxn>
                <a:cxn ang="0">
                  <a:pos x="99" y="79"/>
                </a:cxn>
                <a:cxn ang="0">
                  <a:pos x="84" y="73"/>
                </a:cxn>
                <a:cxn ang="0">
                  <a:pos x="70" y="66"/>
                </a:cxn>
                <a:cxn ang="0">
                  <a:pos x="57" y="62"/>
                </a:cxn>
                <a:cxn ang="0">
                  <a:pos x="42" y="53"/>
                </a:cxn>
                <a:cxn ang="0">
                  <a:pos x="31" y="46"/>
                </a:cxn>
                <a:cxn ang="0">
                  <a:pos x="19" y="35"/>
                </a:cxn>
                <a:cxn ang="0">
                  <a:pos x="8" y="2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8" y="4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1" y="0"/>
                </a:cxn>
                <a:cxn ang="0">
                  <a:pos x="42" y="0"/>
                </a:cxn>
                <a:cxn ang="0">
                  <a:pos x="52" y="0"/>
                </a:cxn>
                <a:cxn ang="0">
                  <a:pos x="66" y="2"/>
                </a:cxn>
                <a:cxn ang="0">
                  <a:pos x="78" y="4"/>
                </a:cxn>
              </a:cxnLst>
              <a:rect l="0" t="0" r="r" b="b"/>
              <a:pathLst>
                <a:path w="132" h="91">
                  <a:moveTo>
                    <a:pt x="131" y="90"/>
                  </a:moveTo>
                  <a:lnTo>
                    <a:pt x="116" y="85"/>
                  </a:lnTo>
                  <a:lnTo>
                    <a:pt x="99" y="79"/>
                  </a:lnTo>
                  <a:lnTo>
                    <a:pt x="84" y="73"/>
                  </a:lnTo>
                  <a:lnTo>
                    <a:pt x="70" y="66"/>
                  </a:lnTo>
                  <a:lnTo>
                    <a:pt x="57" y="62"/>
                  </a:lnTo>
                  <a:lnTo>
                    <a:pt x="42" y="53"/>
                  </a:lnTo>
                  <a:lnTo>
                    <a:pt x="31" y="46"/>
                  </a:lnTo>
                  <a:lnTo>
                    <a:pt x="19" y="35"/>
                  </a:lnTo>
                  <a:lnTo>
                    <a:pt x="8" y="23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7"/>
                  </a:lnTo>
                  <a:lnTo>
                    <a:pt x="4" y="5"/>
                  </a:lnTo>
                  <a:lnTo>
                    <a:pt x="8" y="4"/>
                  </a:lnTo>
                  <a:lnTo>
                    <a:pt x="15" y="4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6" y="2"/>
                  </a:lnTo>
                  <a:lnTo>
                    <a:pt x="78" y="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4" name="Freeform 114"/>
            <p:cNvSpPr>
              <a:spLocks/>
            </p:cNvSpPr>
            <p:nvPr/>
          </p:nvSpPr>
          <p:spPr bwMode="auto">
            <a:xfrm>
              <a:off x="3334" y="1742"/>
              <a:ext cx="163" cy="130"/>
            </a:xfrm>
            <a:custGeom>
              <a:avLst/>
              <a:gdLst/>
              <a:ahLst/>
              <a:cxnLst>
                <a:cxn ang="0">
                  <a:pos x="164" y="130"/>
                </a:cxn>
                <a:cxn ang="0">
                  <a:pos x="151" y="126"/>
                </a:cxn>
                <a:cxn ang="0">
                  <a:pos x="140" y="122"/>
                </a:cxn>
                <a:cxn ang="0">
                  <a:pos x="128" y="117"/>
                </a:cxn>
                <a:cxn ang="0">
                  <a:pos x="115" y="113"/>
                </a:cxn>
                <a:cxn ang="0">
                  <a:pos x="103" y="106"/>
                </a:cxn>
                <a:cxn ang="0">
                  <a:pos x="90" y="99"/>
                </a:cxn>
                <a:cxn ang="0">
                  <a:pos x="80" y="92"/>
                </a:cxn>
                <a:cxn ang="0">
                  <a:pos x="67" y="83"/>
                </a:cxn>
                <a:cxn ang="0">
                  <a:pos x="56" y="73"/>
                </a:cxn>
                <a:cxn ang="0">
                  <a:pos x="48" y="62"/>
                </a:cxn>
                <a:cxn ang="0">
                  <a:pos x="48" y="62"/>
                </a:cxn>
                <a:cxn ang="0">
                  <a:pos x="31" y="44"/>
                </a:cxn>
                <a:cxn ang="0">
                  <a:pos x="23" y="27"/>
                </a:cxn>
                <a:cxn ang="0">
                  <a:pos x="14" y="14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0"/>
                </a:cxn>
                <a:cxn ang="0">
                  <a:pos x="81" y="4"/>
                </a:cxn>
                <a:cxn ang="0">
                  <a:pos x="94" y="6"/>
                </a:cxn>
                <a:cxn ang="0">
                  <a:pos x="106" y="9"/>
                </a:cxn>
                <a:cxn ang="0">
                  <a:pos x="164" y="130"/>
                </a:cxn>
              </a:cxnLst>
              <a:rect l="0" t="0" r="r" b="b"/>
              <a:pathLst>
                <a:path w="165" h="131">
                  <a:moveTo>
                    <a:pt x="164" y="130"/>
                  </a:moveTo>
                  <a:lnTo>
                    <a:pt x="151" y="126"/>
                  </a:lnTo>
                  <a:lnTo>
                    <a:pt x="140" y="122"/>
                  </a:lnTo>
                  <a:lnTo>
                    <a:pt x="128" y="117"/>
                  </a:lnTo>
                  <a:lnTo>
                    <a:pt x="115" y="113"/>
                  </a:lnTo>
                  <a:lnTo>
                    <a:pt x="103" y="106"/>
                  </a:lnTo>
                  <a:lnTo>
                    <a:pt x="90" y="99"/>
                  </a:lnTo>
                  <a:lnTo>
                    <a:pt x="80" y="92"/>
                  </a:lnTo>
                  <a:lnTo>
                    <a:pt x="67" y="83"/>
                  </a:lnTo>
                  <a:lnTo>
                    <a:pt x="56" y="73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31" y="44"/>
                  </a:lnTo>
                  <a:lnTo>
                    <a:pt x="23" y="27"/>
                  </a:lnTo>
                  <a:lnTo>
                    <a:pt x="14" y="14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0"/>
                  </a:lnTo>
                  <a:lnTo>
                    <a:pt x="81" y="4"/>
                  </a:lnTo>
                  <a:lnTo>
                    <a:pt x="94" y="6"/>
                  </a:lnTo>
                  <a:lnTo>
                    <a:pt x="106" y="9"/>
                  </a:lnTo>
                  <a:lnTo>
                    <a:pt x="164" y="1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5" name="Freeform 115"/>
            <p:cNvSpPr>
              <a:spLocks/>
            </p:cNvSpPr>
            <p:nvPr/>
          </p:nvSpPr>
          <p:spPr bwMode="auto">
            <a:xfrm>
              <a:off x="3334" y="1742"/>
              <a:ext cx="163" cy="130"/>
            </a:xfrm>
            <a:custGeom>
              <a:avLst/>
              <a:gdLst/>
              <a:ahLst/>
              <a:cxnLst>
                <a:cxn ang="0">
                  <a:pos x="164" y="130"/>
                </a:cxn>
                <a:cxn ang="0">
                  <a:pos x="151" y="126"/>
                </a:cxn>
                <a:cxn ang="0">
                  <a:pos x="140" y="122"/>
                </a:cxn>
                <a:cxn ang="0">
                  <a:pos x="128" y="117"/>
                </a:cxn>
                <a:cxn ang="0">
                  <a:pos x="115" y="113"/>
                </a:cxn>
                <a:cxn ang="0">
                  <a:pos x="103" y="106"/>
                </a:cxn>
                <a:cxn ang="0">
                  <a:pos x="90" y="99"/>
                </a:cxn>
                <a:cxn ang="0">
                  <a:pos x="80" y="92"/>
                </a:cxn>
                <a:cxn ang="0">
                  <a:pos x="67" y="83"/>
                </a:cxn>
                <a:cxn ang="0">
                  <a:pos x="56" y="73"/>
                </a:cxn>
                <a:cxn ang="0">
                  <a:pos x="48" y="62"/>
                </a:cxn>
                <a:cxn ang="0">
                  <a:pos x="48" y="62"/>
                </a:cxn>
                <a:cxn ang="0">
                  <a:pos x="31" y="44"/>
                </a:cxn>
                <a:cxn ang="0">
                  <a:pos x="23" y="27"/>
                </a:cxn>
                <a:cxn ang="0">
                  <a:pos x="14" y="14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4" y="0"/>
                </a:cxn>
                <a:cxn ang="0">
                  <a:pos x="27" y="0"/>
                </a:cxn>
                <a:cxn ang="0">
                  <a:pos x="39" y="0"/>
                </a:cxn>
                <a:cxn ang="0">
                  <a:pos x="52" y="0"/>
                </a:cxn>
                <a:cxn ang="0">
                  <a:pos x="67" y="0"/>
                </a:cxn>
                <a:cxn ang="0">
                  <a:pos x="81" y="4"/>
                </a:cxn>
                <a:cxn ang="0">
                  <a:pos x="94" y="6"/>
                </a:cxn>
                <a:cxn ang="0">
                  <a:pos x="106" y="9"/>
                </a:cxn>
              </a:cxnLst>
              <a:rect l="0" t="0" r="r" b="b"/>
              <a:pathLst>
                <a:path w="165" h="131">
                  <a:moveTo>
                    <a:pt x="164" y="130"/>
                  </a:moveTo>
                  <a:lnTo>
                    <a:pt x="151" y="126"/>
                  </a:lnTo>
                  <a:lnTo>
                    <a:pt x="140" y="122"/>
                  </a:lnTo>
                  <a:lnTo>
                    <a:pt x="128" y="117"/>
                  </a:lnTo>
                  <a:lnTo>
                    <a:pt x="115" y="113"/>
                  </a:lnTo>
                  <a:lnTo>
                    <a:pt x="103" y="106"/>
                  </a:lnTo>
                  <a:lnTo>
                    <a:pt x="90" y="99"/>
                  </a:lnTo>
                  <a:lnTo>
                    <a:pt x="80" y="92"/>
                  </a:lnTo>
                  <a:lnTo>
                    <a:pt x="67" y="83"/>
                  </a:lnTo>
                  <a:lnTo>
                    <a:pt x="56" y="73"/>
                  </a:lnTo>
                  <a:lnTo>
                    <a:pt x="48" y="62"/>
                  </a:lnTo>
                  <a:lnTo>
                    <a:pt x="48" y="62"/>
                  </a:lnTo>
                  <a:lnTo>
                    <a:pt x="31" y="44"/>
                  </a:lnTo>
                  <a:lnTo>
                    <a:pt x="23" y="27"/>
                  </a:lnTo>
                  <a:lnTo>
                    <a:pt x="14" y="14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4" y="0"/>
                  </a:lnTo>
                  <a:lnTo>
                    <a:pt x="27" y="0"/>
                  </a:lnTo>
                  <a:lnTo>
                    <a:pt x="39" y="0"/>
                  </a:lnTo>
                  <a:lnTo>
                    <a:pt x="52" y="0"/>
                  </a:lnTo>
                  <a:lnTo>
                    <a:pt x="67" y="0"/>
                  </a:lnTo>
                  <a:lnTo>
                    <a:pt x="81" y="4"/>
                  </a:lnTo>
                  <a:lnTo>
                    <a:pt x="94" y="6"/>
                  </a:lnTo>
                  <a:lnTo>
                    <a:pt x="106" y="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6" name="Freeform 116"/>
            <p:cNvSpPr>
              <a:spLocks/>
            </p:cNvSpPr>
            <p:nvPr/>
          </p:nvSpPr>
          <p:spPr bwMode="auto">
            <a:xfrm>
              <a:off x="3425" y="1853"/>
              <a:ext cx="144" cy="143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30" y="137"/>
                </a:cxn>
                <a:cxn ang="0">
                  <a:pos x="117" y="130"/>
                </a:cxn>
                <a:cxn ang="0">
                  <a:pos x="103" y="124"/>
                </a:cxn>
                <a:cxn ang="0">
                  <a:pos x="90" y="117"/>
                </a:cxn>
                <a:cxn ang="0">
                  <a:pos x="75" y="110"/>
                </a:cxn>
                <a:cxn ang="0">
                  <a:pos x="61" y="99"/>
                </a:cxn>
                <a:cxn ang="0">
                  <a:pos x="48" y="89"/>
                </a:cxn>
                <a:cxn ang="0">
                  <a:pos x="36" y="78"/>
                </a:cxn>
                <a:cxn ang="0">
                  <a:pos x="25" y="68"/>
                </a:cxn>
                <a:cxn ang="0">
                  <a:pos x="16" y="55"/>
                </a:cxn>
                <a:cxn ang="0">
                  <a:pos x="16" y="55"/>
                </a:cxn>
                <a:cxn ang="0">
                  <a:pos x="4" y="3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4" y="4"/>
                </a:cxn>
                <a:cxn ang="0">
                  <a:pos x="52" y="6"/>
                </a:cxn>
                <a:cxn ang="0">
                  <a:pos x="62" y="8"/>
                </a:cxn>
                <a:cxn ang="0">
                  <a:pos x="71" y="13"/>
                </a:cxn>
                <a:cxn ang="0">
                  <a:pos x="82" y="17"/>
                </a:cxn>
                <a:cxn ang="0">
                  <a:pos x="90" y="20"/>
                </a:cxn>
                <a:cxn ang="0">
                  <a:pos x="143" y="142"/>
                </a:cxn>
              </a:cxnLst>
              <a:rect l="0" t="0" r="r" b="b"/>
              <a:pathLst>
                <a:path w="144" h="143">
                  <a:moveTo>
                    <a:pt x="143" y="142"/>
                  </a:moveTo>
                  <a:lnTo>
                    <a:pt x="130" y="137"/>
                  </a:lnTo>
                  <a:lnTo>
                    <a:pt x="117" y="130"/>
                  </a:lnTo>
                  <a:lnTo>
                    <a:pt x="103" y="124"/>
                  </a:lnTo>
                  <a:lnTo>
                    <a:pt x="90" y="117"/>
                  </a:lnTo>
                  <a:lnTo>
                    <a:pt x="75" y="110"/>
                  </a:lnTo>
                  <a:lnTo>
                    <a:pt x="61" y="99"/>
                  </a:lnTo>
                  <a:lnTo>
                    <a:pt x="48" y="89"/>
                  </a:lnTo>
                  <a:lnTo>
                    <a:pt x="36" y="78"/>
                  </a:lnTo>
                  <a:lnTo>
                    <a:pt x="25" y="68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4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4" y="4"/>
                  </a:lnTo>
                  <a:lnTo>
                    <a:pt x="52" y="6"/>
                  </a:lnTo>
                  <a:lnTo>
                    <a:pt x="62" y="8"/>
                  </a:lnTo>
                  <a:lnTo>
                    <a:pt x="71" y="13"/>
                  </a:lnTo>
                  <a:lnTo>
                    <a:pt x="82" y="17"/>
                  </a:lnTo>
                  <a:lnTo>
                    <a:pt x="90" y="20"/>
                  </a:lnTo>
                  <a:lnTo>
                    <a:pt x="143" y="1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7" name="Freeform 117"/>
            <p:cNvSpPr>
              <a:spLocks/>
            </p:cNvSpPr>
            <p:nvPr/>
          </p:nvSpPr>
          <p:spPr bwMode="auto">
            <a:xfrm>
              <a:off x="3425" y="1853"/>
              <a:ext cx="144" cy="143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30" y="137"/>
                </a:cxn>
                <a:cxn ang="0">
                  <a:pos x="117" y="130"/>
                </a:cxn>
                <a:cxn ang="0">
                  <a:pos x="103" y="124"/>
                </a:cxn>
                <a:cxn ang="0">
                  <a:pos x="90" y="117"/>
                </a:cxn>
                <a:cxn ang="0">
                  <a:pos x="75" y="110"/>
                </a:cxn>
                <a:cxn ang="0">
                  <a:pos x="61" y="99"/>
                </a:cxn>
                <a:cxn ang="0">
                  <a:pos x="48" y="89"/>
                </a:cxn>
                <a:cxn ang="0">
                  <a:pos x="36" y="78"/>
                </a:cxn>
                <a:cxn ang="0">
                  <a:pos x="25" y="68"/>
                </a:cxn>
                <a:cxn ang="0">
                  <a:pos x="16" y="55"/>
                </a:cxn>
                <a:cxn ang="0">
                  <a:pos x="16" y="55"/>
                </a:cxn>
                <a:cxn ang="0">
                  <a:pos x="4" y="3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27" y="2"/>
                </a:cxn>
                <a:cxn ang="0">
                  <a:pos x="36" y="4"/>
                </a:cxn>
                <a:cxn ang="0">
                  <a:pos x="44" y="4"/>
                </a:cxn>
                <a:cxn ang="0">
                  <a:pos x="52" y="6"/>
                </a:cxn>
                <a:cxn ang="0">
                  <a:pos x="62" y="8"/>
                </a:cxn>
                <a:cxn ang="0">
                  <a:pos x="71" y="13"/>
                </a:cxn>
                <a:cxn ang="0">
                  <a:pos x="82" y="17"/>
                </a:cxn>
                <a:cxn ang="0">
                  <a:pos x="90" y="20"/>
                </a:cxn>
              </a:cxnLst>
              <a:rect l="0" t="0" r="r" b="b"/>
              <a:pathLst>
                <a:path w="144" h="143">
                  <a:moveTo>
                    <a:pt x="143" y="142"/>
                  </a:moveTo>
                  <a:lnTo>
                    <a:pt x="130" y="137"/>
                  </a:lnTo>
                  <a:lnTo>
                    <a:pt x="117" y="130"/>
                  </a:lnTo>
                  <a:lnTo>
                    <a:pt x="103" y="124"/>
                  </a:lnTo>
                  <a:lnTo>
                    <a:pt x="90" y="117"/>
                  </a:lnTo>
                  <a:lnTo>
                    <a:pt x="75" y="110"/>
                  </a:lnTo>
                  <a:lnTo>
                    <a:pt x="61" y="99"/>
                  </a:lnTo>
                  <a:lnTo>
                    <a:pt x="48" y="89"/>
                  </a:lnTo>
                  <a:lnTo>
                    <a:pt x="36" y="78"/>
                  </a:lnTo>
                  <a:lnTo>
                    <a:pt x="25" y="68"/>
                  </a:lnTo>
                  <a:lnTo>
                    <a:pt x="16" y="55"/>
                  </a:lnTo>
                  <a:lnTo>
                    <a:pt x="16" y="55"/>
                  </a:lnTo>
                  <a:lnTo>
                    <a:pt x="4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0"/>
                  </a:lnTo>
                  <a:lnTo>
                    <a:pt x="16" y="0"/>
                  </a:lnTo>
                  <a:lnTo>
                    <a:pt x="27" y="2"/>
                  </a:lnTo>
                  <a:lnTo>
                    <a:pt x="36" y="4"/>
                  </a:lnTo>
                  <a:lnTo>
                    <a:pt x="44" y="4"/>
                  </a:lnTo>
                  <a:lnTo>
                    <a:pt x="52" y="6"/>
                  </a:lnTo>
                  <a:lnTo>
                    <a:pt x="62" y="8"/>
                  </a:lnTo>
                  <a:lnTo>
                    <a:pt x="71" y="13"/>
                  </a:lnTo>
                  <a:lnTo>
                    <a:pt x="82" y="17"/>
                  </a:lnTo>
                  <a:lnTo>
                    <a:pt x="90" y="2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8" name="Freeform 118"/>
            <p:cNvSpPr>
              <a:spLocks/>
            </p:cNvSpPr>
            <p:nvPr/>
          </p:nvSpPr>
          <p:spPr bwMode="auto">
            <a:xfrm>
              <a:off x="3437" y="1929"/>
              <a:ext cx="92" cy="144"/>
            </a:xfrm>
            <a:custGeom>
              <a:avLst/>
              <a:gdLst/>
              <a:ahLst/>
              <a:cxnLst>
                <a:cxn ang="0">
                  <a:pos x="90" y="143"/>
                </a:cxn>
                <a:cxn ang="0">
                  <a:pos x="81" y="132"/>
                </a:cxn>
                <a:cxn ang="0">
                  <a:pos x="72" y="124"/>
                </a:cxn>
                <a:cxn ang="0">
                  <a:pos x="62" y="115"/>
                </a:cxn>
                <a:cxn ang="0">
                  <a:pos x="51" y="104"/>
                </a:cxn>
                <a:cxn ang="0">
                  <a:pos x="41" y="94"/>
                </a:cxn>
                <a:cxn ang="0">
                  <a:pos x="30" y="81"/>
                </a:cxn>
                <a:cxn ang="0">
                  <a:pos x="21" y="64"/>
                </a:cxn>
                <a:cxn ang="0">
                  <a:pos x="13" y="48"/>
                </a:cxn>
                <a:cxn ang="0">
                  <a:pos x="6" y="2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1" y="3"/>
                </a:cxn>
                <a:cxn ang="0">
                  <a:pos x="32" y="5"/>
                </a:cxn>
                <a:cxn ang="0">
                  <a:pos x="42" y="7"/>
                </a:cxn>
                <a:cxn ang="0">
                  <a:pos x="53" y="9"/>
                </a:cxn>
                <a:cxn ang="0">
                  <a:pos x="64" y="14"/>
                </a:cxn>
                <a:cxn ang="0">
                  <a:pos x="74" y="20"/>
                </a:cxn>
                <a:cxn ang="0">
                  <a:pos x="83" y="27"/>
                </a:cxn>
                <a:cxn ang="0">
                  <a:pos x="90" y="143"/>
                </a:cxn>
              </a:cxnLst>
              <a:rect l="0" t="0" r="r" b="b"/>
              <a:pathLst>
                <a:path w="91" h="144">
                  <a:moveTo>
                    <a:pt x="90" y="143"/>
                  </a:moveTo>
                  <a:lnTo>
                    <a:pt x="81" y="132"/>
                  </a:lnTo>
                  <a:lnTo>
                    <a:pt x="72" y="124"/>
                  </a:lnTo>
                  <a:lnTo>
                    <a:pt x="62" y="115"/>
                  </a:lnTo>
                  <a:lnTo>
                    <a:pt x="51" y="104"/>
                  </a:lnTo>
                  <a:lnTo>
                    <a:pt x="41" y="94"/>
                  </a:lnTo>
                  <a:lnTo>
                    <a:pt x="30" y="81"/>
                  </a:lnTo>
                  <a:lnTo>
                    <a:pt x="21" y="64"/>
                  </a:lnTo>
                  <a:lnTo>
                    <a:pt x="13" y="48"/>
                  </a:lnTo>
                  <a:lnTo>
                    <a:pt x="6" y="2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13" y="2"/>
                  </a:lnTo>
                  <a:lnTo>
                    <a:pt x="21" y="3"/>
                  </a:lnTo>
                  <a:lnTo>
                    <a:pt x="32" y="5"/>
                  </a:lnTo>
                  <a:lnTo>
                    <a:pt x="42" y="7"/>
                  </a:lnTo>
                  <a:lnTo>
                    <a:pt x="53" y="9"/>
                  </a:lnTo>
                  <a:lnTo>
                    <a:pt x="64" y="14"/>
                  </a:lnTo>
                  <a:lnTo>
                    <a:pt x="74" y="20"/>
                  </a:lnTo>
                  <a:lnTo>
                    <a:pt x="83" y="27"/>
                  </a:lnTo>
                  <a:lnTo>
                    <a:pt x="90" y="14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19" name="Freeform 119"/>
            <p:cNvSpPr>
              <a:spLocks/>
            </p:cNvSpPr>
            <p:nvPr/>
          </p:nvSpPr>
          <p:spPr bwMode="auto">
            <a:xfrm>
              <a:off x="3437" y="1929"/>
              <a:ext cx="92" cy="144"/>
            </a:xfrm>
            <a:custGeom>
              <a:avLst/>
              <a:gdLst/>
              <a:ahLst/>
              <a:cxnLst>
                <a:cxn ang="0">
                  <a:pos x="90" y="143"/>
                </a:cxn>
                <a:cxn ang="0">
                  <a:pos x="81" y="132"/>
                </a:cxn>
                <a:cxn ang="0">
                  <a:pos x="72" y="124"/>
                </a:cxn>
                <a:cxn ang="0">
                  <a:pos x="62" y="115"/>
                </a:cxn>
                <a:cxn ang="0">
                  <a:pos x="51" y="104"/>
                </a:cxn>
                <a:cxn ang="0">
                  <a:pos x="41" y="94"/>
                </a:cxn>
                <a:cxn ang="0">
                  <a:pos x="30" y="81"/>
                </a:cxn>
                <a:cxn ang="0">
                  <a:pos x="21" y="64"/>
                </a:cxn>
                <a:cxn ang="0">
                  <a:pos x="13" y="48"/>
                </a:cxn>
                <a:cxn ang="0">
                  <a:pos x="6" y="2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1" y="3"/>
                </a:cxn>
                <a:cxn ang="0">
                  <a:pos x="32" y="5"/>
                </a:cxn>
                <a:cxn ang="0">
                  <a:pos x="42" y="7"/>
                </a:cxn>
                <a:cxn ang="0">
                  <a:pos x="53" y="9"/>
                </a:cxn>
                <a:cxn ang="0">
                  <a:pos x="64" y="14"/>
                </a:cxn>
                <a:cxn ang="0">
                  <a:pos x="74" y="20"/>
                </a:cxn>
                <a:cxn ang="0">
                  <a:pos x="83" y="27"/>
                </a:cxn>
              </a:cxnLst>
              <a:rect l="0" t="0" r="r" b="b"/>
              <a:pathLst>
                <a:path w="91" h="144">
                  <a:moveTo>
                    <a:pt x="90" y="143"/>
                  </a:moveTo>
                  <a:lnTo>
                    <a:pt x="81" y="132"/>
                  </a:lnTo>
                  <a:lnTo>
                    <a:pt x="72" y="124"/>
                  </a:lnTo>
                  <a:lnTo>
                    <a:pt x="62" y="115"/>
                  </a:lnTo>
                  <a:lnTo>
                    <a:pt x="51" y="104"/>
                  </a:lnTo>
                  <a:lnTo>
                    <a:pt x="41" y="94"/>
                  </a:lnTo>
                  <a:lnTo>
                    <a:pt x="30" y="81"/>
                  </a:lnTo>
                  <a:lnTo>
                    <a:pt x="21" y="64"/>
                  </a:lnTo>
                  <a:lnTo>
                    <a:pt x="13" y="48"/>
                  </a:lnTo>
                  <a:lnTo>
                    <a:pt x="6" y="2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6" y="2"/>
                  </a:lnTo>
                  <a:lnTo>
                    <a:pt x="13" y="2"/>
                  </a:lnTo>
                  <a:lnTo>
                    <a:pt x="21" y="3"/>
                  </a:lnTo>
                  <a:lnTo>
                    <a:pt x="32" y="5"/>
                  </a:lnTo>
                  <a:lnTo>
                    <a:pt x="42" y="7"/>
                  </a:lnTo>
                  <a:lnTo>
                    <a:pt x="53" y="9"/>
                  </a:lnTo>
                  <a:lnTo>
                    <a:pt x="64" y="14"/>
                  </a:lnTo>
                  <a:lnTo>
                    <a:pt x="74" y="20"/>
                  </a:lnTo>
                  <a:lnTo>
                    <a:pt x="83" y="2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0" name="Freeform 120"/>
            <p:cNvSpPr>
              <a:spLocks/>
            </p:cNvSpPr>
            <p:nvPr/>
          </p:nvSpPr>
          <p:spPr bwMode="auto">
            <a:xfrm>
              <a:off x="3497" y="2083"/>
              <a:ext cx="90" cy="197"/>
            </a:xfrm>
            <a:custGeom>
              <a:avLst/>
              <a:gdLst/>
              <a:ahLst/>
              <a:cxnLst>
                <a:cxn ang="0">
                  <a:pos x="80" y="196"/>
                </a:cxn>
                <a:cxn ang="0">
                  <a:pos x="71" y="182"/>
                </a:cxn>
                <a:cxn ang="0">
                  <a:pos x="63" y="166"/>
                </a:cxn>
                <a:cxn ang="0">
                  <a:pos x="52" y="149"/>
                </a:cxn>
                <a:cxn ang="0">
                  <a:pos x="42" y="131"/>
                </a:cxn>
                <a:cxn ang="0">
                  <a:pos x="31" y="109"/>
                </a:cxn>
                <a:cxn ang="0">
                  <a:pos x="20" y="88"/>
                </a:cxn>
                <a:cxn ang="0">
                  <a:pos x="13" y="64"/>
                </a:cxn>
                <a:cxn ang="0">
                  <a:pos x="4" y="44"/>
                </a:cxn>
                <a:cxn ang="0">
                  <a:pos x="0" y="2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40" y="2"/>
                </a:cxn>
                <a:cxn ang="0">
                  <a:pos x="52" y="6"/>
                </a:cxn>
                <a:cxn ang="0">
                  <a:pos x="63" y="12"/>
                </a:cxn>
                <a:cxn ang="0">
                  <a:pos x="75" y="23"/>
                </a:cxn>
                <a:cxn ang="0">
                  <a:pos x="89" y="35"/>
                </a:cxn>
                <a:cxn ang="0">
                  <a:pos x="80" y="196"/>
                </a:cxn>
              </a:cxnLst>
              <a:rect l="0" t="0" r="r" b="b"/>
              <a:pathLst>
                <a:path w="90" h="197">
                  <a:moveTo>
                    <a:pt x="80" y="196"/>
                  </a:moveTo>
                  <a:lnTo>
                    <a:pt x="71" y="182"/>
                  </a:lnTo>
                  <a:lnTo>
                    <a:pt x="63" y="166"/>
                  </a:lnTo>
                  <a:lnTo>
                    <a:pt x="52" y="149"/>
                  </a:lnTo>
                  <a:lnTo>
                    <a:pt x="42" y="131"/>
                  </a:lnTo>
                  <a:lnTo>
                    <a:pt x="31" y="109"/>
                  </a:lnTo>
                  <a:lnTo>
                    <a:pt x="20" y="88"/>
                  </a:lnTo>
                  <a:lnTo>
                    <a:pt x="13" y="64"/>
                  </a:lnTo>
                  <a:lnTo>
                    <a:pt x="4" y="44"/>
                  </a:lnTo>
                  <a:lnTo>
                    <a:pt x="0" y="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40" y="2"/>
                  </a:lnTo>
                  <a:lnTo>
                    <a:pt x="52" y="6"/>
                  </a:lnTo>
                  <a:lnTo>
                    <a:pt x="63" y="12"/>
                  </a:lnTo>
                  <a:lnTo>
                    <a:pt x="75" y="23"/>
                  </a:lnTo>
                  <a:lnTo>
                    <a:pt x="89" y="35"/>
                  </a:lnTo>
                  <a:lnTo>
                    <a:pt x="80" y="19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1" name="Freeform 121"/>
            <p:cNvSpPr>
              <a:spLocks/>
            </p:cNvSpPr>
            <p:nvPr/>
          </p:nvSpPr>
          <p:spPr bwMode="auto">
            <a:xfrm>
              <a:off x="3497" y="2083"/>
              <a:ext cx="90" cy="197"/>
            </a:xfrm>
            <a:custGeom>
              <a:avLst/>
              <a:gdLst/>
              <a:ahLst/>
              <a:cxnLst>
                <a:cxn ang="0">
                  <a:pos x="80" y="196"/>
                </a:cxn>
                <a:cxn ang="0">
                  <a:pos x="71" y="182"/>
                </a:cxn>
                <a:cxn ang="0">
                  <a:pos x="63" y="166"/>
                </a:cxn>
                <a:cxn ang="0">
                  <a:pos x="52" y="149"/>
                </a:cxn>
                <a:cxn ang="0">
                  <a:pos x="42" y="131"/>
                </a:cxn>
                <a:cxn ang="0">
                  <a:pos x="31" y="109"/>
                </a:cxn>
                <a:cxn ang="0">
                  <a:pos x="20" y="88"/>
                </a:cxn>
                <a:cxn ang="0">
                  <a:pos x="13" y="64"/>
                </a:cxn>
                <a:cxn ang="0">
                  <a:pos x="4" y="44"/>
                </a:cxn>
                <a:cxn ang="0">
                  <a:pos x="0" y="2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40" y="2"/>
                </a:cxn>
                <a:cxn ang="0">
                  <a:pos x="52" y="6"/>
                </a:cxn>
                <a:cxn ang="0">
                  <a:pos x="63" y="12"/>
                </a:cxn>
                <a:cxn ang="0">
                  <a:pos x="75" y="23"/>
                </a:cxn>
                <a:cxn ang="0">
                  <a:pos x="89" y="35"/>
                </a:cxn>
              </a:cxnLst>
              <a:rect l="0" t="0" r="r" b="b"/>
              <a:pathLst>
                <a:path w="90" h="197">
                  <a:moveTo>
                    <a:pt x="80" y="196"/>
                  </a:moveTo>
                  <a:lnTo>
                    <a:pt x="71" y="182"/>
                  </a:lnTo>
                  <a:lnTo>
                    <a:pt x="63" y="166"/>
                  </a:lnTo>
                  <a:lnTo>
                    <a:pt x="52" y="149"/>
                  </a:lnTo>
                  <a:lnTo>
                    <a:pt x="42" y="131"/>
                  </a:lnTo>
                  <a:lnTo>
                    <a:pt x="31" y="109"/>
                  </a:lnTo>
                  <a:lnTo>
                    <a:pt x="20" y="88"/>
                  </a:lnTo>
                  <a:lnTo>
                    <a:pt x="13" y="64"/>
                  </a:lnTo>
                  <a:lnTo>
                    <a:pt x="4" y="44"/>
                  </a:lnTo>
                  <a:lnTo>
                    <a:pt x="0" y="2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40" y="2"/>
                  </a:lnTo>
                  <a:lnTo>
                    <a:pt x="52" y="6"/>
                  </a:lnTo>
                  <a:lnTo>
                    <a:pt x="63" y="12"/>
                  </a:lnTo>
                  <a:lnTo>
                    <a:pt x="75" y="23"/>
                  </a:lnTo>
                  <a:lnTo>
                    <a:pt x="89" y="3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" name="Freeform 122"/>
            <p:cNvSpPr>
              <a:spLocks/>
            </p:cNvSpPr>
            <p:nvPr/>
          </p:nvSpPr>
          <p:spPr bwMode="auto">
            <a:xfrm>
              <a:off x="3411" y="2136"/>
              <a:ext cx="163" cy="528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14" y="511"/>
                </a:cxn>
                <a:cxn ang="0">
                  <a:pos x="31" y="495"/>
                </a:cxn>
                <a:cxn ang="0">
                  <a:pos x="48" y="477"/>
                </a:cxn>
                <a:cxn ang="0">
                  <a:pos x="64" y="456"/>
                </a:cxn>
                <a:cxn ang="0">
                  <a:pos x="82" y="437"/>
                </a:cxn>
                <a:cxn ang="0">
                  <a:pos x="98" y="417"/>
                </a:cxn>
                <a:cxn ang="0">
                  <a:pos x="115" y="396"/>
                </a:cxn>
                <a:cxn ang="0">
                  <a:pos x="128" y="375"/>
                </a:cxn>
                <a:cxn ang="0">
                  <a:pos x="138" y="355"/>
                </a:cxn>
                <a:cxn ang="0">
                  <a:pos x="144" y="336"/>
                </a:cxn>
                <a:cxn ang="0">
                  <a:pos x="144" y="336"/>
                </a:cxn>
                <a:cxn ang="0">
                  <a:pos x="148" y="315"/>
                </a:cxn>
                <a:cxn ang="0">
                  <a:pos x="153" y="294"/>
                </a:cxn>
                <a:cxn ang="0">
                  <a:pos x="157" y="274"/>
                </a:cxn>
                <a:cxn ang="0">
                  <a:pos x="158" y="250"/>
                </a:cxn>
                <a:cxn ang="0">
                  <a:pos x="161" y="229"/>
                </a:cxn>
                <a:cxn ang="0">
                  <a:pos x="161" y="205"/>
                </a:cxn>
                <a:cxn ang="0">
                  <a:pos x="158" y="184"/>
                </a:cxn>
                <a:cxn ang="0">
                  <a:pos x="157" y="163"/>
                </a:cxn>
                <a:cxn ang="0">
                  <a:pos x="153" y="145"/>
                </a:cxn>
                <a:cxn ang="0">
                  <a:pos x="148" y="128"/>
                </a:cxn>
                <a:cxn ang="0">
                  <a:pos x="148" y="128"/>
                </a:cxn>
                <a:cxn ang="0">
                  <a:pos x="142" y="111"/>
                </a:cxn>
                <a:cxn ang="0">
                  <a:pos x="135" y="94"/>
                </a:cxn>
                <a:cxn ang="0">
                  <a:pos x="132" y="82"/>
                </a:cxn>
                <a:cxn ang="0">
                  <a:pos x="123" y="67"/>
                </a:cxn>
                <a:cxn ang="0">
                  <a:pos x="117" y="55"/>
                </a:cxn>
                <a:cxn ang="0">
                  <a:pos x="110" y="41"/>
                </a:cxn>
                <a:cxn ang="0">
                  <a:pos x="100" y="31"/>
                </a:cxn>
                <a:cxn ang="0">
                  <a:pos x="89" y="20"/>
                </a:cxn>
                <a:cxn ang="0">
                  <a:pos x="79" y="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2"/>
                </a:cxn>
                <a:cxn ang="0">
                  <a:pos x="64" y="6"/>
                </a:cxn>
                <a:cxn ang="0">
                  <a:pos x="64" y="9"/>
                </a:cxn>
                <a:cxn ang="0">
                  <a:pos x="60" y="18"/>
                </a:cxn>
                <a:cxn ang="0">
                  <a:pos x="60" y="27"/>
                </a:cxn>
                <a:cxn ang="0">
                  <a:pos x="56" y="37"/>
                </a:cxn>
                <a:cxn ang="0">
                  <a:pos x="54" y="48"/>
                </a:cxn>
                <a:cxn ang="0">
                  <a:pos x="52" y="60"/>
                </a:cxn>
                <a:cxn ang="0">
                  <a:pos x="50" y="71"/>
                </a:cxn>
                <a:cxn ang="0">
                  <a:pos x="48" y="82"/>
                </a:cxn>
                <a:cxn ang="0">
                  <a:pos x="48" y="82"/>
                </a:cxn>
                <a:cxn ang="0">
                  <a:pos x="48" y="94"/>
                </a:cxn>
                <a:cxn ang="0">
                  <a:pos x="46" y="108"/>
                </a:cxn>
                <a:cxn ang="0">
                  <a:pos x="43" y="128"/>
                </a:cxn>
                <a:cxn ang="0">
                  <a:pos x="43" y="147"/>
                </a:cxn>
                <a:cxn ang="0">
                  <a:pos x="41" y="166"/>
                </a:cxn>
                <a:cxn ang="0">
                  <a:pos x="39" y="187"/>
                </a:cxn>
                <a:cxn ang="0">
                  <a:pos x="39" y="207"/>
                </a:cxn>
                <a:cxn ang="0">
                  <a:pos x="39" y="229"/>
                </a:cxn>
                <a:cxn ang="0">
                  <a:pos x="41" y="250"/>
                </a:cxn>
                <a:cxn ang="0">
                  <a:pos x="46" y="269"/>
                </a:cxn>
                <a:cxn ang="0">
                  <a:pos x="0" y="526"/>
                </a:cxn>
              </a:cxnLst>
              <a:rect l="0" t="0" r="r" b="b"/>
              <a:pathLst>
                <a:path w="162" h="527">
                  <a:moveTo>
                    <a:pt x="0" y="526"/>
                  </a:moveTo>
                  <a:lnTo>
                    <a:pt x="14" y="511"/>
                  </a:lnTo>
                  <a:lnTo>
                    <a:pt x="31" y="495"/>
                  </a:lnTo>
                  <a:lnTo>
                    <a:pt x="48" y="477"/>
                  </a:lnTo>
                  <a:lnTo>
                    <a:pt x="64" y="456"/>
                  </a:lnTo>
                  <a:lnTo>
                    <a:pt x="82" y="437"/>
                  </a:lnTo>
                  <a:lnTo>
                    <a:pt x="98" y="417"/>
                  </a:lnTo>
                  <a:lnTo>
                    <a:pt x="115" y="396"/>
                  </a:lnTo>
                  <a:lnTo>
                    <a:pt x="128" y="375"/>
                  </a:lnTo>
                  <a:lnTo>
                    <a:pt x="138" y="355"/>
                  </a:lnTo>
                  <a:lnTo>
                    <a:pt x="144" y="336"/>
                  </a:lnTo>
                  <a:lnTo>
                    <a:pt x="144" y="336"/>
                  </a:lnTo>
                  <a:lnTo>
                    <a:pt x="148" y="315"/>
                  </a:lnTo>
                  <a:lnTo>
                    <a:pt x="153" y="294"/>
                  </a:lnTo>
                  <a:lnTo>
                    <a:pt x="157" y="274"/>
                  </a:lnTo>
                  <a:lnTo>
                    <a:pt x="158" y="250"/>
                  </a:lnTo>
                  <a:lnTo>
                    <a:pt x="161" y="229"/>
                  </a:lnTo>
                  <a:lnTo>
                    <a:pt x="161" y="205"/>
                  </a:lnTo>
                  <a:lnTo>
                    <a:pt x="158" y="184"/>
                  </a:lnTo>
                  <a:lnTo>
                    <a:pt x="157" y="163"/>
                  </a:lnTo>
                  <a:lnTo>
                    <a:pt x="153" y="145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42" y="111"/>
                  </a:lnTo>
                  <a:lnTo>
                    <a:pt x="135" y="94"/>
                  </a:lnTo>
                  <a:lnTo>
                    <a:pt x="132" y="82"/>
                  </a:lnTo>
                  <a:lnTo>
                    <a:pt x="123" y="67"/>
                  </a:lnTo>
                  <a:lnTo>
                    <a:pt x="117" y="55"/>
                  </a:lnTo>
                  <a:lnTo>
                    <a:pt x="110" y="41"/>
                  </a:lnTo>
                  <a:lnTo>
                    <a:pt x="100" y="31"/>
                  </a:lnTo>
                  <a:lnTo>
                    <a:pt x="89" y="20"/>
                  </a:lnTo>
                  <a:lnTo>
                    <a:pt x="79" y="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4" y="6"/>
                  </a:lnTo>
                  <a:lnTo>
                    <a:pt x="64" y="9"/>
                  </a:lnTo>
                  <a:lnTo>
                    <a:pt x="60" y="18"/>
                  </a:lnTo>
                  <a:lnTo>
                    <a:pt x="60" y="27"/>
                  </a:lnTo>
                  <a:lnTo>
                    <a:pt x="56" y="37"/>
                  </a:lnTo>
                  <a:lnTo>
                    <a:pt x="54" y="48"/>
                  </a:lnTo>
                  <a:lnTo>
                    <a:pt x="52" y="60"/>
                  </a:lnTo>
                  <a:lnTo>
                    <a:pt x="50" y="71"/>
                  </a:lnTo>
                  <a:lnTo>
                    <a:pt x="48" y="82"/>
                  </a:lnTo>
                  <a:lnTo>
                    <a:pt x="48" y="82"/>
                  </a:lnTo>
                  <a:lnTo>
                    <a:pt x="48" y="94"/>
                  </a:lnTo>
                  <a:lnTo>
                    <a:pt x="46" y="108"/>
                  </a:lnTo>
                  <a:lnTo>
                    <a:pt x="43" y="128"/>
                  </a:lnTo>
                  <a:lnTo>
                    <a:pt x="43" y="147"/>
                  </a:lnTo>
                  <a:lnTo>
                    <a:pt x="41" y="166"/>
                  </a:lnTo>
                  <a:lnTo>
                    <a:pt x="39" y="187"/>
                  </a:lnTo>
                  <a:lnTo>
                    <a:pt x="39" y="207"/>
                  </a:lnTo>
                  <a:lnTo>
                    <a:pt x="39" y="229"/>
                  </a:lnTo>
                  <a:lnTo>
                    <a:pt x="41" y="250"/>
                  </a:lnTo>
                  <a:lnTo>
                    <a:pt x="46" y="269"/>
                  </a:lnTo>
                  <a:lnTo>
                    <a:pt x="0" y="52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3" name="Freeform 123"/>
            <p:cNvSpPr>
              <a:spLocks/>
            </p:cNvSpPr>
            <p:nvPr/>
          </p:nvSpPr>
          <p:spPr bwMode="auto">
            <a:xfrm>
              <a:off x="3411" y="2136"/>
              <a:ext cx="163" cy="528"/>
            </a:xfrm>
            <a:custGeom>
              <a:avLst/>
              <a:gdLst/>
              <a:ahLst/>
              <a:cxnLst>
                <a:cxn ang="0">
                  <a:pos x="0" y="526"/>
                </a:cxn>
                <a:cxn ang="0">
                  <a:pos x="14" y="511"/>
                </a:cxn>
                <a:cxn ang="0">
                  <a:pos x="31" y="495"/>
                </a:cxn>
                <a:cxn ang="0">
                  <a:pos x="48" y="477"/>
                </a:cxn>
                <a:cxn ang="0">
                  <a:pos x="64" y="456"/>
                </a:cxn>
                <a:cxn ang="0">
                  <a:pos x="82" y="437"/>
                </a:cxn>
                <a:cxn ang="0">
                  <a:pos x="98" y="417"/>
                </a:cxn>
                <a:cxn ang="0">
                  <a:pos x="115" y="396"/>
                </a:cxn>
                <a:cxn ang="0">
                  <a:pos x="128" y="375"/>
                </a:cxn>
                <a:cxn ang="0">
                  <a:pos x="138" y="355"/>
                </a:cxn>
                <a:cxn ang="0">
                  <a:pos x="144" y="336"/>
                </a:cxn>
                <a:cxn ang="0">
                  <a:pos x="144" y="336"/>
                </a:cxn>
                <a:cxn ang="0">
                  <a:pos x="148" y="315"/>
                </a:cxn>
                <a:cxn ang="0">
                  <a:pos x="153" y="294"/>
                </a:cxn>
                <a:cxn ang="0">
                  <a:pos x="157" y="274"/>
                </a:cxn>
                <a:cxn ang="0">
                  <a:pos x="158" y="250"/>
                </a:cxn>
                <a:cxn ang="0">
                  <a:pos x="161" y="229"/>
                </a:cxn>
                <a:cxn ang="0">
                  <a:pos x="161" y="205"/>
                </a:cxn>
                <a:cxn ang="0">
                  <a:pos x="158" y="184"/>
                </a:cxn>
                <a:cxn ang="0">
                  <a:pos x="157" y="163"/>
                </a:cxn>
                <a:cxn ang="0">
                  <a:pos x="153" y="145"/>
                </a:cxn>
                <a:cxn ang="0">
                  <a:pos x="148" y="128"/>
                </a:cxn>
                <a:cxn ang="0">
                  <a:pos x="148" y="128"/>
                </a:cxn>
                <a:cxn ang="0">
                  <a:pos x="142" y="111"/>
                </a:cxn>
                <a:cxn ang="0">
                  <a:pos x="135" y="94"/>
                </a:cxn>
                <a:cxn ang="0">
                  <a:pos x="132" y="82"/>
                </a:cxn>
                <a:cxn ang="0">
                  <a:pos x="123" y="67"/>
                </a:cxn>
                <a:cxn ang="0">
                  <a:pos x="117" y="55"/>
                </a:cxn>
                <a:cxn ang="0">
                  <a:pos x="110" y="41"/>
                </a:cxn>
                <a:cxn ang="0">
                  <a:pos x="100" y="31"/>
                </a:cxn>
                <a:cxn ang="0">
                  <a:pos x="89" y="20"/>
                </a:cxn>
                <a:cxn ang="0">
                  <a:pos x="79" y="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2"/>
                </a:cxn>
                <a:cxn ang="0">
                  <a:pos x="64" y="6"/>
                </a:cxn>
                <a:cxn ang="0">
                  <a:pos x="64" y="9"/>
                </a:cxn>
                <a:cxn ang="0">
                  <a:pos x="60" y="18"/>
                </a:cxn>
                <a:cxn ang="0">
                  <a:pos x="60" y="27"/>
                </a:cxn>
                <a:cxn ang="0">
                  <a:pos x="56" y="37"/>
                </a:cxn>
                <a:cxn ang="0">
                  <a:pos x="54" y="48"/>
                </a:cxn>
                <a:cxn ang="0">
                  <a:pos x="52" y="60"/>
                </a:cxn>
                <a:cxn ang="0">
                  <a:pos x="50" y="71"/>
                </a:cxn>
                <a:cxn ang="0">
                  <a:pos x="48" y="82"/>
                </a:cxn>
                <a:cxn ang="0">
                  <a:pos x="48" y="82"/>
                </a:cxn>
                <a:cxn ang="0">
                  <a:pos x="48" y="94"/>
                </a:cxn>
                <a:cxn ang="0">
                  <a:pos x="46" y="108"/>
                </a:cxn>
                <a:cxn ang="0">
                  <a:pos x="43" y="128"/>
                </a:cxn>
                <a:cxn ang="0">
                  <a:pos x="43" y="147"/>
                </a:cxn>
                <a:cxn ang="0">
                  <a:pos x="41" y="166"/>
                </a:cxn>
                <a:cxn ang="0">
                  <a:pos x="39" y="187"/>
                </a:cxn>
                <a:cxn ang="0">
                  <a:pos x="39" y="207"/>
                </a:cxn>
                <a:cxn ang="0">
                  <a:pos x="39" y="229"/>
                </a:cxn>
                <a:cxn ang="0">
                  <a:pos x="41" y="250"/>
                </a:cxn>
                <a:cxn ang="0">
                  <a:pos x="46" y="269"/>
                </a:cxn>
              </a:cxnLst>
              <a:rect l="0" t="0" r="r" b="b"/>
              <a:pathLst>
                <a:path w="162" h="527">
                  <a:moveTo>
                    <a:pt x="0" y="526"/>
                  </a:moveTo>
                  <a:lnTo>
                    <a:pt x="14" y="511"/>
                  </a:lnTo>
                  <a:lnTo>
                    <a:pt x="31" y="495"/>
                  </a:lnTo>
                  <a:lnTo>
                    <a:pt x="48" y="477"/>
                  </a:lnTo>
                  <a:lnTo>
                    <a:pt x="64" y="456"/>
                  </a:lnTo>
                  <a:lnTo>
                    <a:pt x="82" y="437"/>
                  </a:lnTo>
                  <a:lnTo>
                    <a:pt x="98" y="417"/>
                  </a:lnTo>
                  <a:lnTo>
                    <a:pt x="115" y="396"/>
                  </a:lnTo>
                  <a:lnTo>
                    <a:pt x="128" y="375"/>
                  </a:lnTo>
                  <a:lnTo>
                    <a:pt x="138" y="355"/>
                  </a:lnTo>
                  <a:lnTo>
                    <a:pt x="144" y="336"/>
                  </a:lnTo>
                  <a:lnTo>
                    <a:pt x="144" y="336"/>
                  </a:lnTo>
                  <a:lnTo>
                    <a:pt x="148" y="315"/>
                  </a:lnTo>
                  <a:lnTo>
                    <a:pt x="153" y="294"/>
                  </a:lnTo>
                  <a:lnTo>
                    <a:pt x="157" y="274"/>
                  </a:lnTo>
                  <a:lnTo>
                    <a:pt x="158" y="250"/>
                  </a:lnTo>
                  <a:lnTo>
                    <a:pt x="161" y="229"/>
                  </a:lnTo>
                  <a:lnTo>
                    <a:pt x="161" y="205"/>
                  </a:lnTo>
                  <a:lnTo>
                    <a:pt x="158" y="184"/>
                  </a:lnTo>
                  <a:lnTo>
                    <a:pt x="157" y="163"/>
                  </a:lnTo>
                  <a:lnTo>
                    <a:pt x="153" y="145"/>
                  </a:lnTo>
                  <a:lnTo>
                    <a:pt x="148" y="128"/>
                  </a:lnTo>
                  <a:lnTo>
                    <a:pt x="148" y="128"/>
                  </a:lnTo>
                  <a:lnTo>
                    <a:pt x="142" y="111"/>
                  </a:lnTo>
                  <a:lnTo>
                    <a:pt x="135" y="94"/>
                  </a:lnTo>
                  <a:lnTo>
                    <a:pt x="132" y="82"/>
                  </a:lnTo>
                  <a:lnTo>
                    <a:pt x="123" y="67"/>
                  </a:lnTo>
                  <a:lnTo>
                    <a:pt x="117" y="55"/>
                  </a:lnTo>
                  <a:lnTo>
                    <a:pt x="110" y="41"/>
                  </a:lnTo>
                  <a:lnTo>
                    <a:pt x="100" y="31"/>
                  </a:lnTo>
                  <a:lnTo>
                    <a:pt x="89" y="20"/>
                  </a:lnTo>
                  <a:lnTo>
                    <a:pt x="79" y="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4" y="6"/>
                  </a:lnTo>
                  <a:lnTo>
                    <a:pt x="64" y="9"/>
                  </a:lnTo>
                  <a:lnTo>
                    <a:pt x="60" y="18"/>
                  </a:lnTo>
                  <a:lnTo>
                    <a:pt x="60" y="27"/>
                  </a:lnTo>
                  <a:lnTo>
                    <a:pt x="56" y="37"/>
                  </a:lnTo>
                  <a:lnTo>
                    <a:pt x="54" y="48"/>
                  </a:lnTo>
                  <a:lnTo>
                    <a:pt x="52" y="60"/>
                  </a:lnTo>
                  <a:lnTo>
                    <a:pt x="50" y="71"/>
                  </a:lnTo>
                  <a:lnTo>
                    <a:pt x="48" y="82"/>
                  </a:lnTo>
                  <a:lnTo>
                    <a:pt x="48" y="82"/>
                  </a:lnTo>
                  <a:lnTo>
                    <a:pt x="48" y="94"/>
                  </a:lnTo>
                  <a:lnTo>
                    <a:pt x="46" y="108"/>
                  </a:lnTo>
                  <a:lnTo>
                    <a:pt x="43" y="128"/>
                  </a:lnTo>
                  <a:lnTo>
                    <a:pt x="43" y="147"/>
                  </a:lnTo>
                  <a:lnTo>
                    <a:pt x="41" y="166"/>
                  </a:lnTo>
                  <a:lnTo>
                    <a:pt x="39" y="187"/>
                  </a:lnTo>
                  <a:lnTo>
                    <a:pt x="39" y="207"/>
                  </a:lnTo>
                  <a:lnTo>
                    <a:pt x="39" y="229"/>
                  </a:lnTo>
                  <a:lnTo>
                    <a:pt x="41" y="250"/>
                  </a:lnTo>
                  <a:lnTo>
                    <a:pt x="46" y="2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4" name="Freeform 124"/>
            <p:cNvSpPr>
              <a:spLocks/>
            </p:cNvSpPr>
            <p:nvPr/>
          </p:nvSpPr>
          <p:spPr bwMode="auto">
            <a:xfrm>
              <a:off x="3190" y="2299"/>
              <a:ext cx="322" cy="596"/>
            </a:xfrm>
            <a:custGeom>
              <a:avLst/>
              <a:gdLst/>
              <a:ahLst/>
              <a:cxnLst>
                <a:cxn ang="0">
                  <a:pos x="128" y="427"/>
                </a:cxn>
                <a:cxn ang="0">
                  <a:pos x="156" y="374"/>
                </a:cxn>
                <a:cxn ang="0">
                  <a:pos x="185" y="313"/>
                </a:cxn>
                <a:cxn ang="0">
                  <a:pos x="211" y="252"/>
                </a:cxn>
                <a:cxn ang="0">
                  <a:pos x="227" y="197"/>
                </a:cxn>
                <a:cxn ang="0">
                  <a:pos x="229" y="174"/>
                </a:cxn>
                <a:cxn ang="0">
                  <a:pos x="234" y="133"/>
                </a:cxn>
                <a:cxn ang="0">
                  <a:pos x="237" y="94"/>
                </a:cxn>
                <a:cxn ang="0">
                  <a:pos x="246" y="57"/>
                </a:cxn>
                <a:cxn ang="0">
                  <a:pos x="261" y="25"/>
                </a:cxn>
                <a:cxn ang="0">
                  <a:pos x="282" y="0"/>
                </a:cxn>
                <a:cxn ang="0">
                  <a:pos x="282" y="2"/>
                </a:cxn>
                <a:cxn ang="0">
                  <a:pos x="287" y="16"/>
                </a:cxn>
                <a:cxn ang="0">
                  <a:pos x="292" y="41"/>
                </a:cxn>
                <a:cxn ang="0">
                  <a:pos x="301" y="73"/>
                </a:cxn>
                <a:cxn ang="0">
                  <a:pos x="307" y="98"/>
                </a:cxn>
                <a:cxn ang="0">
                  <a:pos x="312" y="107"/>
                </a:cxn>
                <a:cxn ang="0">
                  <a:pos x="315" y="126"/>
                </a:cxn>
                <a:cxn ang="0">
                  <a:pos x="320" y="153"/>
                </a:cxn>
                <a:cxn ang="0">
                  <a:pos x="317" y="181"/>
                </a:cxn>
                <a:cxn ang="0">
                  <a:pos x="313" y="208"/>
                </a:cxn>
                <a:cxn ang="0">
                  <a:pos x="307" y="229"/>
                </a:cxn>
                <a:cxn ang="0">
                  <a:pos x="303" y="241"/>
                </a:cxn>
                <a:cxn ang="0">
                  <a:pos x="287" y="282"/>
                </a:cxn>
                <a:cxn ang="0">
                  <a:pos x="259" y="334"/>
                </a:cxn>
                <a:cxn ang="0">
                  <a:pos x="229" y="387"/>
                </a:cxn>
                <a:cxn ang="0">
                  <a:pos x="195" y="433"/>
                </a:cxn>
                <a:cxn ang="0">
                  <a:pos x="181" y="450"/>
                </a:cxn>
                <a:cxn ang="0">
                  <a:pos x="149" y="479"/>
                </a:cxn>
                <a:cxn ang="0">
                  <a:pos x="112" y="513"/>
                </a:cxn>
                <a:cxn ang="0">
                  <a:pos x="71" y="547"/>
                </a:cxn>
                <a:cxn ang="0">
                  <a:pos x="34" y="575"/>
                </a:cxn>
                <a:cxn ang="0">
                  <a:pos x="0" y="596"/>
                </a:cxn>
              </a:cxnLst>
              <a:rect l="0" t="0" r="r" b="b"/>
              <a:pathLst>
                <a:path w="321" h="597">
                  <a:moveTo>
                    <a:pt x="115" y="446"/>
                  </a:moveTo>
                  <a:lnTo>
                    <a:pt x="128" y="427"/>
                  </a:lnTo>
                  <a:lnTo>
                    <a:pt x="140" y="402"/>
                  </a:lnTo>
                  <a:lnTo>
                    <a:pt x="156" y="374"/>
                  </a:lnTo>
                  <a:lnTo>
                    <a:pt x="170" y="345"/>
                  </a:lnTo>
                  <a:lnTo>
                    <a:pt x="185" y="313"/>
                  </a:lnTo>
                  <a:lnTo>
                    <a:pt x="197" y="282"/>
                  </a:lnTo>
                  <a:lnTo>
                    <a:pt x="211" y="252"/>
                  </a:lnTo>
                  <a:lnTo>
                    <a:pt x="221" y="223"/>
                  </a:lnTo>
                  <a:lnTo>
                    <a:pt x="227" y="197"/>
                  </a:lnTo>
                  <a:lnTo>
                    <a:pt x="229" y="174"/>
                  </a:lnTo>
                  <a:lnTo>
                    <a:pt x="229" y="174"/>
                  </a:lnTo>
                  <a:lnTo>
                    <a:pt x="232" y="153"/>
                  </a:lnTo>
                  <a:lnTo>
                    <a:pt x="234" y="133"/>
                  </a:lnTo>
                  <a:lnTo>
                    <a:pt x="234" y="113"/>
                  </a:lnTo>
                  <a:lnTo>
                    <a:pt x="237" y="94"/>
                  </a:lnTo>
                  <a:lnTo>
                    <a:pt x="239" y="75"/>
                  </a:lnTo>
                  <a:lnTo>
                    <a:pt x="246" y="57"/>
                  </a:lnTo>
                  <a:lnTo>
                    <a:pt x="252" y="39"/>
                  </a:lnTo>
                  <a:lnTo>
                    <a:pt x="261" y="25"/>
                  </a:lnTo>
                  <a:lnTo>
                    <a:pt x="269" y="13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2"/>
                  </a:lnTo>
                  <a:lnTo>
                    <a:pt x="284" y="8"/>
                  </a:lnTo>
                  <a:lnTo>
                    <a:pt x="287" y="16"/>
                  </a:lnTo>
                  <a:lnTo>
                    <a:pt x="290" y="29"/>
                  </a:lnTo>
                  <a:lnTo>
                    <a:pt x="292" y="41"/>
                  </a:lnTo>
                  <a:lnTo>
                    <a:pt x="296" y="59"/>
                  </a:lnTo>
                  <a:lnTo>
                    <a:pt x="301" y="73"/>
                  </a:lnTo>
                  <a:lnTo>
                    <a:pt x="305" y="86"/>
                  </a:lnTo>
                  <a:lnTo>
                    <a:pt x="307" y="98"/>
                  </a:lnTo>
                  <a:lnTo>
                    <a:pt x="312" y="107"/>
                  </a:lnTo>
                  <a:lnTo>
                    <a:pt x="312" y="107"/>
                  </a:lnTo>
                  <a:lnTo>
                    <a:pt x="315" y="115"/>
                  </a:lnTo>
                  <a:lnTo>
                    <a:pt x="315" y="126"/>
                  </a:lnTo>
                  <a:lnTo>
                    <a:pt x="317" y="138"/>
                  </a:lnTo>
                  <a:lnTo>
                    <a:pt x="320" y="153"/>
                  </a:lnTo>
                  <a:lnTo>
                    <a:pt x="317" y="166"/>
                  </a:lnTo>
                  <a:lnTo>
                    <a:pt x="317" y="181"/>
                  </a:lnTo>
                  <a:lnTo>
                    <a:pt x="315" y="195"/>
                  </a:lnTo>
                  <a:lnTo>
                    <a:pt x="313" y="208"/>
                  </a:lnTo>
                  <a:lnTo>
                    <a:pt x="312" y="218"/>
                  </a:lnTo>
                  <a:lnTo>
                    <a:pt x="307" y="229"/>
                  </a:lnTo>
                  <a:lnTo>
                    <a:pt x="307" y="229"/>
                  </a:lnTo>
                  <a:lnTo>
                    <a:pt x="303" y="241"/>
                  </a:lnTo>
                  <a:lnTo>
                    <a:pt x="294" y="260"/>
                  </a:lnTo>
                  <a:lnTo>
                    <a:pt x="287" y="282"/>
                  </a:lnTo>
                  <a:lnTo>
                    <a:pt x="273" y="306"/>
                  </a:lnTo>
                  <a:lnTo>
                    <a:pt x="259" y="334"/>
                  </a:lnTo>
                  <a:lnTo>
                    <a:pt x="244" y="361"/>
                  </a:lnTo>
                  <a:lnTo>
                    <a:pt x="229" y="387"/>
                  </a:lnTo>
                  <a:lnTo>
                    <a:pt x="212" y="412"/>
                  </a:lnTo>
                  <a:lnTo>
                    <a:pt x="195" y="433"/>
                  </a:lnTo>
                  <a:lnTo>
                    <a:pt x="181" y="450"/>
                  </a:lnTo>
                  <a:lnTo>
                    <a:pt x="181" y="450"/>
                  </a:lnTo>
                  <a:lnTo>
                    <a:pt x="166" y="462"/>
                  </a:lnTo>
                  <a:lnTo>
                    <a:pt x="149" y="479"/>
                  </a:lnTo>
                  <a:lnTo>
                    <a:pt x="130" y="497"/>
                  </a:lnTo>
                  <a:lnTo>
                    <a:pt x="112" y="513"/>
                  </a:lnTo>
                  <a:lnTo>
                    <a:pt x="92" y="530"/>
                  </a:lnTo>
                  <a:lnTo>
                    <a:pt x="71" y="547"/>
                  </a:lnTo>
                  <a:lnTo>
                    <a:pt x="52" y="561"/>
                  </a:lnTo>
                  <a:lnTo>
                    <a:pt x="34" y="575"/>
                  </a:lnTo>
                  <a:lnTo>
                    <a:pt x="16" y="587"/>
                  </a:lnTo>
                  <a:lnTo>
                    <a:pt x="0" y="596"/>
                  </a:lnTo>
                  <a:lnTo>
                    <a:pt x="115" y="44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5" name="Freeform 125"/>
            <p:cNvSpPr>
              <a:spLocks/>
            </p:cNvSpPr>
            <p:nvPr/>
          </p:nvSpPr>
          <p:spPr bwMode="auto">
            <a:xfrm>
              <a:off x="3190" y="2299"/>
              <a:ext cx="322" cy="596"/>
            </a:xfrm>
            <a:custGeom>
              <a:avLst/>
              <a:gdLst/>
              <a:ahLst/>
              <a:cxnLst>
                <a:cxn ang="0">
                  <a:pos x="128" y="427"/>
                </a:cxn>
                <a:cxn ang="0">
                  <a:pos x="156" y="374"/>
                </a:cxn>
                <a:cxn ang="0">
                  <a:pos x="185" y="313"/>
                </a:cxn>
                <a:cxn ang="0">
                  <a:pos x="211" y="252"/>
                </a:cxn>
                <a:cxn ang="0">
                  <a:pos x="227" y="197"/>
                </a:cxn>
                <a:cxn ang="0">
                  <a:pos x="229" y="174"/>
                </a:cxn>
                <a:cxn ang="0">
                  <a:pos x="234" y="133"/>
                </a:cxn>
                <a:cxn ang="0">
                  <a:pos x="237" y="94"/>
                </a:cxn>
                <a:cxn ang="0">
                  <a:pos x="246" y="57"/>
                </a:cxn>
                <a:cxn ang="0">
                  <a:pos x="261" y="25"/>
                </a:cxn>
                <a:cxn ang="0">
                  <a:pos x="282" y="0"/>
                </a:cxn>
                <a:cxn ang="0">
                  <a:pos x="282" y="2"/>
                </a:cxn>
                <a:cxn ang="0">
                  <a:pos x="287" y="16"/>
                </a:cxn>
                <a:cxn ang="0">
                  <a:pos x="292" y="41"/>
                </a:cxn>
                <a:cxn ang="0">
                  <a:pos x="301" y="73"/>
                </a:cxn>
                <a:cxn ang="0">
                  <a:pos x="307" y="98"/>
                </a:cxn>
                <a:cxn ang="0">
                  <a:pos x="312" y="107"/>
                </a:cxn>
                <a:cxn ang="0">
                  <a:pos x="315" y="126"/>
                </a:cxn>
                <a:cxn ang="0">
                  <a:pos x="320" y="153"/>
                </a:cxn>
                <a:cxn ang="0">
                  <a:pos x="317" y="181"/>
                </a:cxn>
                <a:cxn ang="0">
                  <a:pos x="313" y="208"/>
                </a:cxn>
                <a:cxn ang="0">
                  <a:pos x="307" y="229"/>
                </a:cxn>
                <a:cxn ang="0">
                  <a:pos x="303" y="241"/>
                </a:cxn>
                <a:cxn ang="0">
                  <a:pos x="287" y="282"/>
                </a:cxn>
                <a:cxn ang="0">
                  <a:pos x="259" y="334"/>
                </a:cxn>
                <a:cxn ang="0">
                  <a:pos x="229" y="387"/>
                </a:cxn>
                <a:cxn ang="0">
                  <a:pos x="195" y="433"/>
                </a:cxn>
                <a:cxn ang="0">
                  <a:pos x="181" y="450"/>
                </a:cxn>
                <a:cxn ang="0">
                  <a:pos x="149" y="479"/>
                </a:cxn>
                <a:cxn ang="0">
                  <a:pos x="112" y="513"/>
                </a:cxn>
                <a:cxn ang="0">
                  <a:pos x="71" y="547"/>
                </a:cxn>
                <a:cxn ang="0">
                  <a:pos x="34" y="575"/>
                </a:cxn>
                <a:cxn ang="0">
                  <a:pos x="0" y="596"/>
                </a:cxn>
              </a:cxnLst>
              <a:rect l="0" t="0" r="r" b="b"/>
              <a:pathLst>
                <a:path w="321" h="597">
                  <a:moveTo>
                    <a:pt x="115" y="446"/>
                  </a:moveTo>
                  <a:lnTo>
                    <a:pt x="128" y="427"/>
                  </a:lnTo>
                  <a:lnTo>
                    <a:pt x="140" y="402"/>
                  </a:lnTo>
                  <a:lnTo>
                    <a:pt x="156" y="374"/>
                  </a:lnTo>
                  <a:lnTo>
                    <a:pt x="170" y="345"/>
                  </a:lnTo>
                  <a:lnTo>
                    <a:pt x="185" y="313"/>
                  </a:lnTo>
                  <a:lnTo>
                    <a:pt x="197" y="282"/>
                  </a:lnTo>
                  <a:lnTo>
                    <a:pt x="211" y="252"/>
                  </a:lnTo>
                  <a:lnTo>
                    <a:pt x="221" y="223"/>
                  </a:lnTo>
                  <a:lnTo>
                    <a:pt x="227" y="197"/>
                  </a:lnTo>
                  <a:lnTo>
                    <a:pt x="229" y="174"/>
                  </a:lnTo>
                  <a:lnTo>
                    <a:pt x="229" y="174"/>
                  </a:lnTo>
                  <a:lnTo>
                    <a:pt x="232" y="153"/>
                  </a:lnTo>
                  <a:lnTo>
                    <a:pt x="234" y="133"/>
                  </a:lnTo>
                  <a:lnTo>
                    <a:pt x="234" y="113"/>
                  </a:lnTo>
                  <a:lnTo>
                    <a:pt x="237" y="94"/>
                  </a:lnTo>
                  <a:lnTo>
                    <a:pt x="239" y="75"/>
                  </a:lnTo>
                  <a:lnTo>
                    <a:pt x="246" y="57"/>
                  </a:lnTo>
                  <a:lnTo>
                    <a:pt x="252" y="39"/>
                  </a:lnTo>
                  <a:lnTo>
                    <a:pt x="261" y="25"/>
                  </a:lnTo>
                  <a:lnTo>
                    <a:pt x="269" y="13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2"/>
                  </a:lnTo>
                  <a:lnTo>
                    <a:pt x="284" y="8"/>
                  </a:lnTo>
                  <a:lnTo>
                    <a:pt x="287" y="16"/>
                  </a:lnTo>
                  <a:lnTo>
                    <a:pt x="290" y="29"/>
                  </a:lnTo>
                  <a:lnTo>
                    <a:pt x="292" y="41"/>
                  </a:lnTo>
                  <a:lnTo>
                    <a:pt x="296" y="59"/>
                  </a:lnTo>
                  <a:lnTo>
                    <a:pt x="301" y="73"/>
                  </a:lnTo>
                  <a:lnTo>
                    <a:pt x="305" y="86"/>
                  </a:lnTo>
                  <a:lnTo>
                    <a:pt x="307" y="98"/>
                  </a:lnTo>
                  <a:lnTo>
                    <a:pt x="312" y="107"/>
                  </a:lnTo>
                  <a:lnTo>
                    <a:pt x="312" y="107"/>
                  </a:lnTo>
                  <a:lnTo>
                    <a:pt x="315" y="115"/>
                  </a:lnTo>
                  <a:lnTo>
                    <a:pt x="315" y="126"/>
                  </a:lnTo>
                  <a:lnTo>
                    <a:pt x="317" y="138"/>
                  </a:lnTo>
                  <a:lnTo>
                    <a:pt x="320" y="153"/>
                  </a:lnTo>
                  <a:lnTo>
                    <a:pt x="317" y="166"/>
                  </a:lnTo>
                  <a:lnTo>
                    <a:pt x="317" y="181"/>
                  </a:lnTo>
                  <a:lnTo>
                    <a:pt x="315" y="195"/>
                  </a:lnTo>
                  <a:lnTo>
                    <a:pt x="313" y="208"/>
                  </a:lnTo>
                  <a:lnTo>
                    <a:pt x="312" y="218"/>
                  </a:lnTo>
                  <a:lnTo>
                    <a:pt x="307" y="229"/>
                  </a:lnTo>
                  <a:lnTo>
                    <a:pt x="307" y="229"/>
                  </a:lnTo>
                  <a:lnTo>
                    <a:pt x="303" y="241"/>
                  </a:lnTo>
                  <a:lnTo>
                    <a:pt x="294" y="260"/>
                  </a:lnTo>
                  <a:lnTo>
                    <a:pt x="287" y="282"/>
                  </a:lnTo>
                  <a:lnTo>
                    <a:pt x="273" y="306"/>
                  </a:lnTo>
                  <a:lnTo>
                    <a:pt x="259" y="334"/>
                  </a:lnTo>
                  <a:lnTo>
                    <a:pt x="244" y="361"/>
                  </a:lnTo>
                  <a:lnTo>
                    <a:pt x="229" y="387"/>
                  </a:lnTo>
                  <a:lnTo>
                    <a:pt x="212" y="412"/>
                  </a:lnTo>
                  <a:lnTo>
                    <a:pt x="195" y="433"/>
                  </a:lnTo>
                  <a:lnTo>
                    <a:pt x="181" y="450"/>
                  </a:lnTo>
                  <a:lnTo>
                    <a:pt x="181" y="450"/>
                  </a:lnTo>
                  <a:lnTo>
                    <a:pt x="166" y="462"/>
                  </a:lnTo>
                  <a:lnTo>
                    <a:pt x="149" y="479"/>
                  </a:lnTo>
                  <a:lnTo>
                    <a:pt x="130" y="497"/>
                  </a:lnTo>
                  <a:lnTo>
                    <a:pt x="112" y="513"/>
                  </a:lnTo>
                  <a:lnTo>
                    <a:pt x="92" y="530"/>
                  </a:lnTo>
                  <a:lnTo>
                    <a:pt x="71" y="547"/>
                  </a:lnTo>
                  <a:lnTo>
                    <a:pt x="52" y="561"/>
                  </a:lnTo>
                  <a:lnTo>
                    <a:pt x="34" y="575"/>
                  </a:lnTo>
                  <a:lnTo>
                    <a:pt x="16" y="587"/>
                  </a:lnTo>
                  <a:lnTo>
                    <a:pt x="0" y="59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6" name="Freeform 126"/>
            <p:cNvSpPr>
              <a:spLocks/>
            </p:cNvSpPr>
            <p:nvPr/>
          </p:nvSpPr>
          <p:spPr bwMode="auto">
            <a:xfrm>
              <a:off x="3150" y="2443"/>
              <a:ext cx="277" cy="481"/>
            </a:xfrm>
            <a:custGeom>
              <a:avLst/>
              <a:gdLst/>
              <a:ahLst/>
              <a:cxnLst>
                <a:cxn ang="0">
                  <a:pos x="34" y="399"/>
                </a:cxn>
                <a:cxn ang="0">
                  <a:pos x="43" y="384"/>
                </a:cxn>
                <a:cxn ang="0">
                  <a:pos x="59" y="361"/>
                </a:cxn>
                <a:cxn ang="0">
                  <a:pos x="73" y="333"/>
                </a:cxn>
                <a:cxn ang="0">
                  <a:pos x="90" y="300"/>
                </a:cxn>
                <a:cxn ang="0">
                  <a:pos x="107" y="266"/>
                </a:cxn>
                <a:cxn ang="0">
                  <a:pos x="122" y="233"/>
                </a:cxn>
                <a:cxn ang="0">
                  <a:pos x="139" y="199"/>
                </a:cxn>
                <a:cxn ang="0">
                  <a:pos x="153" y="170"/>
                </a:cxn>
                <a:cxn ang="0">
                  <a:pos x="168" y="147"/>
                </a:cxn>
                <a:cxn ang="0">
                  <a:pos x="179" y="130"/>
                </a:cxn>
                <a:cxn ang="0">
                  <a:pos x="179" y="130"/>
                </a:cxn>
                <a:cxn ang="0">
                  <a:pos x="190" y="115"/>
                </a:cxn>
                <a:cxn ang="0">
                  <a:pos x="200" y="101"/>
                </a:cxn>
                <a:cxn ang="0">
                  <a:pos x="211" y="86"/>
                </a:cxn>
                <a:cxn ang="0">
                  <a:pos x="221" y="73"/>
                </a:cxn>
                <a:cxn ang="0">
                  <a:pos x="232" y="59"/>
                </a:cxn>
                <a:cxn ang="0">
                  <a:pos x="244" y="43"/>
                </a:cxn>
                <a:cxn ang="0">
                  <a:pos x="252" y="31"/>
                </a:cxn>
                <a:cxn ang="0">
                  <a:pos x="261" y="18"/>
                </a:cxn>
                <a:cxn ang="0">
                  <a:pos x="269" y="8"/>
                </a:cxn>
                <a:cxn ang="0">
                  <a:pos x="276" y="0"/>
                </a:cxn>
                <a:cxn ang="0">
                  <a:pos x="276" y="0"/>
                </a:cxn>
                <a:cxn ang="0">
                  <a:pos x="276" y="2"/>
                </a:cxn>
                <a:cxn ang="0">
                  <a:pos x="276" y="13"/>
                </a:cxn>
                <a:cxn ang="0">
                  <a:pos x="276" y="27"/>
                </a:cxn>
                <a:cxn ang="0">
                  <a:pos x="273" y="43"/>
                </a:cxn>
                <a:cxn ang="0">
                  <a:pos x="273" y="64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7"/>
                </a:cxn>
                <a:cxn ang="0">
                  <a:pos x="261" y="158"/>
                </a:cxn>
                <a:cxn ang="0">
                  <a:pos x="252" y="176"/>
                </a:cxn>
                <a:cxn ang="0">
                  <a:pos x="252" y="176"/>
                </a:cxn>
                <a:cxn ang="0">
                  <a:pos x="244" y="197"/>
                </a:cxn>
                <a:cxn ang="0">
                  <a:pos x="236" y="218"/>
                </a:cxn>
                <a:cxn ang="0">
                  <a:pos x="223" y="239"/>
                </a:cxn>
                <a:cxn ang="0">
                  <a:pos x="213" y="262"/>
                </a:cxn>
                <a:cxn ang="0">
                  <a:pos x="200" y="285"/>
                </a:cxn>
                <a:cxn ang="0">
                  <a:pos x="188" y="308"/>
                </a:cxn>
                <a:cxn ang="0">
                  <a:pos x="174" y="328"/>
                </a:cxn>
                <a:cxn ang="0">
                  <a:pos x="162" y="347"/>
                </a:cxn>
                <a:cxn ang="0">
                  <a:pos x="149" y="361"/>
                </a:cxn>
                <a:cxn ang="0">
                  <a:pos x="137" y="374"/>
                </a:cxn>
                <a:cxn ang="0">
                  <a:pos x="137" y="374"/>
                </a:cxn>
                <a:cxn ang="0">
                  <a:pos x="126" y="384"/>
                </a:cxn>
                <a:cxn ang="0">
                  <a:pos x="112" y="397"/>
                </a:cxn>
                <a:cxn ang="0">
                  <a:pos x="98" y="407"/>
                </a:cxn>
                <a:cxn ang="0">
                  <a:pos x="84" y="420"/>
                </a:cxn>
                <a:cxn ang="0">
                  <a:pos x="69" y="432"/>
                </a:cxn>
                <a:cxn ang="0">
                  <a:pos x="54" y="443"/>
                </a:cxn>
                <a:cxn ang="0">
                  <a:pos x="39" y="455"/>
                </a:cxn>
                <a:cxn ang="0">
                  <a:pos x="25" y="466"/>
                </a:cxn>
                <a:cxn ang="0">
                  <a:pos x="13" y="475"/>
                </a:cxn>
                <a:cxn ang="0">
                  <a:pos x="0" y="481"/>
                </a:cxn>
                <a:cxn ang="0">
                  <a:pos x="34" y="399"/>
                </a:cxn>
              </a:cxnLst>
              <a:rect l="0" t="0" r="r" b="b"/>
              <a:pathLst>
                <a:path w="277" h="482">
                  <a:moveTo>
                    <a:pt x="34" y="399"/>
                  </a:moveTo>
                  <a:lnTo>
                    <a:pt x="43" y="384"/>
                  </a:lnTo>
                  <a:lnTo>
                    <a:pt x="59" y="361"/>
                  </a:lnTo>
                  <a:lnTo>
                    <a:pt x="73" y="333"/>
                  </a:lnTo>
                  <a:lnTo>
                    <a:pt x="90" y="300"/>
                  </a:lnTo>
                  <a:lnTo>
                    <a:pt x="107" y="266"/>
                  </a:lnTo>
                  <a:lnTo>
                    <a:pt x="122" y="233"/>
                  </a:lnTo>
                  <a:lnTo>
                    <a:pt x="139" y="199"/>
                  </a:lnTo>
                  <a:lnTo>
                    <a:pt x="153" y="170"/>
                  </a:lnTo>
                  <a:lnTo>
                    <a:pt x="168" y="147"/>
                  </a:lnTo>
                  <a:lnTo>
                    <a:pt x="179" y="130"/>
                  </a:lnTo>
                  <a:lnTo>
                    <a:pt x="179" y="130"/>
                  </a:lnTo>
                  <a:lnTo>
                    <a:pt x="190" y="115"/>
                  </a:lnTo>
                  <a:lnTo>
                    <a:pt x="200" y="101"/>
                  </a:lnTo>
                  <a:lnTo>
                    <a:pt x="211" y="86"/>
                  </a:lnTo>
                  <a:lnTo>
                    <a:pt x="221" y="73"/>
                  </a:lnTo>
                  <a:lnTo>
                    <a:pt x="232" y="59"/>
                  </a:lnTo>
                  <a:lnTo>
                    <a:pt x="244" y="43"/>
                  </a:lnTo>
                  <a:lnTo>
                    <a:pt x="252" y="31"/>
                  </a:lnTo>
                  <a:lnTo>
                    <a:pt x="261" y="18"/>
                  </a:lnTo>
                  <a:lnTo>
                    <a:pt x="269" y="8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2"/>
                  </a:lnTo>
                  <a:lnTo>
                    <a:pt x="276" y="13"/>
                  </a:lnTo>
                  <a:lnTo>
                    <a:pt x="276" y="27"/>
                  </a:lnTo>
                  <a:lnTo>
                    <a:pt x="273" y="43"/>
                  </a:lnTo>
                  <a:lnTo>
                    <a:pt x="273" y="64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7"/>
                  </a:lnTo>
                  <a:lnTo>
                    <a:pt x="261" y="158"/>
                  </a:lnTo>
                  <a:lnTo>
                    <a:pt x="252" y="176"/>
                  </a:lnTo>
                  <a:lnTo>
                    <a:pt x="252" y="176"/>
                  </a:lnTo>
                  <a:lnTo>
                    <a:pt x="244" y="197"/>
                  </a:lnTo>
                  <a:lnTo>
                    <a:pt x="236" y="218"/>
                  </a:lnTo>
                  <a:lnTo>
                    <a:pt x="223" y="239"/>
                  </a:lnTo>
                  <a:lnTo>
                    <a:pt x="213" y="262"/>
                  </a:lnTo>
                  <a:lnTo>
                    <a:pt x="200" y="285"/>
                  </a:lnTo>
                  <a:lnTo>
                    <a:pt x="188" y="308"/>
                  </a:lnTo>
                  <a:lnTo>
                    <a:pt x="174" y="328"/>
                  </a:lnTo>
                  <a:lnTo>
                    <a:pt x="162" y="347"/>
                  </a:lnTo>
                  <a:lnTo>
                    <a:pt x="149" y="361"/>
                  </a:lnTo>
                  <a:lnTo>
                    <a:pt x="137" y="374"/>
                  </a:lnTo>
                  <a:lnTo>
                    <a:pt x="137" y="374"/>
                  </a:lnTo>
                  <a:lnTo>
                    <a:pt x="126" y="384"/>
                  </a:lnTo>
                  <a:lnTo>
                    <a:pt x="112" y="397"/>
                  </a:lnTo>
                  <a:lnTo>
                    <a:pt x="98" y="407"/>
                  </a:lnTo>
                  <a:lnTo>
                    <a:pt x="84" y="420"/>
                  </a:lnTo>
                  <a:lnTo>
                    <a:pt x="69" y="432"/>
                  </a:lnTo>
                  <a:lnTo>
                    <a:pt x="54" y="443"/>
                  </a:lnTo>
                  <a:lnTo>
                    <a:pt x="39" y="455"/>
                  </a:lnTo>
                  <a:lnTo>
                    <a:pt x="25" y="466"/>
                  </a:lnTo>
                  <a:lnTo>
                    <a:pt x="13" y="475"/>
                  </a:lnTo>
                  <a:lnTo>
                    <a:pt x="0" y="481"/>
                  </a:lnTo>
                  <a:lnTo>
                    <a:pt x="34" y="399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7" name="Freeform 127"/>
            <p:cNvSpPr>
              <a:spLocks/>
            </p:cNvSpPr>
            <p:nvPr/>
          </p:nvSpPr>
          <p:spPr bwMode="auto">
            <a:xfrm>
              <a:off x="3150" y="2443"/>
              <a:ext cx="277" cy="481"/>
            </a:xfrm>
            <a:custGeom>
              <a:avLst/>
              <a:gdLst/>
              <a:ahLst/>
              <a:cxnLst>
                <a:cxn ang="0">
                  <a:pos x="34" y="399"/>
                </a:cxn>
                <a:cxn ang="0">
                  <a:pos x="43" y="384"/>
                </a:cxn>
                <a:cxn ang="0">
                  <a:pos x="59" y="361"/>
                </a:cxn>
                <a:cxn ang="0">
                  <a:pos x="73" y="333"/>
                </a:cxn>
                <a:cxn ang="0">
                  <a:pos x="90" y="300"/>
                </a:cxn>
                <a:cxn ang="0">
                  <a:pos x="107" y="266"/>
                </a:cxn>
                <a:cxn ang="0">
                  <a:pos x="122" y="233"/>
                </a:cxn>
                <a:cxn ang="0">
                  <a:pos x="139" y="199"/>
                </a:cxn>
                <a:cxn ang="0">
                  <a:pos x="153" y="170"/>
                </a:cxn>
                <a:cxn ang="0">
                  <a:pos x="168" y="147"/>
                </a:cxn>
                <a:cxn ang="0">
                  <a:pos x="179" y="130"/>
                </a:cxn>
                <a:cxn ang="0">
                  <a:pos x="179" y="130"/>
                </a:cxn>
                <a:cxn ang="0">
                  <a:pos x="190" y="115"/>
                </a:cxn>
                <a:cxn ang="0">
                  <a:pos x="200" y="101"/>
                </a:cxn>
                <a:cxn ang="0">
                  <a:pos x="211" y="86"/>
                </a:cxn>
                <a:cxn ang="0">
                  <a:pos x="221" y="73"/>
                </a:cxn>
                <a:cxn ang="0">
                  <a:pos x="232" y="59"/>
                </a:cxn>
                <a:cxn ang="0">
                  <a:pos x="244" y="43"/>
                </a:cxn>
                <a:cxn ang="0">
                  <a:pos x="252" y="31"/>
                </a:cxn>
                <a:cxn ang="0">
                  <a:pos x="261" y="18"/>
                </a:cxn>
                <a:cxn ang="0">
                  <a:pos x="269" y="8"/>
                </a:cxn>
                <a:cxn ang="0">
                  <a:pos x="276" y="0"/>
                </a:cxn>
                <a:cxn ang="0">
                  <a:pos x="276" y="0"/>
                </a:cxn>
                <a:cxn ang="0">
                  <a:pos x="276" y="2"/>
                </a:cxn>
                <a:cxn ang="0">
                  <a:pos x="276" y="13"/>
                </a:cxn>
                <a:cxn ang="0">
                  <a:pos x="276" y="27"/>
                </a:cxn>
                <a:cxn ang="0">
                  <a:pos x="273" y="43"/>
                </a:cxn>
                <a:cxn ang="0">
                  <a:pos x="273" y="64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7"/>
                </a:cxn>
                <a:cxn ang="0">
                  <a:pos x="261" y="158"/>
                </a:cxn>
                <a:cxn ang="0">
                  <a:pos x="252" y="176"/>
                </a:cxn>
                <a:cxn ang="0">
                  <a:pos x="252" y="176"/>
                </a:cxn>
                <a:cxn ang="0">
                  <a:pos x="244" y="197"/>
                </a:cxn>
                <a:cxn ang="0">
                  <a:pos x="236" y="218"/>
                </a:cxn>
                <a:cxn ang="0">
                  <a:pos x="223" y="239"/>
                </a:cxn>
                <a:cxn ang="0">
                  <a:pos x="213" y="262"/>
                </a:cxn>
                <a:cxn ang="0">
                  <a:pos x="200" y="285"/>
                </a:cxn>
                <a:cxn ang="0">
                  <a:pos x="188" y="308"/>
                </a:cxn>
                <a:cxn ang="0">
                  <a:pos x="174" y="328"/>
                </a:cxn>
                <a:cxn ang="0">
                  <a:pos x="162" y="347"/>
                </a:cxn>
                <a:cxn ang="0">
                  <a:pos x="149" y="361"/>
                </a:cxn>
                <a:cxn ang="0">
                  <a:pos x="137" y="374"/>
                </a:cxn>
                <a:cxn ang="0">
                  <a:pos x="137" y="374"/>
                </a:cxn>
                <a:cxn ang="0">
                  <a:pos x="126" y="384"/>
                </a:cxn>
                <a:cxn ang="0">
                  <a:pos x="112" y="397"/>
                </a:cxn>
                <a:cxn ang="0">
                  <a:pos x="98" y="407"/>
                </a:cxn>
                <a:cxn ang="0">
                  <a:pos x="84" y="420"/>
                </a:cxn>
                <a:cxn ang="0">
                  <a:pos x="69" y="432"/>
                </a:cxn>
                <a:cxn ang="0">
                  <a:pos x="54" y="443"/>
                </a:cxn>
                <a:cxn ang="0">
                  <a:pos x="39" y="455"/>
                </a:cxn>
                <a:cxn ang="0">
                  <a:pos x="25" y="466"/>
                </a:cxn>
                <a:cxn ang="0">
                  <a:pos x="13" y="475"/>
                </a:cxn>
                <a:cxn ang="0">
                  <a:pos x="0" y="481"/>
                </a:cxn>
              </a:cxnLst>
              <a:rect l="0" t="0" r="r" b="b"/>
              <a:pathLst>
                <a:path w="277" h="482">
                  <a:moveTo>
                    <a:pt x="34" y="399"/>
                  </a:moveTo>
                  <a:lnTo>
                    <a:pt x="43" y="384"/>
                  </a:lnTo>
                  <a:lnTo>
                    <a:pt x="59" y="361"/>
                  </a:lnTo>
                  <a:lnTo>
                    <a:pt x="73" y="333"/>
                  </a:lnTo>
                  <a:lnTo>
                    <a:pt x="90" y="300"/>
                  </a:lnTo>
                  <a:lnTo>
                    <a:pt x="107" y="266"/>
                  </a:lnTo>
                  <a:lnTo>
                    <a:pt x="122" y="233"/>
                  </a:lnTo>
                  <a:lnTo>
                    <a:pt x="139" y="199"/>
                  </a:lnTo>
                  <a:lnTo>
                    <a:pt x="153" y="170"/>
                  </a:lnTo>
                  <a:lnTo>
                    <a:pt x="168" y="147"/>
                  </a:lnTo>
                  <a:lnTo>
                    <a:pt x="179" y="130"/>
                  </a:lnTo>
                  <a:lnTo>
                    <a:pt x="179" y="130"/>
                  </a:lnTo>
                  <a:lnTo>
                    <a:pt x="190" y="115"/>
                  </a:lnTo>
                  <a:lnTo>
                    <a:pt x="200" y="101"/>
                  </a:lnTo>
                  <a:lnTo>
                    <a:pt x="211" y="86"/>
                  </a:lnTo>
                  <a:lnTo>
                    <a:pt x="221" y="73"/>
                  </a:lnTo>
                  <a:lnTo>
                    <a:pt x="232" y="59"/>
                  </a:lnTo>
                  <a:lnTo>
                    <a:pt x="244" y="43"/>
                  </a:lnTo>
                  <a:lnTo>
                    <a:pt x="252" y="31"/>
                  </a:lnTo>
                  <a:lnTo>
                    <a:pt x="261" y="18"/>
                  </a:lnTo>
                  <a:lnTo>
                    <a:pt x="269" y="8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2"/>
                  </a:lnTo>
                  <a:lnTo>
                    <a:pt x="276" y="13"/>
                  </a:lnTo>
                  <a:lnTo>
                    <a:pt x="276" y="27"/>
                  </a:lnTo>
                  <a:lnTo>
                    <a:pt x="273" y="43"/>
                  </a:lnTo>
                  <a:lnTo>
                    <a:pt x="273" y="64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7"/>
                  </a:lnTo>
                  <a:lnTo>
                    <a:pt x="261" y="158"/>
                  </a:lnTo>
                  <a:lnTo>
                    <a:pt x="252" y="176"/>
                  </a:lnTo>
                  <a:lnTo>
                    <a:pt x="252" y="176"/>
                  </a:lnTo>
                  <a:lnTo>
                    <a:pt x="244" y="197"/>
                  </a:lnTo>
                  <a:lnTo>
                    <a:pt x="236" y="218"/>
                  </a:lnTo>
                  <a:lnTo>
                    <a:pt x="223" y="239"/>
                  </a:lnTo>
                  <a:lnTo>
                    <a:pt x="213" y="262"/>
                  </a:lnTo>
                  <a:lnTo>
                    <a:pt x="200" y="285"/>
                  </a:lnTo>
                  <a:lnTo>
                    <a:pt x="188" y="308"/>
                  </a:lnTo>
                  <a:lnTo>
                    <a:pt x="174" y="328"/>
                  </a:lnTo>
                  <a:lnTo>
                    <a:pt x="162" y="347"/>
                  </a:lnTo>
                  <a:lnTo>
                    <a:pt x="149" y="361"/>
                  </a:lnTo>
                  <a:lnTo>
                    <a:pt x="137" y="374"/>
                  </a:lnTo>
                  <a:lnTo>
                    <a:pt x="137" y="374"/>
                  </a:lnTo>
                  <a:lnTo>
                    <a:pt x="126" y="384"/>
                  </a:lnTo>
                  <a:lnTo>
                    <a:pt x="112" y="397"/>
                  </a:lnTo>
                  <a:lnTo>
                    <a:pt x="98" y="407"/>
                  </a:lnTo>
                  <a:lnTo>
                    <a:pt x="84" y="420"/>
                  </a:lnTo>
                  <a:lnTo>
                    <a:pt x="69" y="432"/>
                  </a:lnTo>
                  <a:lnTo>
                    <a:pt x="54" y="443"/>
                  </a:lnTo>
                  <a:lnTo>
                    <a:pt x="39" y="455"/>
                  </a:lnTo>
                  <a:lnTo>
                    <a:pt x="25" y="466"/>
                  </a:lnTo>
                  <a:lnTo>
                    <a:pt x="13" y="475"/>
                  </a:lnTo>
                  <a:lnTo>
                    <a:pt x="0" y="481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8" name="Freeform 128"/>
            <p:cNvSpPr>
              <a:spLocks/>
            </p:cNvSpPr>
            <p:nvPr/>
          </p:nvSpPr>
          <p:spPr bwMode="auto">
            <a:xfrm>
              <a:off x="3124" y="2389"/>
              <a:ext cx="274" cy="485"/>
            </a:xfrm>
            <a:custGeom>
              <a:avLst/>
              <a:gdLst/>
              <a:ahLst/>
              <a:cxnLst>
                <a:cxn ang="0">
                  <a:pos x="33" y="401"/>
                </a:cxn>
                <a:cxn ang="0">
                  <a:pos x="44" y="385"/>
                </a:cxn>
                <a:cxn ang="0">
                  <a:pos x="56" y="364"/>
                </a:cxn>
                <a:cxn ang="0">
                  <a:pos x="73" y="334"/>
                </a:cxn>
                <a:cxn ang="0">
                  <a:pos x="88" y="302"/>
                </a:cxn>
                <a:cxn ang="0">
                  <a:pos x="105" y="269"/>
                </a:cxn>
                <a:cxn ang="0">
                  <a:pos x="122" y="233"/>
                </a:cxn>
                <a:cxn ang="0">
                  <a:pos x="136" y="200"/>
                </a:cxn>
                <a:cxn ang="0">
                  <a:pos x="154" y="170"/>
                </a:cxn>
                <a:cxn ang="0">
                  <a:pos x="166" y="147"/>
                </a:cxn>
                <a:cxn ang="0">
                  <a:pos x="177" y="130"/>
                </a:cxn>
                <a:cxn ang="0">
                  <a:pos x="177" y="130"/>
                </a:cxn>
                <a:cxn ang="0">
                  <a:pos x="187" y="115"/>
                </a:cxn>
                <a:cxn ang="0">
                  <a:pos x="198" y="101"/>
                </a:cxn>
                <a:cxn ang="0">
                  <a:pos x="210" y="88"/>
                </a:cxn>
                <a:cxn ang="0">
                  <a:pos x="221" y="73"/>
                </a:cxn>
                <a:cxn ang="0">
                  <a:pos x="231" y="58"/>
                </a:cxn>
                <a:cxn ang="0">
                  <a:pos x="242" y="46"/>
                </a:cxn>
                <a:cxn ang="0">
                  <a:pos x="253" y="31"/>
                </a:cxn>
                <a:cxn ang="0">
                  <a:pos x="260" y="18"/>
                </a:cxn>
                <a:cxn ang="0">
                  <a:pos x="267" y="8"/>
                </a:cxn>
                <a:cxn ang="0">
                  <a:pos x="274" y="0"/>
                </a:cxn>
                <a:cxn ang="0">
                  <a:pos x="274" y="0"/>
                </a:cxn>
                <a:cxn ang="0">
                  <a:pos x="274" y="2"/>
                </a:cxn>
                <a:cxn ang="0">
                  <a:pos x="274" y="12"/>
                </a:cxn>
                <a:cxn ang="0">
                  <a:pos x="274" y="27"/>
                </a:cxn>
                <a:cxn ang="0">
                  <a:pos x="274" y="46"/>
                </a:cxn>
                <a:cxn ang="0">
                  <a:pos x="274" y="67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6"/>
                </a:cxn>
                <a:cxn ang="0">
                  <a:pos x="258" y="157"/>
                </a:cxn>
                <a:cxn ang="0">
                  <a:pos x="253" y="179"/>
                </a:cxn>
                <a:cxn ang="0">
                  <a:pos x="253" y="179"/>
                </a:cxn>
                <a:cxn ang="0">
                  <a:pos x="244" y="198"/>
                </a:cxn>
                <a:cxn ang="0">
                  <a:pos x="233" y="218"/>
                </a:cxn>
                <a:cxn ang="0">
                  <a:pos x="223" y="239"/>
                </a:cxn>
                <a:cxn ang="0">
                  <a:pos x="210" y="262"/>
                </a:cxn>
                <a:cxn ang="0">
                  <a:pos x="198" y="286"/>
                </a:cxn>
                <a:cxn ang="0">
                  <a:pos x="184" y="309"/>
                </a:cxn>
                <a:cxn ang="0">
                  <a:pos x="172" y="327"/>
                </a:cxn>
                <a:cxn ang="0">
                  <a:pos x="159" y="347"/>
                </a:cxn>
                <a:cxn ang="0">
                  <a:pos x="147" y="364"/>
                </a:cxn>
                <a:cxn ang="0">
                  <a:pos x="136" y="376"/>
                </a:cxn>
                <a:cxn ang="0">
                  <a:pos x="136" y="376"/>
                </a:cxn>
                <a:cxn ang="0">
                  <a:pos x="124" y="385"/>
                </a:cxn>
                <a:cxn ang="0">
                  <a:pos x="111" y="398"/>
                </a:cxn>
                <a:cxn ang="0">
                  <a:pos x="99" y="410"/>
                </a:cxn>
                <a:cxn ang="0">
                  <a:pos x="81" y="421"/>
                </a:cxn>
                <a:cxn ang="0">
                  <a:pos x="67" y="433"/>
                </a:cxn>
                <a:cxn ang="0">
                  <a:pos x="52" y="444"/>
                </a:cxn>
                <a:cxn ang="0">
                  <a:pos x="37" y="456"/>
                </a:cxn>
                <a:cxn ang="0">
                  <a:pos x="25" y="467"/>
                </a:cxn>
                <a:cxn ang="0">
                  <a:pos x="9" y="475"/>
                </a:cxn>
                <a:cxn ang="0">
                  <a:pos x="0" y="484"/>
                </a:cxn>
                <a:cxn ang="0">
                  <a:pos x="33" y="401"/>
                </a:cxn>
              </a:cxnLst>
              <a:rect l="0" t="0" r="r" b="b"/>
              <a:pathLst>
                <a:path w="275" h="485">
                  <a:moveTo>
                    <a:pt x="33" y="401"/>
                  </a:moveTo>
                  <a:lnTo>
                    <a:pt x="44" y="385"/>
                  </a:lnTo>
                  <a:lnTo>
                    <a:pt x="56" y="364"/>
                  </a:lnTo>
                  <a:lnTo>
                    <a:pt x="73" y="334"/>
                  </a:lnTo>
                  <a:lnTo>
                    <a:pt x="88" y="302"/>
                  </a:lnTo>
                  <a:lnTo>
                    <a:pt x="105" y="269"/>
                  </a:lnTo>
                  <a:lnTo>
                    <a:pt x="122" y="233"/>
                  </a:lnTo>
                  <a:lnTo>
                    <a:pt x="136" y="200"/>
                  </a:lnTo>
                  <a:lnTo>
                    <a:pt x="154" y="170"/>
                  </a:lnTo>
                  <a:lnTo>
                    <a:pt x="166" y="147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7" y="115"/>
                  </a:lnTo>
                  <a:lnTo>
                    <a:pt x="198" y="101"/>
                  </a:lnTo>
                  <a:lnTo>
                    <a:pt x="210" y="88"/>
                  </a:lnTo>
                  <a:lnTo>
                    <a:pt x="221" y="73"/>
                  </a:lnTo>
                  <a:lnTo>
                    <a:pt x="231" y="58"/>
                  </a:lnTo>
                  <a:lnTo>
                    <a:pt x="242" y="46"/>
                  </a:lnTo>
                  <a:lnTo>
                    <a:pt x="253" y="31"/>
                  </a:lnTo>
                  <a:lnTo>
                    <a:pt x="260" y="18"/>
                  </a:lnTo>
                  <a:lnTo>
                    <a:pt x="267" y="8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74" y="2"/>
                  </a:lnTo>
                  <a:lnTo>
                    <a:pt x="274" y="12"/>
                  </a:lnTo>
                  <a:lnTo>
                    <a:pt x="274" y="27"/>
                  </a:lnTo>
                  <a:lnTo>
                    <a:pt x="274" y="46"/>
                  </a:lnTo>
                  <a:lnTo>
                    <a:pt x="274" y="67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6"/>
                  </a:lnTo>
                  <a:lnTo>
                    <a:pt x="258" y="157"/>
                  </a:lnTo>
                  <a:lnTo>
                    <a:pt x="253" y="179"/>
                  </a:lnTo>
                  <a:lnTo>
                    <a:pt x="253" y="179"/>
                  </a:lnTo>
                  <a:lnTo>
                    <a:pt x="244" y="198"/>
                  </a:lnTo>
                  <a:lnTo>
                    <a:pt x="233" y="218"/>
                  </a:lnTo>
                  <a:lnTo>
                    <a:pt x="223" y="239"/>
                  </a:lnTo>
                  <a:lnTo>
                    <a:pt x="210" y="262"/>
                  </a:lnTo>
                  <a:lnTo>
                    <a:pt x="198" y="286"/>
                  </a:lnTo>
                  <a:lnTo>
                    <a:pt x="184" y="309"/>
                  </a:lnTo>
                  <a:lnTo>
                    <a:pt x="172" y="327"/>
                  </a:lnTo>
                  <a:lnTo>
                    <a:pt x="159" y="347"/>
                  </a:lnTo>
                  <a:lnTo>
                    <a:pt x="147" y="364"/>
                  </a:lnTo>
                  <a:lnTo>
                    <a:pt x="136" y="376"/>
                  </a:lnTo>
                  <a:lnTo>
                    <a:pt x="136" y="376"/>
                  </a:lnTo>
                  <a:lnTo>
                    <a:pt x="124" y="385"/>
                  </a:lnTo>
                  <a:lnTo>
                    <a:pt x="111" y="398"/>
                  </a:lnTo>
                  <a:lnTo>
                    <a:pt x="99" y="410"/>
                  </a:lnTo>
                  <a:lnTo>
                    <a:pt x="81" y="421"/>
                  </a:lnTo>
                  <a:lnTo>
                    <a:pt x="67" y="433"/>
                  </a:lnTo>
                  <a:lnTo>
                    <a:pt x="52" y="444"/>
                  </a:lnTo>
                  <a:lnTo>
                    <a:pt x="37" y="456"/>
                  </a:lnTo>
                  <a:lnTo>
                    <a:pt x="25" y="467"/>
                  </a:lnTo>
                  <a:lnTo>
                    <a:pt x="9" y="475"/>
                  </a:lnTo>
                  <a:lnTo>
                    <a:pt x="0" y="484"/>
                  </a:lnTo>
                  <a:lnTo>
                    <a:pt x="33" y="40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9" name="Freeform 129"/>
            <p:cNvSpPr>
              <a:spLocks/>
            </p:cNvSpPr>
            <p:nvPr/>
          </p:nvSpPr>
          <p:spPr bwMode="auto">
            <a:xfrm>
              <a:off x="3124" y="2389"/>
              <a:ext cx="274" cy="485"/>
            </a:xfrm>
            <a:custGeom>
              <a:avLst/>
              <a:gdLst/>
              <a:ahLst/>
              <a:cxnLst>
                <a:cxn ang="0">
                  <a:pos x="33" y="401"/>
                </a:cxn>
                <a:cxn ang="0">
                  <a:pos x="44" y="385"/>
                </a:cxn>
                <a:cxn ang="0">
                  <a:pos x="56" y="364"/>
                </a:cxn>
                <a:cxn ang="0">
                  <a:pos x="73" y="334"/>
                </a:cxn>
                <a:cxn ang="0">
                  <a:pos x="88" y="302"/>
                </a:cxn>
                <a:cxn ang="0">
                  <a:pos x="105" y="269"/>
                </a:cxn>
                <a:cxn ang="0">
                  <a:pos x="122" y="233"/>
                </a:cxn>
                <a:cxn ang="0">
                  <a:pos x="136" y="200"/>
                </a:cxn>
                <a:cxn ang="0">
                  <a:pos x="154" y="170"/>
                </a:cxn>
                <a:cxn ang="0">
                  <a:pos x="166" y="147"/>
                </a:cxn>
                <a:cxn ang="0">
                  <a:pos x="177" y="130"/>
                </a:cxn>
                <a:cxn ang="0">
                  <a:pos x="177" y="130"/>
                </a:cxn>
                <a:cxn ang="0">
                  <a:pos x="187" y="115"/>
                </a:cxn>
                <a:cxn ang="0">
                  <a:pos x="198" y="101"/>
                </a:cxn>
                <a:cxn ang="0">
                  <a:pos x="210" y="88"/>
                </a:cxn>
                <a:cxn ang="0">
                  <a:pos x="221" y="73"/>
                </a:cxn>
                <a:cxn ang="0">
                  <a:pos x="231" y="58"/>
                </a:cxn>
                <a:cxn ang="0">
                  <a:pos x="242" y="46"/>
                </a:cxn>
                <a:cxn ang="0">
                  <a:pos x="253" y="31"/>
                </a:cxn>
                <a:cxn ang="0">
                  <a:pos x="260" y="18"/>
                </a:cxn>
                <a:cxn ang="0">
                  <a:pos x="267" y="8"/>
                </a:cxn>
                <a:cxn ang="0">
                  <a:pos x="274" y="0"/>
                </a:cxn>
                <a:cxn ang="0">
                  <a:pos x="274" y="0"/>
                </a:cxn>
                <a:cxn ang="0">
                  <a:pos x="274" y="2"/>
                </a:cxn>
                <a:cxn ang="0">
                  <a:pos x="274" y="12"/>
                </a:cxn>
                <a:cxn ang="0">
                  <a:pos x="274" y="27"/>
                </a:cxn>
                <a:cxn ang="0">
                  <a:pos x="274" y="46"/>
                </a:cxn>
                <a:cxn ang="0">
                  <a:pos x="274" y="67"/>
                </a:cxn>
                <a:cxn ang="0">
                  <a:pos x="271" y="88"/>
                </a:cxn>
                <a:cxn ang="0">
                  <a:pos x="269" y="113"/>
                </a:cxn>
                <a:cxn ang="0">
                  <a:pos x="265" y="136"/>
                </a:cxn>
                <a:cxn ang="0">
                  <a:pos x="258" y="157"/>
                </a:cxn>
                <a:cxn ang="0">
                  <a:pos x="253" y="179"/>
                </a:cxn>
                <a:cxn ang="0">
                  <a:pos x="253" y="179"/>
                </a:cxn>
                <a:cxn ang="0">
                  <a:pos x="244" y="198"/>
                </a:cxn>
                <a:cxn ang="0">
                  <a:pos x="233" y="218"/>
                </a:cxn>
                <a:cxn ang="0">
                  <a:pos x="223" y="239"/>
                </a:cxn>
                <a:cxn ang="0">
                  <a:pos x="210" y="262"/>
                </a:cxn>
                <a:cxn ang="0">
                  <a:pos x="198" y="286"/>
                </a:cxn>
                <a:cxn ang="0">
                  <a:pos x="184" y="309"/>
                </a:cxn>
                <a:cxn ang="0">
                  <a:pos x="172" y="327"/>
                </a:cxn>
                <a:cxn ang="0">
                  <a:pos x="159" y="347"/>
                </a:cxn>
                <a:cxn ang="0">
                  <a:pos x="147" y="364"/>
                </a:cxn>
                <a:cxn ang="0">
                  <a:pos x="136" y="376"/>
                </a:cxn>
                <a:cxn ang="0">
                  <a:pos x="136" y="376"/>
                </a:cxn>
                <a:cxn ang="0">
                  <a:pos x="124" y="385"/>
                </a:cxn>
                <a:cxn ang="0">
                  <a:pos x="111" y="398"/>
                </a:cxn>
                <a:cxn ang="0">
                  <a:pos x="99" y="410"/>
                </a:cxn>
                <a:cxn ang="0">
                  <a:pos x="81" y="421"/>
                </a:cxn>
                <a:cxn ang="0">
                  <a:pos x="67" y="433"/>
                </a:cxn>
                <a:cxn ang="0">
                  <a:pos x="52" y="444"/>
                </a:cxn>
                <a:cxn ang="0">
                  <a:pos x="37" y="456"/>
                </a:cxn>
                <a:cxn ang="0">
                  <a:pos x="25" y="467"/>
                </a:cxn>
                <a:cxn ang="0">
                  <a:pos x="9" y="475"/>
                </a:cxn>
                <a:cxn ang="0">
                  <a:pos x="0" y="484"/>
                </a:cxn>
              </a:cxnLst>
              <a:rect l="0" t="0" r="r" b="b"/>
              <a:pathLst>
                <a:path w="275" h="485">
                  <a:moveTo>
                    <a:pt x="33" y="401"/>
                  </a:moveTo>
                  <a:lnTo>
                    <a:pt x="44" y="385"/>
                  </a:lnTo>
                  <a:lnTo>
                    <a:pt x="56" y="364"/>
                  </a:lnTo>
                  <a:lnTo>
                    <a:pt x="73" y="334"/>
                  </a:lnTo>
                  <a:lnTo>
                    <a:pt x="88" y="302"/>
                  </a:lnTo>
                  <a:lnTo>
                    <a:pt x="105" y="269"/>
                  </a:lnTo>
                  <a:lnTo>
                    <a:pt x="122" y="233"/>
                  </a:lnTo>
                  <a:lnTo>
                    <a:pt x="136" y="200"/>
                  </a:lnTo>
                  <a:lnTo>
                    <a:pt x="154" y="170"/>
                  </a:lnTo>
                  <a:lnTo>
                    <a:pt x="166" y="147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7" y="115"/>
                  </a:lnTo>
                  <a:lnTo>
                    <a:pt x="198" y="101"/>
                  </a:lnTo>
                  <a:lnTo>
                    <a:pt x="210" y="88"/>
                  </a:lnTo>
                  <a:lnTo>
                    <a:pt x="221" y="73"/>
                  </a:lnTo>
                  <a:lnTo>
                    <a:pt x="231" y="58"/>
                  </a:lnTo>
                  <a:lnTo>
                    <a:pt x="242" y="46"/>
                  </a:lnTo>
                  <a:lnTo>
                    <a:pt x="253" y="31"/>
                  </a:lnTo>
                  <a:lnTo>
                    <a:pt x="260" y="18"/>
                  </a:lnTo>
                  <a:lnTo>
                    <a:pt x="267" y="8"/>
                  </a:lnTo>
                  <a:lnTo>
                    <a:pt x="274" y="0"/>
                  </a:lnTo>
                  <a:lnTo>
                    <a:pt x="274" y="0"/>
                  </a:lnTo>
                  <a:lnTo>
                    <a:pt x="274" y="2"/>
                  </a:lnTo>
                  <a:lnTo>
                    <a:pt x="274" y="12"/>
                  </a:lnTo>
                  <a:lnTo>
                    <a:pt x="274" y="27"/>
                  </a:lnTo>
                  <a:lnTo>
                    <a:pt x="274" y="46"/>
                  </a:lnTo>
                  <a:lnTo>
                    <a:pt x="274" y="67"/>
                  </a:lnTo>
                  <a:lnTo>
                    <a:pt x="271" y="88"/>
                  </a:lnTo>
                  <a:lnTo>
                    <a:pt x="269" y="113"/>
                  </a:lnTo>
                  <a:lnTo>
                    <a:pt x="265" y="136"/>
                  </a:lnTo>
                  <a:lnTo>
                    <a:pt x="258" y="157"/>
                  </a:lnTo>
                  <a:lnTo>
                    <a:pt x="253" y="179"/>
                  </a:lnTo>
                  <a:lnTo>
                    <a:pt x="253" y="179"/>
                  </a:lnTo>
                  <a:lnTo>
                    <a:pt x="244" y="198"/>
                  </a:lnTo>
                  <a:lnTo>
                    <a:pt x="233" y="218"/>
                  </a:lnTo>
                  <a:lnTo>
                    <a:pt x="223" y="239"/>
                  </a:lnTo>
                  <a:lnTo>
                    <a:pt x="210" y="262"/>
                  </a:lnTo>
                  <a:lnTo>
                    <a:pt x="198" y="286"/>
                  </a:lnTo>
                  <a:lnTo>
                    <a:pt x="184" y="309"/>
                  </a:lnTo>
                  <a:lnTo>
                    <a:pt x="172" y="327"/>
                  </a:lnTo>
                  <a:lnTo>
                    <a:pt x="159" y="347"/>
                  </a:lnTo>
                  <a:lnTo>
                    <a:pt x="147" y="364"/>
                  </a:lnTo>
                  <a:lnTo>
                    <a:pt x="136" y="376"/>
                  </a:lnTo>
                  <a:lnTo>
                    <a:pt x="136" y="376"/>
                  </a:lnTo>
                  <a:lnTo>
                    <a:pt x="124" y="385"/>
                  </a:lnTo>
                  <a:lnTo>
                    <a:pt x="111" y="398"/>
                  </a:lnTo>
                  <a:lnTo>
                    <a:pt x="99" y="410"/>
                  </a:lnTo>
                  <a:lnTo>
                    <a:pt x="81" y="421"/>
                  </a:lnTo>
                  <a:lnTo>
                    <a:pt x="67" y="433"/>
                  </a:lnTo>
                  <a:lnTo>
                    <a:pt x="52" y="444"/>
                  </a:lnTo>
                  <a:lnTo>
                    <a:pt x="37" y="456"/>
                  </a:lnTo>
                  <a:lnTo>
                    <a:pt x="25" y="467"/>
                  </a:lnTo>
                  <a:lnTo>
                    <a:pt x="9" y="475"/>
                  </a:lnTo>
                  <a:lnTo>
                    <a:pt x="0" y="48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0" name="Freeform 130"/>
            <p:cNvSpPr>
              <a:spLocks/>
            </p:cNvSpPr>
            <p:nvPr/>
          </p:nvSpPr>
          <p:spPr bwMode="auto">
            <a:xfrm>
              <a:off x="3065" y="2506"/>
              <a:ext cx="245" cy="446"/>
            </a:xfrm>
            <a:custGeom>
              <a:avLst/>
              <a:gdLst/>
              <a:ahLst/>
              <a:cxnLst>
                <a:cxn ang="0">
                  <a:pos x="0" y="362"/>
                </a:cxn>
                <a:cxn ang="0">
                  <a:pos x="12" y="351"/>
                </a:cxn>
                <a:cxn ang="0">
                  <a:pos x="29" y="339"/>
                </a:cxn>
                <a:cxn ang="0">
                  <a:pos x="46" y="324"/>
                </a:cxn>
                <a:cxn ang="0">
                  <a:pos x="62" y="307"/>
                </a:cxn>
                <a:cxn ang="0">
                  <a:pos x="81" y="288"/>
                </a:cxn>
                <a:cxn ang="0">
                  <a:pos x="98" y="269"/>
                </a:cxn>
                <a:cxn ang="0">
                  <a:pos x="117" y="248"/>
                </a:cxn>
                <a:cxn ang="0">
                  <a:pos x="131" y="229"/>
                </a:cxn>
                <a:cxn ang="0">
                  <a:pos x="144" y="210"/>
                </a:cxn>
                <a:cxn ang="0">
                  <a:pos x="157" y="192"/>
                </a:cxn>
                <a:cxn ang="0">
                  <a:pos x="157" y="192"/>
                </a:cxn>
                <a:cxn ang="0">
                  <a:pos x="165" y="172"/>
                </a:cxn>
                <a:cxn ang="0">
                  <a:pos x="174" y="153"/>
                </a:cxn>
                <a:cxn ang="0">
                  <a:pos x="182" y="132"/>
                </a:cxn>
                <a:cxn ang="0">
                  <a:pos x="191" y="114"/>
                </a:cxn>
                <a:cxn ang="0">
                  <a:pos x="197" y="93"/>
                </a:cxn>
                <a:cxn ang="0">
                  <a:pos x="204" y="73"/>
                </a:cxn>
                <a:cxn ang="0">
                  <a:pos x="207" y="54"/>
                </a:cxn>
                <a:cxn ang="0">
                  <a:pos x="211" y="34"/>
                </a:cxn>
                <a:cxn ang="0">
                  <a:pos x="214" y="17"/>
                </a:cxn>
                <a:cxn ang="0">
                  <a:pos x="216" y="0"/>
                </a:cxn>
                <a:cxn ang="0">
                  <a:pos x="216" y="0"/>
                </a:cxn>
                <a:cxn ang="0">
                  <a:pos x="216" y="4"/>
                </a:cxn>
                <a:cxn ang="0">
                  <a:pos x="220" y="13"/>
                </a:cxn>
                <a:cxn ang="0">
                  <a:pos x="225" y="25"/>
                </a:cxn>
                <a:cxn ang="0">
                  <a:pos x="229" y="42"/>
                </a:cxn>
                <a:cxn ang="0">
                  <a:pos x="235" y="59"/>
                </a:cxn>
                <a:cxn ang="0">
                  <a:pos x="239" y="80"/>
                </a:cxn>
                <a:cxn ang="0">
                  <a:pos x="243" y="101"/>
                </a:cxn>
                <a:cxn ang="0">
                  <a:pos x="246" y="121"/>
                </a:cxn>
                <a:cxn ang="0">
                  <a:pos x="243" y="143"/>
                </a:cxn>
                <a:cxn ang="0">
                  <a:pos x="241" y="160"/>
                </a:cxn>
                <a:cxn ang="0">
                  <a:pos x="241" y="160"/>
                </a:cxn>
                <a:cxn ang="0">
                  <a:pos x="235" y="179"/>
                </a:cxn>
                <a:cxn ang="0">
                  <a:pos x="229" y="197"/>
                </a:cxn>
                <a:cxn ang="0">
                  <a:pos x="220" y="218"/>
                </a:cxn>
                <a:cxn ang="0">
                  <a:pos x="207" y="240"/>
                </a:cxn>
                <a:cxn ang="0">
                  <a:pos x="197" y="261"/>
                </a:cxn>
                <a:cxn ang="0">
                  <a:pos x="184" y="282"/>
                </a:cxn>
                <a:cxn ang="0">
                  <a:pos x="170" y="303"/>
                </a:cxn>
                <a:cxn ang="0">
                  <a:pos x="157" y="319"/>
                </a:cxn>
                <a:cxn ang="0">
                  <a:pos x="144" y="337"/>
                </a:cxn>
                <a:cxn ang="0">
                  <a:pos x="130" y="351"/>
                </a:cxn>
                <a:cxn ang="0">
                  <a:pos x="130" y="351"/>
                </a:cxn>
                <a:cxn ang="0">
                  <a:pos x="117" y="362"/>
                </a:cxn>
                <a:cxn ang="0">
                  <a:pos x="103" y="374"/>
                </a:cxn>
                <a:cxn ang="0">
                  <a:pos x="90" y="387"/>
                </a:cxn>
                <a:cxn ang="0">
                  <a:pos x="75" y="397"/>
                </a:cxn>
                <a:cxn ang="0">
                  <a:pos x="60" y="408"/>
                </a:cxn>
                <a:cxn ang="0">
                  <a:pos x="48" y="418"/>
                </a:cxn>
                <a:cxn ang="0">
                  <a:pos x="35" y="427"/>
                </a:cxn>
                <a:cxn ang="0">
                  <a:pos x="25" y="436"/>
                </a:cxn>
                <a:cxn ang="0">
                  <a:pos x="14" y="441"/>
                </a:cxn>
                <a:cxn ang="0">
                  <a:pos x="4" y="446"/>
                </a:cxn>
                <a:cxn ang="0">
                  <a:pos x="0" y="362"/>
                </a:cxn>
              </a:cxnLst>
              <a:rect l="0" t="0" r="r" b="b"/>
              <a:pathLst>
                <a:path w="247" h="447">
                  <a:moveTo>
                    <a:pt x="0" y="362"/>
                  </a:moveTo>
                  <a:lnTo>
                    <a:pt x="12" y="351"/>
                  </a:lnTo>
                  <a:lnTo>
                    <a:pt x="29" y="339"/>
                  </a:lnTo>
                  <a:lnTo>
                    <a:pt x="46" y="324"/>
                  </a:lnTo>
                  <a:lnTo>
                    <a:pt x="62" y="307"/>
                  </a:lnTo>
                  <a:lnTo>
                    <a:pt x="81" y="288"/>
                  </a:lnTo>
                  <a:lnTo>
                    <a:pt x="98" y="269"/>
                  </a:lnTo>
                  <a:lnTo>
                    <a:pt x="117" y="248"/>
                  </a:lnTo>
                  <a:lnTo>
                    <a:pt x="131" y="229"/>
                  </a:lnTo>
                  <a:lnTo>
                    <a:pt x="144" y="210"/>
                  </a:lnTo>
                  <a:lnTo>
                    <a:pt x="157" y="192"/>
                  </a:lnTo>
                  <a:lnTo>
                    <a:pt x="157" y="192"/>
                  </a:lnTo>
                  <a:lnTo>
                    <a:pt x="165" y="172"/>
                  </a:lnTo>
                  <a:lnTo>
                    <a:pt x="174" y="153"/>
                  </a:lnTo>
                  <a:lnTo>
                    <a:pt x="182" y="132"/>
                  </a:lnTo>
                  <a:lnTo>
                    <a:pt x="191" y="114"/>
                  </a:lnTo>
                  <a:lnTo>
                    <a:pt x="197" y="93"/>
                  </a:lnTo>
                  <a:lnTo>
                    <a:pt x="204" y="73"/>
                  </a:lnTo>
                  <a:lnTo>
                    <a:pt x="207" y="54"/>
                  </a:lnTo>
                  <a:lnTo>
                    <a:pt x="211" y="34"/>
                  </a:lnTo>
                  <a:lnTo>
                    <a:pt x="214" y="17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4"/>
                  </a:lnTo>
                  <a:lnTo>
                    <a:pt x="220" y="13"/>
                  </a:lnTo>
                  <a:lnTo>
                    <a:pt x="225" y="25"/>
                  </a:lnTo>
                  <a:lnTo>
                    <a:pt x="229" y="42"/>
                  </a:lnTo>
                  <a:lnTo>
                    <a:pt x="235" y="59"/>
                  </a:lnTo>
                  <a:lnTo>
                    <a:pt x="239" y="80"/>
                  </a:lnTo>
                  <a:lnTo>
                    <a:pt x="243" y="101"/>
                  </a:lnTo>
                  <a:lnTo>
                    <a:pt x="246" y="121"/>
                  </a:lnTo>
                  <a:lnTo>
                    <a:pt x="243" y="143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5" y="179"/>
                  </a:lnTo>
                  <a:lnTo>
                    <a:pt x="229" y="197"/>
                  </a:lnTo>
                  <a:lnTo>
                    <a:pt x="220" y="218"/>
                  </a:lnTo>
                  <a:lnTo>
                    <a:pt x="207" y="240"/>
                  </a:lnTo>
                  <a:lnTo>
                    <a:pt x="197" y="261"/>
                  </a:lnTo>
                  <a:lnTo>
                    <a:pt x="184" y="282"/>
                  </a:lnTo>
                  <a:lnTo>
                    <a:pt x="170" y="303"/>
                  </a:lnTo>
                  <a:lnTo>
                    <a:pt x="157" y="319"/>
                  </a:lnTo>
                  <a:lnTo>
                    <a:pt x="144" y="337"/>
                  </a:lnTo>
                  <a:lnTo>
                    <a:pt x="130" y="351"/>
                  </a:lnTo>
                  <a:lnTo>
                    <a:pt x="130" y="351"/>
                  </a:lnTo>
                  <a:lnTo>
                    <a:pt x="117" y="362"/>
                  </a:lnTo>
                  <a:lnTo>
                    <a:pt x="103" y="374"/>
                  </a:lnTo>
                  <a:lnTo>
                    <a:pt x="90" y="387"/>
                  </a:lnTo>
                  <a:lnTo>
                    <a:pt x="75" y="397"/>
                  </a:lnTo>
                  <a:lnTo>
                    <a:pt x="60" y="408"/>
                  </a:lnTo>
                  <a:lnTo>
                    <a:pt x="48" y="418"/>
                  </a:lnTo>
                  <a:lnTo>
                    <a:pt x="35" y="427"/>
                  </a:lnTo>
                  <a:lnTo>
                    <a:pt x="25" y="436"/>
                  </a:lnTo>
                  <a:lnTo>
                    <a:pt x="14" y="441"/>
                  </a:lnTo>
                  <a:lnTo>
                    <a:pt x="4" y="446"/>
                  </a:lnTo>
                  <a:lnTo>
                    <a:pt x="0" y="3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1" name="Freeform 131"/>
            <p:cNvSpPr>
              <a:spLocks/>
            </p:cNvSpPr>
            <p:nvPr/>
          </p:nvSpPr>
          <p:spPr bwMode="auto">
            <a:xfrm>
              <a:off x="3065" y="2506"/>
              <a:ext cx="245" cy="446"/>
            </a:xfrm>
            <a:custGeom>
              <a:avLst/>
              <a:gdLst/>
              <a:ahLst/>
              <a:cxnLst>
                <a:cxn ang="0">
                  <a:pos x="0" y="362"/>
                </a:cxn>
                <a:cxn ang="0">
                  <a:pos x="12" y="351"/>
                </a:cxn>
                <a:cxn ang="0">
                  <a:pos x="29" y="339"/>
                </a:cxn>
                <a:cxn ang="0">
                  <a:pos x="46" y="324"/>
                </a:cxn>
                <a:cxn ang="0">
                  <a:pos x="62" y="307"/>
                </a:cxn>
                <a:cxn ang="0">
                  <a:pos x="81" y="288"/>
                </a:cxn>
                <a:cxn ang="0">
                  <a:pos x="98" y="269"/>
                </a:cxn>
                <a:cxn ang="0">
                  <a:pos x="117" y="248"/>
                </a:cxn>
                <a:cxn ang="0">
                  <a:pos x="131" y="229"/>
                </a:cxn>
                <a:cxn ang="0">
                  <a:pos x="144" y="210"/>
                </a:cxn>
                <a:cxn ang="0">
                  <a:pos x="157" y="192"/>
                </a:cxn>
                <a:cxn ang="0">
                  <a:pos x="157" y="192"/>
                </a:cxn>
                <a:cxn ang="0">
                  <a:pos x="165" y="172"/>
                </a:cxn>
                <a:cxn ang="0">
                  <a:pos x="174" y="153"/>
                </a:cxn>
                <a:cxn ang="0">
                  <a:pos x="182" y="132"/>
                </a:cxn>
                <a:cxn ang="0">
                  <a:pos x="191" y="114"/>
                </a:cxn>
                <a:cxn ang="0">
                  <a:pos x="197" y="93"/>
                </a:cxn>
                <a:cxn ang="0">
                  <a:pos x="204" y="73"/>
                </a:cxn>
                <a:cxn ang="0">
                  <a:pos x="207" y="54"/>
                </a:cxn>
                <a:cxn ang="0">
                  <a:pos x="211" y="34"/>
                </a:cxn>
                <a:cxn ang="0">
                  <a:pos x="214" y="17"/>
                </a:cxn>
                <a:cxn ang="0">
                  <a:pos x="216" y="0"/>
                </a:cxn>
                <a:cxn ang="0">
                  <a:pos x="216" y="0"/>
                </a:cxn>
                <a:cxn ang="0">
                  <a:pos x="216" y="4"/>
                </a:cxn>
                <a:cxn ang="0">
                  <a:pos x="220" y="13"/>
                </a:cxn>
                <a:cxn ang="0">
                  <a:pos x="225" y="25"/>
                </a:cxn>
                <a:cxn ang="0">
                  <a:pos x="229" y="42"/>
                </a:cxn>
                <a:cxn ang="0">
                  <a:pos x="235" y="59"/>
                </a:cxn>
                <a:cxn ang="0">
                  <a:pos x="239" y="80"/>
                </a:cxn>
                <a:cxn ang="0">
                  <a:pos x="243" y="101"/>
                </a:cxn>
                <a:cxn ang="0">
                  <a:pos x="246" y="121"/>
                </a:cxn>
                <a:cxn ang="0">
                  <a:pos x="243" y="143"/>
                </a:cxn>
                <a:cxn ang="0">
                  <a:pos x="241" y="160"/>
                </a:cxn>
                <a:cxn ang="0">
                  <a:pos x="241" y="160"/>
                </a:cxn>
                <a:cxn ang="0">
                  <a:pos x="235" y="179"/>
                </a:cxn>
                <a:cxn ang="0">
                  <a:pos x="229" y="197"/>
                </a:cxn>
                <a:cxn ang="0">
                  <a:pos x="220" y="218"/>
                </a:cxn>
                <a:cxn ang="0">
                  <a:pos x="207" y="240"/>
                </a:cxn>
                <a:cxn ang="0">
                  <a:pos x="197" y="261"/>
                </a:cxn>
                <a:cxn ang="0">
                  <a:pos x="184" y="282"/>
                </a:cxn>
                <a:cxn ang="0">
                  <a:pos x="170" y="303"/>
                </a:cxn>
                <a:cxn ang="0">
                  <a:pos x="157" y="319"/>
                </a:cxn>
                <a:cxn ang="0">
                  <a:pos x="144" y="337"/>
                </a:cxn>
                <a:cxn ang="0">
                  <a:pos x="130" y="351"/>
                </a:cxn>
                <a:cxn ang="0">
                  <a:pos x="130" y="351"/>
                </a:cxn>
                <a:cxn ang="0">
                  <a:pos x="117" y="362"/>
                </a:cxn>
                <a:cxn ang="0">
                  <a:pos x="103" y="374"/>
                </a:cxn>
                <a:cxn ang="0">
                  <a:pos x="90" y="387"/>
                </a:cxn>
                <a:cxn ang="0">
                  <a:pos x="75" y="397"/>
                </a:cxn>
                <a:cxn ang="0">
                  <a:pos x="60" y="408"/>
                </a:cxn>
                <a:cxn ang="0">
                  <a:pos x="48" y="418"/>
                </a:cxn>
                <a:cxn ang="0">
                  <a:pos x="35" y="427"/>
                </a:cxn>
                <a:cxn ang="0">
                  <a:pos x="25" y="436"/>
                </a:cxn>
                <a:cxn ang="0">
                  <a:pos x="14" y="441"/>
                </a:cxn>
                <a:cxn ang="0">
                  <a:pos x="4" y="446"/>
                </a:cxn>
              </a:cxnLst>
              <a:rect l="0" t="0" r="r" b="b"/>
              <a:pathLst>
                <a:path w="247" h="447">
                  <a:moveTo>
                    <a:pt x="0" y="362"/>
                  </a:moveTo>
                  <a:lnTo>
                    <a:pt x="12" y="351"/>
                  </a:lnTo>
                  <a:lnTo>
                    <a:pt x="29" y="339"/>
                  </a:lnTo>
                  <a:lnTo>
                    <a:pt x="46" y="324"/>
                  </a:lnTo>
                  <a:lnTo>
                    <a:pt x="62" y="307"/>
                  </a:lnTo>
                  <a:lnTo>
                    <a:pt x="81" y="288"/>
                  </a:lnTo>
                  <a:lnTo>
                    <a:pt x="98" y="269"/>
                  </a:lnTo>
                  <a:lnTo>
                    <a:pt x="117" y="248"/>
                  </a:lnTo>
                  <a:lnTo>
                    <a:pt x="131" y="229"/>
                  </a:lnTo>
                  <a:lnTo>
                    <a:pt x="144" y="210"/>
                  </a:lnTo>
                  <a:lnTo>
                    <a:pt x="157" y="192"/>
                  </a:lnTo>
                  <a:lnTo>
                    <a:pt x="157" y="192"/>
                  </a:lnTo>
                  <a:lnTo>
                    <a:pt x="165" y="172"/>
                  </a:lnTo>
                  <a:lnTo>
                    <a:pt x="174" y="153"/>
                  </a:lnTo>
                  <a:lnTo>
                    <a:pt x="182" y="132"/>
                  </a:lnTo>
                  <a:lnTo>
                    <a:pt x="191" y="114"/>
                  </a:lnTo>
                  <a:lnTo>
                    <a:pt x="197" y="93"/>
                  </a:lnTo>
                  <a:lnTo>
                    <a:pt x="204" y="73"/>
                  </a:lnTo>
                  <a:lnTo>
                    <a:pt x="207" y="54"/>
                  </a:lnTo>
                  <a:lnTo>
                    <a:pt x="211" y="34"/>
                  </a:lnTo>
                  <a:lnTo>
                    <a:pt x="214" y="17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4"/>
                  </a:lnTo>
                  <a:lnTo>
                    <a:pt x="220" y="13"/>
                  </a:lnTo>
                  <a:lnTo>
                    <a:pt x="225" y="25"/>
                  </a:lnTo>
                  <a:lnTo>
                    <a:pt x="229" y="42"/>
                  </a:lnTo>
                  <a:lnTo>
                    <a:pt x="235" y="59"/>
                  </a:lnTo>
                  <a:lnTo>
                    <a:pt x="239" y="80"/>
                  </a:lnTo>
                  <a:lnTo>
                    <a:pt x="243" y="101"/>
                  </a:lnTo>
                  <a:lnTo>
                    <a:pt x="246" y="121"/>
                  </a:lnTo>
                  <a:lnTo>
                    <a:pt x="243" y="143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5" y="179"/>
                  </a:lnTo>
                  <a:lnTo>
                    <a:pt x="229" y="197"/>
                  </a:lnTo>
                  <a:lnTo>
                    <a:pt x="220" y="218"/>
                  </a:lnTo>
                  <a:lnTo>
                    <a:pt x="207" y="240"/>
                  </a:lnTo>
                  <a:lnTo>
                    <a:pt x="197" y="261"/>
                  </a:lnTo>
                  <a:lnTo>
                    <a:pt x="184" y="282"/>
                  </a:lnTo>
                  <a:lnTo>
                    <a:pt x="170" y="303"/>
                  </a:lnTo>
                  <a:lnTo>
                    <a:pt x="157" y="319"/>
                  </a:lnTo>
                  <a:lnTo>
                    <a:pt x="144" y="337"/>
                  </a:lnTo>
                  <a:lnTo>
                    <a:pt x="130" y="351"/>
                  </a:lnTo>
                  <a:lnTo>
                    <a:pt x="130" y="351"/>
                  </a:lnTo>
                  <a:lnTo>
                    <a:pt x="117" y="362"/>
                  </a:lnTo>
                  <a:lnTo>
                    <a:pt x="103" y="374"/>
                  </a:lnTo>
                  <a:lnTo>
                    <a:pt x="90" y="387"/>
                  </a:lnTo>
                  <a:lnTo>
                    <a:pt x="75" y="397"/>
                  </a:lnTo>
                  <a:lnTo>
                    <a:pt x="60" y="408"/>
                  </a:lnTo>
                  <a:lnTo>
                    <a:pt x="48" y="418"/>
                  </a:lnTo>
                  <a:lnTo>
                    <a:pt x="35" y="427"/>
                  </a:lnTo>
                  <a:lnTo>
                    <a:pt x="25" y="436"/>
                  </a:lnTo>
                  <a:lnTo>
                    <a:pt x="14" y="441"/>
                  </a:lnTo>
                  <a:lnTo>
                    <a:pt x="4" y="4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2" name="Freeform 132"/>
            <p:cNvSpPr>
              <a:spLocks/>
            </p:cNvSpPr>
            <p:nvPr/>
          </p:nvSpPr>
          <p:spPr bwMode="auto">
            <a:xfrm>
              <a:off x="3074" y="2499"/>
              <a:ext cx="250" cy="447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12" y="350"/>
                </a:cxn>
                <a:cxn ang="0">
                  <a:pos x="29" y="338"/>
                </a:cxn>
                <a:cxn ang="0">
                  <a:pos x="46" y="324"/>
                </a:cxn>
                <a:cxn ang="0">
                  <a:pos x="62" y="306"/>
                </a:cxn>
                <a:cxn ang="0">
                  <a:pos x="82" y="287"/>
                </a:cxn>
                <a:cxn ang="0">
                  <a:pos x="101" y="266"/>
                </a:cxn>
                <a:cxn ang="0">
                  <a:pos x="117" y="248"/>
                </a:cxn>
                <a:cxn ang="0">
                  <a:pos x="133" y="228"/>
                </a:cxn>
                <a:cxn ang="0">
                  <a:pos x="147" y="207"/>
                </a:cxn>
                <a:cxn ang="0">
                  <a:pos x="158" y="188"/>
                </a:cxn>
                <a:cxn ang="0">
                  <a:pos x="158" y="188"/>
                </a:cxn>
                <a:cxn ang="0">
                  <a:pos x="166" y="172"/>
                </a:cxn>
                <a:cxn ang="0">
                  <a:pos x="175" y="151"/>
                </a:cxn>
                <a:cxn ang="0">
                  <a:pos x="184" y="131"/>
                </a:cxn>
                <a:cxn ang="0">
                  <a:pos x="191" y="113"/>
                </a:cxn>
                <a:cxn ang="0">
                  <a:pos x="198" y="92"/>
                </a:cxn>
                <a:cxn ang="0">
                  <a:pos x="205" y="71"/>
                </a:cxn>
                <a:cxn ang="0">
                  <a:pos x="209" y="52"/>
                </a:cxn>
                <a:cxn ang="0">
                  <a:pos x="212" y="34"/>
                </a:cxn>
                <a:cxn ang="0">
                  <a:pos x="217" y="16"/>
                </a:cxn>
                <a:cxn ang="0">
                  <a:pos x="217" y="0"/>
                </a:cxn>
                <a:cxn ang="0">
                  <a:pos x="217" y="0"/>
                </a:cxn>
                <a:cxn ang="0">
                  <a:pos x="217" y="2"/>
                </a:cxn>
                <a:cxn ang="0">
                  <a:pos x="221" y="9"/>
                </a:cxn>
                <a:cxn ang="0">
                  <a:pos x="226" y="23"/>
                </a:cxn>
                <a:cxn ang="0">
                  <a:pos x="230" y="39"/>
                </a:cxn>
                <a:cxn ang="0">
                  <a:pos x="237" y="58"/>
                </a:cxn>
                <a:cxn ang="0">
                  <a:pos x="240" y="80"/>
                </a:cxn>
                <a:cxn ang="0">
                  <a:pos x="244" y="101"/>
                </a:cxn>
                <a:cxn ang="0">
                  <a:pos x="247" y="121"/>
                </a:cxn>
                <a:cxn ang="0">
                  <a:pos x="247" y="142"/>
                </a:cxn>
                <a:cxn ang="0">
                  <a:pos x="244" y="159"/>
                </a:cxn>
                <a:cxn ang="0">
                  <a:pos x="244" y="159"/>
                </a:cxn>
                <a:cxn ang="0">
                  <a:pos x="238" y="179"/>
                </a:cxn>
                <a:cxn ang="0">
                  <a:pos x="230" y="197"/>
                </a:cxn>
                <a:cxn ang="0">
                  <a:pos x="221" y="218"/>
                </a:cxn>
                <a:cxn ang="0">
                  <a:pos x="211" y="239"/>
                </a:cxn>
                <a:cxn ang="0">
                  <a:pos x="198" y="260"/>
                </a:cxn>
                <a:cxn ang="0">
                  <a:pos x="186" y="281"/>
                </a:cxn>
                <a:cxn ang="0">
                  <a:pos x="173" y="300"/>
                </a:cxn>
                <a:cxn ang="0">
                  <a:pos x="158" y="319"/>
                </a:cxn>
                <a:cxn ang="0">
                  <a:pos x="145" y="336"/>
                </a:cxn>
                <a:cxn ang="0">
                  <a:pos x="133" y="349"/>
                </a:cxn>
                <a:cxn ang="0">
                  <a:pos x="133" y="349"/>
                </a:cxn>
                <a:cxn ang="0">
                  <a:pos x="117" y="361"/>
                </a:cxn>
                <a:cxn ang="0">
                  <a:pos x="103" y="374"/>
                </a:cxn>
                <a:cxn ang="0">
                  <a:pos x="90" y="386"/>
                </a:cxn>
                <a:cxn ang="0">
                  <a:pos x="76" y="397"/>
                </a:cxn>
                <a:cxn ang="0">
                  <a:pos x="62" y="407"/>
                </a:cxn>
                <a:cxn ang="0">
                  <a:pos x="50" y="418"/>
                </a:cxn>
                <a:cxn ang="0">
                  <a:pos x="37" y="426"/>
                </a:cxn>
                <a:cxn ang="0">
                  <a:pos x="25" y="435"/>
                </a:cxn>
                <a:cxn ang="0">
                  <a:pos x="14" y="441"/>
                </a:cxn>
                <a:cxn ang="0">
                  <a:pos x="4" y="446"/>
                </a:cxn>
                <a:cxn ang="0">
                  <a:pos x="0" y="361"/>
                </a:cxn>
              </a:cxnLst>
              <a:rect l="0" t="0" r="r" b="b"/>
              <a:pathLst>
                <a:path w="248" h="447">
                  <a:moveTo>
                    <a:pt x="0" y="361"/>
                  </a:moveTo>
                  <a:lnTo>
                    <a:pt x="12" y="350"/>
                  </a:lnTo>
                  <a:lnTo>
                    <a:pt x="29" y="338"/>
                  </a:lnTo>
                  <a:lnTo>
                    <a:pt x="46" y="324"/>
                  </a:lnTo>
                  <a:lnTo>
                    <a:pt x="62" y="306"/>
                  </a:lnTo>
                  <a:lnTo>
                    <a:pt x="82" y="287"/>
                  </a:lnTo>
                  <a:lnTo>
                    <a:pt x="101" y="266"/>
                  </a:lnTo>
                  <a:lnTo>
                    <a:pt x="117" y="248"/>
                  </a:lnTo>
                  <a:lnTo>
                    <a:pt x="133" y="228"/>
                  </a:lnTo>
                  <a:lnTo>
                    <a:pt x="147" y="207"/>
                  </a:lnTo>
                  <a:lnTo>
                    <a:pt x="158" y="188"/>
                  </a:lnTo>
                  <a:lnTo>
                    <a:pt x="158" y="188"/>
                  </a:lnTo>
                  <a:lnTo>
                    <a:pt x="166" y="172"/>
                  </a:lnTo>
                  <a:lnTo>
                    <a:pt x="175" y="151"/>
                  </a:lnTo>
                  <a:lnTo>
                    <a:pt x="184" y="131"/>
                  </a:lnTo>
                  <a:lnTo>
                    <a:pt x="191" y="113"/>
                  </a:lnTo>
                  <a:lnTo>
                    <a:pt x="198" y="92"/>
                  </a:lnTo>
                  <a:lnTo>
                    <a:pt x="205" y="71"/>
                  </a:lnTo>
                  <a:lnTo>
                    <a:pt x="209" y="52"/>
                  </a:lnTo>
                  <a:lnTo>
                    <a:pt x="212" y="34"/>
                  </a:lnTo>
                  <a:lnTo>
                    <a:pt x="217" y="16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217" y="2"/>
                  </a:lnTo>
                  <a:lnTo>
                    <a:pt x="221" y="9"/>
                  </a:lnTo>
                  <a:lnTo>
                    <a:pt x="226" y="23"/>
                  </a:lnTo>
                  <a:lnTo>
                    <a:pt x="230" y="39"/>
                  </a:lnTo>
                  <a:lnTo>
                    <a:pt x="237" y="58"/>
                  </a:lnTo>
                  <a:lnTo>
                    <a:pt x="240" y="80"/>
                  </a:lnTo>
                  <a:lnTo>
                    <a:pt x="244" y="101"/>
                  </a:lnTo>
                  <a:lnTo>
                    <a:pt x="247" y="121"/>
                  </a:lnTo>
                  <a:lnTo>
                    <a:pt x="247" y="142"/>
                  </a:lnTo>
                  <a:lnTo>
                    <a:pt x="244" y="159"/>
                  </a:lnTo>
                  <a:lnTo>
                    <a:pt x="244" y="159"/>
                  </a:lnTo>
                  <a:lnTo>
                    <a:pt x="238" y="179"/>
                  </a:lnTo>
                  <a:lnTo>
                    <a:pt x="230" y="197"/>
                  </a:lnTo>
                  <a:lnTo>
                    <a:pt x="221" y="218"/>
                  </a:lnTo>
                  <a:lnTo>
                    <a:pt x="211" y="239"/>
                  </a:lnTo>
                  <a:lnTo>
                    <a:pt x="198" y="260"/>
                  </a:lnTo>
                  <a:lnTo>
                    <a:pt x="186" y="281"/>
                  </a:lnTo>
                  <a:lnTo>
                    <a:pt x="173" y="300"/>
                  </a:lnTo>
                  <a:lnTo>
                    <a:pt x="158" y="319"/>
                  </a:lnTo>
                  <a:lnTo>
                    <a:pt x="145" y="336"/>
                  </a:lnTo>
                  <a:lnTo>
                    <a:pt x="133" y="349"/>
                  </a:lnTo>
                  <a:lnTo>
                    <a:pt x="133" y="349"/>
                  </a:lnTo>
                  <a:lnTo>
                    <a:pt x="117" y="361"/>
                  </a:lnTo>
                  <a:lnTo>
                    <a:pt x="103" y="374"/>
                  </a:lnTo>
                  <a:lnTo>
                    <a:pt x="90" y="386"/>
                  </a:lnTo>
                  <a:lnTo>
                    <a:pt x="76" y="397"/>
                  </a:lnTo>
                  <a:lnTo>
                    <a:pt x="62" y="407"/>
                  </a:lnTo>
                  <a:lnTo>
                    <a:pt x="50" y="418"/>
                  </a:lnTo>
                  <a:lnTo>
                    <a:pt x="37" y="426"/>
                  </a:lnTo>
                  <a:lnTo>
                    <a:pt x="25" y="435"/>
                  </a:lnTo>
                  <a:lnTo>
                    <a:pt x="14" y="441"/>
                  </a:lnTo>
                  <a:lnTo>
                    <a:pt x="4" y="446"/>
                  </a:lnTo>
                  <a:lnTo>
                    <a:pt x="0" y="36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3" name="Freeform 133"/>
            <p:cNvSpPr>
              <a:spLocks/>
            </p:cNvSpPr>
            <p:nvPr/>
          </p:nvSpPr>
          <p:spPr bwMode="auto">
            <a:xfrm>
              <a:off x="3074" y="2499"/>
              <a:ext cx="250" cy="447"/>
            </a:xfrm>
            <a:custGeom>
              <a:avLst/>
              <a:gdLst/>
              <a:ahLst/>
              <a:cxnLst>
                <a:cxn ang="0">
                  <a:pos x="0" y="361"/>
                </a:cxn>
                <a:cxn ang="0">
                  <a:pos x="12" y="350"/>
                </a:cxn>
                <a:cxn ang="0">
                  <a:pos x="29" y="338"/>
                </a:cxn>
                <a:cxn ang="0">
                  <a:pos x="46" y="324"/>
                </a:cxn>
                <a:cxn ang="0">
                  <a:pos x="62" y="306"/>
                </a:cxn>
                <a:cxn ang="0">
                  <a:pos x="82" y="287"/>
                </a:cxn>
                <a:cxn ang="0">
                  <a:pos x="101" y="266"/>
                </a:cxn>
                <a:cxn ang="0">
                  <a:pos x="117" y="248"/>
                </a:cxn>
                <a:cxn ang="0">
                  <a:pos x="133" y="228"/>
                </a:cxn>
                <a:cxn ang="0">
                  <a:pos x="147" y="207"/>
                </a:cxn>
                <a:cxn ang="0">
                  <a:pos x="158" y="188"/>
                </a:cxn>
                <a:cxn ang="0">
                  <a:pos x="158" y="188"/>
                </a:cxn>
                <a:cxn ang="0">
                  <a:pos x="166" y="172"/>
                </a:cxn>
                <a:cxn ang="0">
                  <a:pos x="175" y="151"/>
                </a:cxn>
                <a:cxn ang="0">
                  <a:pos x="184" y="131"/>
                </a:cxn>
                <a:cxn ang="0">
                  <a:pos x="191" y="113"/>
                </a:cxn>
                <a:cxn ang="0">
                  <a:pos x="198" y="92"/>
                </a:cxn>
                <a:cxn ang="0">
                  <a:pos x="205" y="71"/>
                </a:cxn>
                <a:cxn ang="0">
                  <a:pos x="209" y="52"/>
                </a:cxn>
                <a:cxn ang="0">
                  <a:pos x="212" y="34"/>
                </a:cxn>
                <a:cxn ang="0">
                  <a:pos x="217" y="16"/>
                </a:cxn>
                <a:cxn ang="0">
                  <a:pos x="217" y="0"/>
                </a:cxn>
                <a:cxn ang="0">
                  <a:pos x="217" y="0"/>
                </a:cxn>
                <a:cxn ang="0">
                  <a:pos x="217" y="2"/>
                </a:cxn>
                <a:cxn ang="0">
                  <a:pos x="221" y="9"/>
                </a:cxn>
                <a:cxn ang="0">
                  <a:pos x="226" y="23"/>
                </a:cxn>
                <a:cxn ang="0">
                  <a:pos x="230" y="39"/>
                </a:cxn>
                <a:cxn ang="0">
                  <a:pos x="237" y="58"/>
                </a:cxn>
                <a:cxn ang="0">
                  <a:pos x="240" y="80"/>
                </a:cxn>
                <a:cxn ang="0">
                  <a:pos x="244" y="101"/>
                </a:cxn>
                <a:cxn ang="0">
                  <a:pos x="247" y="121"/>
                </a:cxn>
                <a:cxn ang="0">
                  <a:pos x="247" y="142"/>
                </a:cxn>
                <a:cxn ang="0">
                  <a:pos x="244" y="159"/>
                </a:cxn>
                <a:cxn ang="0">
                  <a:pos x="244" y="159"/>
                </a:cxn>
                <a:cxn ang="0">
                  <a:pos x="238" y="179"/>
                </a:cxn>
                <a:cxn ang="0">
                  <a:pos x="230" y="197"/>
                </a:cxn>
                <a:cxn ang="0">
                  <a:pos x="221" y="218"/>
                </a:cxn>
                <a:cxn ang="0">
                  <a:pos x="211" y="239"/>
                </a:cxn>
                <a:cxn ang="0">
                  <a:pos x="198" y="260"/>
                </a:cxn>
                <a:cxn ang="0">
                  <a:pos x="186" y="281"/>
                </a:cxn>
                <a:cxn ang="0">
                  <a:pos x="173" y="300"/>
                </a:cxn>
                <a:cxn ang="0">
                  <a:pos x="158" y="319"/>
                </a:cxn>
                <a:cxn ang="0">
                  <a:pos x="145" y="336"/>
                </a:cxn>
                <a:cxn ang="0">
                  <a:pos x="133" y="349"/>
                </a:cxn>
                <a:cxn ang="0">
                  <a:pos x="133" y="349"/>
                </a:cxn>
                <a:cxn ang="0">
                  <a:pos x="117" y="361"/>
                </a:cxn>
                <a:cxn ang="0">
                  <a:pos x="103" y="374"/>
                </a:cxn>
                <a:cxn ang="0">
                  <a:pos x="90" y="386"/>
                </a:cxn>
                <a:cxn ang="0">
                  <a:pos x="76" y="397"/>
                </a:cxn>
                <a:cxn ang="0">
                  <a:pos x="62" y="407"/>
                </a:cxn>
                <a:cxn ang="0">
                  <a:pos x="50" y="418"/>
                </a:cxn>
                <a:cxn ang="0">
                  <a:pos x="37" y="426"/>
                </a:cxn>
                <a:cxn ang="0">
                  <a:pos x="25" y="435"/>
                </a:cxn>
                <a:cxn ang="0">
                  <a:pos x="14" y="441"/>
                </a:cxn>
                <a:cxn ang="0">
                  <a:pos x="4" y="446"/>
                </a:cxn>
              </a:cxnLst>
              <a:rect l="0" t="0" r="r" b="b"/>
              <a:pathLst>
                <a:path w="248" h="447">
                  <a:moveTo>
                    <a:pt x="0" y="361"/>
                  </a:moveTo>
                  <a:lnTo>
                    <a:pt x="12" y="350"/>
                  </a:lnTo>
                  <a:lnTo>
                    <a:pt x="29" y="338"/>
                  </a:lnTo>
                  <a:lnTo>
                    <a:pt x="46" y="324"/>
                  </a:lnTo>
                  <a:lnTo>
                    <a:pt x="62" y="306"/>
                  </a:lnTo>
                  <a:lnTo>
                    <a:pt x="82" y="287"/>
                  </a:lnTo>
                  <a:lnTo>
                    <a:pt x="101" y="266"/>
                  </a:lnTo>
                  <a:lnTo>
                    <a:pt x="117" y="248"/>
                  </a:lnTo>
                  <a:lnTo>
                    <a:pt x="133" y="228"/>
                  </a:lnTo>
                  <a:lnTo>
                    <a:pt x="147" y="207"/>
                  </a:lnTo>
                  <a:lnTo>
                    <a:pt x="158" y="188"/>
                  </a:lnTo>
                  <a:lnTo>
                    <a:pt x="158" y="188"/>
                  </a:lnTo>
                  <a:lnTo>
                    <a:pt x="166" y="172"/>
                  </a:lnTo>
                  <a:lnTo>
                    <a:pt x="175" y="151"/>
                  </a:lnTo>
                  <a:lnTo>
                    <a:pt x="184" y="131"/>
                  </a:lnTo>
                  <a:lnTo>
                    <a:pt x="191" y="113"/>
                  </a:lnTo>
                  <a:lnTo>
                    <a:pt x="198" y="92"/>
                  </a:lnTo>
                  <a:lnTo>
                    <a:pt x="205" y="71"/>
                  </a:lnTo>
                  <a:lnTo>
                    <a:pt x="209" y="52"/>
                  </a:lnTo>
                  <a:lnTo>
                    <a:pt x="212" y="34"/>
                  </a:lnTo>
                  <a:lnTo>
                    <a:pt x="217" y="16"/>
                  </a:lnTo>
                  <a:lnTo>
                    <a:pt x="217" y="0"/>
                  </a:lnTo>
                  <a:lnTo>
                    <a:pt x="217" y="0"/>
                  </a:lnTo>
                  <a:lnTo>
                    <a:pt x="217" y="2"/>
                  </a:lnTo>
                  <a:lnTo>
                    <a:pt x="221" y="9"/>
                  </a:lnTo>
                  <a:lnTo>
                    <a:pt x="226" y="23"/>
                  </a:lnTo>
                  <a:lnTo>
                    <a:pt x="230" y="39"/>
                  </a:lnTo>
                  <a:lnTo>
                    <a:pt x="237" y="58"/>
                  </a:lnTo>
                  <a:lnTo>
                    <a:pt x="240" y="80"/>
                  </a:lnTo>
                  <a:lnTo>
                    <a:pt x="244" y="101"/>
                  </a:lnTo>
                  <a:lnTo>
                    <a:pt x="247" y="121"/>
                  </a:lnTo>
                  <a:lnTo>
                    <a:pt x="247" y="142"/>
                  </a:lnTo>
                  <a:lnTo>
                    <a:pt x="244" y="159"/>
                  </a:lnTo>
                  <a:lnTo>
                    <a:pt x="244" y="159"/>
                  </a:lnTo>
                  <a:lnTo>
                    <a:pt x="238" y="179"/>
                  </a:lnTo>
                  <a:lnTo>
                    <a:pt x="230" y="197"/>
                  </a:lnTo>
                  <a:lnTo>
                    <a:pt x="221" y="218"/>
                  </a:lnTo>
                  <a:lnTo>
                    <a:pt x="211" y="239"/>
                  </a:lnTo>
                  <a:lnTo>
                    <a:pt x="198" y="260"/>
                  </a:lnTo>
                  <a:lnTo>
                    <a:pt x="186" y="281"/>
                  </a:lnTo>
                  <a:lnTo>
                    <a:pt x="173" y="300"/>
                  </a:lnTo>
                  <a:lnTo>
                    <a:pt x="158" y="319"/>
                  </a:lnTo>
                  <a:lnTo>
                    <a:pt x="145" y="336"/>
                  </a:lnTo>
                  <a:lnTo>
                    <a:pt x="133" y="349"/>
                  </a:lnTo>
                  <a:lnTo>
                    <a:pt x="133" y="349"/>
                  </a:lnTo>
                  <a:lnTo>
                    <a:pt x="117" y="361"/>
                  </a:lnTo>
                  <a:lnTo>
                    <a:pt x="103" y="374"/>
                  </a:lnTo>
                  <a:lnTo>
                    <a:pt x="90" y="386"/>
                  </a:lnTo>
                  <a:lnTo>
                    <a:pt x="76" y="397"/>
                  </a:lnTo>
                  <a:lnTo>
                    <a:pt x="62" y="407"/>
                  </a:lnTo>
                  <a:lnTo>
                    <a:pt x="50" y="418"/>
                  </a:lnTo>
                  <a:lnTo>
                    <a:pt x="37" y="426"/>
                  </a:lnTo>
                  <a:lnTo>
                    <a:pt x="25" y="435"/>
                  </a:lnTo>
                  <a:lnTo>
                    <a:pt x="14" y="441"/>
                  </a:lnTo>
                  <a:lnTo>
                    <a:pt x="4" y="44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4" name="Freeform 134"/>
            <p:cNvSpPr>
              <a:spLocks/>
            </p:cNvSpPr>
            <p:nvPr/>
          </p:nvSpPr>
          <p:spPr bwMode="auto">
            <a:xfrm>
              <a:off x="3055" y="2607"/>
              <a:ext cx="178" cy="269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7" y="218"/>
                </a:cxn>
                <a:cxn ang="0">
                  <a:pos x="9" y="202"/>
                </a:cxn>
                <a:cxn ang="0">
                  <a:pos x="14" y="184"/>
                </a:cxn>
                <a:cxn ang="0">
                  <a:pos x="20" y="168"/>
                </a:cxn>
                <a:cxn ang="0">
                  <a:pos x="27" y="151"/>
                </a:cxn>
                <a:cxn ang="0">
                  <a:pos x="32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7" y="101"/>
                </a:cxn>
                <a:cxn ang="0">
                  <a:pos x="81" y="90"/>
                </a:cxn>
                <a:cxn ang="0">
                  <a:pos x="96" y="78"/>
                </a:cxn>
                <a:cxn ang="0">
                  <a:pos x="108" y="67"/>
                </a:cxn>
                <a:cxn ang="0">
                  <a:pos x="124" y="54"/>
                </a:cxn>
                <a:cxn ang="0">
                  <a:pos x="136" y="43"/>
                </a:cxn>
                <a:cxn ang="0">
                  <a:pos x="149" y="31"/>
                </a:cxn>
                <a:cxn ang="0">
                  <a:pos x="159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4" y="98"/>
                </a:cxn>
                <a:cxn ang="0">
                  <a:pos x="168" y="117"/>
                </a:cxn>
                <a:cxn ang="0">
                  <a:pos x="161" y="136"/>
                </a:cxn>
                <a:cxn ang="0">
                  <a:pos x="153" y="151"/>
                </a:cxn>
                <a:cxn ang="0">
                  <a:pos x="153" y="151"/>
                </a:cxn>
                <a:cxn ang="0">
                  <a:pos x="140" y="165"/>
                </a:cxn>
                <a:cxn ang="0">
                  <a:pos x="128" y="179"/>
                </a:cxn>
                <a:cxn ang="0">
                  <a:pos x="115" y="193"/>
                </a:cxn>
                <a:cxn ang="0">
                  <a:pos x="101" y="207"/>
                </a:cxn>
                <a:cxn ang="0">
                  <a:pos x="85" y="220"/>
                </a:cxn>
                <a:cxn ang="0">
                  <a:pos x="73" y="232"/>
                </a:cxn>
                <a:cxn ang="0">
                  <a:pos x="60" y="243"/>
                </a:cxn>
                <a:cxn ang="0">
                  <a:pos x="50" y="254"/>
                </a:cxn>
                <a:cxn ang="0">
                  <a:pos x="41" y="260"/>
                </a:cxn>
                <a:cxn ang="0">
                  <a:pos x="32" y="267"/>
                </a:cxn>
                <a:cxn ang="0">
                  <a:pos x="0" y="262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7" y="218"/>
                  </a:lnTo>
                  <a:lnTo>
                    <a:pt x="9" y="202"/>
                  </a:lnTo>
                  <a:lnTo>
                    <a:pt x="14" y="184"/>
                  </a:lnTo>
                  <a:lnTo>
                    <a:pt x="20" y="168"/>
                  </a:lnTo>
                  <a:lnTo>
                    <a:pt x="27" y="151"/>
                  </a:lnTo>
                  <a:lnTo>
                    <a:pt x="32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7" y="101"/>
                  </a:lnTo>
                  <a:lnTo>
                    <a:pt x="81" y="90"/>
                  </a:lnTo>
                  <a:lnTo>
                    <a:pt x="96" y="78"/>
                  </a:lnTo>
                  <a:lnTo>
                    <a:pt x="108" y="67"/>
                  </a:lnTo>
                  <a:lnTo>
                    <a:pt x="124" y="54"/>
                  </a:lnTo>
                  <a:lnTo>
                    <a:pt x="136" y="43"/>
                  </a:lnTo>
                  <a:lnTo>
                    <a:pt x="149" y="31"/>
                  </a:lnTo>
                  <a:lnTo>
                    <a:pt x="159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4" y="98"/>
                  </a:lnTo>
                  <a:lnTo>
                    <a:pt x="168" y="117"/>
                  </a:lnTo>
                  <a:lnTo>
                    <a:pt x="161" y="136"/>
                  </a:lnTo>
                  <a:lnTo>
                    <a:pt x="153" y="151"/>
                  </a:lnTo>
                  <a:lnTo>
                    <a:pt x="153" y="151"/>
                  </a:lnTo>
                  <a:lnTo>
                    <a:pt x="140" y="165"/>
                  </a:lnTo>
                  <a:lnTo>
                    <a:pt x="128" y="179"/>
                  </a:lnTo>
                  <a:lnTo>
                    <a:pt x="115" y="193"/>
                  </a:lnTo>
                  <a:lnTo>
                    <a:pt x="101" y="207"/>
                  </a:lnTo>
                  <a:lnTo>
                    <a:pt x="85" y="220"/>
                  </a:lnTo>
                  <a:lnTo>
                    <a:pt x="73" y="232"/>
                  </a:lnTo>
                  <a:lnTo>
                    <a:pt x="60" y="243"/>
                  </a:lnTo>
                  <a:lnTo>
                    <a:pt x="50" y="254"/>
                  </a:lnTo>
                  <a:lnTo>
                    <a:pt x="41" y="260"/>
                  </a:lnTo>
                  <a:lnTo>
                    <a:pt x="32" y="267"/>
                  </a:lnTo>
                  <a:lnTo>
                    <a:pt x="0" y="2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5" name="Freeform 135"/>
            <p:cNvSpPr>
              <a:spLocks/>
            </p:cNvSpPr>
            <p:nvPr/>
          </p:nvSpPr>
          <p:spPr bwMode="auto">
            <a:xfrm>
              <a:off x="3055" y="2607"/>
              <a:ext cx="178" cy="269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7" y="218"/>
                </a:cxn>
                <a:cxn ang="0">
                  <a:pos x="9" y="202"/>
                </a:cxn>
                <a:cxn ang="0">
                  <a:pos x="14" y="184"/>
                </a:cxn>
                <a:cxn ang="0">
                  <a:pos x="20" y="168"/>
                </a:cxn>
                <a:cxn ang="0">
                  <a:pos x="27" y="151"/>
                </a:cxn>
                <a:cxn ang="0">
                  <a:pos x="32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7" y="101"/>
                </a:cxn>
                <a:cxn ang="0">
                  <a:pos x="81" y="90"/>
                </a:cxn>
                <a:cxn ang="0">
                  <a:pos x="96" y="78"/>
                </a:cxn>
                <a:cxn ang="0">
                  <a:pos x="108" y="67"/>
                </a:cxn>
                <a:cxn ang="0">
                  <a:pos x="124" y="54"/>
                </a:cxn>
                <a:cxn ang="0">
                  <a:pos x="136" y="43"/>
                </a:cxn>
                <a:cxn ang="0">
                  <a:pos x="149" y="31"/>
                </a:cxn>
                <a:cxn ang="0">
                  <a:pos x="159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4" y="98"/>
                </a:cxn>
                <a:cxn ang="0">
                  <a:pos x="168" y="117"/>
                </a:cxn>
                <a:cxn ang="0">
                  <a:pos x="161" y="136"/>
                </a:cxn>
                <a:cxn ang="0">
                  <a:pos x="153" y="151"/>
                </a:cxn>
                <a:cxn ang="0">
                  <a:pos x="153" y="151"/>
                </a:cxn>
                <a:cxn ang="0">
                  <a:pos x="140" y="165"/>
                </a:cxn>
                <a:cxn ang="0">
                  <a:pos x="128" y="179"/>
                </a:cxn>
                <a:cxn ang="0">
                  <a:pos x="115" y="193"/>
                </a:cxn>
                <a:cxn ang="0">
                  <a:pos x="101" y="207"/>
                </a:cxn>
                <a:cxn ang="0">
                  <a:pos x="85" y="220"/>
                </a:cxn>
                <a:cxn ang="0">
                  <a:pos x="73" y="232"/>
                </a:cxn>
                <a:cxn ang="0">
                  <a:pos x="60" y="243"/>
                </a:cxn>
                <a:cxn ang="0">
                  <a:pos x="50" y="254"/>
                </a:cxn>
                <a:cxn ang="0">
                  <a:pos x="41" y="260"/>
                </a:cxn>
                <a:cxn ang="0">
                  <a:pos x="32" y="267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7" y="218"/>
                  </a:lnTo>
                  <a:lnTo>
                    <a:pt x="9" y="202"/>
                  </a:lnTo>
                  <a:lnTo>
                    <a:pt x="14" y="184"/>
                  </a:lnTo>
                  <a:lnTo>
                    <a:pt x="20" y="168"/>
                  </a:lnTo>
                  <a:lnTo>
                    <a:pt x="27" y="151"/>
                  </a:lnTo>
                  <a:lnTo>
                    <a:pt x="32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7" y="101"/>
                  </a:lnTo>
                  <a:lnTo>
                    <a:pt x="81" y="90"/>
                  </a:lnTo>
                  <a:lnTo>
                    <a:pt x="96" y="78"/>
                  </a:lnTo>
                  <a:lnTo>
                    <a:pt x="108" y="67"/>
                  </a:lnTo>
                  <a:lnTo>
                    <a:pt x="124" y="54"/>
                  </a:lnTo>
                  <a:lnTo>
                    <a:pt x="136" y="43"/>
                  </a:lnTo>
                  <a:lnTo>
                    <a:pt x="149" y="31"/>
                  </a:lnTo>
                  <a:lnTo>
                    <a:pt x="159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4" y="98"/>
                  </a:lnTo>
                  <a:lnTo>
                    <a:pt x="168" y="117"/>
                  </a:lnTo>
                  <a:lnTo>
                    <a:pt x="161" y="136"/>
                  </a:lnTo>
                  <a:lnTo>
                    <a:pt x="153" y="151"/>
                  </a:lnTo>
                  <a:lnTo>
                    <a:pt x="153" y="151"/>
                  </a:lnTo>
                  <a:lnTo>
                    <a:pt x="140" y="165"/>
                  </a:lnTo>
                  <a:lnTo>
                    <a:pt x="128" y="179"/>
                  </a:lnTo>
                  <a:lnTo>
                    <a:pt x="115" y="193"/>
                  </a:lnTo>
                  <a:lnTo>
                    <a:pt x="101" y="207"/>
                  </a:lnTo>
                  <a:lnTo>
                    <a:pt x="85" y="220"/>
                  </a:lnTo>
                  <a:lnTo>
                    <a:pt x="73" y="232"/>
                  </a:lnTo>
                  <a:lnTo>
                    <a:pt x="60" y="243"/>
                  </a:lnTo>
                  <a:lnTo>
                    <a:pt x="50" y="254"/>
                  </a:lnTo>
                  <a:lnTo>
                    <a:pt x="41" y="260"/>
                  </a:lnTo>
                  <a:lnTo>
                    <a:pt x="32" y="26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6" name="Freeform 136"/>
            <p:cNvSpPr>
              <a:spLocks/>
            </p:cNvSpPr>
            <p:nvPr/>
          </p:nvSpPr>
          <p:spPr bwMode="auto">
            <a:xfrm>
              <a:off x="3045" y="2619"/>
              <a:ext cx="178" cy="268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6" y="218"/>
                </a:cxn>
                <a:cxn ang="0">
                  <a:pos x="10" y="202"/>
                </a:cxn>
                <a:cxn ang="0">
                  <a:pos x="15" y="184"/>
                </a:cxn>
                <a:cxn ang="0">
                  <a:pos x="18" y="168"/>
                </a:cxn>
                <a:cxn ang="0">
                  <a:pos x="27" y="151"/>
                </a:cxn>
                <a:cxn ang="0">
                  <a:pos x="34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8" y="101"/>
                </a:cxn>
                <a:cxn ang="0">
                  <a:pos x="82" y="90"/>
                </a:cxn>
                <a:cxn ang="0">
                  <a:pos x="94" y="78"/>
                </a:cxn>
                <a:cxn ang="0">
                  <a:pos x="109" y="67"/>
                </a:cxn>
                <a:cxn ang="0">
                  <a:pos x="122" y="54"/>
                </a:cxn>
                <a:cxn ang="0">
                  <a:pos x="137" y="43"/>
                </a:cxn>
                <a:cxn ang="0">
                  <a:pos x="147" y="31"/>
                </a:cxn>
                <a:cxn ang="0">
                  <a:pos x="158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2" y="98"/>
                </a:cxn>
                <a:cxn ang="0">
                  <a:pos x="168" y="117"/>
                </a:cxn>
                <a:cxn ang="0">
                  <a:pos x="162" y="136"/>
                </a:cxn>
                <a:cxn ang="0">
                  <a:pos x="151" y="151"/>
                </a:cxn>
                <a:cxn ang="0">
                  <a:pos x="151" y="151"/>
                </a:cxn>
                <a:cxn ang="0">
                  <a:pos x="139" y="165"/>
                </a:cxn>
                <a:cxn ang="0">
                  <a:pos x="126" y="179"/>
                </a:cxn>
                <a:cxn ang="0">
                  <a:pos x="114" y="193"/>
                </a:cxn>
                <a:cxn ang="0">
                  <a:pos x="98" y="207"/>
                </a:cxn>
                <a:cxn ang="0">
                  <a:pos x="86" y="220"/>
                </a:cxn>
                <a:cxn ang="0">
                  <a:pos x="73" y="232"/>
                </a:cxn>
                <a:cxn ang="0">
                  <a:pos x="61" y="243"/>
                </a:cxn>
                <a:cxn ang="0">
                  <a:pos x="50" y="254"/>
                </a:cxn>
                <a:cxn ang="0">
                  <a:pos x="40" y="260"/>
                </a:cxn>
                <a:cxn ang="0">
                  <a:pos x="31" y="267"/>
                </a:cxn>
                <a:cxn ang="0">
                  <a:pos x="0" y="262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6" y="218"/>
                  </a:lnTo>
                  <a:lnTo>
                    <a:pt x="10" y="202"/>
                  </a:lnTo>
                  <a:lnTo>
                    <a:pt x="15" y="184"/>
                  </a:lnTo>
                  <a:lnTo>
                    <a:pt x="18" y="168"/>
                  </a:lnTo>
                  <a:lnTo>
                    <a:pt x="27" y="151"/>
                  </a:lnTo>
                  <a:lnTo>
                    <a:pt x="34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8" y="101"/>
                  </a:lnTo>
                  <a:lnTo>
                    <a:pt x="82" y="90"/>
                  </a:lnTo>
                  <a:lnTo>
                    <a:pt x="94" y="78"/>
                  </a:lnTo>
                  <a:lnTo>
                    <a:pt x="109" y="67"/>
                  </a:lnTo>
                  <a:lnTo>
                    <a:pt x="122" y="54"/>
                  </a:lnTo>
                  <a:lnTo>
                    <a:pt x="137" y="43"/>
                  </a:lnTo>
                  <a:lnTo>
                    <a:pt x="147" y="31"/>
                  </a:lnTo>
                  <a:lnTo>
                    <a:pt x="158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2" y="98"/>
                  </a:lnTo>
                  <a:lnTo>
                    <a:pt x="168" y="117"/>
                  </a:lnTo>
                  <a:lnTo>
                    <a:pt x="162" y="136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39" y="165"/>
                  </a:lnTo>
                  <a:lnTo>
                    <a:pt x="126" y="179"/>
                  </a:lnTo>
                  <a:lnTo>
                    <a:pt x="114" y="193"/>
                  </a:lnTo>
                  <a:lnTo>
                    <a:pt x="98" y="207"/>
                  </a:lnTo>
                  <a:lnTo>
                    <a:pt x="86" y="220"/>
                  </a:lnTo>
                  <a:lnTo>
                    <a:pt x="73" y="232"/>
                  </a:lnTo>
                  <a:lnTo>
                    <a:pt x="61" y="243"/>
                  </a:lnTo>
                  <a:lnTo>
                    <a:pt x="50" y="254"/>
                  </a:lnTo>
                  <a:lnTo>
                    <a:pt x="40" y="260"/>
                  </a:lnTo>
                  <a:lnTo>
                    <a:pt x="31" y="267"/>
                  </a:lnTo>
                  <a:lnTo>
                    <a:pt x="0" y="2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7" name="Freeform 137"/>
            <p:cNvSpPr>
              <a:spLocks/>
            </p:cNvSpPr>
            <p:nvPr/>
          </p:nvSpPr>
          <p:spPr bwMode="auto">
            <a:xfrm>
              <a:off x="3045" y="2619"/>
              <a:ext cx="178" cy="268"/>
            </a:xfrm>
            <a:custGeom>
              <a:avLst/>
              <a:gdLst/>
              <a:ahLst/>
              <a:cxnLst>
                <a:cxn ang="0">
                  <a:pos x="0" y="262"/>
                </a:cxn>
                <a:cxn ang="0">
                  <a:pos x="2" y="250"/>
                </a:cxn>
                <a:cxn ang="0">
                  <a:pos x="4" y="235"/>
                </a:cxn>
                <a:cxn ang="0">
                  <a:pos x="6" y="218"/>
                </a:cxn>
                <a:cxn ang="0">
                  <a:pos x="10" y="202"/>
                </a:cxn>
                <a:cxn ang="0">
                  <a:pos x="15" y="184"/>
                </a:cxn>
                <a:cxn ang="0">
                  <a:pos x="18" y="168"/>
                </a:cxn>
                <a:cxn ang="0">
                  <a:pos x="27" y="151"/>
                </a:cxn>
                <a:cxn ang="0">
                  <a:pos x="34" y="134"/>
                </a:cxn>
                <a:cxn ang="0">
                  <a:pos x="43" y="121"/>
                </a:cxn>
                <a:cxn ang="0">
                  <a:pos x="54" y="110"/>
                </a:cxn>
                <a:cxn ang="0">
                  <a:pos x="54" y="110"/>
                </a:cxn>
                <a:cxn ang="0">
                  <a:pos x="68" y="101"/>
                </a:cxn>
                <a:cxn ang="0">
                  <a:pos x="82" y="90"/>
                </a:cxn>
                <a:cxn ang="0">
                  <a:pos x="94" y="78"/>
                </a:cxn>
                <a:cxn ang="0">
                  <a:pos x="109" y="67"/>
                </a:cxn>
                <a:cxn ang="0">
                  <a:pos x="122" y="54"/>
                </a:cxn>
                <a:cxn ang="0">
                  <a:pos x="137" y="43"/>
                </a:cxn>
                <a:cxn ang="0">
                  <a:pos x="147" y="31"/>
                </a:cxn>
                <a:cxn ang="0">
                  <a:pos x="158" y="20"/>
                </a:cxn>
                <a:cxn ang="0">
                  <a:pos x="168" y="10"/>
                </a:cxn>
                <a:cxn ang="0">
                  <a:pos x="174" y="0"/>
                </a:cxn>
                <a:cxn ang="0">
                  <a:pos x="174" y="0"/>
                </a:cxn>
                <a:cxn ang="0">
                  <a:pos x="174" y="2"/>
                </a:cxn>
                <a:cxn ang="0">
                  <a:pos x="174" y="10"/>
                </a:cxn>
                <a:cxn ang="0">
                  <a:pos x="177" y="23"/>
                </a:cxn>
                <a:cxn ang="0">
                  <a:pos x="177" y="39"/>
                </a:cxn>
                <a:cxn ang="0">
                  <a:pos x="177" y="59"/>
                </a:cxn>
                <a:cxn ang="0">
                  <a:pos x="177" y="80"/>
                </a:cxn>
                <a:cxn ang="0">
                  <a:pos x="172" y="98"/>
                </a:cxn>
                <a:cxn ang="0">
                  <a:pos x="168" y="117"/>
                </a:cxn>
                <a:cxn ang="0">
                  <a:pos x="162" y="136"/>
                </a:cxn>
                <a:cxn ang="0">
                  <a:pos x="151" y="151"/>
                </a:cxn>
                <a:cxn ang="0">
                  <a:pos x="151" y="151"/>
                </a:cxn>
                <a:cxn ang="0">
                  <a:pos x="139" y="165"/>
                </a:cxn>
                <a:cxn ang="0">
                  <a:pos x="126" y="179"/>
                </a:cxn>
                <a:cxn ang="0">
                  <a:pos x="114" y="193"/>
                </a:cxn>
                <a:cxn ang="0">
                  <a:pos x="98" y="207"/>
                </a:cxn>
                <a:cxn ang="0">
                  <a:pos x="86" y="220"/>
                </a:cxn>
                <a:cxn ang="0">
                  <a:pos x="73" y="232"/>
                </a:cxn>
                <a:cxn ang="0">
                  <a:pos x="61" y="243"/>
                </a:cxn>
                <a:cxn ang="0">
                  <a:pos x="50" y="254"/>
                </a:cxn>
                <a:cxn ang="0">
                  <a:pos x="40" y="260"/>
                </a:cxn>
                <a:cxn ang="0">
                  <a:pos x="31" y="267"/>
                </a:cxn>
              </a:cxnLst>
              <a:rect l="0" t="0" r="r" b="b"/>
              <a:pathLst>
                <a:path w="178" h="268">
                  <a:moveTo>
                    <a:pt x="0" y="262"/>
                  </a:moveTo>
                  <a:lnTo>
                    <a:pt x="2" y="250"/>
                  </a:lnTo>
                  <a:lnTo>
                    <a:pt x="4" y="235"/>
                  </a:lnTo>
                  <a:lnTo>
                    <a:pt x="6" y="218"/>
                  </a:lnTo>
                  <a:lnTo>
                    <a:pt x="10" y="202"/>
                  </a:lnTo>
                  <a:lnTo>
                    <a:pt x="15" y="184"/>
                  </a:lnTo>
                  <a:lnTo>
                    <a:pt x="18" y="168"/>
                  </a:lnTo>
                  <a:lnTo>
                    <a:pt x="27" y="151"/>
                  </a:lnTo>
                  <a:lnTo>
                    <a:pt x="34" y="134"/>
                  </a:lnTo>
                  <a:lnTo>
                    <a:pt x="43" y="121"/>
                  </a:lnTo>
                  <a:lnTo>
                    <a:pt x="54" y="110"/>
                  </a:lnTo>
                  <a:lnTo>
                    <a:pt x="54" y="110"/>
                  </a:lnTo>
                  <a:lnTo>
                    <a:pt x="68" y="101"/>
                  </a:lnTo>
                  <a:lnTo>
                    <a:pt x="82" y="90"/>
                  </a:lnTo>
                  <a:lnTo>
                    <a:pt x="94" y="78"/>
                  </a:lnTo>
                  <a:lnTo>
                    <a:pt x="109" y="67"/>
                  </a:lnTo>
                  <a:lnTo>
                    <a:pt x="122" y="54"/>
                  </a:lnTo>
                  <a:lnTo>
                    <a:pt x="137" y="43"/>
                  </a:lnTo>
                  <a:lnTo>
                    <a:pt x="147" y="31"/>
                  </a:lnTo>
                  <a:lnTo>
                    <a:pt x="158" y="20"/>
                  </a:lnTo>
                  <a:lnTo>
                    <a:pt x="168" y="1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2"/>
                  </a:lnTo>
                  <a:lnTo>
                    <a:pt x="174" y="10"/>
                  </a:lnTo>
                  <a:lnTo>
                    <a:pt x="177" y="23"/>
                  </a:lnTo>
                  <a:lnTo>
                    <a:pt x="177" y="39"/>
                  </a:lnTo>
                  <a:lnTo>
                    <a:pt x="177" y="59"/>
                  </a:lnTo>
                  <a:lnTo>
                    <a:pt x="177" y="80"/>
                  </a:lnTo>
                  <a:lnTo>
                    <a:pt x="172" y="98"/>
                  </a:lnTo>
                  <a:lnTo>
                    <a:pt x="168" y="117"/>
                  </a:lnTo>
                  <a:lnTo>
                    <a:pt x="162" y="136"/>
                  </a:lnTo>
                  <a:lnTo>
                    <a:pt x="151" y="151"/>
                  </a:lnTo>
                  <a:lnTo>
                    <a:pt x="151" y="151"/>
                  </a:lnTo>
                  <a:lnTo>
                    <a:pt x="139" y="165"/>
                  </a:lnTo>
                  <a:lnTo>
                    <a:pt x="126" y="179"/>
                  </a:lnTo>
                  <a:lnTo>
                    <a:pt x="114" y="193"/>
                  </a:lnTo>
                  <a:lnTo>
                    <a:pt x="98" y="207"/>
                  </a:lnTo>
                  <a:lnTo>
                    <a:pt x="86" y="220"/>
                  </a:lnTo>
                  <a:lnTo>
                    <a:pt x="73" y="232"/>
                  </a:lnTo>
                  <a:lnTo>
                    <a:pt x="61" y="243"/>
                  </a:lnTo>
                  <a:lnTo>
                    <a:pt x="50" y="254"/>
                  </a:lnTo>
                  <a:lnTo>
                    <a:pt x="40" y="260"/>
                  </a:lnTo>
                  <a:lnTo>
                    <a:pt x="31" y="26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8" name="Freeform 138"/>
            <p:cNvSpPr>
              <a:spLocks/>
            </p:cNvSpPr>
            <p:nvPr/>
          </p:nvSpPr>
          <p:spPr bwMode="auto">
            <a:xfrm>
              <a:off x="3550" y="1896"/>
              <a:ext cx="356" cy="671"/>
            </a:xfrm>
            <a:custGeom>
              <a:avLst/>
              <a:gdLst/>
              <a:ahLst/>
              <a:cxnLst>
                <a:cxn ang="0">
                  <a:pos x="6" y="633"/>
                </a:cxn>
                <a:cxn ang="0">
                  <a:pos x="25" y="574"/>
                </a:cxn>
                <a:cxn ang="0">
                  <a:pos x="52" y="505"/>
                </a:cxn>
                <a:cxn ang="0">
                  <a:pos x="82" y="433"/>
                </a:cxn>
                <a:cxn ang="0">
                  <a:pos x="115" y="371"/>
                </a:cxn>
                <a:cxn ang="0">
                  <a:pos x="132" y="344"/>
                </a:cxn>
                <a:cxn ang="0">
                  <a:pos x="163" y="300"/>
                </a:cxn>
                <a:cxn ang="0">
                  <a:pos x="188" y="258"/>
                </a:cxn>
                <a:cxn ang="0">
                  <a:pos x="206" y="220"/>
                </a:cxn>
                <a:cxn ang="0">
                  <a:pos x="218" y="184"/>
                </a:cxn>
                <a:cxn ang="0">
                  <a:pos x="227" y="150"/>
                </a:cxn>
                <a:cxn ang="0">
                  <a:pos x="231" y="134"/>
                </a:cxn>
                <a:cxn ang="0">
                  <a:pos x="246" y="97"/>
                </a:cxn>
                <a:cxn ang="0">
                  <a:pos x="269" y="60"/>
                </a:cxn>
                <a:cxn ang="0">
                  <a:pos x="294" y="26"/>
                </a:cxn>
                <a:cxn ang="0">
                  <a:pos x="324" y="3"/>
                </a:cxn>
                <a:cxn ang="0">
                  <a:pos x="338" y="0"/>
                </a:cxn>
                <a:cxn ang="0">
                  <a:pos x="338" y="7"/>
                </a:cxn>
                <a:cxn ang="0">
                  <a:pos x="345" y="33"/>
                </a:cxn>
                <a:cxn ang="0">
                  <a:pos x="349" y="67"/>
                </a:cxn>
                <a:cxn ang="0">
                  <a:pos x="356" y="104"/>
                </a:cxn>
                <a:cxn ang="0">
                  <a:pos x="356" y="140"/>
                </a:cxn>
                <a:cxn ang="0">
                  <a:pos x="356" y="159"/>
                </a:cxn>
                <a:cxn ang="0">
                  <a:pos x="356" y="203"/>
                </a:cxn>
                <a:cxn ang="0">
                  <a:pos x="351" y="254"/>
                </a:cxn>
                <a:cxn ang="0">
                  <a:pos x="342" y="304"/>
                </a:cxn>
                <a:cxn ang="0">
                  <a:pos x="332" y="351"/>
                </a:cxn>
                <a:cxn ang="0">
                  <a:pos x="326" y="371"/>
                </a:cxn>
                <a:cxn ang="0">
                  <a:pos x="298" y="420"/>
                </a:cxn>
                <a:cxn ang="0">
                  <a:pos x="243" y="491"/>
                </a:cxn>
                <a:cxn ang="0">
                  <a:pos x="179" y="563"/>
                </a:cxn>
                <a:cxn ang="0">
                  <a:pos x="113" y="629"/>
                </a:cxn>
                <a:cxn ang="0">
                  <a:pos x="57" y="669"/>
                </a:cxn>
              </a:cxnLst>
              <a:rect l="0" t="0" r="r" b="b"/>
              <a:pathLst>
                <a:path w="357" h="670">
                  <a:moveTo>
                    <a:pt x="0" y="659"/>
                  </a:moveTo>
                  <a:lnTo>
                    <a:pt x="6" y="633"/>
                  </a:lnTo>
                  <a:lnTo>
                    <a:pt x="14" y="606"/>
                  </a:lnTo>
                  <a:lnTo>
                    <a:pt x="25" y="574"/>
                  </a:lnTo>
                  <a:lnTo>
                    <a:pt x="38" y="538"/>
                  </a:lnTo>
                  <a:lnTo>
                    <a:pt x="52" y="505"/>
                  </a:lnTo>
                  <a:lnTo>
                    <a:pt x="64" y="468"/>
                  </a:lnTo>
                  <a:lnTo>
                    <a:pt x="82" y="433"/>
                  </a:lnTo>
                  <a:lnTo>
                    <a:pt x="98" y="401"/>
                  </a:lnTo>
                  <a:lnTo>
                    <a:pt x="115" y="371"/>
                  </a:lnTo>
                  <a:lnTo>
                    <a:pt x="132" y="344"/>
                  </a:lnTo>
                  <a:lnTo>
                    <a:pt x="132" y="344"/>
                  </a:lnTo>
                  <a:lnTo>
                    <a:pt x="149" y="321"/>
                  </a:lnTo>
                  <a:lnTo>
                    <a:pt x="163" y="300"/>
                  </a:lnTo>
                  <a:lnTo>
                    <a:pt x="176" y="279"/>
                  </a:lnTo>
                  <a:lnTo>
                    <a:pt x="188" y="258"/>
                  </a:lnTo>
                  <a:lnTo>
                    <a:pt x="197" y="237"/>
                  </a:lnTo>
                  <a:lnTo>
                    <a:pt x="206" y="220"/>
                  </a:lnTo>
                  <a:lnTo>
                    <a:pt x="213" y="201"/>
                  </a:lnTo>
                  <a:lnTo>
                    <a:pt x="218" y="184"/>
                  </a:lnTo>
                  <a:lnTo>
                    <a:pt x="223" y="168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31" y="134"/>
                  </a:lnTo>
                  <a:lnTo>
                    <a:pt x="238" y="117"/>
                  </a:lnTo>
                  <a:lnTo>
                    <a:pt x="246" y="97"/>
                  </a:lnTo>
                  <a:lnTo>
                    <a:pt x="257" y="79"/>
                  </a:lnTo>
                  <a:lnTo>
                    <a:pt x="269" y="60"/>
                  </a:lnTo>
                  <a:lnTo>
                    <a:pt x="282" y="41"/>
                  </a:lnTo>
                  <a:lnTo>
                    <a:pt x="294" y="26"/>
                  </a:lnTo>
                  <a:lnTo>
                    <a:pt x="309" y="14"/>
                  </a:lnTo>
                  <a:lnTo>
                    <a:pt x="324" y="3"/>
                  </a:lnTo>
                  <a:lnTo>
                    <a:pt x="338" y="0"/>
                  </a:lnTo>
                  <a:lnTo>
                    <a:pt x="338" y="0"/>
                  </a:lnTo>
                  <a:lnTo>
                    <a:pt x="338" y="1"/>
                  </a:lnTo>
                  <a:lnTo>
                    <a:pt x="338" y="7"/>
                  </a:lnTo>
                  <a:lnTo>
                    <a:pt x="342" y="18"/>
                  </a:lnTo>
                  <a:lnTo>
                    <a:pt x="345" y="33"/>
                  </a:lnTo>
                  <a:lnTo>
                    <a:pt x="347" y="48"/>
                  </a:lnTo>
                  <a:lnTo>
                    <a:pt x="349" y="67"/>
                  </a:lnTo>
                  <a:lnTo>
                    <a:pt x="351" y="85"/>
                  </a:lnTo>
                  <a:lnTo>
                    <a:pt x="356" y="104"/>
                  </a:lnTo>
                  <a:lnTo>
                    <a:pt x="356" y="122"/>
                  </a:lnTo>
                  <a:lnTo>
                    <a:pt x="356" y="140"/>
                  </a:lnTo>
                  <a:lnTo>
                    <a:pt x="356" y="140"/>
                  </a:lnTo>
                  <a:lnTo>
                    <a:pt x="356" y="159"/>
                  </a:lnTo>
                  <a:lnTo>
                    <a:pt x="356" y="180"/>
                  </a:lnTo>
                  <a:lnTo>
                    <a:pt x="356" y="203"/>
                  </a:lnTo>
                  <a:lnTo>
                    <a:pt x="351" y="228"/>
                  </a:lnTo>
                  <a:lnTo>
                    <a:pt x="351" y="254"/>
                  </a:lnTo>
                  <a:lnTo>
                    <a:pt x="347" y="279"/>
                  </a:lnTo>
                  <a:lnTo>
                    <a:pt x="342" y="304"/>
                  </a:lnTo>
                  <a:lnTo>
                    <a:pt x="338" y="330"/>
                  </a:lnTo>
                  <a:lnTo>
                    <a:pt x="332" y="351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15" y="392"/>
                  </a:lnTo>
                  <a:lnTo>
                    <a:pt x="298" y="420"/>
                  </a:lnTo>
                  <a:lnTo>
                    <a:pt x="273" y="454"/>
                  </a:lnTo>
                  <a:lnTo>
                    <a:pt x="243" y="491"/>
                  </a:lnTo>
                  <a:lnTo>
                    <a:pt x="214" y="528"/>
                  </a:lnTo>
                  <a:lnTo>
                    <a:pt x="179" y="563"/>
                  </a:lnTo>
                  <a:lnTo>
                    <a:pt x="145" y="599"/>
                  </a:lnTo>
                  <a:lnTo>
                    <a:pt x="113" y="629"/>
                  </a:lnTo>
                  <a:lnTo>
                    <a:pt x="82" y="654"/>
                  </a:lnTo>
                  <a:lnTo>
                    <a:pt x="57" y="669"/>
                  </a:lnTo>
                  <a:lnTo>
                    <a:pt x="0" y="65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39" name="Freeform 139"/>
            <p:cNvSpPr>
              <a:spLocks/>
            </p:cNvSpPr>
            <p:nvPr/>
          </p:nvSpPr>
          <p:spPr bwMode="auto">
            <a:xfrm>
              <a:off x="3550" y="1896"/>
              <a:ext cx="356" cy="671"/>
            </a:xfrm>
            <a:custGeom>
              <a:avLst/>
              <a:gdLst/>
              <a:ahLst/>
              <a:cxnLst>
                <a:cxn ang="0">
                  <a:pos x="6" y="633"/>
                </a:cxn>
                <a:cxn ang="0">
                  <a:pos x="25" y="574"/>
                </a:cxn>
                <a:cxn ang="0">
                  <a:pos x="52" y="505"/>
                </a:cxn>
                <a:cxn ang="0">
                  <a:pos x="82" y="433"/>
                </a:cxn>
                <a:cxn ang="0">
                  <a:pos x="115" y="371"/>
                </a:cxn>
                <a:cxn ang="0">
                  <a:pos x="132" y="344"/>
                </a:cxn>
                <a:cxn ang="0">
                  <a:pos x="163" y="300"/>
                </a:cxn>
                <a:cxn ang="0">
                  <a:pos x="188" y="258"/>
                </a:cxn>
                <a:cxn ang="0">
                  <a:pos x="206" y="220"/>
                </a:cxn>
                <a:cxn ang="0">
                  <a:pos x="218" y="184"/>
                </a:cxn>
                <a:cxn ang="0">
                  <a:pos x="227" y="150"/>
                </a:cxn>
                <a:cxn ang="0">
                  <a:pos x="231" y="134"/>
                </a:cxn>
                <a:cxn ang="0">
                  <a:pos x="246" y="97"/>
                </a:cxn>
                <a:cxn ang="0">
                  <a:pos x="269" y="60"/>
                </a:cxn>
                <a:cxn ang="0">
                  <a:pos x="294" y="26"/>
                </a:cxn>
                <a:cxn ang="0">
                  <a:pos x="324" y="3"/>
                </a:cxn>
                <a:cxn ang="0">
                  <a:pos x="338" y="0"/>
                </a:cxn>
                <a:cxn ang="0">
                  <a:pos x="338" y="7"/>
                </a:cxn>
                <a:cxn ang="0">
                  <a:pos x="345" y="33"/>
                </a:cxn>
                <a:cxn ang="0">
                  <a:pos x="349" y="67"/>
                </a:cxn>
                <a:cxn ang="0">
                  <a:pos x="356" y="104"/>
                </a:cxn>
                <a:cxn ang="0">
                  <a:pos x="356" y="140"/>
                </a:cxn>
                <a:cxn ang="0">
                  <a:pos x="356" y="159"/>
                </a:cxn>
                <a:cxn ang="0">
                  <a:pos x="356" y="203"/>
                </a:cxn>
                <a:cxn ang="0">
                  <a:pos x="351" y="254"/>
                </a:cxn>
                <a:cxn ang="0">
                  <a:pos x="342" y="304"/>
                </a:cxn>
                <a:cxn ang="0">
                  <a:pos x="332" y="351"/>
                </a:cxn>
                <a:cxn ang="0">
                  <a:pos x="326" y="371"/>
                </a:cxn>
                <a:cxn ang="0">
                  <a:pos x="298" y="420"/>
                </a:cxn>
                <a:cxn ang="0">
                  <a:pos x="243" y="491"/>
                </a:cxn>
                <a:cxn ang="0">
                  <a:pos x="179" y="563"/>
                </a:cxn>
                <a:cxn ang="0">
                  <a:pos x="113" y="629"/>
                </a:cxn>
                <a:cxn ang="0">
                  <a:pos x="57" y="669"/>
                </a:cxn>
              </a:cxnLst>
              <a:rect l="0" t="0" r="r" b="b"/>
              <a:pathLst>
                <a:path w="357" h="670">
                  <a:moveTo>
                    <a:pt x="0" y="659"/>
                  </a:moveTo>
                  <a:lnTo>
                    <a:pt x="6" y="633"/>
                  </a:lnTo>
                  <a:lnTo>
                    <a:pt x="14" y="606"/>
                  </a:lnTo>
                  <a:lnTo>
                    <a:pt x="25" y="574"/>
                  </a:lnTo>
                  <a:lnTo>
                    <a:pt x="38" y="538"/>
                  </a:lnTo>
                  <a:lnTo>
                    <a:pt x="52" y="505"/>
                  </a:lnTo>
                  <a:lnTo>
                    <a:pt x="64" y="468"/>
                  </a:lnTo>
                  <a:lnTo>
                    <a:pt x="82" y="433"/>
                  </a:lnTo>
                  <a:lnTo>
                    <a:pt x="98" y="401"/>
                  </a:lnTo>
                  <a:lnTo>
                    <a:pt x="115" y="371"/>
                  </a:lnTo>
                  <a:lnTo>
                    <a:pt x="132" y="344"/>
                  </a:lnTo>
                  <a:lnTo>
                    <a:pt x="132" y="344"/>
                  </a:lnTo>
                  <a:lnTo>
                    <a:pt x="149" y="321"/>
                  </a:lnTo>
                  <a:lnTo>
                    <a:pt x="163" y="300"/>
                  </a:lnTo>
                  <a:lnTo>
                    <a:pt x="176" y="279"/>
                  </a:lnTo>
                  <a:lnTo>
                    <a:pt x="188" y="258"/>
                  </a:lnTo>
                  <a:lnTo>
                    <a:pt x="197" y="237"/>
                  </a:lnTo>
                  <a:lnTo>
                    <a:pt x="206" y="220"/>
                  </a:lnTo>
                  <a:lnTo>
                    <a:pt x="213" y="201"/>
                  </a:lnTo>
                  <a:lnTo>
                    <a:pt x="218" y="184"/>
                  </a:lnTo>
                  <a:lnTo>
                    <a:pt x="223" y="168"/>
                  </a:lnTo>
                  <a:lnTo>
                    <a:pt x="227" y="150"/>
                  </a:lnTo>
                  <a:lnTo>
                    <a:pt x="227" y="150"/>
                  </a:lnTo>
                  <a:lnTo>
                    <a:pt x="231" y="134"/>
                  </a:lnTo>
                  <a:lnTo>
                    <a:pt x="238" y="117"/>
                  </a:lnTo>
                  <a:lnTo>
                    <a:pt x="246" y="97"/>
                  </a:lnTo>
                  <a:lnTo>
                    <a:pt x="257" y="79"/>
                  </a:lnTo>
                  <a:lnTo>
                    <a:pt x="269" y="60"/>
                  </a:lnTo>
                  <a:lnTo>
                    <a:pt x="282" y="41"/>
                  </a:lnTo>
                  <a:lnTo>
                    <a:pt x="294" y="26"/>
                  </a:lnTo>
                  <a:lnTo>
                    <a:pt x="309" y="14"/>
                  </a:lnTo>
                  <a:lnTo>
                    <a:pt x="324" y="3"/>
                  </a:lnTo>
                  <a:lnTo>
                    <a:pt x="338" y="0"/>
                  </a:lnTo>
                  <a:lnTo>
                    <a:pt x="338" y="0"/>
                  </a:lnTo>
                  <a:lnTo>
                    <a:pt x="338" y="1"/>
                  </a:lnTo>
                  <a:lnTo>
                    <a:pt x="338" y="7"/>
                  </a:lnTo>
                  <a:lnTo>
                    <a:pt x="342" y="18"/>
                  </a:lnTo>
                  <a:lnTo>
                    <a:pt x="345" y="33"/>
                  </a:lnTo>
                  <a:lnTo>
                    <a:pt x="347" y="48"/>
                  </a:lnTo>
                  <a:lnTo>
                    <a:pt x="349" y="67"/>
                  </a:lnTo>
                  <a:lnTo>
                    <a:pt x="351" y="85"/>
                  </a:lnTo>
                  <a:lnTo>
                    <a:pt x="356" y="104"/>
                  </a:lnTo>
                  <a:lnTo>
                    <a:pt x="356" y="122"/>
                  </a:lnTo>
                  <a:lnTo>
                    <a:pt x="356" y="140"/>
                  </a:lnTo>
                  <a:lnTo>
                    <a:pt x="356" y="140"/>
                  </a:lnTo>
                  <a:lnTo>
                    <a:pt x="356" y="159"/>
                  </a:lnTo>
                  <a:lnTo>
                    <a:pt x="356" y="180"/>
                  </a:lnTo>
                  <a:lnTo>
                    <a:pt x="356" y="203"/>
                  </a:lnTo>
                  <a:lnTo>
                    <a:pt x="351" y="228"/>
                  </a:lnTo>
                  <a:lnTo>
                    <a:pt x="351" y="254"/>
                  </a:lnTo>
                  <a:lnTo>
                    <a:pt x="347" y="279"/>
                  </a:lnTo>
                  <a:lnTo>
                    <a:pt x="342" y="304"/>
                  </a:lnTo>
                  <a:lnTo>
                    <a:pt x="338" y="330"/>
                  </a:lnTo>
                  <a:lnTo>
                    <a:pt x="332" y="351"/>
                  </a:lnTo>
                  <a:lnTo>
                    <a:pt x="326" y="371"/>
                  </a:lnTo>
                  <a:lnTo>
                    <a:pt x="326" y="371"/>
                  </a:lnTo>
                  <a:lnTo>
                    <a:pt x="315" y="392"/>
                  </a:lnTo>
                  <a:lnTo>
                    <a:pt x="298" y="420"/>
                  </a:lnTo>
                  <a:lnTo>
                    <a:pt x="273" y="454"/>
                  </a:lnTo>
                  <a:lnTo>
                    <a:pt x="243" y="491"/>
                  </a:lnTo>
                  <a:lnTo>
                    <a:pt x="214" y="528"/>
                  </a:lnTo>
                  <a:lnTo>
                    <a:pt x="179" y="563"/>
                  </a:lnTo>
                  <a:lnTo>
                    <a:pt x="145" y="599"/>
                  </a:lnTo>
                  <a:lnTo>
                    <a:pt x="113" y="629"/>
                  </a:lnTo>
                  <a:lnTo>
                    <a:pt x="82" y="654"/>
                  </a:lnTo>
                  <a:lnTo>
                    <a:pt x="57" y="6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0" name="Freeform 140"/>
            <p:cNvSpPr>
              <a:spLocks/>
            </p:cNvSpPr>
            <p:nvPr/>
          </p:nvSpPr>
          <p:spPr bwMode="auto">
            <a:xfrm>
              <a:off x="3540" y="1877"/>
              <a:ext cx="359" cy="672"/>
            </a:xfrm>
            <a:custGeom>
              <a:avLst/>
              <a:gdLst/>
              <a:ahLst/>
              <a:cxnLst>
                <a:cxn ang="0">
                  <a:pos x="7" y="633"/>
                </a:cxn>
                <a:cxn ang="0">
                  <a:pos x="26" y="574"/>
                </a:cxn>
                <a:cxn ang="0">
                  <a:pos x="51" y="505"/>
                </a:cxn>
                <a:cxn ang="0">
                  <a:pos x="83" y="433"/>
                </a:cxn>
                <a:cxn ang="0">
                  <a:pos x="117" y="371"/>
                </a:cxn>
                <a:cxn ang="0">
                  <a:pos x="134" y="344"/>
                </a:cxn>
                <a:cxn ang="0">
                  <a:pos x="166" y="300"/>
                </a:cxn>
                <a:cxn ang="0">
                  <a:pos x="189" y="258"/>
                </a:cxn>
                <a:cxn ang="0">
                  <a:pos x="208" y="220"/>
                </a:cxn>
                <a:cxn ang="0">
                  <a:pos x="219" y="184"/>
                </a:cxn>
                <a:cxn ang="0">
                  <a:pos x="226" y="150"/>
                </a:cxn>
                <a:cxn ang="0">
                  <a:pos x="231" y="134"/>
                </a:cxn>
                <a:cxn ang="0">
                  <a:pos x="248" y="97"/>
                </a:cxn>
                <a:cxn ang="0">
                  <a:pos x="269" y="60"/>
                </a:cxn>
                <a:cxn ang="0">
                  <a:pos x="297" y="26"/>
                </a:cxn>
                <a:cxn ang="0">
                  <a:pos x="324" y="3"/>
                </a:cxn>
                <a:cxn ang="0">
                  <a:pos x="339" y="0"/>
                </a:cxn>
                <a:cxn ang="0">
                  <a:pos x="341" y="7"/>
                </a:cxn>
                <a:cxn ang="0">
                  <a:pos x="348" y="33"/>
                </a:cxn>
                <a:cxn ang="0">
                  <a:pos x="351" y="67"/>
                </a:cxn>
                <a:cxn ang="0">
                  <a:pos x="355" y="104"/>
                </a:cxn>
                <a:cxn ang="0">
                  <a:pos x="358" y="140"/>
                </a:cxn>
                <a:cxn ang="0">
                  <a:pos x="358" y="159"/>
                </a:cxn>
                <a:cxn ang="0">
                  <a:pos x="355" y="203"/>
                </a:cxn>
                <a:cxn ang="0">
                  <a:pos x="351" y="254"/>
                </a:cxn>
                <a:cxn ang="0">
                  <a:pos x="345" y="304"/>
                </a:cxn>
                <a:cxn ang="0">
                  <a:pos x="334" y="351"/>
                </a:cxn>
                <a:cxn ang="0">
                  <a:pos x="328" y="371"/>
                </a:cxn>
                <a:cxn ang="0">
                  <a:pos x="299" y="420"/>
                </a:cxn>
                <a:cxn ang="0">
                  <a:pos x="246" y="491"/>
                </a:cxn>
                <a:cxn ang="0">
                  <a:pos x="180" y="563"/>
                </a:cxn>
                <a:cxn ang="0">
                  <a:pos x="113" y="629"/>
                </a:cxn>
                <a:cxn ang="0">
                  <a:pos x="56" y="669"/>
                </a:cxn>
              </a:cxnLst>
              <a:rect l="0" t="0" r="r" b="b"/>
              <a:pathLst>
                <a:path w="359" h="670">
                  <a:moveTo>
                    <a:pt x="0" y="659"/>
                  </a:moveTo>
                  <a:lnTo>
                    <a:pt x="7" y="633"/>
                  </a:lnTo>
                  <a:lnTo>
                    <a:pt x="16" y="606"/>
                  </a:lnTo>
                  <a:lnTo>
                    <a:pt x="26" y="574"/>
                  </a:lnTo>
                  <a:lnTo>
                    <a:pt x="37" y="538"/>
                  </a:lnTo>
                  <a:lnTo>
                    <a:pt x="51" y="505"/>
                  </a:lnTo>
                  <a:lnTo>
                    <a:pt x="67" y="468"/>
                  </a:lnTo>
                  <a:lnTo>
                    <a:pt x="83" y="433"/>
                  </a:lnTo>
                  <a:lnTo>
                    <a:pt x="99" y="401"/>
                  </a:lnTo>
                  <a:lnTo>
                    <a:pt x="117" y="371"/>
                  </a:lnTo>
                  <a:lnTo>
                    <a:pt x="134" y="344"/>
                  </a:lnTo>
                  <a:lnTo>
                    <a:pt x="134" y="344"/>
                  </a:lnTo>
                  <a:lnTo>
                    <a:pt x="150" y="321"/>
                  </a:lnTo>
                  <a:lnTo>
                    <a:pt x="166" y="300"/>
                  </a:lnTo>
                  <a:lnTo>
                    <a:pt x="178" y="279"/>
                  </a:lnTo>
                  <a:lnTo>
                    <a:pt x="189" y="258"/>
                  </a:lnTo>
                  <a:lnTo>
                    <a:pt x="200" y="237"/>
                  </a:lnTo>
                  <a:lnTo>
                    <a:pt x="208" y="220"/>
                  </a:lnTo>
                  <a:lnTo>
                    <a:pt x="214" y="201"/>
                  </a:lnTo>
                  <a:lnTo>
                    <a:pt x="219" y="184"/>
                  </a:lnTo>
                  <a:lnTo>
                    <a:pt x="225" y="168"/>
                  </a:lnTo>
                  <a:lnTo>
                    <a:pt x="226" y="150"/>
                  </a:lnTo>
                  <a:lnTo>
                    <a:pt x="226" y="150"/>
                  </a:lnTo>
                  <a:lnTo>
                    <a:pt x="231" y="134"/>
                  </a:lnTo>
                  <a:lnTo>
                    <a:pt x="240" y="117"/>
                  </a:lnTo>
                  <a:lnTo>
                    <a:pt x="248" y="97"/>
                  </a:lnTo>
                  <a:lnTo>
                    <a:pt x="258" y="79"/>
                  </a:lnTo>
                  <a:lnTo>
                    <a:pt x="269" y="60"/>
                  </a:lnTo>
                  <a:lnTo>
                    <a:pt x="281" y="41"/>
                  </a:lnTo>
                  <a:lnTo>
                    <a:pt x="297" y="26"/>
                  </a:lnTo>
                  <a:lnTo>
                    <a:pt x="311" y="14"/>
                  </a:lnTo>
                  <a:lnTo>
                    <a:pt x="324" y="3"/>
                  </a:lnTo>
                  <a:lnTo>
                    <a:pt x="339" y="0"/>
                  </a:lnTo>
                  <a:lnTo>
                    <a:pt x="339" y="0"/>
                  </a:lnTo>
                  <a:lnTo>
                    <a:pt x="341" y="1"/>
                  </a:lnTo>
                  <a:lnTo>
                    <a:pt x="341" y="7"/>
                  </a:lnTo>
                  <a:lnTo>
                    <a:pt x="343" y="18"/>
                  </a:lnTo>
                  <a:lnTo>
                    <a:pt x="348" y="33"/>
                  </a:lnTo>
                  <a:lnTo>
                    <a:pt x="350" y="48"/>
                  </a:lnTo>
                  <a:lnTo>
                    <a:pt x="351" y="67"/>
                  </a:lnTo>
                  <a:lnTo>
                    <a:pt x="353" y="85"/>
                  </a:lnTo>
                  <a:lnTo>
                    <a:pt x="355" y="104"/>
                  </a:lnTo>
                  <a:lnTo>
                    <a:pt x="358" y="122"/>
                  </a:lnTo>
                  <a:lnTo>
                    <a:pt x="358" y="140"/>
                  </a:lnTo>
                  <a:lnTo>
                    <a:pt x="358" y="140"/>
                  </a:lnTo>
                  <a:lnTo>
                    <a:pt x="358" y="159"/>
                  </a:lnTo>
                  <a:lnTo>
                    <a:pt x="358" y="180"/>
                  </a:lnTo>
                  <a:lnTo>
                    <a:pt x="355" y="203"/>
                  </a:lnTo>
                  <a:lnTo>
                    <a:pt x="353" y="228"/>
                  </a:lnTo>
                  <a:lnTo>
                    <a:pt x="351" y="254"/>
                  </a:lnTo>
                  <a:lnTo>
                    <a:pt x="350" y="279"/>
                  </a:lnTo>
                  <a:lnTo>
                    <a:pt x="345" y="304"/>
                  </a:lnTo>
                  <a:lnTo>
                    <a:pt x="341" y="330"/>
                  </a:lnTo>
                  <a:lnTo>
                    <a:pt x="334" y="351"/>
                  </a:lnTo>
                  <a:lnTo>
                    <a:pt x="328" y="371"/>
                  </a:lnTo>
                  <a:lnTo>
                    <a:pt x="328" y="371"/>
                  </a:lnTo>
                  <a:lnTo>
                    <a:pt x="318" y="392"/>
                  </a:lnTo>
                  <a:lnTo>
                    <a:pt x="299" y="420"/>
                  </a:lnTo>
                  <a:lnTo>
                    <a:pt x="276" y="454"/>
                  </a:lnTo>
                  <a:lnTo>
                    <a:pt x="246" y="491"/>
                  </a:lnTo>
                  <a:lnTo>
                    <a:pt x="214" y="528"/>
                  </a:lnTo>
                  <a:lnTo>
                    <a:pt x="180" y="563"/>
                  </a:lnTo>
                  <a:lnTo>
                    <a:pt x="147" y="599"/>
                  </a:lnTo>
                  <a:lnTo>
                    <a:pt x="113" y="629"/>
                  </a:lnTo>
                  <a:lnTo>
                    <a:pt x="83" y="654"/>
                  </a:lnTo>
                  <a:lnTo>
                    <a:pt x="56" y="669"/>
                  </a:lnTo>
                  <a:lnTo>
                    <a:pt x="0" y="65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1" name="Freeform 141"/>
            <p:cNvSpPr>
              <a:spLocks/>
            </p:cNvSpPr>
            <p:nvPr/>
          </p:nvSpPr>
          <p:spPr bwMode="auto">
            <a:xfrm>
              <a:off x="3540" y="1877"/>
              <a:ext cx="359" cy="672"/>
            </a:xfrm>
            <a:custGeom>
              <a:avLst/>
              <a:gdLst/>
              <a:ahLst/>
              <a:cxnLst>
                <a:cxn ang="0">
                  <a:pos x="7" y="633"/>
                </a:cxn>
                <a:cxn ang="0">
                  <a:pos x="26" y="574"/>
                </a:cxn>
                <a:cxn ang="0">
                  <a:pos x="51" y="505"/>
                </a:cxn>
                <a:cxn ang="0">
                  <a:pos x="83" y="433"/>
                </a:cxn>
                <a:cxn ang="0">
                  <a:pos x="117" y="371"/>
                </a:cxn>
                <a:cxn ang="0">
                  <a:pos x="134" y="344"/>
                </a:cxn>
                <a:cxn ang="0">
                  <a:pos x="166" y="300"/>
                </a:cxn>
                <a:cxn ang="0">
                  <a:pos x="189" y="258"/>
                </a:cxn>
                <a:cxn ang="0">
                  <a:pos x="208" y="220"/>
                </a:cxn>
                <a:cxn ang="0">
                  <a:pos x="219" y="184"/>
                </a:cxn>
                <a:cxn ang="0">
                  <a:pos x="226" y="150"/>
                </a:cxn>
                <a:cxn ang="0">
                  <a:pos x="231" y="134"/>
                </a:cxn>
                <a:cxn ang="0">
                  <a:pos x="248" y="97"/>
                </a:cxn>
                <a:cxn ang="0">
                  <a:pos x="269" y="60"/>
                </a:cxn>
                <a:cxn ang="0">
                  <a:pos x="297" y="26"/>
                </a:cxn>
                <a:cxn ang="0">
                  <a:pos x="324" y="3"/>
                </a:cxn>
                <a:cxn ang="0">
                  <a:pos x="339" y="0"/>
                </a:cxn>
                <a:cxn ang="0">
                  <a:pos x="341" y="7"/>
                </a:cxn>
                <a:cxn ang="0">
                  <a:pos x="348" y="33"/>
                </a:cxn>
                <a:cxn ang="0">
                  <a:pos x="351" y="67"/>
                </a:cxn>
                <a:cxn ang="0">
                  <a:pos x="355" y="104"/>
                </a:cxn>
                <a:cxn ang="0">
                  <a:pos x="358" y="140"/>
                </a:cxn>
                <a:cxn ang="0">
                  <a:pos x="358" y="159"/>
                </a:cxn>
                <a:cxn ang="0">
                  <a:pos x="355" y="203"/>
                </a:cxn>
                <a:cxn ang="0">
                  <a:pos x="351" y="254"/>
                </a:cxn>
                <a:cxn ang="0">
                  <a:pos x="345" y="304"/>
                </a:cxn>
                <a:cxn ang="0">
                  <a:pos x="334" y="351"/>
                </a:cxn>
                <a:cxn ang="0">
                  <a:pos x="328" y="371"/>
                </a:cxn>
                <a:cxn ang="0">
                  <a:pos x="299" y="420"/>
                </a:cxn>
                <a:cxn ang="0">
                  <a:pos x="246" y="491"/>
                </a:cxn>
                <a:cxn ang="0">
                  <a:pos x="180" y="563"/>
                </a:cxn>
                <a:cxn ang="0">
                  <a:pos x="113" y="629"/>
                </a:cxn>
                <a:cxn ang="0">
                  <a:pos x="56" y="669"/>
                </a:cxn>
              </a:cxnLst>
              <a:rect l="0" t="0" r="r" b="b"/>
              <a:pathLst>
                <a:path w="359" h="670">
                  <a:moveTo>
                    <a:pt x="0" y="659"/>
                  </a:moveTo>
                  <a:lnTo>
                    <a:pt x="7" y="633"/>
                  </a:lnTo>
                  <a:lnTo>
                    <a:pt x="16" y="606"/>
                  </a:lnTo>
                  <a:lnTo>
                    <a:pt x="26" y="574"/>
                  </a:lnTo>
                  <a:lnTo>
                    <a:pt x="37" y="538"/>
                  </a:lnTo>
                  <a:lnTo>
                    <a:pt x="51" y="505"/>
                  </a:lnTo>
                  <a:lnTo>
                    <a:pt x="67" y="468"/>
                  </a:lnTo>
                  <a:lnTo>
                    <a:pt x="83" y="433"/>
                  </a:lnTo>
                  <a:lnTo>
                    <a:pt x="99" y="401"/>
                  </a:lnTo>
                  <a:lnTo>
                    <a:pt x="117" y="371"/>
                  </a:lnTo>
                  <a:lnTo>
                    <a:pt x="134" y="344"/>
                  </a:lnTo>
                  <a:lnTo>
                    <a:pt x="134" y="344"/>
                  </a:lnTo>
                  <a:lnTo>
                    <a:pt x="150" y="321"/>
                  </a:lnTo>
                  <a:lnTo>
                    <a:pt x="166" y="300"/>
                  </a:lnTo>
                  <a:lnTo>
                    <a:pt x="178" y="279"/>
                  </a:lnTo>
                  <a:lnTo>
                    <a:pt x="189" y="258"/>
                  </a:lnTo>
                  <a:lnTo>
                    <a:pt x="200" y="237"/>
                  </a:lnTo>
                  <a:lnTo>
                    <a:pt x="208" y="220"/>
                  </a:lnTo>
                  <a:lnTo>
                    <a:pt x="214" y="201"/>
                  </a:lnTo>
                  <a:lnTo>
                    <a:pt x="219" y="184"/>
                  </a:lnTo>
                  <a:lnTo>
                    <a:pt x="225" y="168"/>
                  </a:lnTo>
                  <a:lnTo>
                    <a:pt x="226" y="150"/>
                  </a:lnTo>
                  <a:lnTo>
                    <a:pt x="226" y="150"/>
                  </a:lnTo>
                  <a:lnTo>
                    <a:pt x="231" y="134"/>
                  </a:lnTo>
                  <a:lnTo>
                    <a:pt x="240" y="117"/>
                  </a:lnTo>
                  <a:lnTo>
                    <a:pt x="248" y="97"/>
                  </a:lnTo>
                  <a:lnTo>
                    <a:pt x="258" y="79"/>
                  </a:lnTo>
                  <a:lnTo>
                    <a:pt x="269" y="60"/>
                  </a:lnTo>
                  <a:lnTo>
                    <a:pt x="281" y="41"/>
                  </a:lnTo>
                  <a:lnTo>
                    <a:pt x="297" y="26"/>
                  </a:lnTo>
                  <a:lnTo>
                    <a:pt x="311" y="14"/>
                  </a:lnTo>
                  <a:lnTo>
                    <a:pt x="324" y="3"/>
                  </a:lnTo>
                  <a:lnTo>
                    <a:pt x="339" y="0"/>
                  </a:lnTo>
                  <a:lnTo>
                    <a:pt x="339" y="0"/>
                  </a:lnTo>
                  <a:lnTo>
                    <a:pt x="341" y="1"/>
                  </a:lnTo>
                  <a:lnTo>
                    <a:pt x="341" y="7"/>
                  </a:lnTo>
                  <a:lnTo>
                    <a:pt x="343" y="18"/>
                  </a:lnTo>
                  <a:lnTo>
                    <a:pt x="348" y="33"/>
                  </a:lnTo>
                  <a:lnTo>
                    <a:pt x="350" y="48"/>
                  </a:lnTo>
                  <a:lnTo>
                    <a:pt x="351" y="67"/>
                  </a:lnTo>
                  <a:lnTo>
                    <a:pt x="353" y="85"/>
                  </a:lnTo>
                  <a:lnTo>
                    <a:pt x="355" y="104"/>
                  </a:lnTo>
                  <a:lnTo>
                    <a:pt x="358" y="122"/>
                  </a:lnTo>
                  <a:lnTo>
                    <a:pt x="358" y="140"/>
                  </a:lnTo>
                  <a:lnTo>
                    <a:pt x="358" y="140"/>
                  </a:lnTo>
                  <a:lnTo>
                    <a:pt x="358" y="159"/>
                  </a:lnTo>
                  <a:lnTo>
                    <a:pt x="358" y="180"/>
                  </a:lnTo>
                  <a:lnTo>
                    <a:pt x="355" y="203"/>
                  </a:lnTo>
                  <a:lnTo>
                    <a:pt x="353" y="228"/>
                  </a:lnTo>
                  <a:lnTo>
                    <a:pt x="351" y="254"/>
                  </a:lnTo>
                  <a:lnTo>
                    <a:pt x="350" y="279"/>
                  </a:lnTo>
                  <a:lnTo>
                    <a:pt x="345" y="304"/>
                  </a:lnTo>
                  <a:lnTo>
                    <a:pt x="341" y="330"/>
                  </a:lnTo>
                  <a:lnTo>
                    <a:pt x="334" y="351"/>
                  </a:lnTo>
                  <a:lnTo>
                    <a:pt x="328" y="371"/>
                  </a:lnTo>
                  <a:lnTo>
                    <a:pt x="328" y="371"/>
                  </a:lnTo>
                  <a:lnTo>
                    <a:pt x="318" y="392"/>
                  </a:lnTo>
                  <a:lnTo>
                    <a:pt x="299" y="420"/>
                  </a:lnTo>
                  <a:lnTo>
                    <a:pt x="276" y="454"/>
                  </a:lnTo>
                  <a:lnTo>
                    <a:pt x="246" y="491"/>
                  </a:lnTo>
                  <a:lnTo>
                    <a:pt x="214" y="528"/>
                  </a:lnTo>
                  <a:lnTo>
                    <a:pt x="180" y="563"/>
                  </a:lnTo>
                  <a:lnTo>
                    <a:pt x="147" y="599"/>
                  </a:lnTo>
                  <a:lnTo>
                    <a:pt x="113" y="629"/>
                  </a:lnTo>
                  <a:lnTo>
                    <a:pt x="83" y="654"/>
                  </a:lnTo>
                  <a:lnTo>
                    <a:pt x="56" y="66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2" name="Freeform 142"/>
            <p:cNvSpPr>
              <a:spLocks/>
            </p:cNvSpPr>
            <p:nvPr/>
          </p:nvSpPr>
          <p:spPr bwMode="auto">
            <a:xfrm>
              <a:off x="3477" y="2063"/>
              <a:ext cx="451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2" y="574"/>
                </a:cxn>
                <a:cxn ang="0">
                  <a:pos x="29" y="548"/>
                </a:cxn>
                <a:cxn ang="0">
                  <a:pos x="48" y="518"/>
                </a:cxn>
                <a:cxn ang="0">
                  <a:pos x="73" y="483"/>
                </a:cxn>
                <a:cxn ang="0">
                  <a:pos x="99" y="449"/>
                </a:cxn>
                <a:cxn ang="0">
                  <a:pos x="126" y="414"/>
                </a:cxn>
                <a:cxn ang="0">
                  <a:pos x="156" y="380"/>
                </a:cxn>
                <a:cxn ang="0">
                  <a:pos x="186" y="348"/>
                </a:cxn>
                <a:cxn ang="0">
                  <a:pos x="217" y="322"/>
                </a:cxn>
                <a:cxn ang="0">
                  <a:pos x="249" y="298"/>
                </a:cxn>
                <a:cxn ang="0">
                  <a:pos x="249" y="298"/>
                </a:cxn>
                <a:cxn ang="0">
                  <a:pos x="251" y="296"/>
                </a:cxn>
                <a:cxn ang="0">
                  <a:pos x="258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3" y="251"/>
                </a:cxn>
                <a:cxn ang="0">
                  <a:pos x="311" y="235"/>
                </a:cxn>
                <a:cxn ang="0">
                  <a:pos x="327" y="216"/>
                </a:cxn>
                <a:cxn ang="0">
                  <a:pos x="341" y="195"/>
                </a:cxn>
                <a:cxn ang="0">
                  <a:pos x="357" y="174"/>
                </a:cxn>
                <a:cxn ang="0">
                  <a:pos x="367" y="152"/>
                </a:cxn>
                <a:cxn ang="0">
                  <a:pos x="367" y="152"/>
                </a:cxn>
                <a:cxn ang="0">
                  <a:pos x="378" y="131"/>
                </a:cxn>
                <a:cxn ang="0">
                  <a:pos x="389" y="113"/>
                </a:cxn>
                <a:cxn ang="0">
                  <a:pos x="399" y="98"/>
                </a:cxn>
                <a:cxn ang="0">
                  <a:pos x="408" y="83"/>
                </a:cxn>
                <a:cxn ang="0">
                  <a:pos x="413" y="69"/>
                </a:cxn>
                <a:cxn ang="0">
                  <a:pos x="422" y="56"/>
                </a:cxn>
                <a:cxn ang="0">
                  <a:pos x="426" y="43"/>
                </a:cxn>
                <a:cxn ang="0">
                  <a:pos x="433" y="30"/>
                </a:cxn>
                <a:cxn ang="0">
                  <a:pos x="437" y="16"/>
                </a:cxn>
                <a:cxn ang="0">
                  <a:pos x="438" y="0"/>
                </a:cxn>
                <a:cxn ang="0">
                  <a:pos x="438" y="0"/>
                </a:cxn>
                <a:cxn ang="0">
                  <a:pos x="438" y="5"/>
                </a:cxn>
                <a:cxn ang="0">
                  <a:pos x="443" y="25"/>
                </a:cxn>
                <a:cxn ang="0">
                  <a:pos x="445" y="50"/>
                </a:cxn>
                <a:cxn ang="0">
                  <a:pos x="447" y="83"/>
                </a:cxn>
                <a:cxn ang="0">
                  <a:pos x="450" y="122"/>
                </a:cxn>
                <a:cxn ang="0">
                  <a:pos x="450" y="161"/>
                </a:cxn>
                <a:cxn ang="0">
                  <a:pos x="447" y="203"/>
                </a:cxn>
                <a:cxn ang="0">
                  <a:pos x="443" y="244"/>
                </a:cxn>
                <a:cxn ang="0">
                  <a:pos x="435" y="277"/>
                </a:cxn>
                <a:cxn ang="0">
                  <a:pos x="420" y="309"/>
                </a:cxn>
                <a:cxn ang="0">
                  <a:pos x="420" y="309"/>
                </a:cxn>
                <a:cxn ang="0">
                  <a:pos x="401" y="336"/>
                </a:cxn>
                <a:cxn ang="0">
                  <a:pos x="373" y="366"/>
                </a:cxn>
                <a:cxn ang="0">
                  <a:pos x="341" y="397"/>
                </a:cxn>
                <a:cxn ang="0">
                  <a:pos x="306" y="426"/>
                </a:cxn>
                <a:cxn ang="0">
                  <a:pos x="268" y="454"/>
                </a:cxn>
                <a:cxn ang="0">
                  <a:pos x="232" y="481"/>
                </a:cxn>
                <a:cxn ang="0">
                  <a:pos x="194" y="504"/>
                </a:cxn>
                <a:cxn ang="0">
                  <a:pos x="162" y="525"/>
                </a:cxn>
                <a:cxn ang="0">
                  <a:pos x="135" y="541"/>
                </a:cxn>
                <a:cxn ang="0">
                  <a:pos x="113" y="551"/>
                </a:cxn>
                <a:cxn ang="0">
                  <a:pos x="0" y="595"/>
                </a:cxn>
              </a:cxnLst>
              <a:rect l="0" t="0" r="r" b="b"/>
              <a:pathLst>
                <a:path w="451" h="596">
                  <a:moveTo>
                    <a:pt x="0" y="595"/>
                  </a:moveTo>
                  <a:lnTo>
                    <a:pt x="12" y="574"/>
                  </a:lnTo>
                  <a:lnTo>
                    <a:pt x="29" y="548"/>
                  </a:lnTo>
                  <a:lnTo>
                    <a:pt x="48" y="518"/>
                  </a:lnTo>
                  <a:lnTo>
                    <a:pt x="73" y="483"/>
                  </a:lnTo>
                  <a:lnTo>
                    <a:pt x="99" y="449"/>
                  </a:lnTo>
                  <a:lnTo>
                    <a:pt x="126" y="414"/>
                  </a:lnTo>
                  <a:lnTo>
                    <a:pt x="156" y="380"/>
                  </a:lnTo>
                  <a:lnTo>
                    <a:pt x="186" y="348"/>
                  </a:lnTo>
                  <a:lnTo>
                    <a:pt x="217" y="322"/>
                  </a:lnTo>
                  <a:lnTo>
                    <a:pt x="249" y="298"/>
                  </a:lnTo>
                  <a:lnTo>
                    <a:pt x="249" y="298"/>
                  </a:lnTo>
                  <a:lnTo>
                    <a:pt x="251" y="296"/>
                  </a:lnTo>
                  <a:lnTo>
                    <a:pt x="258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3" y="251"/>
                  </a:lnTo>
                  <a:lnTo>
                    <a:pt x="311" y="235"/>
                  </a:lnTo>
                  <a:lnTo>
                    <a:pt x="327" y="216"/>
                  </a:lnTo>
                  <a:lnTo>
                    <a:pt x="341" y="195"/>
                  </a:lnTo>
                  <a:lnTo>
                    <a:pt x="357" y="174"/>
                  </a:lnTo>
                  <a:lnTo>
                    <a:pt x="367" y="152"/>
                  </a:lnTo>
                  <a:lnTo>
                    <a:pt x="367" y="152"/>
                  </a:lnTo>
                  <a:lnTo>
                    <a:pt x="378" y="131"/>
                  </a:lnTo>
                  <a:lnTo>
                    <a:pt x="389" y="113"/>
                  </a:lnTo>
                  <a:lnTo>
                    <a:pt x="399" y="98"/>
                  </a:lnTo>
                  <a:lnTo>
                    <a:pt x="408" y="83"/>
                  </a:lnTo>
                  <a:lnTo>
                    <a:pt x="413" y="69"/>
                  </a:lnTo>
                  <a:lnTo>
                    <a:pt x="422" y="56"/>
                  </a:lnTo>
                  <a:lnTo>
                    <a:pt x="426" y="43"/>
                  </a:lnTo>
                  <a:lnTo>
                    <a:pt x="433" y="30"/>
                  </a:lnTo>
                  <a:lnTo>
                    <a:pt x="437" y="16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5"/>
                  </a:lnTo>
                  <a:lnTo>
                    <a:pt x="443" y="25"/>
                  </a:lnTo>
                  <a:lnTo>
                    <a:pt x="445" y="50"/>
                  </a:lnTo>
                  <a:lnTo>
                    <a:pt x="447" y="83"/>
                  </a:lnTo>
                  <a:lnTo>
                    <a:pt x="450" y="122"/>
                  </a:lnTo>
                  <a:lnTo>
                    <a:pt x="450" y="161"/>
                  </a:lnTo>
                  <a:lnTo>
                    <a:pt x="447" y="203"/>
                  </a:lnTo>
                  <a:lnTo>
                    <a:pt x="443" y="244"/>
                  </a:lnTo>
                  <a:lnTo>
                    <a:pt x="435" y="277"/>
                  </a:lnTo>
                  <a:lnTo>
                    <a:pt x="420" y="309"/>
                  </a:lnTo>
                  <a:lnTo>
                    <a:pt x="420" y="309"/>
                  </a:lnTo>
                  <a:lnTo>
                    <a:pt x="401" y="336"/>
                  </a:lnTo>
                  <a:lnTo>
                    <a:pt x="373" y="366"/>
                  </a:lnTo>
                  <a:lnTo>
                    <a:pt x="341" y="397"/>
                  </a:lnTo>
                  <a:lnTo>
                    <a:pt x="306" y="426"/>
                  </a:lnTo>
                  <a:lnTo>
                    <a:pt x="268" y="454"/>
                  </a:lnTo>
                  <a:lnTo>
                    <a:pt x="232" y="481"/>
                  </a:lnTo>
                  <a:lnTo>
                    <a:pt x="194" y="504"/>
                  </a:lnTo>
                  <a:lnTo>
                    <a:pt x="162" y="525"/>
                  </a:lnTo>
                  <a:lnTo>
                    <a:pt x="135" y="541"/>
                  </a:lnTo>
                  <a:lnTo>
                    <a:pt x="113" y="551"/>
                  </a:lnTo>
                  <a:lnTo>
                    <a:pt x="0" y="595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3" name="Freeform 143"/>
            <p:cNvSpPr>
              <a:spLocks/>
            </p:cNvSpPr>
            <p:nvPr/>
          </p:nvSpPr>
          <p:spPr bwMode="auto">
            <a:xfrm>
              <a:off x="3477" y="2063"/>
              <a:ext cx="451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2" y="574"/>
                </a:cxn>
                <a:cxn ang="0">
                  <a:pos x="29" y="548"/>
                </a:cxn>
                <a:cxn ang="0">
                  <a:pos x="48" y="518"/>
                </a:cxn>
                <a:cxn ang="0">
                  <a:pos x="73" y="483"/>
                </a:cxn>
                <a:cxn ang="0">
                  <a:pos x="99" y="449"/>
                </a:cxn>
                <a:cxn ang="0">
                  <a:pos x="126" y="414"/>
                </a:cxn>
                <a:cxn ang="0">
                  <a:pos x="156" y="380"/>
                </a:cxn>
                <a:cxn ang="0">
                  <a:pos x="186" y="348"/>
                </a:cxn>
                <a:cxn ang="0">
                  <a:pos x="217" y="322"/>
                </a:cxn>
                <a:cxn ang="0">
                  <a:pos x="249" y="298"/>
                </a:cxn>
                <a:cxn ang="0">
                  <a:pos x="249" y="298"/>
                </a:cxn>
                <a:cxn ang="0">
                  <a:pos x="251" y="296"/>
                </a:cxn>
                <a:cxn ang="0">
                  <a:pos x="258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3" y="251"/>
                </a:cxn>
                <a:cxn ang="0">
                  <a:pos x="311" y="235"/>
                </a:cxn>
                <a:cxn ang="0">
                  <a:pos x="327" y="216"/>
                </a:cxn>
                <a:cxn ang="0">
                  <a:pos x="341" y="195"/>
                </a:cxn>
                <a:cxn ang="0">
                  <a:pos x="357" y="174"/>
                </a:cxn>
                <a:cxn ang="0">
                  <a:pos x="367" y="152"/>
                </a:cxn>
                <a:cxn ang="0">
                  <a:pos x="367" y="152"/>
                </a:cxn>
                <a:cxn ang="0">
                  <a:pos x="378" y="131"/>
                </a:cxn>
                <a:cxn ang="0">
                  <a:pos x="389" y="113"/>
                </a:cxn>
                <a:cxn ang="0">
                  <a:pos x="399" y="98"/>
                </a:cxn>
                <a:cxn ang="0">
                  <a:pos x="408" y="83"/>
                </a:cxn>
                <a:cxn ang="0">
                  <a:pos x="413" y="69"/>
                </a:cxn>
                <a:cxn ang="0">
                  <a:pos x="422" y="56"/>
                </a:cxn>
                <a:cxn ang="0">
                  <a:pos x="426" y="43"/>
                </a:cxn>
                <a:cxn ang="0">
                  <a:pos x="433" y="30"/>
                </a:cxn>
                <a:cxn ang="0">
                  <a:pos x="437" y="16"/>
                </a:cxn>
                <a:cxn ang="0">
                  <a:pos x="438" y="0"/>
                </a:cxn>
                <a:cxn ang="0">
                  <a:pos x="438" y="0"/>
                </a:cxn>
                <a:cxn ang="0">
                  <a:pos x="438" y="5"/>
                </a:cxn>
                <a:cxn ang="0">
                  <a:pos x="443" y="25"/>
                </a:cxn>
                <a:cxn ang="0">
                  <a:pos x="445" y="50"/>
                </a:cxn>
                <a:cxn ang="0">
                  <a:pos x="447" y="83"/>
                </a:cxn>
                <a:cxn ang="0">
                  <a:pos x="450" y="122"/>
                </a:cxn>
                <a:cxn ang="0">
                  <a:pos x="450" y="161"/>
                </a:cxn>
                <a:cxn ang="0">
                  <a:pos x="447" y="203"/>
                </a:cxn>
                <a:cxn ang="0">
                  <a:pos x="443" y="244"/>
                </a:cxn>
                <a:cxn ang="0">
                  <a:pos x="435" y="277"/>
                </a:cxn>
                <a:cxn ang="0">
                  <a:pos x="420" y="309"/>
                </a:cxn>
                <a:cxn ang="0">
                  <a:pos x="420" y="309"/>
                </a:cxn>
                <a:cxn ang="0">
                  <a:pos x="401" y="336"/>
                </a:cxn>
                <a:cxn ang="0">
                  <a:pos x="373" y="366"/>
                </a:cxn>
                <a:cxn ang="0">
                  <a:pos x="341" y="397"/>
                </a:cxn>
                <a:cxn ang="0">
                  <a:pos x="306" y="426"/>
                </a:cxn>
                <a:cxn ang="0">
                  <a:pos x="268" y="454"/>
                </a:cxn>
                <a:cxn ang="0">
                  <a:pos x="232" y="481"/>
                </a:cxn>
                <a:cxn ang="0">
                  <a:pos x="194" y="504"/>
                </a:cxn>
                <a:cxn ang="0">
                  <a:pos x="162" y="525"/>
                </a:cxn>
                <a:cxn ang="0">
                  <a:pos x="135" y="541"/>
                </a:cxn>
                <a:cxn ang="0">
                  <a:pos x="113" y="551"/>
                </a:cxn>
              </a:cxnLst>
              <a:rect l="0" t="0" r="r" b="b"/>
              <a:pathLst>
                <a:path w="451" h="596">
                  <a:moveTo>
                    <a:pt x="0" y="595"/>
                  </a:moveTo>
                  <a:lnTo>
                    <a:pt x="12" y="574"/>
                  </a:lnTo>
                  <a:lnTo>
                    <a:pt x="29" y="548"/>
                  </a:lnTo>
                  <a:lnTo>
                    <a:pt x="48" y="518"/>
                  </a:lnTo>
                  <a:lnTo>
                    <a:pt x="73" y="483"/>
                  </a:lnTo>
                  <a:lnTo>
                    <a:pt x="99" y="449"/>
                  </a:lnTo>
                  <a:lnTo>
                    <a:pt x="126" y="414"/>
                  </a:lnTo>
                  <a:lnTo>
                    <a:pt x="156" y="380"/>
                  </a:lnTo>
                  <a:lnTo>
                    <a:pt x="186" y="348"/>
                  </a:lnTo>
                  <a:lnTo>
                    <a:pt x="217" y="322"/>
                  </a:lnTo>
                  <a:lnTo>
                    <a:pt x="249" y="298"/>
                  </a:lnTo>
                  <a:lnTo>
                    <a:pt x="249" y="298"/>
                  </a:lnTo>
                  <a:lnTo>
                    <a:pt x="251" y="296"/>
                  </a:lnTo>
                  <a:lnTo>
                    <a:pt x="258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3" y="251"/>
                  </a:lnTo>
                  <a:lnTo>
                    <a:pt x="311" y="235"/>
                  </a:lnTo>
                  <a:lnTo>
                    <a:pt x="327" y="216"/>
                  </a:lnTo>
                  <a:lnTo>
                    <a:pt x="341" y="195"/>
                  </a:lnTo>
                  <a:lnTo>
                    <a:pt x="357" y="174"/>
                  </a:lnTo>
                  <a:lnTo>
                    <a:pt x="367" y="152"/>
                  </a:lnTo>
                  <a:lnTo>
                    <a:pt x="367" y="152"/>
                  </a:lnTo>
                  <a:lnTo>
                    <a:pt x="378" y="131"/>
                  </a:lnTo>
                  <a:lnTo>
                    <a:pt x="389" y="113"/>
                  </a:lnTo>
                  <a:lnTo>
                    <a:pt x="399" y="98"/>
                  </a:lnTo>
                  <a:lnTo>
                    <a:pt x="408" y="83"/>
                  </a:lnTo>
                  <a:lnTo>
                    <a:pt x="413" y="69"/>
                  </a:lnTo>
                  <a:lnTo>
                    <a:pt x="422" y="56"/>
                  </a:lnTo>
                  <a:lnTo>
                    <a:pt x="426" y="43"/>
                  </a:lnTo>
                  <a:lnTo>
                    <a:pt x="433" y="30"/>
                  </a:lnTo>
                  <a:lnTo>
                    <a:pt x="437" y="16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5"/>
                  </a:lnTo>
                  <a:lnTo>
                    <a:pt x="443" y="25"/>
                  </a:lnTo>
                  <a:lnTo>
                    <a:pt x="445" y="50"/>
                  </a:lnTo>
                  <a:lnTo>
                    <a:pt x="447" y="83"/>
                  </a:lnTo>
                  <a:lnTo>
                    <a:pt x="450" y="122"/>
                  </a:lnTo>
                  <a:lnTo>
                    <a:pt x="450" y="161"/>
                  </a:lnTo>
                  <a:lnTo>
                    <a:pt x="447" y="203"/>
                  </a:lnTo>
                  <a:lnTo>
                    <a:pt x="443" y="244"/>
                  </a:lnTo>
                  <a:lnTo>
                    <a:pt x="435" y="277"/>
                  </a:lnTo>
                  <a:lnTo>
                    <a:pt x="420" y="309"/>
                  </a:lnTo>
                  <a:lnTo>
                    <a:pt x="420" y="309"/>
                  </a:lnTo>
                  <a:lnTo>
                    <a:pt x="401" y="336"/>
                  </a:lnTo>
                  <a:lnTo>
                    <a:pt x="373" y="366"/>
                  </a:lnTo>
                  <a:lnTo>
                    <a:pt x="341" y="397"/>
                  </a:lnTo>
                  <a:lnTo>
                    <a:pt x="306" y="426"/>
                  </a:lnTo>
                  <a:lnTo>
                    <a:pt x="268" y="454"/>
                  </a:lnTo>
                  <a:lnTo>
                    <a:pt x="232" y="481"/>
                  </a:lnTo>
                  <a:lnTo>
                    <a:pt x="194" y="504"/>
                  </a:lnTo>
                  <a:lnTo>
                    <a:pt x="162" y="525"/>
                  </a:lnTo>
                  <a:lnTo>
                    <a:pt x="135" y="541"/>
                  </a:lnTo>
                  <a:lnTo>
                    <a:pt x="113" y="5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4" name="Freeform 144"/>
            <p:cNvSpPr>
              <a:spLocks/>
            </p:cNvSpPr>
            <p:nvPr/>
          </p:nvSpPr>
          <p:spPr bwMode="auto">
            <a:xfrm>
              <a:off x="3463" y="2059"/>
              <a:ext cx="452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5" y="574"/>
                </a:cxn>
                <a:cxn ang="0">
                  <a:pos x="31" y="548"/>
                </a:cxn>
                <a:cxn ang="0">
                  <a:pos x="50" y="518"/>
                </a:cxn>
                <a:cxn ang="0">
                  <a:pos x="74" y="483"/>
                </a:cxn>
                <a:cxn ang="0">
                  <a:pos x="100" y="449"/>
                </a:cxn>
                <a:cxn ang="0">
                  <a:pos x="128" y="414"/>
                </a:cxn>
                <a:cxn ang="0">
                  <a:pos x="158" y="380"/>
                </a:cxn>
                <a:cxn ang="0">
                  <a:pos x="188" y="348"/>
                </a:cxn>
                <a:cxn ang="0">
                  <a:pos x="220" y="322"/>
                </a:cxn>
                <a:cxn ang="0">
                  <a:pos x="250" y="298"/>
                </a:cxn>
                <a:cxn ang="0">
                  <a:pos x="250" y="298"/>
                </a:cxn>
                <a:cxn ang="0">
                  <a:pos x="253" y="296"/>
                </a:cxn>
                <a:cxn ang="0">
                  <a:pos x="260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6" y="251"/>
                </a:cxn>
                <a:cxn ang="0">
                  <a:pos x="313" y="235"/>
                </a:cxn>
                <a:cxn ang="0">
                  <a:pos x="327" y="216"/>
                </a:cxn>
                <a:cxn ang="0">
                  <a:pos x="345" y="195"/>
                </a:cxn>
                <a:cxn ang="0">
                  <a:pos x="357" y="174"/>
                </a:cxn>
                <a:cxn ang="0">
                  <a:pos x="370" y="152"/>
                </a:cxn>
                <a:cxn ang="0">
                  <a:pos x="370" y="152"/>
                </a:cxn>
                <a:cxn ang="0">
                  <a:pos x="380" y="131"/>
                </a:cxn>
                <a:cxn ang="0">
                  <a:pos x="391" y="113"/>
                </a:cxn>
                <a:cxn ang="0">
                  <a:pos x="400" y="98"/>
                </a:cxn>
                <a:cxn ang="0">
                  <a:pos x="407" y="83"/>
                </a:cxn>
                <a:cxn ang="0">
                  <a:pos x="416" y="69"/>
                </a:cxn>
                <a:cxn ang="0">
                  <a:pos x="423" y="56"/>
                </a:cxn>
                <a:cxn ang="0">
                  <a:pos x="428" y="43"/>
                </a:cxn>
                <a:cxn ang="0">
                  <a:pos x="435" y="30"/>
                </a:cxn>
                <a:cxn ang="0">
                  <a:pos x="439" y="16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42" y="5"/>
                </a:cxn>
                <a:cxn ang="0">
                  <a:pos x="444" y="25"/>
                </a:cxn>
                <a:cxn ang="0">
                  <a:pos x="448" y="50"/>
                </a:cxn>
                <a:cxn ang="0">
                  <a:pos x="450" y="83"/>
                </a:cxn>
                <a:cxn ang="0">
                  <a:pos x="452" y="122"/>
                </a:cxn>
                <a:cxn ang="0">
                  <a:pos x="452" y="161"/>
                </a:cxn>
                <a:cxn ang="0">
                  <a:pos x="450" y="203"/>
                </a:cxn>
                <a:cxn ang="0">
                  <a:pos x="444" y="244"/>
                </a:cxn>
                <a:cxn ang="0">
                  <a:pos x="435" y="277"/>
                </a:cxn>
                <a:cxn ang="0">
                  <a:pos x="423" y="309"/>
                </a:cxn>
                <a:cxn ang="0">
                  <a:pos x="423" y="309"/>
                </a:cxn>
                <a:cxn ang="0">
                  <a:pos x="403" y="336"/>
                </a:cxn>
                <a:cxn ang="0">
                  <a:pos x="377" y="366"/>
                </a:cxn>
                <a:cxn ang="0">
                  <a:pos x="345" y="397"/>
                </a:cxn>
                <a:cxn ang="0">
                  <a:pos x="308" y="426"/>
                </a:cxn>
                <a:cxn ang="0">
                  <a:pos x="271" y="454"/>
                </a:cxn>
                <a:cxn ang="0">
                  <a:pos x="232" y="481"/>
                </a:cxn>
                <a:cxn ang="0">
                  <a:pos x="197" y="504"/>
                </a:cxn>
                <a:cxn ang="0">
                  <a:pos x="165" y="525"/>
                </a:cxn>
                <a:cxn ang="0">
                  <a:pos x="137" y="541"/>
                </a:cxn>
                <a:cxn ang="0">
                  <a:pos x="116" y="551"/>
                </a:cxn>
                <a:cxn ang="0">
                  <a:pos x="0" y="595"/>
                </a:cxn>
              </a:cxnLst>
              <a:rect l="0" t="0" r="r" b="b"/>
              <a:pathLst>
                <a:path w="453" h="596">
                  <a:moveTo>
                    <a:pt x="0" y="595"/>
                  </a:moveTo>
                  <a:lnTo>
                    <a:pt x="15" y="574"/>
                  </a:lnTo>
                  <a:lnTo>
                    <a:pt x="31" y="548"/>
                  </a:lnTo>
                  <a:lnTo>
                    <a:pt x="50" y="518"/>
                  </a:lnTo>
                  <a:lnTo>
                    <a:pt x="74" y="483"/>
                  </a:lnTo>
                  <a:lnTo>
                    <a:pt x="100" y="449"/>
                  </a:lnTo>
                  <a:lnTo>
                    <a:pt x="128" y="414"/>
                  </a:lnTo>
                  <a:lnTo>
                    <a:pt x="158" y="380"/>
                  </a:lnTo>
                  <a:lnTo>
                    <a:pt x="188" y="348"/>
                  </a:lnTo>
                  <a:lnTo>
                    <a:pt x="220" y="322"/>
                  </a:lnTo>
                  <a:lnTo>
                    <a:pt x="250" y="298"/>
                  </a:lnTo>
                  <a:lnTo>
                    <a:pt x="250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6" y="251"/>
                  </a:lnTo>
                  <a:lnTo>
                    <a:pt x="313" y="235"/>
                  </a:lnTo>
                  <a:lnTo>
                    <a:pt x="327" y="216"/>
                  </a:lnTo>
                  <a:lnTo>
                    <a:pt x="345" y="195"/>
                  </a:lnTo>
                  <a:lnTo>
                    <a:pt x="357" y="174"/>
                  </a:lnTo>
                  <a:lnTo>
                    <a:pt x="370" y="152"/>
                  </a:lnTo>
                  <a:lnTo>
                    <a:pt x="370" y="152"/>
                  </a:lnTo>
                  <a:lnTo>
                    <a:pt x="380" y="131"/>
                  </a:lnTo>
                  <a:lnTo>
                    <a:pt x="391" y="113"/>
                  </a:lnTo>
                  <a:lnTo>
                    <a:pt x="400" y="98"/>
                  </a:lnTo>
                  <a:lnTo>
                    <a:pt x="407" y="83"/>
                  </a:lnTo>
                  <a:lnTo>
                    <a:pt x="416" y="69"/>
                  </a:lnTo>
                  <a:lnTo>
                    <a:pt x="423" y="56"/>
                  </a:lnTo>
                  <a:lnTo>
                    <a:pt x="428" y="43"/>
                  </a:lnTo>
                  <a:lnTo>
                    <a:pt x="435" y="30"/>
                  </a:lnTo>
                  <a:lnTo>
                    <a:pt x="439" y="16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5"/>
                  </a:lnTo>
                  <a:lnTo>
                    <a:pt x="444" y="25"/>
                  </a:lnTo>
                  <a:lnTo>
                    <a:pt x="448" y="50"/>
                  </a:lnTo>
                  <a:lnTo>
                    <a:pt x="450" y="83"/>
                  </a:lnTo>
                  <a:lnTo>
                    <a:pt x="452" y="122"/>
                  </a:lnTo>
                  <a:lnTo>
                    <a:pt x="452" y="161"/>
                  </a:lnTo>
                  <a:lnTo>
                    <a:pt x="450" y="203"/>
                  </a:lnTo>
                  <a:lnTo>
                    <a:pt x="444" y="244"/>
                  </a:lnTo>
                  <a:lnTo>
                    <a:pt x="435" y="277"/>
                  </a:lnTo>
                  <a:lnTo>
                    <a:pt x="423" y="309"/>
                  </a:lnTo>
                  <a:lnTo>
                    <a:pt x="423" y="309"/>
                  </a:lnTo>
                  <a:lnTo>
                    <a:pt x="403" y="336"/>
                  </a:lnTo>
                  <a:lnTo>
                    <a:pt x="377" y="366"/>
                  </a:lnTo>
                  <a:lnTo>
                    <a:pt x="345" y="397"/>
                  </a:lnTo>
                  <a:lnTo>
                    <a:pt x="308" y="426"/>
                  </a:lnTo>
                  <a:lnTo>
                    <a:pt x="271" y="454"/>
                  </a:lnTo>
                  <a:lnTo>
                    <a:pt x="232" y="481"/>
                  </a:lnTo>
                  <a:lnTo>
                    <a:pt x="197" y="504"/>
                  </a:lnTo>
                  <a:lnTo>
                    <a:pt x="165" y="525"/>
                  </a:lnTo>
                  <a:lnTo>
                    <a:pt x="137" y="541"/>
                  </a:lnTo>
                  <a:lnTo>
                    <a:pt x="116" y="551"/>
                  </a:lnTo>
                  <a:lnTo>
                    <a:pt x="0" y="59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5" name="Freeform 145"/>
            <p:cNvSpPr>
              <a:spLocks/>
            </p:cNvSpPr>
            <p:nvPr/>
          </p:nvSpPr>
          <p:spPr bwMode="auto">
            <a:xfrm>
              <a:off x="3463" y="2059"/>
              <a:ext cx="452" cy="596"/>
            </a:xfrm>
            <a:custGeom>
              <a:avLst/>
              <a:gdLst/>
              <a:ahLst/>
              <a:cxnLst>
                <a:cxn ang="0">
                  <a:pos x="0" y="595"/>
                </a:cxn>
                <a:cxn ang="0">
                  <a:pos x="15" y="574"/>
                </a:cxn>
                <a:cxn ang="0">
                  <a:pos x="31" y="548"/>
                </a:cxn>
                <a:cxn ang="0">
                  <a:pos x="50" y="518"/>
                </a:cxn>
                <a:cxn ang="0">
                  <a:pos x="74" y="483"/>
                </a:cxn>
                <a:cxn ang="0">
                  <a:pos x="100" y="449"/>
                </a:cxn>
                <a:cxn ang="0">
                  <a:pos x="128" y="414"/>
                </a:cxn>
                <a:cxn ang="0">
                  <a:pos x="158" y="380"/>
                </a:cxn>
                <a:cxn ang="0">
                  <a:pos x="188" y="348"/>
                </a:cxn>
                <a:cxn ang="0">
                  <a:pos x="220" y="322"/>
                </a:cxn>
                <a:cxn ang="0">
                  <a:pos x="250" y="298"/>
                </a:cxn>
                <a:cxn ang="0">
                  <a:pos x="250" y="298"/>
                </a:cxn>
                <a:cxn ang="0">
                  <a:pos x="253" y="296"/>
                </a:cxn>
                <a:cxn ang="0">
                  <a:pos x="260" y="290"/>
                </a:cxn>
                <a:cxn ang="0">
                  <a:pos x="268" y="281"/>
                </a:cxn>
                <a:cxn ang="0">
                  <a:pos x="281" y="269"/>
                </a:cxn>
                <a:cxn ang="0">
                  <a:pos x="296" y="251"/>
                </a:cxn>
                <a:cxn ang="0">
                  <a:pos x="313" y="235"/>
                </a:cxn>
                <a:cxn ang="0">
                  <a:pos x="327" y="216"/>
                </a:cxn>
                <a:cxn ang="0">
                  <a:pos x="345" y="195"/>
                </a:cxn>
                <a:cxn ang="0">
                  <a:pos x="357" y="174"/>
                </a:cxn>
                <a:cxn ang="0">
                  <a:pos x="370" y="152"/>
                </a:cxn>
                <a:cxn ang="0">
                  <a:pos x="370" y="152"/>
                </a:cxn>
                <a:cxn ang="0">
                  <a:pos x="380" y="131"/>
                </a:cxn>
                <a:cxn ang="0">
                  <a:pos x="391" y="113"/>
                </a:cxn>
                <a:cxn ang="0">
                  <a:pos x="400" y="98"/>
                </a:cxn>
                <a:cxn ang="0">
                  <a:pos x="407" y="83"/>
                </a:cxn>
                <a:cxn ang="0">
                  <a:pos x="416" y="69"/>
                </a:cxn>
                <a:cxn ang="0">
                  <a:pos x="423" y="56"/>
                </a:cxn>
                <a:cxn ang="0">
                  <a:pos x="428" y="43"/>
                </a:cxn>
                <a:cxn ang="0">
                  <a:pos x="435" y="30"/>
                </a:cxn>
                <a:cxn ang="0">
                  <a:pos x="439" y="16"/>
                </a:cxn>
                <a:cxn ang="0">
                  <a:pos x="442" y="0"/>
                </a:cxn>
                <a:cxn ang="0">
                  <a:pos x="442" y="0"/>
                </a:cxn>
                <a:cxn ang="0">
                  <a:pos x="442" y="5"/>
                </a:cxn>
                <a:cxn ang="0">
                  <a:pos x="444" y="25"/>
                </a:cxn>
                <a:cxn ang="0">
                  <a:pos x="448" y="50"/>
                </a:cxn>
                <a:cxn ang="0">
                  <a:pos x="450" y="83"/>
                </a:cxn>
                <a:cxn ang="0">
                  <a:pos x="452" y="122"/>
                </a:cxn>
                <a:cxn ang="0">
                  <a:pos x="452" y="161"/>
                </a:cxn>
                <a:cxn ang="0">
                  <a:pos x="450" y="203"/>
                </a:cxn>
                <a:cxn ang="0">
                  <a:pos x="444" y="244"/>
                </a:cxn>
                <a:cxn ang="0">
                  <a:pos x="435" y="277"/>
                </a:cxn>
                <a:cxn ang="0">
                  <a:pos x="423" y="309"/>
                </a:cxn>
                <a:cxn ang="0">
                  <a:pos x="423" y="309"/>
                </a:cxn>
                <a:cxn ang="0">
                  <a:pos x="403" y="336"/>
                </a:cxn>
                <a:cxn ang="0">
                  <a:pos x="377" y="366"/>
                </a:cxn>
                <a:cxn ang="0">
                  <a:pos x="345" y="397"/>
                </a:cxn>
                <a:cxn ang="0">
                  <a:pos x="308" y="426"/>
                </a:cxn>
                <a:cxn ang="0">
                  <a:pos x="271" y="454"/>
                </a:cxn>
                <a:cxn ang="0">
                  <a:pos x="232" y="481"/>
                </a:cxn>
                <a:cxn ang="0">
                  <a:pos x="197" y="504"/>
                </a:cxn>
                <a:cxn ang="0">
                  <a:pos x="165" y="525"/>
                </a:cxn>
                <a:cxn ang="0">
                  <a:pos x="137" y="541"/>
                </a:cxn>
                <a:cxn ang="0">
                  <a:pos x="116" y="551"/>
                </a:cxn>
              </a:cxnLst>
              <a:rect l="0" t="0" r="r" b="b"/>
              <a:pathLst>
                <a:path w="453" h="596">
                  <a:moveTo>
                    <a:pt x="0" y="595"/>
                  </a:moveTo>
                  <a:lnTo>
                    <a:pt x="15" y="574"/>
                  </a:lnTo>
                  <a:lnTo>
                    <a:pt x="31" y="548"/>
                  </a:lnTo>
                  <a:lnTo>
                    <a:pt x="50" y="518"/>
                  </a:lnTo>
                  <a:lnTo>
                    <a:pt x="74" y="483"/>
                  </a:lnTo>
                  <a:lnTo>
                    <a:pt x="100" y="449"/>
                  </a:lnTo>
                  <a:lnTo>
                    <a:pt x="128" y="414"/>
                  </a:lnTo>
                  <a:lnTo>
                    <a:pt x="158" y="380"/>
                  </a:lnTo>
                  <a:lnTo>
                    <a:pt x="188" y="348"/>
                  </a:lnTo>
                  <a:lnTo>
                    <a:pt x="220" y="322"/>
                  </a:lnTo>
                  <a:lnTo>
                    <a:pt x="250" y="298"/>
                  </a:lnTo>
                  <a:lnTo>
                    <a:pt x="250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68" y="281"/>
                  </a:lnTo>
                  <a:lnTo>
                    <a:pt x="281" y="269"/>
                  </a:lnTo>
                  <a:lnTo>
                    <a:pt x="296" y="251"/>
                  </a:lnTo>
                  <a:lnTo>
                    <a:pt x="313" y="235"/>
                  </a:lnTo>
                  <a:lnTo>
                    <a:pt x="327" y="216"/>
                  </a:lnTo>
                  <a:lnTo>
                    <a:pt x="345" y="195"/>
                  </a:lnTo>
                  <a:lnTo>
                    <a:pt x="357" y="174"/>
                  </a:lnTo>
                  <a:lnTo>
                    <a:pt x="370" y="152"/>
                  </a:lnTo>
                  <a:lnTo>
                    <a:pt x="370" y="152"/>
                  </a:lnTo>
                  <a:lnTo>
                    <a:pt x="380" y="131"/>
                  </a:lnTo>
                  <a:lnTo>
                    <a:pt x="391" y="113"/>
                  </a:lnTo>
                  <a:lnTo>
                    <a:pt x="400" y="98"/>
                  </a:lnTo>
                  <a:lnTo>
                    <a:pt x="407" y="83"/>
                  </a:lnTo>
                  <a:lnTo>
                    <a:pt x="416" y="69"/>
                  </a:lnTo>
                  <a:lnTo>
                    <a:pt x="423" y="56"/>
                  </a:lnTo>
                  <a:lnTo>
                    <a:pt x="428" y="43"/>
                  </a:lnTo>
                  <a:lnTo>
                    <a:pt x="435" y="30"/>
                  </a:lnTo>
                  <a:lnTo>
                    <a:pt x="439" y="16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5"/>
                  </a:lnTo>
                  <a:lnTo>
                    <a:pt x="444" y="25"/>
                  </a:lnTo>
                  <a:lnTo>
                    <a:pt x="448" y="50"/>
                  </a:lnTo>
                  <a:lnTo>
                    <a:pt x="450" y="83"/>
                  </a:lnTo>
                  <a:lnTo>
                    <a:pt x="452" y="122"/>
                  </a:lnTo>
                  <a:lnTo>
                    <a:pt x="452" y="161"/>
                  </a:lnTo>
                  <a:lnTo>
                    <a:pt x="450" y="203"/>
                  </a:lnTo>
                  <a:lnTo>
                    <a:pt x="444" y="244"/>
                  </a:lnTo>
                  <a:lnTo>
                    <a:pt x="435" y="277"/>
                  </a:lnTo>
                  <a:lnTo>
                    <a:pt x="423" y="309"/>
                  </a:lnTo>
                  <a:lnTo>
                    <a:pt x="423" y="309"/>
                  </a:lnTo>
                  <a:lnTo>
                    <a:pt x="403" y="336"/>
                  </a:lnTo>
                  <a:lnTo>
                    <a:pt x="377" y="366"/>
                  </a:lnTo>
                  <a:lnTo>
                    <a:pt x="345" y="397"/>
                  </a:lnTo>
                  <a:lnTo>
                    <a:pt x="308" y="426"/>
                  </a:lnTo>
                  <a:lnTo>
                    <a:pt x="271" y="454"/>
                  </a:lnTo>
                  <a:lnTo>
                    <a:pt x="232" y="481"/>
                  </a:lnTo>
                  <a:lnTo>
                    <a:pt x="197" y="504"/>
                  </a:lnTo>
                  <a:lnTo>
                    <a:pt x="165" y="525"/>
                  </a:lnTo>
                  <a:lnTo>
                    <a:pt x="137" y="541"/>
                  </a:lnTo>
                  <a:lnTo>
                    <a:pt x="116" y="55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6" name="Freeform 146"/>
            <p:cNvSpPr>
              <a:spLocks/>
            </p:cNvSpPr>
            <p:nvPr/>
          </p:nvSpPr>
          <p:spPr bwMode="auto">
            <a:xfrm>
              <a:off x="3348" y="2290"/>
              <a:ext cx="553" cy="523"/>
            </a:xfrm>
            <a:custGeom>
              <a:avLst/>
              <a:gdLst/>
              <a:ahLst/>
              <a:cxnLst>
                <a:cxn ang="0">
                  <a:pos x="14" y="498"/>
                </a:cxn>
                <a:cxn ang="0">
                  <a:pos x="55" y="441"/>
                </a:cxn>
                <a:cxn ang="0">
                  <a:pos x="107" y="379"/>
                </a:cxn>
                <a:cxn ang="0">
                  <a:pos x="168" y="315"/>
                </a:cxn>
                <a:cxn ang="0">
                  <a:pos x="234" y="261"/>
                </a:cxn>
                <a:cxn ang="0">
                  <a:pos x="267" y="238"/>
                </a:cxn>
                <a:cxn ang="0">
                  <a:pos x="335" y="197"/>
                </a:cxn>
                <a:cxn ang="0">
                  <a:pos x="403" y="151"/>
                </a:cxn>
                <a:cxn ang="0">
                  <a:pos x="464" y="103"/>
                </a:cxn>
                <a:cxn ang="0">
                  <a:pos x="513" y="52"/>
                </a:cxn>
                <a:cxn ang="0">
                  <a:pos x="546" y="0"/>
                </a:cxn>
                <a:cxn ang="0">
                  <a:pos x="546" y="2"/>
                </a:cxn>
                <a:cxn ang="0">
                  <a:pos x="548" y="15"/>
                </a:cxn>
                <a:cxn ang="0">
                  <a:pos x="553" y="38"/>
                </a:cxn>
                <a:cxn ang="0">
                  <a:pos x="553" y="68"/>
                </a:cxn>
                <a:cxn ang="0">
                  <a:pos x="550" y="96"/>
                </a:cxn>
                <a:cxn ang="0">
                  <a:pos x="546" y="112"/>
                </a:cxn>
                <a:cxn ang="0">
                  <a:pos x="536" y="143"/>
                </a:cxn>
                <a:cxn ang="0">
                  <a:pos x="521" y="176"/>
                </a:cxn>
                <a:cxn ang="0">
                  <a:pos x="504" y="210"/>
                </a:cxn>
                <a:cxn ang="0">
                  <a:pos x="481" y="242"/>
                </a:cxn>
                <a:cxn ang="0">
                  <a:pos x="453" y="267"/>
                </a:cxn>
                <a:cxn ang="0">
                  <a:pos x="435" y="280"/>
                </a:cxn>
                <a:cxn ang="0">
                  <a:pos x="382" y="312"/>
                </a:cxn>
                <a:cxn ang="0">
                  <a:pos x="318" y="345"/>
                </a:cxn>
                <a:cxn ang="0">
                  <a:pos x="255" y="381"/>
                </a:cxn>
                <a:cxn ang="0">
                  <a:pos x="200" y="408"/>
                </a:cxn>
                <a:cxn ang="0">
                  <a:pos x="181" y="420"/>
                </a:cxn>
                <a:cxn ang="0">
                  <a:pos x="147" y="441"/>
                </a:cxn>
                <a:cxn ang="0">
                  <a:pos x="113" y="462"/>
                </a:cxn>
                <a:cxn ang="0">
                  <a:pos x="84" y="482"/>
                </a:cxn>
                <a:cxn ang="0">
                  <a:pos x="61" y="498"/>
                </a:cxn>
                <a:cxn ang="0">
                  <a:pos x="46" y="511"/>
                </a:cxn>
              </a:cxnLst>
              <a:rect l="0" t="0" r="r" b="b"/>
              <a:pathLst>
                <a:path w="554" h="523">
                  <a:moveTo>
                    <a:pt x="0" y="522"/>
                  </a:moveTo>
                  <a:lnTo>
                    <a:pt x="14" y="498"/>
                  </a:lnTo>
                  <a:lnTo>
                    <a:pt x="34" y="471"/>
                  </a:lnTo>
                  <a:lnTo>
                    <a:pt x="55" y="441"/>
                  </a:lnTo>
                  <a:lnTo>
                    <a:pt x="80" y="411"/>
                  </a:lnTo>
                  <a:lnTo>
                    <a:pt x="107" y="379"/>
                  </a:lnTo>
                  <a:lnTo>
                    <a:pt x="137" y="347"/>
                  </a:lnTo>
                  <a:lnTo>
                    <a:pt x="168" y="315"/>
                  </a:lnTo>
                  <a:lnTo>
                    <a:pt x="200" y="286"/>
                  </a:lnTo>
                  <a:lnTo>
                    <a:pt x="234" y="261"/>
                  </a:lnTo>
                  <a:lnTo>
                    <a:pt x="267" y="238"/>
                  </a:lnTo>
                  <a:lnTo>
                    <a:pt x="267" y="238"/>
                  </a:lnTo>
                  <a:lnTo>
                    <a:pt x="301" y="218"/>
                  </a:lnTo>
                  <a:lnTo>
                    <a:pt x="335" y="197"/>
                  </a:lnTo>
                  <a:lnTo>
                    <a:pt x="369" y="174"/>
                  </a:lnTo>
                  <a:lnTo>
                    <a:pt x="403" y="151"/>
                  </a:lnTo>
                  <a:lnTo>
                    <a:pt x="435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3" y="52"/>
                  </a:lnTo>
                  <a:lnTo>
                    <a:pt x="534" y="27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2"/>
                  </a:lnTo>
                  <a:lnTo>
                    <a:pt x="548" y="8"/>
                  </a:lnTo>
                  <a:lnTo>
                    <a:pt x="548" y="15"/>
                  </a:lnTo>
                  <a:lnTo>
                    <a:pt x="550" y="25"/>
                  </a:lnTo>
                  <a:lnTo>
                    <a:pt x="553" y="38"/>
                  </a:lnTo>
                  <a:lnTo>
                    <a:pt x="553" y="50"/>
                  </a:lnTo>
                  <a:lnTo>
                    <a:pt x="553" y="68"/>
                  </a:lnTo>
                  <a:lnTo>
                    <a:pt x="553" y="82"/>
                  </a:lnTo>
                  <a:lnTo>
                    <a:pt x="550" y="96"/>
                  </a:lnTo>
                  <a:lnTo>
                    <a:pt x="546" y="112"/>
                  </a:lnTo>
                  <a:lnTo>
                    <a:pt x="546" y="112"/>
                  </a:lnTo>
                  <a:lnTo>
                    <a:pt x="541" y="126"/>
                  </a:lnTo>
                  <a:lnTo>
                    <a:pt x="536" y="143"/>
                  </a:lnTo>
                  <a:lnTo>
                    <a:pt x="529" y="160"/>
                  </a:lnTo>
                  <a:lnTo>
                    <a:pt x="521" y="176"/>
                  </a:lnTo>
                  <a:lnTo>
                    <a:pt x="513" y="193"/>
                  </a:lnTo>
                  <a:lnTo>
                    <a:pt x="504" y="210"/>
                  </a:lnTo>
                  <a:lnTo>
                    <a:pt x="493" y="227"/>
                  </a:lnTo>
                  <a:lnTo>
                    <a:pt x="481" y="242"/>
                  </a:lnTo>
                  <a:lnTo>
                    <a:pt x="468" y="257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5" y="280"/>
                  </a:lnTo>
                  <a:lnTo>
                    <a:pt x="411" y="294"/>
                  </a:lnTo>
                  <a:lnTo>
                    <a:pt x="382" y="312"/>
                  </a:lnTo>
                  <a:lnTo>
                    <a:pt x="350" y="328"/>
                  </a:lnTo>
                  <a:lnTo>
                    <a:pt x="318" y="345"/>
                  </a:lnTo>
                  <a:lnTo>
                    <a:pt x="287" y="364"/>
                  </a:lnTo>
                  <a:lnTo>
                    <a:pt x="255" y="381"/>
                  </a:lnTo>
                  <a:lnTo>
                    <a:pt x="225" y="395"/>
                  </a:lnTo>
                  <a:lnTo>
                    <a:pt x="200" y="408"/>
                  </a:lnTo>
                  <a:lnTo>
                    <a:pt x="181" y="420"/>
                  </a:lnTo>
                  <a:lnTo>
                    <a:pt x="181" y="420"/>
                  </a:lnTo>
                  <a:lnTo>
                    <a:pt x="164" y="431"/>
                  </a:lnTo>
                  <a:lnTo>
                    <a:pt x="147" y="441"/>
                  </a:lnTo>
                  <a:lnTo>
                    <a:pt x="131" y="452"/>
                  </a:lnTo>
                  <a:lnTo>
                    <a:pt x="113" y="462"/>
                  </a:lnTo>
                  <a:lnTo>
                    <a:pt x="99" y="471"/>
                  </a:lnTo>
                  <a:lnTo>
                    <a:pt x="84" y="482"/>
                  </a:lnTo>
                  <a:lnTo>
                    <a:pt x="71" y="490"/>
                  </a:lnTo>
                  <a:lnTo>
                    <a:pt x="61" y="498"/>
                  </a:lnTo>
                  <a:lnTo>
                    <a:pt x="52" y="505"/>
                  </a:lnTo>
                  <a:lnTo>
                    <a:pt x="46" y="511"/>
                  </a:lnTo>
                  <a:lnTo>
                    <a:pt x="0" y="522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7" name="Freeform 147"/>
            <p:cNvSpPr>
              <a:spLocks/>
            </p:cNvSpPr>
            <p:nvPr/>
          </p:nvSpPr>
          <p:spPr bwMode="auto">
            <a:xfrm>
              <a:off x="3348" y="2290"/>
              <a:ext cx="553" cy="523"/>
            </a:xfrm>
            <a:custGeom>
              <a:avLst/>
              <a:gdLst/>
              <a:ahLst/>
              <a:cxnLst>
                <a:cxn ang="0">
                  <a:pos x="14" y="498"/>
                </a:cxn>
                <a:cxn ang="0">
                  <a:pos x="55" y="441"/>
                </a:cxn>
                <a:cxn ang="0">
                  <a:pos x="107" y="379"/>
                </a:cxn>
                <a:cxn ang="0">
                  <a:pos x="168" y="315"/>
                </a:cxn>
                <a:cxn ang="0">
                  <a:pos x="234" y="261"/>
                </a:cxn>
                <a:cxn ang="0">
                  <a:pos x="267" y="238"/>
                </a:cxn>
                <a:cxn ang="0">
                  <a:pos x="335" y="197"/>
                </a:cxn>
                <a:cxn ang="0">
                  <a:pos x="403" y="151"/>
                </a:cxn>
                <a:cxn ang="0">
                  <a:pos x="464" y="103"/>
                </a:cxn>
                <a:cxn ang="0">
                  <a:pos x="513" y="52"/>
                </a:cxn>
                <a:cxn ang="0">
                  <a:pos x="546" y="0"/>
                </a:cxn>
                <a:cxn ang="0">
                  <a:pos x="546" y="2"/>
                </a:cxn>
                <a:cxn ang="0">
                  <a:pos x="548" y="15"/>
                </a:cxn>
                <a:cxn ang="0">
                  <a:pos x="553" y="38"/>
                </a:cxn>
                <a:cxn ang="0">
                  <a:pos x="553" y="68"/>
                </a:cxn>
                <a:cxn ang="0">
                  <a:pos x="550" y="96"/>
                </a:cxn>
                <a:cxn ang="0">
                  <a:pos x="546" y="112"/>
                </a:cxn>
                <a:cxn ang="0">
                  <a:pos x="536" y="143"/>
                </a:cxn>
                <a:cxn ang="0">
                  <a:pos x="521" y="176"/>
                </a:cxn>
                <a:cxn ang="0">
                  <a:pos x="504" y="210"/>
                </a:cxn>
                <a:cxn ang="0">
                  <a:pos x="481" y="242"/>
                </a:cxn>
                <a:cxn ang="0">
                  <a:pos x="453" y="267"/>
                </a:cxn>
                <a:cxn ang="0">
                  <a:pos x="435" y="280"/>
                </a:cxn>
                <a:cxn ang="0">
                  <a:pos x="382" y="312"/>
                </a:cxn>
                <a:cxn ang="0">
                  <a:pos x="318" y="345"/>
                </a:cxn>
                <a:cxn ang="0">
                  <a:pos x="255" y="381"/>
                </a:cxn>
                <a:cxn ang="0">
                  <a:pos x="200" y="408"/>
                </a:cxn>
                <a:cxn ang="0">
                  <a:pos x="181" y="420"/>
                </a:cxn>
                <a:cxn ang="0">
                  <a:pos x="147" y="441"/>
                </a:cxn>
                <a:cxn ang="0">
                  <a:pos x="113" y="462"/>
                </a:cxn>
                <a:cxn ang="0">
                  <a:pos x="84" y="482"/>
                </a:cxn>
                <a:cxn ang="0">
                  <a:pos x="61" y="498"/>
                </a:cxn>
                <a:cxn ang="0">
                  <a:pos x="46" y="511"/>
                </a:cxn>
              </a:cxnLst>
              <a:rect l="0" t="0" r="r" b="b"/>
              <a:pathLst>
                <a:path w="554" h="523">
                  <a:moveTo>
                    <a:pt x="0" y="522"/>
                  </a:moveTo>
                  <a:lnTo>
                    <a:pt x="14" y="498"/>
                  </a:lnTo>
                  <a:lnTo>
                    <a:pt x="34" y="471"/>
                  </a:lnTo>
                  <a:lnTo>
                    <a:pt x="55" y="441"/>
                  </a:lnTo>
                  <a:lnTo>
                    <a:pt x="80" y="411"/>
                  </a:lnTo>
                  <a:lnTo>
                    <a:pt x="107" y="379"/>
                  </a:lnTo>
                  <a:lnTo>
                    <a:pt x="137" y="347"/>
                  </a:lnTo>
                  <a:lnTo>
                    <a:pt x="168" y="315"/>
                  </a:lnTo>
                  <a:lnTo>
                    <a:pt x="200" y="286"/>
                  </a:lnTo>
                  <a:lnTo>
                    <a:pt x="234" y="261"/>
                  </a:lnTo>
                  <a:lnTo>
                    <a:pt x="267" y="238"/>
                  </a:lnTo>
                  <a:lnTo>
                    <a:pt x="267" y="238"/>
                  </a:lnTo>
                  <a:lnTo>
                    <a:pt x="301" y="218"/>
                  </a:lnTo>
                  <a:lnTo>
                    <a:pt x="335" y="197"/>
                  </a:lnTo>
                  <a:lnTo>
                    <a:pt x="369" y="174"/>
                  </a:lnTo>
                  <a:lnTo>
                    <a:pt x="403" y="151"/>
                  </a:lnTo>
                  <a:lnTo>
                    <a:pt x="435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3" y="52"/>
                  </a:lnTo>
                  <a:lnTo>
                    <a:pt x="534" y="27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2"/>
                  </a:lnTo>
                  <a:lnTo>
                    <a:pt x="548" y="8"/>
                  </a:lnTo>
                  <a:lnTo>
                    <a:pt x="548" y="15"/>
                  </a:lnTo>
                  <a:lnTo>
                    <a:pt x="550" y="25"/>
                  </a:lnTo>
                  <a:lnTo>
                    <a:pt x="553" y="38"/>
                  </a:lnTo>
                  <a:lnTo>
                    <a:pt x="553" y="50"/>
                  </a:lnTo>
                  <a:lnTo>
                    <a:pt x="553" y="68"/>
                  </a:lnTo>
                  <a:lnTo>
                    <a:pt x="553" y="82"/>
                  </a:lnTo>
                  <a:lnTo>
                    <a:pt x="550" y="96"/>
                  </a:lnTo>
                  <a:lnTo>
                    <a:pt x="546" y="112"/>
                  </a:lnTo>
                  <a:lnTo>
                    <a:pt x="546" y="112"/>
                  </a:lnTo>
                  <a:lnTo>
                    <a:pt x="541" y="126"/>
                  </a:lnTo>
                  <a:lnTo>
                    <a:pt x="536" y="143"/>
                  </a:lnTo>
                  <a:lnTo>
                    <a:pt x="529" y="160"/>
                  </a:lnTo>
                  <a:lnTo>
                    <a:pt x="521" y="176"/>
                  </a:lnTo>
                  <a:lnTo>
                    <a:pt x="513" y="193"/>
                  </a:lnTo>
                  <a:lnTo>
                    <a:pt x="504" y="210"/>
                  </a:lnTo>
                  <a:lnTo>
                    <a:pt x="493" y="227"/>
                  </a:lnTo>
                  <a:lnTo>
                    <a:pt x="481" y="242"/>
                  </a:lnTo>
                  <a:lnTo>
                    <a:pt x="468" y="257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5" y="280"/>
                  </a:lnTo>
                  <a:lnTo>
                    <a:pt x="411" y="294"/>
                  </a:lnTo>
                  <a:lnTo>
                    <a:pt x="382" y="312"/>
                  </a:lnTo>
                  <a:lnTo>
                    <a:pt x="350" y="328"/>
                  </a:lnTo>
                  <a:lnTo>
                    <a:pt x="318" y="345"/>
                  </a:lnTo>
                  <a:lnTo>
                    <a:pt x="287" y="364"/>
                  </a:lnTo>
                  <a:lnTo>
                    <a:pt x="255" y="381"/>
                  </a:lnTo>
                  <a:lnTo>
                    <a:pt x="225" y="395"/>
                  </a:lnTo>
                  <a:lnTo>
                    <a:pt x="200" y="408"/>
                  </a:lnTo>
                  <a:lnTo>
                    <a:pt x="181" y="420"/>
                  </a:lnTo>
                  <a:lnTo>
                    <a:pt x="181" y="420"/>
                  </a:lnTo>
                  <a:lnTo>
                    <a:pt x="164" y="431"/>
                  </a:lnTo>
                  <a:lnTo>
                    <a:pt x="147" y="441"/>
                  </a:lnTo>
                  <a:lnTo>
                    <a:pt x="131" y="452"/>
                  </a:lnTo>
                  <a:lnTo>
                    <a:pt x="113" y="462"/>
                  </a:lnTo>
                  <a:lnTo>
                    <a:pt x="99" y="471"/>
                  </a:lnTo>
                  <a:lnTo>
                    <a:pt x="84" y="482"/>
                  </a:lnTo>
                  <a:lnTo>
                    <a:pt x="71" y="490"/>
                  </a:lnTo>
                  <a:lnTo>
                    <a:pt x="61" y="498"/>
                  </a:lnTo>
                  <a:lnTo>
                    <a:pt x="52" y="505"/>
                  </a:lnTo>
                  <a:lnTo>
                    <a:pt x="46" y="511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8" name="Freeform 148"/>
            <p:cNvSpPr>
              <a:spLocks/>
            </p:cNvSpPr>
            <p:nvPr/>
          </p:nvSpPr>
          <p:spPr bwMode="auto">
            <a:xfrm>
              <a:off x="3339" y="2266"/>
              <a:ext cx="552" cy="523"/>
            </a:xfrm>
            <a:custGeom>
              <a:avLst/>
              <a:gdLst/>
              <a:ahLst/>
              <a:cxnLst>
                <a:cxn ang="0">
                  <a:pos x="15" y="499"/>
                </a:cxn>
                <a:cxn ang="0">
                  <a:pos x="54" y="442"/>
                </a:cxn>
                <a:cxn ang="0">
                  <a:pos x="107" y="379"/>
                </a:cxn>
                <a:cxn ang="0">
                  <a:pos x="168" y="316"/>
                </a:cxn>
                <a:cxn ang="0">
                  <a:pos x="234" y="260"/>
                </a:cxn>
                <a:cxn ang="0">
                  <a:pos x="268" y="237"/>
                </a:cxn>
                <a:cxn ang="0">
                  <a:pos x="335" y="195"/>
                </a:cxn>
                <a:cxn ang="0">
                  <a:pos x="402" y="151"/>
                </a:cxn>
                <a:cxn ang="0">
                  <a:pos x="464" y="103"/>
                </a:cxn>
                <a:cxn ang="0">
                  <a:pos x="514" y="52"/>
                </a:cxn>
                <a:cxn ang="0">
                  <a:pos x="547" y="0"/>
                </a:cxn>
                <a:cxn ang="0">
                  <a:pos x="547" y="2"/>
                </a:cxn>
                <a:cxn ang="0">
                  <a:pos x="549" y="14"/>
                </a:cxn>
                <a:cxn ang="0">
                  <a:pos x="552" y="37"/>
                </a:cxn>
                <a:cxn ang="0">
                  <a:pos x="552" y="64"/>
                </a:cxn>
                <a:cxn ang="0">
                  <a:pos x="549" y="96"/>
                </a:cxn>
                <a:cxn ang="0">
                  <a:pos x="547" y="111"/>
                </a:cxn>
                <a:cxn ang="0">
                  <a:pos x="535" y="143"/>
                </a:cxn>
                <a:cxn ang="0">
                  <a:pos x="522" y="177"/>
                </a:cxn>
                <a:cxn ang="0">
                  <a:pos x="503" y="210"/>
                </a:cxn>
                <a:cxn ang="0">
                  <a:pos x="482" y="242"/>
                </a:cxn>
                <a:cxn ang="0">
                  <a:pos x="453" y="267"/>
                </a:cxn>
                <a:cxn ang="0">
                  <a:pos x="434" y="280"/>
                </a:cxn>
                <a:cxn ang="0">
                  <a:pos x="381" y="311"/>
                </a:cxn>
                <a:cxn ang="0">
                  <a:pos x="319" y="345"/>
                </a:cxn>
                <a:cxn ang="0">
                  <a:pos x="255" y="379"/>
                </a:cxn>
                <a:cxn ang="0">
                  <a:pos x="202" y="410"/>
                </a:cxn>
                <a:cxn ang="0">
                  <a:pos x="181" y="421"/>
                </a:cxn>
                <a:cxn ang="0">
                  <a:pos x="147" y="442"/>
                </a:cxn>
                <a:cxn ang="0">
                  <a:pos x="116" y="463"/>
                </a:cxn>
                <a:cxn ang="0">
                  <a:pos x="84" y="482"/>
                </a:cxn>
                <a:cxn ang="0">
                  <a:pos x="63" y="499"/>
                </a:cxn>
                <a:cxn ang="0">
                  <a:pos x="48" y="509"/>
                </a:cxn>
              </a:cxnLst>
              <a:rect l="0" t="0" r="r" b="b"/>
              <a:pathLst>
                <a:path w="553" h="524">
                  <a:moveTo>
                    <a:pt x="0" y="523"/>
                  </a:moveTo>
                  <a:lnTo>
                    <a:pt x="15" y="499"/>
                  </a:lnTo>
                  <a:lnTo>
                    <a:pt x="34" y="472"/>
                  </a:lnTo>
                  <a:lnTo>
                    <a:pt x="54" y="442"/>
                  </a:lnTo>
                  <a:lnTo>
                    <a:pt x="80" y="410"/>
                  </a:lnTo>
                  <a:lnTo>
                    <a:pt x="107" y="379"/>
                  </a:lnTo>
                  <a:lnTo>
                    <a:pt x="137" y="345"/>
                  </a:lnTo>
                  <a:lnTo>
                    <a:pt x="168" y="316"/>
                  </a:lnTo>
                  <a:lnTo>
                    <a:pt x="200" y="286"/>
                  </a:lnTo>
                  <a:lnTo>
                    <a:pt x="234" y="260"/>
                  </a:lnTo>
                  <a:lnTo>
                    <a:pt x="268" y="237"/>
                  </a:lnTo>
                  <a:lnTo>
                    <a:pt x="268" y="237"/>
                  </a:lnTo>
                  <a:lnTo>
                    <a:pt x="301" y="216"/>
                  </a:lnTo>
                  <a:lnTo>
                    <a:pt x="335" y="195"/>
                  </a:lnTo>
                  <a:lnTo>
                    <a:pt x="370" y="175"/>
                  </a:lnTo>
                  <a:lnTo>
                    <a:pt x="402" y="151"/>
                  </a:lnTo>
                  <a:lnTo>
                    <a:pt x="436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4" y="52"/>
                  </a:lnTo>
                  <a:lnTo>
                    <a:pt x="533" y="27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7" y="2"/>
                  </a:lnTo>
                  <a:lnTo>
                    <a:pt x="547" y="6"/>
                  </a:lnTo>
                  <a:lnTo>
                    <a:pt x="549" y="14"/>
                  </a:lnTo>
                  <a:lnTo>
                    <a:pt x="552" y="25"/>
                  </a:lnTo>
                  <a:lnTo>
                    <a:pt x="552" y="37"/>
                  </a:lnTo>
                  <a:lnTo>
                    <a:pt x="552" y="52"/>
                  </a:lnTo>
                  <a:lnTo>
                    <a:pt x="552" y="64"/>
                  </a:lnTo>
                  <a:lnTo>
                    <a:pt x="552" y="82"/>
                  </a:lnTo>
                  <a:lnTo>
                    <a:pt x="549" y="96"/>
                  </a:lnTo>
                  <a:lnTo>
                    <a:pt x="547" y="111"/>
                  </a:lnTo>
                  <a:lnTo>
                    <a:pt x="547" y="111"/>
                  </a:lnTo>
                  <a:lnTo>
                    <a:pt x="542" y="126"/>
                  </a:lnTo>
                  <a:lnTo>
                    <a:pt x="535" y="143"/>
                  </a:lnTo>
                  <a:lnTo>
                    <a:pt x="528" y="159"/>
                  </a:lnTo>
                  <a:lnTo>
                    <a:pt x="522" y="177"/>
                  </a:lnTo>
                  <a:lnTo>
                    <a:pt x="514" y="193"/>
                  </a:lnTo>
                  <a:lnTo>
                    <a:pt x="503" y="210"/>
                  </a:lnTo>
                  <a:lnTo>
                    <a:pt x="493" y="227"/>
                  </a:lnTo>
                  <a:lnTo>
                    <a:pt x="482" y="242"/>
                  </a:lnTo>
                  <a:lnTo>
                    <a:pt x="468" y="255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4" y="280"/>
                  </a:lnTo>
                  <a:lnTo>
                    <a:pt x="411" y="295"/>
                  </a:lnTo>
                  <a:lnTo>
                    <a:pt x="381" y="311"/>
                  </a:lnTo>
                  <a:lnTo>
                    <a:pt x="351" y="329"/>
                  </a:lnTo>
                  <a:lnTo>
                    <a:pt x="319" y="345"/>
                  </a:lnTo>
                  <a:lnTo>
                    <a:pt x="286" y="362"/>
                  </a:lnTo>
                  <a:lnTo>
                    <a:pt x="255" y="379"/>
                  </a:lnTo>
                  <a:lnTo>
                    <a:pt x="225" y="396"/>
                  </a:lnTo>
                  <a:lnTo>
                    <a:pt x="202" y="410"/>
                  </a:lnTo>
                  <a:lnTo>
                    <a:pt x="181" y="421"/>
                  </a:lnTo>
                  <a:lnTo>
                    <a:pt x="181" y="421"/>
                  </a:lnTo>
                  <a:lnTo>
                    <a:pt x="164" y="431"/>
                  </a:lnTo>
                  <a:lnTo>
                    <a:pt x="147" y="442"/>
                  </a:lnTo>
                  <a:lnTo>
                    <a:pt x="130" y="452"/>
                  </a:lnTo>
                  <a:lnTo>
                    <a:pt x="116" y="463"/>
                  </a:lnTo>
                  <a:lnTo>
                    <a:pt x="98" y="472"/>
                  </a:lnTo>
                  <a:lnTo>
                    <a:pt x="84" y="482"/>
                  </a:lnTo>
                  <a:lnTo>
                    <a:pt x="71" y="491"/>
                  </a:lnTo>
                  <a:lnTo>
                    <a:pt x="63" y="499"/>
                  </a:lnTo>
                  <a:lnTo>
                    <a:pt x="54" y="505"/>
                  </a:lnTo>
                  <a:lnTo>
                    <a:pt x="48" y="509"/>
                  </a:lnTo>
                  <a:lnTo>
                    <a:pt x="0" y="52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49" name="Freeform 149"/>
            <p:cNvSpPr>
              <a:spLocks/>
            </p:cNvSpPr>
            <p:nvPr/>
          </p:nvSpPr>
          <p:spPr bwMode="auto">
            <a:xfrm>
              <a:off x="3339" y="2266"/>
              <a:ext cx="552" cy="523"/>
            </a:xfrm>
            <a:custGeom>
              <a:avLst/>
              <a:gdLst/>
              <a:ahLst/>
              <a:cxnLst>
                <a:cxn ang="0">
                  <a:pos x="15" y="499"/>
                </a:cxn>
                <a:cxn ang="0">
                  <a:pos x="54" y="442"/>
                </a:cxn>
                <a:cxn ang="0">
                  <a:pos x="107" y="379"/>
                </a:cxn>
                <a:cxn ang="0">
                  <a:pos x="168" y="316"/>
                </a:cxn>
                <a:cxn ang="0">
                  <a:pos x="234" y="260"/>
                </a:cxn>
                <a:cxn ang="0">
                  <a:pos x="268" y="237"/>
                </a:cxn>
                <a:cxn ang="0">
                  <a:pos x="335" y="195"/>
                </a:cxn>
                <a:cxn ang="0">
                  <a:pos x="402" y="151"/>
                </a:cxn>
                <a:cxn ang="0">
                  <a:pos x="464" y="103"/>
                </a:cxn>
                <a:cxn ang="0">
                  <a:pos x="514" y="52"/>
                </a:cxn>
                <a:cxn ang="0">
                  <a:pos x="547" y="0"/>
                </a:cxn>
                <a:cxn ang="0">
                  <a:pos x="547" y="2"/>
                </a:cxn>
                <a:cxn ang="0">
                  <a:pos x="549" y="14"/>
                </a:cxn>
                <a:cxn ang="0">
                  <a:pos x="552" y="37"/>
                </a:cxn>
                <a:cxn ang="0">
                  <a:pos x="552" y="64"/>
                </a:cxn>
                <a:cxn ang="0">
                  <a:pos x="549" y="96"/>
                </a:cxn>
                <a:cxn ang="0">
                  <a:pos x="547" y="111"/>
                </a:cxn>
                <a:cxn ang="0">
                  <a:pos x="535" y="143"/>
                </a:cxn>
                <a:cxn ang="0">
                  <a:pos x="522" y="177"/>
                </a:cxn>
                <a:cxn ang="0">
                  <a:pos x="503" y="210"/>
                </a:cxn>
                <a:cxn ang="0">
                  <a:pos x="482" y="242"/>
                </a:cxn>
                <a:cxn ang="0">
                  <a:pos x="453" y="267"/>
                </a:cxn>
                <a:cxn ang="0">
                  <a:pos x="434" y="280"/>
                </a:cxn>
                <a:cxn ang="0">
                  <a:pos x="381" y="311"/>
                </a:cxn>
                <a:cxn ang="0">
                  <a:pos x="319" y="345"/>
                </a:cxn>
                <a:cxn ang="0">
                  <a:pos x="255" y="379"/>
                </a:cxn>
                <a:cxn ang="0">
                  <a:pos x="202" y="410"/>
                </a:cxn>
                <a:cxn ang="0">
                  <a:pos x="181" y="421"/>
                </a:cxn>
                <a:cxn ang="0">
                  <a:pos x="147" y="442"/>
                </a:cxn>
                <a:cxn ang="0">
                  <a:pos x="116" y="463"/>
                </a:cxn>
                <a:cxn ang="0">
                  <a:pos x="84" y="482"/>
                </a:cxn>
                <a:cxn ang="0">
                  <a:pos x="63" y="499"/>
                </a:cxn>
                <a:cxn ang="0">
                  <a:pos x="48" y="509"/>
                </a:cxn>
              </a:cxnLst>
              <a:rect l="0" t="0" r="r" b="b"/>
              <a:pathLst>
                <a:path w="553" h="524">
                  <a:moveTo>
                    <a:pt x="0" y="523"/>
                  </a:moveTo>
                  <a:lnTo>
                    <a:pt x="15" y="499"/>
                  </a:lnTo>
                  <a:lnTo>
                    <a:pt x="34" y="472"/>
                  </a:lnTo>
                  <a:lnTo>
                    <a:pt x="54" y="442"/>
                  </a:lnTo>
                  <a:lnTo>
                    <a:pt x="80" y="410"/>
                  </a:lnTo>
                  <a:lnTo>
                    <a:pt x="107" y="379"/>
                  </a:lnTo>
                  <a:lnTo>
                    <a:pt x="137" y="345"/>
                  </a:lnTo>
                  <a:lnTo>
                    <a:pt x="168" y="316"/>
                  </a:lnTo>
                  <a:lnTo>
                    <a:pt x="200" y="286"/>
                  </a:lnTo>
                  <a:lnTo>
                    <a:pt x="234" y="260"/>
                  </a:lnTo>
                  <a:lnTo>
                    <a:pt x="268" y="237"/>
                  </a:lnTo>
                  <a:lnTo>
                    <a:pt x="268" y="237"/>
                  </a:lnTo>
                  <a:lnTo>
                    <a:pt x="301" y="216"/>
                  </a:lnTo>
                  <a:lnTo>
                    <a:pt x="335" y="195"/>
                  </a:lnTo>
                  <a:lnTo>
                    <a:pt x="370" y="175"/>
                  </a:lnTo>
                  <a:lnTo>
                    <a:pt x="402" y="151"/>
                  </a:lnTo>
                  <a:lnTo>
                    <a:pt x="436" y="128"/>
                  </a:lnTo>
                  <a:lnTo>
                    <a:pt x="464" y="103"/>
                  </a:lnTo>
                  <a:lnTo>
                    <a:pt x="491" y="78"/>
                  </a:lnTo>
                  <a:lnTo>
                    <a:pt x="514" y="52"/>
                  </a:lnTo>
                  <a:lnTo>
                    <a:pt x="533" y="27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7" y="2"/>
                  </a:lnTo>
                  <a:lnTo>
                    <a:pt x="547" y="6"/>
                  </a:lnTo>
                  <a:lnTo>
                    <a:pt x="549" y="14"/>
                  </a:lnTo>
                  <a:lnTo>
                    <a:pt x="552" y="25"/>
                  </a:lnTo>
                  <a:lnTo>
                    <a:pt x="552" y="37"/>
                  </a:lnTo>
                  <a:lnTo>
                    <a:pt x="552" y="52"/>
                  </a:lnTo>
                  <a:lnTo>
                    <a:pt x="552" y="64"/>
                  </a:lnTo>
                  <a:lnTo>
                    <a:pt x="552" y="82"/>
                  </a:lnTo>
                  <a:lnTo>
                    <a:pt x="549" y="96"/>
                  </a:lnTo>
                  <a:lnTo>
                    <a:pt x="547" y="111"/>
                  </a:lnTo>
                  <a:lnTo>
                    <a:pt x="547" y="111"/>
                  </a:lnTo>
                  <a:lnTo>
                    <a:pt x="542" y="126"/>
                  </a:lnTo>
                  <a:lnTo>
                    <a:pt x="535" y="143"/>
                  </a:lnTo>
                  <a:lnTo>
                    <a:pt x="528" y="159"/>
                  </a:lnTo>
                  <a:lnTo>
                    <a:pt x="522" y="177"/>
                  </a:lnTo>
                  <a:lnTo>
                    <a:pt x="514" y="193"/>
                  </a:lnTo>
                  <a:lnTo>
                    <a:pt x="503" y="210"/>
                  </a:lnTo>
                  <a:lnTo>
                    <a:pt x="493" y="227"/>
                  </a:lnTo>
                  <a:lnTo>
                    <a:pt x="482" y="242"/>
                  </a:lnTo>
                  <a:lnTo>
                    <a:pt x="468" y="255"/>
                  </a:lnTo>
                  <a:lnTo>
                    <a:pt x="453" y="267"/>
                  </a:lnTo>
                  <a:lnTo>
                    <a:pt x="453" y="267"/>
                  </a:lnTo>
                  <a:lnTo>
                    <a:pt x="434" y="280"/>
                  </a:lnTo>
                  <a:lnTo>
                    <a:pt x="411" y="295"/>
                  </a:lnTo>
                  <a:lnTo>
                    <a:pt x="381" y="311"/>
                  </a:lnTo>
                  <a:lnTo>
                    <a:pt x="351" y="329"/>
                  </a:lnTo>
                  <a:lnTo>
                    <a:pt x="319" y="345"/>
                  </a:lnTo>
                  <a:lnTo>
                    <a:pt x="286" y="362"/>
                  </a:lnTo>
                  <a:lnTo>
                    <a:pt x="255" y="379"/>
                  </a:lnTo>
                  <a:lnTo>
                    <a:pt x="225" y="396"/>
                  </a:lnTo>
                  <a:lnTo>
                    <a:pt x="202" y="410"/>
                  </a:lnTo>
                  <a:lnTo>
                    <a:pt x="181" y="421"/>
                  </a:lnTo>
                  <a:lnTo>
                    <a:pt x="181" y="421"/>
                  </a:lnTo>
                  <a:lnTo>
                    <a:pt x="164" y="431"/>
                  </a:lnTo>
                  <a:lnTo>
                    <a:pt x="147" y="442"/>
                  </a:lnTo>
                  <a:lnTo>
                    <a:pt x="130" y="452"/>
                  </a:lnTo>
                  <a:lnTo>
                    <a:pt x="116" y="463"/>
                  </a:lnTo>
                  <a:lnTo>
                    <a:pt x="98" y="472"/>
                  </a:lnTo>
                  <a:lnTo>
                    <a:pt x="84" y="482"/>
                  </a:lnTo>
                  <a:lnTo>
                    <a:pt x="71" y="491"/>
                  </a:lnTo>
                  <a:lnTo>
                    <a:pt x="63" y="499"/>
                  </a:lnTo>
                  <a:lnTo>
                    <a:pt x="54" y="505"/>
                  </a:lnTo>
                  <a:lnTo>
                    <a:pt x="48" y="50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0" name="Freeform 150"/>
            <p:cNvSpPr>
              <a:spLocks/>
            </p:cNvSpPr>
            <p:nvPr/>
          </p:nvSpPr>
          <p:spPr bwMode="auto">
            <a:xfrm>
              <a:off x="3281" y="2482"/>
              <a:ext cx="562" cy="365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16" y="349"/>
                </a:cxn>
                <a:cxn ang="0">
                  <a:pos x="39" y="330"/>
                </a:cxn>
                <a:cxn ang="0">
                  <a:pos x="64" y="310"/>
                </a:cxn>
                <a:cxn ang="0">
                  <a:pos x="92" y="286"/>
                </a:cxn>
                <a:cxn ang="0">
                  <a:pos x="122" y="266"/>
                </a:cxn>
                <a:cxn ang="0">
                  <a:pos x="151" y="242"/>
                </a:cxn>
                <a:cxn ang="0">
                  <a:pos x="183" y="220"/>
                </a:cxn>
                <a:cxn ang="0">
                  <a:pos x="212" y="202"/>
                </a:cxn>
                <a:cxn ang="0">
                  <a:pos x="237" y="187"/>
                </a:cxn>
                <a:cxn ang="0">
                  <a:pos x="262" y="174"/>
                </a:cxn>
                <a:cxn ang="0">
                  <a:pos x="262" y="174"/>
                </a:cxn>
                <a:cxn ang="0">
                  <a:pos x="288" y="164"/>
                </a:cxn>
                <a:cxn ang="0">
                  <a:pos x="319" y="151"/>
                </a:cxn>
                <a:cxn ang="0">
                  <a:pos x="349" y="137"/>
                </a:cxn>
                <a:cxn ang="0">
                  <a:pos x="383" y="120"/>
                </a:cxn>
                <a:cxn ang="0">
                  <a:pos x="416" y="103"/>
                </a:cxn>
                <a:cxn ang="0">
                  <a:pos x="450" y="84"/>
                </a:cxn>
                <a:cxn ang="0">
                  <a:pos x="484" y="63"/>
                </a:cxn>
                <a:cxn ang="0">
                  <a:pos x="513" y="45"/>
                </a:cxn>
                <a:cxn ang="0">
                  <a:pos x="538" y="21"/>
                </a:cxn>
                <a:cxn ang="0">
                  <a:pos x="561" y="0"/>
                </a:cxn>
                <a:cxn ang="0">
                  <a:pos x="561" y="0"/>
                </a:cxn>
                <a:cxn ang="0">
                  <a:pos x="561" y="4"/>
                </a:cxn>
                <a:cxn ang="0">
                  <a:pos x="561" y="10"/>
                </a:cxn>
                <a:cxn ang="0">
                  <a:pos x="564" y="21"/>
                </a:cxn>
                <a:cxn ang="0">
                  <a:pos x="564" y="38"/>
                </a:cxn>
                <a:cxn ang="0">
                  <a:pos x="564" y="54"/>
                </a:cxn>
                <a:cxn ang="0">
                  <a:pos x="564" y="72"/>
                </a:cxn>
                <a:cxn ang="0">
                  <a:pos x="561" y="91"/>
                </a:cxn>
                <a:cxn ang="0">
                  <a:pos x="558" y="109"/>
                </a:cxn>
                <a:cxn ang="0">
                  <a:pos x="551" y="126"/>
                </a:cxn>
                <a:cxn ang="0">
                  <a:pos x="543" y="141"/>
                </a:cxn>
                <a:cxn ang="0">
                  <a:pos x="543" y="141"/>
                </a:cxn>
                <a:cxn ang="0">
                  <a:pos x="531" y="156"/>
                </a:cxn>
                <a:cxn ang="0">
                  <a:pos x="515" y="171"/>
                </a:cxn>
                <a:cxn ang="0">
                  <a:pos x="501" y="187"/>
                </a:cxn>
                <a:cxn ang="0">
                  <a:pos x="482" y="204"/>
                </a:cxn>
                <a:cxn ang="0">
                  <a:pos x="462" y="220"/>
                </a:cxn>
                <a:cxn ang="0">
                  <a:pos x="441" y="236"/>
                </a:cxn>
                <a:cxn ang="0">
                  <a:pos x="421" y="250"/>
                </a:cxn>
                <a:cxn ang="0">
                  <a:pos x="400" y="261"/>
                </a:cxn>
                <a:cxn ang="0">
                  <a:pos x="379" y="271"/>
                </a:cxn>
                <a:cxn ang="0">
                  <a:pos x="359" y="280"/>
                </a:cxn>
                <a:cxn ang="0">
                  <a:pos x="359" y="280"/>
                </a:cxn>
                <a:cxn ang="0">
                  <a:pos x="338" y="286"/>
                </a:cxn>
                <a:cxn ang="0">
                  <a:pos x="310" y="293"/>
                </a:cxn>
                <a:cxn ang="0">
                  <a:pos x="278" y="301"/>
                </a:cxn>
                <a:cxn ang="0">
                  <a:pos x="241" y="307"/>
                </a:cxn>
                <a:cxn ang="0">
                  <a:pos x="208" y="317"/>
                </a:cxn>
                <a:cxn ang="0">
                  <a:pos x="170" y="326"/>
                </a:cxn>
                <a:cxn ang="0">
                  <a:pos x="136" y="335"/>
                </a:cxn>
                <a:cxn ang="0">
                  <a:pos x="105" y="345"/>
                </a:cxn>
                <a:cxn ang="0">
                  <a:pos x="80" y="356"/>
                </a:cxn>
                <a:cxn ang="0">
                  <a:pos x="59" y="365"/>
                </a:cxn>
                <a:cxn ang="0">
                  <a:pos x="0" y="365"/>
                </a:cxn>
              </a:cxnLst>
              <a:rect l="0" t="0" r="r" b="b"/>
              <a:pathLst>
                <a:path w="565" h="366">
                  <a:moveTo>
                    <a:pt x="0" y="365"/>
                  </a:moveTo>
                  <a:lnTo>
                    <a:pt x="16" y="349"/>
                  </a:lnTo>
                  <a:lnTo>
                    <a:pt x="39" y="330"/>
                  </a:lnTo>
                  <a:lnTo>
                    <a:pt x="64" y="310"/>
                  </a:lnTo>
                  <a:lnTo>
                    <a:pt x="92" y="286"/>
                  </a:lnTo>
                  <a:lnTo>
                    <a:pt x="122" y="266"/>
                  </a:lnTo>
                  <a:lnTo>
                    <a:pt x="151" y="242"/>
                  </a:lnTo>
                  <a:lnTo>
                    <a:pt x="183" y="220"/>
                  </a:lnTo>
                  <a:lnTo>
                    <a:pt x="212" y="202"/>
                  </a:lnTo>
                  <a:lnTo>
                    <a:pt x="237" y="187"/>
                  </a:lnTo>
                  <a:lnTo>
                    <a:pt x="262" y="174"/>
                  </a:lnTo>
                  <a:lnTo>
                    <a:pt x="262" y="174"/>
                  </a:lnTo>
                  <a:lnTo>
                    <a:pt x="288" y="164"/>
                  </a:lnTo>
                  <a:lnTo>
                    <a:pt x="319" y="151"/>
                  </a:lnTo>
                  <a:lnTo>
                    <a:pt x="349" y="137"/>
                  </a:lnTo>
                  <a:lnTo>
                    <a:pt x="383" y="120"/>
                  </a:lnTo>
                  <a:lnTo>
                    <a:pt x="416" y="103"/>
                  </a:lnTo>
                  <a:lnTo>
                    <a:pt x="450" y="84"/>
                  </a:lnTo>
                  <a:lnTo>
                    <a:pt x="484" y="63"/>
                  </a:lnTo>
                  <a:lnTo>
                    <a:pt x="513" y="45"/>
                  </a:lnTo>
                  <a:lnTo>
                    <a:pt x="538" y="21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61" y="4"/>
                  </a:lnTo>
                  <a:lnTo>
                    <a:pt x="561" y="10"/>
                  </a:lnTo>
                  <a:lnTo>
                    <a:pt x="564" y="21"/>
                  </a:lnTo>
                  <a:lnTo>
                    <a:pt x="564" y="38"/>
                  </a:lnTo>
                  <a:lnTo>
                    <a:pt x="564" y="54"/>
                  </a:lnTo>
                  <a:lnTo>
                    <a:pt x="564" y="72"/>
                  </a:lnTo>
                  <a:lnTo>
                    <a:pt x="561" y="91"/>
                  </a:lnTo>
                  <a:lnTo>
                    <a:pt x="558" y="109"/>
                  </a:lnTo>
                  <a:lnTo>
                    <a:pt x="551" y="126"/>
                  </a:lnTo>
                  <a:lnTo>
                    <a:pt x="543" y="141"/>
                  </a:lnTo>
                  <a:lnTo>
                    <a:pt x="543" y="141"/>
                  </a:lnTo>
                  <a:lnTo>
                    <a:pt x="531" y="156"/>
                  </a:lnTo>
                  <a:lnTo>
                    <a:pt x="515" y="171"/>
                  </a:lnTo>
                  <a:lnTo>
                    <a:pt x="501" y="187"/>
                  </a:lnTo>
                  <a:lnTo>
                    <a:pt x="482" y="204"/>
                  </a:lnTo>
                  <a:lnTo>
                    <a:pt x="462" y="220"/>
                  </a:lnTo>
                  <a:lnTo>
                    <a:pt x="441" y="236"/>
                  </a:lnTo>
                  <a:lnTo>
                    <a:pt x="421" y="250"/>
                  </a:lnTo>
                  <a:lnTo>
                    <a:pt x="400" y="261"/>
                  </a:lnTo>
                  <a:lnTo>
                    <a:pt x="379" y="271"/>
                  </a:lnTo>
                  <a:lnTo>
                    <a:pt x="359" y="280"/>
                  </a:lnTo>
                  <a:lnTo>
                    <a:pt x="359" y="280"/>
                  </a:lnTo>
                  <a:lnTo>
                    <a:pt x="338" y="286"/>
                  </a:lnTo>
                  <a:lnTo>
                    <a:pt x="310" y="293"/>
                  </a:lnTo>
                  <a:lnTo>
                    <a:pt x="278" y="301"/>
                  </a:lnTo>
                  <a:lnTo>
                    <a:pt x="241" y="307"/>
                  </a:lnTo>
                  <a:lnTo>
                    <a:pt x="208" y="317"/>
                  </a:lnTo>
                  <a:lnTo>
                    <a:pt x="170" y="326"/>
                  </a:lnTo>
                  <a:lnTo>
                    <a:pt x="136" y="335"/>
                  </a:lnTo>
                  <a:lnTo>
                    <a:pt x="105" y="345"/>
                  </a:lnTo>
                  <a:lnTo>
                    <a:pt x="80" y="356"/>
                  </a:lnTo>
                  <a:lnTo>
                    <a:pt x="59" y="365"/>
                  </a:lnTo>
                  <a:lnTo>
                    <a:pt x="0" y="365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1" name="Freeform 151"/>
            <p:cNvSpPr>
              <a:spLocks/>
            </p:cNvSpPr>
            <p:nvPr/>
          </p:nvSpPr>
          <p:spPr bwMode="auto">
            <a:xfrm>
              <a:off x="3281" y="2482"/>
              <a:ext cx="562" cy="365"/>
            </a:xfrm>
            <a:custGeom>
              <a:avLst/>
              <a:gdLst/>
              <a:ahLst/>
              <a:cxnLst>
                <a:cxn ang="0">
                  <a:pos x="0" y="365"/>
                </a:cxn>
                <a:cxn ang="0">
                  <a:pos x="16" y="349"/>
                </a:cxn>
                <a:cxn ang="0">
                  <a:pos x="39" y="330"/>
                </a:cxn>
                <a:cxn ang="0">
                  <a:pos x="64" y="310"/>
                </a:cxn>
                <a:cxn ang="0">
                  <a:pos x="92" y="286"/>
                </a:cxn>
                <a:cxn ang="0">
                  <a:pos x="122" y="266"/>
                </a:cxn>
                <a:cxn ang="0">
                  <a:pos x="151" y="242"/>
                </a:cxn>
                <a:cxn ang="0">
                  <a:pos x="183" y="220"/>
                </a:cxn>
                <a:cxn ang="0">
                  <a:pos x="212" y="202"/>
                </a:cxn>
                <a:cxn ang="0">
                  <a:pos x="237" y="187"/>
                </a:cxn>
                <a:cxn ang="0">
                  <a:pos x="262" y="174"/>
                </a:cxn>
                <a:cxn ang="0">
                  <a:pos x="262" y="174"/>
                </a:cxn>
                <a:cxn ang="0">
                  <a:pos x="288" y="164"/>
                </a:cxn>
                <a:cxn ang="0">
                  <a:pos x="319" y="151"/>
                </a:cxn>
                <a:cxn ang="0">
                  <a:pos x="349" y="137"/>
                </a:cxn>
                <a:cxn ang="0">
                  <a:pos x="383" y="120"/>
                </a:cxn>
                <a:cxn ang="0">
                  <a:pos x="416" y="103"/>
                </a:cxn>
                <a:cxn ang="0">
                  <a:pos x="450" y="84"/>
                </a:cxn>
                <a:cxn ang="0">
                  <a:pos x="484" y="63"/>
                </a:cxn>
                <a:cxn ang="0">
                  <a:pos x="513" y="45"/>
                </a:cxn>
                <a:cxn ang="0">
                  <a:pos x="538" y="21"/>
                </a:cxn>
                <a:cxn ang="0">
                  <a:pos x="561" y="0"/>
                </a:cxn>
                <a:cxn ang="0">
                  <a:pos x="561" y="0"/>
                </a:cxn>
                <a:cxn ang="0">
                  <a:pos x="561" y="4"/>
                </a:cxn>
                <a:cxn ang="0">
                  <a:pos x="561" y="10"/>
                </a:cxn>
                <a:cxn ang="0">
                  <a:pos x="564" y="21"/>
                </a:cxn>
                <a:cxn ang="0">
                  <a:pos x="564" y="38"/>
                </a:cxn>
                <a:cxn ang="0">
                  <a:pos x="564" y="54"/>
                </a:cxn>
                <a:cxn ang="0">
                  <a:pos x="564" y="72"/>
                </a:cxn>
                <a:cxn ang="0">
                  <a:pos x="561" y="91"/>
                </a:cxn>
                <a:cxn ang="0">
                  <a:pos x="558" y="109"/>
                </a:cxn>
                <a:cxn ang="0">
                  <a:pos x="551" y="126"/>
                </a:cxn>
                <a:cxn ang="0">
                  <a:pos x="543" y="141"/>
                </a:cxn>
                <a:cxn ang="0">
                  <a:pos x="543" y="141"/>
                </a:cxn>
                <a:cxn ang="0">
                  <a:pos x="531" y="156"/>
                </a:cxn>
                <a:cxn ang="0">
                  <a:pos x="515" y="171"/>
                </a:cxn>
                <a:cxn ang="0">
                  <a:pos x="501" y="187"/>
                </a:cxn>
                <a:cxn ang="0">
                  <a:pos x="482" y="204"/>
                </a:cxn>
                <a:cxn ang="0">
                  <a:pos x="462" y="220"/>
                </a:cxn>
                <a:cxn ang="0">
                  <a:pos x="441" y="236"/>
                </a:cxn>
                <a:cxn ang="0">
                  <a:pos x="421" y="250"/>
                </a:cxn>
                <a:cxn ang="0">
                  <a:pos x="400" y="261"/>
                </a:cxn>
                <a:cxn ang="0">
                  <a:pos x="379" y="271"/>
                </a:cxn>
                <a:cxn ang="0">
                  <a:pos x="359" y="280"/>
                </a:cxn>
                <a:cxn ang="0">
                  <a:pos x="359" y="280"/>
                </a:cxn>
                <a:cxn ang="0">
                  <a:pos x="338" y="286"/>
                </a:cxn>
                <a:cxn ang="0">
                  <a:pos x="310" y="293"/>
                </a:cxn>
                <a:cxn ang="0">
                  <a:pos x="278" y="301"/>
                </a:cxn>
                <a:cxn ang="0">
                  <a:pos x="241" y="307"/>
                </a:cxn>
                <a:cxn ang="0">
                  <a:pos x="208" y="317"/>
                </a:cxn>
                <a:cxn ang="0">
                  <a:pos x="170" y="326"/>
                </a:cxn>
                <a:cxn ang="0">
                  <a:pos x="136" y="335"/>
                </a:cxn>
                <a:cxn ang="0">
                  <a:pos x="105" y="345"/>
                </a:cxn>
                <a:cxn ang="0">
                  <a:pos x="80" y="356"/>
                </a:cxn>
                <a:cxn ang="0">
                  <a:pos x="59" y="365"/>
                </a:cxn>
              </a:cxnLst>
              <a:rect l="0" t="0" r="r" b="b"/>
              <a:pathLst>
                <a:path w="565" h="366">
                  <a:moveTo>
                    <a:pt x="0" y="365"/>
                  </a:moveTo>
                  <a:lnTo>
                    <a:pt x="16" y="349"/>
                  </a:lnTo>
                  <a:lnTo>
                    <a:pt x="39" y="330"/>
                  </a:lnTo>
                  <a:lnTo>
                    <a:pt x="64" y="310"/>
                  </a:lnTo>
                  <a:lnTo>
                    <a:pt x="92" y="286"/>
                  </a:lnTo>
                  <a:lnTo>
                    <a:pt x="122" y="266"/>
                  </a:lnTo>
                  <a:lnTo>
                    <a:pt x="151" y="242"/>
                  </a:lnTo>
                  <a:lnTo>
                    <a:pt x="183" y="220"/>
                  </a:lnTo>
                  <a:lnTo>
                    <a:pt x="212" y="202"/>
                  </a:lnTo>
                  <a:lnTo>
                    <a:pt x="237" y="187"/>
                  </a:lnTo>
                  <a:lnTo>
                    <a:pt x="262" y="174"/>
                  </a:lnTo>
                  <a:lnTo>
                    <a:pt x="262" y="174"/>
                  </a:lnTo>
                  <a:lnTo>
                    <a:pt x="288" y="164"/>
                  </a:lnTo>
                  <a:lnTo>
                    <a:pt x="319" y="151"/>
                  </a:lnTo>
                  <a:lnTo>
                    <a:pt x="349" y="137"/>
                  </a:lnTo>
                  <a:lnTo>
                    <a:pt x="383" y="120"/>
                  </a:lnTo>
                  <a:lnTo>
                    <a:pt x="416" y="103"/>
                  </a:lnTo>
                  <a:lnTo>
                    <a:pt x="450" y="84"/>
                  </a:lnTo>
                  <a:lnTo>
                    <a:pt x="484" y="63"/>
                  </a:lnTo>
                  <a:lnTo>
                    <a:pt x="513" y="45"/>
                  </a:lnTo>
                  <a:lnTo>
                    <a:pt x="538" y="21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61" y="4"/>
                  </a:lnTo>
                  <a:lnTo>
                    <a:pt x="561" y="10"/>
                  </a:lnTo>
                  <a:lnTo>
                    <a:pt x="564" y="21"/>
                  </a:lnTo>
                  <a:lnTo>
                    <a:pt x="564" y="38"/>
                  </a:lnTo>
                  <a:lnTo>
                    <a:pt x="564" y="54"/>
                  </a:lnTo>
                  <a:lnTo>
                    <a:pt x="564" y="72"/>
                  </a:lnTo>
                  <a:lnTo>
                    <a:pt x="561" y="91"/>
                  </a:lnTo>
                  <a:lnTo>
                    <a:pt x="558" y="109"/>
                  </a:lnTo>
                  <a:lnTo>
                    <a:pt x="551" y="126"/>
                  </a:lnTo>
                  <a:lnTo>
                    <a:pt x="543" y="141"/>
                  </a:lnTo>
                  <a:lnTo>
                    <a:pt x="543" y="141"/>
                  </a:lnTo>
                  <a:lnTo>
                    <a:pt x="531" y="156"/>
                  </a:lnTo>
                  <a:lnTo>
                    <a:pt x="515" y="171"/>
                  </a:lnTo>
                  <a:lnTo>
                    <a:pt x="501" y="187"/>
                  </a:lnTo>
                  <a:lnTo>
                    <a:pt x="482" y="204"/>
                  </a:lnTo>
                  <a:lnTo>
                    <a:pt x="462" y="220"/>
                  </a:lnTo>
                  <a:lnTo>
                    <a:pt x="441" y="236"/>
                  </a:lnTo>
                  <a:lnTo>
                    <a:pt x="421" y="250"/>
                  </a:lnTo>
                  <a:lnTo>
                    <a:pt x="400" y="261"/>
                  </a:lnTo>
                  <a:lnTo>
                    <a:pt x="379" y="271"/>
                  </a:lnTo>
                  <a:lnTo>
                    <a:pt x="359" y="280"/>
                  </a:lnTo>
                  <a:lnTo>
                    <a:pt x="359" y="280"/>
                  </a:lnTo>
                  <a:lnTo>
                    <a:pt x="338" y="286"/>
                  </a:lnTo>
                  <a:lnTo>
                    <a:pt x="310" y="293"/>
                  </a:lnTo>
                  <a:lnTo>
                    <a:pt x="278" y="301"/>
                  </a:lnTo>
                  <a:lnTo>
                    <a:pt x="241" y="307"/>
                  </a:lnTo>
                  <a:lnTo>
                    <a:pt x="208" y="317"/>
                  </a:lnTo>
                  <a:lnTo>
                    <a:pt x="170" y="326"/>
                  </a:lnTo>
                  <a:lnTo>
                    <a:pt x="136" y="335"/>
                  </a:lnTo>
                  <a:lnTo>
                    <a:pt x="105" y="345"/>
                  </a:lnTo>
                  <a:lnTo>
                    <a:pt x="80" y="356"/>
                  </a:lnTo>
                  <a:lnTo>
                    <a:pt x="59" y="365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2" name="Freeform 152"/>
            <p:cNvSpPr>
              <a:spLocks/>
            </p:cNvSpPr>
            <p:nvPr/>
          </p:nvSpPr>
          <p:spPr bwMode="auto">
            <a:xfrm>
              <a:off x="3271" y="2477"/>
              <a:ext cx="567" cy="365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18" y="347"/>
                </a:cxn>
                <a:cxn ang="0">
                  <a:pos x="39" y="327"/>
                </a:cxn>
                <a:cxn ang="0">
                  <a:pos x="64" y="306"/>
                </a:cxn>
                <a:cxn ang="0">
                  <a:pos x="92" y="285"/>
                </a:cxn>
                <a:cxn ang="0">
                  <a:pos x="122" y="262"/>
                </a:cxn>
                <a:cxn ang="0">
                  <a:pos x="151" y="241"/>
                </a:cxn>
                <a:cxn ang="0">
                  <a:pos x="183" y="221"/>
                </a:cxn>
                <a:cxn ang="0">
                  <a:pos x="213" y="201"/>
                </a:cxn>
                <a:cxn ang="0">
                  <a:pos x="240" y="184"/>
                </a:cxn>
                <a:cxn ang="0">
                  <a:pos x="264" y="172"/>
                </a:cxn>
                <a:cxn ang="0">
                  <a:pos x="264" y="172"/>
                </a:cxn>
                <a:cxn ang="0">
                  <a:pos x="290" y="161"/>
                </a:cxn>
                <a:cxn ang="0">
                  <a:pos x="318" y="149"/>
                </a:cxn>
                <a:cxn ang="0">
                  <a:pos x="352" y="134"/>
                </a:cxn>
                <a:cxn ang="0">
                  <a:pos x="386" y="119"/>
                </a:cxn>
                <a:cxn ang="0">
                  <a:pos x="419" y="101"/>
                </a:cxn>
                <a:cxn ang="0">
                  <a:pos x="453" y="81"/>
                </a:cxn>
                <a:cxn ang="0">
                  <a:pos x="485" y="62"/>
                </a:cxn>
                <a:cxn ang="0">
                  <a:pos x="515" y="41"/>
                </a:cxn>
                <a:cxn ang="0">
                  <a:pos x="541" y="20"/>
                </a:cxn>
                <a:cxn ang="0">
                  <a:pos x="563" y="0"/>
                </a:cxn>
                <a:cxn ang="0">
                  <a:pos x="563" y="0"/>
                </a:cxn>
                <a:cxn ang="0">
                  <a:pos x="563" y="2"/>
                </a:cxn>
                <a:cxn ang="0">
                  <a:pos x="563" y="9"/>
                </a:cxn>
                <a:cxn ang="0">
                  <a:pos x="566" y="20"/>
                </a:cxn>
                <a:cxn ang="0">
                  <a:pos x="566" y="35"/>
                </a:cxn>
                <a:cxn ang="0">
                  <a:pos x="566" y="52"/>
                </a:cxn>
                <a:cxn ang="0">
                  <a:pos x="566" y="71"/>
                </a:cxn>
                <a:cxn ang="0">
                  <a:pos x="563" y="90"/>
                </a:cxn>
                <a:cxn ang="0">
                  <a:pos x="559" y="108"/>
                </a:cxn>
                <a:cxn ang="0">
                  <a:pos x="552" y="126"/>
                </a:cxn>
                <a:cxn ang="0">
                  <a:pos x="543" y="140"/>
                </a:cxn>
                <a:cxn ang="0">
                  <a:pos x="543" y="140"/>
                </a:cxn>
                <a:cxn ang="0">
                  <a:pos x="534" y="155"/>
                </a:cxn>
                <a:cxn ang="0">
                  <a:pos x="518" y="170"/>
                </a:cxn>
                <a:cxn ang="0">
                  <a:pos x="502" y="184"/>
                </a:cxn>
                <a:cxn ang="0">
                  <a:pos x="483" y="203"/>
                </a:cxn>
                <a:cxn ang="0">
                  <a:pos x="464" y="218"/>
                </a:cxn>
                <a:cxn ang="0">
                  <a:pos x="442" y="233"/>
                </a:cxn>
                <a:cxn ang="0">
                  <a:pos x="421" y="248"/>
                </a:cxn>
                <a:cxn ang="0">
                  <a:pos x="400" y="260"/>
                </a:cxn>
                <a:cxn ang="0">
                  <a:pos x="382" y="271"/>
                </a:cxn>
                <a:cxn ang="0">
                  <a:pos x="363" y="277"/>
                </a:cxn>
                <a:cxn ang="0">
                  <a:pos x="363" y="277"/>
                </a:cxn>
                <a:cxn ang="0">
                  <a:pos x="340" y="283"/>
                </a:cxn>
                <a:cxn ang="0">
                  <a:pos x="310" y="290"/>
                </a:cxn>
                <a:cxn ang="0">
                  <a:pos x="278" y="299"/>
                </a:cxn>
                <a:cxn ang="0">
                  <a:pos x="244" y="306"/>
                </a:cxn>
                <a:cxn ang="0">
                  <a:pos x="209" y="315"/>
                </a:cxn>
                <a:cxn ang="0">
                  <a:pos x="172" y="323"/>
                </a:cxn>
                <a:cxn ang="0">
                  <a:pos x="137" y="334"/>
                </a:cxn>
                <a:cxn ang="0">
                  <a:pos x="105" y="343"/>
                </a:cxn>
                <a:cxn ang="0">
                  <a:pos x="80" y="353"/>
                </a:cxn>
                <a:cxn ang="0">
                  <a:pos x="59" y="364"/>
                </a:cxn>
                <a:cxn ang="0">
                  <a:pos x="0" y="364"/>
                </a:cxn>
              </a:cxnLst>
              <a:rect l="0" t="0" r="r" b="b"/>
              <a:pathLst>
                <a:path w="567" h="365">
                  <a:moveTo>
                    <a:pt x="0" y="364"/>
                  </a:moveTo>
                  <a:lnTo>
                    <a:pt x="18" y="347"/>
                  </a:lnTo>
                  <a:lnTo>
                    <a:pt x="39" y="327"/>
                  </a:lnTo>
                  <a:lnTo>
                    <a:pt x="64" y="306"/>
                  </a:lnTo>
                  <a:lnTo>
                    <a:pt x="92" y="285"/>
                  </a:lnTo>
                  <a:lnTo>
                    <a:pt x="122" y="262"/>
                  </a:lnTo>
                  <a:lnTo>
                    <a:pt x="151" y="241"/>
                  </a:lnTo>
                  <a:lnTo>
                    <a:pt x="183" y="221"/>
                  </a:lnTo>
                  <a:lnTo>
                    <a:pt x="213" y="201"/>
                  </a:lnTo>
                  <a:lnTo>
                    <a:pt x="240" y="184"/>
                  </a:lnTo>
                  <a:lnTo>
                    <a:pt x="264" y="172"/>
                  </a:lnTo>
                  <a:lnTo>
                    <a:pt x="264" y="172"/>
                  </a:lnTo>
                  <a:lnTo>
                    <a:pt x="290" y="161"/>
                  </a:lnTo>
                  <a:lnTo>
                    <a:pt x="318" y="149"/>
                  </a:lnTo>
                  <a:lnTo>
                    <a:pt x="352" y="134"/>
                  </a:lnTo>
                  <a:lnTo>
                    <a:pt x="386" y="119"/>
                  </a:lnTo>
                  <a:lnTo>
                    <a:pt x="419" y="101"/>
                  </a:lnTo>
                  <a:lnTo>
                    <a:pt x="453" y="81"/>
                  </a:lnTo>
                  <a:lnTo>
                    <a:pt x="485" y="62"/>
                  </a:lnTo>
                  <a:lnTo>
                    <a:pt x="515" y="41"/>
                  </a:lnTo>
                  <a:lnTo>
                    <a:pt x="541" y="2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2"/>
                  </a:lnTo>
                  <a:lnTo>
                    <a:pt x="563" y="9"/>
                  </a:lnTo>
                  <a:lnTo>
                    <a:pt x="566" y="20"/>
                  </a:lnTo>
                  <a:lnTo>
                    <a:pt x="566" y="35"/>
                  </a:lnTo>
                  <a:lnTo>
                    <a:pt x="566" y="52"/>
                  </a:lnTo>
                  <a:lnTo>
                    <a:pt x="566" y="71"/>
                  </a:lnTo>
                  <a:lnTo>
                    <a:pt x="563" y="90"/>
                  </a:lnTo>
                  <a:lnTo>
                    <a:pt x="559" y="108"/>
                  </a:lnTo>
                  <a:lnTo>
                    <a:pt x="552" y="126"/>
                  </a:lnTo>
                  <a:lnTo>
                    <a:pt x="543" y="140"/>
                  </a:lnTo>
                  <a:lnTo>
                    <a:pt x="543" y="140"/>
                  </a:lnTo>
                  <a:lnTo>
                    <a:pt x="534" y="155"/>
                  </a:lnTo>
                  <a:lnTo>
                    <a:pt x="518" y="170"/>
                  </a:lnTo>
                  <a:lnTo>
                    <a:pt x="502" y="184"/>
                  </a:lnTo>
                  <a:lnTo>
                    <a:pt x="483" y="203"/>
                  </a:lnTo>
                  <a:lnTo>
                    <a:pt x="464" y="218"/>
                  </a:lnTo>
                  <a:lnTo>
                    <a:pt x="442" y="233"/>
                  </a:lnTo>
                  <a:lnTo>
                    <a:pt x="421" y="248"/>
                  </a:lnTo>
                  <a:lnTo>
                    <a:pt x="400" y="260"/>
                  </a:lnTo>
                  <a:lnTo>
                    <a:pt x="382" y="271"/>
                  </a:lnTo>
                  <a:lnTo>
                    <a:pt x="363" y="277"/>
                  </a:lnTo>
                  <a:lnTo>
                    <a:pt x="363" y="277"/>
                  </a:lnTo>
                  <a:lnTo>
                    <a:pt x="340" y="283"/>
                  </a:lnTo>
                  <a:lnTo>
                    <a:pt x="310" y="290"/>
                  </a:lnTo>
                  <a:lnTo>
                    <a:pt x="278" y="299"/>
                  </a:lnTo>
                  <a:lnTo>
                    <a:pt x="244" y="306"/>
                  </a:lnTo>
                  <a:lnTo>
                    <a:pt x="209" y="315"/>
                  </a:lnTo>
                  <a:lnTo>
                    <a:pt x="172" y="323"/>
                  </a:lnTo>
                  <a:lnTo>
                    <a:pt x="137" y="334"/>
                  </a:lnTo>
                  <a:lnTo>
                    <a:pt x="105" y="343"/>
                  </a:lnTo>
                  <a:lnTo>
                    <a:pt x="80" y="353"/>
                  </a:lnTo>
                  <a:lnTo>
                    <a:pt x="59" y="364"/>
                  </a:lnTo>
                  <a:lnTo>
                    <a:pt x="0" y="36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3" name="Freeform 153"/>
            <p:cNvSpPr>
              <a:spLocks/>
            </p:cNvSpPr>
            <p:nvPr/>
          </p:nvSpPr>
          <p:spPr bwMode="auto">
            <a:xfrm>
              <a:off x="3271" y="2477"/>
              <a:ext cx="567" cy="365"/>
            </a:xfrm>
            <a:custGeom>
              <a:avLst/>
              <a:gdLst/>
              <a:ahLst/>
              <a:cxnLst>
                <a:cxn ang="0">
                  <a:pos x="0" y="364"/>
                </a:cxn>
                <a:cxn ang="0">
                  <a:pos x="18" y="347"/>
                </a:cxn>
                <a:cxn ang="0">
                  <a:pos x="39" y="327"/>
                </a:cxn>
                <a:cxn ang="0">
                  <a:pos x="64" y="306"/>
                </a:cxn>
                <a:cxn ang="0">
                  <a:pos x="92" y="285"/>
                </a:cxn>
                <a:cxn ang="0">
                  <a:pos x="122" y="262"/>
                </a:cxn>
                <a:cxn ang="0">
                  <a:pos x="151" y="241"/>
                </a:cxn>
                <a:cxn ang="0">
                  <a:pos x="183" y="221"/>
                </a:cxn>
                <a:cxn ang="0">
                  <a:pos x="213" y="201"/>
                </a:cxn>
                <a:cxn ang="0">
                  <a:pos x="240" y="184"/>
                </a:cxn>
                <a:cxn ang="0">
                  <a:pos x="264" y="172"/>
                </a:cxn>
                <a:cxn ang="0">
                  <a:pos x="264" y="172"/>
                </a:cxn>
                <a:cxn ang="0">
                  <a:pos x="290" y="161"/>
                </a:cxn>
                <a:cxn ang="0">
                  <a:pos x="318" y="149"/>
                </a:cxn>
                <a:cxn ang="0">
                  <a:pos x="352" y="134"/>
                </a:cxn>
                <a:cxn ang="0">
                  <a:pos x="386" y="119"/>
                </a:cxn>
                <a:cxn ang="0">
                  <a:pos x="419" y="101"/>
                </a:cxn>
                <a:cxn ang="0">
                  <a:pos x="453" y="81"/>
                </a:cxn>
                <a:cxn ang="0">
                  <a:pos x="485" y="62"/>
                </a:cxn>
                <a:cxn ang="0">
                  <a:pos x="515" y="41"/>
                </a:cxn>
                <a:cxn ang="0">
                  <a:pos x="541" y="20"/>
                </a:cxn>
                <a:cxn ang="0">
                  <a:pos x="563" y="0"/>
                </a:cxn>
                <a:cxn ang="0">
                  <a:pos x="563" y="0"/>
                </a:cxn>
                <a:cxn ang="0">
                  <a:pos x="563" y="2"/>
                </a:cxn>
                <a:cxn ang="0">
                  <a:pos x="563" y="9"/>
                </a:cxn>
                <a:cxn ang="0">
                  <a:pos x="566" y="20"/>
                </a:cxn>
                <a:cxn ang="0">
                  <a:pos x="566" y="35"/>
                </a:cxn>
                <a:cxn ang="0">
                  <a:pos x="566" y="52"/>
                </a:cxn>
                <a:cxn ang="0">
                  <a:pos x="566" y="71"/>
                </a:cxn>
                <a:cxn ang="0">
                  <a:pos x="563" y="90"/>
                </a:cxn>
                <a:cxn ang="0">
                  <a:pos x="559" y="108"/>
                </a:cxn>
                <a:cxn ang="0">
                  <a:pos x="552" y="126"/>
                </a:cxn>
                <a:cxn ang="0">
                  <a:pos x="543" y="140"/>
                </a:cxn>
                <a:cxn ang="0">
                  <a:pos x="543" y="140"/>
                </a:cxn>
                <a:cxn ang="0">
                  <a:pos x="534" y="155"/>
                </a:cxn>
                <a:cxn ang="0">
                  <a:pos x="518" y="170"/>
                </a:cxn>
                <a:cxn ang="0">
                  <a:pos x="502" y="184"/>
                </a:cxn>
                <a:cxn ang="0">
                  <a:pos x="483" y="203"/>
                </a:cxn>
                <a:cxn ang="0">
                  <a:pos x="464" y="218"/>
                </a:cxn>
                <a:cxn ang="0">
                  <a:pos x="442" y="233"/>
                </a:cxn>
                <a:cxn ang="0">
                  <a:pos x="421" y="248"/>
                </a:cxn>
                <a:cxn ang="0">
                  <a:pos x="400" y="260"/>
                </a:cxn>
                <a:cxn ang="0">
                  <a:pos x="382" y="271"/>
                </a:cxn>
                <a:cxn ang="0">
                  <a:pos x="363" y="277"/>
                </a:cxn>
                <a:cxn ang="0">
                  <a:pos x="363" y="277"/>
                </a:cxn>
                <a:cxn ang="0">
                  <a:pos x="340" y="283"/>
                </a:cxn>
                <a:cxn ang="0">
                  <a:pos x="310" y="290"/>
                </a:cxn>
                <a:cxn ang="0">
                  <a:pos x="278" y="299"/>
                </a:cxn>
                <a:cxn ang="0">
                  <a:pos x="244" y="306"/>
                </a:cxn>
                <a:cxn ang="0">
                  <a:pos x="209" y="315"/>
                </a:cxn>
                <a:cxn ang="0">
                  <a:pos x="172" y="323"/>
                </a:cxn>
                <a:cxn ang="0">
                  <a:pos x="137" y="334"/>
                </a:cxn>
                <a:cxn ang="0">
                  <a:pos x="105" y="343"/>
                </a:cxn>
                <a:cxn ang="0">
                  <a:pos x="80" y="353"/>
                </a:cxn>
                <a:cxn ang="0">
                  <a:pos x="59" y="364"/>
                </a:cxn>
              </a:cxnLst>
              <a:rect l="0" t="0" r="r" b="b"/>
              <a:pathLst>
                <a:path w="567" h="365">
                  <a:moveTo>
                    <a:pt x="0" y="364"/>
                  </a:moveTo>
                  <a:lnTo>
                    <a:pt x="18" y="347"/>
                  </a:lnTo>
                  <a:lnTo>
                    <a:pt x="39" y="327"/>
                  </a:lnTo>
                  <a:lnTo>
                    <a:pt x="64" y="306"/>
                  </a:lnTo>
                  <a:lnTo>
                    <a:pt x="92" y="285"/>
                  </a:lnTo>
                  <a:lnTo>
                    <a:pt x="122" y="262"/>
                  </a:lnTo>
                  <a:lnTo>
                    <a:pt x="151" y="241"/>
                  </a:lnTo>
                  <a:lnTo>
                    <a:pt x="183" y="221"/>
                  </a:lnTo>
                  <a:lnTo>
                    <a:pt x="213" y="201"/>
                  </a:lnTo>
                  <a:lnTo>
                    <a:pt x="240" y="184"/>
                  </a:lnTo>
                  <a:lnTo>
                    <a:pt x="264" y="172"/>
                  </a:lnTo>
                  <a:lnTo>
                    <a:pt x="264" y="172"/>
                  </a:lnTo>
                  <a:lnTo>
                    <a:pt x="290" y="161"/>
                  </a:lnTo>
                  <a:lnTo>
                    <a:pt x="318" y="149"/>
                  </a:lnTo>
                  <a:lnTo>
                    <a:pt x="352" y="134"/>
                  </a:lnTo>
                  <a:lnTo>
                    <a:pt x="386" y="119"/>
                  </a:lnTo>
                  <a:lnTo>
                    <a:pt x="419" y="101"/>
                  </a:lnTo>
                  <a:lnTo>
                    <a:pt x="453" y="81"/>
                  </a:lnTo>
                  <a:lnTo>
                    <a:pt x="485" y="62"/>
                  </a:lnTo>
                  <a:lnTo>
                    <a:pt x="515" y="41"/>
                  </a:lnTo>
                  <a:lnTo>
                    <a:pt x="541" y="2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2"/>
                  </a:lnTo>
                  <a:lnTo>
                    <a:pt x="563" y="9"/>
                  </a:lnTo>
                  <a:lnTo>
                    <a:pt x="566" y="20"/>
                  </a:lnTo>
                  <a:lnTo>
                    <a:pt x="566" y="35"/>
                  </a:lnTo>
                  <a:lnTo>
                    <a:pt x="566" y="52"/>
                  </a:lnTo>
                  <a:lnTo>
                    <a:pt x="566" y="71"/>
                  </a:lnTo>
                  <a:lnTo>
                    <a:pt x="563" y="90"/>
                  </a:lnTo>
                  <a:lnTo>
                    <a:pt x="559" y="108"/>
                  </a:lnTo>
                  <a:lnTo>
                    <a:pt x="552" y="126"/>
                  </a:lnTo>
                  <a:lnTo>
                    <a:pt x="543" y="140"/>
                  </a:lnTo>
                  <a:lnTo>
                    <a:pt x="543" y="140"/>
                  </a:lnTo>
                  <a:lnTo>
                    <a:pt x="534" y="155"/>
                  </a:lnTo>
                  <a:lnTo>
                    <a:pt x="518" y="170"/>
                  </a:lnTo>
                  <a:lnTo>
                    <a:pt x="502" y="184"/>
                  </a:lnTo>
                  <a:lnTo>
                    <a:pt x="483" y="203"/>
                  </a:lnTo>
                  <a:lnTo>
                    <a:pt x="464" y="218"/>
                  </a:lnTo>
                  <a:lnTo>
                    <a:pt x="442" y="233"/>
                  </a:lnTo>
                  <a:lnTo>
                    <a:pt x="421" y="248"/>
                  </a:lnTo>
                  <a:lnTo>
                    <a:pt x="400" y="260"/>
                  </a:lnTo>
                  <a:lnTo>
                    <a:pt x="382" y="271"/>
                  </a:lnTo>
                  <a:lnTo>
                    <a:pt x="363" y="277"/>
                  </a:lnTo>
                  <a:lnTo>
                    <a:pt x="363" y="277"/>
                  </a:lnTo>
                  <a:lnTo>
                    <a:pt x="340" y="283"/>
                  </a:lnTo>
                  <a:lnTo>
                    <a:pt x="310" y="290"/>
                  </a:lnTo>
                  <a:lnTo>
                    <a:pt x="278" y="299"/>
                  </a:lnTo>
                  <a:lnTo>
                    <a:pt x="244" y="306"/>
                  </a:lnTo>
                  <a:lnTo>
                    <a:pt x="209" y="315"/>
                  </a:lnTo>
                  <a:lnTo>
                    <a:pt x="172" y="323"/>
                  </a:lnTo>
                  <a:lnTo>
                    <a:pt x="137" y="334"/>
                  </a:lnTo>
                  <a:lnTo>
                    <a:pt x="105" y="343"/>
                  </a:lnTo>
                  <a:lnTo>
                    <a:pt x="80" y="353"/>
                  </a:lnTo>
                  <a:lnTo>
                    <a:pt x="59" y="36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4" name="Freeform 154"/>
            <p:cNvSpPr>
              <a:spLocks/>
            </p:cNvSpPr>
            <p:nvPr/>
          </p:nvSpPr>
          <p:spPr bwMode="auto">
            <a:xfrm>
              <a:off x="3161" y="2582"/>
              <a:ext cx="668" cy="361"/>
            </a:xfrm>
            <a:custGeom>
              <a:avLst/>
              <a:gdLst/>
              <a:ahLst/>
              <a:cxnLst>
                <a:cxn ang="0">
                  <a:pos x="15" y="348"/>
                </a:cxn>
                <a:cxn ang="0">
                  <a:pos x="52" y="315"/>
                </a:cxn>
                <a:cxn ang="0">
                  <a:pos x="101" y="279"/>
                </a:cxn>
                <a:cxn ang="0">
                  <a:pos x="156" y="245"/>
                </a:cxn>
                <a:cxn ang="0">
                  <a:pos x="209" y="220"/>
                </a:cxn>
                <a:cxn ang="0">
                  <a:pos x="234" y="212"/>
                </a:cxn>
                <a:cxn ang="0">
                  <a:pos x="289" y="199"/>
                </a:cxn>
                <a:cxn ang="0">
                  <a:pos x="346" y="184"/>
                </a:cxn>
                <a:cxn ang="0">
                  <a:pos x="401" y="171"/>
                </a:cxn>
                <a:cxn ang="0">
                  <a:pos x="453" y="155"/>
                </a:cxn>
                <a:cxn ang="0">
                  <a:pos x="496" y="138"/>
                </a:cxn>
                <a:cxn ang="0">
                  <a:pos x="515" y="127"/>
                </a:cxn>
                <a:cxn ang="0">
                  <a:pos x="554" y="104"/>
                </a:cxn>
                <a:cxn ang="0">
                  <a:pos x="595" y="74"/>
                </a:cxn>
                <a:cxn ang="0">
                  <a:pos x="630" y="46"/>
                </a:cxn>
                <a:cxn ang="0">
                  <a:pos x="658" y="14"/>
                </a:cxn>
                <a:cxn ang="0">
                  <a:pos x="667" y="0"/>
                </a:cxn>
                <a:cxn ang="0">
                  <a:pos x="664" y="7"/>
                </a:cxn>
                <a:cxn ang="0">
                  <a:pos x="658" y="30"/>
                </a:cxn>
                <a:cxn ang="0">
                  <a:pos x="648" y="62"/>
                </a:cxn>
                <a:cxn ang="0">
                  <a:pos x="637" y="96"/>
                </a:cxn>
                <a:cxn ang="0">
                  <a:pos x="622" y="125"/>
                </a:cxn>
                <a:cxn ang="0">
                  <a:pos x="616" y="138"/>
                </a:cxn>
                <a:cxn ang="0">
                  <a:pos x="599" y="166"/>
                </a:cxn>
                <a:cxn ang="0">
                  <a:pos x="577" y="191"/>
                </a:cxn>
                <a:cxn ang="0">
                  <a:pos x="554" y="216"/>
                </a:cxn>
                <a:cxn ang="0">
                  <a:pos x="529" y="237"/>
                </a:cxn>
                <a:cxn ang="0">
                  <a:pos x="519" y="249"/>
                </a:cxn>
                <a:cxn ang="0">
                  <a:pos x="478" y="270"/>
                </a:cxn>
                <a:cxn ang="0">
                  <a:pos x="420" y="292"/>
                </a:cxn>
                <a:cxn ang="0">
                  <a:pos x="351" y="311"/>
                </a:cxn>
                <a:cxn ang="0">
                  <a:pos x="287" y="325"/>
                </a:cxn>
                <a:cxn ang="0">
                  <a:pos x="238" y="332"/>
                </a:cxn>
                <a:cxn ang="0">
                  <a:pos x="220" y="332"/>
                </a:cxn>
                <a:cxn ang="0">
                  <a:pos x="179" y="334"/>
                </a:cxn>
                <a:cxn ang="0">
                  <a:pos x="135" y="338"/>
                </a:cxn>
                <a:cxn ang="0">
                  <a:pos x="97" y="344"/>
                </a:cxn>
                <a:cxn ang="0">
                  <a:pos x="63" y="353"/>
                </a:cxn>
                <a:cxn ang="0">
                  <a:pos x="0" y="362"/>
                </a:cxn>
              </a:cxnLst>
              <a:rect l="0" t="0" r="r" b="b"/>
              <a:pathLst>
                <a:path w="668" h="363">
                  <a:moveTo>
                    <a:pt x="0" y="362"/>
                  </a:moveTo>
                  <a:lnTo>
                    <a:pt x="15" y="348"/>
                  </a:lnTo>
                  <a:lnTo>
                    <a:pt x="31" y="332"/>
                  </a:lnTo>
                  <a:lnTo>
                    <a:pt x="52" y="315"/>
                  </a:lnTo>
                  <a:lnTo>
                    <a:pt x="75" y="295"/>
                  </a:lnTo>
                  <a:lnTo>
                    <a:pt x="101" y="279"/>
                  </a:lnTo>
                  <a:lnTo>
                    <a:pt x="126" y="262"/>
                  </a:lnTo>
                  <a:lnTo>
                    <a:pt x="156" y="245"/>
                  </a:lnTo>
                  <a:lnTo>
                    <a:pt x="183" y="231"/>
                  </a:lnTo>
                  <a:lnTo>
                    <a:pt x="209" y="220"/>
                  </a:lnTo>
                  <a:lnTo>
                    <a:pt x="234" y="212"/>
                  </a:lnTo>
                  <a:lnTo>
                    <a:pt x="234" y="212"/>
                  </a:lnTo>
                  <a:lnTo>
                    <a:pt x="259" y="205"/>
                  </a:lnTo>
                  <a:lnTo>
                    <a:pt x="289" y="199"/>
                  </a:lnTo>
                  <a:lnTo>
                    <a:pt x="316" y="193"/>
                  </a:lnTo>
                  <a:lnTo>
                    <a:pt x="346" y="184"/>
                  </a:lnTo>
                  <a:lnTo>
                    <a:pt x="374" y="178"/>
                  </a:lnTo>
                  <a:lnTo>
                    <a:pt x="401" y="171"/>
                  </a:lnTo>
                  <a:lnTo>
                    <a:pt x="428" y="163"/>
                  </a:lnTo>
                  <a:lnTo>
                    <a:pt x="453" y="155"/>
                  </a:lnTo>
                  <a:lnTo>
                    <a:pt x="476" y="146"/>
                  </a:lnTo>
                  <a:lnTo>
                    <a:pt x="496" y="138"/>
                  </a:lnTo>
                  <a:lnTo>
                    <a:pt x="496" y="138"/>
                  </a:lnTo>
                  <a:lnTo>
                    <a:pt x="515" y="127"/>
                  </a:lnTo>
                  <a:lnTo>
                    <a:pt x="533" y="117"/>
                  </a:lnTo>
                  <a:lnTo>
                    <a:pt x="554" y="104"/>
                  </a:lnTo>
                  <a:lnTo>
                    <a:pt x="574" y="90"/>
                  </a:lnTo>
                  <a:lnTo>
                    <a:pt x="595" y="74"/>
                  </a:lnTo>
                  <a:lnTo>
                    <a:pt x="611" y="60"/>
                  </a:lnTo>
                  <a:lnTo>
                    <a:pt x="630" y="46"/>
                  </a:lnTo>
                  <a:lnTo>
                    <a:pt x="646" y="28"/>
                  </a:lnTo>
                  <a:lnTo>
                    <a:pt x="658" y="14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667" y="1"/>
                  </a:lnTo>
                  <a:lnTo>
                    <a:pt x="664" y="7"/>
                  </a:lnTo>
                  <a:lnTo>
                    <a:pt x="662" y="18"/>
                  </a:lnTo>
                  <a:lnTo>
                    <a:pt x="658" y="30"/>
                  </a:lnTo>
                  <a:lnTo>
                    <a:pt x="653" y="46"/>
                  </a:lnTo>
                  <a:lnTo>
                    <a:pt x="648" y="62"/>
                  </a:lnTo>
                  <a:lnTo>
                    <a:pt x="641" y="79"/>
                  </a:lnTo>
                  <a:lnTo>
                    <a:pt x="637" y="96"/>
                  </a:lnTo>
                  <a:lnTo>
                    <a:pt x="628" y="111"/>
                  </a:lnTo>
                  <a:lnTo>
                    <a:pt x="622" y="125"/>
                  </a:lnTo>
                  <a:lnTo>
                    <a:pt x="622" y="125"/>
                  </a:lnTo>
                  <a:lnTo>
                    <a:pt x="616" y="138"/>
                  </a:lnTo>
                  <a:lnTo>
                    <a:pt x="607" y="152"/>
                  </a:lnTo>
                  <a:lnTo>
                    <a:pt x="599" y="166"/>
                  </a:lnTo>
                  <a:lnTo>
                    <a:pt x="588" y="178"/>
                  </a:lnTo>
                  <a:lnTo>
                    <a:pt x="577" y="191"/>
                  </a:lnTo>
                  <a:lnTo>
                    <a:pt x="565" y="203"/>
                  </a:lnTo>
                  <a:lnTo>
                    <a:pt x="554" y="216"/>
                  </a:lnTo>
                  <a:lnTo>
                    <a:pt x="542" y="228"/>
                  </a:lnTo>
                  <a:lnTo>
                    <a:pt x="529" y="237"/>
                  </a:lnTo>
                  <a:lnTo>
                    <a:pt x="519" y="249"/>
                  </a:lnTo>
                  <a:lnTo>
                    <a:pt x="519" y="249"/>
                  </a:lnTo>
                  <a:lnTo>
                    <a:pt x="501" y="258"/>
                  </a:lnTo>
                  <a:lnTo>
                    <a:pt x="478" y="270"/>
                  </a:lnTo>
                  <a:lnTo>
                    <a:pt x="452" y="281"/>
                  </a:lnTo>
                  <a:lnTo>
                    <a:pt x="420" y="292"/>
                  </a:lnTo>
                  <a:lnTo>
                    <a:pt x="386" y="302"/>
                  </a:lnTo>
                  <a:lnTo>
                    <a:pt x="351" y="311"/>
                  </a:lnTo>
                  <a:lnTo>
                    <a:pt x="319" y="319"/>
                  </a:lnTo>
                  <a:lnTo>
                    <a:pt x="287" y="325"/>
                  </a:lnTo>
                  <a:lnTo>
                    <a:pt x="259" y="330"/>
                  </a:lnTo>
                  <a:lnTo>
                    <a:pt x="238" y="332"/>
                  </a:lnTo>
                  <a:lnTo>
                    <a:pt x="238" y="332"/>
                  </a:lnTo>
                  <a:lnTo>
                    <a:pt x="220" y="332"/>
                  </a:lnTo>
                  <a:lnTo>
                    <a:pt x="201" y="332"/>
                  </a:lnTo>
                  <a:lnTo>
                    <a:pt x="179" y="334"/>
                  </a:lnTo>
                  <a:lnTo>
                    <a:pt x="158" y="336"/>
                  </a:lnTo>
                  <a:lnTo>
                    <a:pt x="135" y="338"/>
                  </a:lnTo>
                  <a:lnTo>
                    <a:pt x="116" y="341"/>
                  </a:lnTo>
                  <a:lnTo>
                    <a:pt x="97" y="344"/>
                  </a:lnTo>
                  <a:lnTo>
                    <a:pt x="80" y="348"/>
                  </a:lnTo>
                  <a:lnTo>
                    <a:pt x="63" y="353"/>
                  </a:lnTo>
                  <a:lnTo>
                    <a:pt x="52" y="357"/>
                  </a:lnTo>
                  <a:lnTo>
                    <a:pt x="0" y="36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5" name="Freeform 155"/>
            <p:cNvSpPr>
              <a:spLocks/>
            </p:cNvSpPr>
            <p:nvPr/>
          </p:nvSpPr>
          <p:spPr bwMode="auto">
            <a:xfrm>
              <a:off x="3161" y="2582"/>
              <a:ext cx="668" cy="361"/>
            </a:xfrm>
            <a:custGeom>
              <a:avLst/>
              <a:gdLst/>
              <a:ahLst/>
              <a:cxnLst>
                <a:cxn ang="0">
                  <a:pos x="15" y="348"/>
                </a:cxn>
                <a:cxn ang="0">
                  <a:pos x="52" y="315"/>
                </a:cxn>
                <a:cxn ang="0">
                  <a:pos x="101" y="279"/>
                </a:cxn>
                <a:cxn ang="0">
                  <a:pos x="156" y="245"/>
                </a:cxn>
                <a:cxn ang="0">
                  <a:pos x="209" y="220"/>
                </a:cxn>
                <a:cxn ang="0">
                  <a:pos x="234" y="212"/>
                </a:cxn>
                <a:cxn ang="0">
                  <a:pos x="289" y="199"/>
                </a:cxn>
                <a:cxn ang="0">
                  <a:pos x="346" y="184"/>
                </a:cxn>
                <a:cxn ang="0">
                  <a:pos x="401" y="171"/>
                </a:cxn>
                <a:cxn ang="0">
                  <a:pos x="453" y="155"/>
                </a:cxn>
                <a:cxn ang="0">
                  <a:pos x="496" y="138"/>
                </a:cxn>
                <a:cxn ang="0">
                  <a:pos x="515" y="127"/>
                </a:cxn>
                <a:cxn ang="0">
                  <a:pos x="554" y="104"/>
                </a:cxn>
                <a:cxn ang="0">
                  <a:pos x="595" y="74"/>
                </a:cxn>
                <a:cxn ang="0">
                  <a:pos x="630" y="46"/>
                </a:cxn>
                <a:cxn ang="0">
                  <a:pos x="658" y="14"/>
                </a:cxn>
                <a:cxn ang="0">
                  <a:pos x="667" y="0"/>
                </a:cxn>
                <a:cxn ang="0">
                  <a:pos x="664" y="7"/>
                </a:cxn>
                <a:cxn ang="0">
                  <a:pos x="658" y="30"/>
                </a:cxn>
                <a:cxn ang="0">
                  <a:pos x="648" y="62"/>
                </a:cxn>
                <a:cxn ang="0">
                  <a:pos x="637" y="96"/>
                </a:cxn>
                <a:cxn ang="0">
                  <a:pos x="622" y="125"/>
                </a:cxn>
                <a:cxn ang="0">
                  <a:pos x="616" y="138"/>
                </a:cxn>
                <a:cxn ang="0">
                  <a:pos x="599" y="166"/>
                </a:cxn>
                <a:cxn ang="0">
                  <a:pos x="577" y="191"/>
                </a:cxn>
                <a:cxn ang="0">
                  <a:pos x="554" y="216"/>
                </a:cxn>
                <a:cxn ang="0">
                  <a:pos x="529" y="237"/>
                </a:cxn>
                <a:cxn ang="0">
                  <a:pos x="519" y="249"/>
                </a:cxn>
                <a:cxn ang="0">
                  <a:pos x="478" y="270"/>
                </a:cxn>
                <a:cxn ang="0">
                  <a:pos x="420" y="292"/>
                </a:cxn>
                <a:cxn ang="0">
                  <a:pos x="351" y="311"/>
                </a:cxn>
                <a:cxn ang="0">
                  <a:pos x="287" y="325"/>
                </a:cxn>
                <a:cxn ang="0">
                  <a:pos x="238" y="332"/>
                </a:cxn>
                <a:cxn ang="0">
                  <a:pos x="220" y="332"/>
                </a:cxn>
                <a:cxn ang="0">
                  <a:pos x="179" y="334"/>
                </a:cxn>
                <a:cxn ang="0">
                  <a:pos x="135" y="338"/>
                </a:cxn>
                <a:cxn ang="0">
                  <a:pos x="97" y="344"/>
                </a:cxn>
                <a:cxn ang="0">
                  <a:pos x="63" y="353"/>
                </a:cxn>
              </a:cxnLst>
              <a:rect l="0" t="0" r="r" b="b"/>
              <a:pathLst>
                <a:path w="668" h="363">
                  <a:moveTo>
                    <a:pt x="0" y="362"/>
                  </a:moveTo>
                  <a:lnTo>
                    <a:pt x="15" y="348"/>
                  </a:lnTo>
                  <a:lnTo>
                    <a:pt x="31" y="332"/>
                  </a:lnTo>
                  <a:lnTo>
                    <a:pt x="52" y="315"/>
                  </a:lnTo>
                  <a:lnTo>
                    <a:pt x="75" y="295"/>
                  </a:lnTo>
                  <a:lnTo>
                    <a:pt x="101" y="279"/>
                  </a:lnTo>
                  <a:lnTo>
                    <a:pt x="126" y="262"/>
                  </a:lnTo>
                  <a:lnTo>
                    <a:pt x="156" y="245"/>
                  </a:lnTo>
                  <a:lnTo>
                    <a:pt x="183" y="231"/>
                  </a:lnTo>
                  <a:lnTo>
                    <a:pt x="209" y="220"/>
                  </a:lnTo>
                  <a:lnTo>
                    <a:pt x="234" y="212"/>
                  </a:lnTo>
                  <a:lnTo>
                    <a:pt x="234" y="212"/>
                  </a:lnTo>
                  <a:lnTo>
                    <a:pt x="259" y="205"/>
                  </a:lnTo>
                  <a:lnTo>
                    <a:pt x="289" y="199"/>
                  </a:lnTo>
                  <a:lnTo>
                    <a:pt x="316" y="193"/>
                  </a:lnTo>
                  <a:lnTo>
                    <a:pt x="346" y="184"/>
                  </a:lnTo>
                  <a:lnTo>
                    <a:pt x="374" y="178"/>
                  </a:lnTo>
                  <a:lnTo>
                    <a:pt x="401" y="171"/>
                  </a:lnTo>
                  <a:lnTo>
                    <a:pt x="428" y="163"/>
                  </a:lnTo>
                  <a:lnTo>
                    <a:pt x="453" y="155"/>
                  </a:lnTo>
                  <a:lnTo>
                    <a:pt x="476" y="146"/>
                  </a:lnTo>
                  <a:lnTo>
                    <a:pt x="496" y="138"/>
                  </a:lnTo>
                  <a:lnTo>
                    <a:pt x="496" y="138"/>
                  </a:lnTo>
                  <a:lnTo>
                    <a:pt x="515" y="127"/>
                  </a:lnTo>
                  <a:lnTo>
                    <a:pt x="533" y="117"/>
                  </a:lnTo>
                  <a:lnTo>
                    <a:pt x="554" y="104"/>
                  </a:lnTo>
                  <a:lnTo>
                    <a:pt x="574" y="90"/>
                  </a:lnTo>
                  <a:lnTo>
                    <a:pt x="595" y="74"/>
                  </a:lnTo>
                  <a:lnTo>
                    <a:pt x="611" y="60"/>
                  </a:lnTo>
                  <a:lnTo>
                    <a:pt x="630" y="46"/>
                  </a:lnTo>
                  <a:lnTo>
                    <a:pt x="646" y="28"/>
                  </a:lnTo>
                  <a:lnTo>
                    <a:pt x="658" y="14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667" y="1"/>
                  </a:lnTo>
                  <a:lnTo>
                    <a:pt x="664" y="7"/>
                  </a:lnTo>
                  <a:lnTo>
                    <a:pt x="662" y="18"/>
                  </a:lnTo>
                  <a:lnTo>
                    <a:pt x="658" y="30"/>
                  </a:lnTo>
                  <a:lnTo>
                    <a:pt x="653" y="46"/>
                  </a:lnTo>
                  <a:lnTo>
                    <a:pt x="648" y="62"/>
                  </a:lnTo>
                  <a:lnTo>
                    <a:pt x="641" y="79"/>
                  </a:lnTo>
                  <a:lnTo>
                    <a:pt x="637" y="96"/>
                  </a:lnTo>
                  <a:lnTo>
                    <a:pt x="628" y="111"/>
                  </a:lnTo>
                  <a:lnTo>
                    <a:pt x="622" y="125"/>
                  </a:lnTo>
                  <a:lnTo>
                    <a:pt x="622" y="125"/>
                  </a:lnTo>
                  <a:lnTo>
                    <a:pt x="616" y="138"/>
                  </a:lnTo>
                  <a:lnTo>
                    <a:pt x="607" y="152"/>
                  </a:lnTo>
                  <a:lnTo>
                    <a:pt x="599" y="166"/>
                  </a:lnTo>
                  <a:lnTo>
                    <a:pt x="588" y="178"/>
                  </a:lnTo>
                  <a:lnTo>
                    <a:pt x="577" y="191"/>
                  </a:lnTo>
                  <a:lnTo>
                    <a:pt x="565" y="203"/>
                  </a:lnTo>
                  <a:lnTo>
                    <a:pt x="554" y="216"/>
                  </a:lnTo>
                  <a:lnTo>
                    <a:pt x="542" y="228"/>
                  </a:lnTo>
                  <a:lnTo>
                    <a:pt x="529" y="237"/>
                  </a:lnTo>
                  <a:lnTo>
                    <a:pt x="519" y="249"/>
                  </a:lnTo>
                  <a:lnTo>
                    <a:pt x="519" y="249"/>
                  </a:lnTo>
                  <a:lnTo>
                    <a:pt x="501" y="258"/>
                  </a:lnTo>
                  <a:lnTo>
                    <a:pt x="478" y="270"/>
                  </a:lnTo>
                  <a:lnTo>
                    <a:pt x="452" y="281"/>
                  </a:lnTo>
                  <a:lnTo>
                    <a:pt x="420" y="292"/>
                  </a:lnTo>
                  <a:lnTo>
                    <a:pt x="386" y="302"/>
                  </a:lnTo>
                  <a:lnTo>
                    <a:pt x="351" y="311"/>
                  </a:lnTo>
                  <a:lnTo>
                    <a:pt x="319" y="319"/>
                  </a:lnTo>
                  <a:lnTo>
                    <a:pt x="287" y="325"/>
                  </a:lnTo>
                  <a:lnTo>
                    <a:pt x="259" y="330"/>
                  </a:lnTo>
                  <a:lnTo>
                    <a:pt x="238" y="332"/>
                  </a:lnTo>
                  <a:lnTo>
                    <a:pt x="238" y="332"/>
                  </a:lnTo>
                  <a:lnTo>
                    <a:pt x="220" y="332"/>
                  </a:lnTo>
                  <a:lnTo>
                    <a:pt x="201" y="332"/>
                  </a:lnTo>
                  <a:lnTo>
                    <a:pt x="179" y="334"/>
                  </a:lnTo>
                  <a:lnTo>
                    <a:pt x="158" y="336"/>
                  </a:lnTo>
                  <a:lnTo>
                    <a:pt x="135" y="338"/>
                  </a:lnTo>
                  <a:lnTo>
                    <a:pt x="116" y="341"/>
                  </a:lnTo>
                  <a:lnTo>
                    <a:pt x="97" y="344"/>
                  </a:lnTo>
                  <a:lnTo>
                    <a:pt x="80" y="348"/>
                  </a:lnTo>
                  <a:lnTo>
                    <a:pt x="63" y="353"/>
                  </a:lnTo>
                  <a:lnTo>
                    <a:pt x="52" y="35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6" name="Freeform 156"/>
            <p:cNvSpPr>
              <a:spLocks/>
            </p:cNvSpPr>
            <p:nvPr/>
          </p:nvSpPr>
          <p:spPr bwMode="auto">
            <a:xfrm>
              <a:off x="3168" y="2566"/>
              <a:ext cx="667" cy="360"/>
            </a:xfrm>
            <a:custGeom>
              <a:avLst/>
              <a:gdLst/>
              <a:ahLst/>
              <a:cxnLst>
                <a:cxn ang="0">
                  <a:pos x="13" y="346"/>
                </a:cxn>
                <a:cxn ang="0">
                  <a:pos x="50" y="315"/>
                </a:cxn>
                <a:cxn ang="0">
                  <a:pos x="101" y="279"/>
                </a:cxn>
                <a:cxn ang="0">
                  <a:pos x="153" y="245"/>
                </a:cxn>
                <a:cxn ang="0">
                  <a:pos x="208" y="218"/>
                </a:cxn>
                <a:cxn ang="0">
                  <a:pos x="234" y="211"/>
                </a:cxn>
                <a:cxn ang="0">
                  <a:pos x="286" y="199"/>
                </a:cxn>
                <a:cxn ang="0">
                  <a:pos x="346" y="186"/>
                </a:cxn>
                <a:cxn ang="0">
                  <a:pos x="400" y="170"/>
                </a:cxn>
                <a:cxn ang="0">
                  <a:pos x="452" y="155"/>
                </a:cxn>
                <a:cxn ang="0">
                  <a:pos x="495" y="137"/>
                </a:cxn>
                <a:cxn ang="0">
                  <a:pos x="514" y="128"/>
                </a:cxn>
                <a:cxn ang="0">
                  <a:pos x="553" y="103"/>
                </a:cxn>
                <a:cxn ang="0">
                  <a:pos x="594" y="75"/>
                </a:cxn>
                <a:cxn ang="0">
                  <a:pos x="627" y="46"/>
                </a:cxn>
                <a:cxn ang="0">
                  <a:pos x="657" y="15"/>
                </a:cxn>
                <a:cxn ang="0">
                  <a:pos x="666" y="0"/>
                </a:cxn>
                <a:cxn ang="0">
                  <a:pos x="663" y="8"/>
                </a:cxn>
                <a:cxn ang="0">
                  <a:pos x="657" y="31"/>
                </a:cxn>
                <a:cxn ang="0">
                  <a:pos x="647" y="63"/>
                </a:cxn>
                <a:cxn ang="0">
                  <a:pos x="634" y="96"/>
                </a:cxn>
                <a:cxn ang="0">
                  <a:pos x="622" y="126"/>
                </a:cxn>
                <a:cxn ang="0">
                  <a:pos x="615" y="140"/>
                </a:cxn>
                <a:cxn ang="0">
                  <a:pos x="596" y="165"/>
                </a:cxn>
                <a:cxn ang="0">
                  <a:pos x="576" y="191"/>
                </a:cxn>
                <a:cxn ang="0">
                  <a:pos x="553" y="216"/>
                </a:cxn>
                <a:cxn ang="0">
                  <a:pos x="528" y="239"/>
                </a:cxn>
                <a:cxn ang="0">
                  <a:pos x="516" y="248"/>
                </a:cxn>
                <a:cxn ang="0">
                  <a:pos x="478" y="268"/>
                </a:cxn>
                <a:cxn ang="0">
                  <a:pos x="417" y="292"/>
                </a:cxn>
                <a:cxn ang="0">
                  <a:pos x="349" y="310"/>
                </a:cxn>
                <a:cxn ang="0">
                  <a:pos x="286" y="326"/>
                </a:cxn>
                <a:cxn ang="0">
                  <a:pos x="238" y="330"/>
                </a:cxn>
                <a:cxn ang="0">
                  <a:pos x="219" y="330"/>
                </a:cxn>
                <a:cxn ang="0">
                  <a:pos x="179" y="333"/>
                </a:cxn>
                <a:cxn ang="0">
                  <a:pos x="135" y="338"/>
                </a:cxn>
                <a:cxn ang="0">
                  <a:pos x="95" y="344"/>
                </a:cxn>
                <a:cxn ang="0">
                  <a:pos x="63" y="353"/>
                </a:cxn>
                <a:cxn ang="0">
                  <a:pos x="0" y="359"/>
                </a:cxn>
              </a:cxnLst>
              <a:rect l="0" t="0" r="r" b="b"/>
              <a:pathLst>
                <a:path w="667" h="360">
                  <a:moveTo>
                    <a:pt x="0" y="359"/>
                  </a:moveTo>
                  <a:lnTo>
                    <a:pt x="13" y="346"/>
                  </a:lnTo>
                  <a:lnTo>
                    <a:pt x="31" y="332"/>
                  </a:lnTo>
                  <a:lnTo>
                    <a:pt x="50" y="315"/>
                  </a:lnTo>
                  <a:lnTo>
                    <a:pt x="75" y="298"/>
                  </a:lnTo>
                  <a:lnTo>
                    <a:pt x="101" y="279"/>
                  </a:lnTo>
                  <a:lnTo>
                    <a:pt x="126" y="260"/>
                  </a:lnTo>
                  <a:lnTo>
                    <a:pt x="153" y="245"/>
                  </a:lnTo>
                  <a:lnTo>
                    <a:pt x="183" y="231"/>
                  </a:lnTo>
                  <a:lnTo>
                    <a:pt x="208" y="218"/>
                  </a:lnTo>
                  <a:lnTo>
                    <a:pt x="234" y="211"/>
                  </a:lnTo>
                  <a:lnTo>
                    <a:pt x="234" y="211"/>
                  </a:lnTo>
                  <a:lnTo>
                    <a:pt x="259" y="206"/>
                  </a:lnTo>
                  <a:lnTo>
                    <a:pt x="286" y="199"/>
                  </a:lnTo>
                  <a:lnTo>
                    <a:pt x="316" y="193"/>
                  </a:lnTo>
                  <a:lnTo>
                    <a:pt x="346" y="186"/>
                  </a:lnTo>
                  <a:lnTo>
                    <a:pt x="372" y="178"/>
                  </a:lnTo>
                  <a:lnTo>
                    <a:pt x="400" y="170"/>
                  </a:lnTo>
                  <a:lnTo>
                    <a:pt x="427" y="161"/>
                  </a:lnTo>
                  <a:lnTo>
                    <a:pt x="452" y="155"/>
                  </a:lnTo>
                  <a:lnTo>
                    <a:pt x="475" y="147"/>
                  </a:lnTo>
                  <a:lnTo>
                    <a:pt x="495" y="137"/>
                  </a:lnTo>
                  <a:lnTo>
                    <a:pt x="495" y="137"/>
                  </a:lnTo>
                  <a:lnTo>
                    <a:pt x="514" y="128"/>
                  </a:lnTo>
                  <a:lnTo>
                    <a:pt x="533" y="115"/>
                  </a:lnTo>
                  <a:lnTo>
                    <a:pt x="553" y="103"/>
                  </a:lnTo>
                  <a:lnTo>
                    <a:pt x="572" y="90"/>
                  </a:lnTo>
                  <a:lnTo>
                    <a:pt x="594" y="75"/>
                  </a:lnTo>
                  <a:lnTo>
                    <a:pt x="611" y="61"/>
                  </a:lnTo>
                  <a:lnTo>
                    <a:pt x="627" y="46"/>
                  </a:lnTo>
                  <a:lnTo>
                    <a:pt x="645" y="29"/>
                  </a:lnTo>
                  <a:lnTo>
                    <a:pt x="657" y="15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2"/>
                  </a:lnTo>
                  <a:lnTo>
                    <a:pt x="663" y="8"/>
                  </a:lnTo>
                  <a:lnTo>
                    <a:pt x="661" y="18"/>
                  </a:lnTo>
                  <a:lnTo>
                    <a:pt x="657" y="31"/>
                  </a:lnTo>
                  <a:lnTo>
                    <a:pt x="652" y="46"/>
                  </a:lnTo>
                  <a:lnTo>
                    <a:pt x="647" y="63"/>
                  </a:lnTo>
                  <a:lnTo>
                    <a:pt x="640" y="80"/>
                  </a:lnTo>
                  <a:lnTo>
                    <a:pt x="634" y="96"/>
                  </a:lnTo>
                  <a:lnTo>
                    <a:pt x="627" y="111"/>
                  </a:lnTo>
                  <a:lnTo>
                    <a:pt x="622" y="126"/>
                  </a:lnTo>
                  <a:lnTo>
                    <a:pt x="622" y="126"/>
                  </a:lnTo>
                  <a:lnTo>
                    <a:pt x="615" y="140"/>
                  </a:lnTo>
                  <a:lnTo>
                    <a:pt x="606" y="153"/>
                  </a:lnTo>
                  <a:lnTo>
                    <a:pt x="596" y="165"/>
                  </a:lnTo>
                  <a:lnTo>
                    <a:pt x="585" y="178"/>
                  </a:lnTo>
                  <a:lnTo>
                    <a:pt x="576" y="191"/>
                  </a:lnTo>
                  <a:lnTo>
                    <a:pt x="564" y="204"/>
                  </a:lnTo>
                  <a:lnTo>
                    <a:pt x="553" y="216"/>
                  </a:lnTo>
                  <a:lnTo>
                    <a:pt x="541" y="227"/>
                  </a:lnTo>
                  <a:lnTo>
                    <a:pt x="528" y="239"/>
                  </a:lnTo>
                  <a:lnTo>
                    <a:pt x="516" y="248"/>
                  </a:lnTo>
                  <a:lnTo>
                    <a:pt x="516" y="248"/>
                  </a:lnTo>
                  <a:lnTo>
                    <a:pt x="501" y="259"/>
                  </a:lnTo>
                  <a:lnTo>
                    <a:pt x="478" y="268"/>
                  </a:lnTo>
                  <a:lnTo>
                    <a:pt x="450" y="282"/>
                  </a:lnTo>
                  <a:lnTo>
                    <a:pt x="417" y="292"/>
                  </a:lnTo>
                  <a:lnTo>
                    <a:pt x="383" y="303"/>
                  </a:lnTo>
                  <a:lnTo>
                    <a:pt x="349" y="310"/>
                  </a:lnTo>
                  <a:lnTo>
                    <a:pt x="316" y="319"/>
                  </a:lnTo>
                  <a:lnTo>
                    <a:pt x="286" y="326"/>
                  </a:lnTo>
                  <a:lnTo>
                    <a:pt x="259" y="330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19" y="330"/>
                  </a:lnTo>
                  <a:lnTo>
                    <a:pt x="200" y="332"/>
                  </a:lnTo>
                  <a:lnTo>
                    <a:pt x="179" y="333"/>
                  </a:lnTo>
                  <a:lnTo>
                    <a:pt x="156" y="335"/>
                  </a:lnTo>
                  <a:lnTo>
                    <a:pt x="135" y="338"/>
                  </a:lnTo>
                  <a:lnTo>
                    <a:pt x="114" y="340"/>
                  </a:lnTo>
                  <a:lnTo>
                    <a:pt x="95" y="344"/>
                  </a:lnTo>
                  <a:lnTo>
                    <a:pt x="78" y="349"/>
                  </a:lnTo>
                  <a:lnTo>
                    <a:pt x="63" y="353"/>
                  </a:lnTo>
                  <a:lnTo>
                    <a:pt x="52" y="356"/>
                  </a:lnTo>
                  <a:lnTo>
                    <a:pt x="0" y="35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7" name="Freeform 157"/>
            <p:cNvSpPr>
              <a:spLocks/>
            </p:cNvSpPr>
            <p:nvPr/>
          </p:nvSpPr>
          <p:spPr bwMode="auto">
            <a:xfrm>
              <a:off x="3168" y="2566"/>
              <a:ext cx="667" cy="360"/>
            </a:xfrm>
            <a:custGeom>
              <a:avLst/>
              <a:gdLst/>
              <a:ahLst/>
              <a:cxnLst>
                <a:cxn ang="0">
                  <a:pos x="13" y="346"/>
                </a:cxn>
                <a:cxn ang="0">
                  <a:pos x="50" y="315"/>
                </a:cxn>
                <a:cxn ang="0">
                  <a:pos x="101" y="279"/>
                </a:cxn>
                <a:cxn ang="0">
                  <a:pos x="153" y="245"/>
                </a:cxn>
                <a:cxn ang="0">
                  <a:pos x="208" y="218"/>
                </a:cxn>
                <a:cxn ang="0">
                  <a:pos x="234" y="211"/>
                </a:cxn>
                <a:cxn ang="0">
                  <a:pos x="286" y="199"/>
                </a:cxn>
                <a:cxn ang="0">
                  <a:pos x="346" y="186"/>
                </a:cxn>
                <a:cxn ang="0">
                  <a:pos x="400" y="170"/>
                </a:cxn>
                <a:cxn ang="0">
                  <a:pos x="452" y="155"/>
                </a:cxn>
                <a:cxn ang="0">
                  <a:pos x="495" y="137"/>
                </a:cxn>
                <a:cxn ang="0">
                  <a:pos x="514" y="128"/>
                </a:cxn>
                <a:cxn ang="0">
                  <a:pos x="553" y="103"/>
                </a:cxn>
                <a:cxn ang="0">
                  <a:pos x="594" y="75"/>
                </a:cxn>
                <a:cxn ang="0">
                  <a:pos x="627" y="46"/>
                </a:cxn>
                <a:cxn ang="0">
                  <a:pos x="657" y="15"/>
                </a:cxn>
                <a:cxn ang="0">
                  <a:pos x="666" y="0"/>
                </a:cxn>
                <a:cxn ang="0">
                  <a:pos x="663" y="8"/>
                </a:cxn>
                <a:cxn ang="0">
                  <a:pos x="657" y="31"/>
                </a:cxn>
                <a:cxn ang="0">
                  <a:pos x="647" y="63"/>
                </a:cxn>
                <a:cxn ang="0">
                  <a:pos x="634" y="96"/>
                </a:cxn>
                <a:cxn ang="0">
                  <a:pos x="622" y="126"/>
                </a:cxn>
                <a:cxn ang="0">
                  <a:pos x="615" y="140"/>
                </a:cxn>
                <a:cxn ang="0">
                  <a:pos x="596" y="165"/>
                </a:cxn>
                <a:cxn ang="0">
                  <a:pos x="576" y="191"/>
                </a:cxn>
                <a:cxn ang="0">
                  <a:pos x="553" y="216"/>
                </a:cxn>
                <a:cxn ang="0">
                  <a:pos x="528" y="239"/>
                </a:cxn>
                <a:cxn ang="0">
                  <a:pos x="516" y="248"/>
                </a:cxn>
                <a:cxn ang="0">
                  <a:pos x="478" y="268"/>
                </a:cxn>
                <a:cxn ang="0">
                  <a:pos x="417" y="292"/>
                </a:cxn>
                <a:cxn ang="0">
                  <a:pos x="349" y="310"/>
                </a:cxn>
                <a:cxn ang="0">
                  <a:pos x="286" y="326"/>
                </a:cxn>
                <a:cxn ang="0">
                  <a:pos x="238" y="330"/>
                </a:cxn>
                <a:cxn ang="0">
                  <a:pos x="219" y="330"/>
                </a:cxn>
                <a:cxn ang="0">
                  <a:pos x="179" y="333"/>
                </a:cxn>
                <a:cxn ang="0">
                  <a:pos x="135" y="338"/>
                </a:cxn>
                <a:cxn ang="0">
                  <a:pos x="95" y="344"/>
                </a:cxn>
                <a:cxn ang="0">
                  <a:pos x="63" y="353"/>
                </a:cxn>
              </a:cxnLst>
              <a:rect l="0" t="0" r="r" b="b"/>
              <a:pathLst>
                <a:path w="667" h="360">
                  <a:moveTo>
                    <a:pt x="0" y="359"/>
                  </a:moveTo>
                  <a:lnTo>
                    <a:pt x="13" y="346"/>
                  </a:lnTo>
                  <a:lnTo>
                    <a:pt x="31" y="332"/>
                  </a:lnTo>
                  <a:lnTo>
                    <a:pt x="50" y="315"/>
                  </a:lnTo>
                  <a:lnTo>
                    <a:pt x="75" y="298"/>
                  </a:lnTo>
                  <a:lnTo>
                    <a:pt x="101" y="279"/>
                  </a:lnTo>
                  <a:lnTo>
                    <a:pt x="126" y="260"/>
                  </a:lnTo>
                  <a:lnTo>
                    <a:pt x="153" y="245"/>
                  </a:lnTo>
                  <a:lnTo>
                    <a:pt x="183" y="231"/>
                  </a:lnTo>
                  <a:lnTo>
                    <a:pt x="208" y="218"/>
                  </a:lnTo>
                  <a:lnTo>
                    <a:pt x="234" y="211"/>
                  </a:lnTo>
                  <a:lnTo>
                    <a:pt x="234" y="211"/>
                  </a:lnTo>
                  <a:lnTo>
                    <a:pt x="259" y="206"/>
                  </a:lnTo>
                  <a:lnTo>
                    <a:pt x="286" y="199"/>
                  </a:lnTo>
                  <a:lnTo>
                    <a:pt x="316" y="193"/>
                  </a:lnTo>
                  <a:lnTo>
                    <a:pt x="346" y="186"/>
                  </a:lnTo>
                  <a:lnTo>
                    <a:pt x="372" y="178"/>
                  </a:lnTo>
                  <a:lnTo>
                    <a:pt x="400" y="170"/>
                  </a:lnTo>
                  <a:lnTo>
                    <a:pt x="427" y="161"/>
                  </a:lnTo>
                  <a:lnTo>
                    <a:pt x="452" y="155"/>
                  </a:lnTo>
                  <a:lnTo>
                    <a:pt x="475" y="147"/>
                  </a:lnTo>
                  <a:lnTo>
                    <a:pt x="495" y="137"/>
                  </a:lnTo>
                  <a:lnTo>
                    <a:pt x="495" y="137"/>
                  </a:lnTo>
                  <a:lnTo>
                    <a:pt x="514" y="128"/>
                  </a:lnTo>
                  <a:lnTo>
                    <a:pt x="533" y="115"/>
                  </a:lnTo>
                  <a:lnTo>
                    <a:pt x="553" y="103"/>
                  </a:lnTo>
                  <a:lnTo>
                    <a:pt x="572" y="90"/>
                  </a:lnTo>
                  <a:lnTo>
                    <a:pt x="594" y="75"/>
                  </a:lnTo>
                  <a:lnTo>
                    <a:pt x="611" y="61"/>
                  </a:lnTo>
                  <a:lnTo>
                    <a:pt x="627" y="46"/>
                  </a:lnTo>
                  <a:lnTo>
                    <a:pt x="645" y="29"/>
                  </a:lnTo>
                  <a:lnTo>
                    <a:pt x="657" y="15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2"/>
                  </a:lnTo>
                  <a:lnTo>
                    <a:pt x="663" y="8"/>
                  </a:lnTo>
                  <a:lnTo>
                    <a:pt x="661" y="18"/>
                  </a:lnTo>
                  <a:lnTo>
                    <a:pt x="657" y="31"/>
                  </a:lnTo>
                  <a:lnTo>
                    <a:pt x="652" y="46"/>
                  </a:lnTo>
                  <a:lnTo>
                    <a:pt x="647" y="63"/>
                  </a:lnTo>
                  <a:lnTo>
                    <a:pt x="640" y="80"/>
                  </a:lnTo>
                  <a:lnTo>
                    <a:pt x="634" y="96"/>
                  </a:lnTo>
                  <a:lnTo>
                    <a:pt x="627" y="111"/>
                  </a:lnTo>
                  <a:lnTo>
                    <a:pt x="622" y="126"/>
                  </a:lnTo>
                  <a:lnTo>
                    <a:pt x="622" y="126"/>
                  </a:lnTo>
                  <a:lnTo>
                    <a:pt x="615" y="140"/>
                  </a:lnTo>
                  <a:lnTo>
                    <a:pt x="606" y="153"/>
                  </a:lnTo>
                  <a:lnTo>
                    <a:pt x="596" y="165"/>
                  </a:lnTo>
                  <a:lnTo>
                    <a:pt x="585" y="178"/>
                  </a:lnTo>
                  <a:lnTo>
                    <a:pt x="576" y="191"/>
                  </a:lnTo>
                  <a:lnTo>
                    <a:pt x="564" y="204"/>
                  </a:lnTo>
                  <a:lnTo>
                    <a:pt x="553" y="216"/>
                  </a:lnTo>
                  <a:lnTo>
                    <a:pt x="541" y="227"/>
                  </a:lnTo>
                  <a:lnTo>
                    <a:pt x="528" y="239"/>
                  </a:lnTo>
                  <a:lnTo>
                    <a:pt x="516" y="248"/>
                  </a:lnTo>
                  <a:lnTo>
                    <a:pt x="516" y="248"/>
                  </a:lnTo>
                  <a:lnTo>
                    <a:pt x="501" y="259"/>
                  </a:lnTo>
                  <a:lnTo>
                    <a:pt x="478" y="268"/>
                  </a:lnTo>
                  <a:lnTo>
                    <a:pt x="450" y="282"/>
                  </a:lnTo>
                  <a:lnTo>
                    <a:pt x="417" y="292"/>
                  </a:lnTo>
                  <a:lnTo>
                    <a:pt x="383" y="303"/>
                  </a:lnTo>
                  <a:lnTo>
                    <a:pt x="349" y="310"/>
                  </a:lnTo>
                  <a:lnTo>
                    <a:pt x="316" y="319"/>
                  </a:lnTo>
                  <a:lnTo>
                    <a:pt x="286" y="326"/>
                  </a:lnTo>
                  <a:lnTo>
                    <a:pt x="259" y="330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19" y="330"/>
                  </a:lnTo>
                  <a:lnTo>
                    <a:pt x="200" y="332"/>
                  </a:lnTo>
                  <a:lnTo>
                    <a:pt x="179" y="333"/>
                  </a:lnTo>
                  <a:lnTo>
                    <a:pt x="156" y="335"/>
                  </a:lnTo>
                  <a:lnTo>
                    <a:pt x="135" y="338"/>
                  </a:lnTo>
                  <a:lnTo>
                    <a:pt x="114" y="340"/>
                  </a:lnTo>
                  <a:lnTo>
                    <a:pt x="95" y="344"/>
                  </a:lnTo>
                  <a:lnTo>
                    <a:pt x="78" y="349"/>
                  </a:lnTo>
                  <a:lnTo>
                    <a:pt x="63" y="353"/>
                  </a:lnTo>
                  <a:lnTo>
                    <a:pt x="52" y="3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8" name="Freeform 158"/>
            <p:cNvSpPr>
              <a:spLocks/>
            </p:cNvSpPr>
            <p:nvPr/>
          </p:nvSpPr>
          <p:spPr bwMode="auto">
            <a:xfrm>
              <a:off x="3060" y="2788"/>
              <a:ext cx="610" cy="221"/>
            </a:xfrm>
            <a:custGeom>
              <a:avLst/>
              <a:gdLst/>
              <a:ahLst/>
              <a:cxnLst>
                <a:cxn ang="0">
                  <a:pos x="13" y="145"/>
                </a:cxn>
                <a:cxn ang="0">
                  <a:pos x="45" y="124"/>
                </a:cxn>
                <a:cxn ang="0">
                  <a:pos x="84" y="100"/>
                </a:cxn>
                <a:cxn ang="0">
                  <a:pos x="131" y="77"/>
                </a:cxn>
                <a:cxn ang="0">
                  <a:pos x="181" y="60"/>
                </a:cxn>
                <a:cxn ang="0">
                  <a:pos x="204" y="53"/>
                </a:cxn>
                <a:cxn ang="0">
                  <a:pos x="259" y="46"/>
                </a:cxn>
                <a:cxn ang="0">
                  <a:pos x="322" y="41"/>
                </a:cxn>
                <a:cxn ang="0">
                  <a:pos x="384" y="37"/>
                </a:cxn>
                <a:cxn ang="0">
                  <a:pos x="441" y="33"/>
                </a:cxn>
                <a:cxn ang="0">
                  <a:pos x="485" y="33"/>
                </a:cxn>
                <a:cxn ang="0">
                  <a:pos x="502" y="33"/>
                </a:cxn>
                <a:cxn ang="0">
                  <a:pos x="534" y="30"/>
                </a:cxn>
                <a:cxn ang="0">
                  <a:pos x="559" y="25"/>
                </a:cxn>
                <a:cxn ang="0">
                  <a:pos x="580" y="18"/>
                </a:cxn>
                <a:cxn ang="0">
                  <a:pos x="599" y="7"/>
                </a:cxn>
                <a:cxn ang="0">
                  <a:pos x="608" y="0"/>
                </a:cxn>
                <a:cxn ang="0">
                  <a:pos x="605" y="7"/>
                </a:cxn>
                <a:cxn ang="0">
                  <a:pos x="598" y="25"/>
                </a:cxn>
                <a:cxn ang="0">
                  <a:pos x="587" y="50"/>
                </a:cxn>
                <a:cxn ang="0">
                  <a:pos x="572" y="73"/>
                </a:cxn>
                <a:cxn ang="0">
                  <a:pos x="552" y="92"/>
                </a:cxn>
                <a:cxn ang="0">
                  <a:pos x="543" y="100"/>
                </a:cxn>
                <a:cxn ang="0">
                  <a:pos x="513" y="117"/>
                </a:cxn>
                <a:cxn ang="0">
                  <a:pos x="473" y="136"/>
                </a:cxn>
                <a:cxn ang="0">
                  <a:pos x="416" y="150"/>
                </a:cxn>
                <a:cxn ang="0">
                  <a:pos x="338" y="157"/>
                </a:cxn>
                <a:cxn ang="0">
                  <a:pos x="291" y="155"/>
                </a:cxn>
                <a:cxn ang="0">
                  <a:pos x="200" y="155"/>
                </a:cxn>
                <a:cxn ang="0">
                  <a:pos x="126" y="166"/>
                </a:cxn>
                <a:cxn ang="0">
                  <a:pos x="70" y="182"/>
                </a:cxn>
                <a:cxn ang="0">
                  <a:pos x="31" y="201"/>
                </a:cxn>
                <a:cxn ang="0">
                  <a:pos x="8" y="219"/>
                </a:cxn>
              </a:cxnLst>
              <a:rect l="0" t="0" r="r" b="b"/>
              <a:pathLst>
                <a:path w="609" h="220">
                  <a:moveTo>
                    <a:pt x="0" y="150"/>
                  </a:moveTo>
                  <a:lnTo>
                    <a:pt x="13" y="145"/>
                  </a:lnTo>
                  <a:lnTo>
                    <a:pt x="27" y="134"/>
                  </a:lnTo>
                  <a:lnTo>
                    <a:pt x="45" y="124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7" y="90"/>
                  </a:lnTo>
                  <a:lnTo>
                    <a:pt x="131" y="77"/>
                  </a:lnTo>
                  <a:lnTo>
                    <a:pt x="156" y="69"/>
                  </a:lnTo>
                  <a:lnTo>
                    <a:pt x="181" y="60"/>
                  </a:lnTo>
                  <a:lnTo>
                    <a:pt x="204" y="53"/>
                  </a:lnTo>
                  <a:lnTo>
                    <a:pt x="204" y="53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41"/>
                  </a:lnTo>
                  <a:lnTo>
                    <a:pt x="352" y="37"/>
                  </a:lnTo>
                  <a:lnTo>
                    <a:pt x="384" y="37"/>
                  </a:lnTo>
                  <a:lnTo>
                    <a:pt x="414" y="35"/>
                  </a:lnTo>
                  <a:lnTo>
                    <a:pt x="441" y="33"/>
                  </a:lnTo>
                  <a:lnTo>
                    <a:pt x="464" y="33"/>
                  </a:lnTo>
                  <a:lnTo>
                    <a:pt x="485" y="33"/>
                  </a:lnTo>
                  <a:lnTo>
                    <a:pt x="485" y="33"/>
                  </a:lnTo>
                  <a:lnTo>
                    <a:pt x="502" y="33"/>
                  </a:lnTo>
                  <a:lnTo>
                    <a:pt x="519" y="30"/>
                  </a:lnTo>
                  <a:lnTo>
                    <a:pt x="534" y="30"/>
                  </a:lnTo>
                  <a:lnTo>
                    <a:pt x="547" y="28"/>
                  </a:lnTo>
                  <a:lnTo>
                    <a:pt x="559" y="25"/>
                  </a:lnTo>
                  <a:lnTo>
                    <a:pt x="572" y="23"/>
                  </a:lnTo>
                  <a:lnTo>
                    <a:pt x="580" y="18"/>
                  </a:lnTo>
                  <a:lnTo>
                    <a:pt x="591" y="12"/>
                  </a:lnTo>
                  <a:lnTo>
                    <a:pt x="599" y="7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08" y="2"/>
                  </a:lnTo>
                  <a:lnTo>
                    <a:pt x="605" y="7"/>
                  </a:lnTo>
                  <a:lnTo>
                    <a:pt x="601" y="16"/>
                  </a:lnTo>
                  <a:lnTo>
                    <a:pt x="598" y="25"/>
                  </a:lnTo>
                  <a:lnTo>
                    <a:pt x="593" y="37"/>
                  </a:lnTo>
                  <a:lnTo>
                    <a:pt x="587" y="50"/>
                  </a:lnTo>
                  <a:lnTo>
                    <a:pt x="580" y="62"/>
                  </a:lnTo>
                  <a:lnTo>
                    <a:pt x="572" y="73"/>
                  </a:lnTo>
                  <a:lnTo>
                    <a:pt x="561" y="85"/>
                  </a:lnTo>
                  <a:lnTo>
                    <a:pt x="552" y="92"/>
                  </a:lnTo>
                  <a:lnTo>
                    <a:pt x="552" y="92"/>
                  </a:lnTo>
                  <a:lnTo>
                    <a:pt x="543" y="100"/>
                  </a:lnTo>
                  <a:lnTo>
                    <a:pt x="527" y="108"/>
                  </a:lnTo>
                  <a:lnTo>
                    <a:pt x="513" y="117"/>
                  </a:lnTo>
                  <a:lnTo>
                    <a:pt x="494" y="127"/>
                  </a:lnTo>
                  <a:lnTo>
                    <a:pt x="473" y="136"/>
                  </a:lnTo>
                  <a:lnTo>
                    <a:pt x="446" y="145"/>
                  </a:lnTo>
                  <a:lnTo>
                    <a:pt x="416" y="150"/>
                  </a:lnTo>
                  <a:lnTo>
                    <a:pt x="380" y="155"/>
                  </a:lnTo>
                  <a:lnTo>
                    <a:pt x="338" y="157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43" y="152"/>
                  </a:lnTo>
                  <a:lnTo>
                    <a:pt x="200" y="155"/>
                  </a:lnTo>
                  <a:lnTo>
                    <a:pt x="160" y="159"/>
                  </a:lnTo>
                  <a:lnTo>
                    <a:pt x="126" y="166"/>
                  </a:lnTo>
                  <a:lnTo>
                    <a:pt x="96" y="173"/>
                  </a:lnTo>
                  <a:lnTo>
                    <a:pt x="70" y="182"/>
                  </a:lnTo>
                  <a:lnTo>
                    <a:pt x="48" y="191"/>
                  </a:lnTo>
                  <a:lnTo>
                    <a:pt x="31" y="201"/>
                  </a:lnTo>
                  <a:lnTo>
                    <a:pt x="19" y="210"/>
                  </a:lnTo>
                  <a:lnTo>
                    <a:pt x="8" y="219"/>
                  </a:lnTo>
                  <a:lnTo>
                    <a:pt x="0" y="15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9" name="Freeform 159"/>
            <p:cNvSpPr>
              <a:spLocks/>
            </p:cNvSpPr>
            <p:nvPr/>
          </p:nvSpPr>
          <p:spPr bwMode="auto">
            <a:xfrm>
              <a:off x="3060" y="2788"/>
              <a:ext cx="610" cy="221"/>
            </a:xfrm>
            <a:custGeom>
              <a:avLst/>
              <a:gdLst/>
              <a:ahLst/>
              <a:cxnLst>
                <a:cxn ang="0">
                  <a:pos x="13" y="145"/>
                </a:cxn>
                <a:cxn ang="0">
                  <a:pos x="45" y="124"/>
                </a:cxn>
                <a:cxn ang="0">
                  <a:pos x="84" y="100"/>
                </a:cxn>
                <a:cxn ang="0">
                  <a:pos x="131" y="77"/>
                </a:cxn>
                <a:cxn ang="0">
                  <a:pos x="181" y="60"/>
                </a:cxn>
                <a:cxn ang="0">
                  <a:pos x="204" y="53"/>
                </a:cxn>
                <a:cxn ang="0">
                  <a:pos x="259" y="46"/>
                </a:cxn>
                <a:cxn ang="0">
                  <a:pos x="322" y="41"/>
                </a:cxn>
                <a:cxn ang="0">
                  <a:pos x="384" y="37"/>
                </a:cxn>
                <a:cxn ang="0">
                  <a:pos x="441" y="33"/>
                </a:cxn>
                <a:cxn ang="0">
                  <a:pos x="485" y="33"/>
                </a:cxn>
                <a:cxn ang="0">
                  <a:pos x="502" y="33"/>
                </a:cxn>
                <a:cxn ang="0">
                  <a:pos x="534" y="30"/>
                </a:cxn>
                <a:cxn ang="0">
                  <a:pos x="559" y="25"/>
                </a:cxn>
                <a:cxn ang="0">
                  <a:pos x="580" y="18"/>
                </a:cxn>
                <a:cxn ang="0">
                  <a:pos x="599" y="7"/>
                </a:cxn>
                <a:cxn ang="0">
                  <a:pos x="608" y="0"/>
                </a:cxn>
                <a:cxn ang="0">
                  <a:pos x="605" y="7"/>
                </a:cxn>
                <a:cxn ang="0">
                  <a:pos x="598" y="25"/>
                </a:cxn>
                <a:cxn ang="0">
                  <a:pos x="587" y="50"/>
                </a:cxn>
                <a:cxn ang="0">
                  <a:pos x="572" y="73"/>
                </a:cxn>
                <a:cxn ang="0">
                  <a:pos x="552" y="92"/>
                </a:cxn>
                <a:cxn ang="0">
                  <a:pos x="543" y="100"/>
                </a:cxn>
                <a:cxn ang="0">
                  <a:pos x="513" y="117"/>
                </a:cxn>
                <a:cxn ang="0">
                  <a:pos x="473" y="136"/>
                </a:cxn>
                <a:cxn ang="0">
                  <a:pos x="416" y="150"/>
                </a:cxn>
                <a:cxn ang="0">
                  <a:pos x="338" y="157"/>
                </a:cxn>
                <a:cxn ang="0">
                  <a:pos x="291" y="155"/>
                </a:cxn>
                <a:cxn ang="0">
                  <a:pos x="200" y="155"/>
                </a:cxn>
                <a:cxn ang="0">
                  <a:pos x="126" y="166"/>
                </a:cxn>
                <a:cxn ang="0">
                  <a:pos x="70" y="182"/>
                </a:cxn>
                <a:cxn ang="0">
                  <a:pos x="31" y="201"/>
                </a:cxn>
                <a:cxn ang="0">
                  <a:pos x="8" y="219"/>
                </a:cxn>
              </a:cxnLst>
              <a:rect l="0" t="0" r="r" b="b"/>
              <a:pathLst>
                <a:path w="609" h="220">
                  <a:moveTo>
                    <a:pt x="0" y="150"/>
                  </a:moveTo>
                  <a:lnTo>
                    <a:pt x="13" y="145"/>
                  </a:lnTo>
                  <a:lnTo>
                    <a:pt x="27" y="134"/>
                  </a:lnTo>
                  <a:lnTo>
                    <a:pt x="45" y="124"/>
                  </a:lnTo>
                  <a:lnTo>
                    <a:pt x="63" y="113"/>
                  </a:lnTo>
                  <a:lnTo>
                    <a:pt x="84" y="100"/>
                  </a:lnTo>
                  <a:lnTo>
                    <a:pt x="107" y="90"/>
                  </a:lnTo>
                  <a:lnTo>
                    <a:pt x="131" y="77"/>
                  </a:lnTo>
                  <a:lnTo>
                    <a:pt x="156" y="69"/>
                  </a:lnTo>
                  <a:lnTo>
                    <a:pt x="181" y="60"/>
                  </a:lnTo>
                  <a:lnTo>
                    <a:pt x="204" y="53"/>
                  </a:lnTo>
                  <a:lnTo>
                    <a:pt x="204" y="53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41"/>
                  </a:lnTo>
                  <a:lnTo>
                    <a:pt x="352" y="37"/>
                  </a:lnTo>
                  <a:lnTo>
                    <a:pt x="384" y="37"/>
                  </a:lnTo>
                  <a:lnTo>
                    <a:pt x="414" y="35"/>
                  </a:lnTo>
                  <a:lnTo>
                    <a:pt x="441" y="33"/>
                  </a:lnTo>
                  <a:lnTo>
                    <a:pt x="464" y="33"/>
                  </a:lnTo>
                  <a:lnTo>
                    <a:pt x="485" y="33"/>
                  </a:lnTo>
                  <a:lnTo>
                    <a:pt x="485" y="33"/>
                  </a:lnTo>
                  <a:lnTo>
                    <a:pt x="502" y="33"/>
                  </a:lnTo>
                  <a:lnTo>
                    <a:pt x="519" y="30"/>
                  </a:lnTo>
                  <a:lnTo>
                    <a:pt x="534" y="30"/>
                  </a:lnTo>
                  <a:lnTo>
                    <a:pt x="547" y="28"/>
                  </a:lnTo>
                  <a:lnTo>
                    <a:pt x="559" y="25"/>
                  </a:lnTo>
                  <a:lnTo>
                    <a:pt x="572" y="23"/>
                  </a:lnTo>
                  <a:lnTo>
                    <a:pt x="580" y="18"/>
                  </a:lnTo>
                  <a:lnTo>
                    <a:pt x="591" y="12"/>
                  </a:lnTo>
                  <a:lnTo>
                    <a:pt x="599" y="7"/>
                  </a:lnTo>
                  <a:lnTo>
                    <a:pt x="608" y="0"/>
                  </a:lnTo>
                  <a:lnTo>
                    <a:pt x="608" y="0"/>
                  </a:lnTo>
                  <a:lnTo>
                    <a:pt x="608" y="2"/>
                  </a:lnTo>
                  <a:lnTo>
                    <a:pt x="605" y="7"/>
                  </a:lnTo>
                  <a:lnTo>
                    <a:pt x="601" y="16"/>
                  </a:lnTo>
                  <a:lnTo>
                    <a:pt x="598" y="25"/>
                  </a:lnTo>
                  <a:lnTo>
                    <a:pt x="593" y="37"/>
                  </a:lnTo>
                  <a:lnTo>
                    <a:pt x="587" y="50"/>
                  </a:lnTo>
                  <a:lnTo>
                    <a:pt x="580" y="62"/>
                  </a:lnTo>
                  <a:lnTo>
                    <a:pt x="572" y="73"/>
                  </a:lnTo>
                  <a:lnTo>
                    <a:pt x="561" y="85"/>
                  </a:lnTo>
                  <a:lnTo>
                    <a:pt x="552" y="92"/>
                  </a:lnTo>
                  <a:lnTo>
                    <a:pt x="552" y="92"/>
                  </a:lnTo>
                  <a:lnTo>
                    <a:pt x="543" y="100"/>
                  </a:lnTo>
                  <a:lnTo>
                    <a:pt x="527" y="108"/>
                  </a:lnTo>
                  <a:lnTo>
                    <a:pt x="513" y="117"/>
                  </a:lnTo>
                  <a:lnTo>
                    <a:pt x="494" y="127"/>
                  </a:lnTo>
                  <a:lnTo>
                    <a:pt x="473" y="136"/>
                  </a:lnTo>
                  <a:lnTo>
                    <a:pt x="446" y="145"/>
                  </a:lnTo>
                  <a:lnTo>
                    <a:pt x="416" y="150"/>
                  </a:lnTo>
                  <a:lnTo>
                    <a:pt x="380" y="155"/>
                  </a:lnTo>
                  <a:lnTo>
                    <a:pt x="338" y="157"/>
                  </a:lnTo>
                  <a:lnTo>
                    <a:pt x="291" y="155"/>
                  </a:lnTo>
                  <a:lnTo>
                    <a:pt x="291" y="155"/>
                  </a:lnTo>
                  <a:lnTo>
                    <a:pt x="243" y="152"/>
                  </a:lnTo>
                  <a:lnTo>
                    <a:pt x="200" y="155"/>
                  </a:lnTo>
                  <a:lnTo>
                    <a:pt x="160" y="159"/>
                  </a:lnTo>
                  <a:lnTo>
                    <a:pt x="126" y="166"/>
                  </a:lnTo>
                  <a:lnTo>
                    <a:pt x="96" y="173"/>
                  </a:lnTo>
                  <a:lnTo>
                    <a:pt x="70" y="182"/>
                  </a:lnTo>
                  <a:lnTo>
                    <a:pt x="48" y="191"/>
                  </a:lnTo>
                  <a:lnTo>
                    <a:pt x="31" y="201"/>
                  </a:lnTo>
                  <a:lnTo>
                    <a:pt x="19" y="210"/>
                  </a:lnTo>
                  <a:lnTo>
                    <a:pt x="8" y="21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0" name="Freeform 160"/>
            <p:cNvSpPr>
              <a:spLocks/>
            </p:cNvSpPr>
            <p:nvPr/>
          </p:nvSpPr>
          <p:spPr bwMode="auto">
            <a:xfrm>
              <a:off x="3069" y="2804"/>
              <a:ext cx="609" cy="220"/>
            </a:xfrm>
            <a:custGeom>
              <a:avLst/>
              <a:gdLst/>
              <a:ahLst/>
              <a:cxnLst>
                <a:cxn ang="0">
                  <a:pos x="10" y="143"/>
                </a:cxn>
                <a:cxn ang="0">
                  <a:pos x="43" y="124"/>
                </a:cxn>
                <a:cxn ang="0">
                  <a:pos x="84" y="101"/>
                </a:cxn>
                <a:cxn ang="0">
                  <a:pos x="130" y="78"/>
                </a:cxn>
                <a:cxn ang="0">
                  <a:pos x="181" y="61"/>
                </a:cxn>
                <a:cxn ang="0">
                  <a:pos x="204" y="55"/>
                </a:cxn>
                <a:cxn ang="0">
                  <a:pos x="259" y="46"/>
                </a:cxn>
                <a:cxn ang="0">
                  <a:pos x="322" y="39"/>
                </a:cxn>
                <a:cxn ang="0">
                  <a:pos x="383" y="36"/>
                </a:cxn>
                <a:cxn ang="0">
                  <a:pos x="440" y="34"/>
                </a:cxn>
                <a:cxn ang="0">
                  <a:pos x="484" y="31"/>
                </a:cxn>
                <a:cxn ang="0">
                  <a:pos x="501" y="31"/>
                </a:cxn>
                <a:cxn ang="0">
                  <a:pos x="533" y="31"/>
                </a:cxn>
                <a:cxn ang="0">
                  <a:pos x="558" y="25"/>
                </a:cxn>
                <a:cxn ang="0">
                  <a:pos x="579" y="18"/>
                </a:cxn>
                <a:cxn ang="0">
                  <a:pos x="598" y="6"/>
                </a:cxn>
                <a:cxn ang="0">
                  <a:pos x="607" y="0"/>
                </a:cxn>
                <a:cxn ang="0">
                  <a:pos x="604" y="6"/>
                </a:cxn>
                <a:cxn ang="0">
                  <a:pos x="596" y="25"/>
                </a:cxn>
                <a:cxn ang="0">
                  <a:pos x="586" y="50"/>
                </a:cxn>
                <a:cxn ang="0">
                  <a:pos x="568" y="73"/>
                </a:cxn>
                <a:cxn ang="0">
                  <a:pos x="549" y="92"/>
                </a:cxn>
                <a:cxn ang="0">
                  <a:pos x="539" y="101"/>
                </a:cxn>
                <a:cxn ang="0">
                  <a:pos x="512" y="117"/>
                </a:cxn>
                <a:cxn ang="0">
                  <a:pos x="471" y="136"/>
                </a:cxn>
                <a:cxn ang="0">
                  <a:pos x="413" y="151"/>
                </a:cxn>
                <a:cxn ang="0">
                  <a:pos x="337" y="156"/>
                </a:cxn>
                <a:cxn ang="0">
                  <a:pos x="291" y="156"/>
                </a:cxn>
                <a:cxn ang="0">
                  <a:pos x="197" y="156"/>
                </a:cxn>
                <a:cxn ang="0">
                  <a:pos x="126" y="163"/>
                </a:cxn>
                <a:cxn ang="0">
                  <a:pos x="69" y="183"/>
                </a:cxn>
                <a:cxn ang="0">
                  <a:pos x="31" y="202"/>
                </a:cxn>
                <a:cxn ang="0">
                  <a:pos x="6" y="219"/>
                </a:cxn>
              </a:cxnLst>
              <a:rect l="0" t="0" r="r" b="b"/>
              <a:pathLst>
                <a:path w="608" h="220">
                  <a:moveTo>
                    <a:pt x="0" y="151"/>
                  </a:moveTo>
                  <a:lnTo>
                    <a:pt x="10" y="143"/>
                  </a:lnTo>
                  <a:lnTo>
                    <a:pt x="27" y="135"/>
                  </a:lnTo>
                  <a:lnTo>
                    <a:pt x="43" y="124"/>
                  </a:lnTo>
                  <a:lnTo>
                    <a:pt x="63" y="113"/>
                  </a:lnTo>
                  <a:lnTo>
                    <a:pt x="84" y="101"/>
                  </a:lnTo>
                  <a:lnTo>
                    <a:pt x="107" y="88"/>
                  </a:lnTo>
                  <a:lnTo>
                    <a:pt x="130" y="78"/>
                  </a:lnTo>
                  <a:lnTo>
                    <a:pt x="156" y="69"/>
                  </a:lnTo>
                  <a:lnTo>
                    <a:pt x="181" y="61"/>
                  </a:lnTo>
                  <a:lnTo>
                    <a:pt x="204" y="55"/>
                  </a:lnTo>
                  <a:lnTo>
                    <a:pt x="204" y="55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39"/>
                  </a:lnTo>
                  <a:lnTo>
                    <a:pt x="351" y="37"/>
                  </a:lnTo>
                  <a:lnTo>
                    <a:pt x="383" y="36"/>
                  </a:lnTo>
                  <a:lnTo>
                    <a:pt x="413" y="36"/>
                  </a:lnTo>
                  <a:lnTo>
                    <a:pt x="440" y="34"/>
                  </a:lnTo>
                  <a:lnTo>
                    <a:pt x="464" y="34"/>
                  </a:lnTo>
                  <a:lnTo>
                    <a:pt x="484" y="31"/>
                  </a:lnTo>
                  <a:lnTo>
                    <a:pt x="484" y="31"/>
                  </a:lnTo>
                  <a:lnTo>
                    <a:pt x="501" y="31"/>
                  </a:lnTo>
                  <a:lnTo>
                    <a:pt x="516" y="31"/>
                  </a:lnTo>
                  <a:lnTo>
                    <a:pt x="533" y="31"/>
                  </a:lnTo>
                  <a:lnTo>
                    <a:pt x="545" y="27"/>
                  </a:lnTo>
                  <a:lnTo>
                    <a:pt x="558" y="25"/>
                  </a:lnTo>
                  <a:lnTo>
                    <a:pt x="568" y="23"/>
                  </a:lnTo>
                  <a:lnTo>
                    <a:pt x="579" y="18"/>
                  </a:lnTo>
                  <a:lnTo>
                    <a:pt x="590" y="13"/>
                  </a:lnTo>
                  <a:lnTo>
                    <a:pt x="598" y="6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4" y="2"/>
                  </a:lnTo>
                  <a:lnTo>
                    <a:pt x="604" y="6"/>
                  </a:lnTo>
                  <a:lnTo>
                    <a:pt x="600" y="14"/>
                  </a:lnTo>
                  <a:lnTo>
                    <a:pt x="596" y="25"/>
                  </a:lnTo>
                  <a:lnTo>
                    <a:pt x="592" y="37"/>
                  </a:lnTo>
                  <a:lnTo>
                    <a:pt x="586" y="50"/>
                  </a:lnTo>
                  <a:lnTo>
                    <a:pt x="577" y="61"/>
                  </a:lnTo>
                  <a:lnTo>
                    <a:pt x="568" y="73"/>
                  </a:lnTo>
                  <a:lnTo>
                    <a:pt x="560" y="84"/>
                  </a:lnTo>
                  <a:lnTo>
                    <a:pt x="549" y="92"/>
                  </a:lnTo>
                  <a:lnTo>
                    <a:pt x="549" y="92"/>
                  </a:lnTo>
                  <a:lnTo>
                    <a:pt x="539" y="101"/>
                  </a:lnTo>
                  <a:lnTo>
                    <a:pt x="526" y="110"/>
                  </a:lnTo>
                  <a:lnTo>
                    <a:pt x="512" y="117"/>
                  </a:lnTo>
                  <a:lnTo>
                    <a:pt x="493" y="126"/>
                  </a:lnTo>
                  <a:lnTo>
                    <a:pt x="471" y="136"/>
                  </a:lnTo>
                  <a:lnTo>
                    <a:pt x="444" y="145"/>
                  </a:lnTo>
                  <a:lnTo>
                    <a:pt x="413" y="151"/>
                  </a:lnTo>
                  <a:lnTo>
                    <a:pt x="377" y="156"/>
                  </a:lnTo>
                  <a:lnTo>
                    <a:pt x="337" y="156"/>
                  </a:lnTo>
                  <a:lnTo>
                    <a:pt x="291" y="156"/>
                  </a:lnTo>
                  <a:lnTo>
                    <a:pt x="291" y="156"/>
                  </a:lnTo>
                  <a:lnTo>
                    <a:pt x="243" y="154"/>
                  </a:lnTo>
                  <a:lnTo>
                    <a:pt x="197" y="156"/>
                  </a:lnTo>
                  <a:lnTo>
                    <a:pt x="160" y="160"/>
                  </a:lnTo>
                  <a:lnTo>
                    <a:pt x="126" y="163"/>
                  </a:lnTo>
                  <a:lnTo>
                    <a:pt x="96" y="174"/>
                  </a:lnTo>
                  <a:lnTo>
                    <a:pt x="69" y="183"/>
                  </a:lnTo>
                  <a:lnTo>
                    <a:pt x="48" y="191"/>
                  </a:lnTo>
                  <a:lnTo>
                    <a:pt x="31" y="202"/>
                  </a:lnTo>
                  <a:lnTo>
                    <a:pt x="17" y="210"/>
                  </a:lnTo>
                  <a:lnTo>
                    <a:pt x="6" y="219"/>
                  </a:lnTo>
                  <a:lnTo>
                    <a:pt x="0" y="15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1" name="Freeform 161"/>
            <p:cNvSpPr>
              <a:spLocks/>
            </p:cNvSpPr>
            <p:nvPr/>
          </p:nvSpPr>
          <p:spPr bwMode="auto">
            <a:xfrm>
              <a:off x="3069" y="2804"/>
              <a:ext cx="609" cy="220"/>
            </a:xfrm>
            <a:custGeom>
              <a:avLst/>
              <a:gdLst/>
              <a:ahLst/>
              <a:cxnLst>
                <a:cxn ang="0">
                  <a:pos x="10" y="143"/>
                </a:cxn>
                <a:cxn ang="0">
                  <a:pos x="43" y="124"/>
                </a:cxn>
                <a:cxn ang="0">
                  <a:pos x="84" y="101"/>
                </a:cxn>
                <a:cxn ang="0">
                  <a:pos x="130" y="78"/>
                </a:cxn>
                <a:cxn ang="0">
                  <a:pos x="181" y="61"/>
                </a:cxn>
                <a:cxn ang="0">
                  <a:pos x="204" y="55"/>
                </a:cxn>
                <a:cxn ang="0">
                  <a:pos x="259" y="46"/>
                </a:cxn>
                <a:cxn ang="0">
                  <a:pos x="322" y="39"/>
                </a:cxn>
                <a:cxn ang="0">
                  <a:pos x="383" y="36"/>
                </a:cxn>
                <a:cxn ang="0">
                  <a:pos x="440" y="34"/>
                </a:cxn>
                <a:cxn ang="0">
                  <a:pos x="484" y="31"/>
                </a:cxn>
                <a:cxn ang="0">
                  <a:pos x="501" y="31"/>
                </a:cxn>
                <a:cxn ang="0">
                  <a:pos x="533" y="31"/>
                </a:cxn>
                <a:cxn ang="0">
                  <a:pos x="558" y="25"/>
                </a:cxn>
                <a:cxn ang="0">
                  <a:pos x="579" y="18"/>
                </a:cxn>
                <a:cxn ang="0">
                  <a:pos x="598" y="6"/>
                </a:cxn>
                <a:cxn ang="0">
                  <a:pos x="607" y="0"/>
                </a:cxn>
                <a:cxn ang="0">
                  <a:pos x="604" y="6"/>
                </a:cxn>
                <a:cxn ang="0">
                  <a:pos x="596" y="25"/>
                </a:cxn>
                <a:cxn ang="0">
                  <a:pos x="586" y="50"/>
                </a:cxn>
                <a:cxn ang="0">
                  <a:pos x="568" y="73"/>
                </a:cxn>
                <a:cxn ang="0">
                  <a:pos x="549" y="92"/>
                </a:cxn>
                <a:cxn ang="0">
                  <a:pos x="539" y="101"/>
                </a:cxn>
                <a:cxn ang="0">
                  <a:pos x="512" y="117"/>
                </a:cxn>
                <a:cxn ang="0">
                  <a:pos x="471" y="136"/>
                </a:cxn>
                <a:cxn ang="0">
                  <a:pos x="413" y="151"/>
                </a:cxn>
                <a:cxn ang="0">
                  <a:pos x="337" y="156"/>
                </a:cxn>
                <a:cxn ang="0">
                  <a:pos x="291" y="156"/>
                </a:cxn>
                <a:cxn ang="0">
                  <a:pos x="197" y="156"/>
                </a:cxn>
                <a:cxn ang="0">
                  <a:pos x="126" y="163"/>
                </a:cxn>
                <a:cxn ang="0">
                  <a:pos x="69" y="183"/>
                </a:cxn>
                <a:cxn ang="0">
                  <a:pos x="31" y="202"/>
                </a:cxn>
                <a:cxn ang="0">
                  <a:pos x="6" y="219"/>
                </a:cxn>
              </a:cxnLst>
              <a:rect l="0" t="0" r="r" b="b"/>
              <a:pathLst>
                <a:path w="608" h="220">
                  <a:moveTo>
                    <a:pt x="0" y="151"/>
                  </a:moveTo>
                  <a:lnTo>
                    <a:pt x="10" y="143"/>
                  </a:lnTo>
                  <a:lnTo>
                    <a:pt x="27" y="135"/>
                  </a:lnTo>
                  <a:lnTo>
                    <a:pt x="43" y="124"/>
                  </a:lnTo>
                  <a:lnTo>
                    <a:pt x="63" y="113"/>
                  </a:lnTo>
                  <a:lnTo>
                    <a:pt x="84" y="101"/>
                  </a:lnTo>
                  <a:lnTo>
                    <a:pt x="107" y="88"/>
                  </a:lnTo>
                  <a:lnTo>
                    <a:pt x="130" y="78"/>
                  </a:lnTo>
                  <a:lnTo>
                    <a:pt x="156" y="69"/>
                  </a:lnTo>
                  <a:lnTo>
                    <a:pt x="181" y="61"/>
                  </a:lnTo>
                  <a:lnTo>
                    <a:pt x="204" y="55"/>
                  </a:lnTo>
                  <a:lnTo>
                    <a:pt x="204" y="55"/>
                  </a:lnTo>
                  <a:lnTo>
                    <a:pt x="232" y="50"/>
                  </a:lnTo>
                  <a:lnTo>
                    <a:pt x="259" y="46"/>
                  </a:lnTo>
                  <a:lnTo>
                    <a:pt x="291" y="44"/>
                  </a:lnTo>
                  <a:lnTo>
                    <a:pt x="322" y="39"/>
                  </a:lnTo>
                  <a:lnTo>
                    <a:pt x="351" y="37"/>
                  </a:lnTo>
                  <a:lnTo>
                    <a:pt x="383" y="36"/>
                  </a:lnTo>
                  <a:lnTo>
                    <a:pt x="413" y="36"/>
                  </a:lnTo>
                  <a:lnTo>
                    <a:pt x="440" y="34"/>
                  </a:lnTo>
                  <a:lnTo>
                    <a:pt x="464" y="34"/>
                  </a:lnTo>
                  <a:lnTo>
                    <a:pt x="484" y="31"/>
                  </a:lnTo>
                  <a:lnTo>
                    <a:pt x="484" y="31"/>
                  </a:lnTo>
                  <a:lnTo>
                    <a:pt x="501" y="31"/>
                  </a:lnTo>
                  <a:lnTo>
                    <a:pt x="516" y="31"/>
                  </a:lnTo>
                  <a:lnTo>
                    <a:pt x="533" y="31"/>
                  </a:lnTo>
                  <a:lnTo>
                    <a:pt x="545" y="27"/>
                  </a:lnTo>
                  <a:lnTo>
                    <a:pt x="558" y="25"/>
                  </a:lnTo>
                  <a:lnTo>
                    <a:pt x="568" y="23"/>
                  </a:lnTo>
                  <a:lnTo>
                    <a:pt x="579" y="18"/>
                  </a:lnTo>
                  <a:lnTo>
                    <a:pt x="590" y="13"/>
                  </a:lnTo>
                  <a:lnTo>
                    <a:pt x="598" y="6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4" y="2"/>
                  </a:lnTo>
                  <a:lnTo>
                    <a:pt x="604" y="6"/>
                  </a:lnTo>
                  <a:lnTo>
                    <a:pt x="600" y="14"/>
                  </a:lnTo>
                  <a:lnTo>
                    <a:pt x="596" y="25"/>
                  </a:lnTo>
                  <a:lnTo>
                    <a:pt x="592" y="37"/>
                  </a:lnTo>
                  <a:lnTo>
                    <a:pt x="586" y="50"/>
                  </a:lnTo>
                  <a:lnTo>
                    <a:pt x="577" y="61"/>
                  </a:lnTo>
                  <a:lnTo>
                    <a:pt x="568" y="73"/>
                  </a:lnTo>
                  <a:lnTo>
                    <a:pt x="560" y="84"/>
                  </a:lnTo>
                  <a:lnTo>
                    <a:pt x="549" y="92"/>
                  </a:lnTo>
                  <a:lnTo>
                    <a:pt x="549" y="92"/>
                  </a:lnTo>
                  <a:lnTo>
                    <a:pt x="539" y="101"/>
                  </a:lnTo>
                  <a:lnTo>
                    <a:pt x="526" y="110"/>
                  </a:lnTo>
                  <a:lnTo>
                    <a:pt x="512" y="117"/>
                  </a:lnTo>
                  <a:lnTo>
                    <a:pt x="493" y="126"/>
                  </a:lnTo>
                  <a:lnTo>
                    <a:pt x="471" y="136"/>
                  </a:lnTo>
                  <a:lnTo>
                    <a:pt x="444" y="145"/>
                  </a:lnTo>
                  <a:lnTo>
                    <a:pt x="413" y="151"/>
                  </a:lnTo>
                  <a:lnTo>
                    <a:pt x="377" y="156"/>
                  </a:lnTo>
                  <a:lnTo>
                    <a:pt x="337" y="156"/>
                  </a:lnTo>
                  <a:lnTo>
                    <a:pt x="291" y="156"/>
                  </a:lnTo>
                  <a:lnTo>
                    <a:pt x="291" y="156"/>
                  </a:lnTo>
                  <a:lnTo>
                    <a:pt x="243" y="154"/>
                  </a:lnTo>
                  <a:lnTo>
                    <a:pt x="197" y="156"/>
                  </a:lnTo>
                  <a:lnTo>
                    <a:pt x="160" y="160"/>
                  </a:lnTo>
                  <a:lnTo>
                    <a:pt x="126" y="163"/>
                  </a:lnTo>
                  <a:lnTo>
                    <a:pt x="96" y="174"/>
                  </a:lnTo>
                  <a:lnTo>
                    <a:pt x="69" y="183"/>
                  </a:lnTo>
                  <a:lnTo>
                    <a:pt x="48" y="191"/>
                  </a:lnTo>
                  <a:lnTo>
                    <a:pt x="31" y="202"/>
                  </a:lnTo>
                  <a:lnTo>
                    <a:pt x="17" y="210"/>
                  </a:lnTo>
                  <a:lnTo>
                    <a:pt x="6" y="21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2" name="Freeform 162"/>
            <p:cNvSpPr>
              <a:spLocks/>
            </p:cNvSpPr>
            <p:nvPr/>
          </p:nvSpPr>
          <p:spPr bwMode="auto">
            <a:xfrm>
              <a:off x="3082" y="2938"/>
              <a:ext cx="482" cy="147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7" y="75"/>
                </a:cxn>
                <a:cxn ang="0">
                  <a:pos x="16" y="69"/>
                </a:cxn>
                <a:cxn ang="0">
                  <a:pos x="27" y="60"/>
                </a:cxn>
                <a:cxn ang="0">
                  <a:pos x="37" y="52"/>
                </a:cxn>
                <a:cxn ang="0">
                  <a:pos x="48" y="46"/>
                </a:cxn>
                <a:cxn ang="0">
                  <a:pos x="60" y="37"/>
                </a:cxn>
                <a:cxn ang="0">
                  <a:pos x="71" y="31"/>
                </a:cxn>
                <a:cxn ang="0">
                  <a:pos x="85" y="25"/>
                </a:cxn>
                <a:cxn ang="0">
                  <a:pos x="101" y="20"/>
                </a:cxn>
                <a:cxn ang="0">
                  <a:pos x="115" y="16"/>
                </a:cxn>
                <a:cxn ang="0">
                  <a:pos x="115" y="16"/>
                </a:cxn>
                <a:cxn ang="0">
                  <a:pos x="134" y="16"/>
                </a:cxn>
                <a:cxn ang="0">
                  <a:pos x="156" y="14"/>
                </a:cxn>
                <a:cxn ang="0">
                  <a:pos x="179" y="14"/>
                </a:cxn>
                <a:cxn ang="0">
                  <a:pos x="206" y="16"/>
                </a:cxn>
                <a:cxn ang="0">
                  <a:pos x="233" y="16"/>
                </a:cxn>
                <a:cxn ang="0">
                  <a:pos x="260" y="16"/>
                </a:cxn>
                <a:cxn ang="0">
                  <a:pos x="286" y="18"/>
                </a:cxn>
                <a:cxn ang="0">
                  <a:pos x="307" y="18"/>
                </a:cxn>
                <a:cxn ang="0">
                  <a:pos x="329" y="18"/>
                </a:cxn>
                <a:cxn ang="0">
                  <a:pos x="343" y="16"/>
                </a:cxn>
                <a:cxn ang="0">
                  <a:pos x="343" y="16"/>
                </a:cxn>
                <a:cxn ang="0">
                  <a:pos x="356" y="16"/>
                </a:cxn>
                <a:cxn ang="0">
                  <a:pos x="368" y="16"/>
                </a:cxn>
                <a:cxn ang="0">
                  <a:pos x="383" y="14"/>
                </a:cxn>
                <a:cxn ang="0">
                  <a:pos x="398" y="14"/>
                </a:cxn>
                <a:cxn ang="0">
                  <a:pos x="410" y="12"/>
                </a:cxn>
                <a:cxn ang="0">
                  <a:pos x="425" y="12"/>
                </a:cxn>
                <a:cxn ang="0">
                  <a:pos x="440" y="8"/>
                </a:cxn>
                <a:cxn ang="0">
                  <a:pos x="455" y="6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8" y="2"/>
                </a:cxn>
                <a:cxn ang="0">
                  <a:pos x="467" y="8"/>
                </a:cxn>
                <a:cxn ang="0">
                  <a:pos x="453" y="20"/>
                </a:cxn>
                <a:cxn ang="0">
                  <a:pos x="432" y="34"/>
                </a:cxn>
                <a:cxn ang="0">
                  <a:pos x="410" y="48"/>
                </a:cxn>
                <a:cxn ang="0">
                  <a:pos x="385" y="64"/>
                </a:cxn>
                <a:cxn ang="0">
                  <a:pos x="357" y="77"/>
                </a:cxn>
                <a:cxn ang="0">
                  <a:pos x="331" y="92"/>
                </a:cxn>
                <a:cxn ang="0">
                  <a:pos x="303" y="103"/>
                </a:cxn>
                <a:cxn ang="0">
                  <a:pos x="280" y="110"/>
                </a:cxn>
                <a:cxn ang="0">
                  <a:pos x="280" y="110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200" y="130"/>
                </a:cxn>
                <a:cxn ang="0">
                  <a:pos x="170" y="134"/>
                </a:cxn>
                <a:cxn ang="0">
                  <a:pos x="140" y="140"/>
                </a:cxn>
                <a:cxn ang="0">
                  <a:pos x="113" y="142"/>
                </a:cxn>
                <a:cxn ang="0">
                  <a:pos x="88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7" y="131"/>
                </a:cxn>
                <a:cxn ang="0">
                  <a:pos x="0" y="82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7" y="75"/>
                  </a:lnTo>
                  <a:lnTo>
                    <a:pt x="16" y="69"/>
                  </a:lnTo>
                  <a:lnTo>
                    <a:pt x="27" y="60"/>
                  </a:lnTo>
                  <a:lnTo>
                    <a:pt x="37" y="52"/>
                  </a:lnTo>
                  <a:lnTo>
                    <a:pt x="48" y="46"/>
                  </a:lnTo>
                  <a:lnTo>
                    <a:pt x="60" y="37"/>
                  </a:lnTo>
                  <a:lnTo>
                    <a:pt x="71" y="31"/>
                  </a:lnTo>
                  <a:lnTo>
                    <a:pt x="85" y="25"/>
                  </a:lnTo>
                  <a:lnTo>
                    <a:pt x="101" y="20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34" y="16"/>
                  </a:lnTo>
                  <a:lnTo>
                    <a:pt x="156" y="14"/>
                  </a:lnTo>
                  <a:lnTo>
                    <a:pt x="179" y="14"/>
                  </a:lnTo>
                  <a:lnTo>
                    <a:pt x="206" y="16"/>
                  </a:lnTo>
                  <a:lnTo>
                    <a:pt x="233" y="16"/>
                  </a:lnTo>
                  <a:lnTo>
                    <a:pt x="260" y="16"/>
                  </a:lnTo>
                  <a:lnTo>
                    <a:pt x="286" y="18"/>
                  </a:lnTo>
                  <a:lnTo>
                    <a:pt x="307" y="18"/>
                  </a:lnTo>
                  <a:lnTo>
                    <a:pt x="329" y="18"/>
                  </a:lnTo>
                  <a:lnTo>
                    <a:pt x="343" y="16"/>
                  </a:lnTo>
                  <a:lnTo>
                    <a:pt x="343" y="16"/>
                  </a:lnTo>
                  <a:lnTo>
                    <a:pt x="356" y="16"/>
                  </a:lnTo>
                  <a:lnTo>
                    <a:pt x="368" y="16"/>
                  </a:lnTo>
                  <a:lnTo>
                    <a:pt x="383" y="14"/>
                  </a:lnTo>
                  <a:lnTo>
                    <a:pt x="398" y="14"/>
                  </a:lnTo>
                  <a:lnTo>
                    <a:pt x="410" y="12"/>
                  </a:lnTo>
                  <a:lnTo>
                    <a:pt x="425" y="12"/>
                  </a:lnTo>
                  <a:lnTo>
                    <a:pt x="440" y="8"/>
                  </a:lnTo>
                  <a:lnTo>
                    <a:pt x="455" y="6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8" y="2"/>
                  </a:lnTo>
                  <a:lnTo>
                    <a:pt x="467" y="8"/>
                  </a:lnTo>
                  <a:lnTo>
                    <a:pt x="453" y="20"/>
                  </a:lnTo>
                  <a:lnTo>
                    <a:pt x="432" y="34"/>
                  </a:lnTo>
                  <a:lnTo>
                    <a:pt x="410" y="48"/>
                  </a:lnTo>
                  <a:lnTo>
                    <a:pt x="385" y="64"/>
                  </a:lnTo>
                  <a:lnTo>
                    <a:pt x="357" y="77"/>
                  </a:lnTo>
                  <a:lnTo>
                    <a:pt x="331" y="92"/>
                  </a:lnTo>
                  <a:lnTo>
                    <a:pt x="303" y="103"/>
                  </a:lnTo>
                  <a:lnTo>
                    <a:pt x="280" y="110"/>
                  </a:lnTo>
                  <a:lnTo>
                    <a:pt x="280" y="110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200" y="130"/>
                  </a:lnTo>
                  <a:lnTo>
                    <a:pt x="170" y="134"/>
                  </a:lnTo>
                  <a:lnTo>
                    <a:pt x="140" y="140"/>
                  </a:lnTo>
                  <a:lnTo>
                    <a:pt x="113" y="142"/>
                  </a:lnTo>
                  <a:lnTo>
                    <a:pt x="88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7" y="131"/>
                  </a:lnTo>
                  <a:lnTo>
                    <a:pt x="0" y="8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3" name="Freeform 163"/>
            <p:cNvSpPr>
              <a:spLocks/>
            </p:cNvSpPr>
            <p:nvPr/>
          </p:nvSpPr>
          <p:spPr bwMode="auto">
            <a:xfrm>
              <a:off x="3082" y="2938"/>
              <a:ext cx="482" cy="147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7" y="75"/>
                </a:cxn>
                <a:cxn ang="0">
                  <a:pos x="16" y="69"/>
                </a:cxn>
                <a:cxn ang="0">
                  <a:pos x="27" y="60"/>
                </a:cxn>
                <a:cxn ang="0">
                  <a:pos x="37" y="52"/>
                </a:cxn>
                <a:cxn ang="0">
                  <a:pos x="48" y="46"/>
                </a:cxn>
                <a:cxn ang="0">
                  <a:pos x="60" y="37"/>
                </a:cxn>
                <a:cxn ang="0">
                  <a:pos x="71" y="31"/>
                </a:cxn>
                <a:cxn ang="0">
                  <a:pos x="85" y="25"/>
                </a:cxn>
                <a:cxn ang="0">
                  <a:pos x="101" y="20"/>
                </a:cxn>
                <a:cxn ang="0">
                  <a:pos x="115" y="16"/>
                </a:cxn>
                <a:cxn ang="0">
                  <a:pos x="115" y="16"/>
                </a:cxn>
                <a:cxn ang="0">
                  <a:pos x="134" y="16"/>
                </a:cxn>
                <a:cxn ang="0">
                  <a:pos x="156" y="14"/>
                </a:cxn>
                <a:cxn ang="0">
                  <a:pos x="179" y="14"/>
                </a:cxn>
                <a:cxn ang="0">
                  <a:pos x="206" y="16"/>
                </a:cxn>
                <a:cxn ang="0">
                  <a:pos x="233" y="16"/>
                </a:cxn>
                <a:cxn ang="0">
                  <a:pos x="260" y="16"/>
                </a:cxn>
                <a:cxn ang="0">
                  <a:pos x="286" y="18"/>
                </a:cxn>
                <a:cxn ang="0">
                  <a:pos x="307" y="18"/>
                </a:cxn>
                <a:cxn ang="0">
                  <a:pos x="329" y="18"/>
                </a:cxn>
                <a:cxn ang="0">
                  <a:pos x="343" y="16"/>
                </a:cxn>
                <a:cxn ang="0">
                  <a:pos x="343" y="16"/>
                </a:cxn>
                <a:cxn ang="0">
                  <a:pos x="356" y="16"/>
                </a:cxn>
                <a:cxn ang="0">
                  <a:pos x="368" y="16"/>
                </a:cxn>
                <a:cxn ang="0">
                  <a:pos x="383" y="14"/>
                </a:cxn>
                <a:cxn ang="0">
                  <a:pos x="398" y="14"/>
                </a:cxn>
                <a:cxn ang="0">
                  <a:pos x="410" y="12"/>
                </a:cxn>
                <a:cxn ang="0">
                  <a:pos x="425" y="12"/>
                </a:cxn>
                <a:cxn ang="0">
                  <a:pos x="440" y="8"/>
                </a:cxn>
                <a:cxn ang="0">
                  <a:pos x="455" y="6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8" y="2"/>
                </a:cxn>
                <a:cxn ang="0">
                  <a:pos x="467" y="8"/>
                </a:cxn>
                <a:cxn ang="0">
                  <a:pos x="453" y="20"/>
                </a:cxn>
                <a:cxn ang="0">
                  <a:pos x="432" y="34"/>
                </a:cxn>
                <a:cxn ang="0">
                  <a:pos x="410" y="48"/>
                </a:cxn>
                <a:cxn ang="0">
                  <a:pos x="385" y="64"/>
                </a:cxn>
                <a:cxn ang="0">
                  <a:pos x="357" y="77"/>
                </a:cxn>
                <a:cxn ang="0">
                  <a:pos x="331" y="92"/>
                </a:cxn>
                <a:cxn ang="0">
                  <a:pos x="303" y="103"/>
                </a:cxn>
                <a:cxn ang="0">
                  <a:pos x="280" y="110"/>
                </a:cxn>
                <a:cxn ang="0">
                  <a:pos x="280" y="110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200" y="130"/>
                </a:cxn>
                <a:cxn ang="0">
                  <a:pos x="170" y="134"/>
                </a:cxn>
                <a:cxn ang="0">
                  <a:pos x="140" y="140"/>
                </a:cxn>
                <a:cxn ang="0">
                  <a:pos x="113" y="142"/>
                </a:cxn>
                <a:cxn ang="0">
                  <a:pos x="88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7" y="131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7" y="75"/>
                  </a:lnTo>
                  <a:lnTo>
                    <a:pt x="16" y="69"/>
                  </a:lnTo>
                  <a:lnTo>
                    <a:pt x="27" y="60"/>
                  </a:lnTo>
                  <a:lnTo>
                    <a:pt x="37" y="52"/>
                  </a:lnTo>
                  <a:lnTo>
                    <a:pt x="48" y="46"/>
                  </a:lnTo>
                  <a:lnTo>
                    <a:pt x="60" y="37"/>
                  </a:lnTo>
                  <a:lnTo>
                    <a:pt x="71" y="31"/>
                  </a:lnTo>
                  <a:lnTo>
                    <a:pt x="85" y="25"/>
                  </a:lnTo>
                  <a:lnTo>
                    <a:pt x="101" y="20"/>
                  </a:lnTo>
                  <a:lnTo>
                    <a:pt x="115" y="16"/>
                  </a:lnTo>
                  <a:lnTo>
                    <a:pt x="115" y="16"/>
                  </a:lnTo>
                  <a:lnTo>
                    <a:pt x="134" y="16"/>
                  </a:lnTo>
                  <a:lnTo>
                    <a:pt x="156" y="14"/>
                  </a:lnTo>
                  <a:lnTo>
                    <a:pt x="179" y="14"/>
                  </a:lnTo>
                  <a:lnTo>
                    <a:pt x="206" y="16"/>
                  </a:lnTo>
                  <a:lnTo>
                    <a:pt x="233" y="16"/>
                  </a:lnTo>
                  <a:lnTo>
                    <a:pt x="260" y="16"/>
                  </a:lnTo>
                  <a:lnTo>
                    <a:pt x="286" y="18"/>
                  </a:lnTo>
                  <a:lnTo>
                    <a:pt x="307" y="18"/>
                  </a:lnTo>
                  <a:lnTo>
                    <a:pt x="329" y="18"/>
                  </a:lnTo>
                  <a:lnTo>
                    <a:pt x="343" y="16"/>
                  </a:lnTo>
                  <a:lnTo>
                    <a:pt x="343" y="16"/>
                  </a:lnTo>
                  <a:lnTo>
                    <a:pt x="356" y="16"/>
                  </a:lnTo>
                  <a:lnTo>
                    <a:pt x="368" y="16"/>
                  </a:lnTo>
                  <a:lnTo>
                    <a:pt x="383" y="14"/>
                  </a:lnTo>
                  <a:lnTo>
                    <a:pt x="398" y="14"/>
                  </a:lnTo>
                  <a:lnTo>
                    <a:pt x="410" y="12"/>
                  </a:lnTo>
                  <a:lnTo>
                    <a:pt x="425" y="12"/>
                  </a:lnTo>
                  <a:lnTo>
                    <a:pt x="440" y="8"/>
                  </a:lnTo>
                  <a:lnTo>
                    <a:pt x="455" y="6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8" y="2"/>
                  </a:lnTo>
                  <a:lnTo>
                    <a:pt x="467" y="8"/>
                  </a:lnTo>
                  <a:lnTo>
                    <a:pt x="453" y="20"/>
                  </a:lnTo>
                  <a:lnTo>
                    <a:pt x="432" y="34"/>
                  </a:lnTo>
                  <a:lnTo>
                    <a:pt x="410" y="48"/>
                  </a:lnTo>
                  <a:lnTo>
                    <a:pt x="385" y="64"/>
                  </a:lnTo>
                  <a:lnTo>
                    <a:pt x="357" y="77"/>
                  </a:lnTo>
                  <a:lnTo>
                    <a:pt x="331" y="92"/>
                  </a:lnTo>
                  <a:lnTo>
                    <a:pt x="303" y="103"/>
                  </a:lnTo>
                  <a:lnTo>
                    <a:pt x="280" y="110"/>
                  </a:lnTo>
                  <a:lnTo>
                    <a:pt x="280" y="110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200" y="130"/>
                  </a:lnTo>
                  <a:lnTo>
                    <a:pt x="170" y="134"/>
                  </a:lnTo>
                  <a:lnTo>
                    <a:pt x="140" y="140"/>
                  </a:lnTo>
                  <a:lnTo>
                    <a:pt x="113" y="142"/>
                  </a:lnTo>
                  <a:lnTo>
                    <a:pt x="88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7" y="13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4" name="Freeform 164"/>
            <p:cNvSpPr>
              <a:spLocks/>
            </p:cNvSpPr>
            <p:nvPr/>
          </p:nvSpPr>
          <p:spPr bwMode="auto">
            <a:xfrm>
              <a:off x="3065" y="2924"/>
              <a:ext cx="480" cy="148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8" y="75"/>
                </a:cxn>
                <a:cxn ang="0">
                  <a:pos x="16" y="69"/>
                </a:cxn>
                <a:cxn ang="0">
                  <a:pos x="25" y="61"/>
                </a:cxn>
                <a:cxn ang="0">
                  <a:pos x="36" y="54"/>
                </a:cxn>
                <a:cxn ang="0">
                  <a:pos x="48" y="46"/>
                </a:cxn>
                <a:cxn ang="0">
                  <a:pos x="59" y="38"/>
                </a:cxn>
                <a:cxn ang="0">
                  <a:pos x="71" y="34"/>
                </a:cxn>
                <a:cxn ang="0">
                  <a:pos x="86" y="27"/>
                </a:cxn>
                <a:cxn ang="0">
                  <a:pos x="101" y="20"/>
                </a:cxn>
                <a:cxn ang="0">
                  <a:pos x="115" y="18"/>
                </a:cxn>
                <a:cxn ang="0">
                  <a:pos x="115" y="18"/>
                </a:cxn>
                <a:cxn ang="0">
                  <a:pos x="133" y="17"/>
                </a:cxn>
                <a:cxn ang="0">
                  <a:pos x="154" y="17"/>
                </a:cxn>
                <a:cxn ang="0">
                  <a:pos x="179" y="17"/>
                </a:cxn>
                <a:cxn ang="0">
                  <a:pos x="206" y="17"/>
                </a:cxn>
                <a:cxn ang="0">
                  <a:pos x="232" y="17"/>
                </a:cxn>
                <a:cxn ang="0">
                  <a:pos x="259" y="18"/>
                </a:cxn>
                <a:cxn ang="0">
                  <a:pos x="285" y="18"/>
                </a:cxn>
                <a:cxn ang="0">
                  <a:pos x="308" y="18"/>
                </a:cxn>
                <a:cxn ang="0">
                  <a:pos x="326" y="18"/>
                </a:cxn>
                <a:cxn ang="0">
                  <a:pos x="341" y="18"/>
                </a:cxn>
                <a:cxn ang="0">
                  <a:pos x="341" y="18"/>
                </a:cxn>
                <a:cxn ang="0">
                  <a:pos x="354" y="17"/>
                </a:cxn>
                <a:cxn ang="0">
                  <a:pos x="368" y="17"/>
                </a:cxn>
                <a:cxn ang="0">
                  <a:pos x="381" y="17"/>
                </a:cxn>
                <a:cxn ang="0">
                  <a:pos x="396" y="15"/>
                </a:cxn>
                <a:cxn ang="0">
                  <a:pos x="411" y="15"/>
                </a:cxn>
                <a:cxn ang="0">
                  <a:pos x="425" y="13"/>
                </a:cxn>
                <a:cxn ang="0">
                  <a:pos x="440" y="10"/>
                </a:cxn>
                <a:cxn ang="0">
                  <a:pos x="453" y="8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6" y="4"/>
                </a:cxn>
                <a:cxn ang="0">
                  <a:pos x="465" y="10"/>
                </a:cxn>
                <a:cxn ang="0">
                  <a:pos x="451" y="20"/>
                </a:cxn>
                <a:cxn ang="0">
                  <a:pos x="432" y="34"/>
                </a:cxn>
                <a:cxn ang="0">
                  <a:pos x="409" y="48"/>
                </a:cxn>
                <a:cxn ang="0">
                  <a:pos x="384" y="65"/>
                </a:cxn>
                <a:cxn ang="0">
                  <a:pos x="356" y="80"/>
                </a:cxn>
                <a:cxn ang="0">
                  <a:pos x="329" y="94"/>
                </a:cxn>
                <a:cxn ang="0">
                  <a:pos x="303" y="105"/>
                </a:cxn>
                <a:cxn ang="0">
                  <a:pos x="278" y="112"/>
                </a:cxn>
                <a:cxn ang="0">
                  <a:pos x="278" y="112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198" y="130"/>
                </a:cxn>
                <a:cxn ang="0">
                  <a:pos x="168" y="137"/>
                </a:cxn>
                <a:cxn ang="0">
                  <a:pos x="140" y="140"/>
                </a:cxn>
                <a:cxn ang="0">
                  <a:pos x="113" y="145"/>
                </a:cxn>
                <a:cxn ang="0">
                  <a:pos x="86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5" y="135"/>
                </a:cxn>
                <a:cxn ang="0">
                  <a:pos x="0" y="82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8" y="75"/>
                  </a:lnTo>
                  <a:lnTo>
                    <a:pt x="16" y="69"/>
                  </a:lnTo>
                  <a:lnTo>
                    <a:pt x="25" y="61"/>
                  </a:lnTo>
                  <a:lnTo>
                    <a:pt x="36" y="54"/>
                  </a:lnTo>
                  <a:lnTo>
                    <a:pt x="48" y="46"/>
                  </a:lnTo>
                  <a:lnTo>
                    <a:pt x="59" y="38"/>
                  </a:lnTo>
                  <a:lnTo>
                    <a:pt x="71" y="34"/>
                  </a:lnTo>
                  <a:lnTo>
                    <a:pt x="86" y="27"/>
                  </a:lnTo>
                  <a:lnTo>
                    <a:pt x="101" y="20"/>
                  </a:lnTo>
                  <a:lnTo>
                    <a:pt x="115" y="18"/>
                  </a:lnTo>
                  <a:lnTo>
                    <a:pt x="115" y="18"/>
                  </a:lnTo>
                  <a:lnTo>
                    <a:pt x="133" y="17"/>
                  </a:lnTo>
                  <a:lnTo>
                    <a:pt x="154" y="17"/>
                  </a:lnTo>
                  <a:lnTo>
                    <a:pt x="179" y="17"/>
                  </a:lnTo>
                  <a:lnTo>
                    <a:pt x="206" y="17"/>
                  </a:lnTo>
                  <a:lnTo>
                    <a:pt x="232" y="17"/>
                  </a:lnTo>
                  <a:lnTo>
                    <a:pt x="259" y="18"/>
                  </a:lnTo>
                  <a:lnTo>
                    <a:pt x="285" y="18"/>
                  </a:lnTo>
                  <a:lnTo>
                    <a:pt x="308" y="18"/>
                  </a:lnTo>
                  <a:lnTo>
                    <a:pt x="326" y="18"/>
                  </a:lnTo>
                  <a:lnTo>
                    <a:pt x="341" y="18"/>
                  </a:lnTo>
                  <a:lnTo>
                    <a:pt x="341" y="18"/>
                  </a:lnTo>
                  <a:lnTo>
                    <a:pt x="354" y="17"/>
                  </a:lnTo>
                  <a:lnTo>
                    <a:pt x="368" y="17"/>
                  </a:lnTo>
                  <a:lnTo>
                    <a:pt x="381" y="17"/>
                  </a:lnTo>
                  <a:lnTo>
                    <a:pt x="396" y="15"/>
                  </a:lnTo>
                  <a:lnTo>
                    <a:pt x="411" y="15"/>
                  </a:lnTo>
                  <a:lnTo>
                    <a:pt x="425" y="13"/>
                  </a:lnTo>
                  <a:lnTo>
                    <a:pt x="440" y="10"/>
                  </a:lnTo>
                  <a:lnTo>
                    <a:pt x="453" y="8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6" y="4"/>
                  </a:lnTo>
                  <a:lnTo>
                    <a:pt x="465" y="10"/>
                  </a:lnTo>
                  <a:lnTo>
                    <a:pt x="451" y="20"/>
                  </a:lnTo>
                  <a:lnTo>
                    <a:pt x="432" y="34"/>
                  </a:lnTo>
                  <a:lnTo>
                    <a:pt x="409" y="48"/>
                  </a:lnTo>
                  <a:lnTo>
                    <a:pt x="384" y="65"/>
                  </a:lnTo>
                  <a:lnTo>
                    <a:pt x="356" y="80"/>
                  </a:lnTo>
                  <a:lnTo>
                    <a:pt x="329" y="94"/>
                  </a:lnTo>
                  <a:lnTo>
                    <a:pt x="303" y="105"/>
                  </a:lnTo>
                  <a:lnTo>
                    <a:pt x="278" y="112"/>
                  </a:lnTo>
                  <a:lnTo>
                    <a:pt x="278" y="112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198" y="130"/>
                  </a:lnTo>
                  <a:lnTo>
                    <a:pt x="168" y="137"/>
                  </a:lnTo>
                  <a:lnTo>
                    <a:pt x="140" y="140"/>
                  </a:lnTo>
                  <a:lnTo>
                    <a:pt x="113" y="145"/>
                  </a:lnTo>
                  <a:lnTo>
                    <a:pt x="86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5" y="135"/>
                  </a:lnTo>
                  <a:lnTo>
                    <a:pt x="0" y="8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5" name="Freeform 165"/>
            <p:cNvSpPr>
              <a:spLocks/>
            </p:cNvSpPr>
            <p:nvPr/>
          </p:nvSpPr>
          <p:spPr bwMode="auto">
            <a:xfrm>
              <a:off x="3065" y="2924"/>
              <a:ext cx="480" cy="148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8" y="75"/>
                </a:cxn>
                <a:cxn ang="0">
                  <a:pos x="16" y="69"/>
                </a:cxn>
                <a:cxn ang="0">
                  <a:pos x="25" y="61"/>
                </a:cxn>
                <a:cxn ang="0">
                  <a:pos x="36" y="54"/>
                </a:cxn>
                <a:cxn ang="0">
                  <a:pos x="48" y="46"/>
                </a:cxn>
                <a:cxn ang="0">
                  <a:pos x="59" y="38"/>
                </a:cxn>
                <a:cxn ang="0">
                  <a:pos x="71" y="34"/>
                </a:cxn>
                <a:cxn ang="0">
                  <a:pos x="86" y="27"/>
                </a:cxn>
                <a:cxn ang="0">
                  <a:pos x="101" y="20"/>
                </a:cxn>
                <a:cxn ang="0">
                  <a:pos x="115" y="18"/>
                </a:cxn>
                <a:cxn ang="0">
                  <a:pos x="115" y="18"/>
                </a:cxn>
                <a:cxn ang="0">
                  <a:pos x="133" y="17"/>
                </a:cxn>
                <a:cxn ang="0">
                  <a:pos x="154" y="17"/>
                </a:cxn>
                <a:cxn ang="0">
                  <a:pos x="179" y="17"/>
                </a:cxn>
                <a:cxn ang="0">
                  <a:pos x="206" y="17"/>
                </a:cxn>
                <a:cxn ang="0">
                  <a:pos x="232" y="17"/>
                </a:cxn>
                <a:cxn ang="0">
                  <a:pos x="259" y="18"/>
                </a:cxn>
                <a:cxn ang="0">
                  <a:pos x="285" y="18"/>
                </a:cxn>
                <a:cxn ang="0">
                  <a:pos x="308" y="18"/>
                </a:cxn>
                <a:cxn ang="0">
                  <a:pos x="326" y="18"/>
                </a:cxn>
                <a:cxn ang="0">
                  <a:pos x="341" y="18"/>
                </a:cxn>
                <a:cxn ang="0">
                  <a:pos x="341" y="18"/>
                </a:cxn>
                <a:cxn ang="0">
                  <a:pos x="354" y="17"/>
                </a:cxn>
                <a:cxn ang="0">
                  <a:pos x="368" y="17"/>
                </a:cxn>
                <a:cxn ang="0">
                  <a:pos x="381" y="17"/>
                </a:cxn>
                <a:cxn ang="0">
                  <a:pos x="396" y="15"/>
                </a:cxn>
                <a:cxn ang="0">
                  <a:pos x="411" y="15"/>
                </a:cxn>
                <a:cxn ang="0">
                  <a:pos x="425" y="13"/>
                </a:cxn>
                <a:cxn ang="0">
                  <a:pos x="440" y="10"/>
                </a:cxn>
                <a:cxn ang="0">
                  <a:pos x="453" y="8"/>
                </a:cxn>
                <a:cxn ang="0">
                  <a:pos x="467" y="4"/>
                </a:cxn>
                <a:cxn ang="0">
                  <a:pos x="481" y="0"/>
                </a:cxn>
                <a:cxn ang="0">
                  <a:pos x="481" y="0"/>
                </a:cxn>
                <a:cxn ang="0">
                  <a:pos x="476" y="4"/>
                </a:cxn>
                <a:cxn ang="0">
                  <a:pos x="465" y="10"/>
                </a:cxn>
                <a:cxn ang="0">
                  <a:pos x="451" y="20"/>
                </a:cxn>
                <a:cxn ang="0">
                  <a:pos x="432" y="34"/>
                </a:cxn>
                <a:cxn ang="0">
                  <a:pos x="409" y="48"/>
                </a:cxn>
                <a:cxn ang="0">
                  <a:pos x="384" y="65"/>
                </a:cxn>
                <a:cxn ang="0">
                  <a:pos x="356" y="80"/>
                </a:cxn>
                <a:cxn ang="0">
                  <a:pos x="329" y="94"/>
                </a:cxn>
                <a:cxn ang="0">
                  <a:pos x="303" y="105"/>
                </a:cxn>
                <a:cxn ang="0">
                  <a:pos x="278" y="112"/>
                </a:cxn>
                <a:cxn ang="0">
                  <a:pos x="278" y="112"/>
                </a:cxn>
                <a:cxn ang="0">
                  <a:pos x="255" y="117"/>
                </a:cxn>
                <a:cxn ang="0">
                  <a:pos x="227" y="124"/>
                </a:cxn>
                <a:cxn ang="0">
                  <a:pos x="198" y="130"/>
                </a:cxn>
                <a:cxn ang="0">
                  <a:pos x="168" y="137"/>
                </a:cxn>
                <a:cxn ang="0">
                  <a:pos x="140" y="140"/>
                </a:cxn>
                <a:cxn ang="0">
                  <a:pos x="113" y="145"/>
                </a:cxn>
                <a:cxn ang="0">
                  <a:pos x="86" y="145"/>
                </a:cxn>
                <a:cxn ang="0">
                  <a:pos x="62" y="145"/>
                </a:cxn>
                <a:cxn ang="0">
                  <a:pos x="41" y="140"/>
                </a:cxn>
                <a:cxn ang="0">
                  <a:pos x="25" y="135"/>
                </a:cxn>
              </a:cxnLst>
              <a:rect l="0" t="0" r="r" b="b"/>
              <a:pathLst>
                <a:path w="482" h="146">
                  <a:moveTo>
                    <a:pt x="0" y="82"/>
                  </a:moveTo>
                  <a:lnTo>
                    <a:pt x="8" y="75"/>
                  </a:lnTo>
                  <a:lnTo>
                    <a:pt x="16" y="69"/>
                  </a:lnTo>
                  <a:lnTo>
                    <a:pt x="25" y="61"/>
                  </a:lnTo>
                  <a:lnTo>
                    <a:pt x="36" y="54"/>
                  </a:lnTo>
                  <a:lnTo>
                    <a:pt x="48" y="46"/>
                  </a:lnTo>
                  <a:lnTo>
                    <a:pt x="59" y="38"/>
                  </a:lnTo>
                  <a:lnTo>
                    <a:pt x="71" y="34"/>
                  </a:lnTo>
                  <a:lnTo>
                    <a:pt x="86" y="27"/>
                  </a:lnTo>
                  <a:lnTo>
                    <a:pt x="101" y="20"/>
                  </a:lnTo>
                  <a:lnTo>
                    <a:pt x="115" y="18"/>
                  </a:lnTo>
                  <a:lnTo>
                    <a:pt x="115" y="18"/>
                  </a:lnTo>
                  <a:lnTo>
                    <a:pt x="133" y="17"/>
                  </a:lnTo>
                  <a:lnTo>
                    <a:pt x="154" y="17"/>
                  </a:lnTo>
                  <a:lnTo>
                    <a:pt x="179" y="17"/>
                  </a:lnTo>
                  <a:lnTo>
                    <a:pt x="206" y="17"/>
                  </a:lnTo>
                  <a:lnTo>
                    <a:pt x="232" y="17"/>
                  </a:lnTo>
                  <a:lnTo>
                    <a:pt x="259" y="18"/>
                  </a:lnTo>
                  <a:lnTo>
                    <a:pt x="285" y="18"/>
                  </a:lnTo>
                  <a:lnTo>
                    <a:pt x="308" y="18"/>
                  </a:lnTo>
                  <a:lnTo>
                    <a:pt x="326" y="18"/>
                  </a:lnTo>
                  <a:lnTo>
                    <a:pt x="341" y="18"/>
                  </a:lnTo>
                  <a:lnTo>
                    <a:pt x="341" y="18"/>
                  </a:lnTo>
                  <a:lnTo>
                    <a:pt x="354" y="17"/>
                  </a:lnTo>
                  <a:lnTo>
                    <a:pt x="368" y="17"/>
                  </a:lnTo>
                  <a:lnTo>
                    <a:pt x="381" y="17"/>
                  </a:lnTo>
                  <a:lnTo>
                    <a:pt x="396" y="15"/>
                  </a:lnTo>
                  <a:lnTo>
                    <a:pt x="411" y="15"/>
                  </a:lnTo>
                  <a:lnTo>
                    <a:pt x="425" y="13"/>
                  </a:lnTo>
                  <a:lnTo>
                    <a:pt x="440" y="10"/>
                  </a:lnTo>
                  <a:lnTo>
                    <a:pt x="453" y="8"/>
                  </a:lnTo>
                  <a:lnTo>
                    <a:pt x="467" y="4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76" y="4"/>
                  </a:lnTo>
                  <a:lnTo>
                    <a:pt x="465" y="10"/>
                  </a:lnTo>
                  <a:lnTo>
                    <a:pt x="451" y="20"/>
                  </a:lnTo>
                  <a:lnTo>
                    <a:pt x="432" y="34"/>
                  </a:lnTo>
                  <a:lnTo>
                    <a:pt x="409" y="48"/>
                  </a:lnTo>
                  <a:lnTo>
                    <a:pt x="384" y="65"/>
                  </a:lnTo>
                  <a:lnTo>
                    <a:pt x="356" y="80"/>
                  </a:lnTo>
                  <a:lnTo>
                    <a:pt x="329" y="94"/>
                  </a:lnTo>
                  <a:lnTo>
                    <a:pt x="303" y="105"/>
                  </a:lnTo>
                  <a:lnTo>
                    <a:pt x="278" y="112"/>
                  </a:lnTo>
                  <a:lnTo>
                    <a:pt x="278" y="112"/>
                  </a:lnTo>
                  <a:lnTo>
                    <a:pt x="255" y="117"/>
                  </a:lnTo>
                  <a:lnTo>
                    <a:pt x="227" y="124"/>
                  </a:lnTo>
                  <a:lnTo>
                    <a:pt x="198" y="130"/>
                  </a:lnTo>
                  <a:lnTo>
                    <a:pt x="168" y="137"/>
                  </a:lnTo>
                  <a:lnTo>
                    <a:pt x="140" y="140"/>
                  </a:lnTo>
                  <a:lnTo>
                    <a:pt x="113" y="145"/>
                  </a:lnTo>
                  <a:lnTo>
                    <a:pt x="86" y="145"/>
                  </a:lnTo>
                  <a:lnTo>
                    <a:pt x="62" y="145"/>
                  </a:lnTo>
                  <a:lnTo>
                    <a:pt x="41" y="140"/>
                  </a:lnTo>
                  <a:lnTo>
                    <a:pt x="25" y="13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6" name="Freeform 166"/>
            <p:cNvSpPr>
              <a:spLocks/>
            </p:cNvSpPr>
            <p:nvPr/>
          </p:nvSpPr>
          <p:spPr bwMode="auto">
            <a:xfrm>
              <a:off x="3709" y="1675"/>
              <a:ext cx="115" cy="389"/>
            </a:xfrm>
            <a:custGeom>
              <a:avLst/>
              <a:gdLst/>
              <a:ahLst/>
              <a:cxnLst>
                <a:cxn ang="0">
                  <a:pos x="78" y="388"/>
                </a:cxn>
                <a:cxn ang="0">
                  <a:pos x="84" y="367"/>
                </a:cxn>
                <a:cxn ang="0">
                  <a:pos x="93" y="337"/>
                </a:cxn>
                <a:cxn ang="0">
                  <a:pos x="99" y="302"/>
                </a:cxn>
                <a:cxn ang="0">
                  <a:pos x="105" y="261"/>
                </a:cxn>
                <a:cxn ang="0">
                  <a:pos x="109" y="219"/>
                </a:cxn>
                <a:cxn ang="0">
                  <a:pos x="112" y="173"/>
                </a:cxn>
                <a:cxn ang="0">
                  <a:pos x="107" y="126"/>
                </a:cxn>
                <a:cxn ang="0">
                  <a:pos x="99" y="82"/>
                </a:cxn>
                <a:cxn ang="0">
                  <a:pos x="84" y="40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3" y="2"/>
                </a:cxn>
                <a:cxn ang="0">
                  <a:pos x="58" y="8"/>
                </a:cxn>
                <a:cxn ang="0">
                  <a:pos x="51" y="15"/>
                </a:cxn>
                <a:cxn ang="0">
                  <a:pos x="44" y="27"/>
                </a:cxn>
                <a:cxn ang="0">
                  <a:pos x="33" y="40"/>
                </a:cxn>
                <a:cxn ang="0">
                  <a:pos x="25" y="57"/>
                </a:cxn>
                <a:cxn ang="0">
                  <a:pos x="16" y="76"/>
                </a:cxn>
                <a:cxn ang="0">
                  <a:pos x="9" y="94"/>
                </a:cxn>
                <a:cxn ang="0">
                  <a:pos x="3" y="117"/>
                </a:cxn>
                <a:cxn ang="0">
                  <a:pos x="0" y="143"/>
                </a:cxn>
                <a:cxn ang="0">
                  <a:pos x="78" y="388"/>
                </a:cxn>
              </a:cxnLst>
              <a:rect l="0" t="0" r="r" b="b"/>
              <a:pathLst>
                <a:path w="113" h="389">
                  <a:moveTo>
                    <a:pt x="78" y="388"/>
                  </a:moveTo>
                  <a:lnTo>
                    <a:pt x="84" y="367"/>
                  </a:lnTo>
                  <a:lnTo>
                    <a:pt x="93" y="337"/>
                  </a:lnTo>
                  <a:lnTo>
                    <a:pt x="99" y="302"/>
                  </a:lnTo>
                  <a:lnTo>
                    <a:pt x="105" y="261"/>
                  </a:lnTo>
                  <a:lnTo>
                    <a:pt x="109" y="219"/>
                  </a:lnTo>
                  <a:lnTo>
                    <a:pt x="112" y="173"/>
                  </a:lnTo>
                  <a:lnTo>
                    <a:pt x="107" y="126"/>
                  </a:lnTo>
                  <a:lnTo>
                    <a:pt x="99" y="82"/>
                  </a:lnTo>
                  <a:lnTo>
                    <a:pt x="84" y="4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2"/>
                  </a:lnTo>
                  <a:lnTo>
                    <a:pt x="58" y="8"/>
                  </a:lnTo>
                  <a:lnTo>
                    <a:pt x="51" y="15"/>
                  </a:lnTo>
                  <a:lnTo>
                    <a:pt x="44" y="27"/>
                  </a:lnTo>
                  <a:lnTo>
                    <a:pt x="33" y="40"/>
                  </a:lnTo>
                  <a:lnTo>
                    <a:pt x="25" y="57"/>
                  </a:lnTo>
                  <a:lnTo>
                    <a:pt x="16" y="76"/>
                  </a:lnTo>
                  <a:lnTo>
                    <a:pt x="9" y="94"/>
                  </a:lnTo>
                  <a:lnTo>
                    <a:pt x="3" y="117"/>
                  </a:lnTo>
                  <a:lnTo>
                    <a:pt x="0" y="143"/>
                  </a:lnTo>
                  <a:lnTo>
                    <a:pt x="78" y="38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7" name="Freeform 167"/>
            <p:cNvSpPr>
              <a:spLocks/>
            </p:cNvSpPr>
            <p:nvPr/>
          </p:nvSpPr>
          <p:spPr bwMode="auto">
            <a:xfrm>
              <a:off x="3709" y="1675"/>
              <a:ext cx="115" cy="389"/>
            </a:xfrm>
            <a:custGeom>
              <a:avLst/>
              <a:gdLst/>
              <a:ahLst/>
              <a:cxnLst>
                <a:cxn ang="0">
                  <a:pos x="78" y="388"/>
                </a:cxn>
                <a:cxn ang="0">
                  <a:pos x="84" y="367"/>
                </a:cxn>
                <a:cxn ang="0">
                  <a:pos x="93" y="337"/>
                </a:cxn>
                <a:cxn ang="0">
                  <a:pos x="99" y="302"/>
                </a:cxn>
                <a:cxn ang="0">
                  <a:pos x="105" y="261"/>
                </a:cxn>
                <a:cxn ang="0">
                  <a:pos x="109" y="219"/>
                </a:cxn>
                <a:cxn ang="0">
                  <a:pos x="112" y="173"/>
                </a:cxn>
                <a:cxn ang="0">
                  <a:pos x="107" y="126"/>
                </a:cxn>
                <a:cxn ang="0">
                  <a:pos x="99" y="82"/>
                </a:cxn>
                <a:cxn ang="0">
                  <a:pos x="84" y="40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3" y="2"/>
                </a:cxn>
                <a:cxn ang="0">
                  <a:pos x="58" y="8"/>
                </a:cxn>
                <a:cxn ang="0">
                  <a:pos x="51" y="15"/>
                </a:cxn>
                <a:cxn ang="0">
                  <a:pos x="44" y="27"/>
                </a:cxn>
                <a:cxn ang="0">
                  <a:pos x="33" y="40"/>
                </a:cxn>
                <a:cxn ang="0">
                  <a:pos x="25" y="57"/>
                </a:cxn>
                <a:cxn ang="0">
                  <a:pos x="16" y="76"/>
                </a:cxn>
                <a:cxn ang="0">
                  <a:pos x="9" y="94"/>
                </a:cxn>
                <a:cxn ang="0">
                  <a:pos x="3" y="117"/>
                </a:cxn>
                <a:cxn ang="0">
                  <a:pos x="0" y="143"/>
                </a:cxn>
              </a:cxnLst>
              <a:rect l="0" t="0" r="r" b="b"/>
              <a:pathLst>
                <a:path w="113" h="389">
                  <a:moveTo>
                    <a:pt x="78" y="388"/>
                  </a:moveTo>
                  <a:lnTo>
                    <a:pt x="84" y="367"/>
                  </a:lnTo>
                  <a:lnTo>
                    <a:pt x="93" y="337"/>
                  </a:lnTo>
                  <a:lnTo>
                    <a:pt x="99" y="302"/>
                  </a:lnTo>
                  <a:lnTo>
                    <a:pt x="105" y="261"/>
                  </a:lnTo>
                  <a:lnTo>
                    <a:pt x="109" y="219"/>
                  </a:lnTo>
                  <a:lnTo>
                    <a:pt x="112" y="173"/>
                  </a:lnTo>
                  <a:lnTo>
                    <a:pt x="107" y="126"/>
                  </a:lnTo>
                  <a:lnTo>
                    <a:pt x="99" y="82"/>
                  </a:lnTo>
                  <a:lnTo>
                    <a:pt x="84" y="4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2"/>
                  </a:lnTo>
                  <a:lnTo>
                    <a:pt x="58" y="8"/>
                  </a:lnTo>
                  <a:lnTo>
                    <a:pt x="51" y="15"/>
                  </a:lnTo>
                  <a:lnTo>
                    <a:pt x="44" y="27"/>
                  </a:lnTo>
                  <a:lnTo>
                    <a:pt x="33" y="40"/>
                  </a:lnTo>
                  <a:lnTo>
                    <a:pt x="25" y="57"/>
                  </a:lnTo>
                  <a:lnTo>
                    <a:pt x="16" y="76"/>
                  </a:lnTo>
                  <a:lnTo>
                    <a:pt x="9" y="94"/>
                  </a:lnTo>
                  <a:lnTo>
                    <a:pt x="3" y="117"/>
                  </a:lnTo>
                  <a:lnTo>
                    <a:pt x="0" y="14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8" name="Freeform 168"/>
            <p:cNvSpPr>
              <a:spLocks/>
            </p:cNvSpPr>
            <p:nvPr/>
          </p:nvSpPr>
          <p:spPr bwMode="auto">
            <a:xfrm>
              <a:off x="3632" y="1555"/>
              <a:ext cx="149" cy="331"/>
            </a:xfrm>
            <a:custGeom>
              <a:avLst/>
              <a:gdLst/>
              <a:ahLst/>
              <a:cxnLst>
                <a:cxn ang="0">
                  <a:pos x="140" y="331"/>
                </a:cxn>
                <a:cxn ang="0">
                  <a:pos x="144" y="310"/>
                </a:cxn>
                <a:cxn ang="0">
                  <a:pos x="147" y="280"/>
                </a:cxn>
                <a:cxn ang="0">
                  <a:pos x="147" y="248"/>
                </a:cxn>
                <a:cxn ang="0">
                  <a:pos x="147" y="213"/>
                </a:cxn>
                <a:cxn ang="0">
                  <a:pos x="144" y="174"/>
                </a:cxn>
                <a:cxn ang="0">
                  <a:pos x="136" y="137"/>
                </a:cxn>
                <a:cxn ang="0">
                  <a:pos x="128" y="98"/>
                </a:cxn>
                <a:cxn ang="0">
                  <a:pos x="110" y="61"/>
                </a:cxn>
                <a:cxn ang="0">
                  <a:pos x="92" y="2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4" y="2"/>
                </a:cxn>
                <a:cxn ang="0">
                  <a:pos x="58" y="4"/>
                </a:cxn>
                <a:cxn ang="0">
                  <a:pos x="52" y="10"/>
                </a:cxn>
                <a:cxn ang="0">
                  <a:pos x="43" y="19"/>
                </a:cxn>
                <a:cxn ang="0">
                  <a:pos x="32" y="27"/>
                </a:cxn>
                <a:cxn ang="0">
                  <a:pos x="25" y="38"/>
                </a:cxn>
                <a:cxn ang="0">
                  <a:pos x="14" y="50"/>
                </a:cxn>
                <a:cxn ang="0">
                  <a:pos x="7" y="61"/>
                </a:cxn>
                <a:cxn ang="0">
                  <a:pos x="2" y="75"/>
                </a:cxn>
                <a:cxn ang="0">
                  <a:pos x="0" y="89"/>
                </a:cxn>
                <a:cxn ang="0">
                  <a:pos x="140" y="331"/>
                </a:cxn>
              </a:cxnLst>
              <a:rect l="0" t="0" r="r" b="b"/>
              <a:pathLst>
                <a:path w="148" h="332">
                  <a:moveTo>
                    <a:pt x="140" y="331"/>
                  </a:moveTo>
                  <a:lnTo>
                    <a:pt x="144" y="310"/>
                  </a:lnTo>
                  <a:lnTo>
                    <a:pt x="147" y="280"/>
                  </a:lnTo>
                  <a:lnTo>
                    <a:pt x="147" y="248"/>
                  </a:lnTo>
                  <a:lnTo>
                    <a:pt x="147" y="213"/>
                  </a:lnTo>
                  <a:lnTo>
                    <a:pt x="144" y="174"/>
                  </a:lnTo>
                  <a:lnTo>
                    <a:pt x="136" y="137"/>
                  </a:lnTo>
                  <a:lnTo>
                    <a:pt x="128" y="98"/>
                  </a:lnTo>
                  <a:lnTo>
                    <a:pt x="110" y="61"/>
                  </a:lnTo>
                  <a:lnTo>
                    <a:pt x="92" y="2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4" y="2"/>
                  </a:lnTo>
                  <a:lnTo>
                    <a:pt x="58" y="4"/>
                  </a:lnTo>
                  <a:lnTo>
                    <a:pt x="52" y="10"/>
                  </a:lnTo>
                  <a:lnTo>
                    <a:pt x="43" y="19"/>
                  </a:lnTo>
                  <a:lnTo>
                    <a:pt x="32" y="27"/>
                  </a:lnTo>
                  <a:lnTo>
                    <a:pt x="25" y="38"/>
                  </a:lnTo>
                  <a:lnTo>
                    <a:pt x="14" y="50"/>
                  </a:lnTo>
                  <a:lnTo>
                    <a:pt x="7" y="61"/>
                  </a:lnTo>
                  <a:lnTo>
                    <a:pt x="2" y="75"/>
                  </a:lnTo>
                  <a:lnTo>
                    <a:pt x="0" y="89"/>
                  </a:lnTo>
                  <a:lnTo>
                    <a:pt x="140" y="33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9" name="Freeform 169"/>
            <p:cNvSpPr>
              <a:spLocks/>
            </p:cNvSpPr>
            <p:nvPr/>
          </p:nvSpPr>
          <p:spPr bwMode="auto">
            <a:xfrm>
              <a:off x="3632" y="1555"/>
              <a:ext cx="149" cy="331"/>
            </a:xfrm>
            <a:custGeom>
              <a:avLst/>
              <a:gdLst/>
              <a:ahLst/>
              <a:cxnLst>
                <a:cxn ang="0">
                  <a:pos x="140" y="331"/>
                </a:cxn>
                <a:cxn ang="0">
                  <a:pos x="144" y="310"/>
                </a:cxn>
                <a:cxn ang="0">
                  <a:pos x="147" y="280"/>
                </a:cxn>
                <a:cxn ang="0">
                  <a:pos x="147" y="248"/>
                </a:cxn>
                <a:cxn ang="0">
                  <a:pos x="147" y="213"/>
                </a:cxn>
                <a:cxn ang="0">
                  <a:pos x="144" y="174"/>
                </a:cxn>
                <a:cxn ang="0">
                  <a:pos x="136" y="137"/>
                </a:cxn>
                <a:cxn ang="0">
                  <a:pos x="128" y="98"/>
                </a:cxn>
                <a:cxn ang="0">
                  <a:pos x="110" y="61"/>
                </a:cxn>
                <a:cxn ang="0">
                  <a:pos x="92" y="29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4" y="2"/>
                </a:cxn>
                <a:cxn ang="0">
                  <a:pos x="58" y="4"/>
                </a:cxn>
                <a:cxn ang="0">
                  <a:pos x="52" y="10"/>
                </a:cxn>
                <a:cxn ang="0">
                  <a:pos x="43" y="19"/>
                </a:cxn>
                <a:cxn ang="0">
                  <a:pos x="32" y="27"/>
                </a:cxn>
                <a:cxn ang="0">
                  <a:pos x="25" y="38"/>
                </a:cxn>
                <a:cxn ang="0">
                  <a:pos x="14" y="50"/>
                </a:cxn>
                <a:cxn ang="0">
                  <a:pos x="7" y="61"/>
                </a:cxn>
                <a:cxn ang="0">
                  <a:pos x="2" y="75"/>
                </a:cxn>
                <a:cxn ang="0">
                  <a:pos x="0" y="89"/>
                </a:cxn>
              </a:cxnLst>
              <a:rect l="0" t="0" r="r" b="b"/>
              <a:pathLst>
                <a:path w="148" h="332">
                  <a:moveTo>
                    <a:pt x="140" y="331"/>
                  </a:moveTo>
                  <a:lnTo>
                    <a:pt x="144" y="310"/>
                  </a:lnTo>
                  <a:lnTo>
                    <a:pt x="147" y="280"/>
                  </a:lnTo>
                  <a:lnTo>
                    <a:pt x="147" y="248"/>
                  </a:lnTo>
                  <a:lnTo>
                    <a:pt x="147" y="213"/>
                  </a:lnTo>
                  <a:lnTo>
                    <a:pt x="144" y="174"/>
                  </a:lnTo>
                  <a:lnTo>
                    <a:pt x="136" y="137"/>
                  </a:lnTo>
                  <a:lnTo>
                    <a:pt x="128" y="98"/>
                  </a:lnTo>
                  <a:lnTo>
                    <a:pt x="110" y="61"/>
                  </a:lnTo>
                  <a:lnTo>
                    <a:pt x="92" y="29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4" y="2"/>
                  </a:lnTo>
                  <a:lnTo>
                    <a:pt x="58" y="4"/>
                  </a:lnTo>
                  <a:lnTo>
                    <a:pt x="52" y="10"/>
                  </a:lnTo>
                  <a:lnTo>
                    <a:pt x="43" y="19"/>
                  </a:lnTo>
                  <a:lnTo>
                    <a:pt x="32" y="27"/>
                  </a:lnTo>
                  <a:lnTo>
                    <a:pt x="25" y="38"/>
                  </a:lnTo>
                  <a:lnTo>
                    <a:pt x="14" y="50"/>
                  </a:lnTo>
                  <a:lnTo>
                    <a:pt x="7" y="61"/>
                  </a:lnTo>
                  <a:lnTo>
                    <a:pt x="2" y="75"/>
                  </a:lnTo>
                  <a:lnTo>
                    <a:pt x="0" y="8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0" name="Freeform 170"/>
            <p:cNvSpPr>
              <a:spLocks/>
            </p:cNvSpPr>
            <p:nvPr/>
          </p:nvSpPr>
          <p:spPr bwMode="auto">
            <a:xfrm>
              <a:off x="3555" y="1462"/>
              <a:ext cx="139" cy="269"/>
            </a:xfrm>
            <a:custGeom>
              <a:avLst/>
              <a:gdLst/>
              <a:ahLst/>
              <a:cxnLst>
                <a:cxn ang="0">
                  <a:pos x="131" y="267"/>
                </a:cxn>
                <a:cxn ang="0">
                  <a:pos x="134" y="250"/>
                </a:cxn>
                <a:cxn ang="0">
                  <a:pos x="136" y="229"/>
                </a:cxn>
                <a:cxn ang="0">
                  <a:pos x="139" y="202"/>
                </a:cxn>
                <a:cxn ang="0">
                  <a:pos x="136" y="174"/>
                </a:cxn>
                <a:cxn ang="0">
                  <a:pos x="132" y="142"/>
                </a:cxn>
                <a:cxn ang="0">
                  <a:pos x="126" y="112"/>
                </a:cxn>
                <a:cxn ang="0">
                  <a:pos x="115" y="80"/>
                </a:cxn>
                <a:cxn ang="0">
                  <a:pos x="101" y="50"/>
                </a:cxn>
                <a:cxn ang="0">
                  <a:pos x="83" y="23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2" y="4"/>
                </a:cxn>
                <a:cxn ang="0">
                  <a:pos x="58" y="8"/>
                </a:cxn>
                <a:cxn ang="0">
                  <a:pos x="52" y="13"/>
                </a:cxn>
                <a:cxn ang="0">
                  <a:pos x="44" y="20"/>
                </a:cxn>
                <a:cxn ang="0">
                  <a:pos x="33" y="29"/>
                </a:cxn>
                <a:cxn ang="0">
                  <a:pos x="23" y="40"/>
                </a:cxn>
                <a:cxn ang="0">
                  <a:pos x="14" y="50"/>
                </a:cxn>
                <a:cxn ang="0">
                  <a:pos x="6" y="63"/>
                </a:cxn>
                <a:cxn ang="0">
                  <a:pos x="2" y="80"/>
                </a:cxn>
                <a:cxn ang="0">
                  <a:pos x="0" y="94"/>
                </a:cxn>
                <a:cxn ang="0">
                  <a:pos x="131" y="267"/>
                </a:cxn>
              </a:cxnLst>
              <a:rect l="0" t="0" r="r" b="b"/>
              <a:pathLst>
                <a:path w="140" h="268">
                  <a:moveTo>
                    <a:pt x="131" y="267"/>
                  </a:moveTo>
                  <a:lnTo>
                    <a:pt x="134" y="250"/>
                  </a:lnTo>
                  <a:lnTo>
                    <a:pt x="136" y="229"/>
                  </a:lnTo>
                  <a:lnTo>
                    <a:pt x="139" y="202"/>
                  </a:lnTo>
                  <a:lnTo>
                    <a:pt x="136" y="174"/>
                  </a:lnTo>
                  <a:lnTo>
                    <a:pt x="132" y="142"/>
                  </a:lnTo>
                  <a:lnTo>
                    <a:pt x="126" y="112"/>
                  </a:lnTo>
                  <a:lnTo>
                    <a:pt x="115" y="80"/>
                  </a:lnTo>
                  <a:lnTo>
                    <a:pt x="101" y="50"/>
                  </a:lnTo>
                  <a:lnTo>
                    <a:pt x="83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4"/>
                  </a:lnTo>
                  <a:lnTo>
                    <a:pt x="58" y="8"/>
                  </a:lnTo>
                  <a:lnTo>
                    <a:pt x="52" y="13"/>
                  </a:lnTo>
                  <a:lnTo>
                    <a:pt x="44" y="20"/>
                  </a:lnTo>
                  <a:lnTo>
                    <a:pt x="33" y="29"/>
                  </a:lnTo>
                  <a:lnTo>
                    <a:pt x="23" y="40"/>
                  </a:lnTo>
                  <a:lnTo>
                    <a:pt x="14" y="50"/>
                  </a:lnTo>
                  <a:lnTo>
                    <a:pt x="6" y="63"/>
                  </a:lnTo>
                  <a:lnTo>
                    <a:pt x="2" y="80"/>
                  </a:lnTo>
                  <a:lnTo>
                    <a:pt x="0" y="94"/>
                  </a:lnTo>
                  <a:lnTo>
                    <a:pt x="131" y="26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1" name="Freeform 171"/>
            <p:cNvSpPr>
              <a:spLocks/>
            </p:cNvSpPr>
            <p:nvPr/>
          </p:nvSpPr>
          <p:spPr bwMode="auto">
            <a:xfrm>
              <a:off x="3555" y="1462"/>
              <a:ext cx="139" cy="269"/>
            </a:xfrm>
            <a:custGeom>
              <a:avLst/>
              <a:gdLst/>
              <a:ahLst/>
              <a:cxnLst>
                <a:cxn ang="0">
                  <a:pos x="131" y="267"/>
                </a:cxn>
                <a:cxn ang="0">
                  <a:pos x="134" y="250"/>
                </a:cxn>
                <a:cxn ang="0">
                  <a:pos x="136" y="229"/>
                </a:cxn>
                <a:cxn ang="0">
                  <a:pos x="139" y="202"/>
                </a:cxn>
                <a:cxn ang="0">
                  <a:pos x="136" y="174"/>
                </a:cxn>
                <a:cxn ang="0">
                  <a:pos x="132" y="142"/>
                </a:cxn>
                <a:cxn ang="0">
                  <a:pos x="126" y="112"/>
                </a:cxn>
                <a:cxn ang="0">
                  <a:pos x="115" y="80"/>
                </a:cxn>
                <a:cxn ang="0">
                  <a:pos x="101" y="50"/>
                </a:cxn>
                <a:cxn ang="0">
                  <a:pos x="83" y="23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2" y="4"/>
                </a:cxn>
                <a:cxn ang="0">
                  <a:pos x="58" y="8"/>
                </a:cxn>
                <a:cxn ang="0">
                  <a:pos x="52" y="13"/>
                </a:cxn>
                <a:cxn ang="0">
                  <a:pos x="44" y="20"/>
                </a:cxn>
                <a:cxn ang="0">
                  <a:pos x="33" y="29"/>
                </a:cxn>
                <a:cxn ang="0">
                  <a:pos x="23" y="40"/>
                </a:cxn>
                <a:cxn ang="0">
                  <a:pos x="14" y="50"/>
                </a:cxn>
                <a:cxn ang="0">
                  <a:pos x="6" y="63"/>
                </a:cxn>
                <a:cxn ang="0">
                  <a:pos x="2" y="80"/>
                </a:cxn>
                <a:cxn ang="0">
                  <a:pos x="0" y="94"/>
                </a:cxn>
              </a:cxnLst>
              <a:rect l="0" t="0" r="r" b="b"/>
              <a:pathLst>
                <a:path w="140" h="268">
                  <a:moveTo>
                    <a:pt x="131" y="267"/>
                  </a:moveTo>
                  <a:lnTo>
                    <a:pt x="134" y="250"/>
                  </a:lnTo>
                  <a:lnTo>
                    <a:pt x="136" y="229"/>
                  </a:lnTo>
                  <a:lnTo>
                    <a:pt x="139" y="202"/>
                  </a:lnTo>
                  <a:lnTo>
                    <a:pt x="136" y="174"/>
                  </a:lnTo>
                  <a:lnTo>
                    <a:pt x="132" y="142"/>
                  </a:lnTo>
                  <a:lnTo>
                    <a:pt x="126" y="112"/>
                  </a:lnTo>
                  <a:lnTo>
                    <a:pt x="115" y="80"/>
                  </a:lnTo>
                  <a:lnTo>
                    <a:pt x="101" y="50"/>
                  </a:lnTo>
                  <a:lnTo>
                    <a:pt x="83" y="23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4"/>
                  </a:lnTo>
                  <a:lnTo>
                    <a:pt x="58" y="8"/>
                  </a:lnTo>
                  <a:lnTo>
                    <a:pt x="52" y="13"/>
                  </a:lnTo>
                  <a:lnTo>
                    <a:pt x="44" y="20"/>
                  </a:lnTo>
                  <a:lnTo>
                    <a:pt x="33" y="29"/>
                  </a:lnTo>
                  <a:lnTo>
                    <a:pt x="23" y="40"/>
                  </a:lnTo>
                  <a:lnTo>
                    <a:pt x="14" y="50"/>
                  </a:lnTo>
                  <a:lnTo>
                    <a:pt x="6" y="63"/>
                  </a:lnTo>
                  <a:lnTo>
                    <a:pt x="2" y="80"/>
                  </a:lnTo>
                  <a:lnTo>
                    <a:pt x="0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2" name="Freeform 172"/>
            <p:cNvSpPr>
              <a:spLocks/>
            </p:cNvSpPr>
            <p:nvPr/>
          </p:nvSpPr>
          <p:spPr bwMode="auto">
            <a:xfrm>
              <a:off x="3339" y="1320"/>
              <a:ext cx="254" cy="268"/>
            </a:xfrm>
            <a:custGeom>
              <a:avLst/>
              <a:gdLst/>
              <a:ahLst/>
              <a:cxnLst>
                <a:cxn ang="0">
                  <a:pos x="246" y="267"/>
                </a:cxn>
                <a:cxn ang="0">
                  <a:pos x="251" y="249"/>
                </a:cxn>
                <a:cxn ang="0">
                  <a:pos x="251" y="230"/>
                </a:cxn>
                <a:cxn ang="0">
                  <a:pos x="251" y="207"/>
                </a:cxn>
                <a:cxn ang="0">
                  <a:pos x="248" y="184"/>
                </a:cxn>
                <a:cxn ang="0">
                  <a:pos x="244" y="161"/>
                </a:cxn>
                <a:cxn ang="0">
                  <a:pos x="241" y="138"/>
                </a:cxn>
                <a:cxn ang="0">
                  <a:pos x="232" y="115"/>
                </a:cxn>
                <a:cxn ang="0">
                  <a:pos x="223" y="92"/>
                </a:cxn>
                <a:cxn ang="0">
                  <a:pos x="211" y="71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3" y="35"/>
                </a:cxn>
                <a:cxn ang="0">
                  <a:pos x="168" y="23"/>
                </a:cxn>
                <a:cxn ang="0">
                  <a:pos x="151" y="12"/>
                </a:cxn>
                <a:cxn ang="0">
                  <a:pos x="137" y="5"/>
                </a:cxn>
                <a:cxn ang="0">
                  <a:pos x="119" y="2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71" y="0"/>
                </a:cxn>
                <a:cxn ang="0">
                  <a:pos x="57" y="3"/>
                </a:cxn>
                <a:cxn ang="0">
                  <a:pos x="41" y="5"/>
                </a:cxn>
                <a:cxn ang="0">
                  <a:pos x="41" y="5"/>
                </a:cxn>
                <a:cxn ang="0">
                  <a:pos x="39" y="7"/>
                </a:cxn>
                <a:cxn ang="0">
                  <a:pos x="36" y="12"/>
                </a:cxn>
                <a:cxn ang="0">
                  <a:pos x="31" y="18"/>
                </a:cxn>
                <a:cxn ang="0">
                  <a:pos x="25" y="25"/>
                </a:cxn>
                <a:cxn ang="0">
                  <a:pos x="18" y="35"/>
                </a:cxn>
                <a:cxn ang="0">
                  <a:pos x="13" y="43"/>
                </a:cxn>
                <a:cxn ang="0">
                  <a:pos x="6" y="56"/>
                </a:cxn>
                <a:cxn ang="0">
                  <a:pos x="2" y="67"/>
                </a:cxn>
                <a:cxn ang="0">
                  <a:pos x="0" y="79"/>
                </a:cxn>
                <a:cxn ang="0">
                  <a:pos x="2" y="92"/>
                </a:cxn>
                <a:cxn ang="0">
                  <a:pos x="246" y="267"/>
                </a:cxn>
              </a:cxnLst>
              <a:rect l="0" t="0" r="r" b="b"/>
              <a:pathLst>
                <a:path w="252" h="268">
                  <a:moveTo>
                    <a:pt x="246" y="267"/>
                  </a:moveTo>
                  <a:lnTo>
                    <a:pt x="251" y="249"/>
                  </a:lnTo>
                  <a:lnTo>
                    <a:pt x="251" y="230"/>
                  </a:lnTo>
                  <a:lnTo>
                    <a:pt x="251" y="207"/>
                  </a:lnTo>
                  <a:lnTo>
                    <a:pt x="248" y="184"/>
                  </a:lnTo>
                  <a:lnTo>
                    <a:pt x="244" y="161"/>
                  </a:lnTo>
                  <a:lnTo>
                    <a:pt x="241" y="138"/>
                  </a:lnTo>
                  <a:lnTo>
                    <a:pt x="232" y="115"/>
                  </a:lnTo>
                  <a:lnTo>
                    <a:pt x="223" y="92"/>
                  </a:lnTo>
                  <a:lnTo>
                    <a:pt x="211" y="71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3" y="35"/>
                  </a:lnTo>
                  <a:lnTo>
                    <a:pt x="168" y="23"/>
                  </a:lnTo>
                  <a:lnTo>
                    <a:pt x="151" y="12"/>
                  </a:lnTo>
                  <a:lnTo>
                    <a:pt x="137" y="5"/>
                  </a:lnTo>
                  <a:lnTo>
                    <a:pt x="119" y="2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7" y="3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39" y="7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5" y="25"/>
                  </a:lnTo>
                  <a:lnTo>
                    <a:pt x="18" y="35"/>
                  </a:lnTo>
                  <a:lnTo>
                    <a:pt x="13" y="43"/>
                  </a:lnTo>
                  <a:lnTo>
                    <a:pt x="6" y="56"/>
                  </a:lnTo>
                  <a:lnTo>
                    <a:pt x="2" y="67"/>
                  </a:lnTo>
                  <a:lnTo>
                    <a:pt x="0" y="79"/>
                  </a:lnTo>
                  <a:lnTo>
                    <a:pt x="2" y="92"/>
                  </a:lnTo>
                  <a:lnTo>
                    <a:pt x="246" y="26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3" name="Freeform 173"/>
            <p:cNvSpPr>
              <a:spLocks/>
            </p:cNvSpPr>
            <p:nvPr/>
          </p:nvSpPr>
          <p:spPr bwMode="auto">
            <a:xfrm>
              <a:off x="3339" y="1320"/>
              <a:ext cx="254" cy="268"/>
            </a:xfrm>
            <a:custGeom>
              <a:avLst/>
              <a:gdLst/>
              <a:ahLst/>
              <a:cxnLst>
                <a:cxn ang="0">
                  <a:pos x="246" y="267"/>
                </a:cxn>
                <a:cxn ang="0">
                  <a:pos x="251" y="249"/>
                </a:cxn>
                <a:cxn ang="0">
                  <a:pos x="251" y="230"/>
                </a:cxn>
                <a:cxn ang="0">
                  <a:pos x="251" y="207"/>
                </a:cxn>
                <a:cxn ang="0">
                  <a:pos x="248" y="184"/>
                </a:cxn>
                <a:cxn ang="0">
                  <a:pos x="244" y="161"/>
                </a:cxn>
                <a:cxn ang="0">
                  <a:pos x="241" y="138"/>
                </a:cxn>
                <a:cxn ang="0">
                  <a:pos x="232" y="115"/>
                </a:cxn>
                <a:cxn ang="0">
                  <a:pos x="223" y="92"/>
                </a:cxn>
                <a:cxn ang="0">
                  <a:pos x="211" y="71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3" y="35"/>
                </a:cxn>
                <a:cxn ang="0">
                  <a:pos x="168" y="23"/>
                </a:cxn>
                <a:cxn ang="0">
                  <a:pos x="151" y="12"/>
                </a:cxn>
                <a:cxn ang="0">
                  <a:pos x="137" y="5"/>
                </a:cxn>
                <a:cxn ang="0">
                  <a:pos x="119" y="2"/>
                </a:cxn>
                <a:cxn ang="0">
                  <a:pos x="105" y="0"/>
                </a:cxn>
                <a:cxn ang="0">
                  <a:pos x="89" y="0"/>
                </a:cxn>
                <a:cxn ang="0">
                  <a:pos x="71" y="0"/>
                </a:cxn>
                <a:cxn ang="0">
                  <a:pos x="57" y="3"/>
                </a:cxn>
                <a:cxn ang="0">
                  <a:pos x="41" y="5"/>
                </a:cxn>
                <a:cxn ang="0">
                  <a:pos x="41" y="5"/>
                </a:cxn>
                <a:cxn ang="0">
                  <a:pos x="39" y="7"/>
                </a:cxn>
                <a:cxn ang="0">
                  <a:pos x="36" y="12"/>
                </a:cxn>
                <a:cxn ang="0">
                  <a:pos x="31" y="18"/>
                </a:cxn>
                <a:cxn ang="0">
                  <a:pos x="25" y="25"/>
                </a:cxn>
                <a:cxn ang="0">
                  <a:pos x="18" y="35"/>
                </a:cxn>
                <a:cxn ang="0">
                  <a:pos x="13" y="43"/>
                </a:cxn>
                <a:cxn ang="0">
                  <a:pos x="6" y="56"/>
                </a:cxn>
                <a:cxn ang="0">
                  <a:pos x="2" y="67"/>
                </a:cxn>
                <a:cxn ang="0">
                  <a:pos x="0" y="79"/>
                </a:cxn>
                <a:cxn ang="0">
                  <a:pos x="2" y="92"/>
                </a:cxn>
              </a:cxnLst>
              <a:rect l="0" t="0" r="r" b="b"/>
              <a:pathLst>
                <a:path w="252" h="268">
                  <a:moveTo>
                    <a:pt x="246" y="267"/>
                  </a:moveTo>
                  <a:lnTo>
                    <a:pt x="251" y="249"/>
                  </a:lnTo>
                  <a:lnTo>
                    <a:pt x="251" y="230"/>
                  </a:lnTo>
                  <a:lnTo>
                    <a:pt x="251" y="207"/>
                  </a:lnTo>
                  <a:lnTo>
                    <a:pt x="248" y="184"/>
                  </a:lnTo>
                  <a:lnTo>
                    <a:pt x="244" y="161"/>
                  </a:lnTo>
                  <a:lnTo>
                    <a:pt x="241" y="138"/>
                  </a:lnTo>
                  <a:lnTo>
                    <a:pt x="232" y="115"/>
                  </a:lnTo>
                  <a:lnTo>
                    <a:pt x="223" y="92"/>
                  </a:lnTo>
                  <a:lnTo>
                    <a:pt x="211" y="71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3" y="35"/>
                  </a:lnTo>
                  <a:lnTo>
                    <a:pt x="168" y="23"/>
                  </a:lnTo>
                  <a:lnTo>
                    <a:pt x="151" y="12"/>
                  </a:lnTo>
                  <a:lnTo>
                    <a:pt x="137" y="5"/>
                  </a:lnTo>
                  <a:lnTo>
                    <a:pt x="119" y="2"/>
                  </a:lnTo>
                  <a:lnTo>
                    <a:pt x="105" y="0"/>
                  </a:lnTo>
                  <a:lnTo>
                    <a:pt x="89" y="0"/>
                  </a:lnTo>
                  <a:lnTo>
                    <a:pt x="71" y="0"/>
                  </a:lnTo>
                  <a:lnTo>
                    <a:pt x="57" y="3"/>
                  </a:lnTo>
                  <a:lnTo>
                    <a:pt x="41" y="5"/>
                  </a:lnTo>
                  <a:lnTo>
                    <a:pt x="41" y="5"/>
                  </a:lnTo>
                  <a:lnTo>
                    <a:pt x="39" y="7"/>
                  </a:lnTo>
                  <a:lnTo>
                    <a:pt x="36" y="12"/>
                  </a:lnTo>
                  <a:lnTo>
                    <a:pt x="31" y="18"/>
                  </a:lnTo>
                  <a:lnTo>
                    <a:pt x="25" y="25"/>
                  </a:lnTo>
                  <a:lnTo>
                    <a:pt x="18" y="35"/>
                  </a:lnTo>
                  <a:lnTo>
                    <a:pt x="13" y="43"/>
                  </a:lnTo>
                  <a:lnTo>
                    <a:pt x="6" y="56"/>
                  </a:lnTo>
                  <a:lnTo>
                    <a:pt x="2" y="67"/>
                  </a:lnTo>
                  <a:lnTo>
                    <a:pt x="0" y="79"/>
                  </a:lnTo>
                  <a:lnTo>
                    <a:pt x="2" y="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4" name="Freeform 174"/>
            <p:cNvSpPr>
              <a:spLocks/>
            </p:cNvSpPr>
            <p:nvPr/>
          </p:nvSpPr>
          <p:spPr bwMode="auto">
            <a:xfrm>
              <a:off x="3305" y="1272"/>
              <a:ext cx="192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6"/>
                </a:cxn>
                <a:cxn ang="0">
                  <a:pos x="189" y="170"/>
                </a:cxn>
                <a:cxn ang="0">
                  <a:pos x="184" y="143"/>
                </a:cxn>
                <a:cxn ang="0">
                  <a:pos x="173" y="115"/>
                </a:cxn>
                <a:cxn ang="0">
                  <a:pos x="159" y="88"/>
                </a:cxn>
                <a:cxn ang="0">
                  <a:pos x="141" y="60"/>
                </a:cxn>
                <a:cxn ang="0">
                  <a:pos x="117" y="37"/>
                </a:cxn>
                <a:cxn ang="0">
                  <a:pos x="92" y="18"/>
                </a:cxn>
                <a:cxn ang="0">
                  <a:pos x="59" y="6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16" y="6"/>
                </a:cxn>
                <a:cxn ang="0">
                  <a:pos x="14" y="12"/>
                </a:cxn>
                <a:cxn ang="0">
                  <a:pos x="12" y="18"/>
                </a:cxn>
                <a:cxn ang="0">
                  <a:pos x="8" y="29"/>
                </a:cxn>
                <a:cxn ang="0">
                  <a:pos x="6" y="39"/>
                </a:cxn>
                <a:cxn ang="0">
                  <a:pos x="2" y="52"/>
                </a:cxn>
                <a:cxn ang="0">
                  <a:pos x="2" y="67"/>
                </a:cxn>
                <a:cxn ang="0">
                  <a:pos x="0" y="80"/>
                </a:cxn>
                <a:cxn ang="0">
                  <a:pos x="0" y="92"/>
                </a:cxn>
                <a:cxn ang="0">
                  <a:pos x="194" y="217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6"/>
                  </a:lnTo>
                  <a:lnTo>
                    <a:pt x="189" y="170"/>
                  </a:lnTo>
                  <a:lnTo>
                    <a:pt x="184" y="143"/>
                  </a:lnTo>
                  <a:lnTo>
                    <a:pt x="173" y="115"/>
                  </a:lnTo>
                  <a:lnTo>
                    <a:pt x="159" y="88"/>
                  </a:lnTo>
                  <a:lnTo>
                    <a:pt x="141" y="60"/>
                  </a:lnTo>
                  <a:lnTo>
                    <a:pt x="117" y="37"/>
                  </a:lnTo>
                  <a:lnTo>
                    <a:pt x="92" y="18"/>
                  </a:lnTo>
                  <a:lnTo>
                    <a:pt x="59" y="6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16" y="6"/>
                  </a:lnTo>
                  <a:lnTo>
                    <a:pt x="14" y="12"/>
                  </a:lnTo>
                  <a:lnTo>
                    <a:pt x="12" y="18"/>
                  </a:lnTo>
                  <a:lnTo>
                    <a:pt x="8" y="29"/>
                  </a:lnTo>
                  <a:lnTo>
                    <a:pt x="6" y="39"/>
                  </a:lnTo>
                  <a:lnTo>
                    <a:pt x="2" y="52"/>
                  </a:lnTo>
                  <a:lnTo>
                    <a:pt x="2" y="67"/>
                  </a:lnTo>
                  <a:lnTo>
                    <a:pt x="0" y="80"/>
                  </a:lnTo>
                  <a:lnTo>
                    <a:pt x="0" y="92"/>
                  </a:lnTo>
                  <a:lnTo>
                    <a:pt x="194" y="217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5" name="Freeform 175"/>
            <p:cNvSpPr>
              <a:spLocks/>
            </p:cNvSpPr>
            <p:nvPr/>
          </p:nvSpPr>
          <p:spPr bwMode="auto">
            <a:xfrm>
              <a:off x="3305" y="1272"/>
              <a:ext cx="192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6"/>
                </a:cxn>
                <a:cxn ang="0">
                  <a:pos x="189" y="170"/>
                </a:cxn>
                <a:cxn ang="0">
                  <a:pos x="184" y="143"/>
                </a:cxn>
                <a:cxn ang="0">
                  <a:pos x="173" y="115"/>
                </a:cxn>
                <a:cxn ang="0">
                  <a:pos x="159" y="88"/>
                </a:cxn>
                <a:cxn ang="0">
                  <a:pos x="141" y="60"/>
                </a:cxn>
                <a:cxn ang="0">
                  <a:pos x="117" y="37"/>
                </a:cxn>
                <a:cxn ang="0">
                  <a:pos x="92" y="18"/>
                </a:cxn>
                <a:cxn ang="0">
                  <a:pos x="59" y="6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16" y="6"/>
                </a:cxn>
                <a:cxn ang="0">
                  <a:pos x="14" y="12"/>
                </a:cxn>
                <a:cxn ang="0">
                  <a:pos x="12" y="18"/>
                </a:cxn>
                <a:cxn ang="0">
                  <a:pos x="8" y="29"/>
                </a:cxn>
                <a:cxn ang="0">
                  <a:pos x="6" y="39"/>
                </a:cxn>
                <a:cxn ang="0">
                  <a:pos x="2" y="52"/>
                </a:cxn>
                <a:cxn ang="0">
                  <a:pos x="2" y="67"/>
                </a:cxn>
                <a:cxn ang="0">
                  <a:pos x="0" y="80"/>
                </a:cxn>
                <a:cxn ang="0">
                  <a:pos x="0" y="92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6"/>
                  </a:lnTo>
                  <a:lnTo>
                    <a:pt x="189" y="170"/>
                  </a:lnTo>
                  <a:lnTo>
                    <a:pt x="184" y="143"/>
                  </a:lnTo>
                  <a:lnTo>
                    <a:pt x="173" y="115"/>
                  </a:lnTo>
                  <a:lnTo>
                    <a:pt x="159" y="88"/>
                  </a:lnTo>
                  <a:lnTo>
                    <a:pt x="141" y="60"/>
                  </a:lnTo>
                  <a:lnTo>
                    <a:pt x="117" y="37"/>
                  </a:lnTo>
                  <a:lnTo>
                    <a:pt x="92" y="18"/>
                  </a:lnTo>
                  <a:lnTo>
                    <a:pt x="59" y="6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16" y="6"/>
                  </a:lnTo>
                  <a:lnTo>
                    <a:pt x="14" y="12"/>
                  </a:lnTo>
                  <a:lnTo>
                    <a:pt x="12" y="18"/>
                  </a:lnTo>
                  <a:lnTo>
                    <a:pt x="8" y="29"/>
                  </a:lnTo>
                  <a:lnTo>
                    <a:pt x="6" y="39"/>
                  </a:lnTo>
                  <a:lnTo>
                    <a:pt x="2" y="52"/>
                  </a:lnTo>
                  <a:lnTo>
                    <a:pt x="2" y="67"/>
                  </a:lnTo>
                  <a:lnTo>
                    <a:pt x="0" y="80"/>
                  </a:lnTo>
                  <a:lnTo>
                    <a:pt x="0" y="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6" name="Freeform 176"/>
            <p:cNvSpPr>
              <a:spLocks/>
            </p:cNvSpPr>
            <p:nvPr/>
          </p:nvSpPr>
          <p:spPr bwMode="auto">
            <a:xfrm>
              <a:off x="3218" y="1209"/>
              <a:ext cx="193" cy="225"/>
            </a:xfrm>
            <a:custGeom>
              <a:avLst/>
              <a:gdLst/>
              <a:ahLst/>
              <a:cxnLst>
                <a:cxn ang="0">
                  <a:pos x="193" y="222"/>
                </a:cxn>
                <a:cxn ang="0">
                  <a:pos x="189" y="203"/>
                </a:cxn>
                <a:cxn ang="0">
                  <a:pos x="183" y="180"/>
                </a:cxn>
                <a:cxn ang="0">
                  <a:pos x="172" y="157"/>
                </a:cxn>
                <a:cxn ang="0">
                  <a:pos x="160" y="131"/>
                </a:cxn>
                <a:cxn ang="0">
                  <a:pos x="144" y="106"/>
                </a:cxn>
                <a:cxn ang="0">
                  <a:pos x="126" y="81"/>
                </a:cxn>
                <a:cxn ang="0">
                  <a:pos x="103" y="56"/>
                </a:cxn>
                <a:cxn ang="0">
                  <a:pos x="75" y="35"/>
                </a:cxn>
                <a:cxn ang="0">
                  <a:pos x="46" y="1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8" y="7"/>
                </a:cxn>
                <a:cxn ang="0">
                  <a:pos x="6" y="16"/>
                </a:cxn>
                <a:cxn ang="0">
                  <a:pos x="4" y="26"/>
                </a:cxn>
                <a:cxn ang="0">
                  <a:pos x="2" y="41"/>
                </a:cxn>
                <a:cxn ang="0">
                  <a:pos x="0" y="56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8"/>
                </a:cxn>
                <a:cxn ang="0">
                  <a:pos x="8" y="125"/>
                </a:cxn>
                <a:cxn ang="0">
                  <a:pos x="193" y="222"/>
                </a:cxn>
              </a:cxnLst>
              <a:rect l="0" t="0" r="r" b="b"/>
              <a:pathLst>
                <a:path w="194" h="223">
                  <a:moveTo>
                    <a:pt x="193" y="222"/>
                  </a:moveTo>
                  <a:lnTo>
                    <a:pt x="189" y="203"/>
                  </a:lnTo>
                  <a:lnTo>
                    <a:pt x="183" y="180"/>
                  </a:lnTo>
                  <a:lnTo>
                    <a:pt x="172" y="157"/>
                  </a:lnTo>
                  <a:lnTo>
                    <a:pt x="160" y="131"/>
                  </a:lnTo>
                  <a:lnTo>
                    <a:pt x="144" y="106"/>
                  </a:lnTo>
                  <a:lnTo>
                    <a:pt x="126" y="81"/>
                  </a:lnTo>
                  <a:lnTo>
                    <a:pt x="103" y="56"/>
                  </a:lnTo>
                  <a:lnTo>
                    <a:pt x="75" y="35"/>
                  </a:lnTo>
                  <a:lnTo>
                    <a:pt x="46" y="1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8" y="7"/>
                  </a:lnTo>
                  <a:lnTo>
                    <a:pt x="6" y="16"/>
                  </a:lnTo>
                  <a:lnTo>
                    <a:pt x="4" y="26"/>
                  </a:lnTo>
                  <a:lnTo>
                    <a:pt x="2" y="41"/>
                  </a:lnTo>
                  <a:lnTo>
                    <a:pt x="0" y="56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8"/>
                  </a:lnTo>
                  <a:lnTo>
                    <a:pt x="8" y="125"/>
                  </a:lnTo>
                  <a:lnTo>
                    <a:pt x="193" y="222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7" name="Freeform 177"/>
            <p:cNvSpPr>
              <a:spLocks/>
            </p:cNvSpPr>
            <p:nvPr/>
          </p:nvSpPr>
          <p:spPr bwMode="auto">
            <a:xfrm>
              <a:off x="3218" y="1209"/>
              <a:ext cx="193" cy="225"/>
            </a:xfrm>
            <a:custGeom>
              <a:avLst/>
              <a:gdLst/>
              <a:ahLst/>
              <a:cxnLst>
                <a:cxn ang="0">
                  <a:pos x="193" y="222"/>
                </a:cxn>
                <a:cxn ang="0">
                  <a:pos x="189" y="203"/>
                </a:cxn>
                <a:cxn ang="0">
                  <a:pos x="183" y="180"/>
                </a:cxn>
                <a:cxn ang="0">
                  <a:pos x="172" y="157"/>
                </a:cxn>
                <a:cxn ang="0">
                  <a:pos x="160" y="131"/>
                </a:cxn>
                <a:cxn ang="0">
                  <a:pos x="144" y="106"/>
                </a:cxn>
                <a:cxn ang="0">
                  <a:pos x="126" y="81"/>
                </a:cxn>
                <a:cxn ang="0">
                  <a:pos x="103" y="56"/>
                </a:cxn>
                <a:cxn ang="0">
                  <a:pos x="75" y="35"/>
                </a:cxn>
                <a:cxn ang="0">
                  <a:pos x="46" y="1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8" y="7"/>
                </a:cxn>
                <a:cxn ang="0">
                  <a:pos x="6" y="16"/>
                </a:cxn>
                <a:cxn ang="0">
                  <a:pos x="4" y="26"/>
                </a:cxn>
                <a:cxn ang="0">
                  <a:pos x="2" y="41"/>
                </a:cxn>
                <a:cxn ang="0">
                  <a:pos x="0" y="56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8"/>
                </a:cxn>
                <a:cxn ang="0">
                  <a:pos x="8" y="125"/>
                </a:cxn>
              </a:cxnLst>
              <a:rect l="0" t="0" r="r" b="b"/>
              <a:pathLst>
                <a:path w="194" h="223">
                  <a:moveTo>
                    <a:pt x="193" y="222"/>
                  </a:moveTo>
                  <a:lnTo>
                    <a:pt x="189" y="203"/>
                  </a:lnTo>
                  <a:lnTo>
                    <a:pt x="183" y="180"/>
                  </a:lnTo>
                  <a:lnTo>
                    <a:pt x="172" y="157"/>
                  </a:lnTo>
                  <a:lnTo>
                    <a:pt x="160" y="131"/>
                  </a:lnTo>
                  <a:lnTo>
                    <a:pt x="144" y="106"/>
                  </a:lnTo>
                  <a:lnTo>
                    <a:pt x="126" y="81"/>
                  </a:lnTo>
                  <a:lnTo>
                    <a:pt x="103" y="56"/>
                  </a:lnTo>
                  <a:lnTo>
                    <a:pt x="75" y="35"/>
                  </a:lnTo>
                  <a:lnTo>
                    <a:pt x="46" y="1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8" y="7"/>
                  </a:lnTo>
                  <a:lnTo>
                    <a:pt x="6" y="16"/>
                  </a:lnTo>
                  <a:lnTo>
                    <a:pt x="4" y="26"/>
                  </a:lnTo>
                  <a:lnTo>
                    <a:pt x="2" y="41"/>
                  </a:lnTo>
                  <a:lnTo>
                    <a:pt x="0" y="56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8"/>
                  </a:lnTo>
                  <a:lnTo>
                    <a:pt x="8" y="1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8" name="Freeform 178"/>
            <p:cNvSpPr>
              <a:spLocks/>
            </p:cNvSpPr>
            <p:nvPr/>
          </p:nvSpPr>
          <p:spPr bwMode="auto">
            <a:xfrm>
              <a:off x="3055" y="1195"/>
              <a:ext cx="231" cy="158"/>
            </a:xfrm>
            <a:custGeom>
              <a:avLst/>
              <a:gdLst/>
              <a:ahLst/>
              <a:cxnLst>
                <a:cxn ang="0">
                  <a:pos x="231" y="159"/>
                </a:cxn>
                <a:cxn ang="0">
                  <a:pos x="227" y="144"/>
                </a:cxn>
                <a:cxn ang="0">
                  <a:pos x="218" y="128"/>
                </a:cxn>
                <a:cxn ang="0">
                  <a:pos x="214" y="112"/>
                </a:cxn>
                <a:cxn ang="0">
                  <a:pos x="205" y="100"/>
                </a:cxn>
                <a:cxn ang="0">
                  <a:pos x="198" y="87"/>
                </a:cxn>
                <a:cxn ang="0">
                  <a:pos x="189" y="77"/>
                </a:cxn>
                <a:cxn ang="0">
                  <a:pos x="180" y="66"/>
                </a:cxn>
                <a:cxn ang="0">
                  <a:pos x="170" y="59"/>
                </a:cxn>
                <a:cxn ang="0">
                  <a:pos x="159" y="50"/>
                </a:cxn>
                <a:cxn ang="0">
                  <a:pos x="147" y="41"/>
                </a:cxn>
                <a:cxn ang="0">
                  <a:pos x="147" y="41"/>
                </a:cxn>
                <a:cxn ang="0">
                  <a:pos x="132" y="33"/>
                </a:cxn>
                <a:cxn ang="0">
                  <a:pos x="119" y="27"/>
                </a:cxn>
                <a:cxn ang="0">
                  <a:pos x="104" y="20"/>
                </a:cxn>
                <a:cxn ang="0">
                  <a:pos x="90" y="14"/>
                </a:cxn>
                <a:cxn ang="0">
                  <a:pos x="75" y="10"/>
                </a:cxn>
                <a:cxn ang="0">
                  <a:pos x="60" y="6"/>
                </a:cxn>
                <a:cxn ang="0">
                  <a:pos x="46" y="4"/>
                </a:cxn>
                <a:cxn ang="0">
                  <a:pos x="30" y="2"/>
                </a:cxn>
                <a:cxn ang="0">
                  <a:pos x="18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2" y="20"/>
                </a:cxn>
                <a:cxn ang="0">
                  <a:pos x="0" y="29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2" y="62"/>
                </a:cxn>
                <a:cxn ang="0">
                  <a:pos x="4" y="75"/>
                </a:cxn>
                <a:cxn ang="0">
                  <a:pos x="7" y="85"/>
                </a:cxn>
                <a:cxn ang="0">
                  <a:pos x="231" y="159"/>
                </a:cxn>
              </a:cxnLst>
              <a:rect l="0" t="0" r="r" b="b"/>
              <a:pathLst>
                <a:path w="232" h="160">
                  <a:moveTo>
                    <a:pt x="231" y="159"/>
                  </a:moveTo>
                  <a:lnTo>
                    <a:pt x="227" y="144"/>
                  </a:lnTo>
                  <a:lnTo>
                    <a:pt x="218" y="128"/>
                  </a:lnTo>
                  <a:lnTo>
                    <a:pt x="214" y="112"/>
                  </a:lnTo>
                  <a:lnTo>
                    <a:pt x="205" y="100"/>
                  </a:lnTo>
                  <a:lnTo>
                    <a:pt x="198" y="87"/>
                  </a:lnTo>
                  <a:lnTo>
                    <a:pt x="189" y="77"/>
                  </a:lnTo>
                  <a:lnTo>
                    <a:pt x="180" y="66"/>
                  </a:lnTo>
                  <a:lnTo>
                    <a:pt x="170" y="59"/>
                  </a:lnTo>
                  <a:lnTo>
                    <a:pt x="159" y="50"/>
                  </a:lnTo>
                  <a:lnTo>
                    <a:pt x="147" y="41"/>
                  </a:lnTo>
                  <a:lnTo>
                    <a:pt x="147" y="41"/>
                  </a:lnTo>
                  <a:lnTo>
                    <a:pt x="132" y="33"/>
                  </a:lnTo>
                  <a:lnTo>
                    <a:pt x="119" y="27"/>
                  </a:lnTo>
                  <a:lnTo>
                    <a:pt x="104" y="20"/>
                  </a:lnTo>
                  <a:lnTo>
                    <a:pt x="90" y="14"/>
                  </a:lnTo>
                  <a:lnTo>
                    <a:pt x="75" y="10"/>
                  </a:lnTo>
                  <a:lnTo>
                    <a:pt x="60" y="6"/>
                  </a:lnTo>
                  <a:lnTo>
                    <a:pt x="46" y="4"/>
                  </a:lnTo>
                  <a:lnTo>
                    <a:pt x="30" y="2"/>
                  </a:lnTo>
                  <a:lnTo>
                    <a:pt x="18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2" y="20"/>
                  </a:lnTo>
                  <a:lnTo>
                    <a:pt x="0" y="29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75"/>
                  </a:lnTo>
                  <a:lnTo>
                    <a:pt x="7" y="85"/>
                  </a:lnTo>
                  <a:lnTo>
                    <a:pt x="231" y="15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79" name="Freeform 179"/>
            <p:cNvSpPr>
              <a:spLocks/>
            </p:cNvSpPr>
            <p:nvPr/>
          </p:nvSpPr>
          <p:spPr bwMode="auto">
            <a:xfrm>
              <a:off x="3055" y="1195"/>
              <a:ext cx="231" cy="158"/>
            </a:xfrm>
            <a:custGeom>
              <a:avLst/>
              <a:gdLst/>
              <a:ahLst/>
              <a:cxnLst>
                <a:cxn ang="0">
                  <a:pos x="231" y="159"/>
                </a:cxn>
                <a:cxn ang="0">
                  <a:pos x="227" y="144"/>
                </a:cxn>
                <a:cxn ang="0">
                  <a:pos x="218" y="128"/>
                </a:cxn>
                <a:cxn ang="0">
                  <a:pos x="214" y="112"/>
                </a:cxn>
                <a:cxn ang="0">
                  <a:pos x="205" y="100"/>
                </a:cxn>
                <a:cxn ang="0">
                  <a:pos x="198" y="87"/>
                </a:cxn>
                <a:cxn ang="0">
                  <a:pos x="189" y="77"/>
                </a:cxn>
                <a:cxn ang="0">
                  <a:pos x="180" y="66"/>
                </a:cxn>
                <a:cxn ang="0">
                  <a:pos x="170" y="59"/>
                </a:cxn>
                <a:cxn ang="0">
                  <a:pos x="159" y="50"/>
                </a:cxn>
                <a:cxn ang="0">
                  <a:pos x="147" y="41"/>
                </a:cxn>
                <a:cxn ang="0">
                  <a:pos x="147" y="41"/>
                </a:cxn>
                <a:cxn ang="0">
                  <a:pos x="132" y="33"/>
                </a:cxn>
                <a:cxn ang="0">
                  <a:pos x="119" y="27"/>
                </a:cxn>
                <a:cxn ang="0">
                  <a:pos x="104" y="20"/>
                </a:cxn>
                <a:cxn ang="0">
                  <a:pos x="90" y="14"/>
                </a:cxn>
                <a:cxn ang="0">
                  <a:pos x="75" y="10"/>
                </a:cxn>
                <a:cxn ang="0">
                  <a:pos x="60" y="6"/>
                </a:cxn>
                <a:cxn ang="0">
                  <a:pos x="46" y="4"/>
                </a:cxn>
                <a:cxn ang="0">
                  <a:pos x="30" y="2"/>
                </a:cxn>
                <a:cxn ang="0">
                  <a:pos x="18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2"/>
                </a:cxn>
                <a:cxn ang="0">
                  <a:pos x="2" y="20"/>
                </a:cxn>
                <a:cxn ang="0">
                  <a:pos x="0" y="29"/>
                </a:cxn>
                <a:cxn ang="0">
                  <a:pos x="0" y="41"/>
                </a:cxn>
                <a:cxn ang="0">
                  <a:pos x="0" y="52"/>
                </a:cxn>
                <a:cxn ang="0">
                  <a:pos x="2" y="62"/>
                </a:cxn>
                <a:cxn ang="0">
                  <a:pos x="4" y="75"/>
                </a:cxn>
                <a:cxn ang="0">
                  <a:pos x="7" y="85"/>
                </a:cxn>
              </a:cxnLst>
              <a:rect l="0" t="0" r="r" b="b"/>
              <a:pathLst>
                <a:path w="232" h="160">
                  <a:moveTo>
                    <a:pt x="231" y="159"/>
                  </a:moveTo>
                  <a:lnTo>
                    <a:pt x="227" y="144"/>
                  </a:lnTo>
                  <a:lnTo>
                    <a:pt x="218" y="128"/>
                  </a:lnTo>
                  <a:lnTo>
                    <a:pt x="214" y="112"/>
                  </a:lnTo>
                  <a:lnTo>
                    <a:pt x="205" y="100"/>
                  </a:lnTo>
                  <a:lnTo>
                    <a:pt x="198" y="87"/>
                  </a:lnTo>
                  <a:lnTo>
                    <a:pt x="189" y="77"/>
                  </a:lnTo>
                  <a:lnTo>
                    <a:pt x="180" y="66"/>
                  </a:lnTo>
                  <a:lnTo>
                    <a:pt x="170" y="59"/>
                  </a:lnTo>
                  <a:lnTo>
                    <a:pt x="159" y="50"/>
                  </a:lnTo>
                  <a:lnTo>
                    <a:pt x="147" y="41"/>
                  </a:lnTo>
                  <a:lnTo>
                    <a:pt x="147" y="41"/>
                  </a:lnTo>
                  <a:lnTo>
                    <a:pt x="132" y="33"/>
                  </a:lnTo>
                  <a:lnTo>
                    <a:pt x="119" y="27"/>
                  </a:lnTo>
                  <a:lnTo>
                    <a:pt x="104" y="20"/>
                  </a:lnTo>
                  <a:lnTo>
                    <a:pt x="90" y="14"/>
                  </a:lnTo>
                  <a:lnTo>
                    <a:pt x="75" y="10"/>
                  </a:lnTo>
                  <a:lnTo>
                    <a:pt x="60" y="6"/>
                  </a:lnTo>
                  <a:lnTo>
                    <a:pt x="46" y="4"/>
                  </a:lnTo>
                  <a:lnTo>
                    <a:pt x="30" y="2"/>
                  </a:lnTo>
                  <a:lnTo>
                    <a:pt x="18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2"/>
                  </a:lnTo>
                  <a:lnTo>
                    <a:pt x="2" y="20"/>
                  </a:lnTo>
                  <a:lnTo>
                    <a:pt x="0" y="29"/>
                  </a:lnTo>
                  <a:lnTo>
                    <a:pt x="0" y="41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75"/>
                  </a:lnTo>
                  <a:lnTo>
                    <a:pt x="7" y="8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0" name="Freeform 180"/>
            <p:cNvSpPr>
              <a:spLocks/>
            </p:cNvSpPr>
            <p:nvPr/>
          </p:nvSpPr>
          <p:spPr bwMode="auto">
            <a:xfrm>
              <a:off x="3722" y="1693"/>
              <a:ext cx="112" cy="385"/>
            </a:xfrm>
            <a:custGeom>
              <a:avLst/>
              <a:gdLst/>
              <a:ahLst/>
              <a:cxnLst>
                <a:cxn ang="0">
                  <a:pos x="77" y="384"/>
                </a:cxn>
                <a:cxn ang="0">
                  <a:pos x="84" y="363"/>
                </a:cxn>
                <a:cxn ang="0">
                  <a:pos x="93" y="333"/>
                </a:cxn>
                <a:cxn ang="0">
                  <a:pos x="98" y="298"/>
                </a:cxn>
                <a:cxn ang="0">
                  <a:pos x="105" y="257"/>
                </a:cxn>
                <a:cxn ang="0">
                  <a:pos x="109" y="216"/>
                </a:cxn>
                <a:cxn ang="0">
                  <a:pos x="112" y="170"/>
                </a:cxn>
                <a:cxn ang="0">
                  <a:pos x="107" y="123"/>
                </a:cxn>
                <a:cxn ang="0">
                  <a:pos x="98" y="80"/>
                </a:cxn>
                <a:cxn ang="0">
                  <a:pos x="86" y="3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57" y="6"/>
                </a:cxn>
                <a:cxn ang="0">
                  <a:pos x="50" y="12"/>
                </a:cxn>
                <a:cxn ang="0">
                  <a:pos x="43" y="25"/>
                </a:cxn>
                <a:cxn ang="0">
                  <a:pos x="36" y="37"/>
                </a:cxn>
                <a:cxn ang="0">
                  <a:pos x="25" y="54"/>
                </a:cxn>
                <a:cxn ang="0">
                  <a:pos x="17" y="73"/>
                </a:cxn>
                <a:cxn ang="0">
                  <a:pos x="8" y="94"/>
                </a:cxn>
                <a:cxn ang="0">
                  <a:pos x="4" y="115"/>
                </a:cxn>
                <a:cxn ang="0">
                  <a:pos x="0" y="140"/>
                </a:cxn>
                <a:cxn ang="0">
                  <a:pos x="77" y="384"/>
                </a:cxn>
              </a:cxnLst>
              <a:rect l="0" t="0" r="r" b="b"/>
              <a:pathLst>
                <a:path w="113" h="385">
                  <a:moveTo>
                    <a:pt x="77" y="384"/>
                  </a:moveTo>
                  <a:lnTo>
                    <a:pt x="84" y="363"/>
                  </a:lnTo>
                  <a:lnTo>
                    <a:pt x="93" y="333"/>
                  </a:lnTo>
                  <a:lnTo>
                    <a:pt x="98" y="298"/>
                  </a:lnTo>
                  <a:lnTo>
                    <a:pt x="105" y="257"/>
                  </a:lnTo>
                  <a:lnTo>
                    <a:pt x="109" y="216"/>
                  </a:lnTo>
                  <a:lnTo>
                    <a:pt x="112" y="170"/>
                  </a:lnTo>
                  <a:lnTo>
                    <a:pt x="107" y="123"/>
                  </a:lnTo>
                  <a:lnTo>
                    <a:pt x="98" y="80"/>
                  </a:lnTo>
                  <a:lnTo>
                    <a:pt x="86" y="3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7" y="6"/>
                  </a:lnTo>
                  <a:lnTo>
                    <a:pt x="50" y="12"/>
                  </a:lnTo>
                  <a:lnTo>
                    <a:pt x="43" y="25"/>
                  </a:lnTo>
                  <a:lnTo>
                    <a:pt x="36" y="37"/>
                  </a:lnTo>
                  <a:lnTo>
                    <a:pt x="25" y="54"/>
                  </a:lnTo>
                  <a:lnTo>
                    <a:pt x="17" y="73"/>
                  </a:lnTo>
                  <a:lnTo>
                    <a:pt x="8" y="94"/>
                  </a:lnTo>
                  <a:lnTo>
                    <a:pt x="4" y="115"/>
                  </a:lnTo>
                  <a:lnTo>
                    <a:pt x="0" y="140"/>
                  </a:lnTo>
                  <a:lnTo>
                    <a:pt x="77" y="38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1" name="Freeform 181"/>
            <p:cNvSpPr>
              <a:spLocks/>
            </p:cNvSpPr>
            <p:nvPr/>
          </p:nvSpPr>
          <p:spPr bwMode="auto">
            <a:xfrm>
              <a:off x="3722" y="1693"/>
              <a:ext cx="112" cy="385"/>
            </a:xfrm>
            <a:custGeom>
              <a:avLst/>
              <a:gdLst/>
              <a:ahLst/>
              <a:cxnLst>
                <a:cxn ang="0">
                  <a:pos x="77" y="384"/>
                </a:cxn>
                <a:cxn ang="0">
                  <a:pos x="84" y="363"/>
                </a:cxn>
                <a:cxn ang="0">
                  <a:pos x="93" y="333"/>
                </a:cxn>
                <a:cxn ang="0">
                  <a:pos x="98" y="298"/>
                </a:cxn>
                <a:cxn ang="0">
                  <a:pos x="105" y="257"/>
                </a:cxn>
                <a:cxn ang="0">
                  <a:pos x="109" y="216"/>
                </a:cxn>
                <a:cxn ang="0">
                  <a:pos x="112" y="170"/>
                </a:cxn>
                <a:cxn ang="0">
                  <a:pos x="107" y="123"/>
                </a:cxn>
                <a:cxn ang="0">
                  <a:pos x="98" y="80"/>
                </a:cxn>
                <a:cxn ang="0">
                  <a:pos x="86" y="37"/>
                </a:cxn>
                <a:cxn ang="0">
                  <a:pos x="63" y="0"/>
                </a:cxn>
                <a:cxn ang="0">
                  <a:pos x="63" y="0"/>
                </a:cxn>
                <a:cxn ang="0">
                  <a:pos x="61" y="0"/>
                </a:cxn>
                <a:cxn ang="0">
                  <a:pos x="57" y="6"/>
                </a:cxn>
                <a:cxn ang="0">
                  <a:pos x="50" y="12"/>
                </a:cxn>
                <a:cxn ang="0">
                  <a:pos x="43" y="25"/>
                </a:cxn>
                <a:cxn ang="0">
                  <a:pos x="36" y="37"/>
                </a:cxn>
                <a:cxn ang="0">
                  <a:pos x="25" y="54"/>
                </a:cxn>
                <a:cxn ang="0">
                  <a:pos x="17" y="73"/>
                </a:cxn>
                <a:cxn ang="0">
                  <a:pos x="8" y="94"/>
                </a:cxn>
                <a:cxn ang="0">
                  <a:pos x="4" y="115"/>
                </a:cxn>
                <a:cxn ang="0">
                  <a:pos x="0" y="140"/>
                </a:cxn>
              </a:cxnLst>
              <a:rect l="0" t="0" r="r" b="b"/>
              <a:pathLst>
                <a:path w="113" h="385">
                  <a:moveTo>
                    <a:pt x="77" y="384"/>
                  </a:moveTo>
                  <a:lnTo>
                    <a:pt x="84" y="363"/>
                  </a:lnTo>
                  <a:lnTo>
                    <a:pt x="93" y="333"/>
                  </a:lnTo>
                  <a:lnTo>
                    <a:pt x="98" y="298"/>
                  </a:lnTo>
                  <a:lnTo>
                    <a:pt x="105" y="257"/>
                  </a:lnTo>
                  <a:lnTo>
                    <a:pt x="109" y="216"/>
                  </a:lnTo>
                  <a:lnTo>
                    <a:pt x="112" y="170"/>
                  </a:lnTo>
                  <a:lnTo>
                    <a:pt x="107" y="123"/>
                  </a:lnTo>
                  <a:lnTo>
                    <a:pt x="98" y="80"/>
                  </a:lnTo>
                  <a:lnTo>
                    <a:pt x="86" y="37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7" y="6"/>
                  </a:lnTo>
                  <a:lnTo>
                    <a:pt x="50" y="12"/>
                  </a:lnTo>
                  <a:lnTo>
                    <a:pt x="43" y="25"/>
                  </a:lnTo>
                  <a:lnTo>
                    <a:pt x="36" y="37"/>
                  </a:lnTo>
                  <a:lnTo>
                    <a:pt x="25" y="54"/>
                  </a:lnTo>
                  <a:lnTo>
                    <a:pt x="17" y="73"/>
                  </a:lnTo>
                  <a:lnTo>
                    <a:pt x="8" y="94"/>
                  </a:lnTo>
                  <a:lnTo>
                    <a:pt x="4" y="115"/>
                  </a:lnTo>
                  <a:lnTo>
                    <a:pt x="0" y="14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2" name="Freeform 182"/>
            <p:cNvSpPr>
              <a:spLocks/>
            </p:cNvSpPr>
            <p:nvPr/>
          </p:nvSpPr>
          <p:spPr bwMode="auto">
            <a:xfrm>
              <a:off x="3612" y="1530"/>
              <a:ext cx="154" cy="331"/>
            </a:xfrm>
            <a:custGeom>
              <a:avLst/>
              <a:gdLst/>
              <a:ahLst/>
              <a:cxnLst>
                <a:cxn ang="0">
                  <a:pos x="141" y="330"/>
                </a:cxn>
                <a:cxn ang="0">
                  <a:pos x="145" y="309"/>
                </a:cxn>
                <a:cxn ang="0">
                  <a:pos x="147" y="280"/>
                </a:cxn>
                <a:cxn ang="0">
                  <a:pos x="150" y="248"/>
                </a:cxn>
                <a:cxn ang="0">
                  <a:pos x="150" y="212"/>
                </a:cxn>
                <a:cxn ang="0">
                  <a:pos x="145" y="174"/>
                </a:cxn>
                <a:cxn ang="0">
                  <a:pos x="140" y="136"/>
                </a:cxn>
                <a:cxn ang="0">
                  <a:pos x="129" y="99"/>
                </a:cxn>
                <a:cxn ang="0">
                  <a:pos x="114" y="62"/>
                </a:cxn>
                <a:cxn ang="0">
                  <a:pos x="92" y="29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65" y="0"/>
                </a:cxn>
                <a:cxn ang="0">
                  <a:pos x="61" y="4"/>
                </a:cxn>
                <a:cxn ang="0">
                  <a:pos x="55" y="11"/>
                </a:cxn>
                <a:cxn ang="0">
                  <a:pos x="44" y="16"/>
                </a:cxn>
                <a:cxn ang="0">
                  <a:pos x="36" y="27"/>
                </a:cxn>
                <a:cxn ang="0">
                  <a:pos x="25" y="37"/>
                </a:cxn>
                <a:cxn ang="0">
                  <a:pos x="16" y="50"/>
                </a:cxn>
                <a:cxn ang="0">
                  <a:pos x="8" y="62"/>
                </a:cxn>
                <a:cxn ang="0">
                  <a:pos x="4" y="75"/>
                </a:cxn>
                <a:cxn ang="0">
                  <a:pos x="0" y="88"/>
                </a:cxn>
                <a:cxn ang="0">
                  <a:pos x="141" y="330"/>
                </a:cxn>
              </a:cxnLst>
              <a:rect l="0" t="0" r="r" b="b"/>
              <a:pathLst>
                <a:path w="151" h="331">
                  <a:moveTo>
                    <a:pt x="141" y="330"/>
                  </a:moveTo>
                  <a:lnTo>
                    <a:pt x="145" y="309"/>
                  </a:lnTo>
                  <a:lnTo>
                    <a:pt x="147" y="280"/>
                  </a:lnTo>
                  <a:lnTo>
                    <a:pt x="150" y="248"/>
                  </a:lnTo>
                  <a:lnTo>
                    <a:pt x="150" y="212"/>
                  </a:lnTo>
                  <a:lnTo>
                    <a:pt x="145" y="174"/>
                  </a:lnTo>
                  <a:lnTo>
                    <a:pt x="140" y="136"/>
                  </a:lnTo>
                  <a:lnTo>
                    <a:pt x="129" y="99"/>
                  </a:lnTo>
                  <a:lnTo>
                    <a:pt x="114" y="62"/>
                  </a:lnTo>
                  <a:lnTo>
                    <a:pt x="92" y="29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1" y="4"/>
                  </a:lnTo>
                  <a:lnTo>
                    <a:pt x="55" y="11"/>
                  </a:lnTo>
                  <a:lnTo>
                    <a:pt x="44" y="16"/>
                  </a:lnTo>
                  <a:lnTo>
                    <a:pt x="36" y="27"/>
                  </a:lnTo>
                  <a:lnTo>
                    <a:pt x="25" y="37"/>
                  </a:lnTo>
                  <a:lnTo>
                    <a:pt x="16" y="50"/>
                  </a:lnTo>
                  <a:lnTo>
                    <a:pt x="8" y="62"/>
                  </a:lnTo>
                  <a:lnTo>
                    <a:pt x="4" y="75"/>
                  </a:lnTo>
                  <a:lnTo>
                    <a:pt x="0" y="88"/>
                  </a:lnTo>
                  <a:lnTo>
                    <a:pt x="141" y="33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3" name="Freeform 183"/>
            <p:cNvSpPr>
              <a:spLocks/>
            </p:cNvSpPr>
            <p:nvPr/>
          </p:nvSpPr>
          <p:spPr bwMode="auto">
            <a:xfrm>
              <a:off x="3612" y="1530"/>
              <a:ext cx="154" cy="331"/>
            </a:xfrm>
            <a:custGeom>
              <a:avLst/>
              <a:gdLst/>
              <a:ahLst/>
              <a:cxnLst>
                <a:cxn ang="0">
                  <a:pos x="141" y="330"/>
                </a:cxn>
                <a:cxn ang="0">
                  <a:pos x="145" y="309"/>
                </a:cxn>
                <a:cxn ang="0">
                  <a:pos x="147" y="280"/>
                </a:cxn>
                <a:cxn ang="0">
                  <a:pos x="150" y="248"/>
                </a:cxn>
                <a:cxn ang="0">
                  <a:pos x="150" y="212"/>
                </a:cxn>
                <a:cxn ang="0">
                  <a:pos x="145" y="174"/>
                </a:cxn>
                <a:cxn ang="0">
                  <a:pos x="140" y="136"/>
                </a:cxn>
                <a:cxn ang="0">
                  <a:pos x="129" y="99"/>
                </a:cxn>
                <a:cxn ang="0">
                  <a:pos x="114" y="62"/>
                </a:cxn>
                <a:cxn ang="0">
                  <a:pos x="92" y="29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65" y="0"/>
                </a:cxn>
                <a:cxn ang="0">
                  <a:pos x="61" y="4"/>
                </a:cxn>
                <a:cxn ang="0">
                  <a:pos x="55" y="11"/>
                </a:cxn>
                <a:cxn ang="0">
                  <a:pos x="44" y="16"/>
                </a:cxn>
                <a:cxn ang="0">
                  <a:pos x="36" y="27"/>
                </a:cxn>
                <a:cxn ang="0">
                  <a:pos x="25" y="37"/>
                </a:cxn>
                <a:cxn ang="0">
                  <a:pos x="16" y="50"/>
                </a:cxn>
                <a:cxn ang="0">
                  <a:pos x="8" y="62"/>
                </a:cxn>
                <a:cxn ang="0">
                  <a:pos x="4" y="75"/>
                </a:cxn>
                <a:cxn ang="0">
                  <a:pos x="0" y="88"/>
                </a:cxn>
              </a:cxnLst>
              <a:rect l="0" t="0" r="r" b="b"/>
              <a:pathLst>
                <a:path w="151" h="331">
                  <a:moveTo>
                    <a:pt x="141" y="330"/>
                  </a:moveTo>
                  <a:lnTo>
                    <a:pt x="145" y="309"/>
                  </a:lnTo>
                  <a:lnTo>
                    <a:pt x="147" y="280"/>
                  </a:lnTo>
                  <a:lnTo>
                    <a:pt x="150" y="248"/>
                  </a:lnTo>
                  <a:lnTo>
                    <a:pt x="150" y="212"/>
                  </a:lnTo>
                  <a:lnTo>
                    <a:pt x="145" y="174"/>
                  </a:lnTo>
                  <a:lnTo>
                    <a:pt x="140" y="136"/>
                  </a:lnTo>
                  <a:lnTo>
                    <a:pt x="129" y="99"/>
                  </a:lnTo>
                  <a:lnTo>
                    <a:pt x="114" y="62"/>
                  </a:lnTo>
                  <a:lnTo>
                    <a:pt x="92" y="29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1" y="4"/>
                  </a:lnTo>
                  <a:lnTo>
                    <a:pt x="55" y="11"/>
                  </a:lnTo>
                  <a:lnTo>
                    <a:pt x="44" y="16"/>
                  </a:lnTo>
                  <a:lnTo>
                    <a:pt x="36" y="27"/>
                  </a:lnTo>
                  <a:lnTo>
                    <a:pt x="25" y="37"/>
                  </a:lnTo>
                  <a:lnTo>
                    <a:pt x="16" y="50"/>
                  </a:lnTo>
                  <a:lnTo>
                    <a:pt x="8" y="62"/>
                  </a:lnTo>
                  <a:lnTo>
                    <a:pt x="4" y="75"/>
                  </a:lnTo>
                  <a:lnTo>
                    <a:pt x="0" y="8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4" name="Freeform 184"/>
            <p:cNvSpPr>
              <a:spLocks/>
            </p:cNvSpPr>
            <p:nvPr/>
          </p:nvSpPr>
          <p:spPr bwMode="auto">
            <a:xfrm>
              <a:off x="3548" y="1449"/>
              <a:ext cx="141" cy="269"/>
            </a:xfrm>
            <a:custGeom>
              <a:avLst/>
              <a:gdLst/>
              <a:ahLst/>
              <a:cxnLst>
                <a:cxn ang="0">
                  <a:pos x="131" y="270"/>
                </a:cxn>
                <a:cxn ang="0">
                  <a:pos x="135" y="253"/>
                </a:cxn>
                <a:cxn ang="0">
                  <a:pos x="137" y="231"/>
                </a:cxn>
                <a:cxn ang="0">
                  <a:pos x="140" y="203"/>
                </a:cxn>
                <a:cxn ang="0">
                  <a:pos x="137" y="175"/>
                </a:cxn>
                <a:cxn ang="0">
                  <a:pos x="133" y="143"/>
                </a:cxn>
                <a:cxn ang="0">
                  <a:pos x="126" y="111"/>
                </a:cxn>
                <a:cxn ang="0">
                  <a:pos x="116" y="80"/>
                </a:cxn>
                <a:cxn ang="0">
                  <a:pos x="103" y="50"/>
                </a:cxn>
                <a:cxn ang="0">
                  <a:pos x="84" y="23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55" y="4"/>
                </a:cxn>
                <a:cxn ang="0">
                  <a:pos x="46" y="9"/>
                </a:cxn>
                <a:cxn ang="0">
                  <a:pos x="40" y="16"/>
                </a:cxn>
                <a:cxn ang="0">
                  <a:pos x="31" y="23"/>
                </a:cxn>
                <a:cxn ang="0">
                  <a:pos x="23" y="31"/>
                </a:cxn>
                <a:cxn ang="0">
                  <a:pos x="15" y="41"/>
                </a:cxn>
                <a:cxn ang="0">
                  <a:pos x="8" y="52"/>
                </a:cxn>
                <a:cxn ang="0">
                  <a:pos x="4" y="65"/>
                </a:cxn>
                <a:cxn ang="0">
                  <a:pos x="0" y="80"/>
                </a:cxn>
                <a:cxn ang="0">
                  <a:pos x="0" y="99"/>
                </a:cxn>
                <a:cxn ang="0">
                  <a:pos x="131" y="270"/>
                </a:cxn>
              </a:cxnLst>
              <a:rect l="0" t="0" r="r" b="b"/>
              <a:pathLst>
                <a:path w="141" h="271">
                  <a:moveTo>
                    <a:pt x="131" y="270"/>
                  </a:moveTo>
                  <a:lnTo>
                    <a:pt x="135" y="253"/>
                  </a:lnTo>
                  <a:lnTo>
                    <a:pt x="137" y="231"/>
                  </a:lnTo>
                  <a:lnTo>
                    <a:pt x="140" y="203"/>
                  </a:lnTo>
                  <a:lnTo>
                    <a:pt x="137" y="175"/>
                  </a:lnTo>
                  <a:lnTo>
                    <a:pt x="133" y="143"/>
                  </a:lnTo>
                  <a:lnTo>
                    <a:pt x="126" y="111"/>
                  </a:lnTo>
                  <a:lnTo>
                    <a:pt x="116" y="80"/>
                  </a:lnTo>
                  <a:lnTo>
                    <a:pt x="103" y="50"/>
                  </a:lnTo>
                  <a:lnTo>
                    <a:pt x="84" y="2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55" y="4"/>
                  </a:lnTo>
                  <a:lnTo>
                    <a:pt x="46" y="9"/>
                  </a:lnTo>
                  <a:lnTo>
                    <a:pt x="40" y="16"/>
                  </a:lnTo>
                  <a:lnTo>
                    <a:pt x="31" y="23"/>
                  </a:lnTo>
                  <a:lnTo>
                    <a:pt x="23" y="31"/>
                  </a:lnTo>
                  <a:lnTo>
                    <a:pt x="15" y="41"/>
                  </a:lnTo>
                  <a:lnTo>
                    <a:pt x="8" y="52"/>
                  </a:lnTo>
                  <a:lnTo>
                    <a:pt x="4" y="65"/>
                  </a:lnTo>
                  <a:lnTo>
                    <a:pt x="0" y="80"/>
                  </a:lnTo>
                  <a:lnTo>
                    <a:pt x="0" y="99"/>
                  </a:lnTo>
                  <a:lnTo>
                    <a:pt x="131" y="27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5" name="Freeform 185"/>
            <p:cNvSpPr>
              <a:spLocks/>
            </p:cNvSpPr>
            <p:nvPr/>
          </p:nvSpPr>
          <p:spPr bwMode="auto">
            <a:xfrm>
              <a:off x="3548" y="1449"/>
              <a:ext cx="141" cy="269"/>
            </a:xfrm>
            <a:custGeom>
              <a:avLst/>
              <a:gdLst/>
              <a:ahLst/>
              <a:cxnLst>
                <a:cxn ang="0">
                  <a:pos x="131" y="270"/>
                </a:cxn>
                <a:cxn ang="0">
                  <a:pos x="135" y="253"/>
                </a:cxn>
                <a:cxn ang="0">
                  <a:pos x="137" y="231"/>
                </a:cxn>
                <a:cxn ang="0">
                  <a:pos x="140" y="203"/>
                </a:cxn>
                <a:cxn ang="0">
                  <a:pos x="137" y="175"/>
                </a:cxn>
                <a:cxn ang="0">
                  <a:pos x="133" y="143"/>
                </a:cxn>
                <a:cxn ang="0">
                  <a:pos x="126" y="111"/>
                </a:cxn>
                <a:cxn ang="0">
                  <a:pos x="116" y="80"/>
                </a:cxn>
                <a:cxn ang="0">
                  <a:pos x="103" y="50"/>
                </a:cxn>
                <a:cxn ang="0">
                  <a:pos x="84" y="23"/>
                </a:cxn>
                <a:cxn ang="0">
                  <a:pos x="61" y="0"/>
                </a:cxn>
                <a:cxn ang="0">
                  <a:pos x="61" y="0"/>
                </a:cxn>
                <a:cxn ang="0">
                  <a:pos x="55" y="4"/>
                </a:cxn>
                <a:cxn ang="0">
                  <a:pos x="46" y="9"/>
                </a:cxn>
                <a:cxn ang="0">
                  <a:pos x="40" y="16"/>
                </a:cxn>
                <a:cxn ang="0">
                  <a:pos x="31" y="23"/>
                </a:cxn>
                <a:cxn ang="0">
                  <a:pos x="23" y="31"/>
                </a:cxn>
                <a:cxn ang="0">
                  <a:pos x="15" y="41"/>
                </a:cxn>
                <a:cxn ang="0">
                  <a:pos x="8" y="52"/>
                </a:cxn>
                <a:cxn ang="0">
                  <a:pos x="4" y="65"/>
                </a:cxn>
                <a:cxn ang="0">
                  <a:pos x="0" y="80"/>
                </a:cxn>
                <a:cxn ang="0">
                  <a:pos x="0" y="99"/>
                </a:cxn>
              </a:cxnLst>
              <a:rect l="0" t="0" r="r" b="b"/>
              <a:pathLst>
                <a:path w="141" h="271">
                  <a:moveTo>
                    <a:pt x="131" y="270"/>
                  </a:moveTo>
                  <a:lnTo>
                    <a:pt x="135" y="253"/>
                  </a:lnTo>
                  <a:lnTo>
                    <a:pt x="137" y="231"/>
                  </a:lnTo>
                  <a:lnTo>
                    <a:pt x="140" y="203"/>
                  </a:lnTo>
                  <a:lnTo>
                    <a:pt x="137" y="175"/>
                  </a:lnTo>
                  <a:lnTo>
                    <a:pt x="133" y="143"/>
                  </a:lnTo>
                  <a:lnTo>
                    <a:pt x="126" y="111"/>
                  </a:lnTo>
                  <a:lnTo>
                    <a:pt x="116" y="80"/>
                  </a:lnTo>
                  <a:lnTo>
                    <a:pt x="103" y="50"/>
                  </a:lnTo>
                  <a:lnTo>
                    <a:pt x="84" y="2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55" y="4"/>
                  </a:lnTo>
                  <a:lnTo>
                    <a:pt x="46" y="9"/>
                  </a:lnTo>
                  <a:lnTo>
                    <a:pt x="40" y="16"/>
                  </a:lnTo>
                  <a:lnTo>
                    <a:pt x="31" y="23"/>
                  </a:lnTo>
                  <a:lnTo>
                    <a:pt x="23" y="31"/>
                  </a:lnTo>
                  <a:lnTo>
                    <a:pt x="15" y="41"/>
                  </a:lnTo>
                  <a:lnTo>
                    <a:pt x="8" y="52"/>
                  </a:lnTo>
                  <a:lnTo>
                    <a:pt x="4" y="65"/>
                  </a:lnTo>
                  <a:lnTo>
                    <a:pt x="0" y="80"/>
                  </a:lnTo>
                  <a:lnTo>
                    <a:pt x="0" y="9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6" name="Freeform 186"/>
            <p:cNvSpPr>
              <a:spLocks/>
            </p:cNvSpPr>
            <p:nvPr/>
          </p:nvSpPr>
          <p:spPr bwMode="auto">
            <a:xfrm>
              <a:off x="3310" y="1296"/>
              <a:ext cx="250" cy="268"/>
            </a:xfrm>
            <a:custGeom>
              <a:avLst/>
              <a:gdLst/>
              <a:ahLst/>
              <a:cxnLst>
                <a:cxn ang="0">
                  <a:pos x="246" y="269"/>
                </a:cxn>
                <a:cxn ang="0">
                  <a:pos x="248" y="252"/>
                </a:cxn>
                <a:cxn ang="0">
                  <a:pos x="251" y="233"/>
                </a:cxn>
                <a:cxn ang="0">
                  <a:pos x="248" y="210"/>
                </a:cxn>
                <a:cxn ang="0">
                  <a:pos x="246" y="187"/>
                </a:cxn>
                <a:cxn ang="0">
                  <a:pos x="244" y="163"/>
                </a:cxn>
                <a:cxn ang="0">
                  <a:pos x="237" y="140"/>
                </a:cxn>
                <a:cxn ang="0">
                  <a:pos x="231" y="115"/>
                </a:cxn>
                <a:cxn ang="0">
                  <a:pos x="221" y="94"/>
                </a:cxn>
                <a:cxn ang="0">
                  <a:pos x="210" y="73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2" y="38"/>
                </a:cxn>
                <a:cxn ang="0">
                  <a:pos x="166" y="25"/>
                </a:cxn>
                <a:cxn ang="0">
                  <a:pos x="150" y="15"/>
                </a:cxn>
                <a:cxn ang="0">
                  <a:pos x="136" y="8"/>
                </a:cxn>
                <a:cxn ang="0">
                  <a:pos x="119" y="4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1" y="2"/>
                </a:cxn>
                <a:cxn ang="0">
                  <a:pos x="56" y="4"/>
                </a:cxn>
                <a:cxn ang="0">
                  <a:pos x="41" y="8"/>
                </a:cxn>
                <a:cxn ang="0">
                  <a:pos x="41" y="8"/>
                </a:cxn>
                <a:cxn ang="0">
                  <a:pos x="39" y="10"/>
                </a:cxn>
                <a:cxn ang="0">
                  <a:pos x="35" y="13"/>
                </a:cxn>
                <a:cxn ang="0">
                  <a:pos x="30" y="18"/>
                </a:cxn>
                <a:cxn ang="0">
                  <a:pos x="25" y="27"/>
                </a:cxn>
                <a:cxn ang="0">
                  <a:pos x="18" y="36"/>
                </a:cxn>
                <a:cxn ang="0">
                  <a:pos x="12" y="46"/>
                </a:cxn>
                <a:cxn ang="0">
                  <a:pos x="5" y="57"/>
                </a:cxn>
                <a:cxn ang="0">
                  <a:pos x="1" y="69"/>
                </a:cxn>
                <a:cxn ang="0">
                  <a:pos x="0" y="82"/>
                </a:cxn>
                <a:cxn ang="0">
                  <a:pos x="0" y="94"/>
                </a:cxn>
                <a:cxn ang="0">
                  <a:pos x="246" y="269"/>
                </a:cxn>
              </a:cxnLst>
              <a:rect l="0" t="0" r="r" b="b"/>
              <a:pathLst>
                <a:path w="252" h="270">
                  <a:moveTo>
                    <a:pt x="246" y="269"/>
                  </a:moveTo>
                  <a:lnTo>
                    <a:pt x="248" y="252"/>
                  </a:lnTo>
                  <a:lnTo>
                    <a:pt x="251" y="233"/>
                  </a:lnTo>
                  <a:lnTo>
                    <a:pt x="248" y="210"/>
                  </a:lnTo>
                  <a:lnTo>
                    <a:pt x="246" y="187"/>
                  </a:lnTo>
                  <a:lnTo>
                    <a:pt x="244" y="163"/>
                  </a:lnTo>
                  <a:lnTo>
                    <a:pt x="237" y="140"/>
                  </a:lnTo>
                  <a:lnTo>
                    <a:pt x="231" y="115"/>
                  </a:lnTo>
                  <a:lnTo>
                    <a:pt x="221" y="94"/>
                  </a:lnTo>
                  <a:lnTo>
                    <a:pt x="210" y="73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2" y="38"/>
                  </a:lnTo>
                  <a:lnTo>
                    <a:pt x="166" y="25"/>
                  </a:lnTo>
                  <a:lnTo>
                    <a:pt x="150" y="15"/>
                  </a:lnTo>
                  <a:lnTo>
                    <a:pt x="136" y="8"/>
                  </a:lnTo>
                  <a:lnTo>
                    <a:pt x="119" y="4"/>
                  </a:lnTo>
                  <a:lnTo>
                    <a:pt x="102" y="0"/>
                  </a:lnTo>
                  <a:lnTo>
                    <a:pt x="85" y="0"/>
                  </a:lnTo>
                  <a:lnTo>
                    <a:pt x="71" y="2"/>
                  </a:lnTo>
                  <a:lnTo>
                    <a:pt x="56" y="4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9" y="10"/>
                  </a:lnTo>
                  <a:lnTo>
                    <a:pt x="35" y="13"/>
                  </a:lnTo>
                  <a:lnTo>
                    <a:pt x="30" y="18"/>
                  </a:lnTo>
                  <a:lnTo>
                    <a:pt x="25" y="27"/>
                  </a:lnTo>
                  <a:lnTo>
                    <a:pt x="18" y="36"/>
                  </a:lnTo>
                  <a:lnTo>
                    <a:pt x="12" y="46"/>
                  </a:lnTo>
                  <a:lnTo>
                    <a:pt x="5" y="57"/>
                  </a:lnTo>
                  <a:lnTo>
                    <a:pt x="1" y="69"/>
                  </a:lnTo>
                  <a:lnTo>
                    <a:pt x="0" y="82"/>
                  </a:lnTo>
                  <a:lnTo>
                    <a:pt x="0" y="94"/>
                  </a:lnTo>
                  <a:lnTo>
                    <a:pt x="246" y="26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7" name="Freeform 187"/>
            <p:cNvSpPr>
              <a:spLocks/>
            </p:cNvSpPr>
            <p:nvPr/>
          </p:nvSpPr>
          <p:spPr bwMode="auto">
            <a:xfrm>
              <a:off x="3310" y="1296"/>
              <a:ext cx="250" cy="268"/>
            </a:xfrm>
            <a:custGeom>
              <a:avLst/>
              <a:gdLst/>
              <a:ahLst/>
              <a:cxnLst>
                <a:cxn ang="0">
                  <a:pos x="246" y="269"/>
                </a:cxn>
                <a:cxn ang="0">
                  <a:pos x="248" y="252"/>
                </a:cxn>
                <a:cxn ang="0">
                  <a:pos x="251" y="233"/>
                </a:cxn>
                <a:cxn ang="0">
                  <a:pos x="248" y="210"/>
                </a:cxn>
                <a:cxn ang="0">
                  <a:pos x="246" y="187"/>
                </a:cxn>
                <a:cxn ang="0">
                  <a:pos x="244" y="163"/>
                </a:cxn>
                <a:cxn ang="0">
                  <a:pos x="237" y="140"/>
                </a:cxn>
                <a:cxn ang="0">
                  <a:pos x="231" y="115"/>
                </a:cxn>
                <a:cxn ang="0">
                  <a:pos x="221" y="94"/>
                </a:cxn>
                <a:cxn ang="0">
                  <a:pos x="210" y="73"/>
                </a:cxn>
                <a:cxn ang="0">
                  <a:pos x="198" y="52"/>
                </a:cxn>
                <a:cxn ang="0">
                  <a:pos x="198" y="52"/>
                </a:cxn>
                <a:cxn ang="0">
                  <a:pos x="182" y="38"/>
                </a:cxn>
                <a:cxn ang="0">
                  <a:pos x="166" y="25"/>
                </a:cxn>
                <a:cxn ang="0">
                  <a:pos x="150" y="15"/>
                </a:cxn>
                <a:cxn ang="0">
                  <a:pos x="136" y="8"/>
                </a:cxn>
                <a:cxn ang="0">
                  <a:pos x="119" y="4"/>
                </a:cxn>
                <a:cxn ang="0">
                  <a:pos x="102" y="0"/>
                </a:cxn>
                <a:cxn ang="0">
                  <a:pos x="85" y="0"/>
                </a:cxn>
                <a:cxn ang="0">
                  <a:pos x="71" y="2"/>
                </a:cxn>
                <a:cxn ang="0">
                  <a:pos x="56" y="4"/>
                </a:cxn>
                <a:cxn ang="0">
                  <a:pos x="41" y="8"/>
                </a:cxn>
                <a:cxn ang="0">
                  <a:pos x="41" y="8"/>
                </a:cxn>
                <a:cxn ang="0">
                  <a:pos x="39" y="10"/>
                </a:cxn>
                <a:cxn ang="0">
                  <a:pos x="35" y="13"/>
                </a:cxn>
                <a:cxn ang="0">
                  <a:pos x="30" y="18"/>
                </a:cxn>
                <a:cxn ang="0">
                  <a:pos x="25" y="27"/>
                </a:cxn>
                <a:cxn ang="0">
                  <a:pos x="18" y="36"/>
                </a:cxn>
                <a:cxn ang="0">
                  <a:pos x="12" y="46"/>
                </a:cxn>
                <a:cxn ang="0">
                  <a:pos x="5" y="57"/>
                </a:cxn>
                <a:cxn ang="0">
                  <a:pos x="1" y="69"/>
                </a:cxn>
                <a:cxn ang="0">
                  <a:pos x="0" y="82"/>
                </a:cxn>
                <a:cxn ang="0">
                  <a:pos x="0" y="94"/>
                </a:cxn>
              </a:cxnLst>
              <a:rect l="0" t="0" r="r" b="b"/>
              <a:pathLst>
                <a:path w="252" h="270">
                  <a:moveTo>
                    <a:pt x="246" y="269"/>
                  </a:moveTo>
                  <a:lnTo>
                    <a:pt x="248" y="252"/>
                  </a:lnTo>
                  <a:lnTo>
                    <a:pt x="251" y="233"/>
                  </a:lnTo>
                  <a:lnTo>
                    <a:pt x="248" y="210"/>
                  </a:lnTo>
                  <a:lnTo>
                    <a:pt x="246" y="187"/>
                  </a:lnTo>
                  <a:lnTo>
                    <a:pt x="244" y="163"/>
                  </a:lnTo>
                  <a:lnTo>
                    <a:pt x="237" y="140"/>
                  </a:lnTo>
                  <a:lnTo>
                    <a:pt x="231" y="115"/>
                  </a:lnTo>
                  <a:lnTo>
                    <a:pt x="221" y="94"/>
                  </a:lnTo>
                  <a:lnTo>
                    <a:pt x="210" y="73"/>
                  </a:lnTo>
                  <a:lnTo>
                    <a:pt x="198" y="52"/>
                  </a:lnTo>
                  <a:lnTo>
                    <a:pt x="198" y="52"/>
                  </a:lnTo>
                  <a:lnTo>
                    <a:pt x="182" y="38"/>
                  </a:lnTo>
                  <a:lnTo>
                    <a:pt x="166" y="25"/>
                  </a:lnTo>
                  <a:lnTo>
                    <a:pt x="150" y="15"/>
                  </a:lnTo>
                  <a:lnTo>
                    <a:pt x="136" y="8"/>
                  </a:lnTo>
                  <a:lnTo>
                    <a:pt x="119" y="4"/>
                  </a:lnTo>
                  <a:lnTo>
                    <a:pt x="102" y="0"/>
                  </a:lnTo>
                  <a:lnTo>
                    <a:pt x="85" y="0"/>
                  </a:lnTo>
                  <a:lnTo>
                    <a:pt x="71" y="2"/>
                  </a:lnTo>
                  <a:lnTo>
                    <a:pt x="56" y="4"/>
                  </a:lnTo>
                  <a:lnTo>
                    <a:pt x="41" y="8"/>
                  </a:lnTo>
                  <a:lnTo>
                    <a:pt x="41" y="8"/>
                  </a:lnTo>
                  <a:lnTo>
                    <a:pt x="39" y="10"/>
                  </a:lnTo>
                  <a:lnTo>
                    <a:pt x="35" y="13"/>
                  </a:lnTo>
                  <a:lnTo>
                    <a:pt x="30" y="18"/>
                  </a:lnTo>
                  <a:lnTo>
                    <a:pt x="25" y="27"/>
                  </a:lnTo>
                  <a:lnTo>
                    <a:pt x="18" y="36"/>
                  </a:lnTo>
                  <a:lnTo>
                    <a:pt x="12" y="46"/>
                  </a:lnTo>
                  <a:lnTo>
                    <a:pt x="5" y="57"/>
                  </a:lnTo>
                  <a:lnTo>
                    <a:pt x="1" y="69"/>
                  </a:lnTo>
                  <a:lnTo>
                    <a:pt x="0" y="82"/>
                  </a:lnTo>
                  <a:lnTo>
                    <a:pt x="0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8" name="Freeform 188"/>
            <p:cNvSpPr>
              <a:spLocks/>
            </p:cNvSpPr>
            <p:nvPr/>
          </p:nvSpPr>
          <p:spPr bwMode="auto">
            <a:xfrm>
              <a:off x="3290" y="1262"/>
              <a:ext cx="196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5"/>
                </a:cxn>
                <a:cxn ang="0">
                  <a:pos x="189" y="169"/>
                </a:cxn>
                <a:cxn ang="0">
                  <a:pos x="183" y="143"/>
                </a:cxn>
                <a:cxn ang="0">
                  <a:pos x="173" y="116"/>
                </a:cxn>
                <a:cxn ang="0">
                  <a:pos x="160" y="86"/>
                </a:cxn>
                <a:cxn ang="0">
                  <a:pos x="141" y="61"/>
                </a:cxn>
                <a:cxn ang="0">
                  <a:pos x="120" y="38"/>
                </a:cxn>
                <a:cxn ang="0">
                  <a:pos x="90" y="19"/>
                </a:cxn>
                <a:cxn ang="0">
                  <a:pos x="59" y="6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9" y="2"/>
                </a:cxn>
                <a:cxn ang="0">
                  <a:pos x="17" y="6"/>
                </a:cxn>
                <a:cxn ang="0">
                  <a:pos x="15" y="13"/>
                </a:cxn>
                <a:cxn ang="0">
                  <a:pos x="10" y="21"/>
                </a:cxn>
                <a:cxn ang="0">
                  <a:pos x="8" y="29"/>
                </a:cxn>
                <a:cxn ang="0">
                  <a:pos x="4" y="42"/>
                </a:cxn>
                <a:cxn ang="0">
                  <a:pos x="2" y="52"/>
                </a:cxn>
                <a:cxn ang="0">
                  <a:pos x="0" y="67"/>
                </a:cxn>
                <a:cxn ang="0">
                  <a:pos x="0" y="80"/>
                </a:cxn>
                <a:cxn ang="0">
                  <a:pos x="0" y="93"/>
                </a:cxn>
                <a:cxn ang="0">
                  <a:pos x="194" y="217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5"/>
                  </a:lnTo>
                  <a:lnTo>
                    <a:pt x="189" y="169"/>
                  </a:lnTo>
                  <a:lnTo>
                    <a:pt x="183" y="143"/>
                  </a:lnTo>
                  <a:lnTo>
                    <a:pt x="173" y="116"/>
                  </a:lnTo>
                  <a:lnTo>
                    <a:pt x="160" y="86"/>
                  </a:lnTo>
                  <a:lnTo>
                    <a:pt x="141" y="61"/>
                  </a:lnTo>
                  <a:lnTo>
                    <a:pt x="120" y="38"/>
                  </a:lnTo>
                  <a:lnTo>
                    <a:pt x="90" y="19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7" y="6"/>
                  </a:lnTo>
                  <a:lnTo>
                    <a:pt x="15" y="13"/>
                  </a:lnTo>
                  <a:lnTo>
                    <a:pt x="10" y="21"/>
                  </a:lnTo>
                  <a:lnTo>
                    <a:pt x="8" y="29"/>
                  </a:lnTo>
                  <a:lnTo>
                    <a:pt x="4" y="42"/>
                  </a:lnTo>
                  <a:lnTo>
                    <a:pt x="2" y="52"/>
                  </a:lnTo>
                  <a:lnTo>
                    <a:pt x="0" y="67"/>
                  </a:lnTo>
                  <a:lnTo>
                    <a:pt x="0" y="80"/>
                  </a:lnTo>
                  <a:lnTo>
                    <a:pt x="0" y="93"/>
                  </a:lnTo>
                  <a:lnTo>
                    <a:pt x="194" y="21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89" name="Freeform 189"/>
            <p:cNvSpPr>
              <a:spLocks/>
            </p:cNvSpPr>
            <p:nvPr/>
          </p:nvSpPr>
          <p:spPr bwMode="auto">
            <a:xfrm>
              <a:off x="3290" y="1262"/>
              <a:ext cx="196" cy="216"/>
            </a:xfrm>
            <a:custGeom>
              <a:avLst/>
              <a:gdLst/>
              <a:ahLst/>
              <a:cxnLst>
                <a:cxn ang="0">
                  <a:pos x="194" y="217"/>
                </a:cxn>
                <a:cxn ang="0">
                  <a:pos x="194" y="195"/>
                </a:cxn>
                <a:cxn ang="0">
                  <a:pos x="189" y="169"/>
                </a:cxn>
                <a:cxn ang="0">
                  <a:pos x="183" y="143"/>
                </a:cxn>
                <a:cxn ang="0">
                  <a:pos x="173" y="116"/>
                </a:cxn>
                <a:cxn ang="0">
                  <a:pos x="160" y="86"/>
                </a:cxn>
                <a:cxn ang="0">
                  <a:pos x="141" y="61"/>
                </a:cxn>
                <a:cxn ang="0">
                  <a:pos x="120" y="38"/>
                </a:cxn>
                <a:cxn ang="0">
                  <a:pos x="90" y="19"/>
                </a:cxn>
                <a:cxn ang="0">
                  <a:pos x="59" y="6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9" y="2"/>
                </a:cxn>
                <a:cxn ang="0">
                  <a:pos x="17" y="6"/>
                </a:cxn>
                <a:cxn ang="0">
                  <a:pos x="15" y="13"/>
                </a:cxn>
                <a:cxn ang="0">
                  <a:pos x="10" y="21"/>
                </a:cxn>
                <a:cxn ang="0">
                  <a:pos x="8" y="29"/>
                </a:cxn>
                <a:cxn ang="0">
                  <a:pos x="4" y="42"/>
                </a:cxn>
                <a:cxn ang="0">
                  <a:pos x="2" y="52"/>
                </a:cxn>
                <a:cxn ang="0">
                  <a:pos x="0" y="67"/>
                </a:cxn>
                <a:cxn ang="0">
                  <a:pos x="0" y="80"/>
                </a:cxn>
                <a:cxn ang="0">
                  <a:pos x="0" y="93"/>
                </a:cxn>
              </a:cxnLst>
              <a:rect l="0" t="0" r="r" b="b"/>
              <a:pathLst>
                <a:path w="195" h="218">
                  <a:moveTo>
                    <a:pt x="194" y="217"/>
                  </a:moveTo>
                  <a:lnTo>
                    <a:pt x="194" y="195"/>
                  </a:lnTo>
                  <a:lnTo>
                    <a:pt x="189" y="169"/>
                  </a:lnTo>
                  <a:lnTo>
                    <a:pt x="183" y="143"/>
                  </a:lnTo>
                  <a:lnTo>
                    <a:pt x="173" y="116"/>
                  </a:lnTo>
                  <a:lnTo>
                    <a:pt x="160" y="86"/>
                  </a:lnTo>
                  <a:lnTo>
                    <a:pt x="141" y="61"/>
                  </a:lnTo>
                  <a:lnTo>
                    <a:pt x="120" y="38"/>
                  </a:lnTo>
                  <a:lnTo>
                    <a:pt x="90" y="19"/>
                  </a:lnTo>
                  <a:lnTo>
                    <a:pt x="59" y="6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2"/>
                  </a:lnTo>
                  <a:lnTo>
                    <a:pt x="17" y="6"/>
                  </a:lnTo>
                  <a:lnTo>
                    <a:pt x="15" y="13"/>
                  </a:lnTo>
                  <a:lnTo>
                    <a:pt x="10" y="21"/>
                  </a:lnTo>
                  <a:lnTo>
                    <a:pt x="8" y="29"/>
                  </a:lnTo>
                  <a:lnTo>
                    <a:pt x="4" y="42"/>
                  </a:lnTo>
                  <a:lnTo>
                    <a:pt x="2" y="52"/>
                  </a:lnTo>
                  <a:lnTo>
                    <a:pt x="0" y="67"/>
                  </a:lnTo>
                  <a:lnTo>
                    <a:pt x="0" y="80"/>
                  </a:lnTo>
                  <a:lnTo>
                    <a:pt x="0" y="9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0" name="Freeform 190"/>
            <p:cNvSpPr>
              <a:spLocks/>
            </p:cNvSpPr>
            <p:nvPr/>
          </p:nvSpPr>
          <p:spPr bwMode="auto">
            <a:xfrm>
              <a:off x="3190" y="1180"/>
              <a:ext cx="192" cy="226"/>
            </a:xfrm>
            <a:custGeom>
              <a:avLst/>
              <a:gdLst/>
              <a:ahLst/>
              <a:cxnLst>
                <a:cxn ang="0">
                  <a:pos x="194" y="223"/>
                </a:cxn>
                <a:cxn ang="0">
                  <a:pos x="189" y="204"/>
                </a:cxn>
                <a:cxn ang="0">
                  <a:pos x="184" y="181"/>
                </a:cxn>
                <a:cxn ang="0">
                  <a:pos x="173" y="158"/>
                </a:cxn>
                <a:cxn ang="0">
                  <a:pos x="160" y="130"/>
                </a:cxn>
                <a:cxn ang="0">
                  <a:pos x="145" y="105"/>
                </a:cxn>
                <a:cxn ang="0">
                  <a:pos x="126" y="80"/>
                </a:cxn>
                <a:cxn ang="0">
                  <a:pos x="103" y="57"/>
                </a:cxn>
                <a:cxn ang="0">
                  <a:pos x="78" y="34"/>
                </a:cxn>
                <a:cxn ang="0">
                  <a:pos x="46" y="1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9" y="6"/>
                </a:cxn>
                <a:cxn ang="0">
                  <a:pos x="6" y="14"/>
                </a:cxn>
                <a:cxn ang="0">
                  <a:pos x="4" y="27"/>
                </a:cxn>
                <a:cxn ang="0">
                  <a:pos x="2" y="41"/>
                </a:cxn>
                <a:cxn ang="0">
                  <a:pos x="0" y="57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9"/>
                </a:cxn>
                <a:cxn ang="0">
                  <a:pos x="8" y="126"/>
                </a:cxn>
                <a:cxn ang="0">
                  <a:pos x="194" y="223"/>
                </a:cxn>
              </a:cxnLst>
              <a:rect l="0" t="0" r="r" b="b"/>
              <a:pathLst>
                <a:path w="195" h="224">
                  <a:moveTo>
                    <a:pt x="194" y="223"/>
                  </a:moveTo>
                  <a:lnTo>
                    <a:pt x="189" y="204"/>
                  </a:lnTo>
                  <a:lnTo>
                    <a:pt x="184" y="181"/>
                  </a:lnTo>
                  <a:lnTo>
                    <a:pt x="173" y="158"/>
                  </a:lnTo>
                  <a:lnTo>
                    <a:pt x="160" y="130"/>
                  </a:lnTo>
                  <a:lnTo>
                    <a:pt x="145" y="105"/>
                  </a:lnTo>
                  <a:lnTo>
                    <a:pt x="126" y="80"/>
                  </a:lnTo>
                  <a:lnTo>
                    <a:pt x="103" y="57"/>
                  </a:lnTo>
                  <a:lnTo>
                    <a:pt x="78" y="34"/>
                  </a:lnTo>
                  <a:lnTo>
                    <a:pt x="46" y="1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9" y="6"/>
                  </a:lnTo>
                  <a:lnTo>
                    <a:pt x="6" y="14"/>
                  </a:lnTo>
                  <a:lnTo>
                    <a:pt x="4" y="27"/>
                  </a:lnTo>
                  <a:lnTo>
                    <a:pt x="2" y="41"/>
                  </a:lnTo>
                  <a:lnTo>
                    <a:pt x="0" y="57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9"/>
                  </a:lnTo>
                  <a:lnTo>
                    <a:pt x="8" y="126"/>
                  </a:lnTo>
                  <a:lnTo>
                    <a:pt x="194" y="22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1" name="Freeform 191"/>
            <p:cNvSpPr>
              <a:spLocks/>
            </p:cNvSpPr>
            <p:nvPr/>
          </p:nvSpPr>
          <p:spPr bwMode="auto">
            <a:xfrm>
              <a:off x="3190" y="1180"/>
              <a:ext cx="192" cy="226"/>
            </a:xfrm>
            <a:custGeom>
              <a:avLst/>
              <a:gdLst/>
              <a:ahLst/>
              <a:cxnLst>
                <a:cxn ang="0">
                  <a:pos x="194" y="223"/>
                </a:cxn>
                <a:cxn ang="0">
                  <a:pos x="189" y="204"/>
                </a:cxn>
                <a:cxn ang="0">
                  <a:pos x="184" y="181"/>
                </a:cxn>
                <a:cxn ang="0">
                  <a:pos x="173" y="158"/>
                </a:cxn>
                <a:cxn ang="0">
                  <a:pos x="160" y="130"/>
                </a:cxn>
                <a:cxn ang="0">
                  <a:pos x="145" y="105"/>
                </a:cxn>
                <a:cxn ang="0">
                  <a:pos x="126" y="80"/>
                </a:cxn>
                <a:cxn ang="0">
                  <a:pos x="103" y="57"/>
                </a:cxn>
                <a:cxn ang="0">
                  <a:pos x="78" y="34"/>
                </a:cxn>
                <a:cxn ang="0">
                  <a:pos x="46" y="1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9" y="6"/>
                </a:cxn>
                <a:cxn ang="0">
                  <a:pos x="6" y="14"/>
                </a:cxn>
                <a:cxn ang="0">
                  <a:pos x="4" y="27"/>
                </a:cxn>
                <a:cxn ang="0">
                  <a:pos x="2" y="41"/>
                </a:cxn>
                <a:cxn ang="0">
                  <a:pos x="0" y="57"/>
                </a:cxn>
                <a:cxn ang="0">
                  <a:pos x="0" y="73"/>
                </a:cxn>
                <a:cxn ang="0">
                  <a:pos x="0" y="90"/>
                </a:cxn>
                <a:cxn ang="0">
                  <a:pos x="4" y="109"/>
                </a:cxn>
                <a:cxn ang="0">
                  <a:pos x="8" y="126"/>
                </a:cxn>
              </a:cxnLst>
              <a:rect l="0" t="0" r="r" b="b"/>
              <a:pathLst>
                <a:path w="195" h="224">
                  <a:moveTo>
                    <a:pt x="194" y="223"/>
                  </a:moveTo>
                  <a:lnTo>
                    <a:pt x="189" y="204"/>
                  </a:lnTo>
                  <a:lnTo>
                    <a:pt x="184" y="181"/>
                  </a:lnTo>
                  <a:lnTo>
                    <a:pt x="173" y="158"/>
                  </a:lnTo>
                  <a:lnTo>
                    <a:pt x="160" y="130"/>
                  </a:lnTo>
                  <a:lnTo>
                    <a:pt x="145" y="105"/>
                  </a:lnTo>
                  <a:lnTo>
                    <a:pt x="126" y="80"/>
                  </a:lnTo>
                  <a:lnTo>
                    <a:pt x="103" y="57"/>
                  </a:lnTo>
                  <a:lnTo>
                    <a:pt x="78" y="34"/>
                  </a:lnTo>
                  <a:lnTo>
                    <a:pt x="46" y="1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9" y="6"/>
                  </a:lnTo>
                  <a:lnTo>
                    <a:pt x="6" y="14"/>
                  </a:lnTo>
                  <a:lnTo>
                    <a:pt x="4" y="27"/>
                  </a:lnTo>
                  <a:lnTo>
                    <a:pt x="2" y="41"/>
                  </a:lnTo>
                  <a:lnTo>
                    <a:pt x="0" y="57"/>
                  </a:lnTo>
                  <a:lnTo>
                    <a:pt x="0" y="73"/>
                  </a:lnTo>
                  <a:lnTo>
                    <a:pt x="0" y="90"/>
                  </a:lnTo>
                  <a:lnTo>
                    <a:pt x="4" y="109"/>
                  </a:lnTo>
                  <a:lnTo>
                    <a:pt x="8" y="12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2" name="Freeform 192"/>
            <p:cNvSpPr>
              <a:spLocks/>
            </p:cNvSpPr>
            <p:nvPr/>
          </p:nvSpPr>
          <p:spPr bwMode="auto">
            <a:xfrm>
              <a:off x="3044" y="1194"/>
              <a:ext cx="232" cy="163"/>
            </a:xfrm>
            <a:custGeom>
              <a:avLst/>
              <a:gdLst/>
              <a:ahLst/>
              <a:cxnLst>
                <a:cxn ang="0">
                  <a:pos x="232" y="162"/>
                </a:cxn>
                <a:cxn ang="0">
                  <a:pos x="225" y="146"/>
                </a:cxn>
                <a:cxn ang="0">
                  <a:pos x="221" y="129"/>
                </a:cxn>
                <a:cxn ang="0">
                  <a:pos x="213" y="116"/>
                </a:cxn>
                <a:cxn ang="0">
                  <a:pos x="206" y="102"/>
                </a:cxn>
                <a:cxn ang="0">
                  <a:pos x="200" y="90"/>
                </a:cxn>
                <a:cxn ang="0">
                  <a:pos x="192" y="78"/>
                </a:cxn>
                <a:cxn ang="0">
                  <a:pos x="181" y="67"/>
                </a:cxn>
                <a:cxn ang="0">
                  <a:pos x="170" y="59"/>
                </a:cxn>
                <a:cxn ang="0">
                  <a:pos x="160" y="51"/>
                </a:cxn>
                <a:cxn ang="0">
                  <a:pos x="147" y="42"/>
                </a:cxn>
                <a:cxn ang="0">
                  <a:pos x="147" y="42"/>
                </a:cxn>
                <a:cxn ang="0">
                  <a:pos x="133" y="34"/>
                </a:cxn>
                <a:cxn ang="0">
                  <a:pos x="118" y="27"/>
                </a:cxn>
                <a:cxn ang="0">
                  <a:pos x="105" y="21"/>
                </a:cxn>
                <a:cxn ang="0">
                  <a:pos x="91" y="15"/>
                </a:cxn>
                <a:cxn ang="0">
                  <a:pos x="75" y="11"/>
                </a:cxn>
                <a:cxn ang="0">
                  <a:pos x="61" y="6"/>
                </a:cxn>
                <a:cxn ang="0">
                  <a:pos x="46" y="4"/>
                </a:cxn>
                <a:cxn ang="0">
                  <a:pos x="34" y="2"/>
                </a:cxn>
                <a:cxn ang="0">
                  <a:pos x="19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3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0" y="53"/>
                </a:cxn>
                <a:cxn ang="0">
                  <a:pos x="2" y="66"/>
                </a:cxn>
                <a:cxn ang="0">
                  <a:pos x="4" y="76"/>
                </a:cxn>
                <a:cxn ang="0">
                  <a:pos x="8" y="87"/>
                </a:cxn>
                <a:cxn ang="0">
                  <a:pos x="232" y="162"/>
                </a:cxn>
              </a:cxnLst>
              <a:rect l="0" t="0" r="r" b="b"/>
              <a:pathLst>
                <a:path w="233" h="163">
                  <a:moveTo>
                    <a:pt x="232" y="162"/>
                  </a:moveTo>
                  <a:lnTo>
                    <a:pt x="225" y="146"/>
                  </a:lnTo>
                  <a:lnTo>
                    <a:pt x="221" y="129"/>
                  </a:lnTo>
                  <a:lnTo>
                    <a:pt x="213" y="116"/>
                  </a:lnTo>
                  <a:lnTo>
                    <a:pt x="206" y="102"/>
                  </a:lnTo>
                  <a:lnTo>
                    <a:pt x="200" y="90"/>
                  </a:lnTo>
                  <a:lnTo>
                    <a:pt x="192" y="78"/>
                  </a:lnTo>
                  <a:lnTo>
                    <a:pt x="181" y="67"/>
                  </a:lnTo>
                  <a:lnTo>
                    <a:pt x="170" y="59"/>
                  </a:lnTo>
                  <a:lnTo>
                    <a:pt x="160" y="51"/>
                  </a:lnTo>
                  <a:lnTo>
                    <a:pt x="147" y="42"/>
                  </a:lnTo>
                  <a:lnTo>
                    <a:pt x="147" y="42"/>
                  </a:lnTo>
                  <a:lnTo>
                    <a:pt x="133" y="34"/>
                  </a:lnTo>
                  <a:lnTo>
                    <a:pt x="118" y="27"/>
                  </a:lnTo>
                  <a:lnTo>
                    <a:pt x="105" y="21"/>
                  </a:lnTo>
                  <a:lnTo>
                    <a:pt x="91" y="15"/>
                  </a:lnTo>
                  <a:lnTo>
                    <a:pt x="75" y="11"/>
                  </a:lnTo>
                  <a:lnTo>
                    <a:pt x="61" y="6"/>
                  </a:lnTo>
                  <a:lnTo>
                    <a:pt x="46" y="4"/>
                  </a:lnTo>
                  <a:lnTo>
                    <a:pt x="34" y="2"/>
                  </a:lnTo>
                  <a:lnTo>
                    <a:pt x="19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2" y="66"/>
                  </a:lnTo>
                  <a:lnTo>
                    <a:pt x="4" y="76"/>
                  </a:lnTo>
                  <a:lnTo>
                    <a:pt x="8" y="87"/>
                  </a:lnTo>
                  <a:lnTo>
                    <a:pt x="232" y="1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3" name="Freeform 193"/>
            <p:cNvSpPr>
              <a:spLocks/>
            </p:cNvSpPr>
            <p:nvPr/>
          </p:nvSpPr>
          <p:spPr bwMode="auto">
            <a:xfrm>
              <a:off x="3044" y="1194"/>
              <a:ext cx="232" cy="163"/>
            </a:xfrm>
            <a:custGeom>
              <a:avLst/>
              <a:gdLst/>
              <a:ahLst/>
              <a:cxnLst>
                <a:cxn ang="0">
                  <a:pos x="232" y="162"/>
                </a:cxn>
                <a:cxn ang="0">
                  <a:pos x="225" y="146"/>
                </a:cxn>
                <a:cxn ang="0">
                  <a:pos x="221" y="129"/>
                </a:cxn>
                <a:cxn ang="0">
                  <a:pos x="213" y="116"/>
                </a:cxn>
                <a:cxn ang="0">
                  <a:pos x="206" y="102"/>
                </a:cxn>
                <a:cxn ang="0">
                  <a:pos x="200" y="90"/>
                </a:cxn>
                <a:cxn ang="0">
                  <a:pos x="192" y="78"/>
                </a:cxn>
                <a:cxn ang="0">
                  <a:pos x="181" y="67"/>
                </a:cxn>
                <a:cxn ang="0">
                  <a:pos x="170" y="59"/>
                </a:cxn>
                <a:cxn ang="0">
                  <a:pos x="160" y="51"/>
                </a:cxn>
                <a:cxn ang="0">
                  <a:pos x="147" y="42"/>
                </a:cxn>
                <a:cxn ang="0">
                  <a:pos x="147" y="42"/>
                </a:cxn>
                <a:cxn ang="0">
                  <a:pos x="133" y="34"/>
                </a:cxn>
                <a:cxn ang="0">
                  <a:pos x="118" y="27"/>
                </a:cxn>
                <a:cxn ang="0">
                  <a:pos x="105" y="21"/>
                </a:cxn>
                <a:cxn ang="0">
                  <a:pos x="91" y="15"/>
                </a:cxn>
                <a:cxn ang="0">
                  <a:pos x="75" y="11"/>
                </a:cxn>
                <a:cxn ang="0">
                  <a:pos x="61" y="6"/>
                </a:cxn>
                <a:cxn ang="0">
                  <a:pos x="46" y="4"/>
                </a:cxn>
                <a:cxn ang="0">
                  <a:pos x="34" y="2"/>
                </a:cxn>
                <a:cxn ang="0">
                  <a:pos x="19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2" y="13"/>
                </a:cxn>
                <a:cxn ang="0">
                  <a:pos x="0" y="21"/>
                </a:cxn>
                <a:cxn ang="0">
                  <a:pos x="0" y="32"/>
                </a:cxn>
                <a:cxn ang="0">
                  <a:pos x="0" y="42"/>
                </a:cxn>
                <a:cxn ang="0">
                  <a:pos x="0" y="53"/>
                </a:cxn>
                <a:cxn ang="0">
                  <a:pos x="2" y="66"/>
                </a:cxn>
                <a:cxn ang="0">
                  <a:pos x="4" y="76"/>
                </a:cxn>
                <a:cxn ang="0">
                  <a:pos x="8" y="87"/>
                </a:cxn>
              </a:cxnLst>
              <a:rect l="0" t="0" r="r" b="b"/>
              <a:pathLst>
                <a:path w="233" h="163">
                  <a:moveTo>
                    <a:pt x="232" y="162"/>
                  </a:moveTo>
                  <a:lnTo>
                    <a:pt x="225" y="146"/>
                  </a:lnTo>
                  <a:lnTo>
                    <a:pt x="221" y="129"/>
                  </a:lnTo>
                  <a:lnTo>
                    <a:pt x="213" y="116"/>
                  </a:lnTo>
                  <a:lnTo>
                    <a:pt x="206" y="102"/>
                  </a:lnTo>
                  <a:lnTo>
                    <a:pt x="200" y="90"/>
                  </a:lnTo>
                  <a:lnTo>
                    <a:pt x="192" y="78"/>
                  </a:lnTo>
                  <a:lnTo>
                    <a:pt x="181" y="67"/>
                  </a:lnTo>
                  <a:lnTo>
                    <a:pt x="170" y="59"/>
                  </a:lnTo>
                  <a:lnTo>
                    <a:pt x="160" y="51"/>
                  </a:lnTo>
                  <a:lnTo>
                    <a:pt x="147" y="42"/>
                  </a:lnTo>
                  <a:lnTo>
                    <a:pt x="147" y="42"/>
                  </a:lnTo>
                  <a:lnTo>
                    <a:pt x="133" y="34"/>
                  </a:lnTo>
                  <a:lnTo>
                    <a:pt x="118" y="27"/>
                  </a:lnTo>
                  <a:lnTo>
                    <a:pt x="105" y="21"/>
                  </a:lnTo>
                  <a:lnTo>
                    <a:pt x="91" y="15"/>
                  </a:lnTo>
                  <a:lnTo>
                    <a:pt x="75" y="11"/>
                  </a:lnTo>
                  <a:lnTo>
                    <a:pt x="61" y="6"/>
                  </a:lnTo>
                  <a:lnTo>
                    <a:pt x="46" y="4"/>
                  </a:lnTo>
                  <a:lnTo>
                    <a:pt x="34" y="2"/>
                  </a:lnTo>
                  <a:lnTo>
                    <a:pt x="19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2" y="66"/>
                  </a:lnTo>
                  <a:lnTo>
                    <a:pt x="4" y="76"/>
                  </a:lnTo>
                  <a:lnTo>
                    <a:pt x="8" y="8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4" name="Freeform 194"/>
            <p:cNvSpPr>
              <a:spLocks/>
            </p:cNvSpPr>
            <p:nvPr/>
          </p:nvSpPr>
          <p:spPr bwMode="auto">
            <a:xfrm>
              <a:off x="1906" y="2179"/>
              <a:ext cx="120" cy="236"/>
            </a:xfrm>
            <a:custGeom>
              <a:avLst/>
              <a:gdLst/>
              <a:ahLst/>
              <a:cxnLst>
                <a:cxn ang="0">
                  <a:pos x="120" y="233"/>
                </a:cxn>
                <a:cxn ang="0">
                  <a:pos x="103" y="218"/>
                </a:cxn>
                <a:cxn ang="0">
                  <a:pos x="85" y="204"/>
                </a:cxn>
                <a:cxn ang="0">
                  <a:pos x="67" y="189"/>
                </a:cxn>
                <a:cxn ang="0">
                  <a:pos x="50" y="172"/>
                </a:cxn>
                <a:cxn ang="0">
                  <a:pos x="33" y="153"/>
                </a:cxn>
                <a:cxn ang="0">
                  <a:pos x="20" y="131"/>
                </a:cxn>
                <a:cxn ang="0">
                  <a:pos x="9" y="106"/>
                </a:cxn>
                <a:cxn ang="0">
                  <a:pos x="2" y="80"/>
                </a:cxn>
                <a:cxn ang="0">
                  <a:pos x="0" y="4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2"/>
                </a:cxn>
                <a:cxn ang="0">
                  <a:pos x="7" y="9"/>
                </a:cxn>
                <a:cxn ang="0">
                  <a:pos x="16" y="6"/>
                </a:cxn>
                <a:cxn ang="0">
                  <a:pos x="27" y="4"/>
                </a:cxn>
                <a:cxn ang="0">
                  <a:pos x="41" y="2"/>
                </a:cxn>
                <a:cxn ang="0">
                  <a:pos x="53" y="0"/>
                </a:cxn>
                <a:cxn ang="0">
                  <a:pos x="71" y="0"/>
                </a:cxn>
                <a:cxn ang="0">
                  <a:pos x="85" y="4"/>
                </a:cxn>
                <a:cxn ang="0">
                  <a:pos x="101" y="9"/>
                </a:cxn>
                <a:cxn ang="0">
                  <a:pos x="115" y="20"/>
                </a:cxn>
                <a:cxn ang="0">
                  <a:pos x="120" y="233"/>
                </a:cxn>
              </a:cxnLst>
              <a:rect l="0" t="0" r="r" b="b"/>
              <a:pathLst>
                <a:path w="121" h="234">
                  <a:moveTo>
                    <a:pt x="120" y="233"/>
                  </a:moveTo>
                  <a:lnTo>
                    <a:pt x="103" y="218"/>
                  </a:lnTo>
                  <a:lnTo>
                    <a:pt x="85" y="204"/>
                  </a:lnTo>
                  <a:lnTo>
                    <a:pt x="67" y="189"/>
                  </a:lnTo>
                  <a:lnTo>
                    <a:pt x="50" y="172"/>
                  </a:lnTo>
                  <a:lnTo>
                    <a:pt x="33" y="153"/>
                  </a:lnTo>
                  <a:lnTo>
                    <a:pt x="20" y="131"/>
                  </a:lnTo>
                  <a:lnTo>
                    <a:pt x="9" y="106"/>
                  </a:lnTo>
                  <a:lnTo>
                    <a:pt x="2" y="80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7" y="9"/>
                  </a:lnTo>
                  <a:lnTo>
                    <a:pt x="16" y="6"/>
                  </a:lnTo>
                  <a:lnTo>
                    <a:pt x="27" y="4"/>
                  </a:lnTo>
                  <a:lnTo>
                    <a:pt x="41" y="2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85" y="4"/>
                  </a:lnTo>
                  <a:lnTo>
                    <a:pt x="101" y="9"/>
                  </a:lnTo>
                  <a:lnTo>
                    <a:pt x="115" y="20"/>
                  </a:lnTo>
                  <a:lnTo>
                    <a:pt x="120" y="23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5" name="Freeform 195"/>
            <p:cNvSpPr>
              <a:spLocks/>
            </p:cNvSpPr>
            <p:nvPr/>
          </p:nvSpPr>
          <p:spPr bwMode="auto">
            <a:xfrm>
              <a:off x="1906" y="2179"/>
              <a:ext cx="120" cy="236"/>
            </a:xfrm>
            <a:custGeom>
              <a:avLst/>
              <a:gdLst/>
              <a:ahLst/>
              <a:cxnLst>
                <a:cxn ang="0">
                  <a:pos x="120" y="233"/>
                </a:cxn>
                <a:cxn ang="0">
                  <a:pos x="103" y="218"/>
                </a:cxn>
                <a:cxn ang="0">
                  <a:pos x="85" y="204"/>
                </a:cxn>
                <a:cxn ang="0">
                  <a:pos x="67" y="189"/>
                </a:cxn>
                <a:cxn ang="0">
                  <a:pos x="50" y="172"/>
                </a:cxn>
                <a:cxn ang="0">
                  <a:pos x="33" y="153"/>
                </a:cxn>
                <a:cxn ang="0">
                  <a:pos x="20" y="131"/>
                </a:cxn>
                <a:cxn ang="0">
                  <a:pos x="9" y="106"/>
                </a:cxn>
                <a:cxn ang="0">
                  <a:pos x="2" y="80"/>
                </a:cxn>
                <a:cxn ang="0">
                  <a:pos x="0" y="4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2"/>
                </a:cxn>
                <a:cxn ang="0">
                  <a:pos x="7" y="9"/>
                </a:cxn>
                <a:cxn ang="0">
                  <a:pos x="16" y="6"/>
                </a:cxn>
                <a:cxn ang="0">
                  <a:pos x="27" y="4"/>
                </a:cxn>
                <a:cxn ang="0">
                  <a:pos x="41" y="2"/>
                </a:cxn>
                <a:cxn ang="0">
                  <a:pos x="53" y="0"/>
                </a:cxn>
                <a:cxn ang="0">
                  <a:pos x="71" y="0"/>
                </a:cxn>
                <a:cxn ang="0">
                  <a:pos x="85" y="4"/>
                </a:cxn>
                <a:cxn ang="0">
                  <a:pos x="101" y="9"/>
                </a:cxn>
                <a:cxn ang="0">
                  <a:pos x="115" y="20"/>
                </a:cxn>
              </a:cxnLst>
              <a:rect l="0" t="0" r="r" b="b"/>
              <a:pathLst>
                <a:path w="121" h="234">
                  <a:moveTo>
                    <a:pt x="120" y="233"/>
                  </a:moveTo>
                  <a:lnTo>
                    <a:pt x="103" y="218"/>
                  </a:lnTo>
                  <a:lnTo>
                    <a:pt x="85" y="204"/>
                  </a:lnTo>
                  <a:lnTo>
                    <a:pt x="67" y="189"/>
                  </a:lnTo>
                  <a:lnTo>
                    <a:pt x="50" y="172"/>
                  </a:lnTo>
                  <a:lnTo>
                    <a:pt x="33" y="153"/>
                  </a:lnTo>
                  <a:lnTo>
                    <a:pt x="20" y="131"/>
                  </a:lnTo>
                  <a:lnTo>
                    <a:pt x="9" y="106"/>
                  </a:lnTo>
                  <a:lnTo>
                    <a:pt x="2" y="80"/>
                  </a:lnTo>
                  <a:lnTo>
                    <a:pt x="0" y="4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2"/>
                  </a:lnTo>
                  <a:lnTo>
                    <a:pt x="7" y="9"/>
                  </a:lnTo>
                  <a:lnTo>
                    <a:pt x="16" y="6"/>
                  </a:lnTo>
                  <a:lnTo>
                    <a:pt x="27" y="4"/>
                  </a:lnTo>
                  <a:lnTo>
                    <a:pt x="41" y="2"/>
                  </a:lnTo>
                  <a:lnTo>
                    <a:pt x="53" y="0"/>
                  </a:lnTo>
                  <a:lnTo>
                    <a:pt x="71" y="0"/>
                  </a:lnTo>
                  <a:lnTo>
                    <a:pt x="85" y="4"/>
                  </a:lnTo>
                  <a:lnTo>
                    <a:pt x="101" y="9"/>
                  </a:lnTo>
                  <a:lnTo>
                    <a:pt x="115" y="2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6" name="Freeform 196"/>
            <p:cNvSpPr>
              <a:spLocks/>
            </p:cNvSpPr>
            <p:nvPr/>
          </p:nvSpPr>
          <p:spPr bwMode="auto">
            <a:xfrm>
              <a:off x="1916" y="1809"/>
              <a:ext cx="110" cy="365"/>
            </a:xfrm>
            <a:custGeom>
              <a:avLst/>
              <a:gdLst/>
              <a:ahLst/>
              <a:cxnLst>
                <a:cxn ang="0">
                  <a:pos x="80" y="362"/>
                </a:cxn>
                <a:cxn ang="0">
                  <a:pos x="71" y="352"/>
                </a:cxn>
                <a:cxn ang="0">
                  <a:pos x="61" y="341"/>
                </a:cxn>
                <a:cxn ang="0">
                  <a:pos x="50" y="332"/>
                </a:cxn>
                <a:cxn ang="0">
                  <a:pos x="40" y="322"/>
                </a:cxn>
                <a:cxn ang="0">
                  <a:pos x="29" y="309"/>
                </a:cxn>
                <a:cxn ang="0">
                  <a:pos x="20" y="294"/>
                </a:cxn>
                <a:cxn ang="0">
                  <a:pos x="13" y="276"/>
                </a:cxn>
                <a:cxn ang="0">
                  <a:pos x="6" y="253"/>
                </a:cxn>
                <a:cxn ang="0">
                  <a:pos x="2" y="225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59"/>
                </a:cxn>
                <a:cxn ang="0">
                  <a:pos x="2" y="130"/>
                </a:cxn>
                <a:cxn ang="0">
                  <a:pos x="8" y="107"/>
                </a:cxn>
                <a:cxn ang="0">
                  <a:pos x="16" y="86"/>
                </a:cxn>
                <a:cxn ang="0">
                  <a:pos x="25" y="67"/>
                </a:cxn>
                <a:cxn ang="0">
                  <a:pos x="34" y="50"/>
                </a:cxn>
                <a:cxn ang="0">
                  <a:pos x="44" y="37"/>
                </a:cxn>
                <a:cxn ang="0">
                  <a:pos x="52" y="23"/>
                </a:cxn>
                <a:cxn ang="0">
                  <a:pos x="63" y="13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69" y="2"/>
                </a:cxn>
                <a:cxn ang="0">
                  <a:pos x="71" y="6"/>
                </a:cxn>
                <a:cxn ang="0">
                  <a:pos x="76" y="13"/>
                </a:cxn>
                <a:cxn ang="0">
                  <a:pos x="80" y="20"/>
                </a:cxn>
                <a:cxn ang="0">
                  <a:pos x="84" y="34"/>
                </a:cxn>
                <a:cxn ang="0">
                  <a:pos x="89" y="46"/>
                </a:cxn>
                <a:cxn ang="0">
                  <a:pos x="92" y="59"/>
                </a:cxn>
                <a:cxn ang="0">
                  <a:pos x="99" y="75"/>
                </a:cxn>
                <a:cxn ang="0">
                  <a:pos x="103" y="92"/>
                </a:cxn>
                <a:cxn ang="0">
                  <a:pos x="108" y="107"/>
                </a:cxn>
                <a:cxn ang="0">
                  <a:pos x="80" y="362"/>
                </a:cxn>
              </a:cxnLst>
              <a:rect l="0" t="0" r="r" b="b"/>
              <a:pathLst>
                <a:path w="109" h="363">
                  <a:moveTo>
                    <a:pt x="80" y="362"/>
                  </a:moveTo>
                  <a:lnTo>
                    <a:pt x="71" y="352"/>
                  </a:lnTo>
                  <a:lnTo>
                    <a:pt x="61" y="341"/>
                  </a:lnTo>
                  <a:lnTo>
                    <a:pt x="50" y="332"/>
                  </a:lnTo>
                  <a:lnTo>
                    <a:pt x="40" y="322"/>
                  </a:lnTo>
                  <a:lnTo>
                    <a:pt x="29" y="309"/>
                  </a:lnTo>
                  <a:lnTo>
                    <a:pt x="20" y="294"/>
                  </a:lnTo>
                  <a:lnTo>
                    <a:pt x="13" y="276"/>
                  </a:lnTo>
                  <a:lnTo>
                    <a:pt x="6" y="253"/>
                  </a:lnTo>
                  <a:lnTo>
                    <a:pt x="2" y="225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59"/>
                  </a:lnTo>
                  <a:lnTo>
                    <a:pt x="2" y="130"/>
                  </a:lnTo>
                  <a:lnTo>
                    <a:pt x="8" y="107"/>
                  </a:lnTo>
                  <a:lnTo>
                    <a:pt x="16" y="86"/>
                  </a:lnTo>
                  <a:lnTo>
                    <a:pt x="25" y="67"/>
                  </a:lnTo>
                  <a:lnTo>
                    <a:pt x="34" y="50"/>
                  </a:lnTo>
                  <a:lnTo>
                    <a:pt x="44" y="37"/>
                  </a:lnTo>
                  <a:lnTo>
                    <a:pt x="52" y="23"/>
                  </a:lnTo>
                  <a:lnTo>
                    <a:pt x="63" y="13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2"/>
                  </a:lnTo>
                  <a:lnTo>
                    <a:pt x="71" y="6"/>
                  </a:lnTo>
                  <a:lnTo>
                    <a:pt x="76" y="13"/>
                  </a:lnTo>
                  <a:lnTo>
                    <a:pt x="80" y="20"/>
                  </a:lnTo>
                  <a:lnTo>
                    <a:pt x="84" y="34"/>
                  </a:lnTo>
                  <a:lnTo>
                    <a:pt x="89" y="46"/>
                  </a:lnTo>
                  <a:lnTo>
                    <a:pt x="92" y="59"/>
                  </a:lnTo>
                  <a:lnTo>
                    <a:pt x="99" y="75"/>
                  </a:lnTo>
                  <a:lnTo>
                    <a:pt x="103" y="92"/>
                  </a:lnTo>
                  <a:lnTo>
                    <a:pt x="108" y="107"/>
                  </a:lnTo>
                  <a:lnTo>
                    <a:pt x="80" y="36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7" name="Freeform 197"/>
            <p:cNvSpPr>
              <a:spLocks/>
            </p:cNvSpPr>
            <p:nvPr/>
          </p:nvSpPr>
          <p:spPr bwMode="auto">
            <a:xfrm>
              <a:off x="1916" y="1809"/>
              <a:ext cx="110" cy="365"/>
            </a:xfrm>
            <a:custGeom>
              <a:avLst/>
              <a:gdLst/>
              <a:ahLst/>
              <a:cxnLst>
                <a:cxn ang="0">
                  <a:pos x="80" y="362"/>
                </a:cxn>
                <a:cxn ang="0">
                  <a:pos x="71" y="352"/>
                </a:cxn>
                <a:cxn ang="0">
                  <a:pos x="61" y="341"/>
                </a:cxn>
                <a:cxn ang="0">
                  <a:pos x="50" y="332"/>
                </a:cxn>
                <a:cxn ang="0">
                  <a:pos x="40" y="322"/>
                </a:cxn>
                <a:cxn ang="0">
                  <a:pos x="29" y="309"/>
                </a:cxn>
                <a:cxn ang="0">
                  <a:pos x="20" y="294"/>
                </a:cxn>
                <a:cxn ang="0">
                  <a:pos x="13" y="276"/>
                </a:cxn>
                <a:cxn ang="0">
                  <a:pos x="6" y="253"/>
                </a:cxn>
                <a:cxn ang="0">
                  <a:pos x="2" y="225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59"/>
                </a:cxn>
                <a:cxn ang="0">
                  <a:pos x="2" y="130"/>
                </a:cxn>
                <a:cxn ang="0">
                  <a:pos x="8" y="107"/>
                </a:cxn>
                <a:cxn ang="0">
                  <a:pos x="16" y="86"/>
                </a:cxn>
                <a:cxn ang="0">
                  <a:pos x="25" y="67"/>
                </a:cxn>
                <a:cxn ang="0">
                  <a:pos x="34" y="50"/>
                </a:cxn>
                <a:cxn ang="0">
                  <a:pos x="44" y="37"/>
                </a:cxn>
                <a:cxn ang="0">
                  <a:pos x="52" y="23"/>
                </a:cxn>
                <a:cxn ang="0">
                  <a:pos x="63" y="13"/>
                </a:cxn>
                <a:cxn ang="0">
                  <a:pos x="69" y="0"/>
                </a:cxn>
                <a:cxn ang="0">
                  <a:pos x="69" y="0"/>
                </a:cxn>
                <a:cxn ang="0">
                  <a:pos x="69" y="2"/>
                </a:cxn>
                <a:cxn ang="0">
                  <a:pos x="71" y="6"/>
                </a:cxn>
                <a:cxn ang="0">
                  <a:pos x="76" y="13"/>
                </a:cxn>
                <a:cxn ang="0">
                  <a:pos x="80" y="20"/>
                </a:cxn>
                <a:cxn ang="0">
                  <a:pos x="84" y="34"/>
                </a:cxn>
                <a:cxn ang="0">
                  <a:pos x="89" y="46"/>
                </a:cxn>
                <a:cxn ang="0">
                  <a:pos x="92" y="59"/>
                </a:cxn>
                <a:cxn ang="0">
                  <a:pos x="99" y="75"/>
                </a:cxn>
                <a:cxn ang="0">
                  <a:pos x="103" y="92"/>
                </a:cxn>
                <a:cxn ang="0">
                  <a:pos x="108" y="107"/>
                </a:cxn>
              </a:cxnLst>
              <a:rect l="0" t="0" r="r" b="b"/>
              <a:pathLst>
                <a:path w="109" h="363">
                  <a:moveTo>
                    <a:pt x="80" y="362"/>
                  </a:moveTo>
                  <a:lnTo>
                    <a:pt x="71" y="352"/>
                  </a:lnTo>
                  <a:lnTo>
                    <a:pt x="61" y="341"/>
                  </a:lnTo>
                  <a:lnTo>
                    <a:pt x="50" y="332"/>
                  </a:lnTo>
                  <a:lnTo>
                    <a:pt x="40" y="322"/>
                  </a:lnTo>
                  <a:lnTo>
                    <a:pt x="29" y="309"/>
                  </a:lnTo>
                  <a:lnTo>
                    <a:pt x="20" y="294"/>
                  </a:lnTo>
                  <a:lnTo>
                    <a:pt x="13" y="276"/>
                  </a:lnTo>
                  <a:lnTo>
                    <a:pt x="6" y="253"/>
                  </a:lnTo>
                  <a:lnTo>
                    <a:pt x="2" y="225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59"/>
                  </a:lnTo>
                  <a:lnTo>
                    <a:pt x="2" y="130"/>
                  </a:lnTo>
                  <a:lnTo>
                    <a:pt x="8" y="107"/>
                  </a:lnTo>
                  <a:lnTo>
                    <a:pt x="16" y="86"/>
                  </a:lnTo>
                  <a:lnTo>
                    <a:pt x="25" y="67"/>
                  </a:lnTo>
                  <a:lnTo>
                    <a:pt x="34" y="50"/>
                  </a:lnTo>
                  <a:lnTo>
                    <a:pt x="44" y="37"/>
                  </a:lnTo>
                  <a:lnTo>
                    <a:pt x="52" y="23"/>
                  </a:lnTo>
                  <a:lnTo>
                    <a:pt x="63" y="13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69" y="2"/>
                  </a:lnTo>
                  <a:lnTo>
                    <a:pt x="71" y="6"/>
                  </a:lnTo>
                  <a:lnTo>
                    <a:pt x="76" y="13"/>
                  </a:lnTo>
                  <a:lnTo>
                    <a:pt x="80" y="20"/>
                  </a:lnTo>
                  <a:lnTo>
                    <a:pt x="84" y="34"/>
                  </a:lnTo>
                  <a:lnTo>
                    <a:pt x="89" y="46"/>
                  </a:lnTo>
                  <a:lnTo>
                    <a:pt x="92" y="59"/>
                  </a:lnTo>
                  <a:lnTo>
                    <a:pt x="99" y="75"/>
                  </a:lnTo>
                  <a:lnTo>
                    <a:pt x="103" y="92"/>
                  </a:lnTo>
                  <a:lnTo>
                    <a:pt x="108" y="10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8" name="Freeform 198"/>
            <p:cNvSpPr>
              <a:spLocks/>
            </p:cNvSpPr>
            <p:nvPr/>
          </p:nvSpPr>
          <p:spPr bwMode="auto">
            <a:xfrm>
              <a:off x="1969" y="1637"/>
              <a:ext cx="110" cy="321"/>
            </a:xfrm>
            <a:custGeom>
              <a:avLst/>
              <a:gdLst/>
              <a:ahLst/>
              <a:cxnLst>
                <a:cxn ang="0">
                  <a:pos x="34" y="318"/>
                </a:cxn>
                <a:cxn ang="0">
                  <a:pos x="23" y="292"/>
                </a:cxn>
                <a:cxn ang="0">
                  <a:pos x="15" y="267"/>
                </a:cxn>
                <a:cxn ang="0">
                  <a:pos x="8" y="242"/>
                </a:cxn>
                <a:cxn ang="0">
                  <a:pos x="2" y="216"/>
                </a:cxn>
                <a:cxn ang="0">
                  <a:pos x="0" y="191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2" y="126"/>
                </a:cxn>
                <a:cxn ang="0">
                  <a:pos x="8" y="106"/>
                </a:cxn>
                <a:cxn ang="0">
                  <a:pos x="15" y="88"/>
                </a:cxn>
                <a:cxn ang="0">
                  <a:pos x="15" y="88"/>
                </a:cxn>
                <a:cxn ang="0">
                  <a:pos x="23" y="75"/>
                </a:cxn>
                <a:cxn ang="0">
                  <a:pos x="29" y="60"/>
                </a:cxn>
                <a:cxn ang="0">
                  <a:pos x="38" y="50"/>
                </a:cxn>
                <a:cxn ang="0">
                  <a:pos x="45" y="39"/>
                </a:cxn>
                <a:cxn ang="0">
                  <a:pos x="50" y="30"/>
                </a:cxn>
                <a:cxn ang="0">
                  <a:pos x="57" y="23"/>
                </a:cxn>
                <a:cxn ang="0">
                  <a:pos x="63" y="16"/>
                </a:cxn>
                <a:cxn ang="0">
                  <a:pos x="72" y="9"/>
                </a:cxn>
                <a:cxn ang="0">
                  <a:pos x="78" y="4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86" y="2"/>
                </a:cxn>
                <a:cxn ang="0">
                  <a:pos x="89" y="5"/>
                </a:cxn>
                <a:cxn ang="0">
                  <a:pos x="91" y="14"/>
                </a:cxn>
                <a:cxn ang="0">
                  <a:pos x="95" y="25"/>
                </a:cxn>
                <a:cxn ang="0">
                  <a:pos x="99" y="35"/>
                </a:cxn>
                <a:cxn ang="0">
                  <a:pos x="101" y="48"/>
                </a:cxn>
                <a:cxn ang="0">
                  <a:pos x="105" y="60"/>
                </a:cxn>
                <a:cxn ang="0">
                  <a:pos x="107" y="75"/>
                </a:cxn>
                <a:cxn ang="0">
                  <a:pos x="110" y="88"/>
                </a:cxn>
                <a:cxn ang="0">
                  <a:pos x="107" y="101"/>
                </a:cxn>
                <a:cxn ang="0">
                  <a:pos x="34" y="318"/>
                </a:cxn>
              </a:cxnLst>
              <a:rect l="0" t="0" r="r" b="b"/>
              <a:pathLst>
                <a:path w="111" h="319">
                  <a:moveTo>
                    <a:pt x="34" y="318"/>
                  </a:moveTo>
                  <a:lnTo>
                    <a:pt x="23" y="292"/>
                  </a:lnTo>
                  <a:lnTo>
                    <a:pt x="15" y="267"/>
                  </a:lnTo>
                  <a:lnTo>
                    <a:pt x="8" y="242"/>
                  </a:lnTo>
                  <a:lnTo>
                    <a:pt x="2" y="216"/>
                  </a:lnTo>
                  <a:lnTo>
                    <a:pt x="0" y="191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2" y="126"/>
                  </a:lnTo>
                  <a:lnTo>
                    <a:pt x="8" y="106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23" y="75"/>
                  </a:lnTo>
                  <a:lnTo>
                    <a:pt x="29" y="60"/>
                  </a:lnTo>
                  <a:lnTo>
                    <a:pt x="38" y="50"/>
                  </a:lnTo>
                  <a:lnTo>
                    <a:pt x="45" y="39"/>
                  </a:lnTo>
                  <a:lnTo>
                    <a:pt x="50" y="30"/>
                  </a:lnTo>
                  <a:lnTo>
                    <a:pt x="57" y="23"/>
                  </a:lnTo>
                  <a:lnTo>
                    <a:pt x="63" y="16"/>
                  </a:lnTo>
                  <a:lnTo>
                    <a:pt x="72" y="9"/>
                  </a:lnTo>
                  <a:lnTo>
                    <a:pt x="78" y="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9" y="5"/>
                  </a:lnTo>
                  <a:lnTo>
                    <a:pt x="91" y="14"/>
                  </a:lnTo>
                  <a:lnTo>
                    <a:pt x="95" y="25"/>
                  </a:lnTo>
                  <a:lnTo>
                    <a:pt x="99" y="35"/>
                  </a:lnTo>
                  <a:lnTo>
                    <a:pt x="101" y="48"/>
                  </a:lnTo>
                  <a:lnTo>
                    <a:pt x="105" y="60"/>
                  </a:lnTo>
                  <a:lnTo>
                    <a:pt x="107" y="75"/>
                  </a:lnTo>
                  <a:lnTo>
                    <a:pt x="110" y="88"/>
                  </a:lnTo>
                  <a:lnTo>
                    <a:pt x="107" y="101"/>
                  </a:lnTo>
                  <a:lnTo>
                    <a:pt x="34" y="31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9" name="Freeform 199"/>
            <p:cNvSpPr>
              <a:spLocks/>
            </p:cNvSpPr>
            <p:nvPr/>
          </p:nvSpPr>
          <p:spPr bwMode="auto">
            <a:xfrm>
              <a:off x="1969" y="1637"/>
              <a:ext cx="110" cy="321"/>
            </a:xfrm>
            <a:custGeom>
              <a:avLst/>
              <a:gdLst/>
              <a:ahLst/>
              <a:cxnLst>
                <a:cxn ang="0">
                  <a:pos x="34" y="318"/>
                </a:cxn>
                <a:cxn ang="0">
                  <a:pos x="23" y="292"/>
                </a:cxn>
                <a:cxn ang="0">
                  <a:pos x="15" y="267"/>
                </a:cxn>
                <a:cxn ang="0">
                  <a:pos x="8" y="242"/>
                </a:cxn>
                <a:cxn ang="0">
                  <a:pos x="2" y="216"/>
                </a:cxn>
                <a:cxn ang="0">
                  <a:pos x="0" y="191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2" y="126"/>
                </a:cxn>
                <a:cxn ang="0">
                  <a:pos x="8" y="106"/>
                </a:cxn>
                <a:cxn ang="0">
                  <a:pos x="15" y="88"/>
                </a:cxn>
                <a:cxn ang="0">
                  <a:pos x="15" y="88"/>
                </a:cxn>
                <a:cxn ang="0">
                  <a:pos x="23" y="75"/>
                </a:cxn>
                <a:cxn ang="0">
                  <a:pos x="29" y="60"/>
                </a:cxn>
                <a:cxn ang="0">
                  <a:pos x="38" y="50"/>
                </a:cxn>
                <a:cxn ang="0">
                  <a:pos x="45" y="39"/>
                </a:cxn>
                <a:cxn ang="0">
                  <a:pos x="50" y="30"/>
                </a:cxn>
                <a:cxn ang="0">
                  <a:pos x="57" y="23"/>
                </a:cxn>
                <a:cxn ang="0">
                  <a:pos x="63" y="16"/>
                </a:cxn>
                <a:cxn ang="0">
                  <a:pos x="72" y="9"/>
                </a:cxn>
                <a:cxn ang="0">
                  <a:pos x="78" y="4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86" y="2"/>
                </a:cxn>
                <a:cxn ang="0">
                  <a:pos x="89" y="5"/>
                </a:cxn>
                <a:cxn ang="0">
                  <a:pos x="91" y="14"/>
                </a:cxn>
                <a:cxn ang="0">
                  <a:pos x="95" y="25"/>
                </a:cxn>
                <a:cxn ang="0">
                  <a:pos x="99" y="35"/>
                </a:cxn>
                <a:cxn ang="0">
                  <a:pos x="101" y="48"/>
                </a:cxn>
                <a:cxn ang="0">
                  <a:pos x="105" y="60"/>
                </a:cxn>
                <a:cxn ang="0">
                  <a:pos x="107" y="75"/>
                </a:cxn>
                <a:cxn ang="0">
                  <a:pos x="110" y="88"/>
                </a:cxn>
                <a:cxn ang="0">
                  <a:pos x="107" y="101"/>
                </a:cxn>
              </a:cxnLst>
              <a:rect l="0" t="0" r="r" b="b"/>
              <a:pathLst>
                <a:path w="111" h="319">
                  <a:moveTo>
                    <a:pt x="34" y="318"/>
                  </a:moveTo>
                  <a:lnTo>
                    <a:pt x="23" y="292"/>
                  </a:lnTo>
                  <a:lnTo>
                    <a:pt x="15" y="267"/>
                  </a:lnTo>
                  <a:lnTo>
                    <a:pt x="8" y="242"/>
                  </a:lnTo>
                  <a:lnTo>
                    <a:pt x="2" y="216"/>
                  </a:lnTo>
                  <a:lnTo>
                    <a:pt x="0" y="191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2" y="126"/>
                  </a:lnTo>
                  <a:lnTo>
                    <a:pt x="8" y="106"/>
                  </a:lnTo>
                  <a:lnTo>
                    <a:pt x="15" y="88"/>
                  </a:lnTo>
                  <a:lnTo>
                    <a:pt x="15" y="88"/>
                  </a:lnTo>
                  <a:lnTo>
                    <a:pt x="23" y="75"/>
                  </a:lnTo>
                  <a:lnTo>
                    <a:pt x="29" y="60"/>
                  </a:lnTo>
                  <a:lnTo>
                    <a:pt x="38" y="50"/>
                  </a:lnTo>
                  <a:lnTo>
                    <a:pt x="45" y="39"/>
                  </a:lnTo>
                  <a:lnTo>
                    <a:pt x="50" y="30"/>
                  </a:lnTo>
                  <a:lnTo>
                    <a:pt x="57" y="23"/>
                  </a:lnTo>
                  <a:lnTo>
                    <a:pt x="63" y="16"/>
                  </a:lnTo>
                  <a:lnTo>
                    <a:pt x="72" y="9"/>
                  </a:lnTo>
                  <a:lnTo>
                    <a:pt x="78" y="4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86" y="2"/>
                  </a:lnTo>
                  <a:lnTo>
                    <a:pt x="89" y="5"/>
                  </a:lnTo>
                  <a:lnTo>
                    <a:pt x="91" y="14"/>
                  </a:lnTo>
                  <a:lnTo>
                    <a:pt x="95" y="25"/>
                  </a:lnTo>
                  <a:lnTo>
                    <a:pt x="99" y="35"/>
                  </a:lnTo>
                  <a:lnTo>
                    <a:pt x="101" y="48"/>
                  </a:lnTo>
                  <a:lnTo>
                    <a:pt x="105" y="60"/>
                  </a:lnTo>
                  <a:lnTo>
                    <a:pt x="107" y="75"/>
                  </a:lnTo>
                  <a:lnTo>
                    <a:pt x="110" y="88"/>
                  </a:lnTo>
                  <a:lnTo>
                    <a:pt x="107" y="101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0" name="Freeform 200"/>
            <p:cNvSpPr>
              <a:spLocks/>
            </p:cNvSpPr>
            <p:nvPr/>
          </p:nvSpPr>
          <p:spPr bwMode="auto">
            <a:xfrm>
              <a:off x="2083" y="1486"/>
              <a:ext cx="131" cy="285"/>
            </a:xfrm>
            <a:custGeom>
              <a:avLst/>
              <a:gdLst/>
              <a:ahLst/>
              <a:cxnLst>
                <a:cxn ang="0">
                  <a:pos x="2" y="285"/>
                </a:cxn>
                <a:cxn ang="0">
                  <a:pos x="0" y="267"/>
                </a:cxn>
                <a:cxn ang="0">
                  <a:pos x="0" y="248"/>
                </a:cxn>
                <a:cxn ang="0">
                  <a:pos x="2" y="227"/>
                </a:cxn>
                <a:cxn ang="0">
                  <a:pos x="5" y="206"/>
                </a:cxn>
                <a:cxn ang="0">
                  <a:pos x="12" y="185"/>
                </a:cxn>
                <a:cxn ang="0">
                  <a:pos x="18" y="165"/>
                </a:cxn>
                <a:cxn ang="0">
                  <a:pos x="25" y="143"/>
                </a:cxn>
                <a:cxn ang="0">
                  <a:pos x="30" y="126"/>
                </a:cxn>
                <a:cxn ang="0">
                  <a:pos x="37" y="110"/>
                </a:cxn>
                <a:cxn ang="0">
                  <a:pos x="41" y="96"/>
                </a:cxn>
                <a:cxn ang="0">
                  <a:pos x="41" y="96"/>
                </a:cxn>
                <a:cxn ang="0">
                  <a:pos x="48" y="86"/>
                </a:cxn>
                <a:cxn ang="0">
                  <a:pos x="53" y="73"/>
                </a:cxn>
                <a:cxn ang="0">
                  <a:pos x="62" y="61"/>
                </a:cxn>
                <a:cxn ang="0">
                  <a:pos x="71" y="50"/>
                </a:cxn>
                <a:cxn ang="0">
                  <a:pos x="79" y="38"/>
                </a:cxn>
                <a:cxn ang="0">
                  <a:pos x="90" y="29"/>
                </a:cxn>
                <a:cxn ang="0">
                  <a:pos x="99" y="19"/>
                </a:cxn>
                <a:cxn ang="0">
                  <a:pos x="106" y="11"/>
                </a:cxn>
                <a:cxn ang="0">
                  <a:pos x="113" y="4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22" y="2"/>
                </a:cxn>
                <a:cxn ang="0">
                  <a:pos x="122" y="6"/>
                </a:cxn>
                <a:cxn ang="0">
                  <a:pos x="124" y="13"/>
                </a:cxn>
                <a:cxn ang="0">
                  <a:pos x="126" y="23"/>
                </a:cxn>
                <a:cxn ang="0">
                  <a:pos x="127" y="34"/>
                </a:cxn>
                <a:cxn ang="0">
                  <a:pos x="127" y="44"/>
                </a:cxn>
                <a:cxn ang="0">
                  <a:pos x="130" y="57"/>
                </a:cxn>
                <a:cxn ang="0">
                  <a:pos x="130" y="69"/>
                </a:cxn>
                <a:cxn ang="0">
                  <a:pos x="130" y="82"/>
                </a:cxn>
                <a:cxn ang="0">
                  <a:pos x="127" y="94"/>
                </a:cxn>
                <a:cxn ang="0">
                  <a:pos x="2" y="285"/>
                </a:cxn>
              </a:cxnLst>
              <a:rect l="0" t="0" r="r" b="b"/>
              <a:pathLst>
                <a:path w="131" h="286">
                  <a:moveTo>
                    <a:pt x="2" y="285"/>
                  </a:moveTo>
                  <a:lnTo>
                    <a:pt x="0" y="267"/>
                  </a:lnTo>
                  <a:lnTo>
                    <a:pt x="0" y="248"/>
                  </a:lnTo>
                  <a:lnTo>
                    <a:pt x="2" y="227"/>
                  </a:lnTo>
                  <a:lnTo>
                    <a:pt x="5" y="206"/>
                  </a:lnTo>
                  <a:lnTo>
                    <a:pt x="12" y="185"/>
                  </a:lnTo>
                  <a:lnTo>
                    <a:pt x="18" y="165"/>
                  </a:lnTo>
                  <a:lnTo>
                    <a:pt x="25" y="143"/>
                  </a:lnTo>
                  <a:lnTo>
                    <a:pt x="30" y="126"/>
                  </a:lnTo>
                  <a:lnTo>
                    <a:pt x="37" y="110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8" y="86"/>
                  </a:lnTo>
                  <a:lnTo>
                    <a:pt x="53" y="73"/>
                  </a:lnTo>
                  <a:lnTo>
                    <a:pt x="62" y="61"/>
                  </a:lnTo>
                  <a:lnTo>
                    <a:pt x="71" y="50"/>
                  </a:lnTo>
                  <a:lnTo>
                    <a:pt x="79" y="38"/>
                  </a:lnTo>
                  <a:lnTo>
                    <a:pt x="90" y="29"/>
                  </a:lnTo>
                  <a:lnTo>
                    <a:pt x="99" y="19"/>
                  </a:lnTo>
                  <a:lnTo>
                    <a:pt x="106" y="11"/>
                  </a:lnTo>
                  <a:lnTo>
                    <a:pt x="113" y="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2"/>
                  </a:lnTo>
                  <a:lnTo>
                    <a:pt x="122" y="6"/>
                  </a:lnTo>
                  <a:lnTo>
                    <a:pt x="124" y="13"/>
                  </a:lnTo>
                  <a:lnTo>
                    <a:pt x="126" y="23"/>
                  </a:lnTo>
                  <a:lnTo>
                    <a:pt x="127" y="34"/>
                  </a:lnTo>
                  <a:lnTo>
                    <a:pt x="127" y="44"/>
                  </a:lnTo>
                  <a:lnTo>
                    <a:pt x="130" y="57"/>
                  </a:lnTo>
                  <a:lnTo>
                    <a:pt x="130" y="69"/>
                  </a:lnTo>
                  <a:lnTo>
                    <a:pt x="130" y="82"/>
                  </a:lnTo>
                  <a:lnTo>
                    <a:pt x="127" y="94"/>
                  </a:lnTo>
                  <a:lnTo>
                    <a:pt x="2" y="28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1" name="Freeform 201"/>
            <p:cNvSpPr>
              <a:spLocks/>
            </p:cNvSpPr>
            <p:nvPr/>
          </p:nvSpPr>
          <p:spPr bwMode="auto">
            <a:xfrm>
              <a:off x="2083" y="1486"/>
              <a:ext cx="131" cy="285"/>
            </a:xfrm>
            <a:custGeom>
              <a:avLst/>
              <a:gdLst/>
              <a:ahLst/>
              <a:cxnLst>
                <a:cxn ang="0">
                  <a:pos x="2" y="285"/>
                </a:cxn>
                <a:cxn ang="0">
                  <a:pos x="0" y="267"/>
                </a:cxn>
                <a:cxn ang="0">
                  <a:pos x="0" y="248"/>
                </a:cxn>
                <a:cxn ang="0">
                  <a:pos x="2" y="227"/>
                </a:cxn>
                <a:cxn ang="0">
                  <a:pos x="5" y="206"/>
                </a:cxn>
                <a:cxn ang="0">
                  <a:pos x="12" y="185"/>
                </a:cxn>
                <a:cxn ang="0">
                  <a:pos x="18" y="165"/>
                </a:cxn>
                <a:cxn ang="0">
                  <a:pos x="25" y="143"/>
                </a:cxn>
                <a:cxn ang="0">
                  <a:pos x="30" y="126"/>
                </a:cxn>
                <a:cxn ang="0">
                  <a:pos x="37" y="110"/>
                </a:cxn>
                <a:cxn ang="0">
                  <a:pos x="41" y="96"/>
                </a:cxn>
                <a:cxn ang="0">
                  <a:pos x="41" y="96"/>
                </a:cxn>
                <a:cxn ang="0">
                  <a:pos x="48" y="86"/>
                </a:cxn>
                <a:cxn ang="0">
                  <a:pos x="53" y="73"/>
                </a:cxn>
                <a:cxn ang="0">
                  <a:pos x="62" y="61"/>
                </a:cxn>
                <a:cxn ang="0">
                  <a:pos x="71" y="50"/>
                </a:cxn>
                <a:cxn ang="0">
                  <a:pos x="79" y="38"/>
                </a:cxn>
                <a:cxn ang="0">
                  <a:pos x="90" y="29"/>
                </a:cxn>
                <a:cxn ang="0">
                  <a:pos x="99" y="19"/>
                </a:cxn>
                <a:cxn ang="0">
                  <a:pos x="106" y="11"/>
                </a:cxn>
                <a:cxn ang="0">
                  <a:pos x="113" y="4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22" y="2"/>
                </a:cxn>
                <a:cxn ang="0">
                  <a:pos x="122" y="6"/>
                </a:cxn>
                <a:cxn ang="0">
                  <a:pos x="124" y="13"/>
                </a:cxn>
                <a:cxn ang="0">
                  <a:pos x="126" y="23"/>
                </a:cxn>
                <a:cxn ang="0">
                  <a:pos x="127" y="34"/>
                </a:cxn>
                <a:cxn ang="0">
                  <a:pos x="127" y="44"/>
                </a:cxn>
                <a:cxn ang="0">
                  <a:pos x="130" y="57"/>
                </a:cxn>
                <a:cxn ang="0">
                  <a:pos x="130" y="69"/>
                </a:cxn>
                <a:cxn ang="0">
                  <a:pos x="130" y="82"/>
                </a:cxn>
                <a:cxn ang="0">
                  <a:pos x="127" y="94"/>
                </a:cxn>
              </a:cxnLst>
              <a:rect l="0" t="0" r="r" b="b"/>
              <a:pathLst>
                <a:path w="131" h="286">
                  <a:moveTo>
                    <a:pt x="2" y="285"/>
                  </a:moveTo>
                  <a:lnTo>
                    <a:pt x="0" y="267"/>
                  </a:lnTo>
                  <a:lnTo>
                    <a:pt x="0" y="248"/>
                  </a:lnTo>
                  <a:lnTo>
                    <a:pt x="2" y="227"/>
                  </a:lnTo>
                  <a:lnTo>
                    <a:pt x="5" y="206"/>
                  </a:lnTo>
                  <a:lnTo>
                    <a:pt x="12" y="185"/>
                  </a:lnTo>
                  <a:lnTo>
                    <a:pt x="18" y="165"/>
                  </a:lnTo>
                  <a:lnTo>
                    <a:pt x="25" y="143"/>
                  </a:lnTo>
                  <a:lnTo>
                    <a:pt x="30" y="126"/>
                  </a:lnTo>
                  <a:lnTo>
                    <a:pt x="37" y="110"/>
                  </a:lnTo>
                  <a:lnTo>
                    <a:pt x="41" y="96"/>
                  </a:lnTo>
                  <a:lnTo>
                    <a:pt x="41" y="96"/>
                  </a:lnTo>
                  <a:lnTo>
                    <a:pt x="48" y="86"/>
                  </a:lnTo>
                  <a:lnTo>
                    <a:pt x="53" y="73"/>
                  </a:lnTo>
                  <a:lnTo>
                    <a:pt x="62" y="61"/>
                  </a:lnTo>
                  <a:lnTo>
                    <a:pt x="71" y="50"/>
                  </a:lnTo>
                  <a:lnTo>
                    <a:pt x="79" y="38"/>
                  </a:lnTo>
                  <a:lnTo>
                    <a:pt x="90" y="29"/>
                  </a:lnTo>
                  <a:lnTo>
                    <a:pt x="99" y="19"/>
                  </a:lnTo>
                  <a:lnTo>
                    <a:pt x="106" y="11"/>
                  </a:lnTo>
                  <a:lnTo>
                    <a:pt x="113" y="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2"/>
                  </a:lnTo>
                  <a:lnTo>
                    <a:pt x="122" y="6"/>
                  </a:lnTo>
                  <a:lnTo>
                    <a:pt x="124" y="13"/>
                  </a:lnTo>
                  <a:lnTo>
                    <a:pt x="126" y="23"/>
                  </a:lnTo>
                  <a:lnTo>
                    <a:pt x="127" y="34"/>
                  </a:lnTo>
                  <a:lnTo>
                    <a:pt x="127" y="44"/>
                  </a:lnTo>
                  <a:lnTo>
                    <a:pt x="130" y="57"/>
                  </a:lnTo>
                  <a:lnTo>
                    <a:pt x="130" y="69"/>
                  </a:lnTo>
                  <a:lnTo>
                    <a:pt x="130" y="82"/>
                  </a:lnTo>
                  <a:lnTo>
                    <a:pt x="127" y="9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2" name="Freeform 202"/>
            <p:cNvSpPr>
              <a:spLocks/>
            </p:cNvSpPr>
            <p:nvPr/>
          </p:nvSpPr>
          <p:spPr bwMode="auto">
            <a:xfrm>
              <a:off x="2188" y="1385"/>
              <a:ext cx="134" cy="2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2" y="202"/>
                </a:cxn>
                <a:cxn ang="0">
                  <a:pos x="4" y="186"/>
                </a:cxn>
                <a:cxn ang="0">
                  <a:pos x="6" y="167"/>
                </a:cxn>
                <a:cxn ang="0">
                  <a:pos x="8" y="147"/>
                </a:cxn>
                <a:cxn ang="0">
                  <a:pos x="13" y="131"/>
                </a:cxn>
                <a:cxn ang="0">
                  <a:pos x="19" y="112"/>
                </a:cxn>
                <a:cxn ang="0">
                  <a:pos x="25" y="96"/>
                </a:cxn>
                <a:cxn ang="0">
                  <a:pos x="31" y="81"/>
                </a:cxn>
                <a:cxn ang="0">
                  <a:pos x="38" y="69"/>
                </a:cxn>
                <a:cxn ang="0">
                  <a:pos x="47" y="58"/>
                </a:cxn>
                <a:cxn ang="0">
                  <a:pos x="47" y="58"/>
                </a:cxn>
                <a:cxn ang="0">
                  <a:pos x="52" y="49"/>
                </a:cxn>
                <a:cxn ang="0">
                  <a:pos x="61" y="41"/>
                </a:cxn>
                <a:cxn ang="0">
                  <a:pos x="70" y="32"/>
                </a:cxn>
                <a:cxn ang="0">
                  <a:pos x="75" y="26"/>
                </a:cxn>
                <a:cxn ang="0">
                  <a:pos x="84" y="20"/>
                </a:cxn>
                <a:cxn ang="0">
                  <a:pos x="93" y="16"/>
                </a:cxn>
                <a:cxn ang="0">
                  <a:pos x="101" y="12"/>
                </a:cxn>
                <a:cxn ang="0">
                  <a:pos x="107" y="5"/>
                </a:cxn>
                <a:cxn ang="0">
                  <a:pos x="116" y="1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3"/>
                </a:cxn>
                <a:cxn ang="0">
                  <a:pos x="126" y="9"/>
                </a:cxn>
                <a:cxn ang="0">
                  <a:pos x="128" y="18"/>
                </a:cxn>
                <a:cxn ang="0">
                  <a:pos x="130" y="26"/>
                </a:cxn>
                <a:cxn ang="0">
                  <a:pos x="133" y="37"/>
                </a:cxn>
                <a:cxn ang="0">
                  <a:pos x="133" y="46"/>
                </a:cxn>
                <a:cxn ang="0">
                  <a:pos x="133" y="55"/>
                </a:cxn>
                <a:cxn ang="0">
                  <a:pos x="133" y="66"/>
                </a:cxn>
                <a:cxn ang="0">
                  <a:pos x="130" y="76"/>
                </a:cxn>
                <a:cxn ang="0">
                  <a:pos x="0" y="218"/>
                </a:cxn>
              </a:cxnLst>
              <a:rect l="0" t="0" r="r" b="b"/>
              <a:pathLst>
                <a:path w="134" h="219">
                  <a:moveTo>
                    <a:pt x="0" y="218"/>
                  </a:moveTo>
                  <a:lnTo>
                    <a:pt x="2" y="202"/>
                  </a:lnTo>
                  <a:lnTo>
                    <a:pt x="4" y="186"/>
                  </a:lnTo>
                  <a:lnTo>
                    <a:pt x="6" y="167"/>
                  </a:lnTo>
                  <a:lnTo>
                    <a:pt x="8" y="147"/>
                  </a:lnTo>
                  <a:lnTo>
                    <a:pt x="13" y="131"/>
                  </a:lnTo>
                  <a:lnTo>
                    <a:pt x="19" y="112"/>
                  </a:lnTo>
                  <a:lnTo>
                    <a:pt x="25" y="96"/>
                  </a:lnTo>
                  <a:lnTo>
                    <a:pt x="31" y="81"/>
                  </a:lnTo>
                  <a:lnTo>
                    <a:pt x="38" y="69"/>
                  </a:lnTo>
                  <a:lnTo>
                    <a:pt x="47" y="58"/>
                  </a:lnTo>
                  <a:lnTo>
                    <a:pt x="47" y="58"/>
                  </a:lnTo>
                  <a:lnTo>
                    <a:pt x="52" y="49"/>
                  </a:lnTo>
                  <a:lnTo>
                    <a:pt x="61" y="41"/>
                  </a:lnTo>
                  <a:lnTo>
                    <a:pt x="70" y="32"/>
                  </a:lnTo>
                  <a:lnTo>
                    <a:pt x="75" y="26"/>
                  </a:lnTo>
                  <a:lnTo>
                    <a:pt x="84" y="20"/>
                  </a:lnTo>
                  <a:lnTo>
                    <a:pt x="93" y="16"/>
                  </a:lnTo>
                  <a:lnTo>
                    <a:pt x="101" y="12"/>
                  </a:lnTo>
                  <a:lnTo>
                    <a:pt x="107" y="5"/>
                  </a:lnTo>
                  <a:lnTo>
                    <a:pt x="116" y="1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3"/>
                  </a:lnTo>
                  <a:lnTo>
                    <a:pt x="126" y="9"/>
                  </a:lnTo>
                  <a:lnTo>
                    <a:pt x="128" y="18"/>
                  </a:lnTo>
                  <a:lnTo>
                    <a:pt x="130" y="26"/>
                  </a:lnTo>
                  <a:lnTo>
                    <a:pt x="133" y="37"/>
                  </a:lnTo>
                  <a:lnTo>
                    <a:pt x="133" y="46"/>
                  </a:lnTo>
                  <a:lnTo>
                    <a:pt x="133" y="55"/>
                  </a:lnTo>
                  <a:lnTo>
                    <a:pt x="133" y="66"/>
                  </a:lnTo>
                  <a:lnTo>
                    <a:pt x="130" y="76"/>
                  </a:lnTo>
                  <a:lnTo>
                    <a:pt x="0" y="21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3" name="Freeform 203"/>
            <p:cNvSpPr>
              <a:spLocks/>
            </p:cNvSpPr>
            <p:nvPr/>
          </p:nvSpPr>
          <p:spPr bwMode="auto">
            <a:xfrm>
              <a:off x="2188" y="1385"/>
              <a:ext cx="134" cy="2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2" y="202"/>
                </a:cxn>
                <a:cxn ang="0">
                  <a:pos x="4" y="186"/>
                </a:cxn>
                <a:cxn ang="0">
                  <a:pos x="6" y="167"/>
                </a:cxn>
                <a:cxn ang="0">
                  <a:pos x="8" y="147"/>
                </a:cxn>
                <a:cxn ang="0">
                  <a:pos x="13" y="131"/>
                </a:cxn>
                <a:cxn ang="0">
                  <a:pos x="19" y="112"/>
                </a:cxn>
                <a:cxn ang="0">
                  <a:pos x="25" y="96"/>
                </a:cxn>
                <a:cxn ang="0">
                  <a:pos x="31" y="81"/>
                </a:cxn>
                <a:cxn ang="0">
                  <a:pos x="38" y="69"/>
                </a:cxn>
                <a:cxn ang="0">
                  <a:pos x="47" y="58"/>
                </a:cxn>
                <a:cxn ang="0">
                  <a:pos x="47" y="58"/>
                </a:cxn>
                <a:cxn ang="0">
                  <a:pos x="52" y="49"/>
                </a:cxn>
                <a:cxn ang="0">
                  <a:pos x="61" y="41"/>
                </a:cxn>
                <a:cxn ang="0">
                  <a:pos x="70" y="32"/>
                </a:cxn>
                <a:cxn ang="0">
                  <a:pos x="75" y="26"/>
                </a:cxn>
                <a:cxn ang="0">
                  <a:pos x="84" y="20"/>
                </a:cxn>
                <a:cxn ang="0">
                  <a:pos x="93" y="16"/>
                </a:cxn>
                <a:cxn ang="0">
                  <a:pos x="101" y="12"/>
                </a:cxn>
                <a:cxn ang="0">
                  <a:pos x="107" y="5"/>
                </a:cxn>
                <a:cxn ang="0">
                  <a:pos x="116" y="1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24" y="3"/>
                </a:cxn>
                <a:cxn ang="0">
                  <a:pos x="126" y="9"/>
                </a:cxn>
                <a:cxn ang="0">
                  <a:pos x="128" y="18"/>
                </a:cxn>
                <a:cxn ang="0">
                  <a:pos x="130" y="26"/>
                </a:cxn>
                <a:cxn ang="0">
                  <a:pos x="133" y="37"/>
                </a:cxn>
                <a:cxn ang="0">
                  <a:pos x="133" y="46"/>
                </a:cxn>
                <a:cxn ang="0">
                  <a:pos x="133" y="55"/>
                </a:cxn>
                <a:cxn ang="0">
                  <a:pos x="133" y="66"/>
                </a:cxn>
                <a:cxn ang="0">
                  <a:pos x="130" y="76"/>
                </a:cxn>
              </a:cxnLst>
              <a:rect l="0" t="0" r="r" b="b"/>
              <a:pathLst>
                <a:path w="134" h="219">
                  <a:moveTo>
                    <a:pt x="0" y="218"/>
                  </a:moveTo>
                  <a:lnTo>
                    <a:pt x="2" y="202"/>
                  </a:lnTo>
                  <a:lnTo>
                    <a:pt x="4" y="186"/>
                  </a:lnTo>
                  <a:lnTo>
                    <a:pt x="6" y="167"/>
                  </a:lnTo>
                  <a:lnTo>
                    <a:pt x="8" y="147"/>
                  </a:lnTo>
                  <a:lnTo>
                    <a:pt x="13" y="131"/>
                  </a:lnTo>
                  <a:lnTo>
                    <a:pt x="19" y="112"/>
                  </a:lnTo>
                  <a:lnTo>
                    <a:pt x="25" y="96"/>
                  </a:lnTo>
                  <a:lnTo>
                    <a:pt x="31" y="81"/>
                  </a:lnTo>
                  <a:lnTo>
                    <a:pt x="38" y="69"/>
                  </a:lnTo>
                  <a:lnTo>
                    <a:pt x="47" y="58"/>
                  </a:lnTo>
                  <a:lnTo>
                    <a:pt x="47" y="58"/>
                  </a:lnTo>
                  <a:lnTo>
                    <a:pt x="52" y="49"/>
                  </a:lnTo>
                  <a:lnTo>
                    <a:pt x="61" y="41"/>
                  </a:lnTo>
                  <a:lnTo>
                    <a:pt x="70" y="32"/>
                  </a:lnTo>
                  <a:lnTo>
                    <a:pt x="75" y="26"/>
                  </a:lnTo>
                  <a:lnTo>
                    <a:pt x="84" y="20"/>
                  </a:lnTo>
                  <a:lnTo>
                    <a:pt x="93" y="16"/>
                  </a:lnTo>
                  <a:lnTo>
                    <a:pt x="101" y="12"/>
                  </a:lnTo>
                  <a:lnTo>
                    <a:pt x="107" y="5"/>
                  </a:lnTo>
                  <a:lnTo>
                    <a:pt x="116" y="1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24" y="3"/>
                  </a:lnTo>
                  <a:lnTo>
                    <a:pt x="126" y="9"/>
                  </a:lnTo>
                  <a:lnTo>
                    <a:pt x="128" y="18"/>
                  </a:lnTo>
                  <a:lnTo>
                    <a:pt x="130" y="26"/>
                  </a:lnTo>
                  <a:lnTo>
                    <a:pt x="133" y="37"/>
                  </a:lnTo>
                  <a:lnTo>
                    <a:pt x="133" y="46"/>
                  </a:lnTo>
                  <a:lnTo>
                    <a:pt x="133" y="55"/>
                  </a:lnTo>
                  <a:lnTo>
                    <a:pt x="133" y="66"/>
                  </a:lnTo>
                  <a:lnTo>
                    <a:pt x="130" y="7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4" name="Freeform 204"/>
            <p:cNvSpPr>
              <a:spLocks/>
            </p:cNvSpPr>
            <p:nvPr/>
          </p:nvSpPr>
          <p:spPr bwMode="auto">
            <a:xfrm>
              <a:off x="2290" y="1315"/>
              <a:ext cx="121" cy="176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62"/>
                </a:cxn>
                <a:cxn ang="0">
                  <a:pos x="2" y="147"/>
                </a:cxn>
                <a:cxn ang="0">
                  <a:pos x="4" y="133"/>
                </a:cxn>
                <a:cxn ang="0">
                  <a:pos x="8" y="117"/>
                </a:cxn>
                <a:cxn ang="0">
                  <a:pos x="13" y="101"/>
                </a:cxn>
                <a:cxn ang="0">
                  <a:pos x="17" y="89"/>
                </a:cxn>
                <a:cxn ang="0">
                  <a:pos x="23" y="73"/>
                </a:cxn>
                <a:cxn ang="0">
                  <a:pos x="27" y="61"/>
                </a:cxn>
                <a:cxn ang="0">
                  <a:pos x="36" y="50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8" y="34"/>
                </a:cxn>
                <a:cxn ang="0">
                  <a:pos x="54" y="25"/>
                </a:cxn>
                <a:cxn ang="0">
                  <a:pos x="61" y="20"/>
                </a:cxn>
                <a:cxn ang="0">
                  <a:pos x="70" y="15"/>
                </a:cxn>
                <a:cxn ang="0">
                  <a:pos x="75" y="11"/>
                </a:cxn>
                <a:cxn ang="0">
                  <a:pos x="84" y="6"/>
                </a:cxn>
                <a:cxn ang="0">
                  <a:pos x="91" y="4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112" y="0"/>
                </a:cxn>
                <a:cxn ang="0">
                  <a:pos x="112" y="0"/>
                </a:cxn>
                <a:cxn ang="0">
                  <a:pos x="112" y="2"/>
                </a:cxn>
                <a:cxn ang="0">
                  <a:pos x="114" y="6"/>
                </a:cxn>
                <a:cxn ang="0">
                  <a:pos x="116" y="11"/>
                </a:cxn>
                <a:cxn ang="0">
                  <a:pos x="118" y="20"/>
                </a:cxn>
                <a:cxn ang="0">
                  <a:pos x="120" y="29"/>
                </a:cxn>
                <a:cxn ang="0">
                  <a:pos x="122" y="40"/>
                </a:cxn>
                <a:cxn ang="0">
                  <a:pos x="122" y="50"/>
                </a:cxn>
                <a:cxn ang="0">
                  <a:pos x="122" y="61"/>
                </a:cxn>
                <a:cxn ang="0">
                  <a:pos x="122" y="71"/>
                </a:cxn>
                <a:cxn ang="0">
                  <a:pos x="120" y="82"/>
                </a:cxn>
                <a:cxn ang="0">
                  <a:pos x="0" y="175"/>
                </a:cxn>
              </a:cxnLst>
              <a:rect l="0" t="0" r="r" b="b"/>
              <a:pathLst>
                <a:path w="123" h="176">
                  <a:moveTo>
                    <a:pt x="0" y="175"/>
                  </a:moveTo>
                  <a:lnTo>
                    <a:pt x="0" y="162"/>
                  </a:lnTo>
                  <a:lnTo>
                    <a:pt x="2" y="147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1"/>
                  </a:lnTo>
                  <a:lnTo>
                    <a:pt x="17" y="89"/>
                  </a:lnTo>
                  <a:lnTo>
                    <a:pt x="23" y="73"/>
                  </a:lnTo>
                  <a:lnTo>
                    <a:pt x="27" y="61"/>
                  </a:lnTo>
                  <a:lnTo>
                    <a:pt x="36" y="5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8" y="34"/>
                  </a:lnTo>
                  <a:lnTo>
                    <a:pt x="54" y="25"/>
                  </a:lnTo>
                  <a:lnTo>
                    <a:pt x="61" y="20"/>
                  </a:lnTo>
                  <a:lnTo>
                    <a:pt x="70" y="15"/>
                  </a:lnTo>
                  <a:lnTo>
                    <a:pt x="75" y="11"/>
                  </a:lnTo>
                  <a:lnTo>
                    <a:pt x="84" y="6"/>
                  </a:lnTo>
                  <a:lnTo>
                    <a:pt x="91" y="4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2"/>
                  </a:lnTo>
                  <a:lnTo>
                    <a:pt x="114" y="6"/>
                  </a:lnTo>
                  <a:lnTo>
                    <a:pt x="116" y="11"/>
                  </a:lnTo>
                  <a:lnTo>
                    <a:pt x="118" y="20"/>
                  </a:lnTo>
                  <a:lnTo>
                    <a:pt x="120" y="29"/>
                  </a:lnTo>
                  <a:lnTo>
                    <a:pt x="122" y="40"/>
                  </a:lnTo>
                  <a:lnTo>
                    <a:pt x="122" y="50"/>
                  </a:lnTo>
                  <a:lnTo>
                    <a:pt x="122" y="61"/>
                  </a:lnTo>
                  <a:lnTo>
                    <a:pt x="122" y="71"/>
                  </a:lnTo>
                  <a:lnTo>
                    <a:pt x="120" y="82"/>
                  </a:lnTo>
                  <a:lnTo>
                    <a:pt x="0" y="17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5" name="Freeform 205"/>
            <p:cNvSpPr>
              <a:spLocks/>
            </p:cNvSpPr>
            <p:nvPr/>
          </p:nvSpPr>
          <p:spPr bwMode="auto">
            <a:xfrm>
              <a:off x="2290" y="1315"/>
              <a:ext cx="121" cy="176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62"/>
                </a:cxn>
                <a:cxn ang="0">
                  <a:pos x="2" y="147"/>
                </a:cxn>
                <a:cxn ang="0">
                  <a:pos x="4" y="133"/>
                </a:cxn>
                <a:cxn ang="0">
                  <a:pos x="8" y="117"/>
                </a:cxn>
                <a:cxn ang="0">
                  <a:pos x="13" y="101"/>
                </a:cxn>
                <a:cxn ang="0">
                  <a:pos x="17" y="89"/>
                </a:cxn>
                <a:cxn ang="0">
                  <a:pos x="23" y="73"/>
                </a:cxn>
                <a:cxn ang="0">
                  <a:pos x="27" y="61"/>
                </a:cxn>
                <a:cxn ang="0">
                  <a:pos x="36" y="50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8" y="34"/>
                </a:cxn>
                <a:cxn ang="0">
                  <a:pos x="54" y="25"/>
                </a:cxn>
                <a:cxn ang="0">
                  <a:pos x="61" y="20"/>
                </a:cxn>
                <a:cxn ang="0">
                  <a:pos x="70" y="15"/>
                </a:cxn>
                <a:cxn ang="0">
                  <a:pos x="75" y="11"/>
                </a:cxn>
                <a:cxn ang="0">
                  <a:pos x="84" y="6"/>
                </a:cxn>
                <a:cxn ang="0">
                  <a:pos x="91" y="4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112" y="0"/>
                </a:cxn>
                <a:cxn ang="0">
                  <a:pos x="112" y="0"/>
                </a:cxn>
                <a:cxn ang="0">
                  <a:pos x="112" y="2"/>
                </a:cxn>
                <a:cxn ang="0">
                  <a:pos x="114" y="6"/>
                </a:cxn>
                <a:cxn ang="0">
                  <a:pos x="116" y="11"/>
                </a:cxn>
                <a:cxn ang="0">
                  <a:pos x="118" y="20"/>
                </a:cxn>
                <a:cxn ang="0">
                  <a:pos x="120" y="29"/>
                </a:cxn>
                <a:cxn ang="0">
                  <a:pos x="122" y="40"/>
                </a:cxn>
                <a:cxn ang="0">
                  <a:pos x="122" y="50"/>
                </a:cxn>
                <a:cxn ang="0">
                  <a:pos x="122" y="61"/>
                </a:cxn>
                <a:cxn ang="0">
                  <a:pos x="122" y="71"/>
                </a:cxn>
                <a:cxn ang="0">
                  <a:pos x="120" y="82"/>
                </a:cxn>
              </a:cxnLst>
              <a:rect l="0" t="0" r="r" b="b"/>
              <a:pathLst>
                <a:path w="123" h="176">
                  <a:moveTo>
                    <a:pt x="0" y="175"/>
                  </a:moveTo>
                  <a:lnTo>
                    <a:pt x="0" y="162"/>
                  </a:lnTo>
                  <a:lnTo>
                    <a:pt x="2" y="147"/>
                  </a:lnTo>
                  <a:lnTo>
                    <a:pt x="4" y="133"/>
                  </a:lnTo>
                  <a:lnTo>
                    <a:pt x="8" y="117"/>
                  </a:lnTo>
                  <a:lnTo>
                    <a:pt x="13" y="101"/>
                  </a:lnTo>
                  <a:lnTo>
                    <a:pt x="17" y="89"/>
                  </a:lnTo>
                  <a:lnTo>
                    <a:pt x="23" y="73"/>
                  </a:lnTo>
                  <a:lnTo>
                    <a:pt x="27" y="61"/>
                  </a:lnTo>
                  <a:lnTo>
                    <a:pt x="36" y="50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8" y="34"/>
                  </a:lnTo>
                  <a:lnTo>
                    <a:pt x="54" y="25"/>
                  </a:lnTo>
                  <a:lnTo>
                    <a:pt x="61" y="20"/>
                  </a:lnTo>
                  <a:lnTo>
                    <a:pt x="70" y="15"/>
                  </a:lnTo>
                  <a:lnTo>
                    <a:pt x="75" y="11"/>
                  </a:lnTo>
                  <a:lnTo>
                    <a:pt x="84" y="6"/>
                  </a:lnTo>
                  <a:lnTo>
                    <a:pt x="91" y="4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2"/>
                  </a:lnTo>
                  <a:lnTo>
                    <a:pt x="114" y="6"/>
                  </a:lnTo>
                  <a:lnTo>
                    <a:pt x="116" y="11"/>
                  </a:lnTo>
                  <a:lnTo>
                    <a:pt x="118" y="20"/>
                  </a:lnTo>
                  <a:lnTo>
                    <a:pt x="120" y="29"/>
                  </a:lnTo>
                  <a:lnTo>
                    <a:pt x="122" y="40"/>
                  </a:lnTo>
                  <a:lnTo>
                    <a:pt x="122" y="50"/>
                  </a:lnTo>
                  <a:lnTo>
                    <a:pt x="122" y="61"/>
                  </a:lnTo>
                  <a:lnTo>
                    <a:pt x="122" y="71"/>
                  </a:lnTo>
                  <a:lnTo>
                    <a:pt x="120" y="8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6" name="Freeform 206"/>
            <p:cNvSpPr>
              <a:spLocks/>
            </p:cNvSpPr>
            <p:nvPr/>
          </p:nvSpPr>
          <p:spPr bwMode="auto">
            <a:xfrm>
              <a:off x="2377" y="1262"/>
              <a:ext cx="116" cy="149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36"/>
                </a:cxn>
                <a:cxn ang="0">
                  <a:pos x="2" y="123"/>
                </a:cxn>
                <a:cxn ang="0">
                  <a:pos x="5" y="105"/>
                </a:cxn>
                <a:cxn ang="0">
                  <a:pos x="9" y="86"/>
                </a:cxn>
                <a:cxn ang="0">
                  <a:pos x="16" y="67"/>
                </a:cxn>
                <a:cxn ang="0">
                  <a:pos x="27" y="48"/>
                </a:cxn>
                <a:cxn ang="0">
                  <a:pos x="39" y="31"/>
                </a:cxn>
                <a:cxn ang="0">
                  <a:pos x="55" y="17"/>
                </a:cxn>
                <a:cxn ang="0">
                  <a:pos x="74" y="6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7" y="0"/>
                </a:cxn>
                <a:cxn ang="0">
                  <a:pos x="99" y="4"/>
                </a:cxn>
                <a:cxn ang="0">
                  <a:pos x="101" y="8"/>
                </a:cxn>
                <a:cxn ang="0">
                  <a:pos x="106" y="15"/>
                </a:cxn>
                <a:cxn ang="0">
                  <a:pos x="107" y="23"/>
                </a:cxn>
                <a:cxn ang="0">
                  <a:pos x="111" y="33"/>
                </a:cxn>
                <a:cxn ang="0">
                  <a:pos x="113" y="47"/>
                </a:cxn>
                <a:cxn ang="0">
                  <a:pos x="116" y="59"/>
                </a:cxn>
                <a:cxn ang="0">
                  <a:pos x="116" y="73"/>
                </a:cxn>
                <a:cxn ang="0">
                  <a:pos x="113" y="90"/>
                </a:cxn>
                <a:cxn ang="0">
                  <a:pos x="0" y="149"/>
                </a:cxn>
              </a:cxnLst>
              <a:rect l="0" t="0" r="r" b="b"/>
              <a:pathLst>
                <a:path w="117" h="150">
                  <a:moveTo>
                    <a:pt x="0" y="149"/>
                  </a:moveTo>
                  <a:lnTo>
                    <a:pt x="0" y="136"/>
                  </a:lnTo>
                  <a:lnTo>
                    <a:pt x="2" y="123"/>
                  </a:lnTo>
                  <a:lnTo>
                    <a:pt x="5" y="105"/>
                  </a:lnTo>
                  <a:lnTo>
                    <a:pt x="9" y="86"/>
                  </a:lnTo>
                  <a:lnTo>
                    <a:pt x="16" y="67"/>
                  </a:lnTo>
                  <a:lnTo>
                    <a:pt x="27" y="48"/>
                  </a:lnTo>
                  <a:lnTo>
                    <a:pt x="39" y="31"/>
                  </a:lnTo>
                  <a:lnTo>
                    <a:pt x="55" y="17"/>
                  </a:lnTo>
                  <a:lnTo>
                    <a:pt x="74" y="6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7" y="0"/>
                  </a:lnTo>
                  <a:lnTo>
                    <a:pt x="99" y="4"/>
                  </a:lnTo>
                  <a:lnTo>
                    <a:pt x="101" y="8"/>
                  </a:lnTo>
                  <a:lnTo>
                    <a:pt x="106" y="15"/>
                  </a:lnTo>
                  <a:lnTo>
                    <a:pt x="107" y="23"/>
                  </a:lnTo>
                  <a:lnTo>
                    <a:pt x="111" y="33"/>
                  </a:lnTo>
                  <a:lnTo>
                    <a:pt x="113" y="47"/>
                  </a:lnTo>
                  <a:lnTo>
                    <a:pt x="116" y="59"/>
                  </a:lnTo>
                  <a:lnTo>
                    <a:pt x="116" y="73"/>
                  </a:lnTo>
                  <a:lnTo>
                    <a:pt x="113" y="90"/>
                  </a:lnTo>
                  <a:lnTo>
                    <a:pt x="0" y="14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7" name="Freeform 207"/>
            <p:cNvSpPr>
              <a:spLocks/>
            </p:cNvSpPr>
            <p:nvPr/>
          </p:nvSpPr>
          <p:spPr bwMode="auto">
            <a:xfrm>
              <a:off x="2377" y="1262"/>
              <a:ext cx="116" cy="149"/>
            </a:xfrm>
            <a:custGeom>
              <a:avLst/>
              <a:gdLst/>
              <a:ahLst/>
              <a:cxnLst>
                <a:cxn ang="0">
                  <a:pos x="0" y="149"/>
                </a:cxn>
                <a:cxn ang="0">
                  <a:pos x="0" y="136"/>
                </a:cxn>
                <a:cxn ang="0">
                  <a:pos x="2" y="123"/>
                </a:cxn>
                <a:cxn ang="0">
                  <a:pos x="5" y="105"/>
                </a:cxn>
                <a:cxn ang="0">
                  <a:pos x="9" y="86"/>
                </a:cxn>
                <a:cxn ang="0">
                  <a:pos x="16" y="67"/>
                </a:cxn>
                <a:cxn ang="0">
                  <a:pos x="27" y="48"/>
                </a:cxn>
                <a:cxn ang="0">
                  <a:pos x="39" y="31"/>
                </a:cxn>
                <a:cxn ang="0">
                  <a:pos x="55" y="17"/>
                </a:cxn>
                <a:cxn ang="0">
                  <a:pos x="74" y="6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97" y="0"/>
                </a:cxn>
                <a:cxn ang="0">
                  <a:pos x="99" y="4"/>
                </a:cxn>
                <a:cxn ang="0">
                  <a:pos x="101" y="8"/>
                </a:cxn>
                <a:cxn ang="0">
                  <a:pos x="106" y="15"/>
                </a:cxn>
                <a:cxn ang="0">
                  <a:pos x="107" y="23"/>
                </a:cxn>
                <a:cxn ang="0">
                  <a:pos x="111" y="33"/>
                </a:cxn>
                <a:cxn ang="0">
                  <a:pos x="113" y="47"/>
                </a:cxn>
                <a:cxn ang="0">
                  <a:pos x="116" y="59"/>
                </a:cxn>
                <a:cxn ang="0">
                  <a:pos x="116" y="73"/>
                </a:cxn>
                <a:cxn ang="0">
                  <a:pos x="113" y="90"/>
                </a:cxn>
              </a:cxnLst>
              <a:rect l="0" t="0" r="r" b="b"/>
              <a:pathLst>
                <a:path w="117" h="150">
                  <a:moveTo>
                    <a:pt x="0" y="149"/>
                  </a:moveTo>
                  <a:lnTo>
                    <a:pt x="0" y="136"/>
                  </a:lnTo>
                  <a:lnTo>
                    <a:pt x="2" y="123"/>
                  </a:lnTo>
                  <a:lnTo>
                    <a:pt x="5" y="105"/>
                  </a:lnTo>
                  <a:lnTo>
                    <a:pt x="9" y="86"/>
                  </a:lnTo>
                  <a:lnTo>
                    <a:pt x="16" y="67"/>
                  </a:lnTo>
                  <a:lnTo>
                    <a:pt x="27" y="48"/>
                  </a:lnTo>
                  <a:lnTo>
                    <a:pt x="39" y="31"/>
                  </a:lnTo>
                  <a:lnTo>
                    <a:pt x="55" y="17"/>
                  </a:lnTo>
                  <a:lnTo>
                    <a:pt x="74" y="6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7" y="0"/>
                  </a:lnTo>
                  <a:lnTo>
                    <a:pt x="99" y="4"/>
                  </a:lnTo>
                  <a:lnTo>
                    <a:pt x="101" y="8"/>
                  </a:lnTo>
                  <a:lnTo>
                    <a:pt x="106" y="15"/>
                  </a:lnTo>
                  <a:lnTo>
                    <a:pt x="107" y="23"/>
                  </a:lnTo>
                  <a:lnTo>
                    <a:pt x="111" y="33"/>
                  </a:lnTo>
                  <a:lnTo>
                    <a:pt x="113" y="47"/>
                  </a:lnTo>
                  <a:lnTo>
                    <a:pt x="116" y="59"/>
                  </a:lnTo>
                  <a:lnTo>
                    <a:pt x="116" y="73"/>
                  </a:lnTo>
                  <a:lnTo>
                    <a:pt x="113" y="9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8" name="Freeform 208"/>
            <p:cNvSpPr>
              <a:spLocks/>
            </p:cNvSpPr>
            <p:nvPr/>
          </p:nvSpPr>
          <p:spPr bwMode="auto">
            <a:xfrm>
              <a:off x="2459" y="1175"/>
              <a:ext cx="269" cy="201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4" y="186"/>
                </a:cxn>
                <a:cxn ang="0">
                  <a:pos x="13" y="172"/>
                </a:cxn>
                <a:cxn ang="0">
                  <a:pos x="22" y="156"/>
                </a:cxn>
                <a:cxn ang="0">
                  <a:pos x="34" y="138"/>
                </a:cxn>
                <a:cxn ang="0">
                  <a:pos x="47" y="119"/>
                </a:cxn>
                <a:cxn ang="0">
                  <a:pos x="59" y="103"/>
                </a:cxn>
                <a:cxn ang="0">
                  <a:pos x="74" y="87"/>
                </a:cxn>
                <a:cxn ang="0">
                  <a:pos x="89" y="71"/>
                </a:cxn>
                <a:cxn ang="0">
                  <a:pos x="103" y="59"/>
                </a:cxn>
                <a:cxn ang="0">
                  <a:pos x="119" y="48"/>
                </a:cxn>
                <a:cxn ang="0">
                  <a:pos x="119" y="48"/>
                </a:cxn>
                <a:cxn ang="0">
                  <a:pos x="135" y="37"/>
                </a:cxn>
                <a:cxn ang="0">
                  <a:pos x="151" y="27"/>
                </a:cxn>
                <a:cxn ang="0">
                  <a:pos x="167" y="20"/>
                </a:cxn>
                <a:cxn ang="0">
                  <a:pos x="181" y="14"/>
                </a:cxn>
                <a:cxn ang="0">
                  <a:pos x="197" y="10"/>
                </a:cxn>
                <a:cxn ang="0">
                  <a:pos x="209" y="6"/>
                </a:cxn>
                <a:cxn ang="0">
                  <a:pos x="224" y="4"/>
                </a:cxn>
                <a:cxn ang="0">
                  <a:pos x="239" y="2"/>
                </a:cxn>
                <a:cxn ang="0">
                  <a:pos x="253" y="0"/>
                </a:cxn>
                <a:cxn ang="0">
                  <a:pos x="269" y="0"/>
                </a:cxn>
                <a:cxn ang="0">
                  <a:pos x="269" y="0"/>
                </a:cxn>
                <a:cxn ang="0">
                  <a:pos x="266" y="2"/>
                </a:cxn>
                <a:cxn ang="0">
                  <a:pos x="266" y="8"/>
                </a:cxn>
                <a:cxn ang="0">
                  <a:pos x="264" y="18"/>
                </a:cxn>
                <a:cxn ang="0">
                  <a:pos x="262" y="31"/>
                </a:cxn>
                <a:cxn ang="0">
                  <a:pos x="257" y="43"/>
                </a:cxn>
                <a:cxn ang="0">
                  <a:pos x="251" y="61"/>
                </a:cxn>
                <a:cxn ang="0">
                  <a:pos x="243" y="75"/>
                </a:cxn>
                <a:cxn ang="0">
                  <a:pos x="234" y="92"/>
                </a:cxn>
                <a:cxn ang="0">
                  <a:pos x="222" y="105"/>
                </a:cxn>
                <a:cxn ang="0">
                  <a:pos x="207" y="117"/>
                </a:cxn>
                <a:cxn ang="0">
                  <a:pos x="0" y="200"/>
                </a:cxn>
              </a:cxnLst>
              <a:rect l="0" t="0" r="r" b="b"/>
              <a:pathLst>
                <a:path w="270" h="201">
                  <a:moveTo>
                    <a:pt x="0" y="200"/>
                  </a:moveTo>
                  <a:lnTo>
                    <a:pt x="4" y="186"/>
                  </a:lnTo>
                  <a:lnTo>
                    <a:pt x="13" y="172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7" y="119"/>
                  </a:lnTo>
                  <a:lnTo>
                    <a:pt x="59" y="103"/>
                  </a:lnTo>
                  <a:lnTo>
                    <a:pt x="74" y="87"/>
                  </a:lnTo>
                  <a:lnTo>
                    <a:pt x="89" y="71"/>
                  </a:lnTo>
                  <a:lnTo>
                    <a:pt x="103" y="59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35" y="37"/>
                  </a:lnTo>
                  <a:lnTo>
                    <a:pt x="151" y="27"/>
                  </a:lnTo>
                  <a:lnTo>
                    <a:pt x="167" y="20"/>
                  </a:lnTo>
                  <a:lnTo>
                    <a:pt x="181" y="14"/>
                  </a:lnTo>
                  <a:lnTo>
                    <a:pt x="197" y="10"/>
                  </a:lnTo>
                  <a:lnTo>
                    <a:pt x="209" y="6"/>
                  </a:lnTo>
                  <a:lnTo>
                    <a:pt x="224" y="4"/>
                  </a:lnTo>
                  <a:lnTo>
                    <a:pt x="239" y="2"/>
                  </a:lnTo>
                  <a:lnTo>
                    <a:pt x="253" y="0"/>
                  </a:lnTo>
                  <a:lnTo>
                    <a:pt x="269" y="0"/>
                  </a:lnTo>
                  <a:lnTo>
                    <a:pt x="269" y="0"/>
                  </a:lnTo>
                  <a:lnTo>
                    <a:pt x="266" y="2"/>
                  </a:lnTo>
                  <a:lnTo>
                    <a:pt x="266" y="8"/>
                  </a:lnTo>
                  <a:lnTo>
                    <a:pt x="264" y="18"/>
                  </a:lnTo>
                  <a:lnTo>
                    <a:pt x="262" y="31"/>
                  </a:lnTo>
                  <a:lnTo>
                    <a:pt x="257" y="43"/>
                  </a:lnTo>
                  <a:lnTo>
                    <a:pt x="251" y="61"/>
                  </a:lnTo>
                  <a:lnTo>
                    <a:pt x="243" y="75"/>
                  </a:lnTo>
                  <a:lnTo>
                    <a:pt x="234" y="92"/>
                  </a:lnTo>
                  <a:lnTo>
                    <a:pt x="222" y="105"/>
                  </a:lnTo>
                  <a:lnTo>
                    <a:pt x="207" y="117"/>
                  </a:lnTo>
                  <a:lnTo>
                    <a:pt x="0" y="20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09" name="Freeform 209"/>
            <p:cNvSpPr>
              <a:spLocks/>
            </p:cNvSpPr>
            <p:nvPr/>
          </p:nvSpPr>
          <p:spPr bwMode="auto">
            <a:xfrm>
              <a:off x="2459" y="1175"/>
              <a:ext cx="269" cy="201"/>
            </a:xfrm>
            <a:custGeom>
              <a:avLst/>
              <a:gdLst/>
              <a:ahLst/>
              <a:cxnLst>
                <a:cxn ang="0">
                  <a:pos x="0" y="200"/>
                </a:cxn>
                <a:cxn ang="0">
                  <a:pos x="4" y="186"/>
                </a:cxn>
                <a:cxn ang="0">
                  <a:pos x="13" y="172"/>
                </a:cxn>
                <a:cxn ang="0">
                  <a:pos x="22" y="156"/>
                </a:cxn>
                <a:cxn ang="0">
                  <a:pos x="34" y="138"/>
                </a:cxn>
                <a:cxn ang="0">
                  <a:pos x="47" y="119"/>
                </a:cxn>
                <a:cxn ang="0">
                  <a:pos x="59" y="103"/>
                </a:cxn>
                <a:cxn ang="0">
                  <a:pos x="74" y="87"/>
                </a:cxn>
                <a:cxn ang="0">
                  <a:pos x="89" y="71"/>
                </a:cxn>
                <a:cxn ang="0">
                  <a:pos x="103" y="59"/>
                </a:cxn>
                <a:cxn ang="0">
                  <a:pos x="119" y="48"/>
                </a:cxn>
                <a:cxn ang="0">
                  <a:pos x="119" y="48"/>
                </a:cxn>
                <a:cxn ang="0">
                  <a:pos x="135" y="37"/>
                </a:cxn>
                <a:cxn ang="0">
                  <a:pos x="151" y="27"/>
                </a:cxn>
                <a:cxn ang="0">
                  <a:pos x="167" y="20"/>
                </a:cxn>
                <a:cxn ang="0">
                  <a:pos x="181" y="14"/>
                </a:cxn>
                <a:cxn ang="0">
                  <a:pos x="197" y="10"/>
                </a:cxn>
                <a:cxn ang="0">
                  <a:pos x="209" y="6"/>
                </a:cxn>
                <a:cxn ang="0">
                  <a:pos x="224" y="4"/>
                </a:cxn>
                <a:cxn ang="0">
                  <a:pos x="239" y="2"/>
                </a:cxn>
                <a:cxn ang="0">
                  <a:pos x="253" y="0"/>
                </a:cxn>
                <a:cxn ang="0">
                  <a:pos x="269" y="0"/>
                </a:cxn>
                <a:cxn ang="0">
                  <a:pos x="269" y="0"/>
                </a:cxn>
                <a:cxn ang="0">
                  <a:pos x="266" y="2"/>
                </a:cxn>
                <a:cxn ang="0">
                  <a:pos x="266" y="8"/>
                </a:cxn>
                <a:cxn ang="0">
                  <a:pos x="264" y="18"/>
                </a:cxn>
                <a:cxn ang="0">
                  <a:pos x="262" y="31"/>
                </a:cxn>
                <a:cxn ang="0">
                  <a:pos x="257" y="43"/>
                </a:cxn>
                <a:cxn ang="0">
                  <a:pos x="251" y="61"/>
                </a:cxn>
                <a:cxn ang="0">
                  <a:pos x="243" y="75"/>
                </a:cxn>
                <a:cxn ang="0">
                  <a:pos x="234" y="92"/>
                </a:cxn>
                <a:cxn ang="0">
                  <a:pos x="222" y="105"/>
                </a:cxn>
                <a:cxn ang="0">
                  <a:pos x="207" y="117"/>
                </a:cxn>
              </a:cxnLst>
              <a:rect l="0" t="0" r="r" b="b"/>
              <a:pathLst>
                <a:path w="270" h="201">
                  <a:moveTo>
                    <a:pt x="0" y="200"/>
                  </a:moveTo>
                  <a:lnTo>
                    <a:pt x="4" y="186"/>
                  </a:lnTo>
                  <a:lnTo>
                    <a:pt x="13" y="172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7" y="119"/>
                  </a:lnTo>
                  <a:lnTo>
                    <a:pt x="59" y="103"/>
                  </a:lnTo>
                  <a:lnTo>
                    <a:pt x="74" y="87"/>
                  </a:lnTo>
                  <a:lnTo>
                    <a:pt x="89" y="71"/>
                  </a:lnTo>
                  <a:lnTo>
                    <a:pt x="103" y="59"/>
                  </a:lnTo>
                  <a:lnTo>
                    <a:pt x="119" y="48"/>
                  </a:lnTo>
                  <a:lnTo>
                    <a:pt x="119" y="48"/>
                  </a:lnTo>
                  <a:lnTo>
                    <a:pt x="135" y="37"/>
                  </a:lnTo>
                  <a:lnTo>
                    <a:pt x="151" y="27"/>
                  </a:lnTo>
                  <a:lnTo>
                    <a:pt x="167" y="20"/>
                  </a:lnTo>
                  <a:lnTo>
                    <a:pt x="181" y="14"/>
                  </a:lnTo>
                  <a:lnTo>
                    <a:pt x="197" y="10"/>
                  </a:lnTo>
                  <a:lnTo>
                    <a:pt x="209" y="6"/>
                  </a:lnTo>
                  <a:lnTo>
                    <a:pt x="224" y="4"/>
                  </a:lnTo>
                  <a:lnTo>
                    <a:pt x="239" y="2"/>
                  </a:lnTo>
                  <a:lnTo>
                    <a:pt x="253" y="0"/>
                  </a:lnTo>
                  <a:lnTo>
                    <a:pt x="269" y="0"/>
                  </a:lnTo>
                  <a:lnTo>
                    <a:pt x="269" y="0"/>
                  </a:lnTo>
                  <a:lnTo>
                    <a:pt x="266" y="2"/>
                  </a:lnTo>
                  <a:lnTo>
                    <a:pt x="266" y="8"/>
                  </a:lnTo>
                  <a:lnTo>
                    <a:pt x="264" y="18"/>
                  </a:lnTo>
                  <a:lnTo>
                    <a:pt x="262" y="31"/>
                  </a:lnTo>
                  <a:lnTo>
                    <a:pt x="257" y="43"/>
                  </a:lnTo>
                  <a:lnTo>
                    <a:pt x="251" y="61"/>
                  </a:lnTo>
                  <a:lnTo>
                    <a:pt x="243" y="75"/>
                  </a:lnTo>
                  <a:lnTo>
                    <a:pt x="234" y="92"/>
                  </a:lnTo>
                  <a:lnTo>
                    <a:pt x="222" y="105"/>
                  </a:lnTo>
                  <a:lnTo>
                    <a:pt x="207" y="11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0" name="Freeform 210"/>
            <p:cNvSpPr>
              <a:spLocks/>
            </p:cNvSpPr>
            <p:nvPr/>
          </p:nvSpPr>
          <p:spPr bwMode="auto">
            <a:xfrm>
              <a:off x="1897" y="2270"/>
              <a:ext cx="341" cy="337"/>
            </a:xfrm>
            <a:custGeom>
              <a:avLst/>
              <a:gdLst/>
              <a:ahLst/>
              <a:cxnLst>
                <a:cxn ang="0">
                  <a:pos x="243" y="338"/>
                </a:cxn>
                <a:cxn ang="0">
                  <a:pos x="211" y="312"/>
                </a:cxn>
                <a:cxn ang="0">
                  <a:pos x="179" y="285"/>
                </a:cxn>
                <a:cxn ang="0">
                  <a:pos x="148" y="254"/>
                </a:cxn>
                <a:cxn ang="0">
                  <a:pos x="116" y="218"/>
                </a:cxn>
                <a:cxn ang="0">
                  <a:pos x="84" y="183"/>
                </a:cxn>
                <a:cxn ang="0">
                  <a:pos x="57" y="144"/>
                </a:cxn>
                <a:cxn ang="0">
                  <a:pos x="34" y="109"/>
                </a:cxn>
                <a:cxn ang="0">
                  <a:pos x="17" y="73"/>
                </a:cxn>
                <a:cxn ang="0">
                  <a:pos x="4" y="3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24" y="2"/>
                </a:cxn>
                <a:cxn ang="0">
                  <a:pos x="50" y="0"/>
                </a:cxn>
                <a:cxn ang="0">
                  <a:pos x="84" y="0"/>
                </a:cxn>
                <a:cxn ang="0">
                  <a:pos x="125" y="4"/>
                </a:cxn>
                <a:cxn ang="0">
                  <a:pos x="167" y="13"/>
                </a:cxn>
                <a:cxn ang="0">
                  <a:pos x="211" y="31"/>
                </a:cxn>
                <a:cxn ang="0">
                  <a:pos x="257" y="59"/>
                </a:cxn>
                <a:cxn ang="0">
                  <a:pos x="300" y="100"/>
                </a:cxn>
                <a:cxn ang="0">
                  <a:pos x="340" y="155"/>
                </a:cxn>
                <a:cxn ang="0">
                  <a:pos x="243" y="338"/>
                </a:cxn>
              </a:cxnLst>
              <a:rect l="0" t="0" r="r" b="b"/>
              <a:pathLst>
                <a:path w="341" h="339">
                  <a:moveTo>
                    <a:pt x="243" y="338"/>
                  </a:moveTo>
                  <a:lnTo>
                    <a:pt x="211" y="312"/>
                  </a:lnTo>
                  <a:lnTo>
                    <a:pt x="179" y="285"/>
                  </a:lnTo>
                  <a:lnTo>
                    <a:pt x="148" y="254"/>
                  </a:lnTo>
                  <a:lnTo>
                    <a:pt x="116" y="218"/>
                  </a:lnTo>
                  <a:lnTo>
                    <a:pt x="84" y="183"/>
                  </a:lnTo>
                  <a:lnTo>
                    <a:pt x="57" y="144"/>
                  </a:lnTo>
                  <a:lnTo>
                    <a:pt x="34" y="109"/>
                  </a:lnTo>
                  <a:lnTo>
                    <a:pt x="17" y="73"/>
                  </a:lnTo>
                  <a:lnTo>
                    <a:pt x="4" y="38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4"/>
                  </a:lnTo>
                  <a:lnTo>
                    <a:pt x="24" y="2"/>
                  </a:lnTo>
                  <a:lnTo>
                    <a:pt x="50" y="0"/>
                  </a:lnTo>
                  <a:lnTo>
                    <a:pt x="84" y="0"/>
                  </a:lnTo>
                  <a:lnTo>
                    <a:pt x="125" y="4"/>
                  </a:lnTo>
                  <a:lnTo>
                    <a:pt x="167" y="13"/>
                  </a:lnTo>
                  <a:lnTo>
                    <a:pt x="211" y="31"/>
                  </a:lnTo>
                  <a:lnTo>
                    <a:pt x="257" y="59"/>
                  </a:lnTo>
                  <a:lnTo>
                    <a:pt x="300" y="100"/>
                  </a:lnTo>
                  <a:lnTo>
                    <a:pt x="340" y="155"/>
                  </a:lnTo>
                  <a:lnTo>
                    <a:pt x="243" y="33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1" name="Freeform 211"/>
            <p:cNvSpPr>
              <a:spLocks/>
            </p:cNvSpPr>
            <p:nvPr/>
          </p:nvSpPr>
          <p:spPr bwMode="auto">
            <a:xfrm>
              <a:off x="1897" y="2270"/>
              <a:ext cx="341" cy="337"/>
            </a:xfrm>
            <a:custGeom>
              <a:avLst/>
              <a:gdLst/>
              <a:ahLst/>
              <a:cxnLst>
                <a:cxn ang="0">
                  <a:pos x="243" y="338"/>
                </a:cxn>
                <a:cxn ang="0">
                  <a:pos x="211" y="312"/>
                </a:cxn>
                <a:cxn ang="0">
                  <a:pos x="179" y="285"/>
                </a:cxn>
                <a:cxn ang="0">
                  <a:pos x="148" y="254"/>
                </a:cxn>
                <a:cxn ang="0">
                  <a:pos x="116" y="218"/>
                </a:cxn>
                <a:cxn ang="0">
                  <a:pos x="84" y="183"/>
                </a:cxn>
                <a:cxn ang="0">
                  <a:pos x="57" y="144"/>
                </a:cxn>
                <a:cxn ang="0">
                  <a:pos x="34" y="109"/>
                </a:cxn>
                <a:cxn ang="0">
                  <a:pos x="17" y="73"/>
                </a:cxn>
                <a:cxn ang="0">
                  <a:pos x="4" y="38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24" y="2"/>
                </a:cxn>
                <a:cxn ang="0">
                  <a:pos x="50" y="0"/>
                </a:cxn>
                <a:cxn ang="0">
                  <a:pos x="84" y="0"/>
                </a:cxn>
                <a:cxn ang="0">
                  <a:pos x="125" y="4"/>
                </a:cxn>
                <a:cxn ang="0">
                  <a:pos x="167" y="13"/>
                </a:cxn>
                <a:cxn ang="0">
                  <a:pos x="211" y="31"/>
                </a:cxn>
                <a:cxn ang="0">
                  <a:pos x="257" y="59"/>
                </a:cxn>
                <a:cxn ang="0">
                  <a:pos x="300" y="100"/>
                </a:cxn>
                <a:cxn ang="0">
                  <a:pos x="340" y="155"/>
                </a:cxn>
              </a:cxnLst>
              <a:rect l="0" t="0" r="r" b="b"/>
              <a:pathLst>
                <a:path w="341" h="339">
                  <a:moveTo>
                    <a:pt x="243" y="338"/>
                  </a:moveTo>
                  <a:lnTo>
                    <a:pt x="211" y="312"/>
                  </a:lnTo>
                  <a:lnTo>
                    <a:pt x="179" y="285"/>
                  </a:lnTo>
                  <a:lnTo>
                    <a:pt x="148" y="254"/>
                  </a:lnTo>
                  <a:lnTo>
                    <a:pt x="116" y="218"/>
                  </a:lnTo>
                  <a:lnTo>
                    <a:pt x="84" y="183"/>
                  </a:lnTo>
                  <a:lnTo>
                    <a:pt x="57" y="144"/>
                  </a:lnTo>
                  <a:lnTo>
                    <a:pt x="34" y="109"/>
                  </a:lnTo>
                  <a:lnTo>
                    <a:pt x="17" y="73"/>
                  </a:lnTo>
                  <a:lnTo>
                    <a:pt x="4" y="38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4"/>
                  </a:lnTo>
                  <a:lnTo>
                    <a:pt x="24" y="2"/>
                  </a:lnTo>
                  <a:lnTo>
                    <a:pt x="50" y="0"/>
                  </a:lnTo>
                  <a:lnTo>
                    <a:pt x="84" y="0"/>
                  </a:lnTo>
                  <a:lnTo>
                    <a:pt x="125" y="4"/>
                  </a:lnTo>
                  <a:lnTo>
                    <a:pt x="167" y="13"/>
                  </a:lnTo>
                  <a:lnTo>
                    <a:pt x="211" y="31"/>
                  </a:lnTo>
                  <a:lnTo>
                    <a:pt x="257" y="59"/>
                  </a:lnTo>
                  <a:lnTo>
                    <a:pt x="300" y="100"/>
                  </a:lnTo>
                  <a:lnTo>
                    <a:pt x="340" y="1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2" name="Freeform 212"/>
            <p:cNvSpPr>
              <a:spLocks/>
            </p:cNvSpPr>
            <p:nvPr/>
          </p:nvSpPr>
          <p:spPr bwMode="auto">
            <a:xfrm>
              <a:off x="2483" y="1261"/>
              <a:ext cx="56" cy="58"/>
            </a:xfrm>
            <a:custGeom>
              <a:avLst/>
              <a:gdLst/>
              <a:ahLst/>
              <a:cxnLst>
                <a:cxn ang="0">
                  <a:pos x="27" y="57"/>
                </a:cxn>
                <a:cxn ang="0">
                  <a:pos x="35" y="5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4" y="35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4" y="19"/>
                </a:cxn>
                <a:cxn ang="0">
                  <a:pos x="50" y="12"/>
                </a:cxn>
                <a:cxn ang="0">
                  <a:pos x="44" y="5"/>
                </a:cxn>
                <a:cxn ang="0">
                  <a:pos x="35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1"/>
                </a:cxn>
                <a:cxn ang="0">
                  <a:pos x="12" y="5"/>
                </a:cxn>
                <a:cxn ang="0">
                  <a:pos x="5" y="12"/>
                </a:cxn>
                <a:cxn ang="0">
                  <a:pos x="2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5"/>
                </a:cxn>
                <a:cxn ang="0">
                  <a:pos x="5" y="44"/>
                </a:cxn>
                <a:cxn ang="0">
                  <a:pos x="12" y="50"/>
                </a:cxn>
                <a:cxn ang="0">
                  <a:pos x="18" y="54"/>
                </a:cxn>
                <a:cxn ang="0">
                  <a:pos x="27" y="57"/>
                </a:cxn>
                <a:cxn ang="0">
                  <a:pos x="27" y="57"/>
                </a:cxn>
              </a:cxnLst>
              <a:rect l="0" t="0" r="r" b="b"/>
              <a:pathLst>
                <a:path w="55" h="58">
                  <a:moveTo>
                    <a:pt x="27" y="57"/>
                  </a:moveTo>
                  <a:lnTo>
                    <a:pt x="35" y="5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4" y="35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4" y="19"/>
                  </a:lnTo>
                  <a:lnTo>
                    <a:pt x="50" y="12"/>
                  </a:lnTo>
                  <a:lnTo>
                    <a:pt x="44" y="5"/>
                  </a:lnTo>
                  <a:lnTo>
                    <a:pt x="35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1"/>
                  </a:lnTo>
                  <a:lnTo>
                    <a:pt x="12" y="5"/>
                  </a:lnTo>
                  <a:lnTo>
                    <a:pt x="5" y="12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5"/>
                  </a:lnTo>
                  <a:lnTo>
                    <a:pt x="5" y="44"/>
                  </a:lnTo>
                  <a:lnTo>
                    <a:pt x="12" y="50"/>
                  </a:lnTo>
                  <a:lnTo>
                    <a:pt x="18" y="54"/>
                  </a:lnTo>
                  <a:lnTo>
                    <a:pt x="27" y="57"/>
                  </a:lnTo>
                  <a:lnTo>
                    <a:pt x="27" y="5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3" name="Freeform 213"/>
            <p:cNvSpPr>
              <a:spLocks/>
            </p:cNvSpPr>
            <p:nvPr/>
          </p:nvSpPr>
          <p:spPr bwMode="auto">
            <a:xfrm>
              <a:off x="2483" y="1261"/>
              <a:ext cx="56" cy="58"/>
            </a:xfrm>
            <a:custGeom>
              <a:avLst/>
              <a:gdLst/>
              <a:ahLst/>
              <a:cxnLst>
                <a:cxn ang="0">
                  <a:pos x="27" y="57"/>
                </a:cxn>
                <a:cxn ang="0">
                  <a:pos x="35" y="5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4" y="35"/>
                </a:cxn>
                <a:cxn ang="0">
                  <a:pos x="54" y="26"/>
                </a:cxn>
                <a:cxn ang="0">
                  <a:pos x="54" y="26"/>
                </a:cxn>
                <a:cxn ang="0">
                  <a:pos x="54" y="19"/>
                </a:cxn>
                <a:cxn ang="0">
                  <a:pos x="50" y="12"/>
                </a:cxn>
                <a:cxn ang="0">
                  <a:pos x="44" y="5"/>
                </a:cxn>
                <a:cxn ang="0">
                  <a:pos x="35" y="1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1"/>
                </a:cxn>
                <a:cxn ang="0">
                  <a:pos x="12" y="5"/>
                </a:cxn>
                <a:cxn ang="0">
                  <a:pos x="5" y="12"/>
                </a:cxn>
                <a:cxn ang="0">
                  <a:pos x="2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5"/>
                </a:cxn>
                <a:cxn ang="0">
                  <a:pos x="5" y="44"/>
                </a:cxn>
                <a:cxn ang="0">
                  <a:pos x="12" y="50"/>
                </a:cxn>
                <a:cxn ang="0">
                  <a:pos x="18" y="54"/>
                </a:cxn>
                <a:cxn ang="0">
                  <a:pos x="27" y="57"/>
                </a:cxn>
                <a:cxn ang="0">
                  <a:pos x="27" y="57"/>
                </a:cxn>
              </a:cxnLst>
              <a:rect l="0" t="0" r="r" b="b"/>
              <a:pathLst>
                <a:path w="55" h="58">
                  <a:moveTo>
                    <a:pt x="27" y="57"/>
                  </a:moveTo>
                  <a:lnTo>
                    <a:pt x="35" y="5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4" y="35"/>
                  </a:lnTo>
                  <a:lnTo>
                    <a:pt x="54" y="26"/>
                  </a:lnTo>
                  <a:lnTo>
                    <a:pt x="54" y="26"/>
                  </a:lnTo>
                  <a:lnTo>
                    <a:pt x="54" y="19"/>
                  </a:lnTo>
                  <a:lnTo>
                    <a:pt x="50" y="12"/>
                  </a:lnTo>
                  <a:lnTo>
                    <a:pt x="44" y="5"/>
                  </a:lnTo>
                  <a:lnTo>
                    <a:pt x="35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1"/>
                  </a:lnTo>
                  <a:lnTo>
                    <a:pt x="12" y="5"/>
                  </a:lnTo>
                  <a:lnTo>
                    <a:pt x="5" y="12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5"/>
                  </a:lnTo>
                  <a:lnTo>
                    <a:pt x="5" y="44"/>
                  </a:lnTo>
                  <a:lnTo>
                    <a:pt x="12" y="50"/>
                  </a:lnTo>
                  <a:lnTo>
                    <a:pt x="18" y="54"/>
                  </a:lnTo>
                  <a:lnTo>
                    <a:pt x="27" y="57"/>
                  </a:lnTo>
                  <a:lnTo>
                    <a:pt x="27" y="57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4" name="Freeform 214"/>
            <p:cNvSpPr>
              <a:spLocks/>
            </p:cNvSpPr>
            <p:nvPr/>
          </p:nvSpPr>
          <p:spPr bwMode="auto">
            <a:xfrm>
              <a:off x="1929" y="2126"/>
              <a:ext cx="56" cy="5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5" y="52"/>
                </a:cxn>
                <a:cxn ang="0">
                  <a:pos x="44" y="48"/>
                </a:cxn>
                <a:cxn ang="0">
                  <a:pos x="48" y="44"/>
                </a:cxn>
                <a:cxn ang="0">
                  <a:pos x="52" y="36"/>
                </a:cxn>
                <a:cxn ang="0">
                  <a:pos x="55" y="25"/>
                </a:cxn>
                <a:cxn ang="0">
                  <a:pos x="55" y="25"/>
                </a:cxn>
                <a:cxn ang="0">
                  <a:pos x="52" y="16"/>
                </a:cxn>
                <a:cxn ang="0">
                  <a:pos x="48" y="11"/>
                </a:cxn>
                <a:cxn ang="0">
                  <a:pos x="44" y="4"/>
                </a:cxn>
                <a:cxn ang="0">
                  <a:pos x="35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9" y="4"/>
                </a:cxn>
                <a:cxn ang="0">
                  <a:pos x="5" y="11"/>
                </a:cxn>
                <a:cxn ang="0">
                  <a:pos x="2" y="1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36"/>
                </a:cxn>
                <a:cxn ang="0">
                  <a:pos x="5" y="44"/>
                </a:cxn>
                <a:cxn ang="0">
                  <a:pos x="9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5" y="52"/>
                  </a:lnTo>
                  <a:lnTo>
                    <a:pt x="44" y="48"/>
                  </a:lnTo>
                  <a:lnTo>
                    <a:pt x="48" y="44"/>
                  </a:lnTo>
                  <a:lnTo>
                    <a:pt x="52" y="36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2" y="16"/>
                  </a:lnTo>
                  <a:lnTo>
                    <a:pt x="48" y="11"/>
                  </a:lnTo>
                  <a:lnTo>
                    <a:pt x="44" y="4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9" y="4"/>
                  </a:lnTo>
                  <a:lnTo>
                    <a:pt x="5" y="11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5" y="44"/>
                  </a:lnTo>
                  <a:lnTo>
                    <a:pt x="9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5" name="Freeform 215"/>
            <p:cNvSpPr>
              <a:spLocks/>
            </p:cNvSpPr>
            <p:nvPr/>
          </p:nvSpPr>
          <p:spPr bwMode="auto">
            <a:xfrm>
              <a:off x="1929" y="2126"/>
              <a:ext cx="56" cy="56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5" y="52"/>
                </a:cxn>
                <a:cxn ang="0">
                  <a:pos x="44" y="48"/>
                </a:cxn>
                <a:cxn ang="0">
                  <a:pos x="48" y="44"/>
                </a:cxn>
                <a:cxn ang="0">
                  <a:pos x="52" y="36"/>
                </a:cxn>
                <a:cxn ang="0">
                  <a:pos x="55" y="25"/>
                </a:cxn>
                <a:cxn ang="0">
                  <a:pos x="55" y="25"/>
                </a:cxn>
                <a:cxn ang="0">
                  <a:pos x="52" y="16"/>
                </a:cxn>
                <a:cxn ang="0">
                  <a:pos x="48" y="11"/>
                </a:cxn>
                <a:cxn ang="0">
                  <a:pos x="44" y="4"/>
                </a:cxn>
                <a:cxn ang="0">
                  <a:pos x="35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9" y="4"/>
                </a:cxn>
                <a:cxn ang="0">
                  <a:pos x="5" y="11"/>
                </a:cxn>
                <a:cxn ang="0">
                  <a:pos x="2" y="1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36"/>
                </a:cxn>
                <a:cxn ang="0">
                  <a:pos x="5" y="44"/>
                </a:cxn>
                <a:cxn ang="0">
                  <a:pos x="9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5" y="52"/>
                  </a:lnTo>
                  <a:lnTo>
                    <a:pt x="44" y="48"/>
                  </a:lnTo>
                  <a:lnTo>
                    <a:pt x="48" y="44"/>
                  </a:lnTo>
                  <a:lnTo>
                    <a:pt x="52" y="36"/>
                  </a:lnTo>
                  <a:lnTo>
                    <a:pt x="55" y="25"/>
                  </a:lnTo>
                  <a:lnTo>
                    <a:pt x="55" y="25"/>
                  </a:lnTo>
                  <a:lnTo>
                    <a:pt x="52" y="16"/>
                  </a:lnTo>
                  <a:lnTo>
                    <a:pt x="48" y="11"/>
                  </a:lnTo>
                  <a:lnTo>
                    <a:pt x="44" y="4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9" y="4"/>
                  </a:lnTo>
                  <a:lnTo>
                    <a:pt x="5" y="11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5" y="44"/>
                  </a:lnTo>
                  <a:lnTo>
                    <a:pt x="9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6" name="Freeform 216"/>
            <p:cNvSpPr>
              <a:spLocks/>
            </p:cNvSpPr>
            <p:nvPr/>
          </p:nvSpPr>
          <p:spPr bwMode="auto">
            <a:xfrm>
              <a:off x="2469" y="1512"/>
              <a:ext cx="192" cy="139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8" y="137"/>
                </a:cxn>
                <a:cxn ang="0">
                  <a:pos x="37" y="135"/>
                </a:cxn>
                <a:cxn ang="0">
                  <a:pos x="59" y="131"/>
                </a:cxn>
                <a:cxn ang="0">
                  <a:pos x="80" y="124"/>
                </a:cxn>
                <a:cxn ang="0">
                  <a:pos x="98" y="120"/>
                </a:cxn>
                <a:cxn ang="0">
                  <a:pos x="117" y="114"/>
                </a:cxn>
                <a:cxn ang="0">
                  <a:pos x="137" y="108"/>
                </a:cxn>
                <a:cxn ang="0">
                  <a:pos x="149" y="101"/>
                </a:cxn>
                <a:cxn ang="0">
                  <a:pos x="161" y="94"/>
                </a:cxn>
                <a:cxn ang="0">
                  <a:pos x="167" y="87"/>
                </a:cxn>
                <a:cxn ang="0">
                  <a:pos x="167" y="87"/>
                </a:cxn>
                <a:cxn ang="0">
                  <a:pos x="172" y="80"/>
                </a:cxn>
                <a:cxn ang="0">
                  <a:pos x="176" y="71"/>
                </a:cxn>
                <a:cxn ang="0">
                  <a:pos x="181" y="63"/>
                </a:cxn>
                <a:cxn ang="0">
                  <a:pos x="185" y="55"/>
                </a:cxn>
                <a:cxn ang="0">
                  <a:pos x="186" y="46"/>
                </a:cxn>
                <a:cxn ang="0">
                  <a:pos x="188" y="36"/>
                </a:cxn>
                <a:cxn ang="0">
                  <a:pos x="191" y="27"/>
                </a:cxn>
                <a:cxn ang="0">
                  <a:pos x="188" y="17"/>
                </a:cxn>
                <a:cxn ang="0">
                  <a:pos x="186" y="8"/>
                </a:cxn>
                <a:cxn ang="0">
                  <a:pos x="183" y="0"/>
                </a:cxn>
                <a:cxn ang="0">
                  <a:pos x="0" y="140"/>
                </a:cxn>
              </a:cxnLst>
              <a:rect l="0" t="0" r="r" b="b"/>
              <a:pathLst>
                <a:path w="192" h="141">
                  <a:moveTo>
                    <a:pt x="0" y="140"/>
                  </a:moveTo>
                  <a:lnTo>
                    <a:pt x="18" y="137"/>
                  </a:lnTo>
                  <a:lnTo>
                    <a:pt x="37" y="135"/>
                  </a:lnTo>
                  <a:lnTo>
                    <a:pt x="59" y="131"/>
                  </a:lnTo>
                  <a:lnTo>
                    <a:pt x="80" y="124"/>
                  </a:lnTo>
                  <a:lnTo>
                    <a:pt x="98" y="120"/>
                  </a:lnTo>
                  <a:lnTo>
                    <a:pt x="117" y="114"/>
                  </a:lnTo>
                  <a:lnTo>
                    <a:pt x="137" y="108"/>
                  </a:lnTo>
                  <a:lnTo>
                    <a:pt x="149" y="101"/>
                  </a:lnTo>
                  <a:lnTo>
                    <a:pt x="161" y="94"/>
                  </a:lnTo>
                  <a:lnTo>
                    <a:pt x="167" y="87"/>
                  </a:lnTo>
                  <a:lnTo>
                    <a:pt x="167" y="87"/>
                  </a:lnTo>
                  <a:lnTo>
                    <a:pt x="172" y="80"/>
                  </a:lnTo>
                  <a:lnTo>
                    <a:pt x="176" y="71"/>
                  </a:lnTo>
                  <a:lnTo>
                    <a:pt x="181" y="63"/>
                  </a:lnTo>
                  <a:lnTo>
                    <a:pt x="185" y="55"/>
                  </a:lnTo>
                  <a:lnTo>
                    <a:pt x="186" y="46"/>
                  </a:lnTo>
                  <a:lnTo>
                    <a:pt x="188" y="36"/>
                  </a:lnTo>
                  <a:lnTo>
                    <a:pt x="191" y="27"/>
                  </a:lnTo>
                  <a:lnTo>
                    <a:pt x="188" y="17"/>
                  </a:lnTo>
                  <a:lnTo>
                    <a:pt x="186" y="8"/>
                  </a:lnTo>
                  <a:lnTo>
                    <a:pt x="183" y="0"/>
                  </a:lnTo>
                  <a:lnTo>
                    <a:pt x="0" y="14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7" name="Freeform 217"/>
            <p:cNvSpPr>
              <a:spLocks/>
            </p:cNvSpPr>
            <p:nvPr/>
          </p:nvSpPr>
          <p:spPr bwMode="auto">
            <a:xfrm>
              <a:off x="2469" y="1512"/>
              <a:ext cx="192" cy="139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8" y="137"/>
                </a:cxn>
                <a:cxn ang="0">
                  <a:pos x="37" y="135"/>
                </a:cxn>
                <a:cxn ang="0">
                  <a:pos x="59" y="131"/>
                </a:cxn>
                <a:cxn ang="0">
                  <a:pos x="80" y="124"/>
                </a:cxn>
                <a:cxn ang="0">
                  <a:pos x="98" y="120"/>
                </a:cxn>
                <a:cxn ang="0">
                  <a:pos x="117" y="114"/>
                </a:cxn>
                <a:cxn ang="0">
                  <a:pos x="137" y="108"/>
                </a:cxn>
                <a:cxn ang="0">
                  <a:pos x="149" y="101"/>
                </a:cxn>
                <a:cxn ang="0">
                  <a:pos x="161" y="94"/>
                </a:cxn>
                <a:cxn ang="0">
                  <a:pos x="167" y="87"/>
                </a:cxn>
                <a:cxn ang="0">
                  <a:pos x="167" y="87"/>
                </a:cxn>
                <a:cxn ang="0">
                  <a:pos x="172" y="80"/>
                </a:cxn>
                <a:cxn ang="0">
                  <a:pos x="176" y="71"/>
                </a:cxn>
                <a:cxn ang="0">
                  <a:pos x="181" y="63"/>
                </a:cxn>
                <a:cxn ang="0">
                  <a:pos x="185" y="55"/>
                </a:cxn>
                <a:cxn ang="0">
                  <a:pos x="186" y="46"/>
                </a:cxn>
                <a:cxn ang="0">
                  <a:pos x="188" y="36"/>
                </a:cxn>
                <a:cxn ang="0">
                  <a:pos x="191" y="27"/>
                </a:cxn>
                <a:cxn ang="0">
                  <a:pos x="188" y="17"/>
                </a:cxn>
                <a:cxn ang="0">
                  <a:pos x="186" y="8"/>
                </a:cxn>
                <a:cxn ang="0">
                  <a:pos x="183" y="0"/>
                </a:cxn>
              </a:cxnLst>
              <a:rect l="0" t="0" r="r" b="b"/>
              <a:pathLst>
                <a:path w="192" h="141">
                  <a:moveTo>
                    <a:pt x="0" y="140"/>
                  </a:moveTo>
                  <a:lnTo>
                    <a:pt x="18" y="137"/>
                  </a:lnTo>
                  <a:lnTo>
                    <a:pt x="37" y="135"/>
                  </a:lnTo>
                  <a:lnTo>
                    <a:pt x="59" y="131"/>
                  </a:lnTo>
                  <a:lnTo>
                    <a:pt x="80" y="124"/>
                  </a:lnTo>
                  <a:lnTo>
                    <a:pt x="98" y="120"/>
                  </a:lnTo>
                  <a:lnTo>
                    <a:pt x="117" y="114"/>
                  </a:lnTo>
                  <a:lnTo>
                    <a:pt x="137" y="108"/>
                  </a:lnTo>
                  <a:lnTo>
                    <a:pt x="149" y="101"/>
                  </a:lnTo>
                  <a:lnTo>
                    <a:pt x="161" y="94"/>
                  </a:lnTo>
                  <a:lnTo>
                    <a:pt x="167" y="87"/>
                  </a:lnTo>
                  <a:lnTo>
                    <a:pt x="167" y="87"/>
                  </a:lnTo>
                  <a:lnTo>
                    <a:pt x="172" y="80"/>
                  </a:lnTo>
                  <a:lnTo>
                    <a:pt x="176" y="71"/>
                  </a:lnTo>
                  <a:lnTo>
                    <a:pt x="181" y="63"/>
                  </a:lnTo>
                  <a:lnTo>
                    <a:pt x="185" y="55"/>
                  </a:lnTo>
                  <a:lnTo>
                    <a:pt x="186" y="46"/>
                  </a:lnTo>
                  <a:lnTo>
                    <a:pt x="188" y="36"/>
                  </a:lnTo>
                  <a:lnTo>
                    <a:pt x="191" y="27"/>
                  </a:lnTo>
                  <a:lnTo>
                    <a:pt x="188" y="17"/>
                  </a:lnTo>
                  <a:lnTo>
                    <a:pt x="186" y="8"/>
                  </a:lnTo>
                  <a:lnTo>
                    <a:pt x="183" y="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8" name="Freeform 218"/>
            <p:cNvSpPr>
              <a:spLocks/>
            </p:cNvSpPr>
            <p:nvPr/>
          </p:nvSpPr>
          <p:spPr bwMode="auto">
            <a:xfrm>
              <a:off x="2416" y="1579"/>
              <a:ext cx="168" cy="130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14" y="124"/>
                </a:cxn>
                <a:cxn ang="0">
                  <a:pos x="29" y="121"/>
                </a:cxn>
                <a:cxn ang="0">
                  <a:pos x="41" y="116"/>
                </a:cxn>
                <a:cxn ang="0">
                  <a:pos x="57" y="112"/>
                </a:cxn>
                <a:cxn ang="0">
                  <a:pos x="71" y="105"/>
                </a:cxn>
                <a:cxn ang="0">
                  <a:pos x="85" y="99"/>
                </a:cxn>
                <a:cxn ang="0">
                  <a:pos x="98" y="93"/>
                </a:cxn>
                <a:cxn ang="0">
                  <a:pos x="111" y="87"/>
                </a:cxn>
                <a:cxn ang="0">
                  <a:pos x="126" y="76"/>
                </a:cxn>
                <a:cxn ang="0">
                  <a:pos x="138" y="66"/>
                </a:cxn>
                <a:cxn ang="0">
                  <a:pos x="138" y="66"/>
                </a:cxn>
                <a:cxn ang="0">
                  <a:pos x="149" y="55"/>
                </a:cxn>
                <a:cxn ang="0">
                  <a:pos x="158" y="47"/>
                </a:cxn>
                <a:cxn ang="0">
                  <a:pos x="161" y="38"/>
                </a:cxn>
                <a:cxn ang="0">
                  <a:pos x="166" y="29"/>
                </a:cxn>
                <a:cxn ang="0">
                  <a:pos x="166" y="23"/>
                </a:cxn>
                <a:cxn ang="0">
                  <a:pos x="166" y="17"/>
                </a:cxn>
                <a:cxn ang="0">
                  <a:pos x="166" y="13"/>
                </a:cxn>
                <a:cxn ang="0">
                  <a:pos x="166" y="8"/>
                </a:cxn>
                <a:cxn ang="0">
                  <a:pos x="163" y="4"/>
                </a:cxn>
                <a:cxn ang="0">
                  <a:pos x="163" y="0"/>
                </a:cxn>
                <a:cxn ang="0">
                  <a:pos x="163" y="0"/>
                </a:cxn>
                <a:cxn ang="0">
                  <a:pos x="161" y="0"/>
                </a:cxn>
                <a:cxn ang="0">
                  <a:pos x="158" y="0"/>
                </a:cxn>
                <a:cxn ang="0">
                  <a:pos x="149" y="2"/>
                </a:cxn>
                <a:cxn ang="0">
                  <a:pos x="138" y="4"/>
                </a:cxn>
                <a:cxn ang="0">
                  <a:pos x="128" y="8"/>
                </a:cxn>
                <a:cxn ang="0">
                  <a:pos x="117" y="11"/>
                </a:cxn>
                <a:cxn ang="0">
                  <a:pos x="105" y="15"/>
                </a:cxn>
                <a:cxn ang="0">
                  <a:pos x="94" y="17"/>
                </a:cxn>
                <a:cxn ang="0">
                  <a:pos x="85" y="22"/>
                </a:cxn>
                <a:cxn ang="0">
                  <a:pos x="78" y="25"/>
                </a:cxn>
                <a:cxn ang="0">
                  <a:pos x="0" y="129"/>
                </a:cxn>
              </a:cxnLst>
              <a:rect l="0" t="0" r="r" b="b"/>
              <a:pathLst>
                <a:path w="167" h="130">
                  <a:moveTo>
                    <a:pt x="0" y="129"/>
                  </a:moveTo>
                  <a:lnTo>
                    <a:pt x="14" y="124"/>
                  </a:lnTo>
                  <a:lnTo>
                    <a:pt x="29" y="121"/>
                  </a:lnTo>
                  <a:lnTo>
                    <a:pt x="41" y="116"/>
                  </a:lnTo>
                  <a:lnTo>
                    <a:pt x="57" y="112"/>
                  </a:lnTo>
                  <a:lnTo>
                    <a:pt x="71" y="105"/>
                  </a:lnTo>
                  <a:lnTo>
                    <a:pt x="85" y="99"/>
                  </a:lnTo>
                  <a:lnTo>
                    <a:pt x="98" y="93"/>
                  </a:lnTo>
                  <a:lnTo>
                    <a:pt x="111" y="87"/>
                  </a:lnTo>
                  <a:lnTo>
                    <a:pt x="126" y="76"/>
                  </a:lnTo>
                  <a:lnTo>
                    <a:pt x="138" y="66"/>
                  </a:lnTo>
                  <a:lnTo>
                    <a:pt x="138" y="66"/>
                  </a:lnTo>
                  <a:lnTo>
                    <a:pt x="149" y="55"/>
                  </a:lnTo>
                  <a:lnTo>
                    <a:pt x="158" y="47"/>
                  </a:lnTo>
                  <a:lnTo>
                    <a:pt x="161" y="38"/>
                  </a:lnTo>
                  <a:lnTo>
                    <a:pt x="166" y="29"/>
                  </a:lnTo>
                  <a:lnTo>
                    <a:pt x="166" y="23"/>
                  </a:lnTo>
                  <a:lnTo>
                    <a:pt x="166" y="17"/>
                  </a:lnTo>
                  <a:lnTo>
                    <a:pt x="166" y="13"/>
                  </a:lnTo>
                  <a:lnTo>
                    <a:pt x="166" y="8"/>
                  </a:lnTo>
                  <a:lnTo>
                    <a:pt x="163" y="4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38" y="4"/>
                  </a:lnTo>
                  <a:lnTo>
                    <a:pt x="128" y="8"/>
                  </a:lnTo>
                  <a:lnTo>
                    <a:pt x="117" y="11"/>
                  </a:lnTo>
                  <a:lnTo>
                    <a:pt x="105" y="15"/>
                  </a:lnTo>
                  <a:lnTo>
                    <a:pt x="94" y="17"/>
                  </a:lnTo>
                  <a:lnTo>
                    <a:pt x="85" y="22"/>
                  </a:lnTo>
                  <a:lnTo>
                    <a:pt x="78" y="25"/>
                  </a:lnTo>
                  <a:lnTo>
                    <a:pt x="0" y="12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19" name="Freeform 219"/>
            <p:cNvSpPr>
              <a:spLocks/>
            </p:cNvSpPr>
            <p:nvPr/>
          </p:nvSpPr>
          <p:spPr bwMode="auto">
            <a:xfrm>
              <a:off x="2416" y="1579"/>
              <a:ext cx="168" cy="130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14" y="124"/>
                </a:cxn>
                <a:cxn ang="0">
                  <a:pos x="29" y="121"/>
                </a:cxn>
                <a:cxn ang="0">
                  <a:pos x="41" y="116"/>
                </a:cxn>
                <a:cxn ang="0">
                  <a:pos x="57" y="112"/>
                </a:cxn>
                <a:cxn ang="0">
                  <a:pos x="71" y="105"/>
                </a:cxn>
                <a:cxn ang="0">
                  <a:pos x="85" y="99"/>
                </a:cxn>
                <a:cxn ang="0">
                  <a:pos x="98" y="93"/>
                </a:cxn>
                <a:cxn ang="0">
                  <a:pos x="111" y="87"/>
                </a:cxn>
                <a:cxn ang="0">
                  <a:pos x="126" y="76"/>
                </a:cxn>
                <a:cxn ang="0">
                  <a:pos x="138" y="66"/>
                </a:cxn>
                <a:cxn ang="0">
                  <a:pos x="138" y="66"/>
                </a:cxn>
                <a:cxn ang="0">
                  <a:pos x="149" y="55"/>
                </a:cxn>
                <a:cxn ang="0">
                  <a:pos x="158" y="47"/>
                </a:cxn>
                <a:cxn ang="0">
                  <a:pos x="161" y="38"/>
                </a:cxn>
                <a:cxn ang="0">
                  <a:pos x="166" y="29"/>
                </a:cxn>
                <a:cxn ang="0">
                  <a:pos x="166" y="23"/>
                </a:cxn>
                <a:cxn ang="0">
                  <a:pos x="166" y="17"/>
                </a:cxn>
                <a:cxn ang="0">
                  <a:pos x="166" y="13"/>
                </a:cxn>
                <a:cxn ang="0">
                  <a:pos x="166" y="8"/>
                </a:cxn>
                <a:cxn ang="0">
                  <a:pos x="163" y="4"/>
                </a:cxn>
                <a:cxn ang="0">
                  <a:pos x="163" y="0"/>
                </a:cxn>
                <a:cxn ang="0">
                  <a:pos x="163" y="0"/>
                </a:cxn>
                <a:cxn ang="0">
                  <a:pos x="161" y="0"/>
                </a:cxn>
                <a:cxn ang="0">
                  <a:pos x="158" y="0"/>
                </a:cxn>
                <a:cxn ang="0">
                  <a:pos x="149" y="2"/>
                </a:cxn>
                <a:cxn ang="0">
                  <a:pos x="138" y="4"/>
                </a:cxn>
                <a:cxn ang="0">
                  <a:pos x="128" y="8"/>
                </a:cxn>
                <a:cxn ang="0">
                  <a:pos x="117" y="11"/>
                </a:cxn>
                <a:cxn ang="0">
                  <a:pos x="105" y="15"/>
                </a:cxn>
                <a:cxn ang="0">
                  <a:pos x="94" y="17"/>
                </a:cxn>
                <a:cxn ang="0">
                  <a:pos x="85" y="22"/>
                </a:cxn>
                <a:cxn ang="0">
                  <a:pos x="78" y="25"/>
                </a:cxn>
              </a:cxnLst>
              <a:rect l="0" t="0" r="r" b="b"/>
              <a:pathLst>
                <a:path w="167" h="130">
                  <a:moveTo>
                    <a:pt x="0" y="129"/>
                  </a:moveTo>
                  <a:lnTo>
                    <a:pt x="14" y="124"/>
                  </a:lnTo>
                  <a:lnTo>
                    <a:pt x="29" y="121"/>
                  </a:lnTo>
                  <a:lnTo>
                    <a:pt x="41" y="116"/>
                  </a:lnTo>
                  <a:lnTo>
                    <a:pt x="57" y="112"/>
                  </a:lnTo>
                  <a:lnTo>
                    <a:pt x="71" y="105"/>
                  </a:lnTo>
                  <a:lnTo>
                    <a:pt x="85" y="99"/>
                  </a:lnTo>
                  <a:lnTo>
                    <a:pt x="98" y="93"/>
                  </a:lnTo>
                  <a:lnTo>
                    <a:pt x="111" y="87"/>
                  </a:lnTo>
                  <a:lnTo>
                    <a:pt x="126" y="76"/>
                  </a:lnTo>
                  <a:lnTo>
                    <a:pt x="138" y="66"/>
                  </a:lnTo>
                  <a:lnTo>
                    <a:pt x="138" y="66"/>
                  </a:lnTo>
                  <a:lnTo>
                    <a:pt x="149" y="55"/>
                  </a:lnTo>
                  <a:lnTo>
                    <a:pt x="158" y="47"/>
                  </a:lnTo>
                  <a:lnTo>
                    <a:pt x="161" y="38"/>
                  </a:lnTo>
                  <a:lnTo>
                    <a:pt x="166" y="29"/>
                  </a:lnTo>
                  <a:lnTo>
                    <a:pt x="166" y="23"/>
                  </a:lnTo>
                  <a:lnTo>
                    <a:pt x="166" y="17"/>
                  </a:lnTo>
                  <a:lnTo>
                    <a:pt x="166" y="13"/>
                  </a:lnTo>
                  <a:lnTo>
                    <a:pt x="166" y="8"/>
                  </a:lnTo>
                  <a:lnTo>
                    <a:pt x="163" y="4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8" y="0"/>
                  </a:lnTo>
                  <a:lnTo>
                    <a:pt x="149" y="2"/>
                  </a:lnTo>
                  <a:lnTo>
                    <a:pt x="138" y="4"/>
                  </a:lnTo>
                  <a:lnTo>
                    <a:pt x="128" y="8"/>
                  </a:lnTo>
                  <a:lnTo>
                    <a:pt x="117" y="11"/>
                  </a:lnTo>
                  <a:lnTo>
                    <a:pt x="105" y="15"/>
                  </a:lnTo>
                  <a:lnTo>
                    <a:pt x="94" y="17"/>
                  </a:lnTo>
                  <a:lnTo>
                    <a:pt x="85" y="22"/>
                  </a:lnTo>
                  <a:lnTo>
                    <a:pt x="78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0" name="Freeform 220"/>
            <p:cNvSpPr>
              <a:spLocks/>
            </p:cNvSpPr>
            <p:nvPr/>
          </p:nvSpPr>
          <p:spPr bwMode="auto">
            <a:xfrm>
              <a:off x="2382" y="1678"/>
              <a:ext cx="130" cy="95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87"/>
                </a:cxn>
                <a:cxn ang="0">
                  <a:pos x="30" y="80"/>
                </a:cxn>
                <a:cxn ang="0">
                  <a:pos x="46" y="76"/>
                </a:cxn>
                <a:cxn ang="0">
                  <a:pos x="60" y="70"/>
                </a:cxn>
                <a:cxn ang="0">
                  <a:pos x="76" y="64"/>
                </a:cxn>
                <a:cxn ang="0">
                  <a:pos x="88" y="57"/>
                </a:cxn>
                <a:cxn ang="0">
                  <a:pos x="101" y="47"/>
                </a:cxn>
                <a:cxn ang="0">
                  <a:pos x="111" y="36"/>
                </a:cxn>
                <a:cxn ang="0">
                  <a:pos x="122" y="24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26" y="8"/>
                </a:cxn>
                <a:cxn ang="0">
                  <a:pos x="122" y="6"/>
                </a:cxn>
                <a:cxn ang="0">
                  <a:pos x="115" y="4"/>
                </a:cxn>
                <a:cxn ang="0">
                  <a:pos x="109" y="2"/>
                </a:cxn>
                <a:cxn ang="0">
                  <a:pos x="99" y="2"/>
                </a:cxn>
                <a:cxn ang="0">
                  <a:pos x="88" y="0"/>
                </a:cxn>
                <a:cxn ang="0">
                  <a:pos x="78" y="0"/>
                </a:cxn>
                <a:cxn ang="0">
                  <a:pos x="65" y="2"/>
                </a:cxn>
                <a:cxn ang="0">
                  <a:pos x="52" y="6"/>
                </a:cxn>
                <a:cxn ang="0">
                  <a:pos x="0" y="94"/>
                </a:cxn>
              </a:cxnLst>
              <a:rect l="0" t="0" r="r" b="b"/>
              <a:pathLst>
                <a:path w="131" h="95">
                  <a:moveTo>
                    <a:pt x="0" y="94"/>
                  </a:moveTo>
                  <a:lnTo>
                    <a:pt x="16" y="87"/>
                  </a:lnTo>
                  <a:lnTo>
                    <a:pt x="30" y="80"/>
                  </a:lnTo>
                  <a:lnTo>
                    <a:pt x="46" y="76"/>
                  </a:lnTo>
                  <a:lnTo>
                    <a:pt x="60" y="70"/>
                  </a:lnTo>
                  <a:lnTo>
                    <a:pt x="76" y="64"/>
                  </a:lnTo>
                  <a:lnTo>
                    <a:pt x="88" y="57"/>
                  </a:lnTo>
                  <a:lnTo>
                    <a:pt x="101" y="47"/>
                  </a:lnTo>
                  <a:lnTo>
                    <a:pt x="111" y="36"/>
                  </a:lnTo>
                  <a:lnTo>
                    <a:pt x="122" y="24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5" y="4"/>
                  </a:lnTo>
                  <a:lnTo>
                    <a:pt x="109" y="2"/>
                  </a:lnTo>
                  <a:lnTo>
                    <a:pt x="99" y="2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5" y="2"/>
                  </a:lnTo>
                  <a:lnTo>
                    <a:pt x="52" y="6"/>
                  </a:lnTo>
                  <a:lnTo>
                    <a:pt x="0" y="9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1" name="Freeform 221"/>
            <p:cNvSpPr>
              <a:spLocks/>
            </p:cNvSpPr>
            <p:nvPr/>
          </p:nvSpPr>
          <p:spPr bwMode="auto">
            <a:xfrm>
              <a:off x="2382" y="1678"/>
              <a:ext cx="130" cy="95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87"/>
                </a:cxn>
                <a:cxn ang="0">
                  <a:pos x="30" y="80"/>
                </a:cxn>
                <a:cxn ang="0">
                  <a:pos x="46" y="76"/>
                </a:cxn>
                <a:cxn ang="0">
                  <a:pos x="60" y="70"/>
                </a:cxn>
                <a:cxn ang="0">
                  <a:pos x="76" y="64"/>
                </a:cxn>
                <a:cxn ang="0">
                  <a:pos x="88" y="57"/>
                </a:cxn>
                <a:cxn ang="0">
                  <a:pos x="101" y="47"/>
                </a:cxn>
                <a:cxn ang="0">
                  <a:pos x="111" y="36"/>
                </a:cxn>
                <a:cxn ang="0">
                  <a:pos x="122" y="24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30" y="11"/>
                </a:cxn>
                <a:cxn ang="0">
                  <a:pos x="126" y="8"/>
                </a:cxn>
                <a:cxn ang="0">
                  <a:pos x="122" y="6"/>
                </a:cxn>
                <a:cxn ang="0">
                  <a:pos x="115" y="4"/>
                </a:cxn>
                <a:cxn ang="0">
                  <a:pos x="109" y="2"/>
                </a:cxn>
                <a:cxn ang="0">
                  <a:pos x="99" y="2"/>
                </a:cxn>
                <a:cxn ang="0">
                  <a:pos x="88" y="0"/>
                </a:cxn>
                <a:cxn ang="0">
                  <a:pos x="78" y="0"/>
                </a:cxn>
                <a:cxn ang="0">
                  <a:pos x="65" y="2"/>
                </a:cxn>
                <a:cxn ang="0">
                  <a:pos x="52" y="6"/>
                </a:cxn>
              </a:cxnLst>
              <a:rect l="0" t="0" r="r" b="b"/>
              <a:pathLst>
                <a:path w="131" h="95">
                  <a:moveTo>
                    <a:pt x="0" y="94"/>
                  </a:moveTo>
                  <a:lnTo>
                    <a:pt x="16" y="87"/>
                  </a:lnTo>
                  <a:lnTo>
                    <a:pt x="30" y="80"/>
                  </a:lnTo>
                  <a:lnTo>
                    <a:pt x="46" y="76"/>
                  </a:lnTo>
                  <a:lnTo>
                    <a:pt x="60" y="70"/>
                  </a:lnTo>
                  <a:lnTo>
                    <a:pt x="76" y="64"/>
                  </a:lnTo>
                  <a:lnTo>
                    <a:pt x="88" y="57"/>
                  </a:lnTo>
                  <a:lnTo>
                    <a:pt x="101" y="47"/>
                  </a:lnTo>
                  <a:lnTo>
                    <a:pt x="111" y="36"/>
                  </a:lnTo>
                  <a:lnTo>
                    <a:pt x="122" y="24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15" y="4"/>
                  </a:lnTo>
                  <a:lnTo>
                    <a:pt x="109" y="2"/>
                  </a:lnTo>
                  <a:lnTo>
                    <a:pt x="99" y="2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65" y="2"/>
                  </a:lnTo>
                  <a:lnTo>
                    <a:pt x="52" y="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2" name="Freeform 222"/>
            <p:cNvSpPr>
              <a:spLocks/>
            </p:cNvSpPr>
            <p:nvPr/>
          </p:nvSpPr>
          <p:spPr bwMode="auto">
            <a:xfrm>
              <a:off x="2267" y="1739"/>
              <a:ext cx="163" cy="135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9" y="128"/>
                </a:cxn>
                <a:cxn ang="0">
                  <a:pos x="23" y="124"/>
                </a:cxn>
                <a:cxn ang="0">
                  <a:pos x="33" y="119"/>
                </a:cxn>
                <a:cxn ang="0">
                  <a:pos x="46" y="114"/>
                </a:cxn>
                <a:cxn ang="0">
                  <a:pos x="58" y="107"/>
                </a:cxn>
                <a:cxn ang="0">
                  <a:pos x="71" y="101"/>
                </a:cxn>
                <a:cxn ang="0">
                  <a:pos x="83" y="93"/>
                </a:cxn>
                <a:cxn ang="0">
                  <a:pos x="94" y="84"/>
                </a:cxn>
                <a:cxn ang="0">
                  <a:pos x="105" y="75"/>
                </a:cxn>
                <a:cxn ang="0">
                  <a:pos x="115" y="63"/>
                </a:cxn>
                <a:cxn ang="0">
                  <a:pos x="115" y="63"/>
                </a:cxn>
                <a:cxn ang="0">
                  <a:pos x="130" y="45"/>
                </a:cxn>
                <a:cxn ang="0">
                  <a:pos x="140" y="27"/>
                </a:cxn>
                <a:cxn ang="0">
                  <a:pos x="149" y="17"/>
                </a:cxn>
                <a:cxn ang="0">
                  <a:pos x="156" y="6"/>
                </a:cxn>
                <a:cxn ang="0">
                  <a:pos x="164" y="0"/>
                </a:cxn>
                <a:cxn ang="0">
                  <a:pos x="164" y="0"/>
                </a:cxn>
                <a:cxn ang="0">
                  <a:pos x="161" y="0"/>
                </a:cxn>
                <a:cxn ang="0">
                  <a:pos x="156" y="0"/>
                </a:cxn>
                <a:cxn ang="0">
                  <a:pos x="147" y="0"/>
                </a:cxn>
                <a:cxn ang="0">
                  <a:pos x="136" y="0"/>
                </a:cxn>
                <a:cxn ang="0">
                  <a:pos x="124" y="0"/>
                </a:cxn>
                <a:cxn ang="0">
                  <a:pos x="108" y="0"/>
                </a:cxn>
                <a:cxn ang="0">
                  <a:pos x="96" y="2"/>
                </a:cxn>
                <a:cxn ang="0">
                  <a:pos x="81" y="4"/>
                </a:cxn>
                <a:cxn ang="0">
                  <a:pos x="67" y="8"/>
                </a:cxn>
                <a:cxn ang="0">
                  <a:pos x="57" y="13"/>
                </a:cxn>
                <a:cxn ang="0">
                  <a:pos x="0" y="133"/>
                </a:cxn>
              </a:cxnLst>
              <a:rect l="0" t="0" r="r" b="b"/>
              <a:pathLst>
                <a:path w="165" h="134">
                  <a:moveTo>
                    <a:pt x="0" y="133"/>
                  </a:moveTo>
                  <a:lnTo>
                    <a:pt x="9" y="128"/>
                  </a:lnTo>
                  <a:lnTo>
                    <a:pt x="23" y="124"/>
                  </a:lnTo>
                  <a:lnTo>
                    <a:pt x="33" y="119"/>
                  </a:lnTo>
                  <a:lnTo>
                    <a:pt x="46" y="114"/>
                  </a:lnTo>
                  <a:lnTo>
                    <a:pt x="58" y="107"/>
                  </a:lnTo>
                  <a:lnTo>
                    <a:pt x="71" y="101"/>
                  </a:lnTo>
                  <a:lnTo>
                    <a:pt x="83" y="93"/>
                  </a:lnTo>
                  <a:lnTo>
                    <a:pt x="94" y="84"/>
                  </a:lnTo>
                  <a:lnTo>
                    <a:pt x="105" y="75"/>
                  </a:lnTo>
                  <a:lnTo>
                    <a:pt x="115" y="63"/>
                  </a:lnTo>
                  <a:lnTo>
                    <a:pt x="115" y="63"/>
                  </a:lnTo>
                  <a:lnTo>
                    <a:pt x="130" y="45"/>
                  </a:lnTo>
                  <a:lnTo>
                    <a:pt x="140" y="27"/>
                  </a:lnTo>
                  <a:lnTo>
                    <a:pt x="149" y="17"/>
                  </a:lnTo>
                  <a:lnTo>
                    <a:pt x="156" y="6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47" y="0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08" y="0"/>
                  </a:lnTo>
                  <a:lnTo>
                    <a:pt x="96" y="2"/>
                  </a:lnTo>
                  <a:lnTo>
                    <a:pt x="81" y="4"/>
                  </a:lnTo>
                  <a:lnTo>
                    <a:pt x="67" y="8"/>
                  </a:lnTo>
                  <a:lnTo>
                    <a:pt x="57" y="13"/>
                  </a:lnTo>
                  <a:lnTo>
                    <a:pt x="0" y="133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3" name="Freeform 223"/>
            <p:cNvSpPr>
              <a:spLocks/>
            </p:cNvSpPr>
            <p:nvPr/>
          </p:nvSpPr>
          <p:spPr bwMode="auto">
            <a:xfrm>
              <a:off x="2267" y="1739"/>
              <a:ext cx="163" cy="135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9" y="128"/>
                </a:cxn>
                <a:cxn ang="0">
                  <a:pos x="23" y="124"/>
                </a:cxn>
                <a:cxn ang="0">
                  <a:pos x="33" y="119"/>
                </a:cxn>
                <a:cxn ang="0">
                  <a:pos x="46" y="114"/>
                </a:cxn>
                <a:cxn ang="0">
                  <a:pos x="58" y="107"/>
                </a:cxn>
                <a:cxn ang="0">
                  <a:pos x="71" y="101"/>
                </a:cxn>
                <a:cxn ang="0">
                  <a:pos x="83" y="93"/>
                </a:cxn>
                <a:cxn ang="0">
                  <a:pos x="94" y="84"/>
                </a:cxn>
                <a:cxn ang="0">
                  <a:pos x="105" y="75"/>
                </a:cxn>
                <a:cxn ang="0">
                  <a:pos x="115" y="63"/>
                </a:cxn>
                <a:cxn ang="0">
                  <a:pos x="115" y="63"/>
                </a:cxn>
                <a:cxn ang="0">
                  <a:pos x="130" y="45"/>
                </a:cxn>
                <a:cxn ang="0">
                  <a:pos x="140" y="27"/>
                </a:cxn>
                <a:cxn ang="0">
                  <a:pos x="149" y="17"/>
                </a:cxn>
                <a:cxn ang="0">
                  <a:pos x="156" y="6"/>
                </a:cxn>
                <a:cxn ang="0">
                  <a:pos x="164" y="0"/>
                </a:cxn>
                <a:cxn ang="0">
                  <a:pos x="164" y="0"/>
                </a:cxn>
                <a:cxn ang="0">
                  <a:pos x="161" y="0"/>
                </a:cxn>
                <a:cxn ang="0">
                  <a:pos x="156" y="0"/>
                </a:cxn>
                <a:cxn ang="0">
                  <a:pos x="147" y="0"/>
                </a:cxn>
                <a:cxn ang="0">
                  <a:pos x="136" y="0"/>
                </a:cxn>
                <a:cxn ang="0">
                  <a:pos x="124" y="0"/>
                </a:cxn>
                <a:cxn ang="0">
                  <a:pos x="108" y="0"/>
                </a:cxn>
                <a:cxn ang="0">
                  <a:pos x="96" y="2"/>
                </a:cxn>
                <a:cxn ang="0">
                  <a:pos x="81" y="4"/>
                </a:cxn>
                <a:cxn ang="0">
                  <a:pos x="67" y="8"/>
                </a:cxn>
                <a:cxn ang="0">
                  <a:pos x="57" y="13"/>
                </a:cxn>
              </a:cxnLst>
              <a:rect l="0" t="0" r="r" b="b"/>
              <a:pathLst>
                <a:path w="165" h="134">
                  <a:moveTo>
                    <a:pt x="0" y="133"/>
                  </a:moveTo>
                  <a:lnTo>
                    <a:pt x="9" y="128"/>
                  </a:lnTo>
                  <a:lnTo>
                    <a:pt x="23" y="124"/>
                  </a:lnTo>
                  <a:lnTo>
                    <a:pt x="33" y="119"/>
                  </a:lnTo>
                  <a:lnTo>
                    <a:pt x="46" y="114"/>
                  </a:lnTo>
                  <a:lnTo>
                    <a:pt x="58" y="107"/>
                  </a:lnTo>
                  <a:lnTo>
                    <a:pt x="71" y="101"/>
                  </a:lnTo>
                  <a:lnTo>
                    <a:pt x="83" y="93"/>
                  </a:lnTo>
                  <a:lnTo>
                    <a:pt x="94" y="84"/>
                  </a:lnTo>
                  <a:lnTo>
                    <a:pt x="105" y="75"/>
                  </a:lnTo>
                  <a:lnTo>
                    <a:pt x="115" y="63"/>
                  </a:lnTo>
                  <a:lnTo>
                    <a:pt x="115" y="63"/>
                  </a:lnTo>
                  <a:lnTo>
                    <a:pt x="130" y="45"/>
                  </a:lnTo>
                  <a:lnTo>
                    <a:pt x="140" y="27"/>
                  </a:lnTo>
                  <a:lnTo>
                    <a:pt x="149" y="17"/>
                  </a:lnTo>
                  <a:lnTo>
                    <a:pt x="156" y="6"/>
                  </a:lnTo>
                  <a:lnTo>
                    <a:pt x="164" y="0"/>
                  </a:lnTo>
                  <a:lnTo>
                    <a:pt x="164" y="0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47" y="0"/>
                  </a:lnTo>
                  <a:lnTo>
                    <a:pt x="136" y="0"/>
                  </a:lnTo>
                  <a:lnTo>
                    <a:pt x="124" y="0"/>
                  </a:lnTo>
                  <a:lnTo>
                    <a:pt x="108" y="0"/>
                  </a:lnTo>
                  <a:lnTo>
                    <a:pt x="96" y="2"/>
                  </a:lnTo>
                  <a:lnTo>
                    <a:pt x="81" y="4"/>
                  </a:lnTo>
                  <a:lnTo>
                    <a:pt x="67" y="8"/>
                  </a:lnTo>
                  <a:lnTo>
                    <a:pt x="57" y="1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4" name="Freeform 224"/>
            <p:cNvSpPr>
              <a:spLocks/>
            </p:cNvSpPr>
            <p:nvPr/>
          </p:nvSpPr>
          <p:spPr bwMode="auto">
            <a:xfrm>
              <a:off x="2237" y="1857"/>
              <a:ext cx="145" cy="140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3" y="135"/>
                </a:cxn>
                <a:cxn ang="0">
                  <a:pos x="25" y="132"/>
                </a:cxn>
                <a:cxn ang="0">
                  <a:pos x="40" y="125"/>
                </a:cxn>
                <a:cxn ang="0">
                  <a:pos x="52" y="117"/>
                </a:cxn>
                <a:cxn ang="0">
                  <a:pos x="68" y="109"/>
                </a:cxn>
                <a:cxn ang="0">
                  <a:pos x="82" y="100"/>
                </a:cxn>
                <a:cxn ang="0">
                  <a:pos x="97" y="89"/>
                </a:cxn>
                <a:cxn ang="0">
                  <a:pos x="107" y="79"/>
                </a:cxn>
                <a:cxn ang="0">
                  <a:pos x="118" y="66"/>
                </a:cxn>
                <a:cxn ang="0">
                  <a:pos x="126" y="56"/>
                </a:cxn>
                <a:cxn ang="0">
                  <a:pos x="126" y="56"/>
                </a:cxn>
                <a:cxn ang="0">
                  <a:pos x="139" y="33"/>
                </a:cxn>
                <a:cxn ang="0">
                  <a:pos x="144" y="18"/>
                </a:cxn>
                <a:cxn ang="0">
                  <a:pos x="144" y="8"/>
                </a:cxn>
                <a:cxn ang="0">
                  <a:pos x="144" y="2"/>
                </a:cxn>
                <a:cxn ang="0">
                  <a:pos x="144" y="0"/>
                </a:cxn>
                <a:cxn ang="0">
                  <a:pos x="144" y="0"/>
                </a:cxn>
                <a:cxn ang="0">
                  <a:pos x="135" y="2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07" y="4"/>
                </a:cxn>
                <a:cxn ang="0">
                  <a:pos x="100" y="6"/>
                </a:cxn>
                <a:cxn ang="0">
                  <a:pos x="91" y="8"/>
                </a:cxn>
                <a:cxn ang="0">
                  <a:pos x="80" y="10"/>
                </a:cxn>
                <a:cxn ang="0">
                  <a:pos x="72" y="13"/>
                </a:cxn>
                <a:cxn ang="0">
                  <a:pos x="61" y="16"/>
                </a:cxn>
                <a:cxn ang="0">
                  <a:pos x="52" y="22"/>
                </a:cxn>
                <a:cxn ang="0">
                  <a:pos x="0" y="140"/>
                </a:cxn>
              </a:cxnLst>
              <a:rect l="0" t="0" r="r" b="b"/>
              <a:pathLst>
                <a:path w="145" h="141">
                  <a:moveTo>
                    <a:pt x="0" y="140"/>
                  </a:moveTo>
                  <a:lnTo>
                    <a:pt x="13" y="135"/>
                  </a:lnTo>
                  <a:lnTo>
                    <a:pt x="25" y="132"/>
                  </a:lnTo>
                  <a:lnTo>
                    <a:pt x="40" y="125"/>
                  </a:lnTo>
                  <a:lnTo>
                    <a:pt x="52" y="117"/>
                  </a:lnTo>
                  <a:lnTo>
                    <a:pt x="68" y="109"/>
                  </a:lnTo>
                  <a:lnTo>
                    <a:pt x="82" y="100"/>
                  </a:lnTo>
                  <a:lnTo>
                    <a:pt x="97" y="89"/>
                  </a:lnTo>
                  <a:lnTo>
                    <a:pt x="107" y="79"/>
                  </a:lnTo>
                  <a:lnTo>
                    <a:pt x="118" y="66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39" y="33"/>
                  </a:lnTo>
                  <a:lnTo>
                    <a:pt x="144" y="18"/>
                  </a:lnTo>
                  <a:lnTo>
                    <a:pt x="144" y="8"/>
                  </a:lnTo>
                  <a:lnTo>
                    <a:pt x="144" y="2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35" y="2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07" y="4"/>
                  </a:lnTo>
                  <a:lnTo>
                    <a:pt x="100" y="6"/>
                  </a:lnTo>
                  <a:lnTo>
                    <a:pt x="91" y="8"/>
                  </a:lnTo>
                  <a:lnTo>
                    <a:pt x="80" y="10"/>
                  </a:lnTo>
                  <a:lnTo>
                    <a:pt x="72" y="13"/>
                  </a:lnTo>
                  <a:lnTo>
                    <a:pt x="61" y="16"/>
                  </a:lnTo>
                  <a:lnTo>
                    <a:pt x="52" y="22"/>
                  </a:lnTo>
                  <a:lnTo>
                    <a:pt x="0" y="14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5" name="Freeform 225"/>
            <p:cNvSpPr>
              <a:spLocks/>
            </p:cNvSpPr>
            <p:nvPr/>
          </p:nvSpPr>
          <p:spPr bwMode="auto">
            <a:xfrm>
              <a:off x="2237" y="1857"/>
              <a:ext cx="145" cy="140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3" y="135"/>
                </a:cxn>
                <a:cxn ang="0">
                  <a:pos x="25" y="132"/>
                </a:cxn>
                <a:cxn ang="0">
                  <a:pos x="40" y="125"/>
                </a:cxn>
                <a:cxn ang="0">
                  <a:pos x="52" y="117"/>
                </a:cxn>
                <a:cxn ang="0">
                  <a:pos x="68" y="109"/>
                </a:cxn>
                <a:cxn ang="0">
                  <a:pos x="82" y="100"/>
                </a:cxn>
                <a:cxn ang="0">
                  <a:pos x="97" y="89"/>
                </a:cxn>
                <a:cxn ang="0">
                  <a:pos x="107" y="79"/>
                </a:cxn>
                <a:cxn ang="0">
                  <a:pos x="118" y="66"/>
                </a:cxn>
                <a:cxn ang="0">
                  <a:pos x="126" y="56"/>
                </a:cxn>
                <a:cxn ang="0">
                  <a:pos x="126" y="56"/>
                </a:cxn>
                <a:cxn ang="0">
                  <a:pos x="139" y="33"/>
                </a:cxn>
                <a:cxn ang="0">
                  <a:pos x="144" y="18"/>
                </a:cxn>
                <a:cxn ang="0">
                  <a:pos x="144" y="8"/>
                </a:cxn>
                <a:cxn ang="0">
                  <a:pos x="144" y="2"/>
                </a:cxn>
                <a:cxn ang="0">
                  <a:pos x="144" y="0"/>
                </a:cxn>
                <a:cxn ang="0">
                  <a:pos x="144" y="0"/>
                </a:cxn>
                <a:cxn ang="0">
                  <a:pos x="135" y="2"/>
                </a:cxn>
                <a:cxn ang="0">
                  <a:pos x="126" y="2"/>
                </a:cxn>
                <a:cxn ang="0">
                  <a:pos x="118" y="2"/>
                </a:cxn>
                <a:cxn ang="0">
                  <a:pos x="107" y="4"/>
                </a:cxn>
                <a:cxn ang="0">
                  <a:pos x="100" y="6"/>
                </a:cxn>
                <a:cxn ang="0">
                  <a:pos x="91" y="8"/>
                </a:cxn>
                <a:cxn ang="0">
                  <a:pos x="80" y="10"/>
                </a:cxn>
                <a:cxn ang="0">
                  <a:pos x="72" y="13"/>
                </a:cxn>
                <a:cxn ang="0">
                  <a:pos x="61" y="16"/>
                </a:cxn>
                <a:cxn ang="0">
                  <a:pos x="52" y="22"/>
                </a:cxn>
              </a:cxnLst>
              <a:rect l="0" t="0" r="r" b="b"/>
              <a:pathLst>
                <a:path w="145" h="141">
                  <a:moveTo>
                    <a:pt x="0" y="140"/>
                  </a:moveTo>
                  <a:lnTo>
                    <a:pt x="13" y="135"/>
                  </a:lnTo>
                  <a:lnTo>
                    <a:pt x="25" y="132"/>
                  </a:lnTo>
                  <a:lnTo>
                    <a:pt x="40" y="125"/>
                  </a:lnTo>
                  <a:lnTo>
                    <a:pt x="52" y="117"/>
                  </a:lnTo>
                  <a:lnTo>
                    <a:pt x="68" y="109"/>
                  </a:lnTo>
                  <a:lnTo>
                    <a:pt x="82" y="100"/>
                  </a:lnTo>
                  <a:lnTo>
                    <a:pt x="97" y="89"/>
                  </a:lnTo>
                  <a:lnTo>
                    <a:pt x="107" y="79"/>
                  </a:lnTo>
                  <a:lnTo>
                    <a:pt x="118" y="66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39" y="33"/>
                  </a:lnTo>
                  <a:lnTo>
                    <a:pt x="144" y="18"/>
                  </a:lnTo>
                  <a:lnTo>
                    <a:pt x="144" y="8"/>
                  </a:lnTo>
                  <a:lnTo>
                    <a:pt x="144" y="2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35" y="2"/>
                  </a:lnTo>
                  <a:lnTo>
                    <a:pt x="126" y="2"/>
                  </a:lnTo>
                  <a:lnTo>
                    <a:pt x="118" y="2"/>
                  </a:lnTo>
                  <a:lnTo>
                    <a:pt x="107" y="4"/>
                  </a:lnTo>
                  <a:lnTo>
                    <a:pt x="100" y="6"/>
                  </a:lnTo>
                  <a:lnTo>
                    <a:pt x="91" y="8"/>
                  </a:lnTo>
                  <a:lnTo>
                    <a:pt x="80" y="10"/>
                  </a:lnTo>
                  <a:lnTo>
                    <a:pt x="72" y="13"/>
                  </a:lnTo>
                  <a:lnTo>
                    <a:pt x="61" y="16"/>
                  </a:lnTo>
                  <a:lnTo>
                    <a:pt x="52" y="2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6" name="Freeform 226"/>
            <p:cNvSpPr>
              <a:spLocks/>
            </p:cNvSpPr>
            <p:nvPr/>
          </p:nvSpPr>
          <p:spPr bwMode="auto">
            <a:xfrm>
              <a:off x="2243" y="1973"/>
              <a:ext cx="91" cy="144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8" y="133"/>
                </a:cxn>
                <a:cxn ang="0">
                  <a:pos x="16" y="124"/>
                </a:cxn>
                <a:cxn ang="0">
                  <a:pos x="27" y="116"/>
                </a:cxn>
                <a:cxn ang="0">
                  <a:pos x="38" y="105"/>
                </a:cxn>
                <a:cxn ang="0">
                  <a:pos x="48" y="94"/>
                </a:cxn>
                <a:cxn ang="0">
                  <a:pos x="59" y="80"/>
                </a:cxn>
                <a:cxn ang="0">
                  <a:pos x="67" y="66"/>
                </a:cxn>
                <a:cxn ang="0">
                  <a:pos x="75" y="46"/>
                </a:cxn>
                <a:cxn ang="0">
                  <a:pos x="84" y="25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4" y="0"/>
                </a:cxn>
                <a:cxn ang="0">
                  <a:pos x="75" y="2"/>
                </a:cxn>
                <a:cxn ang="0">
                  <a:pos x="67" y="2"/>
                </a:cxn>
                <a:cxn ang="0">
                  <a:pos x="57" y="4"/>
                </a:cxn>
                <a:cxn ang="0">
                  <a:pos x="46" y="6"/>
                </a:cxn>
                <a:cxn ang="0">
                  <a:pos x="36" y="11"/>
                </a:cxn>
                <a:cxn ang="0">
                  <a:pos x="25" y="15"/>
                </a:cxn>
                <a:cxn ang="0">
                  <a:pos x="15" y="19"/>
                </a:cxn>
                <a:cxn ang="0">
                  <a:pos x="6" y="25"/>
                </a:cxn>
                <a:cxn ang="0">
                  <a:pos x="0" y="142"/>
                </a:cxn>
              </a:cxnLst>
              <a:rect l="0" t="0" r="r" b="b"/>
              <a:pathLst>
                <a:path w="90" h="143">
                  <a:moveTo>
                    <a:pt x="0" y="142"/>
                  </a:moveTo>
                  <a:lnTo>
                    <a:pt x="8" y="133"/>
                  </a:lnTo>
                  <a:lnTo>
                    <a:pt x="16" y="124"/>
                  </a:lnTo>
                  <a:lnTo>
                    <a:pt x="27" y="116"/>
                  </a:lnTo>
                  <a:lnTo>
                    <a:pt x="38" y="105"/>
                  </a:lnTo>
                  <a:lnTo>
                    <a:pt x="48" y="94"/>
                  </a:lnTo>
                  <a:lnTo>
                    <a:pt x="59" y="80"/>
                  </a:lnTo>
                  <a:lnTo>
                    <a:pt x="67" y="66"/>
                  </a:lnTo>
                  <a:lnTo>
                    <a:pt x="75" y="46"/>
                  </a:lnTo>
                  <a:lnTo>
                    <a:pt x="84" y="25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4" y="0"/>
                  </a:lnTo>
                  <a:lnTo>
                    <a:pt x="75" y="2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46" y="6"/>
                  </a:lnTo>
                  <a:lnTo>
                    <a:pt x="36" y="11"/>
                  </a:lnTo>
                  <a:lnTo>
                    <a:pt x="25" y="15"/>
                  </a:lnTo>
                  <a:lnTo>
                    <a:pt x="15" y="19"/>
                  </a:lnTo>
                  <a:lnTo>
                    <a:pt x="6" y="25"/>
                  </a:lnTo>
                  <a:lnTo>
                    <a:pt x="0" y="1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7" name="Freeform 227"/>
            <p:cNvSpPr>
              <a:spLocks/>
            </p:cNvSpPr>
            <p:nvPr/>
          </p:nvSpPr>
          <p:spPr bwMode="auto">
            <a:xfrm>
              <a:off x="2243" y="1973"/>
              <a:ext cx="91" cy="144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8" y="133"/>
                </a:cxn>
                <a:cxn ang="0">
                  <a:pos x="16" y="124"/>
                </a:cxn>
                <a:cxn ang="0">
                  <a:pos x="27" y="116"/>
                </a:cxn>
                <a:cxn ang="0">
                  <a:pos x="38" y="105"/>
                </a:cxn>
                <a:cxn ang="0">
                  <a:pos x="48" y="94"/>
                </a:cxn>
                <a:cxn ang="0">
                  <a:pos x="59" y="80"/>
                </a:cxn>
                <a:cxn ang="0">
                  <a:pos x="67" y="66"/>
                </a:cxn>
                <a:cxn ang="0">
                  <a:pos x="75" y="46"/>
                </a:cxn>
                <a:cxn ang="0">
                  <a:pos x="84" y="25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84" y="0"/>
                </a:cxn>
                <a:cxn ang="0">
                  <a:pos x="75" y="2"/>
                </a:cxn>
                <a:cxn ang="0">
                  <a:pos x="67" y="2"/>
                </a:cxn>
                <a:cxn ang="0">
                  <a:pos x="57" y="4"/>
                </a:cxn>
                <a:cxn ang="0">
                  <a:pos x="46" y="6"/>
                </a:cxn>
                <a:cxn ang="0">
                  <a:pos x="36" y="11"/>
                </a:cxn>
                <a:cxn ang="0">
                  <a:pos x="25" y="15"/>
                </a:cxn>
                <a:cxn ang="0">
                  <a:pos x="15" y="19"/>
                </a:cxn>
                <a:cxn ang="0">
                  <a:pos x="6" y="25"/>
                </a:cxn>
              </a:cxnLst>
              <a:rect l="0" t="0" r="r" b="b"/>
              <a:pathLst>
                <a:path w="90" h="143">
                  <a:moveTo>
                    <a:pt x="0" y="142"/>
                  </a:moveTo>
                  <a:lnTo>
                    <a:pt x="8" y="133"/>
                  </a:lnTo>
                  <a:lnTo>
                    <a:pt x="16" y="124"/>
                  </a:lnTo>
                  <a:lnTo>
                    <a:pt x="27" y="116"/>
                  </a:lnTo>
                  <a:lnTo>
                    <a:pt x="38" y="105"/>
                  </a:lnTo>
                  <a:lnTo>
                    <a:pt x="48" y="94"/>
                  </a:lnTo>
                  <a:lnTo>
                    <a:pt x="59" y="80"/>
                  </a:lnTo>
                  <a:lnTo>
                    <a:pt x="67" y="66"/>
                  </a:lnTo>
                  <a:lnTo>
                    <a:pt x="75" y="46"/>
                  </a:lnTo>
                  <a:lnTo>
                    <a:pt x="84" y="25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84" y="0"/>
                  </a:lnTo>
                  <a:lnTo>
                    <a:pt x="75" y="2"/>
                  </a:lnTo>
                  <a:lnTo>
                    <a:pt x="67" y="2"/>
                  </a:lnTo>
                  <a:lnTo>
                    <a:pt x="57" y="4"/>
                  </a:lnTo>
                  <a:lnTo>
                    <a:pt x="46" y="6"/>
                  </a:lnTo>
                  <a:lnTo>
                    <a:pt x="36" y="11"/>
                  </a:lnTo>
                  <a:lnTo>
                    <a:pt x="25" y="15"/>
                  </a:lnTo>
                  <a:lnTo>
                    <a:pt x="15" y="19"/>
                  </a:lnTo>
                  <a:lnTo>
                    <a:pt x="6" y="2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8" name="Freeform 228"/>
            <p:cNvSpPr>
              <a:spLocks/>
            </p:cNvSpPr>
            <p:nvPr/>
          </p:nvSpPr>
          <p:spPr bwMode="auto">
            <a:xfrm>
              <a:off x="2222" y="2088"/>
              <a:ext cx="91" cy="197"/>
            </a:xfrm>
            <a:custGeom>
              <a:avLst/>
              <a:gdLst/>
              <a:ahLst/>
              <a:cxnLst>
                <a:cxn ang="0">
                  <a:pos x="8" y="196"/>
                </a:cxn>
                <a:cxn ang="0">
                  <a:pos x="16" y="182"/>
                </a:cxn>
                <a:cxn ang="0">
                  <a:pos x="25" y="166"/>
                </a:cxn>
                <a:cxn ang="0">
                  <a:pos x="36" y="149"/>
                </a:cxn>
                <a:cxn ang="0">
                  <a:pos x="46" y="129"/>
                </a:cxn>
                <a:cxn ang="0">
                  <a:pos x="57" y="109"/>
                </a:cxn>
                <a:cxn ang="0">
                  <a:pos x="66" y="88"/>
                </a:cxn>
                <a:cxn ang="0">
                  <a:pos x="75" y="64"/>
                </a:cxn>
                <a:cxn ang="0">
                  <a:pos x="84" y="44"/>
                </a:cxn>
                <a:cxn ang="0">
                  <a:pos x="88" y="20"/>
                </a:cxn>
                <a:cxn ang="0">
                  <a:pos x="90" y="2"/>
                </a:cxn>
                <a:cxn ang="0">
                  <a:pos x="90" y="2"/>
                </a:cxn>
                <a:cxn ang="0">
                  <a:pos x="88" y="0"/>
                </a:cxn>
                <a:cxn ang="0">
                  <a:pos x="84" y="0"/>
                </a:cxn>
                <a:cxn ang="0">
                  <a:pos x="77" y="0"/>
                </a:cxn>
                <a:cxn ang="0">
                  <a:pos x="69" y="0"/>
                </a:cxn>
                <a:cxn ang="0">
                  <a:pos x="59" y="0"/>
                </a:cxn>
                <a:cxn ang="0">
                  <a:pos x="48" y="2"/>
                </a:cxn>
                <a:cxn ang="0">
                  <a:pos x="36" y="5"/>
                </a:cxn>
                <a:cxn ang="0">
                  <a:pos x="25" y="12"/>
                </a:cxn>
                <a:cxn ang="0">
                  <a:pos x="13" y="20"/>
                </a:cxn>
                <a:cxn ang="0">
                  <a:pos x="0" y="33"/>
                </a:cxn>
                <a:cxn ang="0">
                  <a:pos x="8" y="196"/>
                </a:cxn>
              </a:cxnLst>
              <a:rect l="0" t="0" r="r" b="b"/>
              <a:pathLst>
                <a:path w="91" h="197">
                  <a:moveTo>
                    <a:pt x="8" y="196"/>
                  </a:moveTo>
                  <a:lnTo>
                    <a:pt x="16" y="182"/>
                  </a:lnTo>
                  <a:lnTo>
                    <a:pt x="25" y="166"/>
                  </a:lnTo>
                  <a:lnTo>
                    <a:pt x="36" y="149"/>
                  </a:lnTo>
                  <a:lnTo>
                    <a:pt x="46" y="129"/>
                  </a:lnTo>
                  <a:lnTo>
                    <a:pt x="57" y="109"/>
                  </a:lnTo>
                  <a:lnTo>
                    <a:pt x="66" y="88"/>
                  </a:lnTo>
                  <a:lnTo>
                    <a:pt x="75" y="64"/>
                  </a:lnTo>
                  <a:lnTo>
                    <a:pt x="84" y="44"/>
                  </a:lnTo>
                  <a:lnTo>
                    <a:pt x="88" y="20"/>
                  </a:lnTo>
                  <a:lnTo>
                    <a:pt x="90" y="2"/>
                  </a:lnTo>
                  <a:lnTo>
                    <a:pt x="90" y="2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59" y="0"/>
                  </a:lnTo>
                  <a:lnTo>
                    <a:pt x="48" y="2"/>
                  </a:lnTo>
                  <a:lnTo>
                    <a:pt x="36" y="5"/>
                  </a:lnTo>
                  <a:lnTo>
                    <a:pt x="25" y="12"/>
                  </a:lnTo>
                  <a:lnTo>
                    <a:pt x="13" y="20"/>
                  </a:lnTo>
                  <a:lnTo>
                    <a:pt x="0" y="33"/>
                  </a:lnTo>
                  <a:lnTo>
                    <a:pt x="8" y="19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29" name="Freeform 229"/>
            <p:cNvSpPr>
              <a:spLocks/>
            </p:cNvSpPr>
            <p:nvPr/>
          </p:nvSpPr>
          <p:spPr bwMode="auto">
            <a:xfrm>
              <a:off x="2222" y="2088"/>
              <a:ext cx="91" cy="197"/>
            </a:xfrm>
            <a:custGeom>
              <a:avLst/>
              <a:gdLst/>
              <a:ahLst/>
              <a:cxnLst>
                <a:cxn ang="0">
                  <a:pos x="8" y="196"/>
                </a:cxn>
                <a:cxn ang="0">
                  <a:pos x="16" y="182"/>
                </a:cxn>
                <a:cxn ang="0">
                  <a:pos x="25" y="166"/>
                </a:cxn>
                <a:cxn ang="0">
                  <a:pos x="36" y="149"/>
                </a:cxn>
                <a:cxn ang="0">
                  <a:pos x="46" y="129"/>
                </a:cxn>
                <a:cxn ang="0">
                  <a:pos x="57" y="109"/>
                </a:cxn>
                <a:cxn ang="0">
                  <a:pos x="66" y="88"/>
                </a:cxn>
                <a:cxn ang="0">
                  <a:pos x="75" y="64"/>
                </a:cxn>
                <a:cxn ang="0">
                  <a:pos x="84" y="44"/>
                </a:cxn>
                <a:cxn ang="0">
                  <a:pos x="88" y="20"/>
                </a:cxn>
                <a:cxn ang="0">
                  <a:pos x="90" y="2"/>
                </a:cxn>
                <a:cxn ang="0">
                  <a:pos x="90" y="2"/>
                </a:cxn>
                <a:cxn ang="0">
                  <a:pos x="88" y="0"/>
                </a:cxn>
                <a:cxn ang="0">
                  <a:pos x="84" y="0"/>
                </a:cxn>
                <a:cxn ang="0">
                  <a:pos x="77" y="0"/>
                </a:cxn>
                <a:cxn ang="0">
                  <a:pos x="69" y="0"/>
                </a:cxn>
                <a:cxn ang="0">
                  <a:pos x="59" y="0"/>
                </a:cxn>
                <a:cxn ang="0">
                  <a:pos x="48" y="2"/>
                </a:cxn>
                <a:cxn ang="0">
                  <a:pos x="36" y="5"/>
                </a:cxn>
                <a:cxn ang="0">
                  <a:pos x="25" y="12"/>
                </a:cxn>
                <a:cxn ang="0">
                  <a:pos x="13" y="20"/>
                </a:cxn>
                <a:cxn ang="0">
                  <a:pos x="0" y="33"/>
                </a:cxn>
              </a:cxnLst>
              <a:rect l="0" t="0" r="r" b="b"/>
              <a:pathLst>
                <a:path w="91" h="197">
                  <a:moveTo>
                    <a:pt x="8" y="196"/>
                  </a:moveTo>
                  <a:lnTo>
                    <a:pt x="16" y="182"/>
                  </a:lnTo>
                  <a:lnTo>
                    <a:pt x="25" y="166"/>
                  </a:lnTo>
                  <a:lnTo>
                    <a:pt x="36" y="149"/>
                  </a:lnTo>
                  <a:lnTo>
                    <a:pt x="46" y="129"/>
                  </a:lnTo>
                  <a:lnTo>
                    <a:pt x="57" y="109"/>
                  </a:lnTo>
                  <a:lnTo>
                    <a:pt x="66" y="88"/>
                  </a:lnTo>
                  <a:lnTo>
                    <a:pt x="75" y="64"/>
                  </a:lnTo>
                  <a:lnTo>
                    <a:pt x="84" y="44"/>
                  </a:lnTo>
                  <a:lnTo>
                    <a:pt x="88" y="20"/>
                  </a:lnTo>
                  <a:lnTo>
                    <a:pt x="90" y="2"/>
                  </a:lnTo>
                  <a:lnTo>
                    <a:pt x="90" y="2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59" y="0"/>
                  </a:lnTo>
                  <a:lnTo>
                    <a:pt x="48" y="2"/>
                  </a:lnTo>
                  <a:lnTo>
                    <a:pt x="36" y="5"/>
                  </a:lnTo>
                  <a:lnTo>
                    <a:pt x="25" y="12"/>
                  </a:lnTo>
                  <a:lnTo>
                    <a:pt x="13" y="20"/>
                  </a:lnTo>
                  <a:lnTo>
                    <a:pt x="0" y="33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0" name="Freeform 230"/>
            <p:cNvSpPr>
              <a:spLocks/>
            </p:cNvSpPr>
            <p:nvPr/>
          </p:nvSpPr>
          <p:spPr bwMode="auto">
            <a:xfrm>
              <a:off x="2108" y="2237"/>
              <a:ext cx="279" cy="504"/>
            </a:xfrm>
            <a:custGeom>
              <a:avLst/>
              <a:gdLst/>
              <a:ahLst/>
              <a:cxnLst>
                <a:cxn ang="0">
                  <a:pos x="143" y="504"/>
                </a:cxn>
                <a:cxn ang="0">
                  <a:pos x="127" y="486"/>
                </a:cxn>
                <a:cxn ang="0">
                  <a:pos x="109" y="465"/>
                </a:cxn>
                <a:cxn ang="0">
                  <a:pos x="92" y="444"/>
                </a:cxn>
                <a:cxn ang="0">
                  <a:pos x="76" y="419"/>
                </a:cxn>
                <a:cxn ang="0">
                  <a:pos x="58" y="391"/>
                </a:cxn>
                <a:cxn ang="0">
                  <a:pos x="41" y="364"/>
                </a:cxn>
                <a:cxn ang="0">
                  <a:pos x="26" y="337"/>
                </a:cxn>
                <a:cxn ang="0">
                  <a:pos x="16" y="305"/>
                </a:cxn>
                <a:cxn ang="0">
                  <a:pos x="7" y="276"/>
                </a:cxn>
                <a:cxn ang="0">
                  <a:pos x="2" y="246"/>
                </a:cxn>
                <a:cxn ang="0">
                  <a:pos x="2" y="246"/>
                </a:cxn>
                <a:cxn ang="0">
                  <a:pos x="0" y="21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2" y="130"/>
                </a:cxn>
                <a:cxn ang="0">
                  <a:pos x="3" y="103"/>
                </a:cxn>
                <a:cxn ang="0">
                  <a:pos x="7" y="78"/>
                </a:cxn>
                <a:cxn ang="0">
                  <a:pos x="12" y="57"/>
                </a:cxn>
                <a:cxn ang="0">
                  <a:pos x="18" y="36"/>
                </a:cxn>
                <a:cxn ang="0">
                  <a:pos x="23" y="17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3" y="4"/>
                </a:cxn>
                <a:cxn ang="0">
                  <a:pos x="46" y="13"/>
                </a:cxn>
                <a:cxn ang="0">
                  <a:pos x="65" y="27"/>
                </a:cxn>
                <a:cxn ang="0">
                  <a:pos x="88" y="46"/>
                </a:cxn>
                <a:cxn ang="0">
                  <a:pos x="115" y="70"/>
                </a:cxn>
                <a:cxn ang="0">
                  <a:pos x="145" y="99"/>
                </a:cxn>
                <a:cxn ang="0">
                  <a:pos x="173" y="130"/>
                </a:cxn>
                <a:cxn ang="0">
                  <a:pos x="198" y="167"/>
                </a:cxn>
                <a:cxn ang="0">
                  <a:pos x="221" y="204"/>
                </a:cxn>
                <a:cxn ang="0">
                  <a:pos x="238" y="246"/>
                </a:cxn>
                <a:cxn ang="0">
                  <a:pos x="238" y="246"/>
                </a:cxn>
                <a:cxn ang="0">
                  <a:pos x="249" y="285"/>
                </a:cxn>
                <a:cxn ang="0">
                  <a:pos x="259" y="318"/>
                </a:cxn>
                <a:cxn ang="0">
                  <a:pos x="265" y="345"/>
                </a:cxn>
                <a:cxn ang="0">
                  <a:pos x="272" y="368"/>
                </a:cxn>
                <a:cxn ang="0">
                  <a:pos x="274" y="388"/>
                </a:cxn>
                <a:cxn ang="0">
                  <a:pos x="276" y="404"/>
                </a:cxn>
                <a:cxn ang="0">
                  <a:pos x="278" y="419"/>
                </a:cxn>
                <a:cxn ang="0">
                  <a:pos x="278" y="434"/>
                </a:cxn>
                <a:cxn ang="0">
                  <a:pos x="278" y="446"/>
                </a:cxn>
                <a:cxn ang="0">
                  <a:pos x="278" y="462"/>
                </a:cxn>
                <a:cxn ang="0">
                  <a:pos x="143" y="504"/>
                </a:cxn>
              </a:cxnLst>
              <a:rect l="0" t="0" r="r" b="b"/>
              <a:pathLst>
                <a:path w="279" h="505">
                  <a:moveTo>
                    <a:pt x="143" y="504"/>
                  </a:moveTo>
                  <a:lnTo>
                    <a:pt x="127" y="486"/>
                  </a:lnTo>
                  <a:lnTo>
                    <a:pt x="109" y="465"/>
                  </a:lnTo>
                  <a:lnTo>
                    <a:pt x="92" y="444"/>
                  </a:lnTo>
                  <a:lnTo>
                    <a:pt x="76" y="419"/>
                  </a:lnTo>
                  <a:lnTo>
                    <a:pt x="58" y="391"/>
                  </a:lnTo>
                  <a:lnTo>
                    <a:pt x="41" y="364"/>
                  </a:lnTo>
                  <a:lnTo>
                    <a:pt x="26" y="337"/>
                  </a:lnTo>
                  <a:lnTo>
                    <a:pt x="16" y="305"/>
                  </a:lnTo>
                  <a:lnTo>
                    <a:pt x="7" y="276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0" y="215"/>
                  </a:lnTo>
                  <a:lnTo>
                    <a:pt x="0" y="185"/>
                  </a:lnTo>
                  <a:lnTo>
                    <a:pt x="0" y="158"/>
                  </a:lnTo>
                  <a:lnTo>
                    <a:pt x="2" y="130"/>
                  </a:lnTo>
                  <a:lnTo>
                    <a:pt x="3" y="103"/>
                  </a:lnTo>
                  <a:lnTo>
                    <a:pt x="7" y="78"/>
                  </a:lnTo>
                  <a:lnTo>
                    <a:pt x="12" y="57"/>
                  </a:lnTo>
                  <a:lnTo>
                    <a:pt x="18" y="36"/>
                  </a:lnTo>
                  <a:lnTo>
                    <a:pt x="23" y="17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46" y="13"/>
                  </a:lnTo>
                  <a:lnTo>
                    <a:pt x="65" y="27"/>
                  </a:lnTo>
                  <a:lnTo>
                    <a:pt x="88" y="46"/>
                  </a:lnTo>
                  <a:lnTo>
                    <a:pt x="115" y="70"/>
                  </a:lnTo>
                  <a:lnTo>
                    <a:pt x="145" y="99"/>
                  </a:lnTo>
                  <a:lnTo>
                    <a:pt x="173" y="130"/>
                  </a:lnTo>
                  <a:lnTo>
                    <a:pt x="198" y="167"/>
                  </a:lnTo>
                  <a:lnTo>
                    <a:pt x="221" y="204"/>
                  </a:lnTo>
                  <a:lnTo>
                    <a:pt x="238" y="246"/>
                  </a:lnTo>
                  <a:lnTo>
                    <a:pt x="238" y="246"/>
                  </a:lnTo>
                  <a:lnTo>
                    <a:pt x="249" y="285"/>
                  </a:lnTo>
                  <a:lnTo>
                    <a:pt x="259" y="318"/>
                  </a:lnTo>
                  <a:lnTo>
                    <a:pt x="265" y="345"/>
                  </a:lnTo>
                  <a:lnTo>
                    <a:pt x="272" y="368"/>
                  </a:lnTo>
                  <a:lnTo>
                    <a:pt x="274" y="388"/>
                  </a:lnTo>
                  <a:lnTo>
                    <a:pt x="276" y="404"/>
                  </a:lnTo>
                  <a:lnTo>
                    <a:pt x="278" y="419"/>
                  </a:lnTo>
                  <a:lnTo>
                    <a:pt x="278" y="434"/>
                  </a:lnTo>
                  <a:lnTo>
                    <a:pt x="278" y="446"/>
                  </a:lnTo>
                  <a:lnTo>
                    <a:pt x="278" y="462"/>
                  </a:lnTo>
                  <a:lnTo>
                    <a:pt x="143" y="50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1" name="Freeform 231"/>
            <p:cNvSpPr>
              <a:spLocks/>
            </p:cNvSpPr>
            <p:nvPr/>
          </p:nvSpPr>
          <p:spPr bwMode="auto">
            <a:xfrm>
              <a:off x="2108" y="2237"/>
              <a:ext cx="279" cy="504"/>
            </a:xfrm>
            <a:custGeom>
              <a:avLst/>
              <a:gdLst/>
              <a:ahLst/>
              <a:cxnLst>
                <a:cxn ang="0">
                  <a:pos x="143" y="504"/>
                </a:cxn>
                <a:cxn ang="0">
                  <a:pos x="127" y="486"/>
                </a:cxn>
                <a:cxn ang="0">
                  <a:pos x="109" y="465"/>
                </a:cxn>
                <a:cxn ang="0">
                  <a:pos x="92" y="444"/>
                </a:cxn>
                <a:cxn ang="0">
                  <a:pos x="76" y="419"/>
                </a:cxn>
                <a:cxn ang="0">
                  <a:pos x="58" y="391"/>
                </a:cxn>
                <a:cxn ang="0">
                  <a:pos x="41" y="364"/>
                </a:cxn>
                <a:cxn ang="0">
                  <a:pos x="26" y="337"/>
                </a:cxn>
                <a:cxn ang="0">
                  <a:pos x="16" y="305"/>
                </a:cxn>
                <a:cxn ang="0">
                  <a:pos x="7" y="276"/>
                </a:cxn>
                <a:cxn ang="0">
                  <a:pos x="2" y="246"/>
                </a:cxn>
                <a:cxn ang="0">
                  <a:pos x="2" y="246"/>
                </a:cxn>
                <a:cxn ang="0">
                  <a:pos x="0" y="21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2" y="130"/>
                </a:cxn>
                <a:cxn ang="0">
                  <a:pos x="3" y="103"/>
                </a:cxn>
                <a:cxn ang="0">
                  <a:pos x="7" y="78"/>
                </a:cxn>
                <a:cxn ang="0">
                  <a:pos x="12" y="57"/>
                </a:cxn>
                <a:cxn ang="0">
                  <a:pos x="18" y="36"/>
                </a:cxn>
                <a:cxn ang="0">
                  <a:pos x="23" y="17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33" y="4"/>
                </a:cxn>
                <a:cxn ang="0">
                  <a:pos x="46" y="13"/>
                </a:cxn>
                <a:cxn ang="0">
                  <a:pos x="65" y="27"/>
                </a:cxn>
                <a:cxn ang="0">
                  <a:pos x="88" y="46"/>
                </a:cxn>
                <a:cxn ang="0">
                  <a:pos x="115" y="70"/>
                </a:cxn>
                <a:cxn ang="0">
                  <a:pos x="145" y="99"/>
                </a:cxn>
                <a:cxn ang="0">
                  <a:pos x="173" y="130"/>
                </a:cxn>
                <a:cxn ang="0">
                  <a:pos x="198" y="167"/>
                </a:cxn>
                <a:cxn ang="0">
                  <a:pos x="221" y="204"/>
                </a:cxn>
                <a:cxn ang="0">
                  <a:pos x="238" y="246"/>
                </a:cxn>
                <a:cxn ang="0">
                  <a:pos x="238" y="246"/>
                </a:cxn>
                <a:cxn ang="0">
                  <a:pos x="249" y="285"/>
                </a:cxn>
                <a:cxn ang="0">
                  <a:pos x="259" y="318"/>
                </a:cxn>
                <a:cxn ang="0">
                  <a:pos x="265" y="345"/>
                </a:cxn>
                <a:cxn ang="0">
                  <a:pos x="272" y="368"/>
                </a:cxn>
                <a:cxn ang="0">
                  <a:pos x="274" y="388"/>
                </a:cxn>
                <a:cxn ang="0">
                  <a:pos x="276" y="404"/>
                </a:cxn>
                <a:cxn ang="0">
                  <a:pos x="278" y="419"/>
                </a:cxn>
                <a:cxn ang="0">
                  <a:pos x="278" y="434"/>
                </a:cxn>
                <a:cxn ang="0">
                  <a:pos x="278" y="446"/>
                </a:cxn>
                <a:cxn ang="0">
                  <a:pos x="278" y="462"/>
                </a:cxn>
              </a:cxnLst>
              <a:rect l="0" t="0" r="r" b="b"/>
              <a:pathLst>
                <a:path w="279" h="505">
                  <a:moveTo>
                    <a:pt x="143" y="504"/>
                  </a:moveTo>
                  <a:lnTo>
                    <a:pt x="127" y="486"/>
                  </a:lnTo>
                  <a:lnTo>
                    <a:pt x="109" y="465"/>
                  </a:lnTo>
                  <a:lnTo>
                    <a:pt x="92" y="444"/>
                  </a:lnTo>
                  <a:lnTo>
                    <a:pt x="76" y="419"/>
                  </a:lnTo>
                  <a:lnTo>
                    <a:pt x="58" y="391"/>
                  </a:lnTo>
                  <a:lnTo>
                    <a:pt x="41" y="364"/>
                  </a:lnTo>
                  <a:lnTo>
                    <a:pt x="26" y="337"/>
                  </a:lnTo>
                  <a:lnTo>
                    <a:pt x="16" y="305"/>
                  </a:lnTo>
                  <a:lnTo>
                    <a:pt x="7" y="276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0" y="215"/>
                  </a:lnTo>
                  <a:lnTo>
                    <a:pt x="0" y="185"/>
                  </a:lnTo>
                  <a:lnTo>
                    <a:pt x="0" y="158"/>
                  </a:lnTo>
                  <a:lnTo>
                    <a:pt x="2" y="130"/>
                  </a:lnTo>
                  <a:lnTo>
                    <a:pt x="3" y="103"/>
                  </a:lnTo>
                  <a:lnTo>
                    <a:pt x="7" y="78"/>
                  </a:lnTo>
                  <a:lnTo>
                    <a:pt x="12" y="57"/>
                  </a:lnTo>
                  <a:lnTo>
                    <a:pt x="18" y="36"/>
                  </a:lnTo>
                  <a:lnTo>
                    <a:pt x="23" y="17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46" y="13"/>
                  </a:lnTo>
                  <a:lnTo>
                    <a:pt x="65" y="27"/>
                  </a:lnTo>
                  <a:lnTo>
                    <a:pt x="88" y="46"/>
                  </a:lnTo>
                  <a:lnTo>
                    <a:pt x="115" y="70"/>
                  </a:lnTo>
                  <a:lnTo>
                    <a:pt x="145" y="99"/>
                  </a:lnTo>
                  <a:lnTo>
                    <a:pt x="173" y="130"/>
                  </a:lnTo>
                  <a:lnTo>
                    <a:pt x="198" y="167"/>
                  </a:lnTo>
                  <a:lnTo>
                    <a:pt x="221" y="204"/>
                  </a:lnTo>
                  <a:lnTo>
                    <a:pt x="238" y="246"/>
                  </a:lnTo>
                  <a:lnTo>
                    <a:pt x="238" y="246"/>
                  </a:lnTo>
                  <a:lnTo>
                    <a:pt x="249" y="285"/>
                  </a:lnTo>
                  <a:lnTo>
                    <a:pt x="259" y="318"/>
                  </a:lnTo>
                  <a:lnTo>
                    <a:pt x="265" y="345"/>
                  </a:lnTo>
                  <a:lnTo>
                    <a:pt x="272" y="368"/>
                  </a:lnTo>
                  <a:lnTo>
                    <a:pt x="274" y="388"/>
                  </a:lnTo>
                  <a:lnTo>
                    <a:pt x="276" y="404"/>
                  </a:lnTo>
                  <a:lnTo>
                    <a:pt x="278" y="419"/>
                  </a:lnTo>
                  <a:lnTo>
                    <a:pt x="278" y="434"/>
                  </a:lnTo>
                  <a:lnTo>
                    <a:pt x="278" y="446"/>
                  </a:lnTo>
                  <a:lnTo>
                    <a:pt x="278" y="46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2" name="Freeform 232"/>
            <p:cNvSpPr>
              <a:spLocks/>
            </p:cNvSpPr>
            <p:nvPr/>
          </p:nvSpPr>
          <p:spPr bwMode="auto">
            <a:xfrm>
              <a:off x="2148" y="2291"/>
              <a:ext cx="124" cy="385"/>
            </a:xfrm>
            <a:custGeom>
              <a:avLst/>
              <a:gdLst/>
              <a:ahLst/>
              <a:cxnLst>
                <a:cxn ang="0">
                  <a:pos x="125" y="380"/>
                </a:cxn>
                <a:cxn ang="0">
                  <a:pos x="103" y="338"/>
                </a:cxn>
                <a:cxn ang="0">
                  <a:pos x="85" y="299"/>
                </a:cxn>
                <a:cxn ang="0">
                  <a:pos x="67" y="256"/>
                </a:cxn>
                <a:cxn ang="0">
                  <a:pos x="50" y="216"/>
                </a:cxn>
                <a:cxn ang="0">
                  <a:pos x="37" y="177"/>
                </a:cxn>
                <a:cxn ang="0">
                  <a:pos x="27" y="136"/>
                </a:cxn>
                <a:cxn ang="0">
                  <a:pos x="16" y="101"/>
                </a:cxn>
                <a:cxn ang="0">
                  <a:pos x="9" y="64"/>
                </a:cxn>
                <a:cxn ang="0">
                  <a:pos x="4" y="3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30"/>
                </a:cxn>
                <a:cxn ang="0">
                  <a:pos x="8" y="64"/>
                </a:cxn>
                <a:cxn ang="0">
                  <a:pos x="14" y="101"/>
                </a:cxn>
                <a:cxn ang="0">
                  <a:pos x="21" y="138"/>
                </a:cxn>
                <a:cxn ang="0">
                  <a:pos x="32" y="178"/>
                </a:cxn>
                <a:cxn ang="0">
                  <a:pos x="42" y="218"/>
                </a:cxn>
                <a:cxn ang="0">
                  <a:pos x="55" y="258"/>
                </a:cxn>
                <a:cxn ang="0">
                  <a:pos x="69" y="300"/>
                </a:cxn>
                <a:cxn ang="0">
                  <a:pos x="88" y="343"/>
                </a:cxn>
                <a:cxn ang="0">
                  <a:pos x="110" y="385"/>
                </a:cxn>
                <a:cxn ang="0">
                  <a:pos x="125" y="380"/>
                </a:cxn>
              </a:cxnLst>
              <a:rect l="0" t="0" r="r" b="b"/>
              <a:pathLst>
                <a:path w="126" h="386">
                  <a:moveTo>
                    <a:pt x="125" y="380"/>
                  </a:moveTo>
                  <a:lnTo>
                    <a:pt x="103" y="338"/>
                  </a:lnTo>
                  <a:lnTo>
                    <a:pt x="85" y="299"/>
                  </a:lnTo>
                  <a:lnTo>
                    <a:pt x="67" y="256"/>
                  </a:lnTo>
                  <a:lnTo>
                    <a:pt x="50" y="216"/>
                  </a:lnTo>
                  <a:lnTo>
                    <a:pt x="37" y="177"/>
                  </a:lnTo>
                  <a:lnTo>
                    <a:pt x="27" y="136"/>
                  </a:lnTo>
                  <a:lnTo>
                    <a:pt x="16" y="101"/>
                  </a:lnTo>
                  <a:lnTo>
                    <a:pt x="9" y="64"/>
                  </a:lnTo>
                  <a:lnTo>
                    <a:pt x="4" y="3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30"/>
                  </a:lnTo>
                  <a:lnTo>
                    <a:pt x="8" y="64"/>
                  </a:lnTo>
                  <a:lnTo>
                    <a:pt x="14" y="101"/>
                  </a:lnTo>
                  <a:lnTo>
                    <a:pt x="21" y="138"/>
                  </a:lnTo>
                  <a:lnTo>
                    <a:pt x="32" y="178"/>
                  </a:lnTo>
                  <a:lnTo>
                    <a:pt x="42" y="218"/>
                  </a:lnTo>
                  <a:lnTo>
                    <a:pt x="55" y="258"/>
                  </a:lnTo>
                  <a:lnTo>
                    <a:pt x="69" y="300"/>
                  </a:lnTo>
                  <a:lnTo>
                    <a:pt x="88" y="343"/>
                  </a:lnTo>
                  <a:lnTo>
                    <a:pt x="110" y="385"/>
                  </a:lnTo>
                  <a:lnTo>
                    <a:pt x="125" y="38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3" name="Freeform 233"/>
            <p:cNvSpPr>
              <a:spLocks/>
            </p:cNvSpPr>
            <p:nvPr/>
          </p:nvSpPr>
          <p:spPr bwMode="auto">
            <a:xfrm>
              <a:off x="2233" y="2290"/>
              <a:ext cx="158" cy="408"/>
            </a:xfrm>
            <a:custGeom>
              <a:avLst/>
              <a:gdLst/>
              <a:ahLst/>
              <a:cxnLst>
                <a:cxn ang="0">
                  <a:pos x="115" y="408"/>
                </a:cxn>
                <a:cxn ang="0">
                  <a:pos x="98" y="391"/>
                </a:cxn>
                <a:cxn ang="0">
                  <a:pos x="81" y="375"/>
                </a:cxn>
                <a:cxn ang="0">
                  <a:pos x="64" y="353"/>
                </a:cxn>
                <a:cxn ang="0">
                  <a:pos x="50" y="332"/>
                </a:cxn>
                <a:cxn ang="0">
                  <a:pos x="35" y="309"/>
                </a:cxn>
                <a:cxn ang="0">
                  <a:pos x="23" y="288"/>
                </a:cxn>
                <a:cxn ang="0">
                  <a:pos x="12" y="262"/>
                </a:cxn>
                <a:cxn ang="0">
                  <a:pos x="5" y="239"/>
                </a:cxn>
                <a:cxn ang="0">
                  <a:pos x="0" y="214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3" y="124"/>
                </a:cxn>
                <a:cxn ang="0">
                  <a:pos x="5" y="103"/>
                </a:cxn>
                <a:cxn ang="0">
                  <a:pos x="9" y="82"/>
                </a:cxn>
                <a:cxn ang="0">
                  <a:pos x="16" y="60"/>
                </a:cxn>
                <a:cxn ang="0">
                  <a:pos x="20" y="43"/>
                </a:cxn>
                <a:cxn ang="0">
                  <a:pos x="28" y="27"/>
                </a:cxn>
                <a:cxn ang="0">
                  <a:pos x="37" y="1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0" y="4"/>
                </a:cxn>
                <a:cxn ang="0">
                  <a:pos x="58" y="16"/>
                </a:cxn>
                <a:cxn ang="0">
                  <a:pos x="69" y="35"/>
                </a:cxn>
                <a:cxn ang="0">
                  <a:pos x="83" y="60"/>
                </a:cxn>
                <a:cxn ang="0">
                  <a:pos x="98" y="90"/>
                </a:cxn>
                <a:cxn ang="0">
                  <a:pos x="113" y="119"/>
                </a:cxn>
                <a:cxn ang="0">
                  <a:pos x="127" y="153"/>
                </a:cxn>
                <a:cxn ang="0">
                  <a:pos x="140" y="184"/>
                </a:cxn>
                <a:cxn ang="0">
                  <a:pos x="149" y="216"/>
                </a:cxn>
                <a:cxn ang="0">
                  <a:pos x="155" y="244"/>
                </a:cxn>
                <a:cxn ang="0">
                  <a:pos x="115" y="408"/>
                </a:cxn>
              </a:cxnLst>
              <a:rect l="0" t="0" r="r" b="b"/>
              <a:pathLst>
                <a:path w="156" h="409">
                  <a:moveTo>
                    <a:pt x="115" y="408"/>
                  </a:moveTo>
                  <a:lnTo>
                    <a:pt x="98" y="391"/>
                  </a:lnTo>
                  <a:lnTo>
                    <a:pt x="81" y="375"/>
                  </a:lnTo>
                  <a:lnTo>
                    <a:pt x="64" y="353"/>
                  </a:lnTo>
                  <a:lnTo>
                    <a:pt x="50" y="332"/>
                  </a:lnTo>
                  <a:lnTo>
                    <a:pt x="35" y="309"/>
                  </a:lnTo>
                  <a:lnTo>
                    <a:pt x="23" y="288"/>
                  </a:lnTo>
                  <a:lnTo>
                    <a:pt x="12" y="262"/>
                  </a:lnTo>
                  <a:lnTo>
                    <a:pt x="5" y="239"/>
                  </a:lnTo>
                  <a:lnTo>
                    <a:pt x="0" y="214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3" y="124"/>
                  </a:lnTo>
                  <a:lnTo>
                    <a:pt x="5" y="103"/>
                  </a:lnTo>
                  <a:lnTo>
                    <a:pt x="9" y="82"/>
                  </a:lnTo>
                  <a:lnTo>
                    <a:pt x="16" y="60"/>
                  </a:lnTo>
                  <a:lnTo>
                    <a:pt x="20" y="43"/>
                  </a:lnTo>
                  <a:lnTo>
                    <a:pt x="28" y="27"/>
                  </a:lnTo>
                  <a:lnTo>
                    <a:pt x="37" y="1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8" y="16"/>
                  </a:lnTo>
                  <a:lnTo>
                    <a:pt x="69" y="35"/>
                  </a:lnTo>
                  <a:lnTo>
                    <a:pt x="83" y="60"/>
                  </a:lnTo>
                  <a:lnTo>
                    <a:pt x="98" y="90"/>
                  </a:lnTo>
                  <a:lnTo>
                    <a:pt x="113" y="119"/>
                  </a:lnTo>
                  <a:lnTo>
                    <a:pt x="127" y="153"/>
                  </a:lnTo>
                  <a:lnTo>
                    <a:pt x="140" y="184"/>
                  </a:lnTo>
                  <a:lnTo>
                    <a:pt x="149" y="216"/>
                  </a:lnTo>
                  <a:lnTo>
                    <a:pt x="155" y="244"/>
                  </a:lnTo>
                  <a:lnTo>
                    <a:pt x="115" y="408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4" name="Freeform 234"/>
            <p:cNvSpPr>
              <a:spLocks/>
            </p:cNvSpPr>
            <p:nvPr/>
          </p:nvSpPr>
          <p:spPr bwMode="auto">
            <a:xfrm>
              <a:off x="2233" y="2290"/>
              <a:ext cx="158" cy="408"/>
            </a:xfrm>
            <a:custGeom>
              <a:avLst/>
              <a:gdLst/>
              <a:ahLst/>
              <a:cxnLst>
                <a:cxn ang="0">
                  <a:pos x="115" y="408"/>
                </a:cxn>
                <a:cxn ang="0">
                  <a:pos x="98" y="391"/>
                </a:cxn>
                <a:cxn ang="0">
                  <a:pos x="81" y="375"/>
                </a:cxn>
                <a:cxn ang="0">
                  <a:pos x="64" y="353"/>
                </a:cxn>
                <a:cxn ang="0">
                  <a:pos x="50" y="332"/>
                </a:cxn>
                <a:cxn ang="0">
                  <a:pos x="35" y="309"/>
                </a:cxn>
                <a:cxn ang="0">
                  <a:pos x="23" y="288"/>
                </a:cxn>
                <a:cxn ang="0">
                  <a:pos x="12" y="262"/>
                </a:cxn>
                <a:cxn ang="0">
                  <a:pos x="5" y="239"/>
                </a:cxn>
                <a:cxn ang="0">
                  <a:pos x="0" y="214"/>
                </a:cxn>
                <a:cxn ang="0">
                  <a:pos x="0" y="193"/>
                </a:cxn>
                <a:cxn ang="0">
                  <a:pos x="0" y="193"/>
                </a:cxn>
                <a:cxn ang="0">
                  <a:pos x="0" y="168"/>
                </a:cxn>
                <a:cxn ang="0">
                  <a:pos x="0" y="145"/>
                </a:cxn>
                <a:cxn ang="0">
                  <a:pos x="3" y="124"/>
                </a:cxn>
                <a:cxn ang="0">
                  <a:pos x="5" y="103"/>
                </a:cxn>
                <a:cxn ang="0">
                  <a:pos x="9" y="82"/>
                </a:cxn>
                <a:cxn ang="0">
                  <a:pos x="16" y="60"/>
                </a:cxn>
                <a:cxn ang="0">
                  <a:pos x="20" y="43"/>
                </a:cxn>
                <a:cxn ang="0">
                  <a:pos x="28" y="27"/>
                </a:cxn>
                <a:cxn ang="0">
                  <a:pos x="37" y="12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0" y="4"/>
                </a:cxn>
                <a:cxn ang="0">
                  <a:pos x="58" y="16"/>
                </a:cxn>
                <a:cxn ang="0">
                  <a:pos x="69" y="35"/>
                </a:cxn>
                <a:cxn ang="0">
                  <a:pos x="83" y="60"/>
                </a:cxn>
                <a:cxn ang="0">
                  <a:pos x="98" y="90"/>
                </a:cxn>
                <a:cxn ang="0">
                  <a:pos x="113" y="119"/>
                </a:cxn>
                <a:cxn ang="0">
                  <a:pos x="127" y="153"/>
                </a:cxn>
                <a:cxn ang="0">
                  <a:pos x="140" y="184"/>
                </a:cxn>
                <a:cxn ang="0">
                  <a:pos x="149" y="216"/>
                </a:cxn>
                <a:cxn ang="0">
                  <a:pos x="155" y="244"/>
                </a:cxn>
              </a:cxnLst>
              <a:rect l="0" t="0" r="r" b="b"/>
              <a:pathLst>
                <a:path w="156" h="409">
                  <a:moveTo>
                    <a:pt x="115" y="408"/>
                  </a:moveTo>
                  <a:lnTo>
                    <a:pt x="98" y="391"/>
                  </a:lnTo>
                  <a:lnTo>
                    <a:pt x="81" y="375"/>
                  </a:lnTo>
                  <a:lnTo>
                    <a:pt x="64" y="353"/>
                  </a:lnTo>
                  <a:lnTo>
                    <a:pt x="50" y="332"/>
                  </a:lnTo>
                  <a:lnTo>
                    <a:pt x="35" y="309"/>
                  </a:lnTo>
                  <a:lnTo>
                    <a:pt x="23" y="288"/>
                  </a:lnTo>
                  <a:lnTo>
                    <a:pt x="12" y="262"/>
                  </a:lnTo>
                  <a:lnTo>
                    <a:pt x="5" y="239"/>
                  </a:lnTo>
                  <a:lnTo>
                    <a:pt x="0" y="214"/>
                  </a:lnTo>
                  <a:lnTo>
                    <a:pt x="0" y="193"/>
                  </a:lnTo>
                  <a:lnTo>
                    <a:pt x="0" y="193"/>
                  </a:lnTo>
                  <a:lnTo>
                    <a:pt x="0" y="168"/>
                  </a:lnTo>
                  <a:lnTo>
                    <a:pt x="0" y="145"/>
                  </a:lnTo>
                  <a:lnTo>
                    <a:pt x="3" y="124"/>
                  </a:lnTo>
                  <a:lnTo>
                    <a:pt x="5" y="103"/>
                  </a:lnTo>
                  <a:lnTo>
                    <a:pt x="9" y="82"/>
                  </a:lnTo>
                  <a:lnTo>
                    <a:pt x="16" y="60"/>
                  </a:lnTo>
                  <a:lnTo>
                    <a:pt x="20" y="43"/>
                  </a:lnTo>
                  <a:lnTo>
                    <a:pt x="28" y="27"/>
                  </a:lnTo>
                  <a:lnTo>
                    <a:pt x="37" y="12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4"/>
                  </a:lnTo>
                  <a:lnTo>
                    <a:pt x="58" y="16"/>
                  </a:lnTo>
                  <a:lnTo>
                    <a:pt x="69" y="35"/>
                  </a:lnTo>
                  <a:lnTo>
                    <a:pt x="83" y="60"/>
                  </a:lnTo>
                  <a:lnTo>
                    <a:pt x="98" y="90"/>
                  </a:lnTo>
                  <a:lnTo>
                    <a:pt x="113" y="119"/>
                  </a:lnTo>
                  <a:lnTo>
                    <a:pt x="127" y="153"/>
                  </a:lnTo>
                  <a:lnTo>
                    <a:pt x="140" y="184"/>
                  </a:lnTo>
                  <a:lnTo>
                    <a:pt x="149" y="216"/>
                  </a:lnTo>
                  <a:lnTo>
                    <a:pt x="155" y="24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5" name="Freeform 235"/>
            <p:cNvSpPr>
              <a:spLocks/>
            </p:cNvSpPr>
            <p:nvPr/>
          </p:nvSpPr>
          <p:spPr bwMode="auto">
            <a:xfrm>
              <a:off x="2250" y="2352"/>
              <a:ext cx="77" cy="317"/>
            </a:xfrm>
            <a:custGeom>
              <a:avLst/>
              <a:gdLst/>
              <a:ahLst/>
              <a:cxnLst>
                <a:cxn ang="0">
                  <a:pos x="74" y="304"/>
                </a:cxn>
                <a:cxn ang="0">
                  <a:pos x="53" y="268"/>
                </a:cxn>
                <a:cxn ang="0">
                  <a:pos x="38" y="231"/>
                </a:cxn>
                <a:cxn ang="0">
                  <a:pos x="25" y="195"/>
                </a:cxn>
                <a:cxn ang="0">
                  <a:pos x="16" y="161"/>
                </a:cxn>
                <a:cxn ang="0">
                  <a:pos x="8" y="128"/>
                </a:cxn>
                <a:cxn ang="0">
                  <a:pos x="4" y="98"/>
                </a:cxn>
                <a:cxn ang="0">
                  <a:pos x="4" y="69"/>
                </a:cxn>
                <a:cxn ang="0">
                  <a:pos x="4" y="41"/>
                </a:cxn>
                <a:cxn ang="0">
                  <a:pos x="6" y="18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0"/>
                </a:cxn>
                <a:cxn ang="0">
                  <a:pos x="2" y="43"/>
                </a:cxn>
                <a:cxn ang="0">
                  <a:pos x="0" y="71"/>
                </a:cxn>
                <a:cxn ang="0">
                  <a:pos x="0" y="103"/>
                </a:cxn>
                <a:cxn ang="0">
                  <a:pos x="2" y="134"/>
                </a:cxn>
                <a:cxn ang="0">
                  <a:pos x="6" y="167"/>
                </a:cxn>
                <a:cxn ang="0">
                  <a:pos x="13" y="204"/>
                </a:cxn>
                <a:cxn ang="0">
                  <a:pos x="25" y="241"/>
                </a:cxn>
                <a:cxn ang="0">
                  <a:pos x="39" y="279"/>
                </a:cxn>
                <a:cxn ang="0">
                  <a:pos x="59" y="317"/>
                </a:cxn>
                <a:cxn ang="0">
                  <a:pos x="74" y="304"/>
                </a:cxn>
              </a:cxnLst>
              <a:rect l="0" t="0" r="r" b="b"/>
              <a:pathLst>
                <a:path w="75" h="318">
                  <a:moveTo>
                    <a:pt x="74" y="304"/>
                  </a:moveTo>
                  <a:lnTo>
                    <a:pt x="53" y="268"/>
                  </a:lnTo>
                  <a:lnTo>
                    <a:pt x="38" y="231"/>
                  </a:lnTo>
                  <a:lnTo>
                    <a:pt x="25" y="195"/>
                  </a:lnTo>
                  <a:lnTo>
                    <a:pt x="16" y="161"/>
                  </a:lnTo>
                  <a:lnTo>
                    <a:pt x="8" y="128"/>
                  </a:lnTo>
                  <a:lnTo>
                    <a:pt x="4" y="98"/>
                  </a:lnTo>
                  <a:lnTo>
                    <a:pt x="4" y="69"/>
                  </a:lnTo>
                  <a:lnTo>
                    <a:pt x="4" y="41"/>
                  </a:lnTo>
                  <a:lnTo>
                    <a:pt x="6" y="18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20"/>
                  </a:lnTo>
                  <a:lnTo>
                    <a:pt x="2" y="43"/>
                  </a:lnTo>
                  <a:lnTo>
                    <a:pt x="0" y="71"/>
                  </a:lnTo>
                  <a:lnTo>
                    <a:pt x="0" y="103"/>
                  </a:lnTo>
                  <a:lnTo>
                    <a:pt x="2" y="134"/>
                  </a:lnTo>
                  <a:lnTo>
                    <a:pt x="6" y="167"/>
                  </a:lnTo>
                  <a:lnTo>
                    <a:pt x="13" y="204"/>
                  </a:lnTo>
                  <a:lnTo>
                    <a:pt x="25" y="241"/>
                  </a:lnTo>
                  <a:lnTo>
                    <a:pt x="39" y="279"/>
                  </a:lnTo>
                  <a:lnTo>
                    <a:pt x="59" y="317"/>
                  </a:lnTo>
                  <a:lnTo>
                    <a:pt x="74" y="304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6" name="Freeform 236"/>
            <p:cNvSpPr>
              <a:spLocks/>
            </p:cNvSpPr>
            <p:nvPr/>
          </p:nvSpPr>
          <p:spPr bwMode="auto">
            <a:xfrm>
              <a:off x="2315" y="2391"/>
              <a:ext cx="187" cy="403"/>
            </a:xfrm>
            <a:custGeom>
              <a:avLst/>
              <a:gdLst/>
              <a:ahLst/>
              <a:cxnLst>
                <a:cxn ang="0">
                  <a:pos x="38" y="339"/>
                </a:cxn>
                <a:cxn ang="0">
                  <a:pos x="31" y="319"/>
                </a:cxn>
                <a:cxn ang="0">
                  <a:pos x="23" y="300"/>
                </a:cxn>
                <a:cxn ang="0">
                  <a:pos x="17" y="279"/>
                </a:cxn>
                <a:cxn ang="0">
                  <a:pos x="13" y="259"/>
                </a:cxn>
                <a:cxn ang="0">
                  <a:pos x="8" y="238"/>
                </a:cxn>
                <a:cxn ang="0">
                  <a:pos x="4" y="217"/>
                </a:cxn>
                <a:cxn ang="0">
                  <a:pos x="2" y="197"/>
                </a:cxn>
                <a:cxn ang="0">
                  <a:pos x="0" y="176"/>
                </a:cxn>
                <a:cxn ang="0">
                  <a:pos x="0" y="160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28"/>
                </a:cxn>
                <a:cxn ang="0">
                  <a:pos x="6" y="114"/>
                </a:cxn>
                <a:cxn ang="0">
                  <a:pos x="8" y="97"/>
                </a:cxn>
                <a:cxn ang="0">
                  <a:pos x="15" y="80"/>
                </a:cxn>
                <a:cxn ang="0">
                  <a:pos x="18" y="65"/>
                </a:cxn>
                <a:cxn ang="0">
                  <a:pos x="25" y="49"/>
                </a:cxn>
                <a:cxn ang="0">
                  <a:pos x="31" y="34"/>
                </a:cxn>
                <a:cxn ang="0">
                  <a:pos x="38" y="21"/>
                </a:cxn>
                <a:cxn ang="0">
                  <a:pos x="44" y="13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7" y="0"/>
                </a:cxn>
                <a:cxn ang="0">
                  <a:pos x="59" y="0"/>
                </a:cxn>
                <a:cxn ang="0">
                  <a:pos x="61" y="2"/>
                </a:cxn>
                <a:cxn ang="0">
                  <a:pos x="63" y="2"/>
                </a:cxn>
                <a:cxn ang="0">
                  <a:pos x="63" y="4"/>
                </a:cxn>
                <a:cxn ang="0">
                  <a:pos x="63" y="4"/>
                </a:cxn>
                <a:cxn ang="0">
                  <a:pos x="66" y="4"/>
                </a:cxn>
                <a:cxn ang="0">
                  <a:pos x="69" y="10"/>
                </a:cxn>
                <a:cxn ang="0">
                  <a:pos x="73" y="19"/>
                </a:cxn>
                <a:cxn ang="0">
                  <a:pos x="80" y="29"/>
                </a:cxn>
                <a:cxn ang="0">
                  <a:pos x="86" y="42"/>
                </a:cxn>
                <a:cxn ang="0">
                  <a:pos x="94" y="54"/>
                </a:cxn>
                <a:cxn ang="0">
                  <a:pos x="101" y="72"/>
                </a:cxn>
                <a:cxn ang="0">
                  <a:pos x="107" y="86"/>
                </a:cxn>
                <a:cxn ang="0">
                  <a:pos x="112" y="101"/>
                </a:cxn>
                <a:cxn ang="0">
                  <a:pos x="116" y="116"/>
                </a:cxn>
                <a:cxn ang="0">
                  <a:pos x="116" y="116"/>
                </a:cxn>
                <a:cxn ang="0">
                  <a:pos x="119" y="132"/>
                </a:cxn>
                <a:cxn ang="0">
                  <a:pos x="124" y="155"/>
                </a:cxn>
                <a:cxn ang="0">
                  <a:pos x="133" y="185"/>
                </a:cxn>
                <a:cxn ang="0">
                  <a:pos x="143" y="217"/>
                </a:cxn>
                <a:cxn ang="0">
                  <a:pos x="151" y="252"/>
                </a:cxn>
                <a:cxn ang="0">
                  <a:pos x="160" y="286"/>
                </a:cxn>
                <a:cxn ang="0">
                  <a:pos x="168" y="321"/>
                </a:cxn>
                <a:cxn ang="0">
                  <a:pos x="177" y="353"/>
                </a:cxn>
                <a:cxn ang="0">
                  <a:pos x="183" y="383"/>
                </a:cxn>
                <a:cxn ang="0">
                  <a:pos x="186" y="404"/>
                </a:cxn>
                <a:cxn ang="0">
                  <a:pos x="38" y="339"/>
                </a:cxn>
              </a:cxnLst>
              <a:rect l="0" t="0" r="r" b="b"/>
              <a:pathLst>
                <a:path w="187" h="405">
                  <a:moveTo>
                    <a:pt x="38" y="339"/>
                  </a:moveTo>
                  <a:lnTo>
                    <a:pt x="31" y="319"/>
                  </a:lnTo>
                  <a:lnTo>
                    <a:pt x="23" y="300"/>
                  </a:lnTo>
                  <a:lnTo>
                    <a:pt x="17" y="279"/>
                  </a:lnTo>
                  <a:lnTo>
                    <a:pt x="13" y="259"/>
                  </a:lnTo>
                  <a:lnTo>
                    <a:pt x="8" y="238"/>
                  </a:lnTo>
                  <a:lnTo>
                    <a:pt x="4" y="217"/>
                  </a:lnTo>
                  <a:lnTo>
                    <a:pt x="2" y="197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28"/>
                  </a:lnTo>
                  <a:lnTo>
                    <a:pt x="6" y="114"/>
                  </a:lnTo>
                  <a:lnTo>
                    <a:pt x="8" y="97"/>
                  </a:lnTo>
                  <a:lnTo>
                    <a:pt x="15" y="80"/>
                  </a:lnTo>
                  <a:lnTo>
                    <a:pt x="18" y="65"/>
                  </a:lnTo>
                  <a:lnTo>
                    <a:pt x="25" y="49"/>
                  </a:lnTo>
                  <a:lnTo>
                    <a:pt x="31" y="34"/>
                  </a:lnTo>
                  <a:lnTo>
                    <a:pt x="38" y="21"/>
                  </a:lnTo>
                  <a:lnTo>
                    <a:pt x="44" y="1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66" y="4"/>
                  </a:lnTo>
                  <a:lnTo>
                    <a:pt x="69" y="10"/>
                  </a:lnTo>
                  <a:lnTo>
                    <a:pt x="73" y="19"/>
                  </a:lnTo>
                  <a:lnTo>
                    <a:pt x="80" y="29"/>
                  </a:lnTo>
                  <a:lnTo>
                    <a:pt x="86" y="42"/>
                  </a:lnTo>
                  <a:lnTo>
                    <a:pt x="94" y="54"/>
                  </a:lnTo>
                  <a:lnTo>
                    <a:pt x="101" y="72"/>
                  </a:lnTo>
                  <a:lnTo>
                    <a:pt x="107" y="86"/>
                  </a:lnTo>
                  <a:lnTo>
                    <a:pt x="112" y="101"/>
                  </a:lnTo>
                  <a:lnTo>
                    <a:pt x="116" y="116"/>
                  </a:lnTo>
                  <a:lnTo>
                    <a:pt x="116" y="116"/>
                  </a:lnTo>
                  <a:lnTo>
                    <a:pt x="119" y="132"/>
                  </a:lnTo>
                  <a:lnTo>
                    <a:pt x="124" y="155"/>
                  </a:lnTo>
                  <a:lnTo>
                    <a:pt x="133" y="185"/>
                  </a:lnTo>
                  <a:lnTo>
                    <a:pt x="143" y="217"/>
                  </a:lnTo>
                  <a:lnTo>
                    <a:pt x="151" y="252"/>
                  </a:lnTo>
                  <a:lnTo>
                    <a:pt x="160" y="286"/>
                  </a:lnTo>
                  <a:lnTo>
                    <a:pt x="168" y="321"/>
                  </a:lnTo>
                  <a:lnTo>
                    <a:pt x="177" y="353"/>
                  </a:lnTo>
                  <a:lnTo>
                    <a:pt x="183" y="383"/>
                  </a:lnTo>
                  <a:lnTo>
                    <a:pt x="186" y="404"/>
                  </a:lnTo>
                  <a:lnTo>
                    <a:pt x="38" y="33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7" name="Freeform 237"/>
            <p:cNvSpPr>
              <a:spLocks/>
            </p:cNvSpPr>
            <p:nvPr/>
          </p:nvSpPr>
          <p:spPr bwMode="auto">
            <a:xfrm>
              <a:off x="2315" y="2391"/>
              <a:ext cx="187" cy="403"/>
            </a:xfrm>
            <a:custGeom>
              <a:avLst/>
              <a:gdLst/>
              <a:ahLst/>
              <a:cxnLst>
                <a:cxn ang="0">
                  <a:pos x="38" y="339"/>
                </a:cxn>
                <a:cxn ang="0">
                  <a:pos x="31" y="319"/>
                </a:cxn>
                <a:cxn ang="0">
                  <a:pos x="23" y="300"/>
                </a:cxn>
                <a:cxn ang="0">
                  <a:pos x="17" y="279"/>
                </a:cxn>
                <a:cxn ang="0">
                  <a:pos x="13" y="259"/>
                </a:cxn>
                <a:cxn ang="0">
                  <a:pos x="8" y="238"/>
                </a:cxn>
                <a:cxn ang="0">
                  <a:pos x="4" y="217"/>
                </a:cxn>
                <a:cxn ang="0">
                  <a:pos x="2" y="197"/>
                </a:cxn>
                <a:cxn ang="0">
                  <a:pos x="0" y="176"/>
                </a:cxn>
                <a:cxn ang="0">
                  <a:pos x="0" y="160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2" y="128"/>
                </a:cxn>
                <a:cxn ang="0">
                  <a:pos x="6" y="114"/>
                </a:cxn>
                <a:cxn ang="0">
                  <a:pos x="8" y="97"/>
                </a:cxn>
                <a:cxn ang="0">
                  <a:pos x="15" y="80"/>
                </a:cxn>
                <a:cxn ang="0">
                  <a:pos x="18" y="65"/>
                </a:cxn>
                <a:cxn ang="0">
                  <a:pos x="25" y="49"/>
                </a:cxn>
                <a:cxn ang="0">
                  <a:pos x="31" y="34"/>
                </a:cxn>
                <a:cxn ang="0">
                  <a:pos x="38" y="21"/>
                </a:cxn>
                <a:cxn ang="0">
                  <a:pos x="44" y="13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7" y="0"/>
                </a:cxn>
                <a:cxn ang="0">
                  <a:pos x="59" y="0"/>
                </a:cxn>
                <a:cxn ang="0">
                  <a:pos x="61" y="2"/>
                </a:cxn>
                <a:cxn ang="0">
                  <a:pos x="63" y="2"/>
                </a:cxn>
                <a:cxn ang="0">
                  <a:pos x="63" y="4"/>
                </a:cxn>
                <a:cxn ang="0">
                  <a:pos x="63" y="4"/>
                </a:cxn>
                <a:cxn ang="0">
                  <a:pos x="66" y="4"/>
                </a:cxn>
                <a:cxn ang="0">
                  <a:pos x="69" y="10"/>
                </a:cxn>
                <a:cxn ang="0">
                  <a:pos x="73" y="19"/>
                </a:cxn>
                <a:cxn ang="0">
                  <a:pos x="80" y="29"/>
                </a:cxn>
                <a:cxn ang="0">
                  <a:pos x="86" y="42"/>
                </a:cxn>
                <a:cxn ang="0">
                  <a:pos x="94" y="54"/>
                </a:cxn>
                <a:cxn ang="0">
                  <a:pos x="101" y="72"/>
                </a:cxn>
                <a:cxn ang="0">
                  <a:pos x="107" y="86"/>
                </a:cxn>
                <a:cxn ang="0">
                  <a:pos x="112" y="101"/>
                </a:cxn>
                <a:cxn ang="0">
                  <a:pos x="116" y="116"/>
                </a:cxn>
                <a:cxn ang="0">
                  <a:pos x="116" y="116"/>
                </a:cxn>
                <a:cxn ang="0">
                  <a:pos x="119" y="132"/>
                </a:cxn>
                <a:cxn ang="0">
                  <a:pos x="124" y="155"/>
                </a:cxn>
                <a:cxn ang="0">
                  <a:pos x="133" y="185"/>
                </a:cxn>
                <a:cxn ang="0">
                  <a:pos x="143" y="217"/>
                </a:cxn>
                <a:cxn ang="0">
                  <a:pos x="151" y="252"/>
                </a:cxn>
                <a:cxn ang="0">
                  <a:pos x="160" y="286"/>
                </a:cxn>
                <a:cxn ang="0">
                  <a:pos x="168" y="321"/>
                </a:cxn>
                <a:cxn ang="0">
                  <a:pos x="177" y="353"/>
                </a:cxn>
                <a:cxn ang="0">
                  <a:pos x="183" y="383"/>
                </a:cxn>
                <a:cxn ang="0">
                  <a:pos x="186" y="404"/>
                </a:cxn>
              </a:cxnLst>
              <a:rect l="0" t="0" r="r" b="b"/>
              <a:pathLst>
                <a:path w="187" h="405">
                  <a:moveTo>
                    <a:pt x="38" y="339"/>
                  </a:moveTo>
                  <a:lnTo>
                    <a:pt x="31" y="319"/>
                  </a:lnTo>
                  <a:lnTo>
                    <a:pt x="23" y="300"/>
                  </a:lnTo>
                  <a:lnTo>
                    <a:pt x="17" y="279"/>
                  </a:lnTo>
                  <a:lnTo>
                    <a:pt x="13" y="259"/>
                  </a:lnTo>
                  <a:lnTo>
                    <a:pt x="8" y="238"/>
                  </a:lnTo>
                  <a:lnTo>
                    <a:pt x="4" y="217"/>
                  </a:lnTo>
                  <a:lnTo>
                    <a:pt x="2" y="197"/>
                  </a:lnTo>
                  <a:lnTo>
                    <a:pt x="0" y="176"/>
                  </a:lnTo>
                  <a:lnTo>
                    <a:pt x="0" y="160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2" y="128"/>
                  </a:lnTo>
                  <a:lnTo>
                    <a:pt x="6" y="114"/>
                  </a:lnTo>
                  <a:lnTo>
                    <a:pt x="8" y="97"/>
                  </a:lnTo>
                  <a:lnTo>
                    <a:pt x="15" y="80"/>
                  </a:lnTo>
                  <a:lnTo>
                    <a:pt x="18" y="65"/>
                  </a:lnTo>
                  <a:lnTo>
                    <a:pt x="25" y="49"/>
                  </a:lnTo>
                  <a:lnTo>
                    <a:pt x="31" y="34"/>
                  </a:lnTo>
                  <a:lnTo>
                    <a:pt x="38" y="21"/>
                  </a:lnTo>
                  <a:lnTo>
                    <a:pt x="44" y="1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4"/>
                  </a:lnTo>
                  <a:lnTo>
                    <a:pt x="63" y="4"/>
                  </a:lnTo>
                  <a:lnTo>
                    <a:pt x="66" y="4"/>
                  </a:lnTo>
                  <a:lnTo>
                    <a:pt x="69" y="10"/>
                  </a:lnTo>
                  <a:lnTo>
                    <a:pt x="73" y="19"/>
                  </a:lnTo>
                  <a:lnTo>
                    <a:pt x="80" y="29"/>
                  </a:lnTo>
                  <a:lnTo>
                    <a:pt x="86" y="42"/>
                  </a:lnTo>
                  <a:lnTo>
                    <a:pt x="94" y="54"/>
                  </a:lnTo>
                  <a:lnTo>
                    <a:pt x="101" y="72"/>
                  </a:lnTo>
                  <a:lnTo>
                    <a:pt x="107" y="86"/>
                  </a:lnTo>
                  <a:lnTo>
                    <a:pt x="112" y="101"/>
                  </a:lnTo>
                  <a:lnTo>
                    <a:pt x="116" y="116"/>
                  </a:lnTo>
                  <a:lnTo>
                    <a:pt x="116" y="116"/>
                  </a:lnTo>
                  <a:lnTo>
                    <a:pt x="119" y="132"/>
                  </a:lnTo>
                  <a:lnTo>
                    <a:pt x="124" y="155"/>
                  </a:lnTo>
                  <a:lnTo>
                    <a:pt x="133" y="185"/>
                  </a:lnTo>
                  <a:lnTo>
                    <a:pt x="143" y="217"/>
                  </a:lnTo>
                  <a:lnTo>
                    <a:pt x="151" y="252"/>
                  </a:lnTo>
                  <a:lnTo>
                    <a:pt x="160" y="286"/>
                  </a:lnTo>
                  <a:lnTo>
                    <a:pt x="168" y="321"/>
                  </a:lnTo>
                  <a:lnTo>
                    <a:pt x="177" y="353"/>
                  </a:lnTo>
                  <a:lnTo>
                    <a:pt x="183" y="383"/>
                  </a:lnTo>
                  <a:lnTo>
                    <a:pt x="186" y="40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8" name="Freeform 238"/>
            <p:cNvSpPr>
              <a:spLocks/>
            </p:cNvSpPr>
            <p:nvPr/>
          </p:nvSpPr>
          <p:spPr bwMode="auto">
            <a:xfrm>
              <a:off x="2366" y="2520"/>
              <a:ext cx="59" cy="269"/>
            </a:xfrm>
            <a:custGeom>
              <a:avLst/>
              <a:gdLst/>
              <a:ahLst/>
              <a:cxnLst>
                <a:cxn ang="0">
                  <a:pos x="59" y="269"/>
                </a:cxn>
                <a:cxn ang="0">
                  <a:pos x="43" y="237"/>
                </a:cxn>
                <a:cxn ang="0">
                  <a:pos x="31" y="207"/>
                </a:cxn>
                <a:cxn ang="0">
                  <a:pos x="22" y="176"/>
                </a:cxn>
                <a:cxn ang="0">
                  <a:pos x="15" y="144"/>
                </a:cxn>
                <a:cxn ang="0">
                  <a:pos x="10" y="115"/>
                </a:cxn>
                <a:cxn ang="0">
                  <a:pos x="6" y="87"/>
                </a:cxn>
                <a:cxn ang="0">
                  <a:pos x="4" y="62"/>
                </a:cxn>
                <a:cxn ang="0">
                  <a:pos x="4" y="37"/>
                </a:cxn>
                <a:cxn ang="0">
                  <a:pos x="4" y="1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16"/>
                </a:cxn>
                <a:cxn ang="0">
                  <a:pos x="2" y="37"/>
                </a:cxn>
                <a:cxn ang="0">
                  <a:pos x="0" y="61"/>
                </a:cxn>
                <a:cxn ang="0">
                  <a:pos x="0" y="85"/>
                </a:cxn>
                <a:cxn ang="0">
                  <a:pos x="2" y="113"/>
                </a:cxn>
                <a:cxn ang="0">
                  <a:pos x="6" y="142"/>
                </a:cxn>
                <a:cxn ang="0">
                  <a:pos x="10" y="174"/>
                </a:cxn>
                <a:cxn ang="0">
                  <a:pos x="18" y="204"/>
                </a:cxn>
                <a:cxn ang="0">
                  <a:pos x="29" y="234"/>
                </a:cxn>
                <a:cxn ang="0">
                  <a:pos x="43" y="264"/>
                </a:cxn>
                <a:cxn ang="0">
                  <a:pos x="59" y="269"/>
                </a:cxn>
              </a:cxnLst>
              <a:rect l="0" t="0" r="r" b="b"/>
              <a:pathLst>
                <a:path w="60" h="270">
                  <a:moveTo>
                    <a:pt x="59" y="269"/>
                  </a:moveTo>
                  <a:lnTo>
                    <a:pt x="43" y="237"/>
                  </a:lnTo>
                  <a:lnTo>
                    <a:pt x="31" y="207"/>
                  </a:lnTo>
                  <a:lnTo>
                    <a:pt x="22" y="176"/>
                  </a:lnTo>
                  <a:lnTo>
                    <a:pt x="15" y="144"/>
                  </a:lnTo>
                  <a:lnTo>
                    <a:pt x="10" y="115"/>
                  </a:lnTo>
                  <a:lnTo>
                    <a:pt x="6" y="87"/>
                  </a:lnTo>
                  <a:lnTo>
                    <a:pt x="4" y="62"/>
                  </a:lnTo>
                  <a:lnTo>
                    <a:pt x="4" y="37"/>
                  </a:lnTo>
                  <a:lnTo>
                    <a:pt x="4" y="16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16"/>
                  </a:lnTo>
                  <a:lnTo>
                    <a:pt x="2" y="37"/>
                  </a:lnTo>
                  <a:lnTo>
                    <a:pt x="0" y="61"/>
                  </a:lnTo>
                  <a:lnTo>
                    <a:pt x="0" y="85"/>
                  </a:lnTo>
                  <a:lnTo>
                    <a:pt x="2" y="113"/>
                  </a:lnTo>
                  <a:lnTo>
                    <a:pt x="6" y="142"/>
                  </a:lnTo>
                  <a:lnTo>
                    <a:pt x="10" y="174"/>
                  </a:lnTo>
                  <a:lnTo>
                    <a:pt x="18" y="204"/>
                  </a:lnTo>
                  <a:lnTo>
                    <a:pt x="29" y="234"/>
                  </a:lnTo>
                  <a:lnTo>
                    <a:pt x="43" y="264"/>
                  </a:lnTo>
                  <a:lnTo>
                    <a:pt x="59" y="26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39" name="Freeform 239"/>
            <p:cNvSpPr>
              <a:spLocks/>
            </p:cNvSpPr>
            <p:nvPr/>
          </p:nvSpPr>
          <p:spPr bwMode="auto">
            <a:xfrm>
              <a:off x="1930" y="2391"/>
              <a:ext cx="375" cy="403"/>
            </a:xfrm>
            <a:custGeom>
              <a:avLst/>
              <a:gdLst/>
              <a:ahLst/>
              <a:cxnLst>
                <a:cxn ang="0">
                  <a:pos x="227" y="309"/>
                </a:cxn>
                <a:cxn ang="0">
                  <a:pos x="212" y="298"/>
                </a:cxn>
                <a:cxn ang="0">
                  <a:pos x="198" y="287"/>
                </a:cxn>
                <a:cxn ang="0">
                  <a:pos x="180" y="275"/>
                </a:cxn>
                <a:cxn ang="0">
                  <a:pos x="163" y="264"/>
                </a:cxn>
                <a:cxn ang="0">
                  <a:pos x="147" y="250"/>
                </a:cxn>
                <a:cxn ang="0">
                  <a:pos x="128" y="238"/>
                </a:cxn>
                <a:cxn ang="0">
                  <a:pos x="111" y="222"/>
                </a:cxn>
                <a:cxn ang="0">
                  <a:pos x="96" y="208"/>
                </a:cxn>
                <a:cxn ang="0">
                  <a:pos x="79" y="191"/>
                </a:cxn>
                <a:cxn ang="0">
                  <a:pos x="67" y="174"/>
                </a:cxn>
                <a:cxn ang="0">
                  <a:pos x="67" y="174"/>
                </a:cxn>
                <a:cxn ang="0">
                  <a:pos x="56" y="158"/>
                </a:cxn>
                <a:cxn ang="0">
                  <a:pos x="46" y="139"/>
                </a:cxn>
                <a:cxn ang="0">
                  <a:pos x="35" y="121"/>
                </a:cxn>
                <a:cxn ang="0">
                  <a:pos x="27" y="103"/>
                </a:cxn>
                <a:cxn ang="0">
                  <a:pos x="18" y="84"/>
                </a:cxn>
                <a:cxn ang="0">
                  <a:pos x="12" y="65"/>
                </a:cxn>
                <a:cxn ang="0">
                  <a:pos x="7" y="48"/>
                </a:cxn>
                <a:cxn ang="0">
                  <a:pos x="3" y="31"/>
                </a:cxn>
                <a:cxn ang="0">
                  <a:pos x="2" y="1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14" y="6"/>
                </a:cxn>
                <a:cxn ang="0">
                  <a:pos x="28" y="13"/>
                </a:cxn>
                <a:cxn ang="0">
                  <a:pos x="50" y="20"/>
                </a:cxn>
                <a:cxn ang="0">
                  <a:pos x="71" y="34"/>
                </a:cxn>
                <a:cxn ang="0">
                  <a:pos x="96" y="46"/>
                </a:cxn>
                <a:cxn ang="0">
                  <a:pos x="119" y="61"/>
                </a:cxn>
                <a:cxn ang="0">
                  <a:pos x="143" y="77"/>
                </a:cxn>
                <a:cxn ang="0">
                  <a:pos x="161" y="94"/>
                </a:cxn>
                <a:cxn ang="0">
                  <a:pos x="179" y="112"/>
                </a:cxn>
                <a:cxn ang="0">
                  <a:pos x="179" y="112"/>
                </a:cxn>
                <a:cxn ang="0">
                  <a:pos x="195" y="132"/>
                </a:cxn>
                <a:cxn ang="0">
                  <a:pos x="214" y="158"/>
                </a:cxn>
                <a:cxn ang="0">
                  <a:pos x="235" y="190"/>
                </a:cxn>
                <a:cxn ang="0">
                  <a:pos x="258" y="220"/>
                </a:cxn>
                <a:cxn ang="0">
                  <a:pos x="281" y="257"/>
                </a:cxn>
                <a:cxn ang="0">
                  <a:pos x="304" y="289"/>
                </a:cxn>
                <a:cxn ang="0">
                  <a:pos x="326" y="324"/>
                </a:cxn>
                <a:cxn ang="0">
                  <a:pos x="345" y="353"/>
                </a:cxn>
                <a:cxn ang="0">
                  <a:pos x="359" y="381"/>
                </a:cxn>
                <a:cxn ang="0">
                  <a:pos x="373" y="402"/>
                </a:cxn>
                <a:cxn ang="0">
                  <a:pos x="227" y="309"/>
                </a:cxn>
              </a:cxnLst>
              <a:rect l="0" t="0" r="r" b="b"/>
              <a:pathLst>
                <a:path w="374" h="403">
                  <a:moveTo>
                    <a:pt x="227" y="309"/>
                  </a:moveTo>
                  <a:lnTo>
                    <a:pt x="212" y="298"/>
                  </a:lnTo>
                  <a:lnTo>
                    <a:pt x="198" y="287"/>
                  </a:lnTo>
                  <a:lnTo>
                    <a:pt x="180" y="275"/>
                  </a:lnTo>
                  <a:lnTo>
                    <a:pt x="163" y="264"/>
                  </a:lnTo>
                  <a:lnTo>
                    <a:pt x="147" y="250"/>
                  </a:lnTo>
                  <a:lnTo>
                    <a:pt x="128" y="238"/>
                  </a:lnTo>
                  <a:lnTo>
                    <a:pt x="111" y="222"/>
                  </a:lnTo>
                  <a:lnTo>
                    <a:pt x="96" y="208"/>
                  </a:lnTo>
                  <a:lnTo>
                    <a:pt x="79" y="191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58"/>
                  </a:lnTo>
                  <a:lnTo>
                    <a:pt x="46" y="139"/>
                  </a:lnTo>
                  <a:lnTo>
                    <a:pt x="35" y="121"/>
                  </a:lnTo>
                  <a:lnTo>
                    <a:pt x="27" y="103"/>
                  </a:lnTo>
                  <a:lnTo>
                    <a:pt x="18" y="84"/>
                  </a:lnTo>
                  <a:lnTo>
                    <a:pt x="12" y="65"/>
                  </a:lnTo>
                  <a:lnTo>
                    <a:pt x="7" y="48"/>
                  </a:lnTo>
                  <a:lnTo>
                    <a:pt x="3" y="31"/>
                  </a:lnTo>
                  <a:lnTo>
                    <a:pt x="2" y="1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14" y="6"/>
                  </a:lnTo>
                  <a:lnTo>
                    <a:pt x="28" y="13"/>
                  </a:lnTo>
                  <a:lnTo>
                    <a:pt x="50" y="20"/>
                  </a:lnTo>
                  <a:lnTo>
                    <a:pt x="71" y="34"/>
                  </a:lnTo>
                  <a:lnTo>
                    <a:pt x="96" y="46"/>
                  </a:lnTo>
                  <a:lnTo>
                    <a:pt x="119" y="61"/>
                  </a:lnTo>
                  <a:lnTo>
                    <a:pt x="143" y="77"/>
                  </a:lnTo>
                  <a:lnTo>
                    <a:pt x="161" y="94"/>
                  </a:lnTo>
                  <a:lnTo>
                    <a:pt x="179" y="112"/>
                  </a:lnTo>
                  <a:lnTo>
                    <a:pt x="179" y="112"/>
                  </a:lnTo>
                  <a:lnTo>
                    <a:pt x="195" y="132"/>
                  </a:lnTo>
                  <a:lnTo>
                    <a:pt x="214" y="158"/>
                  </a:lnTo>
                  <a:lnTo>
                    <a:pt x="235" y="190"/>
                  </a:lnTo>
                  <a:lnTo>
                    <a:pt x="258" y="220"/>
                  </a:lnTo>
                  <a:lnTo>
                    <a:pt x="281" y="257"/>
                  </a:lnTo>
                  <a:lnTo>
                    <a:pt x="304" y="289"/>
                  </a:lnTo>
                  <a:lnTo>
                    <a:pt x="326" y="324"/>
                  </a:lnTo>
                  <a:lnTo>
                    <a:pt x="345" y="353"/>
                  </a:lnTo>
                  <a:lnTo>
                    <a:pt x="359" y="381"/>
                  </a:lnTo>
                  <a:lnTo>
                    <a:pt x="373" y="402"/>
                  </a:lnTo>
                  <a:lnTo>
                    <a:pt x="227" y="309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0" name="Freeform 240"/>
            <p:cNvSpPr>
              <a:spLocks/>
            </p:cNvSpPr>
            <p:nvPr/>
          </p:nvSpPr>
          <p:spPr bwMode="auto">
            <a:xfrm>
              <a:off x="1930" y="2391"/>
              <a:ext cx="375" cy="403"/>
            </a:xfrm>
            <a:custGeom>
              <a:avLst/>
              <a:gdLst/>
              <a:ahLst/>
              <a:cxnLst>
                <a:cxn ang="0">
                  <a:pos x="227" y="309"/>
                </a:cxn>
                <a:cxn ang="0">
                  <a:pos x="212" y="298"/>
                </a:cxn>
                <a:cxn ang="0">
                  <a:pos x="198" y="287"/>
                </a:cxn>
                <a:cxn ang="0">
                  <a:pos x="180" y="275"/>
                </a:cxn>
                <a:cxn ang="0">
                  <a:pos x="163" y="264"/>
                </a:cxn>
                <a:cxn ang="0">
                  <a:pos x="147" y="250"/>
                </a:cxn>
                <a:cxn ang="0">
                  <a:pos x="128" y="238"/>
                </a:cxn>
                <a:cxn ang="0">
                  <a:pos x="111" y="222"/>
                </a:cxn>
                <a:cxn ang="0">
                  <a:pos x="96" y="208"/>
                </a:cxn>
                <a:cxn ang="0">
                  <a:pos x="79" y="191"/>
                </a:cxn>
                <a:cxn ang="0">
                  <a:pos x="67" y="174"/>
                </a:cxn>
                <a:cxn ang="0">
                  <a:pos x="67" y="174"/>
                </a:cxn>
                <a:cxn ang="0">
                  <a:pos x="56" y="158"/>
                </a:cxn>
                <a:cxn ang="0">
                  <a:pos x="46" y="139"/>
                </a:cxn>
                <a:cxn ang="0">
                  <a:pos x="35" y="121"/>
                </a:cxn>
                <a:cxn ang="0">
                  <a:pos x="27" y="103"/>
                </a:cxn>
                <a:cxn ang="0">
                  <a:pos x="18" y="84"/>
                </a:cxn>
                <a:cxn ang="0">
                  <a:pos x="12" y="65"/>
                </a:cxn>
                <a:cxn ang="0">
                  <a:pos x="7" y="48"/>
                </a:cxn>
                <a:cxn ang="0">
                  <a:pos x="3" y="31"/>
                </a:cxn>
                <a:cxn ang="0">
                  <a:pos x="2" y="1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14" y="6"/>
                </a:cxn>
                <a:cxn ang="0">
                  <a:pos x="28" y="13"/>
                </a:cxn>
                <a:cxn ang="0">
                  <a:pos x="50" y="20"/>
                </a:cxn>
                <a:cxn ang="0">
                  <a:pos x="71" y="34"/>
                </a:cxn>
                <a:cxn ang="0">
                  <a:pos x="96" y="46"/>
                </a:cxn>
                <a:cxn ang="0">
                  <a:pos x="119" y="61"/>
                </a:cxn>
                <a:cxn ang="0">
                  <a:pos x="143" y="77"/>
                </a:cxn>
                <a:cxn ang="0">
                  <a:pos x="161" y="94"/>
                </a:cxn>
                <a:cxn ang="0">
                  <a:pos x="179" y="112"/>
                </a:cxn>
                <a:cxn ang="0">
                  <a:pos x="179" y="112"/>
                </a:cxn>
                <a:cxn ang="0">
                  <a:pos x="195" y="132"/>
                </a:cxn>
                <a:cxn ang="0">
                  <a:pos x="214" y="158"/>
                </a:cxn>
                <a:cxn ang="0">
                  <a:pos x="235" y="190"/>
                </a:cxn>
                <a:cxn ang="0">
                  <a:pos x="258" y="220"/>
                </a:cxn>
                <a:cxn ang="0">
                  <a:pos x="281" y="257"/>
                </a:cxn>
                <a:cxn ang="0">
                  <a:pos x="304" y="289"/>
                </a:cxn>
                <a:cxn ang="0">
                  <a:pos x="326" y="324"/>
                </a:cxn>
                <a:cxn ang="0">
                  <a:pos x="345" y="353"/>
                </a:cxn>
                <a:cxn ang="0">
                  <a:pos x="359" y="381"/>
                </a:cxn>
                <a:cxn ang="0">
                  <a:pos x="373" y="402"/>
                </a:cxn>
              </a:cxnLst>
              <a:rect l="0" t="0" r="r" b="b"/>
              <a:pathLst>
                <a:path w="374" h="403">
                  <a:moveTo>
                    <a:pt x="227" y="309"/>
                  </a:moveTo>
                  <a:lnTo>
                    <a:pt x="212" y="298"/>
                  </a:lnTo>
                  <a:lnTo>
                    <a:pt x="198" y="287"/>
                  </a:lnTo>
                  <a:lnTo>
                    <a:pt x="180" y="275"/>
                  </a:lnTo>
                  <a:lnTo>
                    <a:pt x="163" y="264"/>
                  </a:lnTo>
                  <a:lnTo>
                    <a:pt x="147" y="250"/>
                  </a:lnTo>
                  <a:lnTo>
                    <a:pt x="128" y="238"/>
                  </a:lnTo>
                  <a:lnTo>
                    <a:pt x="111" y="222"/>
                  </a:lnTo>
                  <a:lnTo>
                    <a:pt x="96" y="208"/>
                  </a:lnTo>
                  <a:lnTo>
                    <a:pt x="79" y="191"/>
                  </a:lnTo>
                  <a:lnTo>
                    <a:pt x="67" y="174"/>
                  </a:lnTo>
                  <a:lnTo>
                    <a:pt x="67" y="174"/>
                  </a:lnTo>
                  <a:lnTo>
                    <a:pt x="56" y="158"/>
                  </a:lnTo>
                  <a:lnTo>
                    <a:pt x="46" y="139"/>
                  </a:lnTo>
                  <a:lnTo>
                    <a:pt x="35" y="121"/>
                  </a:lnTo>
                  <a:lnTo>
                    <a:pt x="27" y="103"/>
                  </a:lnTo>
                  <a:lnTo>
                    <a:pt x="18" y="84"/>
                  </a:lnTo>
                  <a:lnTo>
                    <a:pt x="12" y="65"/>
                  </a:lnTo>
                  <a:lnTo>
                    <a:pt x="7" y="48"/>
                  </a:lnTo>
                  <a:lnTo>
                    <a:pt x="3" y="31"/>
                  </a:lnTo>
                  <a:lnTo>
                    <a:pt x="2" y="1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2"/>
                  </a:lnTo>
                  <a:lnTo>
                    <a:pt x="14" y="6"/>
                  </a:lnTo>
                  <a:lnTo>
                    <a:pt x="28" y="13"/>
                  </a:lnTo>
                  <a:lnTo>
                    <a:pt x="50" y="20"/>
                  </a:lnTo>
                  <a:lnTo>
                    <a:pt x="71" y="34"/>
                  </a:lnTo>
                  <a:lnTo>
                    <a:pt x="96" y="46"/>
                  </a:lnTo>
                  <a:lnTo>
                    <a:pt x="119" y="61"/>
                  </a:lnTo>
                  <a:lnTo>
                    <a:pt x="143" y="77"/>
                  </a:lnTo>
                  <a:lnTo>
                    <a:pt x="161" y="94"/>
                  </a:lnTo>
                  <a:lnTo>
                    <a:pt x="179" y="112"/>
                  </a:lnTo>
                  <a:lnTo>
                    <a:pt x="179" y="112"/>
                  </a:lnTo>
                  <a:lnTo>
                    <a:pt x="195" y="132"/>
                  </a:lnTo>
                  <a:lnTo>
                    <a:pt x="214" y="158"/>
                  </a:lnTo>
                  <a:lnTo>
                    <a:pt x="235" y="190"/>
                  </a:lnTo>
                  <a:lnTo>
                    <a:pt x="258" y="220"/>
                  </a:lnTo>
                  <a:lnTo>
                    <a:pt x="281" y="257"/>
                  </a:lnTo>
                  <a:lnTo>
                    <a:pt x="304" y="289"/>
                  </a:lnTo>
                  <a:lnTo>
                    <a:pt x="326" y="324"/>
                  </a:lnTo>
                  <a:lnTo>
                    <a:pt x="345" y="353"/>
                  </a:lnTo>
                  <a:lnTo>
                    <a:pt x="359" y="381"/>
                  </a:lnTo>
                  <a:lnTo>
                    <a:pt x="373" y="40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1" name="Freeform 241"/>
            <p:cNvSpPr>
              <a:spLocks/>
            </p:cNvSpPr>
            <p:nvPr/>
          </p:nvSpPr>
          <p:spPr bwMode="auto">
            <a:xfrm>
              <a:off x="2022" y="2491"/>
              <a:ext cx="206" cy="226"/>
            </a:xfrm>
            <a:custGeom>
              <a:avLst/>
              <a:gdLst/>
              <a:ahLst/>
              <a:cxnLst>
                <a:cxn ang="0">
                  <a:pos x="204" y="219"/>
                </a:cxn>
                <a:cxn ang="0">
                  <a:pos x="191" y="203"/>
                </a:cxn>
                <a:cxn ang="0">
                  <a:pos x="168" y="177"/>
                </a:cxn>
                <a:cxn ang="0">
                  <a:pos x="143" y="147"/>
                </a:cxn>
                <a:cxn ang="0">
                  <a:pos x="111" y="115"/>
                </a:cxn>
                <a:cxn ang="0">
                  <a:pos x="82" y="84"/>
                </a:cxn>
                <a:cxn ang="0">
                  <a:pos x="52" y="52"/>
                </a:cxn>
                <a:cxn ang="0">
                  <a:pos x="29" y="27"/>
                </a:cxn>
                <a:cxn ang="0">
                  <a:pos x="10" y="11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3" y="16"/>
                </a:cxn>
                <a:cxn ang="0">
                  <a:pos x="29" y="36"/>
                </a:cxn>
                <a:cxn ang="0">
                  <a:pos x="49" y="59"/>
                </a:cxn>
                <a:cxn ang="0">
                  <a:pos x="72" y="84"/>
                </a:cxn>
                <a:cxn ang="0">
                  <a:pos x="97" y="111"/>
                </a:cxn>
                <a:cxn ang="0">
                  <a:pos x="120" y="136"/>
                </a:cxn>
                <a:cxn ang="0">
                  <a:pos x="143" y="162"/>
                </a:cxn>
                <a:cxn ang="0">
                  <a:pos x="164" y="187"/>
                </a:cxn>
                <a:cxn ang="0">
                  <a:pos x="180" y="207"/>
                </a:cxn>
                <a:cxn ang="0">
                  <a:pos x="194" y="224"/>
                </a:cxn>
                <a:cxn ang="0">
                  <a:pos x="204" y="219"/>
                </a:cxn>
              </a:cxnLst>
              <a:rect l="0" t="0" r="r" b="b"/>
              <a:pathLst>
                <a:path w="205" h="225">
                  <a:moveTo>
                    <a:pt x="204" y="219"/>
                  </a:moveTo>
                  <a:lnTo>
                    <a:pt x="191" y="203"/>
                  </a:lnTo>
                  <a:lnTo>
                    <a:pt x="168" y="177"/>
                  </a:lnTo>
                  <a:lnTo>
                    <a:pt x="143" y="147"/>
                  </a:lnTo>
                  <a:lnTo>
                    <a:pt x="111" y="115"/>
                  </a:lnTo>
                  <a:lnTo>
                    <a:pt x="82" y="84"/>
                  </a:lnTo>
                  <a:lnTo>
                    <a:pt x="52" y="52"/>
                  </a:lnTo>
                  <a:lnTo>
                    <a:pt x="29" y="27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13" y="16"/>
                  </a:lnTo>
                  <a:lnTo>
                    <a:pt x="29" y="36"/>
                  </a:lnTo>
                  <a:lnTo>
                    <a:pt x="49" y="59"/>
                  </a:lnTo>
                  <a:lnTo>
                    <a:pt x="72" y="84"/>
                  </a:lnTo>
                  <a:lnTo>
                    <a:pt x="97" y="111"/>
                  </a:lnTo>
                  <a:lnTo>
                    <a:pt x="120" y="136"/>
                  </a:lnTo>
                  <a:lnTo>
                    <a:pt x="143" y="162"/>
                  </a:lnTo>
                  <a:lnTo>
                    <a:pt x="164" y="187"/>
                  </a:lnTo>
                  <a:lnTo>
                    <a:pt x="180" y="207"/>
                  </a:lnTo>
                  <a:lnTo>
                    <a:pt x="194" y="224"/>
                  </a:lnTo>
                  <a:lnTo>
                    <a:pt x="204" y="219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2" name="Freeform 242"/>
            <p:cNvSpPr>
              <a:spLocks/>
            </p:cNvSpPr>
            <p:nvPr/>
          </p:nvSpPr>
          <p:spPr bwMode="auto">
            <a:xfrm>
              <a:off x="1991" y="2621"/>
              <a:ext cx="414" cy="278"/>
            </a:xfrm>
            <a:custGeom>
              <a:avLst/>
              <a:gdLst/>
              <a:ahLst/>
              <a:cxnLst>
                <a:cxn ang="0">
                  <a:pos x="413" y="227"/>
                </a:cxn>
                <a:cxn ang="0">
                  <a:pos x="395" y="210"/>
                </a:cxn>
                <a:cxn ang="0">
                  <a:pos x="374" y="191"/>
                </a:cxn>
                <a:cxn ang="0">
                  <a:pos x="353" y="172"/>
                </a:cxn>
                <a:cxn ang="0">
                  <a:pos x="328" y="153"/>
                </a:cxn>
                <a:cxn ang="0">
                  <a:pos x="305" y="134"/>
                </a:cxn>
                <a:cxn ang="0">
                  <a:pos x="282" y="115"/>
                </a:cxn>
                <a:cxn ang="0">
                  <a:pos x="259" y="98"/>
                </a:cxn>
                <a:cxn ang="0">
                  <a:pos x="238" y="82"/>
                </a:cxn>
                <a:cxn ang="0">
                  <a:pos x="218" y="69"/>
                </a:cxn>
                <a:cxn ang="0">
                  <a:pos x="204" y="57"/>
                </a:cxn>
                <a:cxn ang="0">
                  <a:pos x="204" y="57"/>
                </a:cxn>
                <a:cxn ang="0">
                  <a:pos x="190" y="46"/>
                </a:cxn>
                <a:cxn ang="0">
                  <a:pos x="170" y="37"/>
                </a:cxn>
                <a:cxn ang="0">
                  <a:pos x="147" y="29"/>
                </a:cxn>
                <a:cxn ang="0">
                  <a:pos x="126" y="23"/>
                </a:cxn>
                <a:cxn ang="0">
                  <a:pos x="101" y="16"/>
                </a:cxn>
                <a:cxn ang="0">
                  <a:pos x="77" y="9"/>
                </a:cxn>
                <a:cxn ang="0">
                  <a:pos x="54" y="6"/>
                </a:cxn>
                <a:cxn ang="0">
                  <a:pos x="34" y="4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10" y="16"/>
                </a:cxn>
                <a:cxn ang="0">
                  <a:pos x="18" y="29"/>
                </a:cxn>
                <a:cxn ang="0">
                  <a:pos x="29" y="41"/>
                </a:cxn>
                <a:cxn ang="0">
                  <a:pos x="40" y="58"/>
                </a:cxn>
                <a:cxn ang="0">
                  <a:pos x="50" y="73"/>
                </a:cxn>
                <a:cxn ang="0">
                  <a:pos x="63" y="90"/>
                </a:cxn>
                <a:cxn ang="0">
                  <a:pos x="75" y="106"/>
                </a:cxn>
                <a:cxn ang="0">
                  <a:pos x="88" y="124"/>
                </a:cxn>
                <a:cxn ang="0">
                  <a:pos x="88" y="124"/>
                </a:cxn>
                <a:cxn ang="0">
                  <a:pos x="101" y="140"/>
                </a:cxn>
                <a:cxn ang="0">
                  <a:pos x="116" y="157"/>
                </a:cxn>
                <a:cxn ang="0">
                  <a:pos x="132" y="174"/>
                </a:cxn>
                <a:cxn ang="0">
                  <a:pos x="149" y="191"/>
                </a:cxn>
                <a:cxn ang="0">
                  <a:pos x="168" y="207"/>
                </a:cxn>
                <a:cxn ang="0">
                  <a:pos x="187" y="225"/>
                </a:cxn>
                <a:cxn ang="0">
                  <a:pos x="206" y="239"/>
                </a:cxn>
                <a:cxn ang="0">
                  <a:pos x="227" y="254"/>
                </a:cxn>
                <a:cxn ang="0">
                  <a:pos x="248" y="267"/>
                </a:cxn>
                <a:cxn ang="0">
                  <a:pos x="271" y="276"/>
                </a:cxn>
                <a:cxn ang="0">
                  <a:pos x="413" y="227"/>
                </a:cxn>
              </a:cxnLst>
              <a:rect l="0" t="0" r="r" b="b"/>
              <a:pathLst>
                <a:path w="414" h="277">
                  <a:moveTo>
                    <a:pt x="413" y="227"/>
                  </a:moveTo>
                  <a:lnTo>
                    <a:pt x="395" y="210"/>
                  </a:lnTo>
                  <a:lnTo>
                    <a:pt x="374" y="191"/>
                  </a:lnTo>
                  <a:lnTo>
                    <a:pt x="353" y="172"/>
                  </a:lnTo>
                  <a:lnTo>
                    <a:pt x="328" y="153"/>
                  </a:lnTo>
                  <a:lnTo>
                    <a:pt x="305" y="134"/>
                  </a:lnTo>
                  <a:lnTo>
                    <a:pt x="282" y="115"/>
                  </a:lnTo>
                  <a:lnTo>
                    <a:pt x="259" y="98"/>
                  </a:lnTo>
                  <a:lnTo>
                    <a:pt x="238" y="82"/>
                  </a:lnTo>
                  <a:lnTo>
                    <a:pt x="218" y="69"/>
                  </a:lnTo>
                  <a:lnTo>
                    <a:pt x="204" y="57"/>
                  </a:lnTo>
                  <a:lnTo>
                    <a:pt x="204" y="57"/>
                  </a:lnTo>
                  <a:lnTo>
                    <a:pt x="190" y="46"/>
                  </a:lnTo>
                  <a:lnTo>
                    <a:pt x="170" y="37"/>
                  </a:lnTo>
                  <a:lnTo>
                    <a:pt x="147" y="29"/>
                  </a:lnTo>
                  <a:lnTo>
                    <a:pt x="126" y="23"/>
                  </a:lnTo>
                  <a:lnTo>
                    <a:pt x="101" y="16"/>
                  </a:lnTo>
                  <a:lnTo>
                    <a:pt x="77" y="9"/>
                  </a:lnTo>
                  <a:lnTo>
                    <a:pt x="54" y="6"/>
                  </a:lnTo>
                  <a:lnTo>
                    <a:pt x="34" y="4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10" y="16"/>
                  </a:lnTo>
                  <a:lnTo>
                    <a:pt x="18" y="29"/>
                  </a:lnTo>
                  <a:lnTo>
                    <a:pt x="29" y="41"/>
                  </a:lnTo>
                  <a:lnTo>
                    <a:pt x="40" y="58"/>
                  </a:lnTo>
                  <a:lnTo>
                    <a:pt x="50" y="73"/>
                  </a:lnTo>
                  <a:lnTo>
                    <a:pt x="63" y="90"/>
                  </a:lnTo>
                  <a:lnTo>
                    <a:pt x="75" y="106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101" y="140"/>
                  </a:lnTo>
                  <a:lnTo>
                    <a:pt x="116" y="157"/>
                  </a:lnTo>
                  <a:lnTo>
                    <a:pt x="132" y="174"/>
                  </a:lnTo>
                  <a:lnTo>
                    <a:pt x="149" y="191"/>
                  </a:lnTo>
                  <a:lnTo>
                    <a:pt x="168" y="207"/>
                  </a:lnTo>
                  <a:lnTo>
                    <a:pt x="187" y="225"/>
                  </a:lnTo>
                  <a:lnTo>
                    <a:pt x="206" y="239"/>
                  </a:lnTo>
                  <a:lnTo>
                    <a:pt x="227" y="254"/>
                  </a:lnTo>
                  <a:lnTo>
                    <a:pt x="248" y="267"/>
                  </a:lnTo>
                  <a:lnTo>
                    <a:pt x="271" y="276"/>
                  </a:lnTo>
                  <a:lnTo>
                    <a:pt x="413" y="22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3" name="Freeform 243"/>
            <p:cNvSpPr>
              <a:spLocks/>
            </p:cNvSpPr>
            <p:nvPr/>
          </p:nvSpPr>
          <p:spPr bwMode="auto">
            <a:xfrm>
              <a:off x="1991" y="2621"/>
              <a:ext cx="414" cy="278"/>
            </a:xfrm>
            <a:custGeom>
              <a:avLst/>
              <a:gdLst/>
              <a:ahLst/>
              <a:cxnLst>
                <a:cxn ang="0">
                  <a:pos x="413" y="227"/>
                </a:cxn>
                <a:cxn ang="0">
                  <a:pos x="395" y="210"/>
                </a:cxn>
                <a:cxn ang="0">
                  <a:pos x="374" y="191"/>
                </a:cxn>
                <a:cxn ang="0">
                  <a:pos x="353" y="172"/>
                </a:cxn>
                <a:cxn ang="0">
                  <a:pos x="328" y="153"/>
                </a:cxn>
                <a:cxn ang="0">
                  <a:pos x="305" y="134"/>
                </a:cxn>
                <a:cxn ang="0">
                  <a:pos x="282" y="115"/>
                </a:cxn>
                <a:cxn ang="0">
                  <a:pos x="259" y="98"/>
                </a:cxn>
                <a:cxn ang="0">
                  <a:pos x="238" y="82"/>
                </a:cxn>
                <a:cxn ang="0">
                  <a:pos x="218" y="69"/>
                </a:cxn>
                <a:cxn ang="0">
                  <a:pos x="204" y="57"/>
                </a:cxn>
                <a:cxn ang="0">
                  <a:pos x="204" y="57"/>
                </a:cxn>
                <a:cxn ang="0">
                  <a:pos x="190" y="46"/>
                </a:cxn>
                <a:cxn ang="0">
                  <a:pos x="170" y="37"/>
                </a:cxn>
                <a:cxn ang="0">
                  <a:pos x="147" y="29"/>
                </a:cxn>
                <a:cxn ang="0">
                  <a:pos x="126" y="23"/>
                </a:cxn>
                <a:cxn ang="0">
                  <a:pos x="101" y="16"/>
                </a:cxn>
                <a:cxn ang="0">
                  <a:pos x="77" y="9"/>
                </a:cxn>
                <a:cxn ang="0">
                  <a:pos x="54" y="6"/>
                </a:cxn>
                <a:cxn ang="0">
                  <a:pos x="34" y="4"/>
                </a:cxn>
                <a:cxn ang="0">
                  <a:pos x="15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10" y="16"/>
                </a:cxn>
                <a:cxn ang="0">
                  <a:pos x="18" y="29"/>
                </a:cxn>
                <a:cxn ang="0">
                  <a:pos x="29" y="41"/>
                </a:cxn>
                <a:cxn ang="0">
                  <a:pos x="40" y="58"/>
                </a:cxn>
                <a:cxn ang="0">
                  <a:pos x="50" y="73"/>
                </a:cxn>
                <a:cxn ang="0">
                  <a:pos x="63" y="90"/>
                </a:cxn>
                <a:cxn ang="0">
                  <a:pos x="75" y="106"/>
                </a:cxn>
                <a:cxn ang="0">
                  <a:pos x="88" y="124"/>
                </a:cxn>
                <a:cxn ang="0">
                  <a:pos x="88" y="124"/>
                </a:cxn>
                <a:cxn ang="0">
                  <a:pos x="101" y="140"/>
                </a:cxn>
                <a:cxn ang="0">
                  <a:pos x="116" y="157"/>
                </a:cxn>
                <a:cxn ang="0">
                  <a:pos x="132" y="174"/>
                </a:cxn>
                <a:cxn ang="0">
                  <a:pos x="149" y="191"/>
                </a:cxn>
                <a:cxn ang="0">
                  <a:pos x="168" y="207"/>
                </a:cxn>
                <a:cxn ang="0">
                  <a:pos x="187" y="225"/>
                </a:cxn>
                <a:cxn ang="0">
                  <a:pos x="206" y="239"/>
                </a:cxn>
                <a:cxn ang="0">
                  <a:pos x="227" y="254"/>
                </a:cxn>
                <a:cxn ang="0">
                  <a:pos x="248" y="267"/>
                </a:cxn>
                <a:cxn ang="0">
                  <a:pos x="271" y="276"/>
                </a:cxn>
              </a:cxnLst>
              <a:rect l="0" t="0" r="r" b="b"/>
              <a:pathLst>
                <a:path w="414" h="277">
                  <a:moveTo>
                    <a:pt x="413" y="227"/>
                  </a:moveTo>
                  <a:lnTo>
                    <a:pt x="395" y="210"/>
                  </a:lnTo>
                  <a:lnTo>
                    <a:pt x="374" y="191"/>
                  </a:lnTo>
                  <a:lnTo>
                    <a:pt x="353" y="172"/>
                  </a:lnTo>
                  <a:lnTo>
                    <a:pt x="328" y="153"/>
                  </a:lnTo>
                  <a:lnTo>
                    <a:pt x="305" y="134"/>
                  </a:lnTo>
                  <a:lnTo>
                    <a:pt x="282" y="115"/>
                  </a:lnTo>
                  <a:lnTo>
                    <a:pt x="259" y="98"/>
                  </a:lnTo>
                  <a:lnTo>
                    <a:pt x="238" y="82"/>
                  </a:lnTo>
                  <a:lnTo>
                    <a:pt x="218" y="69"/>
                  </a:lnTo>
                  <a:lnTo>
                    <a:pt x="204" y="57"/>
                  </a:lnTo>
                  <a:lnTo>
                    <a:pt x="204" y="57"/>
                  </a:lnTo>
                  <a:lnTo>
                    <a:pt x="190" y="46"/>
                  </a:lnTo>
                  <a:lnTo>
                    <a:pt x="170" y="37"/>
                  </a:lnTo>
                  <a:lnTo>
                    <a:pt x="147" y="29"/>
                  </a:lnTo>
                  <a:lnTo>
                    <a:pt x="126" y="23"/>
                  </a:lnTo>
                  <a:lnTo>
                    <a:pt x="101" y="16"/>
                  </a:lnTo>
                  <a:lnTo>
                    <a:pt x="77" y="9"/>
                  </a:lnTo>
                  <a:lnTo>
                    <a:pt x="54" y="6"/>
                  </a:lnTo>
                  <a:lnTo>
                    <a:pt x="34" y="4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10" y="16"/>
                  </a:lnTo>
                  <a:lnTo>
                    <a:pt x="18" y="29"/>
                  </a:lnTo>
                  <a:lnTo>
                    <a:pt x="29" y="41"/>
                  </a:lnTo>
                  <a:lnTo>
                    <a:pt x="40" y="58"/>
                  </a:lnTo>
                  <a:lnTo>
                    <a:pt x="50" y="73"/>
                  </a:lnTo>
                  <a:lnTo>
                    <a:pt x="63" y="90"/>
                  </a:lnTo>
                  <a:lnTo>
                    <a:pt x="75" y="106"/>
                  </a:lnTo>
                  <a:lnTo>
                    <a:pt x="88" y="124"/>
                  </a:lnTo>
                  <a:lnTo>
                    <a:pt x="88" y="124"/>
                  </a:lnTo>
                  <a:lnTo>
                    <a:pt x="101" y="140"/>
                  </a:lnTo>
                  <a:lnTo>
                    <a:pt x="116" y="157"/>
                  </a:lnTo>
                  <a:lnTo>
                    <a:pt x="132" y="174"/>
                  </a:lnTo>
                  <a:lnTo>
                    <a:pt x="149" y="191"/>
                  </a:lnTo>
                  <a:lnTo>
                    <a:pt x="168" y="207"/>
                  </a:lnTo>
                  <a:lnTo>
                    <a:pt x="187" y="225"/>
                  </a:lnTo>
                  <a:lnTo>
                    <a:pt x="206" y="239"/>
                  </a:lnTo>
                  <a:lnTo>
                    <a:pt x="227" y="254"/>
                  </a:lnTo>
                  <a:lnTo>
                    <a:pt x="248" y="267"/>
                  </a:lnTo>
                  <a:lnTo>
                    <a:pt x="271" y="27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4" name="Freeform 244"/>
            <p:cNvSpPr>
              <a:spLocks/>
            </p:cNvSpPr>
            <p:nvPr/>
          </p:nvSpPr>
          <p:spPr bwMode="auto">
            <a:xfrm>
              <a:off x="2060" y="2667"/>
              <a:ext cx="260" cy="182"/>
            </a:xfrm>
            <a:custGeom>
              <a:avLst/>
              <a:gdLst/>
              <a:ahLst/>
              <a:cxnLst>
                <a:cxn ang="0">
                  <a:pos x="255" y="181"/>
                </a:cxn>
                <a:cxn ang="0">
                  <a:pos x="243" y="176"/>
                </a:cxn>
                <a:cxn ang="0">
                  <a:pos x="230" y="172"/>
                </a:cxn>
                <a:cxn ang="0">
                  <a:pos x="218" y="163"/>
                </a:cxn>
                <a:cxn ang="0">
                  <a:pos x="203" y="159"/>
                </a:cxn>
                <a:cxn ang="0">
                  <a:pos x="188" y="151"/>
                </a:cxn>
                <a:cxn ang="0">
                  <a:pos x="174" y="142"/>
                </a:cxn>
                <a:cxn ang="0">
                  <a:pos x="161" y="133"/>
                </a:cxn>
                <a:cxn ang="0">
                  <a:pos x="147" y="126"/>
                </a:cxn>
                <a:cxn ang="0">
                  <a:pos x="133" y="117"/>
                </a:cxn>
                <a:cxn ang="0">
                  <a:pos x="121" y="107"/>
                </a:cxn>
                <a:cxn ang="0">
                  <a:pos x="121" y="107"/>
                </a:cxn>
                <a:cxn ang="0">
                  <a:pos x="110" y="96"/>
                </a:cxn>
                <a:cxn ang="0">
                  <a:pos x="98" y="85"/>
                </a:cxn>
                <a:cxn ang="0">
                  <a:pos x="85" y="73"/>
                </a:cxn>
                <a:cxn ang="0">
                  <a:pos x="73" y="60"/>
                </a:cxn>
                <a:cxn ang="0">
                  <a:pos x="60" y="50"/>
                </a:cxn>
                <a:cxn ang="0">
                  <a:pos x="48" y="37"/>
                </a:cxn>
                <a:cxn ang="0">
                  <a:pos x="35" y="27"/>
                </a:cxn>
                <a:cxn ang="0">
                  <a:pos x="25" y="18"/>
                </a:cxn>
                <a:cxn ang="0">
                  <a:pos x="12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25" y="16"/>
                </a:cxn>
                <a:cxn ang="0">
                  <a:pos x="37" y="25"/>
                </a:cxn>
                <a:cxn ang="0">
                  <a:pos x="50" y="36"/>
                </a:cxn>
                <a:cxn ang="0">
                  <a:pos x="62" y="43"/>
                </a:cxn>
                <a:cxn ang="0">
                  <a:pos x="74" y="54"/>
                </a:cxn>
                <a:cxn ang="0">
                  <a:pos x="87" y="64"/>
                </a:cxn>
                <a:cxn ang="0">
                  <a:pos x="99" y="75"/>
                </a:cxn>
                <a:cxn ang="0">
                  <a:pos x="113" y="85"/>
                </a:cxn>
                <a:cxn ang="0">
                  <a:pos x="125" y="96"/>
                </a:cxn>
                <a:cxn ang="0">
                  <a:pos x="125" y="96"/>
                </a:cxn>
                <a:cxn ang="0">
                  <a:pos x="136" y="105"/>
                </a:cxn>
                <a:cxn ang="0">
                  <a:pos x="149" y="115"/>
                </a:cxn>
                <a:cxn ang="0">
                  <a:pos x="163" y="123"/>
                </a:cxn>
                <a:cxn ang="0">
                  <a:pos x="177" y="132"/>
                </a:cxn>
                <a:cxn ang="0">
                  <a:pos x="193" y="140"/>
                </a:cxn>
                <a:cxn ang="0">
                  <a:pos x="207" y="146"/>
                </a:cxn>
                <a:cxn ang="0">
                  <a:pos x="222" y="153"/>
                </a:cxn>
                <a:cxn ang="0">
                  <a:pos x="234" y="159"/>
                </a:cxn>
                <a:cxn ang="0">
                  <a:pos x="248" y="165"/>
                </a:cxn>
                <a:cxn ang="0">
                  <a:pos x="258" y="170"/>
                </a:cxn>
                <a:cxn ang="0">
                  <a:pos x="255" y="181"/>
                </a:cxn>
              </a:cxnLst>
              <a:rect l="0" t="0" r="r" b="b"/>
              <a:pathLst>
                <a:path w="259" h="182">
                  <a:moveTo>
                    <a:pt x="255" y="181"/>
                  </a:moveTo>
                  <a:lnTo>
                    <a:pt x="243" y="176"/>
                  </a:lnTo>
                  <a:lnTo>
                    <a:pt x="230" y="172"/>
                  </a:lnTo>
                  <a:lnTo>
                    <a:pt x="218" y="163"/>
                  </a:lnTo>
                  <a:lnTo>
                    <a:pt x="203" y="159"/>
                  </a:lnTo>
                  <a:lnTo>
                    <a:pt x="188" y="151"/>
                  </a:lnTo>
                  <a:lnTo>
                    <a:pt x="174" y="142"/>
                  </a:lnTo>
                  <a:lnTo>
                    <a:pt x="161" y="133"/>
                  </a:lnTo>
                  <a:lnTo>
                    <a:pt x="147" y="126"/>
                  </a:lnTo>
                  <a:lnTo>
                    <a:pt x="133" y="117"/>
                  </a:lnTo>
                  <a:lnTo>
                    <a:pt x="121" y="107"/>
                  </a:lnTo>
                  <a:lnTo>
                    <a:pt x="121" y="107"/>
                  </a:lnTo>
                  <a:lnTo>
                    <a:pt x="110" y="96"/>
                  </a:lnTo>
                  <a:lnTo>
                    <a:pt x="98" y="85"/>
                  </a:lnTo>
                  <a:lnTo>
                    <a:pt x="85" y="73"/>
                  </a:lnTo>
                  <a:lnTo>
                    <a:pt x="73" y="60"/>
                  </a:lnTo>
                  <a:lnTo>
                    <a:pt x="60" y="50"/>
                  </a:lnTo>
                  <a:lnTo>
                    <a:pt x="48" y="37"/>
                  </a:lnTo>
                  <a:lnTo>
                    <a:pt x="35" y="27"/>
                  </a:lnTo>
                  <a:lnTo>
                    <a:pt x="25" y="18"/>
                  </a:lnTo>
                  <a:lnTo>
                    <a:pt x="12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5" y="16"/>
                  </a:lnTo>
                  <a:lnTo>
                    <a:pt x="37" y="25"/>
                  </a:lnTo>
                  <a:lnTo>
                    <a:pt x="50" y="36"/>
                  </a:lnTo>
                  <a:lnTo>
                    <a:pt x="62" y="43"/>
                  </a:lnTo>
                  <a:lnTo>
                    <a:pt x="74" y="54"/>
                  </a:lnTo>
                  <a:lnTo>
                    <a:pt x="87" y="64"/>
                  </a:lnTo>
                  <a:lnTo>
                    <a:pt x="99" y="75"/>
                  </a:lnTo>
                  <a:lnTo>
                    <a:pt x="113" y="85"/>
                  </a:lnTo>
                  <a:lnTo>
                    <a:pt x="125" y="96"/>
                  </a:lnTo>
                  <a:lnTo>
                    <a:pt x="125" y="96"/>
                  </a:lnTo>
                  <a:lnTo>
                    <a:pt x="136" y="105"/>
                  </a:lnTo>
                  <a:lnTo>
                    <a:pt x="149" y="115"/>
                  </a:lnTo>
                  <a:lnTo>
                    <a:pt x="163" y="123"/>
                  </a:lnTo>
                  <a:lnTo>
                    <a:pt x="177" y="132"/>
                  </a:lnTo>
                  <a:lnTo>
                    <a:pt x="193" y="140"/>
                  </a:lnTo>
                  <a:lnTo>
                    <a:pt x="207" y="146"/>
                  </a:lnTo>
                  <a:lnTo>
                    <a:pt x="222" y="153"/>
                  </a:lnTo>
                  <a:lnTo>
                    <a:pt x="234" y="159"/>
                  </a:lnTo>
                  <a:lnTo>
                    <a:pt x="248" y="165"/>
                  </a:lnTo>
                  <a:lnTo>
                    <a:pt x="258" y="170"/>
                  </a:lnTo>
                  <a:lnTo>
                    <a:pt x="255" y="18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5" name="Freeform 245"/>
            <p:cNvSpPr>
              <a:spLocks/>
            </p:cNvSpPr>
            <p:nvPr/>
          </p:nvSpPr>
          <p:spPr bwMode="auto">
            <a:xfrm>
              <a:off x="2172" y="2825"/>
              <a:ext cx="317" cy="193"/>
            </a:xfrm>
            <a:custGeom>
              <a:avLst/>
              <a:gdLst/>
              <a:ahLst/>
              <a:cxnLst>
                <a:cxn ang="0">
                  <a:pos x="267" y="71"/>
                </a:cxn>
                <a:cxn ang="0">
                  <a:pos x="251" y="58"/>
                </a:cxn>
                <a:cxn ang="0">
                  <a:pos x="230" y="46"/>
                </a:cxn>
                <a:cxn ang="0">
                  <a:pos x="209" y="33"/>
                </a:cxn>
                <a:cxn ang="0">
                  <a:pos x="183" y="23"/>
                </a:cxn>
                <a:cxn ang="0">
                  <a:pos x="156" y="14"/>
                </a:cxn>
                <a:cxn ang="0">
                  <a:pos x="126" y="5"/>
                </a:cxn>
                <a:cxn ang="0">
                  <a:pos x="96" y="1"/>
                </a:cxn>
                <a:cxn ang="0">
                  <a:pos x="64" y="0"/>
                </a:cxn>
                <a:cxn ang="0">
                  <a:pos x="3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6" y="16"/>
                </a:cxn>
                <a:cxn ang="0">
                  <a:pos x="14" y="28"/>
                </a:cxn>
                <a:cxn ang="0">
                  <a:pos x="25" y="46"/>
                </a:cxn>
                <a:cxn ang="0">
                  <a:pos x="38" y="65"/>
                </a:cxn>
                <a:cxn ang="0">
                  <a:pos x="52" y="83"/>
                </a:cxn>
                <a:cxn ang="0">
                  <a:pos x="67" y="100"/>
                </a:cxn>
                <a:cxn ang="0">
                  <a:pos x="84" y="118"/>
                </a:cxn>
                <a:cxn ang="0">
                  <a:pos x="101" y="132"/>
                </a:cxn>
                <a:cxn ang="0">
                  <a:pos x="117" y="143"/>
                </a:cxn>
                <a:cxn ang="0">
                  <a:pos x="117" y="143"/>
                </a:cxn>
                <a:cxn ang="0">
                  <a:pos x="135" y="151"/>
                </a:cxn>
                <a:cxn ang="0">
                  <a:pos x="154" y="157"/>
                </a:cxn>
                <a:cxn ang="0">
                  <a:pos x="175" y="166"/>
                </a:cxn>
                <a:cxn ang="0">
                  <a:pos x="193" y="172"/>
                </a:cxn>
                <a:cxn ang="0">
                  <a:pos x="214" y="178"/>
                </a:cxn>
                <a:cxn ang="0">
                  <a:pos x="236" y="183"/>
                </a:cxn>
                <a:cxn ang="0">
                  <a:pos x="257" y="187"/>
                </a:cxn>
                <a:cxn ang="0">
                  <a:pos x="276" y="192"/>
                </a:cxn>
                <a:cxn ang="0">
                  <a:pos x="297" y="192"/>
                </a:cxn>
                <a:cxn ang="0">
                  <a:pos x="316" y="192"/>
                </a:cxn>
                <a:cxn ang="0">
                  <a:pos x="267" y="71"/>
                </a:cxn>
              </a:cxnLst>
              <a:rect l="0" t="0" r="r" b="b"/>
              <a:pathLst>
                <a:path w="317" h="193">
                  <a:moveTo>
                    <a:pt x="267" y="71"/>
                  </a:moveTo>
                  <a:lnTo>
                    <a:pt x="251" y="58"/>
                  </a:lnTo>
                  <a:lnTo>
                    <a:pt x="230" y="46"/>
                  </a:lnTo>
                  <a:lnTo>
                    <a:pt x="209" y="33"/>
                  </a:lnTo>
                  <a:lnTo>
                    <a:pt x="183" y="23"/>
                  </a:lnTo>
                  <a:lnTo>
                    <a:pt x="156" y="14"/>
                  </a:lnTo>
                  <a:lnTo>
                    <a:pt x="126" y="5"/>
                  </a:lnTo>
                  <a:lnTo>
                    <a:pt x="96" y="1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6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8" y="65"/>
                  </a:lnTo>
                  <a:lnTo>
                    <a:pt x="52" y="83"/>
                  </a:lnTo>
                  <a:lnTo>
                    <a:pt x="67" y="100"/>
                  </a:lnTo>
                  <a:lnTo>
                    <a:pt x="84" y="118"/>
                  </a:lnTo>
                  <a:lnTo>
                    <a:pt x="101" y="132"/>
                  </a:lnTo>
                  <a:lnTo>
                    <a:pt x="117" y="143"/>
                  </a:lnTo>
                  <a:lnTo>
                    <a:pt x="117" y="143"/>
                  </a:lnTo>
                  <a:lnTo>
                    <a:pt x="135" y="151"/>
                  </a:lnTo>
                  <a:lnTo>
                    <a:pt x="154" y="157"/>
                  </a:lnTo>
                  <a:lnTo>
                    <a:pt x="175" y="166"/>
                  </a:lnTo>
                  <a:lnTo>
                    <a:pt x="193" y="172"/>
                  </a:lnTo>
                  <a:lnTo>
                    <a:pt x="214" y="178"/>
                  </a:lnTo>
                  <a:lnTo>
                    <a:pt x="236" y="183"/>
                  </a:lnTo>
                  <a:lnTo>
                    <a:pt x="257" y="187"/>
                  </a:lnTo>
                  <a:lnTo>
                    <a:pt x="276" y="192"/>
                  </a:lnTo>
                  <a:lnTo>
                    <a:pt x="297" y="192"/>
                  </a:lnTo>
                  <a:lnTo>
                    <a:pt x="316" y="192"/>
                  </a:lnTo>
                  <a:lnTo>
                    <a:pt x="267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6" name="Freeform 246"/>
            <p:cNvSpPr>
              <a:spLocks/>
            </p:cNvSpPr>
            <p:nvPr/>
          </p:nvSpPr>
          <p:spPr bwMode="auto">
            <a:xfrm>
              <a:off x="2172" y="2825"/>
              <a:ext cx="317" cy="193"/>
            </a:xfrm>
            <a:custGeom>
              <a:avLst/>
              <a:gdLst/>
              <a:ahLst/>
              <a:cxnLst>
                <a:cxn ang="0">
                  <a:pos x="267" y="71"/>
                </a:cxn>
                <a:cxn ang="0">
                  <a:pos x="251" y="58"/>
                </a:cxn>
                <a:cxn ang="0">
                  <a:pos x="230" y="46"/>
                </a:cxn>
                <a:cxn ang="0">
                  <a:pos x="209" y="33"/>
                </a:cxn>
                <a:cxn ang="0">
                  <a:pos x="183" y="23"/>
                </a:cxn>
                <a:cxn ang="0">
                  <a:pos x="156" y="14"/>
                </a:cxn>
                <a:cxn ang="0">
                  <a:pos x="126" y="5"/>
                </a:cxn>
                <a:cxn ang="0">
                  <a:pos x="96" y="1"/>
                </a:cxn>
                <a:cxn ang="0">
                  <a:pos x="64" y="0"/>
                </a:cxn>
                <a:cxn ang="0">
                  <a:pos x="3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7"/>
                </a:cxn>
                <a:cxn ang="0">
                  <a:pos x="6" y="16"/>
                </a:cxn>
                <a:cxn ang="0">
                  <a:pos x="14" y="28"/>
                </a:cxn>
                <a:cxn ang="0">
                  <a:pos x="25" y="46"/>
                </a:cxn>
                <a:cxn ang="0">
                  <a:pos x="38" y="65"/>
                </a:cxn>
                <a:cxn ang="0">
                  <a:pos x="52" y="83"/>
                </a:cxn>
                <a:cxn ang="0">
                  <a:pos x="67" y="100"/>
                </a:cxn>
                <a:cxn ang="0">
                  <a:pos x="84" y="118"/>
                </a:cxn>
                <a:cxn ang="0">
                  <a:pos x="101" y="132"/>
                </a:cxn>
                <a:cxn ang="0">
                  <a:pos x="117" y="143"/>
                </a:cxn>
                <a:cxn ang="0">
                  <a:pos x="117" y="143"/>
                </a:cxn>
                <a:cxn ang="0">
                  <a:pos x="135" y="151"/>
                </a:cxn>
                <a:cxn ang="0">
                  <a:pos x="154" y="157"/>
                </a:cxn>
                <a:cxn ang="0">
                  <a:pos x="175" y="166"/>
                </a:cxn>
                <a:cxn ang="0">
                  <a:pos x="193" y="172"/>
                </a:cxn>
                <a:cxn ang="0">
                  <a:pos x="214" y="178"/>
                </a:cxn>
                <a:cxn ang="0">
                  <a:pos x="236" y="183"/>
                </a:cxn>
                <a:cxn ang="0">
                  <a:pos x="257" y="187"/>
                </a:cxn>
                <a:cxn ang="0">
                  <a:pos x="276" y="192"/>
                </a:cxn>
                <a:cxn ang="0">
                  <a:pos x="297" y="192"/>
                </a:cxn>
                <a:cxn ang="0">
                  <a:pos x="316" y="192"/>
                </a:cxn>
              </a:cxnLst>
              <a:rect l="0" t="0" r="r" b="b"/>
              <a:pathLst>
                <a:path w="317" h="193">
                  <a:moveTo>
                    <a:pt x="267" y="71"/>
                  </a:moveTo>
                  <a:lnTo>
                    <a:pt x="251" y="58"/>
                  </a:lnTo>
                  <a:lnTo>
                    <a:pt x="230" y="46"/>
                  </a:lnTo>
                  <a:lnTo>
                    <a:pt x="209" y="33"/>
                  </a:lnTo>
                  <a:lnTo>
                    <a:pt x="183" y="23"/>
                  </a:lnTo>
                  <a:lnTo>
                    <a:pt x="156" y="14"/>
                  </a:lnTo>
                  <a:lnTo>
                    <a:pt x="126" y="5"/>
                  </a:lnTo>
                  <a:lnTo>
                    <a:pt x="96" y="1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6" y="16"/>
                  </a:lnTo>
                  <a:lnTo>
                    <a:pt x="14" y="28"/>
                  </a:lnTo>
                  <a:lnTo>
                    <a:pt x="25" y="46"/>
                  </a:lnTo>
                  <a:lnTo>
                    <a:pt x="38" y="65"/>
                  </a:lnTo>
                  <a:lnTo>
                    <a:pt x="52" y="83"/>
                  </a:lnTo>
                  <a:lnTo>
                    <a:pt x="67" y="100"/>
                  </a:lnTo>
                  <a:lnTo>
                    <a:pt x="84" y="118"/>
                  </a:lnTo>
                  <a:lnTo>
                    <a:pt x="101" y="132"/>
                  </a:lnTo>
                  <a:lnTo>
                    <a:pt x="117" y="143"/>
                  </a:lnTo>
                  <a:lnTo>
                    <a:pt x="117" y="143"/>
                  </a:lnTo>
                  <a:lnTo>
                    <a:pt x="135" y="151"/>
                  </a:lnTo>
                  <a:lnTo>
                    <a:pt x="154" y="157"/>
                  </a:lnTo>
                  <a:lnTo>
                    <a:pt x="175" y="166"/>
                  </a:lnTo>
                  <a:lnTo>
                    <a:pt x="193" y="172"/>
                  </a:lnTo>
                  <a:lnTo>
                    <a:pt x="214" y="178"/>
                  </a:lnTo>
                  <a:lnTo>
                    <a:pt x="236" y="183"/>
                  </a:lnTo>
                  <a:lnTo>
                    <a:pt x="257" y="187"/>
                  </a:lnTo>
                  <a:lnTo>
                    <a:pt x="276" y="192"/>
                  </a:lnTo>
                  <a:lnTo>
                    <a:pt x="297" y="192"/>
                  </a:lnTo>
                  <a:lnTo>
                    <a:pt x="316" y="19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7" name="Freeform 247"/>
            <p:cNvSpPr>
              <a:spLocks/>
            </p:cNvSpPr>
            <p:nvPr/>
          </p:nvSpPr>
          <p:spPr bwMode="auto">
            <a:xfrm>
              <a:off x="2243" y="2856"/>
              <a:ext cx="220" cy="96"/>
            </a:xfrm>
            <a:custGeom>
              <a:avLst/>
              <a:gdLst/>
              <a:ahLst/>
              <a:cxnLst>
                <a:cxn ang="0">
                  <a:pos x="218" y="85"/>
                </a:cxn>
                <a:cxn ang="0">
                  <a:pos x="187" y="76"/>
                </a:cxn>
                <a:cxn ang="0">
                  <a:pos x="159" y="67"/>
                </a:cxn>
                <a:cxn ang="0">
                  <a:pos x="132" y="59"/>
                </a:cxn>
                <a:cxn ang="0">
                  <a:pos x="107" y="48"/>
                </a:cxn>
                <a:cxn ang="0">
                  <a:pos x="86" y="40"/>
                </a:cxn>
                <a:cxn ang="0">
                  <a:pos x="63" y="32"/>
                </a:cxn>
                <a:cxn ang="0">
                  <a:pos x="43" y="23"/>
                </a:cxn>
                <a:cxn ang="0">
                  <a:pos x="27" y="15"/>
                </a:cxn>
                <a:cxn ang="0">
                  <a:pos x="13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" y="6"/>
                </a:cxn>
                <a:cxn ang="0">
                  <a:pos x="27" y="15"/>
                </a:cxn>
                <a:cxn ang="0">
                  <a:pos x="43" y="25"/>
                </a:cxn>
                <a:cxn ang="0">
                  <a:pos x="63" y="36"/>
                </a:cxn>
                <a:cxn ang="0">
                  <a:pos x="84" y="46"/>
                </a:cxn>
                <a:cxn ang="0">
                  <a:pos x="105" y="57"/>
                </a:cxn>
                <a:cxn ang="0">
                  <a:pos x="130" y="67"/>
                </a:cxn>
                <a:cxn ang="0">
                  <a:pos x="155" y="76"/>
                </a:cxn>
                <a:cxn ang="0">
                  <a:pos x="182" y="87"/>
                </a:cxn>
                <a:cxn ang="0">
                  <a:pos x="214" y="95"/>
                </a:cxn>
                <a:cxn ang="0">
                  <a:pos x="218" y="85"/>
                </a:cxn>
              </a:cxnLst>
              <a:rect l="0" t="0" r="r" b="b"/>
              <a:pathLst>
                <a:path w="219" h="96">
                  <a:moveTo>
                    <a:pt x="218" y="85"/>
                  </a:moveTo>
                  <a:lnTo>
                    <a:pt x="187" y="76"/>
                  </a:lnTo>
                  <a:lnTo>
                    <a:pt x="159" y="67"/>
                  </a:lnTo>
                  <a:lnTo>
                    <a:pt x="132" y="59"/>
                  </a:lnTo>
                  <a:lnTo>
                    <a:pt x="107" y="48"/>
                  </a:lnTo>
                  <a:lnTo>
                    <a:pt x="86" y="40"/>
                  </a:lnTo>
                  <a:lnTo>
                    <a:pt x="63" y="32"/>
                  </a:lnTo>
                  <a:lnTo>
                    <a:pt x="43" y="23"/>
                  </a:lnTo>
                  <a:lnTo>
                    <a:pt x="27" y="15"/>
                  </a:lnTo>
                  <a:lnTo>
                    <a:pt x="13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13" y="6"/>
                  </a:lnTo>
                  <a:lnTo>
                    <a:pt x="27" y="15"/>
                  </a:lnTo>
                  <a:lnTo>
                    <a:pt x="43" y="25"/>
                  </a:lnTo>
                  <a:lnTo>
                    <a:pt x="63" y="36"/>
                  </a:lnTo>
                  <a:lnTo>
                    <a:pt x="84" y="46"/>
                  </a:lnTo>
                  <a:lnTo>
                    <a:pt x="105" y="57"/>
                  </a:lnTo>
                  <a:lnTo>
                    <a:pt x="130" y="67"/>
                  </a:lnTo>
                  <a:lnTo>
                    <a:pt x="155" y="76"/>
                  </a:lnTo>
                  <a:lnTo>
                    <a:pt x="182" y="87"/>
                  </a:lnTo>
                  <a:lnTo>
                    <a:pt x="214" y="95"/>
                  </a:lnTo>
                  <a:lnTo>
                    <a:pt x="218" y="85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8" name="Freeform 248"/>
            <p:cNvSpPr>
              <a:spLocks/>
            </p:cNvSpPr>
            <p:nvPr/>
          </p:nvSpPr>
          <p:spPr bwMode="auto">
            <a:xfrm>
              <a:off x="2243" y="2655"/>
              <a:ext cx="326" cy="278"/>
            </a:xfrm>
            <a:custGeom>
              <a:avLst/>
              <a:gdLst/>
              <a:ahLst/>
              <a:cxnLst>
                <a:cxn ang="0">
                  <a:pos x="295" y="277"/>
                </a:cxn>
                <a:cxn ang="0">
                  <a:pos x="277" y="274"/>
                </a:cxn>
                <a:cxn ang="0">
                  <a:pos x="258" y="271"/>
                </a:cxn>
                <a:cxn ang="0">
                  <a:pos x="235" y="264"/>
                </a:cxn>
                <a:cxn ang="0">
                  <a:pos x="214" y="256"/>
                </a:cxn>
                <a:cxn ang="0">
                  <a:pos x="189" y="247"/>
                </a:cxn>
                <a:cxn ang="0">
                  <a:pos x="164" y="237"/>
                </a:cxn>
                <a:cxn ang="0">
                  <a:pos x="141" y="223"/>
                </a:cxn>
                <a:cxn ang="0">
                  <a:pos x="115" y="205"/>
                </a:cxn>
                <a:cxn ang="0">
                  <a:pos x="94" y="186"/>
                </a:cxn>
                <a:cxn ang="0">
                  <a:pos x="73" y="165"/>
                </a:cxn>
                <a:cxn ang="0">
                  <a:pos x="73" y="165"/>
                </a:cxn>
                <a:cxn ang="0">
                  <a:pos x="56" y="142"/>
                </a:cxn>
                <a:cxn ang="0">
                  <a:pos x="41" y="122"/>
                </a:cxn>
                <a:cxn ang="0">
                  <a:pos x="30" y="104"/>
                </a:cxn>
                <a:cxn ang="0">
                  <a:pos x="23" y="85"/>
                </a:cxn>
                <a:cxn ang="0">
                  <a:pos x="16" y="69"/>
                </a:cxn>
                <a:cxn ang="0">
                  <a:pos x="9" y="53"/>
                </a:cxn>
                <a:cxn ang="0">
                  <a:pos x="7" y="39"/>
                </a:cxn>
                <a:cxn ang="0">
                  <a:pos x="3" y="27"/>
                </a:cxn>
                <a:cxn ang="0">
                  <a:pos x="1" y="1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7" y="2"/>
                </a:cxn>
                <a:cxn ang="0">
                  <a:pos x="18" y="2"/>
                </a:cxn>
                <a:cxn ang="0">
                  <a:pos x="33" y="0"/>
                </a:cxn>
                <a:cxn ang="0">
                  <a:pos x="48" y="2"/>
                </a:cxn>
                <a:cxn ang="0">
                  <a:pos x="67" y="2"/>
                </a:cxn>
                <a:cxn ang="0">
                  <a:pos x="83" y="5"/>
                </a:cxn>
                <a:cxn ang="0">
                  <a:pos x="102" y="9"/>
                </a:cxn>
                <a:cxn ang="0">
                  <a:pos x="120" y="18"/>
                </a:cxn>
                <a:cxn ang="0">
                  <a:pos x="136" y="27"/>
                </a:cxn>
                <a:cxn ang="0">
                  <a:pos x="136" y="27"/>
                </a:cxn>
                <a:cxn ang="0">
                  <a:pos x="153" y="39"/>
                </a:cxn>
                <a:cxn ang="0">
                  <a:pos x="170" y="51"/>
                </a:cxn>
                <a:cxn ang="0">
                  <a:pos x="189" y="69"/>
                </a:cxn>
                <a:cxn ang="0">
                  <a:pos x="208" y="85"/>
                </a:cxn>
                <a:cxn ang="0">
                  <a:pos x="226" y="106"/>
                </a:cxn>
                <a:cxn ang="0">
                  <a:pos x="248" y="127"/>
                </a:cxn>
                <a:cxn ang="0">
                  <a:pos x="267" y="152"/>
                </a:cxn>
                <a:cxn ang="0">
                  <a:pos x="286" y="182"/>
                </a:cxn>
                <a:cxn ang="0">
                  <a:pos x="305" y="216"/>
                </a:cxn>
                <a:cxn ang="0">
                  <a:pos x="325" y="249"/>
                </a:cxn>
                <a:cxn ang="0">
                  <a:pos x="295" y="277"/>
                </a:cxn>
              </a:cxnLst>
              <a:rect l="0" t="0" r="r" b="b"/>
              <a:pathLst>
                <a:path w="326" h="278">
                  <a:moveTo>
                    <a:pt x="295" y="277"/>
                  </a:moveTo>
                  <a:lnTo>
                    <a:pt x="277" y="274"/>
                  </a:lnTo>
                  <a:lnTo>
                    <a:pt x="258" y="271"/>
                  </a:lnTo>
                  <a:lnTo>
                    <a:pt x="235" y="264"/>
                  </a:lnTo>
                  <a:lnTo>
                    <a:pt x="214" y="256"/>
                  </a:lnTo>
                  <a:lnTo>
                    <a:pt x="189" y="247"/>
                  </a:lnTo>
                  <a:lnTo>
                    <a:pt x="164" y="237"/>
                  </a:lnTo>
                  <a:lnTo>
                    <a:pt x="141" y="223"/>
                  </a:lnTo>
                  <a:lnTo>
                    <a:pt x="115" y="205"/>
                  </a:lnTo>
                  <a:lnTo>
                    <a:pt x="94" y="186"/>
                  </a:lnTo>
                  <a:lnTo>
                    <a:pt x="73" y="165"/>
                  </a:lnTo>
                  <a:lnTo>
                    <a:pt x="73" y="165"/>
                  </a:lnTo>
                  <a:lnTo>
                    <a:pt x="56" y="142"/>
                  </a:lnTo>
                  <a:lnTo>
                    <a:pt x="41" y="122"/>
                  </a:lnTo>
                  <a:lnTo>
                    <a:pt x="30" y="104"/>
                  </a:lnTo>
                  <a:lnTo>
                    <a:pt x="23" y="85"/>
                  </a:lnTo>
                  <a:lnTo>
                    <a:pt x="16" y="69"/>
                  </a:lnTo>
                  <a:lnTo>
                    <a:pt x="9" y="53"/>
                  </a:lnTo>
                  <a:lnTo>
                    <a:pt x="7" y="39"/>
                  </a:lnTo>
                  <a:lnTo>
                    <a:pt x="3" y="27"/>
                  </a:lnTo>
                  <a:lnTo>
                    <a:pt x="1" y="1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7" y="2"/>
                  </a:lnTo>
                  <a:lnTo>
                    <a:pt x="18" y="2"/>
                  </a:lnTo>
                  <a:lnTo>
                    <a:pt x="33" y="0"/>
                  </a:lnTo>
                  <a:lnTo>
                    <a:pt x="48" y="2"/>
                  </a:lnTo>
                  <a:lnTo>
                    <a:pt x="67" y="2"/>
                  </a:lnTo>
                  <a:lnTo>
                    <a:pt x="83" y="5"/>
                  </a:lnTo>
                  <a:lnTo>
                    <a:pt x="102" y="9"/>
                  </a:lnTo>
                  <a:lnTo>
                    <a:pt x="120" y="18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53" y="39"/>
                  </a:lnTo>
                  <a:lnTo>
                    <a:pt x="170" y="51"/>
                  </a:lnTo>
                  <a:lnTo>
                    <a:pt x="189" y="69"/>
                  </a:lnTo>
                  <a:lnTo>
                    <a:pt x="208" y="85"/>
                  </a:lnTo>
                  <a:lnTo>
                    <a:pt x="226" y="106"/>
                  </a:lnTo>
                  <a:lnTo>
                    <a:pt x="248" y="127"/>
                  </a:lnTo>
                  <a:lnTo>
                    <a:pt x="267" y="152"/>
                  </a:lnTo>
                  <a:lnTo>
                    <a:pt x="286" y="182"/>
                  </a:lnTo>
                  <a:lnTo>
                    <a:pt x="305" y="216"/>
                  </a:lnTo>
                  <a:lnTo>
                    <a:pt x="325" y="249"/>
                  </a:lnTo>
                  <a:lnTo>
                    <a:pt x="295" y="277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49" name="Freeform 249"/>
            <p:cNvSpPr>
              <a:spLocks/>
            </p:cNvSpPr>
            <p:nvPr/>
          </p:nvSpPr>
          <p:spPr bwMode="auto">
            <a:xfrm>
              <a:off x="2243" y="2655"/>
              <a:ext cx="326" cy="278"/>
            </a:xfrm>
            <a:custGeom>
              <a:avLst/>
              <a:gdLst/>
              <a:ahLst/>
              <a:cxnLst>
                <a:cxn ang="0">
                  <a:pos x="295" y="277"/>
                </a:cxn>
                <a:cxn ang="0">
                  <a:pos x="277" y="274"/>
                </a:cxn>
                <a:cxn ang="0">
                  <a:pos x="258" y="271"/>
                </a:cxn>
                <a:cxn ang="0">
                  <a:pos x="235" y="264"/>
                </a:cxn>
                <a:cxn ang="0">
                  <a:pos x="214" y="256"/>
                </a:cxn>
                <a:cxn ang="0">
                  <a:pos x="189" y="247"/>
                </a:cxn>
                <a:cxn ang="0">
                  <a:pos x="164" y="237"/>
                </a:cxn>
                <a:cxn ang="0">
                  <a:pos x="141" y="223"/>
                </a:cxn>
                <a:cxn ang="0">
                  <a:pos x="115" y="205"/>
                </a:cxn>
                <a:cxn ang="0">
                  <a:pos x="94" y="186"/>
                </a:cxn>
                <a:cxn ang="0">
                  <a:pos x="73" y="165"/>
                </a:cxn>
                <a:cxn ang="0">
                  <a:pos x="73" y="165"/>
                </a:cxn>
                <a:cxn ang="0">
                  <a:pos x="56" y="142"/>
                </a:cxn>
                <a:cxn ang="0">
                  <a:pos x="41" y="122"/>
                </a:cxn>
                <a:cxn ang="0">
                  <a:pos x="30" y="104"/>
                </a:cxn>
                <a:cxn ang="0">
                  <a:pos x="23" y="85"/>
                </a:cxn>
                <a:cxn ang="0">
                  <a:pos x="16" y="69"/>
                </a:cxn>
                <a:cxn ang="0">
                  <a:pos x="9" y="53"/>
                </a:cxn>
                <a:cxn ang="0">
                  <a:pos x="7" y="39"/>
                </a:cxn>
                <a:cxn ang="0">
                  <a:pos x="3" y="27"/>
                </a:cxn>
                <a:cxn ang="0">
                  <a:pos x="1" y="1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7" y="2"/>
                </a:cxn>
                <a:cxn ang="0">
                  <a:pos x="18" y="2"/>
                </a:cxn>
                <a:cxn ang="0">
                  <a:pos x="33" y="0"/>
                </a:cxn>
                <a:cxn ang="0">
                  <a:pos x="48" y="2"/>
                </a:cxn>
                <a:cxn ang="0">
                  <a:pos x="67" y="2"/>
                </a:cxn>
                <a:cxn ang="0">
                  <a:pos x="83" y="5"/>
                </a:cxn>
                <a:cxn ang="0">
                  <a:pos x="102" y="9"/>
                </a:cxn>
                <a:cxn ang="0">
                  <a:pos x="120" y="18"/>
                </a:cxn>
                <a:cxn ang="0">
                  <a:pos x="136" y="27"/>
                </a:cxn>
                <a:cxn ang="0">
                  <a:pos x="136" y="27"/>
                </a:cxn>
                <a:cxn ang="0">
                  <a:pos x="153" y="39"/>
                </a:cxn>
                <a:cxn ang="0">
                  <a:pos x="170" y="51"/>
                </a:cxn>
                <a:cxn ang="0">
                  <a:pos x="189" y="69"/>
                </a:cxn>
                <a:cxn ang="0">
                  <a:pos x="208" y="85"/>
                </a:cxn>
                <a:cxn ang="0">
                  <a:pos x="226" y="106"/>
                </a:cxn>
                <a:cxn ang="0">
                  <a:pos x="248" y="127"/>
                </a:cxn>
                <a:cxn ang="0">
                  <a:pos x="267" y="152"/>
                </a:cxn>
                <a:cxn ang="0">
                  <a:pos x="286" y="182"/>
                </a:cxn>
                <a:cxn ang="0">
                  <a:pos x="305" y="216"/>
                </a:cxn>
                <a:cxn ang="0">
                  <a:pos x="325" y="249"/>
                </a:cxn>
              </a:cxnLst>
              <a:rect l="0" t="0" r="r" b="b"/>
              <a:pathLst>
                <a:path w="326" h="278">
                  <a:moveTo>
                    <a:pt x="295" y="277"/>
                  </a:moveTo>
                  <a:lnTo>
                    <a:pt x="277" y="274"/>
                  </a:lnTo>
                  <a:lnTo>
                    <a:pt x="258" y="271"/>
                  </a:lnTo>
                  <a:lnTo>
                    <a:pt x="235" y="264"/>
                  </a:lnTo>
                  <a:lnTo>
                    <a:pt x="214" y="256"/>
                  </a:lnTo>
                  <a:lnTo>
                    <a:pt x="189" y="247"/>
                  </a:lnTo>
                  <a:lnTo>
                    <a:pt x="164" y="237"/>
                  </a:lnTo>
                  <a:lnTo>
                    <a:pt x="141" y="223"/>
                  </a:lnTo>
                  <a:lnTo>
                    <a:pt x="115" y="205"/>
                  </a:lnTo>
                  <a:lnTo>
                    <a:pt x="94" y="186"/>
                  </a:lnTo>
                  <a:lnTo>
                    <a:pt x="73" y="165"/>
                  </a:lnTo>
                  <a:lnTo>
                    <a:pt x="73" y="165"/>
                  </a:lnTo>
                  <a:lnTo>
                    <a:pt x="56" y="142"/>
                  </a:lnTo>
                  <a:lnTo>
                    <a:pt x="41" y="122"/>
                  </a:lnTo>
                  <a:lnTo>
                    <a:pt x="30" y="104"/>
                  </a:lnTo>
                  <a:lnTo>
                    <a:pt x="23" y="85"/>
                  </a:lnTo>
                  <a:lnTo>
                    <a:pt x="16" y="69"/>
                  </a:lnTo>
                  <a:lnTo>
                    <a:pt x="9" y="53"/>
                  </a:lnTo>
                  <a:lnTo>
                    <a:pt x="7" y="39"/>
                  </a:lnTo>
                  <a:lnTo>
                    <a:pt x="3" y="27"/>
                  </a:lnTo>
                  <a:lnTo>
                    <a:pt x="1" y="1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2"/>
                  </a:lnTo>
                  <a:lnTo>
                    <a:pt x="7" y="2"/>
                  </a:lnTo>
                  <a:lnTo>
                    <a:pt x="18" y="2"/>
                  </a:lnTo>
                  <a:lnTo>
                    <a:pt x="33" y="0"/>
                  </a:lnTo>
                  <a:lnTo>
                    <a:pt x="48" y="2"/>
                  </a:lnTo>
                  <a:lnTo>
                    <a:pt x="67" y="2"/>
                  </a:lnTo>
                  <a:lnTo>
                    <a:pt x="83" y="5"/>
                  </a:lnTo>
                  <a:lnTo>
                    <a:pt x="102" y="9"/>
                  </a:lnTo>
                  <a:lnTo>
                    <a:pt x="120" y="18"/>
                  </a:lnTo>
                  <a:lnTo>
                    <a:pt x="136" y="27"/>
                  </a:lnTo>
                  <a:lnTo>
                    <a:pt x="136" y="27"/>
                  </a:lnTo>
                  <a:lnTo>
                    <a:pt x="153" y="39"/>
                  </a:lnTo>
                  <a:lnTo>
                    <a:pt x="170" y="51"/>
                  </a:lnTo>
                  <a:lnTo>
                    <a:pt x="189" y="69"/>
                  </a:lnTo>
                  <a:lnTo>
                    <a:pt x="208" y="85"/>
                  </a:lnTo>
                  <a:lnTo>
                    <a:pt x="226" y="106"/>
                  </a:lnTo>
                  <a:lnTo>
                    <a:pt x="248" y="127"/>
                  </a:lnTo>
                  <a:lnTo>
                    <a:pt x="267" y="152"/>
                  </a:lnTo>
                  <a:lnTo>
                    <a:pt x="286" y="182"/>
                  </a:lnTo>
                  <a:lnTo>
                    <a:pt x="305" y="216"/>
                  </a:lnTo>
                  <a:lnTo>
                    <a:pt x="325" y="249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0" name="Freeform 250"/>
            <p:cNvSpPr>
              <a:spLocks/>
            </p:cNvSpPr>
            <p:nvPr/>
          </p:nvSpPr>
          <p:spPr bwMode="auto">
            <a:xfrm>
              <a:off x="2343" y="2732"/>
              <a:ext cx="191" cy="177"/>
            </a:xfrm>
            <a:custGeom>
              <a:avLst/>
              <a:gdLst/>
              <a:ahLst/>
              <a:cxnLst>
                <a:cxn ang="0">
                  <a:pos x="190" y="168"/>
                </a:cxn>
                <a:cxn ang="0">
                  <a:pos x="169" y="154"/>
                </a:cxn>
                <a:cxn ang="0">
                  <a:pos x="144" y="138"/>
                </a:cxn>
                <a:cxn ang="0">
                  <a:pos x="124" y="119"/>
                </a:cxn>
                <a:cxn ang="0">
                  <a:pos x="101" y="103"/>
                </a:cxn>
                <a:cxn ang="0">
                  <a:pos x="80" y="83"/>
                </a:cxn>
                <a:cxn ang="0">
                  <a:pos x="59" y="64"/>
                </a:cxn>
                <a:cxn ang="0">
                  <a:pos x="40" y="46"/>
                </a:cxn>
                <a:cxn ang="0">
                  <a:pos x="25" y="29"/>
                </a:cxn>
                <a:cxn ang="0">
                  <a:pos x="10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12"/>
                </a:cxn>
                <a:cxn ang="0">
                  <a:pos x="23" y="29"/>
                </a:cxn>
                <a:cxn ang="0">
                  <a:pos x="38" y="48"/>
                </a:cxn>
                <a:cxn ang="0">
                  <a:pos x="57" y="67"/>
                </a:cxn>
                <a:cxn ang="0">
                  <a:pos x="75" y="85"/>
                </a:cxn>
                <a:cxn ang="0">
                  <a:pos x="96" y="106"/>
                </a:cxn>
                <a:cxn ang="0">
                  <a:pos x="118" y="126"/>
                </a:cxn>
                <a:cxn ang="0">
                  <a:pos x="139" y="145"/>
                </a:cxn>
                <a:cxn ang="0">
                  <a:pos x="160" y="159"/>
                </a:cxn>
                <a:cxn ang="0">
                  <a:pos x="181" y="175"/>
                </a:cxn>
                <a:cxn ang="0">
                  <a:pos x="190" y="168"/>
                </a:cxn>
              </a:cxnLst>
              <a:rect l="0" t="0" r="r" b="b"/>
              <a:pathLst>
                <a:path w="191" h="176">
                  <a:moveTo>
                    <a:pt x="190" y="168"/>
                  </a:moveTo>
                  <a:lnTo>
                    <a:pt x="169" y="154"/>
                  </a:lnTo>
                  <a:lnTo>
                    <a:pt x="144" y="138"/>
                  </a:lnTo>
                  <a:lnTo>
                    <a:pt x="124" y="119"/>
                  </a:lnTo>
                  <a:lnTo>
                    <a:pt x="101" y="103"/>
                  </a:lnTo>
                  <a:lnTo>
                    <a:pt x="80" y="83"/>
                  </a:lnTo>
                  <a:lnTo>
                    <a:pt x="59" y="64"/>
                  </a:lnTo>
                  <a:lnTo>
                    <a:pt x="40" y="46"/>
                  </a:lnTo>
                  <a:lnTo>
                    <a:pt x="25" y="29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2"/>
                  </a:lnTo>
                  <a:lnTo>
                    <a:pt x="23" y="29"/>
                  </a:lnTo>
                  <a:lnTo>
                    <a:pt x="38" y="48"/>
                  </a:lnTo>
                  <a:lnTo>
                    <a:pt x="57" y="67"/>
                  </a:lnTo>
                  <a:lnTo>
                    <a:pt x="75" y="85"/>
                  </a:lnTo>
                  <a:lnTo>
                    <a:pt x="96" y="106"/>
                  </a:lnTo>
                  <a:lnTo>
                    <a:pt x="118" y="126"/>
                  </a:lnTo>
                  <a:lnTo>
                    <a:pt x="139" y="145"/>
                  </a:lnTo>
                  <a:lnTo>
                    <a:pt x="160" y="159"/>
                  </a:lnTo>
                  <a:lnTo>
                    <a:pt x="181" y="175"/>
                  </a:lnTo>
                  <a:lnTo>
                    <a:pt x="190" y="168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1" name="Freeform 251"/>
            <p:cNvSpPr>
              <a:spLocks/>
            </p:cNvSpPr>
            <p:nvPr/>
          </p:nvSpPr>
          <p:spPr bwMode="auto">
            <a:xfrm>
              <a:off x="2428" y="2554"/>
              <a:ext cx="235" cy="413"/>
            </a:xfrm>
            <a:custGeom>
              <a:avLst/>
              <a:gdLst/>
              <a:ahLst/>
              <a:cxnLst>
                <a:cxn ang="0">
                  <a:pos x="210" y="412"/>
                </a:cxn>
                <a:cxn ang="0">
                  <a:pos x="194" y="401"/>
                </a:cxn>
                <a:cxn ang="0">
                  <a:pos x="175" y="391"/>
                </a:cxn>
                <a:cxn ang="0">
                  <a:pos x="152" y="375"/>
                </a:cxn>
                <a:cxn ang="0">
                  <a:pos x="131" y="361"/>
                </a:cxn>
                <a:cxn ang="0">
                  <a:pos x="108" y="343"/>
                </a:cxn>
                <a:cxn ang="0">
                  <a:pos x="86" y="327"/>
                </a:cxn>
                <a:cxn ang="0">
                  <a:pos x="67" y="308"/>
                </a:cxn>
                <a:cxn ang="0">
                  <a:pos x="50" y="290"/>
                </a:cxn>
                <a:cxn ang="0">
                  <a:pos x="35" y="269"/>
                </a:cxn>
                <a:cxn ang="0">
                  <a:pos x="25" y="247"/>
                </a:cxn>
                <a:cxn ang="0">
                  <a:pos x="25" y="247"/>
                </a:cxn>
                <a:cxn ang="0">
                  <a:pos x="16" y="224"/>
                </a:cxn>
                <a:cxn ang="0">
                  <a:pos x="9" y="201"/>
                </a:cxn>
                <a:cxn ang="0">
                  <a:pos x="6" y="173"/>
                </a:cxn>
                <a:cxn ang="0">
                  <a:pos x="4" y="148"/>
                </a:cxn>
                <a:cxn ang="0">
                  <a:pos x="2" y="121"/>
                </a:cxn>
                <a:cxn ang="0">
                  <a:pos x="0" y="94"/>
                </a:cxn>
                <a:cxn ang="0">
                  <a:pos x="0" y="67"/>
                </a:cxn>
                <a:cxn ang="0">
                  <a:pos x="2" y="41"/>
                </a:cxn>
                <a:cxn ang="0">
                  <a:pos x="2" y="1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9" y="1"/>
                </a:cxn>
                <a:cxn ang="0">
                  <a:pos x="18" y="12"/>
                </a:cxn>
                <a:cxn ang="0">
                  <a:pos x="33" y="28"/>
                </a:cxn>
                <a:cxn ang="0">
                  <a:pos x="50" y="48"/>
                </a:cxn>
                <a:cxn ang="0">
                  <a:pos x="67" y="71"/>
                </a:cxn>
                <a:cxn ang="0">
                  <a:pos x="88" y="94"/>
                </a:cxn>
                <a:cxn ang="0">
                  <a:pos x="105" y="119"/>
                </a:cxn>
                <a:cxn ang="0">
                  <a:pos x="122" y="142"/>
                </a:cxn>
                <a:cxn ang="0">
                  <a:pos x="134" y="163"/>
                </a:cxn>
                <a:cxn ang="0">
                  <a:pos x="143" y="180"/>
                </a:cxn>
                <a:cxn ang="0">
                  <a:pos x="143" y="180"/>
                </a:cxn>
                <a:cxn ang="0">
                  <a:pos x="150" y="196"/>
                </a:cxn>
                <a:cxn ang="0">
                  <a:pos x="158" y="216"/>
                </a:cxn>
                <a:cxn ang="0">
                  <a:pos x="166" y="237"/>
                </a:cxn>
                <a:cxn ang="0">
                  <a:pos x="177" y="258"/>
                </a:cxn>
                <a:cxn ang="0">
                  <a:pos x="187" y="279"/>
                </a:cxn>
                <a:cxn ang="0">
                  <a:pos x="198" y="297"/>
                </a:cxn>
                <a:cxn ang="0">
                  <a:pos x="208" y="318"/>
                </a:cxn>
                <a:cxn ang="0">
                  <a:pos x="217" y="336"/>
                </a:cxn>
                <a:cxn ang="0">
                  <a:pos x="226" y="352"/>
                </a:cxn>
                <a:cxn ang="0">
                  <a:pos x="234" y="366"/>
                </a:cxn>
                <a:cxn ang="0">
                  <a:pos x="210" y="412"/>
                </a:cxn>
              </a:cxnLst>
              <a:rect l="0" t="0" r="r" b="b"/>
              <a:pathLst>
                <a:path w="235" h="413">
                  <a:moveTo>
                    <a:pt x="210" y="412"/>
                  </a:moveTo>
                  <a:lnTo>
                    <a:pt x="194" y="401"/>
                  </a:lnTo>
                  <a:lnTo>
                    <a:pt x="175" y="391"/>
                  </a:lnTo>
                  <a:lnTo>
                    <a:pt x="152" y="375"/>
                  </a:lnTo>
                  <a:lnTo>
                    <a:pt x="131" y="361"/>
                  </a:lnTo>
                  <a:lnTo>
                    <a:pt x="108" y="343"/>
                  </a:lnTo>
                  <a:lnTo>
                    <a:pt x="86" y="327"/>
                  </a:lnTo>
                  <a:lnTo>
                    <a:pt x="67" y="308"/>
                  </a:lnTo>
                  <a:lnTo>
                    <a:pt x="50" y="290"/>
                  </a:lnTo>
                  <a:lnTo>
                    <a:pt x="35" y="269"/>
                  </a:lnTo>
                  <a:lnTo>
                    <a:pt x="25" y="247"/>
                  </a:lnTo>
                  <a:lnTo>
                    <a:pt x="25" y="247"/>
                  </a:lnTo>
                  <a:lnTo>
                    <a:pt x="16" y="224"/>
                  </a:lnTo>
                  <a:lnTo>
                    <a:pt x="9" y="201"/>
                  </a:lnTo>
                  <a:lnTo>
                    <a:pt x="6" y="173"/>
                  </a:lnTo>
                  <a:lnTo>
                    <a:pt x="4" y="148"/>
                  </a:lnTo>
                  <a:lnTo>
                    <a:pt x="2" y="121"/>
                  </a:lnTo>
                  <a:lnTo>
                    <a:pt x="0" y="94"/>
                  </a:lnTo>
                  <a:lnTo>
                    <a:pt x="0" y="67"/>
                  </a:lnTo>
                  <a:lnTo>
                    <a:pt x="2" y="41"/>
                  </a:lnTo>
                  <a:lnTo>
                    <a:pt x="2" y="18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8" y="12"/>
                  </a:lnTo>
                  <a:lnTo>
                    <a:pt x="33" y="28"/>
                  </a:lnTo>
                  <a:lnTo>
                    <a:pt x="50" y="48"/>
                  </a:lnTo>
                  <a:lnTo>
                    <a:pt x="67" y="71"/>
                  </a:lnTo>
                  <a:lnTo>
                    <a:pt x="88" y="94"/>
                  </a:lnTo>
                  <a:lnTo>
                    <a:pt x="105" y="119"/>
                  </a:lnTo>
                  <a:lnTo>
                    <a:pt x="122" y="142"/>
                  </a:lnTo>
                  <a:lnTo>
                    <a:pt x="134" y="163"/>
                  </a:lnTo>
                  <a:lnTo>
                    <a:pt x="143" y="180"/>
                  </a:lnTo>
                  <a:lnTo>
                    <a:pt x="143" y="180"/>
                  </a:lnTo>
                  <a:lnTo>
                    <a:pt x="150" y="196"/>
                  </a:lnTo>
                  <a:lnTo>
                    <a:pt x="158" y="216"/>
                  </a:lnTo>
                  <a:lnTo>
                    <a:pt x="166" y="237"/>
                  </a:lnTo>
                  <a:lnTo>
                    <a:pt x="177" y="258"/>
                  </a:lnTo>
                  <a:lnTo>
                    <a:pt x="187" y="279"/>
                  </a:lnTo>
                  <a:lnTo>
                    <a:pt x="198" y="297"/>
                  </a:lnTo>
                  <a:lnTo>
                    <a:pt x="208" y="318"/>
                  </a:lnTo>
                  <a:lnTo>
                    <a:pt x="217" y="336"/>
                  </a:lnTo>
                  <a:lnTo>
                    <a:pt x="226" y="352"/>
                  </a:lnTo>
                  <a:lnTo>
                    <a:pt x="234" y="366"/>
                  </a:lnTo>
                  <a:lnTo>
                    <a:pt x="210" y="41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2" name="Freeform 252"/>
            <p:cNvSpPr>
              <a:spLocks/>
            </p:cNvSpPr>
            <p:nvPr/>
          </p:nvSpPr>
          <p:spPr bwMode="auto">
            <a:xfrm>
              <a:off x="2428" y="2554"/>
              <a:ext cx="235" cy="413"/>
            </a:xfrm>
            <a:custGeom>
              <a:avLst/>
              <a:gdLst/>
              <a:ahLst/>
              <a:cxnLst>
                <a:cxn ang="0">
                  <a:pos x="210" y="412"/>
                </a:cxn>
                <a:cxn ang="0">
                  <a:pos x="194" y="401"/>
                </a:cxn>
                <a:cxn ang="0">
                  <a:pos x="175" y="391"/>
                </a:cxn>
                <a:cxn ang="0">
                  <a:pos x="152" y="375"/>
                </a:cxn>
                <a:cxn ang="0">
                  <a:pos x="131" y="361"/>
                </a:cxn>
                <a:cxn ang="0">
                  <a:pos x="108" y="343"/>
                </a:cxn>
                <a:cxn ang="0">
                  <a:pos x="86" y="327"/>
                </a:cxn>
                <a:cxn ang="0">
                  <a:pos x="67" y="308"/>
                </a:cxn>
                <a:cxn ang="0">
                  <a:pos x="50" y="290"/>
                </a:cxn>
                <a:cxn ang="0">
                  <a:pos x="35" y="269"/>
                </a:cxn>
                <a:cxn ang="0">
                  <a:pos x="25" y="247"/>
                </a:cxn>
                <a:cxn ang="0">
                  <a:pos x="25" y="247"/>
                </a:cxn>
                <a:cxn ang="0">
                  <a:pos x="16" y="224"/>
                </a:cxn>
                <a:cxn ang="0">
                  <a:pos x="9" y="201"/>
                </a:cxn>
                <a:cxn ang="0">
                  <a:pos x="6" y="173"/>
                </a:cxn>
                <a:cxn ang="0">
                  <a:pos x="4" y="148"/>
                </a:cxn>
                <a:cxn ang="0">
                  <a:pos x="2" y="121"/>
                </a:cxn>
                <a:cxn ang="0">
                  <a:pos x="0" y="94"/>
                </a:cxn>
                <a:cxn ang="0">
                  <a:pos x="0" y="67"/>
                </a:cxn>
                <a:cxn ang="0">
                  <a:pos x="2" y="41"/>
                </a:cxn>
                <a:cxn ang="0">
                  <a:pos x="2" y="18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9" y="1"/>
                </a:cxn>
                <a:cxn ang="0">
                  <a:pos x="18" y="12"/>
                </a:cxn>
                <a:cxn ang="0">
                  <a:pos x="33" y="28"/>
                </a:cxn>
                <a:cxn ang="0">
                  <a:pos x="50" y="48"/>
                </a:cxn>
                <a:cxn ang="0">
                  <a:pos x="67" y="71"/>
                </a:cxn>
                <a:cxn ang="0">
                  <a:pos x="88" y="94"/>
                </a:cxn>
                <a:cxn ang="0">
                  <a:pos x="105" y="119"/>
                </a:cxn>
                <a:cxn ang="0">
                  <a:pos x="122" y="142"/>
                </a:cxn>
                <a:cxn ang="0">
                  <a:pos x="134" y="163"/>
                </a:cxn>
                <a:cxn ang="0">
                  <a:pos x="143" y="180"/>
                </a:cxn>
                <a:cxn ang="0">
                  <a:pos x="143" y="180"/>
                </a:cxn>
                <a:cxn ang="0">
                  <a:pos x="150" y="196"/>
                </a:cxn>
                <a:cxn ang="0">
                  <a:pos x="158" y="216"/>
                </a:cxn>
                <a:cxn ang="0">
                  <a:pos x="166" y="237"/>
                </a:cxn>
                <a:cxn ang="0">
                  <a:pos x="177" y="258"/>
                </a:cxn>
                <a:cxn ang="0">
                  <a:pos x="187" y="279"/>
                </a:cxn>
                <a:cxn ang="0">
                  <a:pos x="198" y="297"/>
                </a:cxn>
                <a:cxn ang="0">
                  <a:pos x="208" y="318"/>
                </a:cxn>
                <a:cxn ang="0">
                  <a:pos x="217" y="336"/>
                </a:cxn>
                <a:cxn ang="0">
                  <a:pos x="226" y="352"/>
                </a:cxn>
                <a:cxn ang="0">
                  <a:pos x="234" y="366"/>
                </a:cxn>
              </a:cxnLst>
              <a:rect l="0" t="0" r="r" b="b"/>
              <a:pathLst>
                <a:path w="235" h="413">
                  <a:moveTo>
                    <a:pt x="210" y="412"/>
                  </a:moveTo>
                  <a:lnTo>
                    <a:pt x="194" y="401"/>
                  </a:lnTo>
                  <a:lnTo>
                    <a:pt x="175" y="391"/>
                  </a:lnTo>
                  <a:lnTo>
                    <a:pt x="152" y="375"/>
                  </a:lnTo>
                  <a:lnTo>
                    <a:pt x="131" y="361"/>
                  </a:lnTo>
                  <a:lnTo>
                    <a:pt x="108" y="343"/>
                  </a:lnTo>
                  <a:lnTo>
                    <a:pt x="86" y="327"/>
                  </a:lnTo>
                  <a:lnTo>
                    <a:pt x="67" y="308"/>
                  </a:lnTo>
                  <a:lnTo>
                    <a:pt x="50" y="290"/>
                  </a:lnTo>
                  <a:lnTo>
                    <a:pt x="35" y="269"/>
                  </a:lnTo>
                  <a:lnTo>
                    <a:pt x="25" y="247"/>
                  </a:lnTo>
                  <a:lnTo>
                    <a:pt x="25" y="247"/>
                  </a:lnTo>
                  <a:lnTo>
                    <a:pt x="16" y="224"/>
                  </a:lnTo>
                  <a:lnTo>
                    <a:pt x="9" y="201"/>
                  </a:lnTo>
                  <a:lnTo>
                    <a:pt x="6" y="173"/>
                  </a:lnTo>
                  <a:lnTo>
                    <a:pt x="4" y="148"/>
                  </a:lnTo>
                  <a:lnTo>
                    <a:pt x="2" y="121"/>
                  </a:lnTo>
                  <a:lnTo>
                    <a:pt x="0" y="94"/>
                  </a:lnTo>
                  <a:lnTo>
                    <a:pt x="0" y="67"/>
                  </a:lnTo>
                  <a:lnTo>
                    <a:pt x="2" y="41"/>
                  </a:lnTo>
                  <a:lnTo>
                    <a:pt x="2" y="18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1"/>
                  </a:lnTo>
                  <a:lnTo>
                    <a:pt x="18" y="12"/>
                  </a:lnTo>
                  <a:lnTo>
                    <a:pt x="33" y="28"/>
                  </a:lnTo>
                  <a:lnTo>
                    <a:pt x="50" y="48"/>
                  </a:lnTo>
                  <a:lnTo>
                    <a:pt x="67" y="71"/>
                  </a:lnTo>
                  <a:lnTo>
                    <a:pt x="88" y="94"/>
                  </a:lnTo>
                  <a:lnTo>
                    <a:pt x="105" y="119"/>
                  </a:lnTo>
                  <a:lnTo>
                    <a:pt x="122" y="142"/>
                  </a:lnTo>
                  <a:lnTo>
                    <a:pt x="134" y="163"/>
                  </a:lnTo>
                  <a:lnTo>
                    <a:pt x="143" y="180"/>
                  </a:lnTo>
                  <a:lnTo>
                    <a:pt x="143" y="180"/>
                  </a:lnTo>
                  <a:lnTo>
                    <a:pt x="150" y="196"/>
                  </a:lnTo>
                  <a:lnTo>
                    <a:pt x="158" y="216"/>
                  </a:lnTo>
                  <a:lnTo>
                    <a:pt x="166" y="237"/>
                  </a:lnTo>
                  <a:lnTo>
                    <a:pt x="177" y="258"/>
                  </a:lnTo>
                  <a:lnTo>
                    <a:pt x="187" y="279"/>
                  </a:lnTo>
                  <a:lnTo>
                    <a:pt x="198" y="297"/>
                  </a:lnTo>
                  <a:lnTo>
                    <a:pt x="208" y="318"/>
                  </a:lnTo>
                  <a:lnTo>
                    <a:pt x="217" y="336"/>
                  </a:lnTo>
                  <a:lnTo>
                    <a:pt x="226" y="352"/>
                  </a:lnTo>
                  <a:lnTo>
                    <a:pt x="234" y="36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3" name="Freeform 253"/>
            <p:cNvSpPr>
              <a:spLocks/>
            </p:cNvSpPr>
            <p:nvPr/>
          </p:nvSpPr>
          <p:spPr bwMode="auto">
            <a:xfrm>
              <a:off x="2459" y="2655"/>
              <a:ext cx="163" cy="273"/>
            </a:xfrm>
            <a:custGeom>
              <a:avLst/>
              <a:gdLst/>
              <a:ahLst/>
              <a:cxnLst>
                <a:cxn ang="0">
                  <a:pos x="162" y="261"/>
                </a:cxn>
                <a:cxn ang="0">
                  <a:pos x="145" y="249"/>
                </a:cxn>
                <a:cxn ang="0">
                  <a:pos x="130" y="238"/>
                </a:cxn>
                <a:cxn ang="0">
                  <a:pos x="115" y="225"/>
                </a:cxn>
                <a:cxn ang="0">
                  <a:pos x="103" y="214"/>
                </a:cxn>
                <a:cxn ang="0">
                  <a:pos x="90" y="200"/>
                </a:cxn>
                <a:cxn ang="0">
                  <a:pos x="79" y="187"/>
                </a:cxn>
                <a:cxn ang="0">
                  <a:pos x="69" y="175"/>
                </a:cxn>
                <a:cxn ang="0">
                  <a:pos x="60" y="162"/>
                </a:cxn>
                <a:cxn ang="0">
                  <a:pos x="52" y="149"/>
                </a:cxn>
                <a:cxn ang="0">
                  <a:pos x="44" y="134"/>
                </a:cxn>
                <a:cxn ang="0">
                  <a:pos x="44" y="134"/>
                </a:cxn>
                <a:cxn ang="0">
                  <a:pos x="37" y="124"/>
                </a:cxn>
                <a:cxn ang="0">
                  <a:pos x="33" y="113"/>
                </a:cxn>
                <a:cxn ang="0">
                  <a:pos x="27" y="101"/>
                </a:cxn>
                <a:cxn ang="0">
                  <a:pos x="20" y="88"/>
                </a:cxn>
                <a:cxn ang="0">
                  <a:pos x="16" y="73"/>
                </a:cxn>
                <a:cxn ang="0">
                  <a:pos x="12" y="58"/>
                </a:cxn>
                <a:cxn ang="0">
                  <a:pos x="7" y="46"/>
                </a:cxn>
                <a:cxn ang="0">
                  <a:pos x="3" y="29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16"/>
                </a:cxn>
                <a:cxn ang="0">
                  <a:pos x="3" y="31"/>
                </a:cxn>
                <a:cxn ang="0">
                  <a:pos x="5" y="46"/>
                </a:cxn>
                <a:cxn ang="0">
                  <a:pos x="7" y="62"/>
                </a:cxn>
                <a:cxn ang="0">
                  <a:pos x="12" y="78"/>
                </a:cxn>
                <a:cxn ang="0">
                  <a:pos x="14" y="92"/>
                </a:cxn>
                <a:cxn ang="0">
                  <a:pos x="18" y="105"/>
                </a:cxn>
                <a:cxn ang="0">
                  <a:pos x="23" y="120"/>
                </a:cxn>
                <a:cxn ang="0">
                  <a:pos x="27" y="132"/>
                </a:cxn>
                <a:cxn ang="0">
                  <a:pos x="33" y="143"/>
                </a:cxn>
                <a:cxn ang="0">
                  <a:pos x="33" y="143"/>
                </a:cxn>
                <a:cxn ang="0">
                  <a:pos x="39" y="157"/>
                </a:cxn>
                <a:cxn ang="0">
                  <a:pos x="50" y="170"/>
                </a:cxn>
                <a:cxn ang="0">
                  <a:pos x="58" y="182"/>
                </a:cxn>
                <a:cxn ang="0">
                  <a:pos x="67" y="196"/>
                </a:cxn>
                <a:cxn ang="0">
                  <a:pos x="79" y="208"/>
                </a:cxn>
                <a:cxn ang="0">
                  <a:pos x="92" y="221"/>
                </a:cxn>
                <a:cxn ang="0">
                  <a:pos x="104" y="233"/>
                </a:cxn>
                <a:cxn ang="0">
                  <a:pos x="117" y="244"/>
                </a:cxn>
                <a:cxn ang="0">
                  <a:pos x="134" y="256"/>
                </a:cxn>
                <a:cxn ang="0">
                  <a:pos x="152" y="270"/>
                </a:cxn>
                <a:cxn ang="0">
                  <a:pos x="162" y="261"/>
                </a:cxn>
              </a:cxnLst>
              <a:rect l="0" t="0" r="r" b="b"/>
              <a:pathLst>
                <a:path w="163" h="271">
                  <a:moveTo>
                    <a:pt x="162" y="261"/>
                  </a:moveTo>
                  <a:lnTo>
                    <a:pt x="145" y="249"/>
                  </a:lnTo>
                  <a:lnTo>
                    <a:pt x="130" y="238"/>
                  </a:lnTo>
                  <a:lnTo>
                    <a:pt x="115" y="225"/>
                  </a:lnTo>
                  <a:lnTo>
                    <a:pt x="103" y="214"/>
                  </a:lnTo>
                  <a:lnTo>
                    <a:pt x="90" y="200"/>
                  </a:lnTo>
                  <a:lnTo>
                    <a:pt x="79" y="187"/>
                  </a:lnTo>
                  <a:lnTo>
                    <a:pt x="69" y="175"/>
                  </a:lnTo>
                  <a:lnTo>
                    <a:pt x="60" y="162"/>
                  </a:lnTo>
                  <a:lnTo>
                    <a:pt x="52" y="149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37" y="124"/>
                  </a:lnTo>
                  <a:lnTo>
                    <a:pt x="33" y="113"/>
                  </a:lnTo>
                  <a:lnTo>
                    <a:pt x="27" y="101"/>
                  </a:lnTo>
                  <a:lnTo>
                    <a:pt x="20" y="88"/>
                  </a:lnTo>
                  <a:lnTo>
                    <a:pt x="16" y="73"/>
                  </a:lnTo>
                  <a:lnTo>
                    <a:pt x="12" y="58"/>
                  </a:lnTo>
                  <a:lnTo>
                    <a:pt x="7" y="46"/>
                  </a:lnTo>
                  <a:lnTo>
                    <a:pt x="3" y="29"/>
                  </a:lnTo>
                  <a:lnTo>
                    <a:pt x="2" y="16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16"/>
                  </a:lnTo>
                  <a:lnTo>
                    <a:pt x="3" y="31"/>
                  </a:lnTo>
                  <a:lnTo>
                    <a:pt x="5" y="46"/>
                  </a:lnTo>
                  <a:lnTo>
                    <a:pt x="7" y="62"/>
                  </a:lnTo>
                  <a:lnTo>
                    <a:pt x="12" y="78"/>
                  </a:lnTo>
                  <a:lnTo>
                    <a:pt x="14" y="92"/>
                  </a:lnTo>
                  <a:lnTo>
                    <a:pt x="18" y="105"/>
                  </a:lnTo>
                  <a:lnTo>
                    <a:pt x="23" y="120"/>
                  </a:lnTo>
                  <a:lnTo>
                    <a:pt x="27" y="132"/>
                  </a:lnTo>
                  <a:lnTo>
                    <a:pt x="33" y="143"/>
                  </a:lnTo>
                  <a:lnTo>
                    <a:pt x="33" y="143"/>
                  </a:lnTo>
                  <a:lnTo>
                    <a:pt x="39" y="157"/>
                  </a:lnTo>
                  <a:lnTo>
                    <a:pt x="50" y="170"/>
                  </a:lnTo>
                  <a:lnTo>
                    <a:pt x="58" y="182"/>
                  </a:lnTo>
                  <a:lnTo>
                    <a:pt x="67" y="196"/>
                  </a:lnTo>
                  <a:lnTo>
                    <a:pt x="79" y="208"/>
                  </a:lnTo>
                  <a:lnTo>
                    <a:pt x="92" y="221"/>
                  </a:lnTo>
                  <a:lnTo>
                    <a:pt x="104" y="233"/>
                  </a:lnTo>
                  <a:lnTo>
                    <a:pt x="117" y="244"/>
                  </a:lnTo>
                  <a:lnTo>
                    <a:pt x="134" y="256"/>
                  </a:lnTo>
                  <a:lnTo>
                    <a:pt x="152" y="270"/>
                  </a:lnTo>
                  <a:lnTo>
                    <a:pt x="162" y="261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4" name="Freeform 254"/>
            <p:cNvSpPr>
              <a:spLocks/>
            </p:cNvSpPr>
            <p:nvPr/>
          </p:nvSpPr>
          <p:spPr bwMode="auto">
            <a:xfrm>
              <a:off x="2329" y="2926"/>
              <a:ext cx="389" cy="143"/>
            </a:xfrm>
            <a:custGeom>
              <a:avLst/>
              <a:gdLst/>
              <a:ahLst/>
              <a:cxnLst>
                <a:cxn ang="0">
                  <a:pos x="389" y="42"/>
                </a:cxn>
                <a:cxn ang="0">
                  <a:pos x="374" y="34"/>
                </a:cxn>
                <a:cxn ang="0">
                  <a:pos x="357" y="27"/>
                </a:cxn>
                <a:cxn ang="0">
                  <a:pos x="342" y="22"/>
                </a:cxn>
                <a:cxn ang="0">
                  <a:pos x="324" y="17"/>
                </a:cxn>
                <a:cxn ang="0">
                  <a:pos x="306" y="13"/>
                </a:cxn>
                <a:cxn ang="0">
                  <a:pos x="290" y="8"/>
                </a:cxn>
                <a:cxn ang="0">
                  <a:pos x="273" y="6"/>
                </a:cxn>
                <a:cxn ang="0">
                  <a:pos x="256" y="4"/>
                </a:cxn>
                <a:cxn ang="0">
                  <a:pos x="239" y="2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09" y="0"/>
                </a:cxn>
                <a:cxn ang="0">
                  <a:pos x="197" y="0"/>
                </a:cxn>
                <a:cxn ang="0">
                  <a:pos x="182" y="2"/>
                </a:cxn>
                <a:cxn ang="0">
                  <a:pos x="170" y="4"/>
                </a:cxn>
                <a:cxn ang="0">
                  <a:pos x="157" y="4"/>
                </a:cxn>
                <a:cxn ang="0">
                  <a:pos x="145" y="8"/>
                </a:cxn>
                <a:cxn ang="0">
                  <a:pos x="131" y="11"/>
                </a:cxn>
                <a:cxn ang="0">
                  <a:pos x="121" y="15"/>
                </a:cxn>
                <a:cxn ang="0">
                  <a:pos x="108" y="19"/>
                </a:cxn>
                <a:cxn ang="0">
                  <a:pos x="98" y="23"/>
                </a:cxn>
                <a:cxn ang="0">
                  <a:pos x="98" y="23"/>
                </a:cxn>
                <a:cxn ang="0">
                  <a:pos x="87" y="27"/>
                </a:cxn>
                <a:cxn ang="0">
                  <a:pos x="78" y="34"/>
                </a:cxn>
                <a:cxn ang="0">
                  <a:pos x="67" y="40"/>
                </a:cxn>
                <a:cxn ang="0">
                  <a:pos x="56" y="47"/>
                </a:cxn>
                <a:cxn ang="0">
                  <a:pos x="46" y="52"/>
                </a:cxn>
                <a:cxn ang="0">
                  <a:pos x="35" y="59"/>
                </a:cxn>
                <a:cxn ang="0">
                  <a:pos x="25" y="63"/>
                </a:cxn>
                <a:cxn ang="0">
                  <a:pos x="16" y="70"/>
                </a:cxn>
                <a:cxn ang="0">
                  <a:pos x="5" y="73"/>
                </a:cxn>
                <a:cxn ang="0">
                  <a:pos x="0" y="75"/>
                </a:cxn>
                <a:cxn ang="0">
                  <a:pos x="0" y="75"/>
                </a:cxn>
                <a:cxn ang="0">
                  <a:pos x="0" y="78"/>
                </a:cxn>
                <a:cxn ang="0">
                  <a:pos x="4" y="80"/>
                </a:cxn>
                <a:cxn ang="0">
                  <a:pos x="9" y="84"/>
                </a:cxn>
                <a:cxn ang="0">
                  <a:pos x="20" y="91"/>
                </a:cxn>
                <a:cxn ang="0">
                  <a:pos x="30" y="99"/>
                </a:cxn>
                <a:cxn ang="0">
                  <a:pos x="43" y="105"/>
                </a:cxn>
                <a:cxn ang="0">
                  <a:pos x="56" y="112"/>
                </a:cxn>
                <a:cxn ang="0">
                  <a:pos x="69" y="119"/>
                </a:cxn>
                <a:cxn ang="0">
                  <a:pos x="83" y="126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115" y="135"/>
                </a:cxn>
                <a:cxn ang="0">
                  <a:pos x="136" y="139"/>
                </a:cxn>
                <a:cxn ang="0">
                  <a:pos x="159" y="142"/>
                </a:cxn>
                <a:cxn ang="0">
                  <a:pos x="186" y="142"/>
                </a:cxn>
                <a:cxn ang="0">
                  <a:pos x="216" y="142"/>
                </a:cxn>
                <a:cxn ang="0">
                  <a:pos x="246" y="139"/>
                </a:cxn>
                <a:cxn ang="0">
                  <a:pos x="275" y="137"/>
                </a:cxn>
                <a:cxn ang="0">
                  <a:pos x="304" y="130"/>
                </a:cxn>
                <a:cxn ang="0">
                  <a:pos x="334" y="122"/>
                </a:cxn>
                <a:cxn ang="0">
                  <a:pos x="363" y="112"/>
                </a:cxn>
                <a:cxn ang="0">
                  <a:pos x="389" y="42"/>
                </a:cxn>
              </a:cxnLst>
              <a:rect l="0" t="0" r="r" b="b"/>
              <a:pathLst>
                <a:path w="390" h="143">
                  <a:moveTo>
                    <a:pt x="389" y="42"/>
                  </a:moveTo>
                  <a:lnTo>
                    <a:pt x="374" y="34"/>
                  </a:lnTo>
                  <a:lnTo>
                    <a:pt x="357" y="27"/>
                  </a:lnTo>
                  <a:lnTo>
                    <a:pt x="342" y="22"/>
                  </a:lnTo>
                  <a:lnTo>
                    <a:pt x="324" y="17"/>
                  </a:lnTo>
                  <a:lnTo>
                    <a:pt x="306" y="13"/>
                  </a:lnTo>
                  <a:lnTo>
                    <a:pt x="290" y="8"/>
                  </a:lnTo>
                  <a:lnTo>
                    <a:pt x="273" y="6"/>
                  </a:lnTo>
                  <a:lnTo>
                    <a:pt x="256" y="4"/>
                  </a:lnTo>
                  <a:lnTo>
                    <a:pt x="239" y="2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09" y="0"/>
                  </a:lnTo>
                  <a:lnTo>
                    <a:pt x="197" y="0"/>
                  </a:lnTo>
                  <a:lnTo>
                    <a:pt x="182" y="2"/>
                  </a:lnTo>
                  <a:lnTo>
                    <a:pt x="170" y="4"/>
                  </a:lnTo>
                  <a:lnTo>
                    <a:pt x="157" y="4"/>
                  </a:lnTo>
                  <a:lnTo>
                    <a:pt x="145" y="8"/>
                  </a:lnTo>
                  <a:lnTo>
                    <a:pt x="131" y="11"/>
                  </a:lnTo>
                  <a:lnTo>
                    <a:pt x="121" y="15"/>
                  </a:lnTo>
                  <a:lnTo>
                    <a:pt x="108" y="19"/>
                  </a:lnTo>
                  <a:lnTo>
                    <a:pt x="98" y="23"/>
                  </a:lnTo>
                  <a:lnTo>
                    <a:pt x="98" y="23"/>
                  </a:lnTo>
                  <a:lnTo>
                    <a:pt x="87" y="27"/>
                  </a:lnTo>
                  <a:lnTo>
                    <a:pt x="78" y="34"/>
                  </a:lnTo>
                  <a:lnTo>
                    <a:pt x="67" y="40"/>
                  </a:lnTo>
                  <a:lnTo>
                    <a:pt x="56" y="47"/>
                  </a:lnTo>
                  <a:lnTo>
                    <a:pt x="46" y="52"/>
                  </a:lnTo>
                  <a:lnTo>
                    <a:pt x="35" y="59"/>
                  </a:lnTo>
                  <a:lnTo>
                    <a:pt x="25" y="63"/>
                  </a:lnTo>
                  <a:lnTo>
                    <a:pt x="16" y="70"/>
                  </a:lnTo>
                  <a:lnTo>
                    <a:pt x="5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4" y="80"/>
                  </a:lnTo>
                  <a:lnTo>
                    <a:pt x="9" y="84"/>
                  </a:lnTo>
                  <a:lnTo>
                    <a:pt x="20" y="91"/>
                  </a:lnTo>
                  <a:lnTo>
                    <a:pt x="30" y="99"/>
                  </a:lnTo>
                  <a:lnTo>
                    <a:pt x="43" y="105"/>
                  </a:lnTo>
                  <a:lnTo>
                    <a:pt x="56" y="112"/>
                  </a:lnTo>
                  <a:lnTo>
                    <a:pt x="69" y="119"/>
                  </a:lnTo>
                  <a:lnTo>
                    <a:pt x="83" y="126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115" y="135"/>
                  </a:lnTo>
                  <a:lnTo>
                    <a:pt x="136" y="139"/>
                  </a:lnTo>
                  <a:lnTo>
                    <a:pt x="159" y="142"/>
                  </a:lnTo>
                  <a:lnTo>
                    <a:pt x="186" y="142"/>
                  </a:lnTo>
                  <a:lnTo>
                    <a:pt x="216" y="142"/>
                  </a:lnTo>
                  <a:lnTo>
                    <a:pt x="246" y="139"/>
                  </a:lnTo>
                  <a:lnTo>
                    <a:pt x="275" y="137"/>
                  </a:lnTo>
                  <a:lnTo>
                    <a:pt x="304" y="130"/>
                  </a:lnTo>
                  <a:lnTo>
                    <a:pt x="334" y="122"/>
                  </a:lnTo>
                  <a:lnTo>
                    <a:pt x="363" y="112"/>
                  </a:lnTo>
                  <a:lnTo>
                    <a:pt x="389" y="42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5" name="Freeform 255"/>
            <p:cNvSpPr>
              <a:spLocks/>
            </p:cNvSpPr>
            <p:nvPr/>
          </p:nvSpPr>
          <p:spPr bwMode="auto">
            <a:xfrm>
              <a:off x="2329" y="2926"/>
              <a:ext cx="389" cy="143"/>
            </a:xfrm>
            <a:custGeom>
              <a:avLst/>
              <a:gdLst/>
              <a:ahLst/>
              <a:cxnLst>
                <a:cxn ang="0">
                  <a:pos x="389" y="42"/>
                </a:cxn>
                <a:cxn ang="0">
                  <a:pos x="374" y="34"/>
                </a:cxn>
                <a:cxn ang="0">
                  <a:pos x="357" y="27"/>
                </a:cxn>
                <a:cxn ang="0">
                  <a:pos x="342" y="22"/>
                </a:cxn>
                <a:cxn ang="0">
                  <a:pos x="324" y="17"/>
                </a:cxn>
                <a:cxn ang="0">
                  <a:pos x="306" y="13"/>
                </a:cxn>
                <a:cxn ang="0">
                  <a:pos x="290" y="8"/>
                </a:cxn>
                <a:cxn ang="0">
                  <a:pos x="273" y="6"/>
                </a:cxn>
                <a:cxn ang="0">
                  <a:pos x="256" y="4"/>
                </a:cxn>
                <a:cxn ang="0">
                  <a:pos x="239" y="2"/>
                </a:cxn>
                <a:cxn ang="0">
                  <a:pos x="225" y="0"/>
                </a:cxn>
                <a:cxn ang="0">
                  <a:pos x="225" y="0"/>
                </a:cxn>
                <a:cxn ang="0">
                  <a:pos x="209" y="0"/>
                </a:cxn>
                <a:cxn ang="0">
                  <a:pos x="197" y="0"/>
                </a:cxn>
                <a:cxn ang="0">
                  <a:pos x="182" y="2"/>
                </a:cxn>
                <a:cxn ang="0">
                  <a:pos x="170" y="4"/>
                </a:cxn>
                <a:cxn ang="0">
                  <a:pos x="157" y="4"/>
                </a:cxn>
                <a:cxn ang="0">
                  <a:pos x="145" y="8"/>
                </a:cxn>
                <a:cxn ang="0">
                  <a:pos x="131" y="11"/>
                </a:cxn>
                <a:cxn ang="0">
                  <a:pos x="121" y="15"/>
                </a:cxn>
                <a:cxn ang="0">
                  <a:pos x="108" y="19"/>
                </a:cxn>
                <a:cxn ang="0">
                  <a:pos x="98" y="23"/>
                </a:cxn>
                <a:cxn ang="0">
                  <a:pos x="98" y="23"/>
                </a:cxn>
                <a:cxn ang="0">
                  <a:pos x="87" y="27"/>
                </a:cxn>
                <a:cxn ang="0">
                  <a:pos x="78" y="34"/>
                </a:cxn>
                <a:cxn ang="0">
                  <a:pos x="67" y="40"/>
                </a:cxn>
                <a:cxn ang="0">
                  <a:pos x="56" y="47"/>
                </a:cxn>
                <a:cxn ang="0">
                  <a:pos x="46" y="52"/>
                </a:cxn>
                <a:cxn ang="0">
                  <a:pos x="35" y="59"/>
                </a:cxn>
                <a:cxn ang="0">
                  <a:pos x="25" y="63"/>
                </a:cxn>
                <a:cxn ang="0">
                  <a:pos x="16" y="70"/>
                </a:cxn>
                <a:cxn ang="0">
                  <a:pos x="5" y="73"/>
                </a:cxn>
                <a:cxn ang="0">
                  <a:pos x="0" y="75"/>
                </a:cxn>
                <a:cxn ang="0">
                  <a:pos x="0" y="75"/>
                </a:cxn>
                <a:cxn ang="0">
                  <a:pos x="0" y="78"/>
                </a:cxn>
                <a:cxn ang="0">
                  <a:pos x="4" y="80"/>
                </a:cxn>
                <a:cxn ang="0">
                  <a:pos x="9" y="84"/>
                </a:cxn>
                <a:cxn ang="0">
                  <a:pos x="20" y="91"/>
                </a:cxn>
                <a:cxn ang="0">
                  <a:pos x="30" y="99"/>
                </a:cxn>
                <a:cxn ang="0">
                  <a:pos x="43" y="105"/>
                </a:cxn>
                <a:cxn ang="0">
                  <a:pos x="56" y="112"/>
                </a:cxn>
                <a:cxn ang="0">
                  <a:pos x="69" y="119"/>
                </a:cxn>
                <a:cxn ang="0">
                  <a:pos x="83" y="126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115" y="135"/>
                </a:cxn>
                <a:cxn ang="0">
                  <a:pos x="136" y="139"/>
                </a:cxn>
                <a:cxn ang="0">
                  <a:pos x="159" y="142"/>
                </a:cxn>
                <a:cxn ang="0">
                  <a:pos x="186" y="142"/>
                </a:cxn>
                <a:cxn ang="0">
                  <a:pos x="216" y="142"/>
                </a:cxn>
                <a:cxn ang="0">
                  <a:pos x="246" y="139"/>
                </a:cxn>
                <a:cxn ang="0">
                  <a:pos x="275" y="137"/>
                </a:cxn>
                <a:cxn ang="0">
                  <a:pos x="304" y="130"/>
                </a:cxn>
                <a:cxn ang="0">
                  <a:pos x="334" y="122"/>
                </a:cxn>
                <a:cxn ang="0">
                  <a:pos x="363" y="112"/>
                </a:cxn>
              </a:cxnLst>
              <a:rect l="0" t="0" r="r" b="b"/>
              <a:pathLst>
                <a:path w="390" h="143">
                  <a:moveTo>
                    <a:pt x="389" y="42"/>
                  </a:moveTo>
                  <a:lnTo>
                    <a:pt x="374" y="34"/>
                  </a:lnTo>
                  <a:lnTo>
                    <a:pt x="357" y="27"/>
                  </a:lnTo>
                  <a:lnTo>
                    <a:pt x="342" y="22"/>
                  </a:lnTo>
                  <a:lnTo>
                    <a:pt x="324" y="17"/>
                  </a:lnTo>
                  <a:lnTo>
                    <a:pt x="306" y="13"/>
                  </a:lnTo>
                  <a:lnTo>
                    <a:pt x="290" y="8"/>
                  </a:lnTo>
                  <a:lnTo>
                    <a:pt x="273" y="6"/>
                  </a:lnTo>
                  <a:lnTo>
                    <a:pt x="256" y="4"/>
                  </a:lnTo>
                  <a:lnTo>
                    <a:pt x="239" y="2"/>
                  </a:lnTo>
                  <a:lnTo>
                    <a:pt x="225" y="0"/>
                  </a:lnTo>
                  <a:lnTo>
                    <a:pt x="225" y="0"/>
                  </a:lnTo>
                  <a:lnTo>
                    <a:pt x="209" y="0"/>
                  </a:lnTo>
                  <a:lnTo>
                    <a:pt x="197" y="0"/>
                  </a:lnTo>
                  <a:lnTo>
                    <a:pt x="182" y="2"/>
                  </a:lnTo>
                  <a:lnTo>
                    <a:pt x="170" y="4"/>
                  </a:lnTo>
                  <a:lnTo>
                    <a:pt x="157" y="4"/>
                  </a:lnTo>
                  <a:lnTo>
                    <a:pt x="145" y="8"/>
                  </a:lnTo>
                  <a:lnTo>
                    <a:pt x="131" y="11"/>
                  </a:lnTo>
                  <a:lnTo>
                    <a:pt x="121" y="15"/>
                  </a:lnTo>
                  <a:lnTo>
                    <a:pt x="108" y="19"/>
                  </a:lnTo>
                  <a:lnTo>
                    <a:pt x="98" y="23"/>
                  </a:lnTo>
                  <a:lnTo>
                    <a:pt x="98" y="23"/>
                  </a:lnTo>
                  <a:lnTo>
                    <a:pt x="87" y="27"/>
                  </a:lnTo>
                  <a:lnTo>
                    <a:pt x="78" y="34"/>
                  </a:lnTo>
                  <a:lnTo>
                    <a:pt x="67" y="40"/>
                  </a:lnTo>
                  <a:lnTo>
                    <a:pt x="56" y="47"/>
                  </a:lnTo>
                  <a:lnTo>
                    <a:pt x="46" y="52"/>
                  </a:lnTo>
                  <a:lnTo>
                    <a:pt x="35" y="59"/>
                  </a:lnTo>
                  <a:lnTo>
                    <a:pt x="25" y="63"/>
                  </a:lnTo>
                  <a:lnTo>
                    <a:pt x="16" y="70"/>
                  </a:lnTo>
                  <a:lnTo>
                    <a:pt x="5" y="73"/>
                  </a:lnTo>
                  <a:lnTo>
                    <a:pt x="0" y="7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4" y="80"/>
                  </a:lnTo>
                  <a:lnTo>
                    <a:pt x="9" y="84"/>
                  </a:lnTo>
                  <a:lnTo>
                    <a:pt x="20" y="91"/>
                  </a:lnTo>
                  <a:lnTo>
                    <a:pt x="30" y="99"/>
                  </a:lnTo>
                  <a:lnTo>
                    <a:pt x="43" y="105"/>
                  </a:lnTo>
                  <a:lnTo>
                    <a:pt x="56" y="112"/>
                  </a:lnTo>
                  <a:lnTo>
                    <a:pt x="69" y="119"/>
                  </a:lnTo>
                  <a:lnTo>
                    <a:pt x="83" y="126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115" y="135"/>
                  </a:lnTo>
                  <a:lnTo>
                    <a:pt x="136" y="139"/>
                  </a:lnTo>
                  <a:lnTo>
                    <a:pt x="159" y="142"/>
                  </a:lnTo>
                  <a:lnTo>
                    <a:pt x="186" y="142"/>
                  </a:lnTo>
                  <a:lnTo>
                    <a:pt x="216" y="142"/>
                  </a:lnTo>
                  <a:lnTo>
                    <a:pt x="246" y="139"/>
                  </a:lnTo>
                  <a:lnTo>
                    <a:pt x="275" y="137"/>
                  </a:lnTo>
                  <a:lnTo>
                    <a:pt x="304" y="130"/>
                  </a:lnTo>
                  <a:lnTo>
                    <a:pt x="334" y="122"/>
                  </a:lnTo>
                  <a:lnTo>
                    <a:pt x="363" y="1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6" name="Freeform 256"/>
            <p:cNvSpPr>
              <a:spLocks/>
            </p:cNvSpPr>
            <p:nvPr/>
          </p:nvSpPr>
          <p:spPr bwMode="auto">
            <a:xfrm>
              <a:off x="2387" y="2991"/>
              <a:ext cx="303" cy="29"/>
            </a:xfrm>
            <a:custGeom>
              <a:avLst/>
              <a:gdLst/>
              <a:ahLst/>
              <a:cxnLst>
                <a:cxn ang="0">
                  <a:pos x="298" y="0"/>
                </a:cxn>
                <a:cxn ang="0">
                  <a:pos x="263" y="7"/>
                </a:cxn>
                <a:cxn ang="0">
                  <a:pos x="227" y="11"/>
                </a:cxn>
                <a:cxn ang="0">
                  <a:pos x="192" y="16"/>
                </a:cxn>
                <a:cxn ang="0">
                  <a:pos x="155" y="18"/>
                </a:cxn>
                <a:cxn ang="0">
                  <a:pos x="124" y="20"/>
                </a:cxn>
                <a:cxn ang="0">
                  <a:pos x="93" y="20"/>
                </a:cxn>
                <a:cxn ang="0">
                  <a:pos x="63" y="20"/>
                </a:cxn>
                <a:cxn ang="0">
                  <a:pos x="38" y="18"/>
                </a:cxn>
                <a:cxn ang="0">
                  <a:pos x="17" y="16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17" y="16"/>
                </a:cxn>
                <a:cxn ang="0">
                  <a:pos x="38" y="20"/>
                </a:cxn>
                <a:cxn ang="0">
                  <a:pos x="65" y="22"/>
                </a:cxn>
                <a:cxn ang="0">
                  <a:pos x="93" y="24"/>
                </a:cxn>
                <a:cxn ang="0">
                  <a:pos x="124" y="27"/>
                </a:cxn>
                <a:cxn ang="0">
                  <a:pos x="158" y="27"/>
                </a:cxn>
                <a:cxn ang="0">
                  <a:pos x="194" y="24"/>
                </a:cxn>
                <a:cxn ang="0">
                  <a:pos x="231" y="22"/>
                </a:cxn>
                <a:cxn ang="0">
                  <a:pos x="267" y="18"/>
                </a:cxn>
                <a:cxn ang="0">
                  <a:pos x="303" y="11"/>
                </a:cxn>
                <a:cxn ang="0">
                  <a:pos x="298" y="0"/>
                </a:cxn>
              </a:cxnLst>
              <a:rect l="0" t="0" r="r" b="b"/>
              <a:pathLst>
                <a:path w="304" h="28">
                  <a:moveTo>
                    <a:pt x="298" y="0"/>
                  </a:moveTo>
                  <a:lnTo>
                    <a:pt x="263" y="7"/>
                  </a:lnTo>
                  <a:lnTo>
                    <a:pt x="227" y="11"/>
                  </a:lnTo>
                  <a:lnTo>
                    <a:pt x="192" y="16"/>
                  </a:lnTo>
                  <a:lnTo>
                    <a:pt x="155" y="18"/>
                  </a:lnTo>
                  <a:lnTo>
                    <a:pt x="124" y="20"/>
                  </a:lnTo>
                  <a:lnTo>
                    <a:pt x="93" y="20"/>
                  </a:lnTo>
                  <a:lnTo>
                    <a:pt x="63" y="20"/>
                  </a:lnTo>
                  <a:lnTo>
                    <a:pt x="38" y="18"/>
                  </a:lnTo>
                  <a:lnTo>
                    <a:pt x="17" y="16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7" y="16"/>
                  </a:lnTo>
                  <a:lnTo>
                    <a:pt x="38" y="20"/>
                  </a:lnTo>
                  <a:lnTo>
                    <a:pt x="65" y="22"/>
                  </a:lnTo>
                  <a:lnTo>
                    <a:pt x="93" y="24"/>
                  </a:lnTo>
                  <a:lnTo>
                    <a:pt x="124" y="27"/>
                  </a:lnTo>
                  <a:lnTo>
                    <a:pt x="158" y="27"/>
                  </a:lnTo>
                  <a:lnTo>
                    <a:pt x="194" y="24"/>
                  </a:lnTo>
                  <a:lnTo>
                    <a:pt x="231" y="22"/>
                  </a:lnTo>
                  <a:lnTo>
                    <a:pt x="267" y="18"/>
                  </a:lnTo>
                  <a:lnTo>
                    <a:pt x="303" y="11"/>
                  </a:lnTo>
                  <a:lnTo>
                    <a:pt x="298" y="0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7" name="Freeform 257"/>
            <p:cNvSpPr>
              <a:spLocks/>
            </p:cNvSpPr>
            <p:nvPr/>
          </p:nvSpPr>
          <p:spPr bwMode="auto">
            <a:xfrm>
              <a:off x="2526" y="2669"/>
              <a:ext cx="177" cy="316"/>
            </a:xfrm>
            <a:custGeom>
              <a:avLst/>
              <a:gdLst/>
              <a:ahLst/>
              <a:cxnLst>
                <a:cxn ang="0">
                  <a:pos x="175" y="265"/>
                </a:cxn>
                <a:cxn ang="0">
                  <a:pos x="172" y="253"/>
                </a:cxn>
                <a:cxn ang="0">
                  <a:pos x="168" y="237"/>
                </a:cxn>
                <a:cxn ang="0">
                  <a:pos x="166" y="223"/>
                </a:cxn>
                <a:cxn ang="0">
                  <a:pos x="163" y="206"/>
                </a:cxn>
                <a:cxn ang="0">
                  <a:pos x="159" y="191"/>
                </a:cxn>
                <a:cxn ang="0">
                  <a:pos x="158" y="175"/>
                </a:cxn>
                <a:cxn ang="0">
                  <a:pos x="156" y="161"/>
                </a:cxn>
                <a:cxn ang="0">
                  <a:pos x="151" y="147"/>
                </a:cxn>
                <a:cxn ang="0">
                  <a:pos x="147" y="132"/>
                </a:cxn>
                <a:cxn ang="0">
                  <a:pos x="140" y="120"/>
                </a:cxn>
                <a:cxn ang="0">
                  <a:pos x="140" y="120"/>
                </a:cxn>
                <a:cxn ang="0">
                  <a:pos x="134" y="107"/>
                </a:cxn>
                <a:cxn ang="0">
                  <a:pos x="126" y="92"/>
                </a:cxn>
                <a:cxn ang="0">
                  <a:pos x="113" y="80"/>
                </a:cxn>
                <a:cxn ang="0">
                  <a:pos x="101" y="65"/>
                </a:cxn>
                <a:cxn ang="0">
                  <a:pos x="85" y="52"/>
                </a:cxn>
                <a:cxn ang="0">
                  <a:pos x="71" y="39"/>
                </a:cxn>
                <a:cxn ang="0">
                  <a:pos x="52" y="27"/>
                </a:cxn>
                <a:cxn ang="0">
                  <a:pos x="35" y="16"/>
                </a:cxn>
                <a:cxn ang="0">
                  <a:pos x="18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6"/>
                </a:cxn>
                <a:cxn ang="0">
                  <a:pos x="2" y="25"/>
                </a:cxn>
                <a:cxn ang="0">
                  <a:pos x="2" y="37"/>
                </a:cxn>
                <a:cxn ang="0">
                  <a:pos x="4" y="50"/>
                </a:cxn>
                <a:cxn ang="0">
                  <a:pos x="4" y="62"/>
                </a:cxn>
                <a:cxn ang="0">
                  <a:pos x="6" y="76"/>
                </a:cxn>
                <a:cxn ang="0">
                  <a:pos x="6" y="85"/>
                </a:cxn>
                <a:cxn ang="0">
                  <a:pos x="8" y="96"/>
                </a:cxn>
                <a:cxn ang="0">
                  <a:pos x="8" y="96"/>
                </a:cxn>
                <a:cxn ang="0">
                  <a:pos x="8" y="109"/>
                </a:cxn>
                <a:cxn ang="0">
                  <a:pos x="9" y="120"/>
                </a:cxn>
                <a:cxn ang="0">
                  <a:pos x="14" y="132"/>
                </a:cxn>
                <a:cxn ang="0">
                  <a:pos x="16" y="147"/>
                </a:cxn>
                <a:cxn ang="0">
                  <a:pos x="20" y="159"/>
                </a:cxn>
                <a:cxn ang="0">
                  <a:pos x="25" y="172"/>
                </a:cxn>
                <a:cxn ang="0">
                  <a:pos x="31" y="185"/>
                </a:cxn>
                <a:cxn ang="0">
                  <a:pos x="35" y="198"/>
                </a:cxn>
                <a:cxn ang="0">
                  <a:pos x="41" y="208"/>
                </a:cxn>
                <a:cxn ang="0">
                  <a:pos x="48" y="217"/>
                </a:cxn>
                <a:cxn ang="0">
                  <a:pos x="48" y="217"/>
                </a:cxn>
                <a:cxn ang="0">
                  <a:pos x="57" y="225"/>
                </a:cxn>
                <a:cxn ang="0">
                  <a:pos x="64" y="235"/>
                </a:cxn>
                <a:cxn ang="0">
                  <a:pos x="75" y="246"/>
                </a:cxn>
                <a:cxn ang="0">
                  <a:pos x="88" y="256"/>
                </a:cxn>
                <a:cxn ang="0">
                  <a:pos x="101" y="267"/>
                </a:cxn>
                <a:cxn ang="0">
                  <a:pos x="113" y="278"/>
                </a:cxn>
                <a:cxn ang="0">
                  <a:pos x="128" y="290"/>
                </a:cxn>
                <a:cxn ang="0">
                  <a:pos x="140" y="299"/>
                </a:cxn>
                <a:cxn ang="0">
                  <a:pos x="156" y="307"/>
                </a:cxn>
                <a:cxn ang="0">
                  <a:pos x="168" y="314"/>
                </a:cxn>
                <a:cxn ang="0">
                  <a:pos x="175" y="265"/>
                </a:cxn>
              </a:cxnLst>
              <a:rect l="0" t="0" r="r" b="b"/>
              <a:pathLst>
                <a:path w="176" h="315">
                  <a:moveTo>
                    <a:pt x="175" y="265"/>
                  </a:moveTo>
                  <a:lnTo>
                    <a:pt x="172" y="253"/>
                  </a:lnTo>
                  <a:lnTo>
                    <a:pt x="168" y="237"/>
                  </a:lnTo>
                  <a:lnTo>
                    <a:pt x="166" y="223"/>
                  </a:lnTo>
                  <a:lnTo>
                    <a:pt x="163" y="206"/>
                  </a:lnTo>
                  <a:lnTo>
                    <a:pt x="159" y="191"/>
                  </a:lnTo>
                  <a:lnTo>
                    <a:pt x="158" y="175"/>
                  </a:lnTo>
                  <a:lnTo>
                    <a:pt x="156" y="161"/>
                  </a:lnTo>
                  <a:lnTo>
                    <a:pt x="151" y="147"/>
                  </a:lnTo>
                  <a:lnTo>
                    <a:pt x="147" y="132"/>
                  </a:lnTo>
                  <a:lnTo>
                    <a:pt x="140" y="120"/>
                  </a:lnTo>
                  <a:lnTo>
                    <a:pt x="140" y="120"/>
                  </a:lnTo>
                  <a:lnTo>
                    <a:pt x="134" y="107"/>
                  </a:lnTo>
                  <a:lnTo>
                    <a:pt x="126" y="92"/>
                  </a:lnTo>
                  <a:lnTo>
                    <a:pt x="113" y="80"/>
                  </a:lnTo>
                  <a:lnTo>
                    <a:pt x="101" y="65"/>
                  </a:lnTo>
                  <a:lnTo>
                    <a:pt x="85" y="52"/>
                  </a:lnTo>
                  <a:lnTo>
                    <a:pt x="71" y="39"/>
                  </a:lnTo>
                  <a:lnTo>
                    <a:pt x="52" y="27"/>
                  </a:lnTo>
                  <a:lnTo>
                    <a:pt x="35" y="16"/>
                  </a:lnTo>
                  <a:lnTo>
                    <a:pt x="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25"/>
                  </a:lnTo>
                  <a:lnTo>
                    <a:pt x="2" y="37"/>
                  </a:lnTo>
                  <a:lnTo>
                    <a:pt x="4" y="50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6" y="85"/>
                  </a:lnTo>
                  <a:lnTo>
                    <a:pt x="8" y="96"/>
                  </a:lnTo>
                  <a:lnTo>
                    <a:pt x="8" y="96"/>
                  </a:lnTo>
                  <a:lnTo>
                    <a:pt x="8" y="109"/>
                  </a:lnTo>
                  <a:lnTo>
                    <a:pt x="9" y="120"/>
                  </a:lnTo>
                  <a:lnTo>
                    <a:pt x="14" y="132"/>
                  </a:lnTo>
                  <a:lnTo>
                    <a:pt x="16" y="147"/>
                  </a:lnTo>
                  <a:lnTo>
                    <a:pt x="20" y="159"/>
                  </a:lnTo>
                  <a:lnTo>
                    <a:pt x="25" y="172"/>
                  </a:lnTo>
                  <a:lnTo>
                    <a:pt x="31" y="185"/>
                  </a:lnTo>
                  <a:lnTo>
                    <a:pt x="35" y="198"/>
                  </a:lnTo>
                  <a:lnTo>
                    <a:pt x="41" y="208"/>
                  </a:lnTo>
                  <a:lnTo>
                    <a:pt x="48" y="217"/>
                  </a:lnTo>
                  <a:lnTo>
                    <a:pt x="48" y="217"/>
                  </a:lnTo>
                  <a:lnTo>
                    <a:pt x="57" y="225"/>
                  </a:lnTo>
                  <a:lnTo>
                    <a:pt x="64" y="235"/>
                  </a:lnTo>
                  <a:lnTo>
                    <a:pt x="75" y="246"/>
                  </a:lnTo>
                  <a:lnTo>
                    <a:pt x="88" y="256"/>
                  </a:lnTo>
                  <a:lnTo>
                    <a:pt x="101" y="267"/>
                  </a:lnTo>
                  <a:lnTo>
                    <a:pt x="113" y="278"/>
                  </a:lnTo>
                  <a:lnTo>
                    <a:pt x="128" y="290"/>
                  </a:lnTo>
                  <a:lnTo>
                    <a:pt x="140" y="299"/>
                  </a:lnTo>
                  <a:lnTo>
                    <a:pt x="156" y="307"/>
                  </a:lnTo>
                  <a:lnTo>
                    <a:pt x="168" y="314"/>
                  </a:lnTo>
                  <a:lnTo>
                    <a:pt x="175" y="26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8" name="Freeform 258"/>
            <p:cNvSpPr>
              <a:spLocks/>
            </p:cNvSpPr>
            <p:nvPr/>
          </p:nvSpPr>
          <p:spPr bwMode="auto">
            <a:xfrm>
              <a:off x="2526" y="2669"/>
              <a:ext cx="177" cy="316"/>
            </a:xfrm>
            <a:custGeom>
              <a:avLst/>
              <a:gdLst/>
              <a:ahLst/>
              <a:cxnLst>
                <a:cxn ang="0">
                  <a:pos x="175" y="265"/>
                </a:cxn>
                <a:cxn ang="0">
                  <a:pos x="172" y="253"/>
                </a:cxn>
                <a:cxn ang="0">
                  <a:pos x="168" y="237"/>
                </a:cxn>
                <a:cxn ang="0">
                  <a:pos x="166" y="223"/>
                </a:cxn>
                <a:cxn ang="0">
                  <a:pos x="163" y="206"/>
                </a:cxn>
                <a:cxn ang="0">
                  <a:pos x="159" y="191"/>
                </a:cxn>
                <a:cxn ang="0">
                  <a:pos x="158" y="175"/>
                </a:cxn>
                <a:cxn ang="0">
                  <a:pos x="156" y="161"/>
                </a:cxn>
                <a:cxn ang="0">
                  <a:pos x="151" y="147"/>
                </a:cxn>
                <a:cxn ang="0">
                  <a:pos x="147" y="132"/>
                </a:cxn>
                <a:cxn ang="0">
                  <a:pos x="140" y="120"/>
                </a:cxn>
                <a:cxn ang="0">
                  <a:pos x="140" y="120"/>
                </a:cxn>
                <a:cxn ang="0">
                  <a:pos x="134" y="107"/>
                </a:cxn>
                <a:cxn ang="0">
                  <a:pos x="126" y="92"/>
                </a:cxn>
                <a:cxn ang="0">
                  <a:pos x="113" y="80"/>
                </a:cxn>
                <a:cxn ang="0">
                  <a:pos x="101" y="65"/>
                </a:cxn>
                <a:cxn ang="0">
                  <a:pos x="85" y="52"/>
                </a:cxn>
                <a:cxn ang="0">
                  <a:pos x="71" y="39"/>
                </a:cxn>
                <a:cxn ang="0">
                  <a:pos x="52" y="27"/>
                </a:cxn>
                <a:cxn ang="0">
                  <a:pos x="35" y="16"/>
                </a:cxn>
                <a:cxn ang="0">
                  <a:pos x="18" y="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6"/>
                </a:cxn>
                <a:cxn ang="0">
                  <a:pos x="2" y="25"/>
                </a:cxn>
                <a:cxn ang="0">
                  <a:pos x="2" y="37"/>
                </a:cxn>
                <a:cxn ang="0">
                  <a:pos x="4" y="50"/>
                </a:cxn>
                <a:cxn ang="0">
                  <a:pos x="4" y="62"/>
                </a:cxn>
                <a:cxn ang="0">
                  <a:pos x="6" y="76"/>
                </a:cxn>
                <a:cxn ang="0">
                  <a:pos x="6" y="85"/>
                </a:cxn>
                <a:cxn ang="0">
                  <a:pos x="8" y="96"/>
                </a:cxn>
                <a:cxn ang="0">
                  <a:pos x="8" y="96"/>
                </a:cxn>
                <a:cxn ang="0">
                  <a:pos x="8" y="109"/>
                </a:cxn>
                <a:cxn ang="0">
                  <a:pos x="9" y="120"/>
                </a:cxn>
                <a:cxn ang="0">
                  <a:pos x="14" y="132"/>
                </a:cxn>
                <a:cxn ang="0">
                  <a:pos x="16" y="147"/>
                </a:cxn>
                <a:cxn ang="0">
                  <a:pos x="20" y="159"/>
                </a:cxn>
                <a:cxn ang="0">
                  <a:pos x="25" y="172"/>
                </a:cxn>
                <a:cxn ang="0">
                  <a:pos x="31" y="185"/>
                </a:cxn>
                <a:cxn ang="0">
                  <a:pos x="35" y="198"/>
                </a:cxn>
                <a:cxn ang="0">
                  <a:pos x="41" y="208"/>
                </a:cxn>
                <a:cxn ang="0">
                  <a:pos x="48" y="217"/>
                </a:cxn>
                <a:cxn ang="0">
                  <a:pos x="48" y="217"/>
                </a:cxn>
                <a:cxn ang="0">
                  <a:pos x="57" y="225"/>
                </a:cxn>
                <a:cxn ang="0">
                  <a:pos x="64" y="235"/>
                </a:cxn>
                <a:cxn ang="0">
                  <a:pos x="75" y="246"/>
                </a:cxn>
                <a:cxn ang="0">
                  <a:pos x="88" y="256"/>
                </a:cxn>
                <a:cxn ang="0">
                  <a:pos x="101" y="267"/>
                </a:cxn>
                <a:cxn ang="0">
                  <a:pos x="113" y="278"/>
                </a:cxn>
                <a:cxn ang="0">
                  <a:pos x="128" y="290"/>
                </a:cxn>
                <a:cxn ang="0">
                  <a:pos x="140" y="299"/>
                </a:cxn>
                <a:cxn ang="0">
                  <a:pos x="156" y="307"/>
                </a:cxn>
                <a:cxn ang="0">
                  <a:pos x="168" y="314"/>
                </a:cxn>
              </a:cxnLst>
              <a:rect l="0" t="0" r="r" b="b"/>
              <a:pathLst>
                <a:path w="176" h="315">
                  <a:moveTo>
                    <a:pt x="175" y="265"/>
                  </a:moveTo>
                  <a:lnTo>
                    <a:pt x="172" y="253"/>
                  </a:lnTo>
                  <a:lnTo>
                    <a:pt x="168" y="237"/>
                  </a:lnTo>
                  <a:lnTo>
                    <a:pt x="166" y="223"/>
                  </a:lnTo>
                  <a:lnTo>
                    <a:pt x="163" y="206"/>
                  </a:lnTo>
                  <a:lnTo>
                    <a:pt x="159" y="191"/>
                  </a:lnTo>
                  <a:lnTo>
                    <a:pt x="158" y="175"/>
                  </a:lnTo>
                  <a:lnTo>
                    <a:pt x="156" y="161"/>
                  </a:lnTo>
                  <a:lnTo>
                    <a:pt x="151" y="147"/>
                  </a:lnTo>
                  <a:lnTo>
                    <a:pt x="147" y="132"/>
                  </a:lnTo>
                  <a:lnTo>
                    <a:pt x="140" y="120"/>
                  </a:lnTo>
                  <a:lnTo>
                    <a:pt x="140" y="120"/>
                  </a:lnTo>
                  <a:lnTo>
                    <a:pt x="134" y="107"/>
                  </a:lnTo>
                  <a:lnTo>
                    <a:pt x="126" y="92"/>
                  </a:lnTo>
                  <a:lnTo>
                    <a:pt x="113" y="80"/>
                  </a:lnTo>
                  <a:lnTo>
                    <a:pt x="101" y="65"/>
                  </a:lnTo>
                  <a:lnTo>
                    <a:pt x="85" y="52"/>
                  </a:lnTo>
                  <a:lnTo>
                    <a:pt x="71" y="39"/>
                  </a:lnTo>
                  <a:lnTo>
                    <a:pt x="52" y="27"/>
                  </a:lnTo>
                  <a:lnTo>
                    <a:pt x="35" y="16"/>
                  </a:lnTo>
                  <a:lnTo>
                    <a:pt x="18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6"/>
                  </a:lnTo>
                  <a:lnTo>
                    <a:pt x="2" y="25"/>
                  </a:lnTo>
                  <a:lnTo>
                    <a:pt x="2" y="37"/>
                  </a:lnTo>
                  <a:lnTo>
                    <a:pt x="4" y="50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6" y="85"/>
                  </a:lnTo>
                  <a:lnTo>
                    <a:pt x="8" y="96"/>
                  </a:lnTo>
                  <a:lnTo>
                    <a:pt x="8" y="96"/>
                  </a:lnTo>
                  <a:lnTo>
                    <a:pt x="8" y="109"/>
                  </a:lnTo>
                  <a:lnTo>
                    <a:pt x="9" y="120"/>
                  </a:lnTo>
                  <a:lnTo>
                    <a:pt x="14" y="132"/>
                  </a:lnTo>
                  <a:lnTo>
                    <a:pt x="16" y="147"/>
                  </a:lnTo>
                  <a:lnTo>
                    <a:pt x="20" y="159"/>
                  </a:lnTo>
                  <a:lnTo>
                    <a:pt x="25" y="172"/>
                  </a:lnTo>
                  <a:lnTo>
                    <a:pt x="31" y="185"/>
                  </a:lnTo>
                  <a:lnTo>
                    <a:pt x="35" y="198"/>
                  </a:lnTo>
                  <a:lnTo>
                    <a:pt x="41" y="208"/>
                  </a:lnTo>
                  <a:lnTo>
                    <a:pt x="48" y="217"/>
                  </a:lnTo>
                  <a:lnTo>
                    <a:pt x="48" y="217"/>
                  </a:lnTo>
                  <a:lnTo>
                    <a:pt x="57" y="225"/>
                  </a:lnTo>
                  <a:lnTo>
                    <a:pt x="64" y="235"/>
                  </a:lnTo>
                  <a:lnTo>
                    <a:pt x="75" y="246"/>
                  </a:lnTo>
                  <a:lnTo>
                    <a:pt x="88" y="256"/>
                  </a:lnTo>
                  <a:lnTo>
                    <a:pt x="101" y="267"/>
                  </a:lnTo>
                  <a:lnTo>
                    <a:pt x="113" y="278"/>
                  </a:lnTo>
                  <a:lnTo>
                    <a:pt x="128" y="290"/>
                  </a:lnTo>
                  <a:lnTo>
                    <a:pt x="140" y="299"/>
                  </a:lnTo>
                  <a:lnTo>
                    <a:pt x="156" y="307"/>
                  </a:lnTo>
                  <a:lnTo>
                    <a:pt x="168" y="31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59" name="Freeform 259"/>
            <p:cNvSpPr>
              <a:spLocks/>
            </p:cNvSpPr>
            <p:nvPr/>
          </p:nvSpPr>
          <p:spPr bwMode="auto">
            <a:xfrm>
              <a:off x="2579" y="2732"/>
              <a:ext cx="120" cy="201"/>
            </a:xfrm>
            <a:custGeom>
              <a:avLst/>
              <a:gdLst/>
              <a:ahLst/>
              <a:cxnLst>
                <a:cxn ang="0">
                  <a:pos x="108" y="203"/>
                </a:cxn>
                <a:cxn ang="0">
                  <a:pos x="101" y="195"/>
                </a:cxn>
                <a:cxn ang="0">
                  <a:pos x="92" y="186"/>
                </a:cxn>
                <a:cxn ang="0">
                  <a:pos x="83" y="176"/>
                </a:cxn>
                <a:cxn ang="0">
                  <a:pos x="75" y="165"/>
                </a:cxn>
                <a:cxn ang="0">
                  <a:pos x="67" y="154"/>
                </a:cxn>
                <a:cxn ang="0">
                  <a:pos x="60" y="147"/>
                </a:cxn>
                <a:cxn ang="0">
                  <a:pos x="52" y="136"/>
                </a:cxn>
                <a:cxn ang="0">
                  <a:pos x="46" y="126"/>
                </a:cxn>
                <a:cxn ang="0">
                  <a:pos x="39" y="117"/>
                </a:cxn>
                <a:cxn ang="0">
                  <a:pos x="35" y="110"/>
                </a:cxn>
                <a:cxn ang="0">
                  <a:pos x="35" y="110"/>
                </a:cxn>
                <a:cxn ang="0">
                  <a:pos x="31" y="103"/>
                </a:cxn>
                <a:cxn ang="0">
                  <a:pos x="27" y="94"/>
                </a:cxn>
                <a:cxn ang="0">
                  <a:pos x="23" y="85"/>
                </a:cxn>
                <a:cxn ang="0">
                  <a:pos x="20" y="73"/>
                </a:cxn>
                <a:cxn ang="0">
                  <a:pos x="16" y="62"/>
                </a:cxn>
                <a:cxn ang="0">
                  <a:pos x="12" y="50"/>
                </a:cxn>
                <a:cxn ang="0">
                  <a:pos x="9" y="37"/>
                </a:cxn>
                <a:cxn ang="0">
                  <a:pos x="6" y="25"/>
                </a:cxn>
                <a:cxn ang="0">
                  <a:pos x="2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12"/>
                </a:cxn>
                <a:cxn ang="0">
                  <a:pos x="6" y="25"/>
                </a:cxn>
                <a:cxn ang="0">
                  <a:pos x="12" y="37"/>
                </a:cxn>
                <a:cxn ang="0">
                  <a:pos x="16" y="50"/>
                </a:cxn>
                <a:cxn ang="0">
                  <a:pos x="20" y="62"/>
                </a:cxn>
                <a:cxn ang="0">
                  <a:pos x="27" y="73"/>
                </a:cxn>
                <a:cxn ang="0">
                  <a:pos x="31" y="85"/>
                </a:cxn>
                <a:cxn ang="0">
                  <a:pos x="37" y="94"/>
                </a:cxn>
                <a:cxn ang="0">
                  <a:pos x="41" y="103"/>
                </a:cxn>
                <a:cxn ang="0">
                  <a:pos x="46" y="110"/>
                </a:cxn>
                <a:cxn ang="0">
                  <a:pos x="46" y="110"/>
                </a:cxn>
                <a:cxn ang="0">
                  <a:pos x="50" y="117"/>
                </a:cxn>
                <a:cxn ang="0">
                  <a:pos x="57" y="126"/>
                </a:cxn>
                <a:cxn ang="0">
                  <a:pos x="62" y="136"/>
                </a:cxn>
                <a:cxn ang="0">
                  <a:pos x="71" y="147"/>
                </a:cxn>
                <a:cxn ang="0">
                  <a:pos x="80" y="154"/>
                </a:cxn>
                <a:cxn ang="0">
                  <a:pos x="88" y="165"/>
                </a:cxn>
                <a:cxn ang="0">
                  <a:pos x="96" y="176"/>
                </a:cxn>
                <a:cxn ang="0">
                  <a:pos x="105" y="186"/>
                </a:cxn>
                <a:cxn ang="0">
                  <a:pos x="113" y="195"/>
                </a:cxn>
                <a:cxn ang="0">
                  <a:pos x="120" y="203"/>
                </a:cxn>
                <a:cxn ang="0">
                  <a:pos x="108" y="203"/>
                </a:cxn>
              </a:cxnLst>
              <a:rect l="0" t="0" r="r" b="b"/>
              <a:pathLst>
                <a:path w="121" h="204">
                  <a:moveTo>
                    <a:pt x="108" y="203"/>
                  </a:moveTo>
                  <a:lnTo>
                    <a:pt x="101" y="195"/>
                  </a:lnTo>
                  <a:lnTo>
                    <a:pt x="92" y="186"/>
                  </a:lnTo>
                  <a:lnTo>
                    <a:pt x="83" y="176"/>
                  </a:lnTo>
                  <a:lnTo>
                    <a:pt x="75" y="165"/>
                  </a:lnTo>
                  <a:lnTo>
                    <a:pt x="67" y="154"/>
                  </a:lnTo>
                  <a:lnTo>
                    <a:pt x="60" y="147"/>
                  </a:lnTo>
                  <a:lnTo>
                    <a:pt x="52" y="136"/>
                  </a:lnTo>
                  <a:lnTo>
                    <a:pt x="46" y="126"/>
                  </a:lnTo>
                  <a:lnTo>
                    <a:pt x="39" y="117"/>
                  </a:lnTo>
                  <a:lnTo>
                    <a:pt x="35" y="110"/>
                  </a:lnTo>
                  <a:lnTo>
                    <a:pt x="35" y="110"/>
                  </a:lnTo>
                  <a:lnTo>
                    <a:pt x="31" y="103"/>
                  </a:lnTo>
                  <a:lnTo>
                    <a:pt x="27" y="94"/>
                  </a:lnTo>
                  <a:lnTo>
                    <a:pt x="23" y="85"/>
                  </a:lnTo>
                  <a:lnTo>
                    <a:pt x="20" y="73"/>
                  </a:lnTo>
                  <a:lnTo>
                    <a:pt x="16" y="62"/>
                  </a:lnTo>
                  <a:lnTo>
                    <a:pt x="12" y="50"/>
                  </a:lnTo>
                  <a:lnTo>
                    <a:pt x="9" y="37"/>
                  </a:lnTo>
                  <a:lnTo>
                    <a:pt x="6" y="25"/>
                  </a:lnTo>
                  <a:lnTo>
                    <a:pt x="2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12"/>
                  </a:lnTo>
                  <a:lnTo>
                    <a:pt x="6" y="25"/>
                  </a:lnTo>
                  <a:lnTo>
                    <a:pt x="12" y="37"/>
                  </a:lnTo>
                  <a:lnTo>
                    <a:pt x="16" y="50"/>
                  </a:lnTo>
                  <a:lnTo>
                    <a:pt x="20" y="62"/>
                  </a:lnTo>
                  <a:lnTo>
                    <a:pt x="27" y="73"/>
                  </a:lnTo>
                  <a:lnTo>
                    <a:pt x="31" y="85"/>
                  </a:lnTo>
                  <a:lnTo>
                    <a:pt x="37" y="94"/>
                  </a:lnTo>
                  <a:lnTo>
                    <a:pt x="41" y="103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50" y="117"/>
                  </a:lnTo>
                  <a:lnTo>
                    <a:pt x="57" y="126"/>
                  </a:lnTo>
                  <a:lnTo>
                    <a:pt x="62" y="136"/>
                  </a:lnTo>
                  <a:lnTo>
                    <a:pt x="71" y="147"/>
                  </a:lnTo>
                  <a:lnTo>
                    <a:pt x="80" y="154"/>
                  </a:lnTo>
                  <a:lnTo>
                    <a:pt x="88" y="165"/>
                  </a:lnTo>
                  <a:lnTo>
                    <a:pt x="96" y="176"/>
                  </a:lnTo>
                  <a:lnTo>
                    <a:pt x="105" y="186"/>
                  </a:lnTo>
                  <a:lnTo>
                    <a:pt x="113" y="195"/>
                  </a:lnTo>
                  <a:lnTo>
                    <a:pt x="120" y="203"/>
                  </a:lnTo>
                  <a:lnTo>
                    <a:pt x="108" y="203"/>
                  </a:lnTo>
                </a:path>
              </a:pathLst>
            </a:custGeom>
            <a:solidFill>
              <a:srgbClr val="7C600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0" name="Freeform 260"/>
            <p:cNvSpPr>
              <a:spLocks/>
            </p:cNvSpPr>
            <p:nvPr/>
          </p:nvSpPr>
          <p:spPr bwMode="auto">
            <a:xfrm>
              <a:off x="2892" y="3014"/>
              <a:ext cx="240" cy="226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67" y="7"/>
                </a:cxn>
                <a:cxn ang="0">
                  <a:pos x="94" y="16"/>
                </a:cxn>
                <a:cxn ang="0">
                  <a:pos x="117" y="29"/>
                </a:cxn>
                <a:cxn ang="0">
                  <a:pos x="134" y="46"/>
                </a:cxn>
                <a:cxn ang="0">
                  <a:pos x="141" y="57"/>
                </a:cxn>
                <a:cxn ang="0">
                  <a:pos x="147" y="77"/>
                </a:cxn>
                <a:cxn ang="0">
                  <a:pos x="153" y="98"/>
                </a:cxn>
                <a:cxn ang="0">
                  <a:pos x="155" y="117"/>
                </a:cxn>
                <a:cxn ang="0">
                  <a:pos x="161" y="129"/>
                </a:cxn>
                <a:cxn ang="0">
                  <a:pos x="170" y="138"/>
                </a:cxn>
                <a:cxn ang="0">
                  <a:pos x="177" y="140"/>
                </a:cxn>
                <a:cxn ang="0">
                  <a:pos x="191" y="144"/>
                </a:cxn>
                <a:cxn ang="0">
                  <a:pos x="206" y="144"/>
                </a:cxn>
                <a:cxn ang="0">
                  <a:pos x="221" y="144"/>
                </a:cxn>
                <a:cxn ang="0">
                  <a:pos x="233" y="144"/>
                </a:cxn>
                <a:cxn ang="0">
                  <a:pos x="238" y="142"/>
                </a:cxn>
                <a:cxn ang="0">
                  <a:pos x="229" y="153"/>
                </a:cxn>
                <a:cxn ang="0">
                  <a:pos x="217" y="174"/>
                </a:cxn>
                <a:cxn ang="0">
                  <a:pos x="212" y="182"/>
                </a:cxn>
                <a:cxn ang="0">
                  <a:pos x="206" y="201"/>
                </a:cxn>
                <a:cxn ang="0">
                  <a:pos x="203" y="216"/>
                </a:cxn>
                <a:cxn ang="0">
                  <a:pos x="203" y="222"/>
                </a:cxn>
                <a:cxn ang="0">
                  <a:pos x="198" y="225"/>
                </a:cxn>
                <a:cxn ang="0">
                  <a:pos x="182" y="225"/>
                </a:cxn>
                <a:cxn ang="0">
                  <a:pos x="161" y="222"/>
                </a:cxn>
                <a:cxn ang="0">
                  <a:pos x="136" y="222"/>
                </a:cxn>
                <a:cxn ang="0">
                  <a:pos x="115" y="216"/>
                </a:cxn>
                <a:cxn ang="0">
                  <a:pos x="104" y="211"/>
                </a:cxn>
                <a:cxn ang="0">
                  <a:pos x="88" y="201"/>
                </a:cxn>
                <a:cxn ang="0">
                  <a:pos x="77" y="188"/>
                </a:cxn>
                <a:cxn ang="0">
                  <a:pos x="71" y="172"/>
                </a:cxn>
                <a:cxn ang="0">
                  <a:pos x="67" y="151"/>
                </a:cxn>
                <a:cxn ang="0">
                  <a:pos x="67" y="142"/>
                </a:cxn>
                <a:cxn ang="0">
                  <a:pos x="65" y="121"/>
                </a:cxn>
                <a:cxn ang="0">
                  <a:pos x="62" y="98"/>
                </a:cxn>
                <a:cxn ang="0">
                  <a:pos x="58" y="80"/>
                </a:cxn>
                <a:cxn ang="0">
                  <a:pos x="51" y="62"/>
                </a:cxn>
                <a:cxn ang="0">
                  <a:pos x="39" y="52"/>
                </a:cxn>
                <a:cxn ang="0">
                  <a:pos x="26" y="46"/>
                </a:cxn>
                <a:cxn ang="0">
                  <a:pos x="7" y="27"/>
                </a:cxn>
                <a:cxn ang="0">
                  <a:pos x="0" y="18"/>
                </a:cxn>
              </a:cxnLst>
              <a:rect l="0" t="0" r="r" b="b"/>
              <a:pathLst>
                <a:path w="239" h="226">
                  <a:moveTo>
                    <a:pt x="33" y="0"/>
                  </a:moveTo>
                  <a:lnTo>
                    <a:pt x="44" y="4"/>
                  </a:lnTo>
                  <a:lnTo>
                    <a:pt x="53" y="6"/>
                  </a:lnTo>
                  <a:lnTo>
                    <a:pt x="67" y="7"/>
                  </a:lnTo>
                  <a:lnTo>
                    <a:pt x="79" y="12"/>
                  </a:lnTo>
                  <a:lnTo>
                    <a:pt x="94" y="16"/>
                  </a:lnTo>
                  <a:lnTo>
                    <a:pt x="104" y="23"/>
                  </a:lnTo>
                  <a:lnTo>
                    <a:pt x="117" y="29"/>
                  </a:lnTo>
                  <a:lnTo>
                    <a:pt x="127" y="37"/>
                  </a:lnTo>
                  <a:lnTo>
                    <a:pt x="134" y="46"/>
                  </a:lnTo>
                  <a:lnTo>
                    <a:pt x="141" y="57"/>
                  </a:lnTo>
                  <a:lnTo>
                    <a:pt x="141" y="57"/>
                  </a:lnTo>
                  <a:lnTo>
                    <a:pt x="145" y="69"/>
                  </a:lnTo>
                  <a:lnTo>
                    <a:pt x="147" y="77"/>
                  </a:lnTo>
                  <a:lnTo>
                    <a:pt x="149" y="90"/>
                  </a:lnTo>
                  <a:lnTo>
                    <a:pt x="153" y="98"/>
                  </a:lnTo>
                  <a:lnTo>
                    <a:pt x="153" y="108"/>
                  </a:lnTo>
                  <a:lnTo>
                    <a:pt x="155" y="117"/>
                  </a:lnTo>
                  <a:lnTo>
                    <a:pt x="157" y="124"/>
                  </a:lnTo>
                  <a:lnTo>
                    <a:pt x="161" y="129"/>
                  </a:lnTo>
                  <a:lnTo>
                    <a:pt x="166" y="136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77" y="140"/>
                  </a:lnTo>
                  <a:lnTo>
                    <a:pt x="182" y="142"/>
                  </a:lnTo>
                  <a:lnTo>
                    <a:pt x="191" y="144"/>
                  </a:lnTo>
                  <a:lnTo>
                    <a:pt x="198" y="144"/>
                  </a:lnTo>
                  <a:lnTo>
                    <a:pt x="206" y="144"/>
                  </a:lnTo>
                  <a:lnTo>
                    <a:pt x="212" y="144"/>
                  </a:lnTo>
                  <a:lnTo>
                    <a:pt x="221" y="144"/>
                  </a:lnTo>
                  <a:lnTo>
                    <a:pt x="226" y="144"/>
                  </a:lnTo>
                  <a:lnTo>
                    <a:pt x="233" y="144"/>
                  </a:lnTo>
                  <a:lnTo>
                    <a:pt x="238" y="142"/>
                  </a:lnTo>
                  <a:lnTo>
                    <a:pt x="238" y="142"/>
                  </a:lnTo>
                  <a:lnTo>
                    <a:pt x="235" y="144"/>
                  </a:lnTo>
                  <a:lnTo>
                    <a:pt x="229" y="153"/>
                  </a:lnTo>
                  <a:lnTo>
                    <a:pt x="223" y="163"/>
                  </a:lnTo>
                  <a:lnTo>
                    <a:pt x="217" y="174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08" y="193"/>
                  </a:lnTo>
                  <a:lnTo>
                    <a:pt x="206" y="201"/>
                  </a:lnTo>
                  <a:lnTo>
                    <a:pt x="203" y="207"/>
                  </a:lnTo>
                  <a:lnTo>
                    <a:pt x="203" y="216"/>
                  </a:lnTo>
                  <a:lnTo>
                    <a:pt x="203" y="222"/>
                  </a:lnTo>
                  <a:lnTo>
                    <a:pt x="203" y="222"/>
                  </a:lnTo>
                  <a:lnTo>
                    <a:pt x="202" y="225"/>
                  </a:lnTo>
                  <a:lnTo>
                    <a:pt x="198" y="225"/>
                  </a:lnTo>
                  <a:lnTo>
                    <a:pt x="191" y="225"/>
                  </a:lnTo>
                  <a:lnTo>
                    <a:pt x="182" y="225"/>
                  </a:lnTo>
                  <a:lnTo>
                    <a:pt x="172" y="225"/>
                  </a:lnTo>
                  <a:lnTo>
                    <a:pt x="161" y="222"/>
                  </a:lnTo>
                  <a:lnTo>
                    <a:pt x="149" y="222"/>
                  </a:lnTo>
                  <a:lnTo>
                    <a:pt x="136" y="222"/>
                  </a:lnTo>
                  <a:lnTo>
                    <a:pt x="126" y="218"/>
                  </a:lnTo>
                  <a:lnTo>
                    <a:pt x="115" y="216"/>
                  </a:lnTo>
                  <a:lnTo>
                    <a:pt x="115" y="216"/>
                  </a:lnTo>
                  <a:lnTo>
                    <a:pt x="104" y="211"/>
                  </a:lnTo>
                  <a:lnTo>
                    <a:pt x="96" y="207"/>
                  </a:lnTo>
                  <a:lnTo>
                    <a:pt x="88" y="201"/>
                  </a:lnTo>
                  <a:lnTo>
                    <a:pt x="83" y="195"/>
                  </a:lnTo>
                  <a:lnTo>
                    <a:pt x="77" y="188"/>
                  </a:lnTo>
                  <a:lnTo>
                    <a:pt x="73" y="180"/>
                  </a:lnTo>
                  <a:lnTo>
                    <a:pt x="71" y="172"/>
                  </a:lnTo>
                  <a:lnTo>
                    <a:pt x="67" y="161"/>
                  </a:lnTo>
                  <a:lnTo>
                    <a:pt x="67" y="151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7" y="131"/>
                  </a:lnTo>
                  <a:lnTo>
                    <a:pt x="65" y="121"/>
                  </a:lnTo>
                  <a:lnTo>
                    <a:pt x="65" y="110"/>
                  </a:lnTo>
                  <a:lnTo>
                    <a:pt x="62" y="98"/>
                  </a:lnTo>
                  <a:lnTo>
                    <a:pt x="62" y="90"/>
                  </a:lnTo>
                  <a:lnTo>
                    <a:pt x="58" y="80"/>
                  </a:lnTo>
                  <a:lnTo>
                    <a:pt x="56" y="71"/>
                  </a:lnTo>
                  <a:lnTo>
                    <a:pt x="51" y="62"/>
                  </a:lnTo>
                  <a:lnTo>
                    <a:pt x="46" y="57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26" y="46"/>
                  </a:lnTo>
                  <a:lnTo>
                    <a:pt x="16" y="35"/>
                  </a:lnTo>
                  <a:lnTo>
                    <a:pt x="7" y="27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3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1" name="Freeform 261"/>
            <p:cNvSpPr>
              <a:spLocks/>
            </p:cNvSpPr>
            <p:nvPr/>
          </p:nvSpPr>
          <p:spPr bwMode="auto">
            <a:xfrm>
              <a:off x="2892" y="3014"/>
              <a:ext cx="240" cy="226"/>
            </a:xfrm>
            <a:custGeom>
              <a:avLst/>
              <a:gdLst/>
              <a:ahLst/>
              <a:cxnLst>
                <a:cxn ang="0">
                  <a:pos x="44" y="4"/>
                </a:cxn>
                <a:cxn ang="0">
                  <a:pos x="67" y="7"/>
                </a:cxn>
                <a:cxn ang="0">
                  <a:pos x="94" y="16"/>
                </a:cxn>
                <a:cxn ang="0">
                  <a:pos x="117" y="29"/>
                </a:cxn>
                <a:cxn ang="0">
                  <a:pos x="134" y="46"/>
                </a:cxn>
                <a:cxn ang="0">
                  <a:pos x="141" y="57"/>
                </a:cxn>
                <a:cxn ang="0">
                  <a:pos x="147" y="77"/>
                </a:cxn>
                <a:cxn ang="0">
                  <a:pos x="153" y="98"/>
                </a:cxn>
                <a:cxn ang="0">
                  <a:pos x="155" y="117"/>
                </a:cxn>
                <a:cxn ang="0">
                  <a:pos x="161" y="129"/>
                </a:cxn>
                <a:cxn ang="0">
                  <a:pos x="170" y="138"/>
                </a:cxn>
                <a:cxn ang="0">
                  <a:pos x="177" y="140"/>
                </a:cxn>
                <a:cxn ang="0">
                  <a:pos x="191" y="144"/>
                </a:cxn>
                <a:cxn ang="0">
                  <a:pos x="206" y="144"/>
                </a:cxn>
                <a:cxn ang="0">
                  <a:pos x="221" y="144"/>
                </a:cxn>
                <a:cxn ang="0">
                  <a:pos x="233" y="144"/>
                </a:cxn>
                <a:cxn ang="0">
                  <a:pos x="238" y="142"/>
                </a:cxn>
                <a:cxn ang="0">
                  <a:pos x="229" y="153"/>
                </a:cxn>
                <a:cxn ang="0">
                  <a:pos x="217" y="174"/>
                </a:cxn>
                <a:cxn ang="0">
                  <a:pos x="212" y="182"/>
                </a:cxn>
                <a:cxn ang="0">
                  <a:pos x="206" y="201"/>
                </a:cxn>
                <a:cxn ang="0">
                  <a:pos x="203" y="216"/>
                </a:cxn>
                <a:cxn ang="0">
                  <a:pos x="203" y="222"/>
                </a:cxn>
                <a:cxn ang="0">
                  <a:pos x="198" y="225"/>
                </a:cxn>
                <a:cxn ang="0">
                  <a:pos x="182" y="225"/>
                </a:cxn>
                <a:cxn ang="0">
                  <a:pos x="161" y="222"/>
                </a:cxn>
                <a:cxn ang="0">
                  <a:pos x="136" y="222"/>
                </a:cxn>
                <a:cxn ang="0">
                  <a:pos x="115" y="216"/>
                </a:cxn>
                <a:cxn ang="0">
                  <a:pos x="104" y="211"/>
                </a:cxn>
                <a:cxn ang="0">
                  <a:pos x="88" y="201"/>
                </a:cxn>
                <a:cxn ang="0">
                  <a:pos x="77" y="188"/>
                </a:cxn>
                <a:cxn ang="0">
                  <a:pos x="71" y="172"/>
                </a:cxn>
                <a:cxn ang="0">
                  <a:pos x="67" y="151"/>
                </a:cxn>
                <a:cxn ang="0">
                  <a:pos x="67" y="142"/>
                </a:cxn>
                <a:cxn ang="0">
                  <a:pos x="65" y="121"/>
                </a:cxn>
                <a:cxn ang="0">
                  <a:pos x="62" y="98"/>
                </a:cxn>
                <a:cxn ang="0">
                  <a:pos x="58" y="80"/>
                </a:cxn>
                <a:cxn ang="0">
                  <a:pos x="51" y="62"/>
                </a:cxn>
                <a:cxn ang="0">
                  <a:pos x="39" y="52"/>
                </a:cxn>
                <a:cxn ang="0">
                  <a:pos x="26" y="46"/>
                </a:cxn>
                <a:cxn ang="0">
                  <a:pos x="7" y="27"/>
                </a:cxn>
                <a:cxn ang="0">
                  <a:pos x="0" y="18"/>
                </a:cxn>
              </a:cxnLst>
              <a:rect l="0" t="0" r="r" b="b"/>
              <a:pathLst>
                <a:path w="239" h="226">
                  <a:moveTo>
                    <a:pt x="33" y="0"/>
                  </a:moveTo>
                  <a:lnTo>
                    <a:pt x="44" y="4"/>
                  </a:lnTo>
                  <a:lnTo>
                    <a:pt x="53" y="6"/>
                  </a:lnTo>
                  <a:lnTo>
                    <a:pt x="67" y="7"/>
                  </a:lnTo>
                  <a:lnTo>
                    <a:pt x="79" y="12"/>
                  </a:lnTo>
                  <a:lnTo>
                    <a:pt x="94" y="16"/>
                  </a:lnTo>
                  <a:lnTo>
                    <a:pt x="104" y="23"/>
                  </a:lnTo>
                  <a:lnTo>
                    <a:pt x="117" y="29"/>
                  </a:lnTo>
                  <a:lnTo>
                    <a:pt x="127" y="37"/>
                  </a:lnTo>
                  <a:lnTo>
                    <a:pt x="134" y="46"/>
                  </a:lnTo>
                  <a:lnTo>
                    <a:pt x="141" y="57"/>
                  </a:lnTo>
                  <a:lnTo>
                    <a:pt x="141" y="57"/>
                  </a:lnTo>
                  <a:lnTo>
                    <a:pt x="145" y="69"/>
                  </a:lnTo>
                  <a:lnTo>
                    <a:pt x="147" y="77"/>
                  </a:lnTo>
                  <a:lnTo>
                    <a:pt x="149" y="90"/>
                  </a:lnTo>
                  <a:lnTo>
                    <a:pt x="153" y="98"/>
                  </a:lnTo>
                  <a:lnTo>
                    <a:pt x="153" y="108"/>
                  </a:lnTo>
                  <a:lnTo>
                    <a:pt x="155" y="117"/>
                  </a:lnTo>
                  <a:lnTo>
                    <a:pt x="157" y="124"/>
                  </a:lnTo>
                  <a:lnTo>
                    <a:pt x="161" y="129"/>
                  </a:lnTo>
                  <a:lnTo>
                    <a:pt x="166" y="136"/>
                  </a:lnTo>
                  <a:lnTo>
                    <a:pt x="170" y="138"/>
                  </a:lnTo>
                  <a:lnTo>
                    <a:pt x="170" y="138"/>
                  </a:lnTo>
                  <a:lnTo>
                    <a:pt x="177" y="140"/>
                  </a:lnTo>
                  <a:lnTo>
                    <a:pt x="182" y="142"/>
                  </a:lnTo>
                  <a:lnTo>
                    <a:pt x="191" y="144"/>
                  </a:lnTo>
                  <a:lnTo>
                    <a:pt x="198" y="144"/>
                  </a:lnTo>
                  <a:lnTo>
                    <a:pt x="206" y="144"/>
                  </a:lnTo>
                  <a:lnTo>
                    <a:pt x="212" y="144"/>
                  </a:lnTo>
                  <a:lnTo>
                    <a:pt x="221" y="144"/>
                  </a:lnTo>
                  <a:lnTo>
                    <a:pt x="226" y="144"/>
                  </a:lnTo>
                  <a:lnTo>
                    <a:pt x="233" y="144"/>
                  </a:lnTo>
                  <a:lnTo>
                    <a:pt x="238" y="142"/>
                  </a:lnTo>
                  <a:lnTo>
                    <a:pt x="238" y="142"/>
                  </a:lnTo>
                  <a:lnTo>
                    <a:pt x="235" y="144"/>
                  </a:lnTo>
                  <a:lnTo>
                    <a:pt x="229" y="153"/>
                  </a:lnTo>
                  <a:lnTo>
                    <a:pt x="223" y="163"/>
                  </a:lnTo>
                  <a:lnTo>
                    <a:pt x="217" y="174"/>
                  </a:lnTo>
                  <a:lnTo>
                    <a:pt x="212" y="182"/>
                  </a:lnTo>
                  <a:lnTo>
                    <a:pt x="212" y="182"/>
                  </a:lnTo>
                  <a:lnTo>
                    <a:pt x="208" y="193"/>
                  </a:lnTo>
                  <a:lnTo>
                    <a:pt x="206" y="201"/>
                  </a:lnTo>
                  <a:lnTo>
                    <a:pt x="203" y="207"/>
                  </a:lnTo>
                  <a:lnTo>
                    <a:pt x="203" y="216"/>
                  </a:lnTo>
                  <a:lnTo>
                    <a:pt x="203" y="222"/>
                  </a:lnTo>
                  <a:lnTo>
                    <a:pt x="203" y="222"/>
                  </a:lnTo>
                  <a:lnTo>
                    <a:pt x="202" y="225"/>
                  </a:lnTo>
                  <a:lnTo>
                    <a:pt x="198" y="225"/>
                  </a:lnTo>
                  <a:lnTo>
                    <a:pt x="191" y="225"/>
                  </a:lnTo>
                  <a:lnTo>
                    <a:pt x="182" y="225"/>
                  </a:lnTo>
                  <a:lnTo>
                    <a:pt x="172" y="225"/>
                  </a:lnTo>
                  <a:lnTo>
                    <a:pt x="161" y="222"/>
                  </a:lnTo>
                  <a:lnTo>
                    <a:pt x="149" y="222"/>
                  </a:lnTo>
                  <a:lnTo>
                    <a:pt x="136" y="222"/>
                  </a:lnTo>
                  <a:lnTo>
                    <a:pt x="126" y="218"/>
                  </a:lnTo>
                  <a:lnTo>
                    <a:pt x="115" y="216"/>
                  </a:lnTo>
                  <a:lnTo>
                    <a:pt x="115" y="216"/>
                  </a:lnTo>
                  <a:lnTo>
                    <a:pt x="104" y="211"/>
                  </a:lnTo>
                  <a:lnTo>
                    <a:pt x="96" y="207"/>
                  </a:lnTo>
                  <a:lnTo>
                    <a:pt x="88" y="201"/>
                  </a:lnTo>
                  <a:lnTo>
                    <a:pt x="83" y="195"/>
                  </a:lnTo>
                  <a:lnTo>
                    <a:pt x="77" y="188"/>
                  </a:lnTo>
                  <a:lnTo>
                    <a:pt x="73" y="180"/>
                  </a:lnTo>
                  <a:lnTo>
                    <a:pt x="71" y="172"/>
                  </a:lnTo>
                  <a:lnTo>
                    <a:pt x="67" y="161"/>
                  </a:lnTo>
                  <a:lnTo>
                    <a:pt x="67" y="151"/>
                  </a:lnTo>
                  <a:lnTo>
                    <a:pt x="67" y="142"/>
                  </a:lnTo>
                  <a:lnTo>
                    <a:pt x="67" y="142"/>
                  </a:lnTo>
                  <a:lnTo>
                    <a:pt x="67" y="131"/>
                  </a:lnTo>
                  <a:lnTo>
                    <a:pt x="65" y="121"/>
                  </a:lnTo>
                  <a:lnTo>
                    <a:pt x="65" y="110"/>
                  </a:lnTo>
                  <a:lnTo>
                    <a:pt x="62" y="98"/>
                  </a:lnTo>
                  <a:lnTo>
                    <a:pt x="62" y="90"/>
                  </a:lnTo>
                  <a:lnTo>
                    <a:pt x="58" y="80"/>
                  </a:lnTo>
                  <a:lnTo>
                    <a:pt x="56" y="71"/>
                  </a:lnTo>
                  <a:lnTo>
                    <a:pt x="51" y="62"/>
                  </a:lnTo>
                  <a:lnTo>
                    <a:pt x="46" y="57"/>
                  </a:lnTo>
                  <a:lnTo>
                    <a:pt x="39" y="52"/>
                  </a:lnTo>
                  <a:lnTo>
                    <a:pt x="39" y="52"/>
                  </a:lnTo>
                  <a:lnTo>
                    <a:pt x="26" y="46"/>
                  </a:lnTo>
                  <a:lnTo>
                    <a:pt x="16" y="35"/>
                  </a:lnTo>
                  <a:lnTo>
                    <a:pt x="7" y="27"/>
                  </a:lnTo>
                  <a:lnTo>
                    <a:pt x="1" y="20"/>
                  </a:lnTo>
                  <a:lnTo>
                    <a:pt x="0" y="1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2" name="Freeform 262"/>
            <p:cNvSpPr>
              <a:spLocks/>
            </p:cNvSpPr>
            <p:nvPr/>
          </p:nvSpPr>
          <p:spPr bwMode="auto">
            <a:xfrm>
              <a:off x="2939" y="2852"/>
              <a:ext cx="212" cy="259"/>
            </a:xfrm>
            <a:custGeom>
              <a:avLst/>
              <a:gdLst/>
              <a:ahLst/>
              <a:cxnLst>
                <a:cxn ang="0">
                  <a:pos x="15" y="68"/>
                </a:cxn>
                <a:cxn ang="0">
                  <a:pos x="36" y="50"/>
                </a:cxn>
                <a:cxn ang="0">
                  <a:pos x="59" y="29"/>
                </a:cxn>
                <a:cxn ang="0">
                  <a:pos x="72" y="19"/>
                </a:cxn>
                <a:cxn ang="0">
                  <a:pos x="98" y="4"/>
                </a:cxn>
                <a:cxn ang="0">
                  <a:pos x="122" y="0"/>
                </a:cxn>
                <a:cxn ang="0">
                  <a:pos x="135" y="2"/>
                </a:cxn>
                <a:cxn ang="0">
                  <a:pos x="162" y="19"/>
                </a:cxn>
                <a:cxn ang="0">
                  <a:pos x="178" y="48"/>
                </a:cxn>
                <a:cxn ang="0">
                  <a:pos x="178" y="57"/>
                </a:cxn>
                <a:cxn ang="0">
                  <a:pos x="178" y="75"/>
                </a:cxn>
                <a:cxn ang="0">
                  <a:pos x="174" y="94"/>
                </a:cxn>
                <a:cxn ang="0">
                  <a:pos x="173" y="111"/>
                </a:cxn>
                <a:cxn ang="0">
                  <a:pos x="173" y="124"/>
                </a:cxn>
                <a:cxn ang="0">
                  <a:pos x="174" y="130"/>
                </a:cxn>
                <a:cxn ang="0">
                  <a:pos x="183" y="141"/>
                </a:cxn>
                <a:cxn ang="0">
                  <a:pos x="194" y="153"/>
                </a:cxn>
                <a:cxn ang="0">
                  <a:pos x="204" y="167"/>
                </a:cxn>
                <a:cxn ang="0">
                  <a:pos x="213" y="183"/>
                </a:cxn>
                <a:cxn ang="0">
                  <a:pos x="213" y="199"/>
                </a:cxn>
                <a:cxn ang="0">
                  <a:pos x="206" y="216"/>
                </a:cxn>
                <a:cxn ang="0">
                  <a:pos x="189" y="241"/>
                </a:cxn>
                <a:cxn ang="0">
                  <a:pos x="160" y="256"/>
                </a:cxn>
                <a:cxn ang="0">
                  <a:pos x="149" y="259"/>
                </a:cxn>
                <a:cxn ang="0">
                  <a:pos x="130" y="256"/>
                </a:cxn>
                <a:cxn ang="0">
                  <a:pos x="109" y="250"/>
                </a:cxn>
                <a:cxn ang="0">
                  <a:pos x="88" y="241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36" y="215"/>
                </a:cxn>
                <a:cxn ang="0">
                  <a:pos x="13" y="212"/>
                </a:cxn>
                <a:cxn ang="0">
                  <a:pos x="0" y="71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8"/>
                  </a:lnTo>
                  <a:lnTo>
                    <a:pt x="25" y="59"/>
                  </a:lnTo>
                  <a:lnTo>
                    <a:pt x="36" y="50"/>
                  </a:lnTo>
                  <a:lnTo>
                    <a:pt x="47" y="4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72" y="19"/>
                  </a:lnTo>
                  <a:lnTo>
                    <a:pt x="86" y="10"/>
                  </a:lnTo>
                  <a:lnTo>
                    <a:pt x="98" y="4"/>
                  </a:lnTo>
                  <a:lnTo>
                    <a:pt x="111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2"/>
                  </a:lnTo>
                  <a:lnTo>
                    <a:pt x="149" y="8"/>
                  </a:lnTo>
                  <a:lnTo>
                    <a:pt x="162" y="19"/>
                  </a:lnTo>
                  <a:lnTo>
                    <a:pt x="173" y="31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7"/>
                  </a:lnTo>
                  <a:lnTo>
                    <a:pt x="178" y="68"/>
                  </a:lnTo>
                  <a:lnTo>
                    <a:pt x="178" y="75"/>
                  </a:lnTo>
                  <a:lnTo>
                    <a:pt x="176" y="86"/>
                  </a:lnTo>
                  <a:lnTo>
                    <a:pt x="174" y="94"/>
                  </a:lnTo>
                  <a:lnTo>
                    <a:pt x="174" y="103"/>
                  </a:lnTo>
                  <a:lnTo>
                    <a:pt x="173" y="111"/>
                  </a:lnTo>
                  <a:lnTo>
                    <a:pt x="173" y="118"/>
                  </a:lnTo>
                  <a:lnTo>
                    <a:pt x="173" y="124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4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60"/>
                  </a:lnTo>
                  <a:lnTo>
                    <a:pt x="204" y="167"/>
                  </a:lnTo>
                  <a:lnTo>
                    <a:pt x="208" y="174"/>
                  </a:lnTo>
                  <a:lnTo>
                    <a:pt x="213" y="183"/>
                  </a:lnTo>
                  <a:lnTo>
                    <a:pt x="213" y="190"/>
                  </a:lnTo>
                  <a:lnTo>
                    <a:pt x="213" y="199"/>
                  </a:lnTo>
                  <a:lnTo>
                    <a:pt x="213" y="199"/>
                  </a:lnTo>
                  <a:lnTo>
                    <a:pt x="206" y="216"/>
                  </a:lnTo>
                  <a:lnTo>
                    <a:pt x="199" y="231"/>
                  </a:lnTo>
                  <a:lnTo>
                    <a:pt x="189" y="241"/>
                  </a:lnTo>
                  <a:lnTo>
                    <a:pt x="174" y="250"/>
                  </a:lnTo>
                  <a:lnTo>
                    <a:pt x="160" y="256"/>
                  </a:lnTo>
                  <a:lnTo>
                    <a:pt x="160" y="256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5"/>
                  </a:lnTo>
                  <a:lnTo>
                    <a:pt x="88" y="241"/>
                  </a:lnTo>
                  <a:lnTo>
                    <a:pt x="80" y="235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18"/>
                  </a:lnTo>
                  <a:lnTo>
                    <a:pt x="36" y="215"/>
                  </a:lnTo>
                  <a:lnTo>
                    <a:pt x="23" y="212"/>
                  </a:lnTo>
                  <a:lnTo>
                    <a:pt x="13" y="212"/>
                  </a:lnTo>
                  <a:lnTo>
                    <a:pt x="4" y="212"/>
                  </a:lnTo>
                  <a:lnTo>
                    <a:pt x="0" y="71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3" name="Freeform 263"/>
            <p:cNvSpPr>
              <a:spLocks/>
            </p:cNvSpPr>
            <p:nvPr/>
          </p:nvSpPr>
          <p:spPr bwMode="auto">
            <a:xfrm>
              <a:off x="2939" y="2852"/>
              <a:ext cx="212" cy="25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5" y="68"/>
                </a:cxn>
                <a:cxn ang="0">
                  <a:pos x="25" y="59"/>
                </a:cxn>
                <a:cxn ang="0">
                  <a:pos x="36" y="50"/>
                </a:cxn>
                <a:cxn ang="0">
                  <a:pos x="47" y="42"/>
                </a:cxn>
                <a:cxn ang="0">
                  <a:pos x="59" y="29"/>
                </a:cxn>
                <a:cxn ang="0">
                  <a:pos x="59" y="29"/>
                </a:cxn>
                <a:cxn ang="0">
                  <a:pos x="72" y="19"/>
                </a:cxn>
                <a:cxn ang="0">
                  <a:pos x="86" y="10"/>
                </a:cxn>
                <a:cxn ang="0">
                  <a:pos x="98" y="4"/>
                </a:cxn>
                <a:cxn ang="0">
                  <a:pos x="111" y="2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35" y="2"/>
                </a:cxn>
                <a:cxn ang="0">
                  <a:pos x="149" y="8"/>
                </a:cxn>
                <a:cxn ang="0">
                  <a:pos x="162" y="19"/>
                </a:cxn>
                <a:cxn ang="0">
                  <a:pos x="173" y="31"/>
                </a:cxn>
                <a:cxn ang="0">
                  <a:pos x="178" y="48"/>
                </a:cxn>
                <a:cxn ang="0">
                  <a:pos x="178" y="48"/>
                </a:cxn>
                <a:cxn ang="0">
                  <a:pos x="178" y="57"/>
                </a:cxn>
                <a:cxn ang="0">
                  <a:pos x="178" y="68"/>
                </a:cxn>
                <a:cxn ang="0">
                  <a:pos x="178" y="75"/>
                </a:cxn>
                <a:cxn ang="0">
                  <a:pos x="176" y="86"/>
                </a:cxn>
                <a:cxn ang="0">
                  <a:pos x="174" y="94"/>
                </a:cxn>
                <a:cxn ang="0">
                  <a:pos x="174" y="103"/>
                </a:cxn>
                <a:cxn ang="0">
                  <a:pos x="173" y="111"/>
                </a:cxn>
                <a:cxn ang="0">
                  <a:pos x="173" y="118"/>
                </a:cxn>
                <a:cxn ang="0">
                  <a:pos x="173" y="124"/>
                </a:cxn>
                <a:cxn ang="0">
                  <a:pos x="174" y="130"/>
                </a:cxn>
                <a:cxn ang="0">
                  <a:pos x="174" y="130"/>
                </a:cxn>
                <a:cxn ang="0">
                  <a:pos x="178" y="134"/>
                </a:cxn>
                <a:cxn ang="0">
                  <a:pos x="183" y="141"/>
                </a:cxn>
                <a:cxn ang="0">
                  <a:pos x="187" y="147"/>
                </a:cxn>
                <a:cxn ang="0">
                  <a:pos x="194" y="153"/>
                </a:cxn>
                <a:cxn ang="0">
                  <a:pos x="199" y="160"/>
                </a:cxn>
                <a:cxn ang="0">
                  <a:pos x="204" y="167"/>
                </a:cxn>
                <a:cxn ang="0">
                  <a:pos x="208" y="174"/>
                </a:cxn>
                <a:cxn ang="0">
                  <a:pos x="213" y="183"/>
                </a:cxn>
                <a:cxn ang="0">
                  <a:pos x="213" y="190"/>
                </a:cxn>
                <a:cxn ang="0">
                  <a:pos x="213" y="199"/>
                </a:cxn>
                <a:cxn ang="0">
                  <a:pos x="213" y="199"/>
                </a:cxn>
                <a:cxn ang="0">
                  <a:pos x="206" y="216"/>
                </a:cxn>
                <a:cxn ang="0">
                  <a:pos x="199" y="231"/>
                </a:cxn>
                <a:cxn ang="0">
                  <a:pos x="189" y="241"/>
                </a:cxn>
                <a:cxn ang="0">
                  <a:pos x="174" y="250"/>
                </a:cxn>
                <a:cxn ang="0">
                  <a:pos x="160" y="256"/>
                </a:cxn>
                <a:cxn ang="0">
                  <a:pos x="160" y="256"/>
                </a:cxn>
                <a:cxn ang="0">
                  <a:pos x="149" y="259"/>
                </a:cxn>
                <a:cxn ang="0">
                  <a:pos x="141" y="259"/>
                </a:cxn>
                <a:cxn ang="0">
                  <a:pos x="130" y="256"/>
                </a:cxn>
                <a:cxn ang="0">
                  <a:pos x="120" y="254"/>
                </a:cxn>
                <a:cxn ang="0">
                  <a:pos x="109" y="250"/>
                </a:cxn>
                <a:cxn ang="0">
                  <a:pos x="98" y="245"/>
                </a:cxn>
                <a:cxn ang="0">
                  <a:pos x="88" y="241"/>
                </a:cxn>
                <a:cxn ang="0">
                  <a:pos x="80" y="235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63" y="227"/>
                </a:cxn>
                <a:cxn ang="0">
                  <a:pos x="50" y="218"/>
                </a:cxn>
                <a:cxn ang="0">
                  <a:pos x="36" y="215"/>
                </a:cxn>
                <a:cxn ang="0">
                  <a:pos x="23" y="212"/>
                </a:cxn>
                <a:cxn ang="0">
                  <a:pos x="13" y="212"/>
                </a:cxn>
                <a:cxn ang="0">
                  <a:pos x="4" y="212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8"/>
                  </a:lnTo>
                  <a:lnTo>
                    <a:pt x="25" y="59"/>
                  </a:lnTo>
                  <a:lnTo>
                    <a:pt x="36" y="50"/>
                  </a:lnTo>
                  <a:lnTo>
                    <a:pt x="47" y="42"/>
                  </a:lnTo>
                  <a:lnTo>
                    <a:pt x="59" y="29"/>
                  </a:lnTo>
                  <a:lnTo>
                    <a:pt x="59" y="29"/>
                  </a:lnTo>
                  <a:lnTo>
                    <a:pt x="72" y="19"/>
                  </a:lnTo>
                  <a:lnTo>
                    <a:pt x="86" y="10"/>
                  </a:lnTo>
                  <a:lnTo>
                    <a:pt x="98" y="4"/>
                  </a:lnTo>
                  <a:lnTo>
                    <a:pt x="111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2"/>
                  </a:lnTo>
                  <a:lnTo>
                    <a:pt x="149" y="8"/>
                  </a:lnTo>
                  <a:lnTo>
                    <a:pt x="162" y="19"/>
                  </a:lnTo>
                  <a:lnTo>
                    <a:pt x="173" y="31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7"/>
                  </a:lnTo>
                  <a:lnTo>
                    <a:pt x="178" y="68"/>
                  </a:lnTo>
                  <a:lnTo>
                    <a:pt x="178" y="75"/>
                  </a:lnTo>
                  <a:lnTo>
                    <a:pt x="176" y="86"/>
                  </a:lnTo>
                  <a:lnTo>
                    <a:pt x="174" y="94"/>
                  </a:lnTo>
                  <a:lnTo>
                    <a:pt x="174" y="103"/>
                  </a:lnTo>
                  <a:lnTo>
                    <a:pt x="173" y="111"/>
                  </a:lnTo>
                  <a:lnTo>
                    <a:pt x="173" y="118"/>
                  </a:lnTo>
                  <a:lnTo>
                    <a:pt x="173" y="124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4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60"/>
                  </a:lnTo>
                  <a:lnTo>
                    <a:pt x="204" y="167"/>
                  </a:lnTo>
                  <a:lnTo>
                    <a:pt x="208" y="174"/>
                  </a:lnTo>
                  <a:lnTo>
                    <a:pt x="213" y="183"/>
                  </a:lnTo>
                  <a:lnTo>
                    <a:pt x="213" y="190"/>
                  </a:lnTo>
                  <a:lnTo>
                    <a:pt x="213" y="199"/>
                  </a:lnTo>
                  <a:lnTo>
                    <a:pt x="213" y="199"/>
                  </a:lnTo>
                  <a:lnTo>
                    <a:pt x="206" y="216"/>
                  </a:lnTo>
                  <a:lnTo>
                    <a:pt x="199" y="231"/>
                  </a:lnTo>
                  <a:lnTo>
                    <a:pt x="189" y="241"/>
                  </a:lnTo>
                  <a:lnTo>
                    <a:pt x="174" y="250"/>
                  </a:lnTo>
                  <a:lnTo>
                    <a:pt x="160" y="256"/>
                  </a:lnTo>
                  <a:lnTo>
                    <a:pt x="160" y="256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5"/>
                  </a:lnTo>
                  <a:lnTo>
                    <a:pt x="88" y="241"/>
                  </a:lnTo>
                  <a:lnTo>
                    <a:pt x="80" y="235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18"/>
                  </a:lnTo>
                  <a:lnTo>
                    <a:pt x="36" y="215"/>
                  </a:lnTo>
                  <a:lnTo>
                    <a:pt x="23" y="212"/>
                  </a:lnTo>
                  <a:lnTo>
                    <a:pt x="13" y="212"/>
                  </a:lnTo>
                  <a:lnTo>
                    <a:pt x="4" y="212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4" name="Freeform 264"/>
            <p:cNvSpPr>
              <a:spLocks/>
            </p:cNvSpPr>
            <p:nvPr/>
          </p:nvSpPr>
          <p:spPr bwMode="auto">
            <a:xfrm>
              <a:off x="2939" y="2847"/>
              <a:ext cx="212" cy="259"/>
            </a:xfrm>
            <a:custGeom>
              <a:avLst/>
              <a:gdLst/>
              <a:ahLst/>
              <a:cxnLst>
                <a:cxn ang="0">
                  <a:pos x="15" y="67"/>
                </a:cxn>
                <a:cxn ang="0">
                  <a:pos x="36" y="51"/>
                </a:cxn>
                <a:cxn ang="0">
                  <a:pos x="59" y="28"/>
                </a:cxn>
                <a:cxn ang="0">
                  <a:pos x="72" y="20"/>
                </a:cxn>
                <a:cxn ang="0">
                  <a:pos x="98" y="5"/>
                </a:cxn>
                <a:cxn ang="0">
                  <a:pos x="122" y="0"/>
                </a:cxn>
                <a:cxn ang="0">
                  <a:pos x="135" y="1"/>
                </a:cxn>
                <a:cxn ang="0">
                  <a:pos x="162" y="18"/>
                </a:cxn>
                <a:cxn ang="0">
                  <a:pos x="178" y="48"/>
                </a:cxn>
                <a:cxn ang="0">
                  <a:pos x="178" y="58"/>
                </a:cxn>
                <a:cxn ang="0">
                  <a:pos x="178" y="77"/>
                </a:cxn>
                <a:cxn ang="0">
                  <a:pos x="174" y="94"/>
                </a:cxn>
                <a:cxn ang="0">
                  <a:pos x="173" y="111"/>
                </a:cxn>
                <a:cxn ang="0">
                  <a:pos x="173" y="125"/>
                </a:cxn>
                <a:cxn ang="0">
                  <a:pos x="174" y="130"/>
                </a:cxn>
                <a:cxn ang="0">
                  <a:pos x="183" y="141"/>
                </a:cxn>
                <a:cxn ang="0">
                  <a:pos x="194" y="153"/>
                </a:cxn>
                <a:cxn ang="0">
                  <a:pos x="204" y="168"/>
                </a:cxn>
                <a:cxn ang="0">
                  <a:pos x="213" y="185"/>
                </a:cxn>
                <a:cxn ang="0">
                  <a:pos x="213" y="201"/>
                </a:cxn>
                <a:cxn ang="0">
                  <a:pos x="206" y="219"/>
                </a:cxn>
                <a:cxn ang="0">
                  <a:pos x="189" y="244"/>
                </a:cxn>
                <a:cxn ang="0">
                  <a:pos x="160" y="259"/>
                </a:cxn>
                <a:cxn ang="0">
                  <a:pos x="149" y="259"/>
                </a:cxn>
                <a:cxn ang="0">
                  <a:pos x="130" y="256"/>
                </a:cxn>
                <a:cxn ang="0">
                  <a:pos x="109" y="250"/>
                </a:cxn>
                <a:cxn ang="0">
                  <a:pos x="88" y="242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36" y="217"/>
                </a:cxn>
                <a:cxn ang="0">
                  <a:pos x="13" y="212"/>
                </a:cxn>
                <a:cxn ang="0">
                  <a:pos x="0" y="71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7"/>
                  </a:lnTo>
                  <a:lnTo>
                    <a:pt x="25" y="60"/>
                  </a:lnTo>
                  <a:lnTo>
                    <a:pt x="36" y="51"/>
                  </a:lnTo>
                  <a:lnTo>
                    <a:pt x="47" y="41"/>
                  </a:lnTo>
                  <a:lnTo>
                    <a:pt x="59" y="28"/>
                  </a:lnTo>
                  <a:lnTo>
                    <a:pt x="59" y="28"/>
                  </a:lnTo>
                  <a:lnTo>
                    <a:pt x="72" y="20"/>
                  </a:lnTo>
                  <a:lnTo>
                    <a:pt x="86" y="12"/>
                  </a:lnTo>
                  <a:lnTo>
                    <a:pt x="98" y="5"/>
                  </a:lnTo>
                  <a:lnTo>
                    <a:pt x="111" y="1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1"/>
                  </a:lnTo>
                  <a:lnTo>
                    <a:pt x="149" y="7"/>
                  </a:lnTo>
                  <a:lnTo>
                    <a:pt x="162" y="18"/>
                  </a:lnTo>
                  <a:lnTo>
                    <a:pt x="173" y="33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8"/>
                  </a:lnTo>
                  <a:lnTo>
                    <a:pt x="178" y="67"/>
                  </a:lnTo>
                  <a:lnTo>
                    <a:pt x="178" y="77"/>
                  </a:lnTo>
                  <a:lnTo>
                    <a:pt x="176" y="85"/>
                  </a:lnTo>
                  <a:lnTo>
                    <a:pt x="174" y="94"/>
                  </a:lnTo>
                  <a:lnTo>
                    <a:pt x="174" y="102"/>
                  </a:lnTo>
                  <a:lnTo>
                    <a:pt x="173" y="111"/>
                  </a:lnTo>
                  <a:lnTo>
                    <a:pt x="173" y="120"/>
                  </a:lnTo>
                  <a:lnTo>
                    <a:pt x="173" y="125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6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59"/>
                  </a:lnTo>
                  <a:lnTo>
                    <a:pt x="204" y="168"/>
                  </a:lnTo>
                  <a:lnTo>
                    <a:pt x="208" y="176"/>
                  </a:lnTo>
                  <a:lnTo>
                    <a:pt x="213" y="185"/>
                  </a:lnTo>
                  <a:lnTo>
                    <a:pt x="213" y="193"/>
                  </a:lnTo>
                  <a:lnTo>
                    <a:pt x="213" y="201"/>
                  </a:lnTo>
                  <a:lnTo>
                    <a:pt x="213" y="201"/>
                  </a:lnTo>
                  <a:lnTo>
                    <a:pt x="206" y="219"/>
                  </a:lnTo>
                  <a:lnTo>
                    <a:pt x="199" y="231"/>
                  </a:lnTo>
                  <a:lnTo>
                    <a:pt x="189" y="244"/>
                  </a:lnTo>
                  <a:lnTo>
                    <a:pt x="174" y="252"/>
                  </a:lnTo>
                  <a:lnTo>
                    <a:pt x="160" y="259"/>
                  </a:lnTo>
                  <a:lnTo>
                    <a:pt x="160" y="259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6"/>
                  </a:lnTo>
                  <a:lnTo>
                    <a:pt x="88" y="242"/>
                  </a:lnTo>
                  <a:lnTo>
                    <a:pt x="80" y="238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21"/>
                  </a:lnTo>
                  <a:lnTo>
                    <a:pt x="36" y="217"/>
                  </a:lnTo>
                  <a:lnTo>
                    <a:pt x="23" y="214"/>
                  </a:lnTo>
                  <a:lnTo>
                    <a:pt x="13" y="212"/>
                  </a:lnTo>
                  <a:lnTo>
                    <a:pt x="4" y="212"/>
                  </a:lnTo>
                  <a:lnTo>
                    <a:pt x="0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5" name="Freeform 265"/>
            <p:cNvSpPr>
              <a:spLocks/>
            </p:cNvSpPr>
            <p:nvPr/>
          </p:nvSpPr>
          <p:spPr bwMode="auto">
            <a:xfrm>
              <a:off x="2939" y="2847"/>
              <a:ext cx="212" cy="259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15" y="67"/>
                </a:cxn>
                <a:cxn ang="0">
                  <a:pos x="25" y="60"/>
                </a:cxn>
                <a:cxn ang="0">
                  <a:pos x="36" y="51"/>
                </a:cxn>
                <a:cxn ang="0">
                  <a:pos x="47" y="41"/>
                </a:cxn>
                <a:cxn ang="0">
                  <a:pos x="59" y="28"/>
                </a:cxn>
                <a:cxn ang="0">
                  <a:pos x="59" y="28"/>
                </a:cxn>
                <a:cxn ang="0">
                  <a:pos x="72" y="20"/>
                </a:cxn>
                <a:cxn ang="0">
                  <a:pos x="86" y="12"/>
                </a:cxn>
                <a:cxn ang="0">
                  <a:pos x="98" y="5"/>
                </a:cxn>
                <a:cxn ang="0">
                  <a:pos x="111" y="1"/>
                </a:cxn>
                <a:cxn ang="0">
                  <a:pos x="122" y="0"/>
                </a:cxn>
                <a:cxn ang="0">
                  <a:pos x="122" y="0"/>
                </a:cxn>
                <a:cxn ang="0">
                  <a:pos x="135" y="1"/>
                </a:cxn>
                <a:cxn ang="0">
                  <a:pos x="149" y="7"/>
                </a:cxn>
                <a:cxn ang="0">
                  <a:pos x="162" y="18"/>
                </a:cxn>
                <a:cxn ang="0">
                  <a:pos x="173" y="33"/>
                </a:cxn>
                <a:cxn ang="0">
                  <a:pos x="178" y="48"/>
                </a:cxn>
                <a:cxn ang="0">
                  <a:pos x="178" y="48"/>
                </a:cxn>
                <a:cxn ang="0">
                  <a:pos x="178" y="58"/>
                </a:cxn>
                <a:cxn ang="0">
                  <a:pos x="178" y="67"/>
                </a:cxn>
                <a:cxn ang="0">
                  <a:pos x="178" y="77"/>
                </a:cxn>
                <a:cxn ang="0">
                  <a:pos x="176" y="85"/>
                </a:cxn>
                <a:cxn ang="0">
                  <a:pos x="174" y="94"/>
                </a:cxn>
                <a:cxn ang="0">
                  <a:pos x="174" y="102"/>
                </a:cxn>
                <a:cxn ang="0">
                  <a:pos x="173" y="111"/>
                </a:cxn>
                <a:cxn ang="0">
                  <a:pos x="173" y="120"/>
                </a:cxn>
                <a:cxn ang="0">
                  <a:pos x="173" y="125"/>
                </a:cxn>
                <a:cxn ang="0">
                  <a:pos x="174" y="130"/>
                </a:cxn>
                <a:cxn ang="0">
                  <a:pos x="174" y="130"/>
                </a:cxn>
                <a:cxn ang="0">
                  <a:pos x="178" y="136"/>
                </a:cxn>
                <a:cxn ang="0">
                  <a:pos x="183" y="141"/>
                </a:cxn>
                <a:cxn ang="0">
                  <a:pos x="187" y="147"/>
                </a:cxn>
                <a:cxn ang="0">
                  <a:pos x="194" y="153"/>
                </a:cxn>
                <a:cxn ang="0">
                  <a:pos x="199" y="159"/>
                </a:cxn>
                <a:cxn ang="0">
                  <a:pos x="204" y="168"/>
                </a:cxn>
                <a:cxn ang="0">
                  <a:pos x="208" y="176"/>
                </a:cxn>
                <a:cxn ang="0">
                  <a:pos x="213" y="185"/>
                </a:cxn>
                <a:cxn ang="0">
                  <a:pos x="213" y="193"/>
                </a:cxn>
                <a:cxn ang="0">
                  <a:pos x="213" y="201"/>
                </a:cxn>
                <a:cxn ang="0">
                  <a:pos x="213" y="201"/>
                </a:cxn>
                <a:cxn ang="0">
                  <a:pos x="206" y="219"/>
                </a:cxn>
                <a:cxn ang="0">
                  <a:pos x="199" y="231"/>
                </a:cxn>
                <a:cxn ang="0">
                  <a:pos x="189" y="244"/>
                </a:cxn>
                <a:cxn ang="0">
                  <a:pos x="174" y="252"/>
                </a:cxn>
                <a:cxn ang="0">
                  <a:pos x="160" y="259"/>
                </a:cxn>
                <a:cxn ang="0">
                  <a:pos x="160" y="259"/>
                </a:cxn>
                <a:cxn ang="0">
                  <a:pos x="149" y="259"/>
                </a:cxn>
                <a:cxn ang="0">
                  <a:pos x="141" y="259"/>
                </a:cxn>
                <a:cxn ang="0">
                  <a:pos x="130" y="256"/>
                </a:cxn>
                <a:cxn ang="0">
                  <a:pos x="120" y="254"/>
                </a:cxn>
                <a:cxn ang="0">
                  <a:pos x="109" y="250"/>
                </a:cxn>
                <a:cxn ang="0">
                  <a:pos x="98" y="246"/>
                </a:cxn>
                <a:cxn ang="0">
                  <a:pos x="88" y="242"/>
                </a:cxn>
                <a:cxn ang="0">
                  <a:pos x="80" y="238"/>
                </a:cxn>
                <a:cxn ang="0">
                  <a:pos x="72" y="231"/>
                </a:cxn>
                <a:cxn ang="0">
                  <a:pos x="63" y="227"/>
                </a:cxn>
                <a:cxn ang="0">
                  <a:pos x="63" y="227"/>
                </a:cxn>
                <a:cxn ang="0">
                  <a:pos x="50" y="221"/>
                </a:cxn>
                <a:cxn ang="0">
                  <a:pos x="36" y="217"/>
                </a:cxn>
                <a:cxn ang="0">
                  <a:pos x="23" y="214"/>
                </a:cxn>
                <a:cxn ang="0">
                  <a:pos x="13" y="212"/>
                </a:cxn>
                <a:cxn ang="0">
                  <a:pos x="4" y="212"/>
                </a:cxn>
              </a:cxnLst>
              <a:rect l="0" t="0" r="r" b="b"/>
              <a:pathLst>
                <a:path w="214" h="260">
                  <a:moveTo>
                    <a:pt x="0" y="71"/>
                  </a:moveTo>
                  <a:lnTo>
                    <a:pt x="15" y="67"/>
                  </a:lnTo>
                  <a:lnTo>
                    <a:pt x="25" y="60"/>
                  </a:lnTo>
                  <a:lnTo>
                    <a:pt x="36" y="51"/>
                  </a:lnTo>
                  <a:lnTo>
                    <a:pt x="47" y="41"/>
                  </a:lnTo>
                  <a:lnTo>
                    <a:pt x="59" y="28"/>
                  </a:lnTo>
                  <a:lnTo>
                    <a:pt x="59" y="28"/>
                  </a:lnTo>
                  <a:lnTo>
                    <a:pt x="72" y="20"/>
                  </a:lnTo>
                  <a:lnTo>
                    <a:pt x="86" y="12"/>
                  </a:lnTo>
                  <a:lnTo>
                    <a:pt x="98" y="5"/>
                  </a:lnTo>
                  <a:lnTo>
                    <a:pt x="111" y="1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35" y="1"/>
                  </a:lnTo>
                  <a:lnTo>
                    <a:pt x="149" y="7"/>
                  </a:lnTo>
                  <a:lnTo>
                    <a:pt x="162" y="18"/>
                  </a:lnTo>
                  <a:lnTo>
                    <a:pt x="173" y="33"/>
                  </a:lnTo>
                  <a:lnTo>
                    <a:pt x="178" y="48"/>
                  </a:lnTo>
                  <a:lnTo>
                    <a:pt x="178" y="48"/>
                  </a:lnTo>
                  <a:lnTo>
                    <a:pt x="178" y="58"/>
                  </a:lnTo>
                  <a:lnTo>
                    <a:pt x="178" y="67"/>
                  </a:lnTo>
                  <a:lnTo>
                    <a:pt x="178" y="77"/>
                  </a:lnTo>
                  <a:lnTo>
                    <a:pt x="176" y="85"/>
                  </a:lnTo>
                  <a:lnTo>
                    <a:pt x="174" y="94"/>
                  </a:lnTo>
                  <a:lnTo>
                    <a:pt x="174" y="102"/>
                  </a:lnTo>
                  <a:lnTo>
                    <a:pt x="173" y="111"/>
                  </a:lnTo>
                  <a:lnTo>
                    <a:pt x="173" y="120"/>
                  </a:lnTo>
                  <a:lnTo>
                    <a:pt x="173" y="125"/>
                  </a:lnTo>
                  <a:lnTo>
                    <a:pt x="174" y="130"/>
                  </a:lnTo>
                  <a:lnTo>
                    <a:pt x="174" y="130"/>
                  </a:lnTo>
                  <a:lnTo>
                    <a:pt x="178" y="136"/>
                  </a:lnTo>
                  <a:lnTo>
                    <a:pt x="183" y="141"/>
                  </a:lnTo>
                  <a:lnTo>
                    <a:pt x="187" y="147"/>
                  </a:lnTo>
                  <a:lnTo>
                    <a:pt x="194" y="153"/>
                  </a:lnTo>
                  <a:lnTo>
                    <a:pt x="199" y="159"/>
                  </a:lnTo>
                  <a:lnTo>
                    <a:pt x="204" y="168"/>
                  </a:lnTo>
                  <a:lnTo>
                    <a:pt x="208" y="176"/>
                  </a:lnTo>
                  <a:lnTo>
                    <a:pt x="213" y="185"/>
                  </a:lnTo>
                  <a:lnTo>
                    <a:pt x="213" y="193"/>
                  </a:lnTo>
                  <a:lnTo>
                    <a:pt x="213" y="201"/>
                  </a:lnTo>
                  <a:lnTo>
                    <a:pt x="213" y="201"/>
                  </a:lnTo>
                  <a:lnTo>
                    <a:pt x="206" y="219"/>
                  </a:lnTo>
                  <a:lnTo>
                    <a:pt x="199" y="231"/>
                  </a:lnTo>
                  <a:lnTo>
                    <a:pt x="189" y="244"/>
                  </a:lnTo>
                  <a:lnTo>
                    <a:pt x="174" y="252"/>
                  </a:lnTo>
                  <a:lnTo>
                    <a:pt x="160" y="259"/>
                  </a:lnTo>
                  <a:lnTo>
                    <a:pt x="160" y="259"/>
                  </a:lnTo>
                  <a:lnTo>
                    <a:pt x="149" y="259"/>
                  </a:lnTo>
                  <a:lnTo>
                    <a:pt x="141" y="259"/>
                  </a:lnTo>
                  <a:lnTo>
                    <a:pt x="130" y="256"/>
                  </a:lnTo>
                  <a:lnTo>
                    <a:pt x="120" y="254"/>
                  </a:lnTo>
                  <a:lnTo>
                    <a:pt x="109" y="250"/>
                  </a:lnTo>
                  <a:lnTo>
                    <a:pt x="98" y="246"/>
                  </a:lnTo>
                  <a:lnTo>
                    <a:pt x="88" y="242"/>
                  </a:lnTo>
                  <a:lnTo>
                    <a:pt x="80" y="238"/>
                  </a:lnTo>
                  <a:lnTo>
                    <a:pt x="72" y="231"/>
                  </a:lnTo>
                  <a:lnTo>
                    <a:pt x="63" y="227"/>
                  </a:lnTo>
                  <a:lnTo>
                    <a:pt x="63" y="227"/>
                  </a:lnTo>
                  <a:lnTo>
                    <a:pt x="50" y="221"/>
                  </a:lnTo>
                  <a:lnTo>
                    <a:pt x="36" y="217"/>
                  </a:lnTo>
                  <a:lnTo>
                    <a:pt x="23" y="214"/>
                  </a:lnTo>
                  <a:lnTo>
                    <a:pt x="13" y="212"/>
                  </a:lnTo>
                  <a:lnTo>
                    <a:pt x="4" y="2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6" name="Freeform 266"/>
            <p:cNvSpPr>
              <a:spLocks/>
            </p:cNvSpPr>
            <p:nvPr/>
          </p:nvSpPr>
          <p:spPr bwMode="auto">
            <a:xfrm>
              <a:off x="2892" y="2892"/>
              <a:ext cx="76" cy="193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0"/>
                </a:cxn>
                <a:cxn ang="0">
                  <a:pos x="11" y="16"/>
                </a:cxn>
                <a:cxn ang="0">
                  <a:pos x="16" y="5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3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7"/>
                </a:cxn>
                <a:cxn ang="0">
                  <a:pos x="61" y="51"/>
                </a:cxn>
                <a:cxn ang="0">
                  <a:pos x="61" y="51"/>
                </a:cxn>
                <a:cxn ang="0">
                  <a:pos x="61" y="67"/>
                </a:cxn>
                <a:cxn ang="0">
                  <a:pos x="64" y="79"/>
                </a:cxn>
                <a:cxn ang="0">
                  <a:pos x="67" y="92"/>
                </a:cxn>
                <a:cxn ang="0">
                  <a:pos x="69" y="102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3"/>
                </a:cxn>
                <a:cxn ang="0">
                  <a:pos x="74" y="134"/>
                </a:cxn>
                <a:cxn ang="0">
                  <a:pos x="74" y="143"/>
                </a:cxn>
                <a:cxn ang="0">
                  <a:pos x="71" y="151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8"/>
                </a:cxn>
                <a:cxn ang="0">
                  <a:pos x="64" y="185"/>
                </a:cxn>
                <a:cxn ang="0">
                  <a:pos x="57" y="191"/>
                </a:cxn>
                <a:cxn ang="0">
                  <a:pos x="57" y="191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6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6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4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0"/>
                  </a:lnTo>
                  <a:lnTo>
                    <a:pt x="11" y="16"/>
                  </a:lnTo>
                  <a:lnTo>
                    <a:pt x="16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3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7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67"/>
                  </a:lnTo>
                  <a:lnTo>
                    <a:pt x="64" y="79"/>
                  </a:lnTo>
                  <a:lnTo>
                    <a:pt x="67" y="92"/>
                  </a:lnTo>
                  <a:lnTo>
                    <a:pt x="69" y="102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3"/>
                  </a:lnTo>
                  <a:lnTo>
                    <a:pt x="74" y="134"/>
                  </a:lnTo>
                  <a:lnTo>
                    <a:pt x="74" y="143"/>
                  </a:lnTo>
                  <a:lnTo>
                    <a:pt x="71" y="151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8"/>
                  </a:lnTo>
                  <a:lnTo>
                    <a:pt x="64" y="185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6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6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4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7" name="Freeform 267"/>
            <p:cNvSpPr>
              <a:spLocks/>
            </p:cNvSpPr>
            <p:nvPr/>
          </p:nvSpPr>
          <p:spPr bwMode="auto">
            <a:xfrm>
              <a:off x="2892" y="2892"/>
              <a:ext cx="76" cy="193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0"/>
                </a:cxn>
                <a:cxn ang="0">
                  <a:pos x="11" y="16"/>
                </a:cxn>
                <a:cxn ang="0">
                  <a:pos x="16" y="5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3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7"/>
                </a:cxn>
                <a:cxn ang="0">
                  <a:pos x="61" y="51"/>
                </a:cxn>
                <a:cxn ang="0">
                  <a:pos x="61" y="51"/>
                </a:cxn>
                <a:cxn ang="0">
                  <a:pos x="61" y="67"/>
                </a:cxn>
                <a:cxn ang="0">
                  <a:pos x="64" y="79"/>
                </a:cxn>
                <a:cxn ang="0">
                  <a:pos x="67" y="92"/>
                </a:cxn>
                <a:cxn ang="0">
                  <a:pos x="69" y="102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3"/>
                </a:cxn>
                <a:cxn ang="0">
                  <a:pos x="74" y="134"/>
                </a:cxn>
                <a:cxn ang="0">
                  <a:pos x="74" y="143"/>
                </a:cxn>
                <a:cxn ang="0">
                  <a:pos x="71" y="151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8"/>
                </a:cxn>
                <a:cxn ang="0">
                  <a:pos x="64" y="185"/>
                </a:cxn>
                <a:cxn ang="0">
                  <a:pos x="57" y="191"/>
                </a:cxn>
                <a:cxn ang="0">
                  <a:pos x="57" y="191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6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6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4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0"/>
                  </a:lnTo>
                  <a:lnTo>
                    <a:pt x="11" y="16"/>
                  </a:lnTo>
                  <a:lnTo>
                    <a:pt x="16" y="5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3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7"/>
                  </a:lnTo>
                  <a:lnTo>
                    <a:pt x="61" y="51"/>
                  </a:lnTo>
                  <a:lnTo>
                    <a:pt x="61" y="51"/>
                  </a:lnTo>
                  <a:lnTo>
                    <a:pt x="61" y="67"/>
                  </a:lnTo>
                  <a:lnTo>
                    <a:pt x="64" y="79"/>
                  </a:lnTo>
                  <a:lnTo>
                    <a:pt x="67" y="92"/>
                  </a:lnTo>
                  <a:lnTo>
                    <a:pt x="69" y="102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3"/>
                  </a:lnTo>
                  <a:lnTo>
                    <a:pt x="74" y="134"/>
                  </a:lnTo>
                  <a:lnTo>
                    <a:pt x="74" y="143"/>
                  </a:lnTo>
                  <a:lnTo>
                    <a:pt x="71" y="151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8"/>
                  </a:lnTo>
                  <a:lnTo>
                    <a:pt x="64" y="185"/>
                  </a:lnTo>
                  <a:lnTo>
                    <a:pt x="57" y="191"/>
                  </a:lnTo>
                  <a:lnTo>
                    <a:pt x="57" y="191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6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6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4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8" name="Freeform 268"/>
            <p:cNvSpPr>
              <a:spLocks/>
            </p:cNvSpPr>
            <p:nvPr/>
          </p:nvSpPr>
          <p:spPr bwMode="auto">
            <a:xfrm>
              <a:off x="2892" y="2860"/>
              <a:ext cx="76" cy="192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1"/>
                </a:cxn>
                <a:cxn ang="0">
                  <a:pos x="11" y="14"/>
                </a:cxn>
                <a:cxn ang="0">
                  <a:pos x="16" y="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2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5"/>
                </a:cxn>
                <a:cxn ang="0">
                  <a:pos x="61" y="52"/>
                </a:cxn>
                <a:cxn ang="0">
                  <a:pos x="61" y="52"/>
                </a:cxn>
                <a:cxn ang="0">
                  <a:pos x="61" y="65"/>
                </a:cxn>
                <a:cxn ang="0">
                  <a:pos x="64" y="80"/>
                </a:cxn>
                <a:cxn ang="0">
                  <a:pos x="67" y="90"/>
                </a:cxn>
                <a:cxn ang="0">
                  <a:pos x="69" y="101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4"/>
                </a:cxn>
                <a:cxn ang="0">
                  <a:pos x="74" y="132"/>
                </a:cxn>
                <a:cxn ang="0">
                  <a:pos x="74" y="143"/>
                </a:cxn>
                <a:cxn ang="0">
                  <a:pos x="71" y="152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9"/>
                </a:cxn>
                <a:cxn ang="0">
                  <a:pos x="64" y="185"/>
                </a:cxn>
                <a:cxn ang="0">
                  <a:pos x="57" y="189"/>
                </a:cxn>
                <a:cxn ang="0">
                  <a:pos x="57" y="189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7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5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6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1"/>
                  </a:lnTo>
                  <a:lnTo>
                    <a:pt x="11" y="14"/>
                  </a:lnTo>
                  <a:lnTo>
                    <a:pt x="16" y="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2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5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65"/>
                  </a:lnTo>
                  <a:lnTo>
                    <a:pt x="64" y="80"/>
                  </a:lnTo>
                  <a:lnTo>
                    <a:pt x="67" y="90"/>
                  </a:lnTo>
                  <a:lnTo>
                    <a:pt x="69" y="101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4"/>
                  </a:lnTo>
                  <a:lnTo>
                    <a:pt x="74" y="132"/>
                  </a:lnTo>
                  <a:lnTo>
                    <a:pt x="74" y="143"/>
                  </a:lnTo>
                  <a:lnTo>
                    <a:pt x="71" y="152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9"/>
                  </a:lnTo>
                  <a:lnTo>
                    <a:pt x="64" y="185"/>
                  </a:lnTo>
                  <a:lnTo>
                    <a:pt x="57" y="189"/>
                  </a:lnTo>
                  <a:lnTo>
                    <a:pt x="57" y="189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7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5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69" name="Freeform 269"/>
            <p:cNvSpPr>
              <a:spLocks/>
            </p:cNvSpPr>
            <p:nvPr/>
          </p:nvSpPr>
          <p:spPr bwMode="auto">
            <a:xfrm>
              <a:off x="2892" y="2860"/>
              <a:ext cx="76" cy="192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4" y="48"/>
                </a:cxn>
                <a:cxn ang="0">
                  <a:pos x="6" y="31"/>
                </a:cxn>
                <a:cxn ang="0">
                  <a:pos x="11" y="14"/>
                </a:cxn>
                <a:cxn ang="0">
                  <a:pos x="16" y="4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38" y="2"/>
                </a:cxn>
                <a:cxn ang="0">
                  <a:pos x="46" y="9"/>
                </a:cxn>
                <a:cxn ang="0">
                  <a:pos x="55" y="23"/>
                </a:cxn>
                <a:cxn ang="0">
                  <a:pos x="59" y="35"/>
                </a:cxn>
                <a:cxn ang="0">
                  <a:pos x="61" y="52"/>
                </a:cxn>
                <a:cxn ang="0">
                  <a:pos x="61" y="52"/>
                </a:cxn>
                <a:cxn ang="0">
                  <a:pos x="61" y="65"/>
                </a:cxn>
                <a:cxn ang="0">
                  <a:pos x="64" y="80"/>
                </a:cxn>
                <a:cxn ang="0">
                  <a:pos x="67" y="90"/>
                </a:cxn>
                <a:cxn ang="0">
                  <a:pos x="69" y="101"/>
                </a:cxn>
                <a:cxn ang="0">
                  <a:pos x="71" y="111"/>
                </a:cxn>
                <a:cxn ang="0">
                  <a:pos x="71" y="111"/>
                </a:cxn>
                <a:cxn ang="0">
                  <a:pos x="71" y="117"/>
                </a:cxn>
                <a:cxn ang="0">
                  <a:pos x="74" y="124"/>
                </a:cxn>
                <a:cxn ang="0">
                  <a:pos x="74" y="132"/>
                </a:cxn>
                <a:cxn ang="0">
                  <a:pos x="74" y="143"/>
                </a:cxn>
                <a:cxn ang="0">
                  <a:pos x="71" y="152"/>
                </a:cxn>
                <a:cxn ang="0">
                  <a:pos x="71" y="162"/>
                </a:cxn>
                <a:cxn ang="0">
                  <a:pos x="69" y="170"/>
                </a:cxn>
                <a:cxn ang="0">
                  <a:pos x="65" y="179"/>
                </a:cxn>
                <a:cxn ang="0">
                  <a:pos x="64" y="185"/>
                </a:cxn>
                <a:cxn ang="0">
                  <a:pos x="57" y="189"/>
                </a:cxn>
                <a:cxn ang="0">
                  <a:pos x="57" y="189"/>
                </a:cxn>
                <a:cxn ang="0">
                  <a:pos x="44" y="194"/>
                </a:cxn>
                <a:cxn ang="0">
                  <a:pos x="32" y="191"/>
                </a:cxn>
                <a:cxn ang="0">
                  <a:pos x="18" y="185"/>
                </a:cxn>
                <a:cxn ang="0">
                  <a:pos x="11" y="177"/>
                </a:cxn>
                <a:cxn ang="0">
                  <a:pos x="4" y="164"/>
                </a:cxn>
                <a:cxn ang="0">
                  <a:pos x="4" y="164"/>
                </a:cxn>
                <a:cxn ang="0">
                  <a:pos x="4" y="155"/>
                </a:cxn>
                <a:cxn ang="0">
                  <a:pos x="2" y="145"/>
                </a:cxn>
                <a:cxn ang="0">
                  <a:pos x="2" y="134"/>
                </a:cxn>
                <a:cxn ang="0">
                  <a:pos x="0" y="122"/>
                </a:cxn>
                <a:cxn ang="0">
                  <a:pos x="0" y="109"/>
                </a:cxn>
                <a:cxn ang="0">
                  <a:pos x="0" y="97"/>
                </a:cxn>
                <a:cxn ang="0">
                  <a:pos x="0" y="85"/>
                </a:cxn>
                <a:cxn ang="0">
                  <a:pos x="0" y="76"/>
                </a:cxn>
                <a:cxn ang="0">
                  <a:pos x="0" y="67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75" h="195">
                  <a:moveTo>
                    <a:pt x="2" y="60"/>
                  </a:moveTo>
                  <a:lnTo>
                    <a:pt x="4" y="48"/>
                  </a:lnTo>
                  <a:lnTo>
                    <a:pt x="6" y="31"/>
                  </a:lnTo>
                  <a:lnTo>
                    <a:pt x="11" y="14"/>
                  </a:lnTo>
                  <a:lnTo>
                    <a:pt x="16" y="4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8" y="2"/>
                  </a:lnTo>
                  <a:lnTo>
                    <a:pt x="46" y="9"/>
                  </a:lnTo>
                  <a:lnTo>
                    <a:pt x="55" y="23"/>
                  </a:lnTo>
                  <a:lnTo>
                    <a:pt x="59" y="35"/>
                  </a:lnTo>
                  <a:lnTo>
                    <a:pt x="61" y="52"/>
                  </a:lnTo>
                  <a:lnTo>
                    <a:pt x="61" y="52"/>
                  </a:lnTo>
                  <a:lnTo>
                    <a:pt x="61" y="65"/>
                  </a:lnTo>
                  <a:lnTo>
                    <a:pt x="64" y="80"/>
                  </a:lnTo>
                  <a:lnTo>
                    <a:pt x="67" y="90"/>
                  </a:lnTo>
                  <a:lnTo>
                    <a:pt x="69" y="101"/>
                  </a:lnTo>
                  <a:lnTo>
                    <a:pt x="71" y="111"/>
                  </a:lnTo>
                  <a:lnTo>
                    <a:pt x="71" y="111"/>
                  </a:lnTo>
                  <a:lnTo>
                    <a:pt x="71" y="117"/>
                  </a:lnTo>
                  <a:lnTo>
                    <a:pt x="74" y="124"/>
                  </a:lnTo>
                  <a:lnTo>
                    <a:pt x="74" y="132"/>
                  </a:lnTo>
                  <a:lnTo>
                    <a:pt x="74" y="143"/>
                  </a:lnTo>
                  <a:lnTo>
                    <a:pt x="71" y="152"/>
                  </a:lnTo>
                  <a:lnTo>
                    <a:pt x="71" y="162"/>
                  </a:lnTo>
                  <a:lnTo>
                    <a:pt x="69" y="170"/>
                  </a:lnTo>
                  <a:lnTo>
                    <a:pt x="65" y="179"/>
                  </a:lnTo>
                  <a:lnTo>
                    <a:pt x="64" y="185"/>
                  </a:lnTo>
                  <a:lnTo>
                    <a:pt x="57" y="189"/>
                  </a:lnTo>
                  <a:lnTo>
                    <a:pt x="57" y="189"/>
                  </a:lnTo>
                  <a:lnTo>
                    <a:pt x="44" y="194"/>
                  </a:lnTo>
                  <a:lnTo>
                    <a:pt x="32" y="191"/>
                  </a:lnTo>
                  <a:lnTo>
                    <a:pt x="18" y="185"/>
                  </a:lnTo>
                  <a:lnTo>
                    <a:pt x="11" y="177"/>
                  </a:lnTo>
                  <a:lnTo>
                    <a:pt x="4" y="164"/>
                  </a:lnTo>
                  <a:lnTo>
                    <a:pt x="4" y="164"/>
                  </a:lnTo>
                  <a:lnTo>
                    <a:pt x="4" y="155"/>
                  </a:lnTo>
                  <a:lnTo>
                    <a:pt x="2" y="145"/>
                  </a:lnTo>
                  <a:lnTo>
                    <a:pt x="2" y="134"/>
                  </a:lnTo>
                  <a:lnTo>
                    <a:pt x="0" y="122"/>
                  </a:lnTo>
                  <a:lnTo>
                    <a:pt x="0" y="109"/>
                  </a:lnTo>
                  <a:lnTo>
                    <a:pt x="0" y="97"/>
                  </a:lnTo>
                  <a:lnTo>
                    <a:pt x="0" y="85"/>
                  </a:lnTo>
                  <a:lnTo>
                    <a:pt x="0" y="76"/>
                  </a:lnTo>
                  <a:lnTo>
                    <a:pt x="0" y="67"/>
                  </a:lnTo>
                  <a:lnTo>
                    <a:pt x="2" y="60"/>
                  </a:lnTo>
                  <a:lnTo>
                    <a:pt x="2" y="6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0" name="Freeform 270"/>
            <p:cNvSpPr>
              <a:spLocks/>
            </p:cNvSpPr>
            <p:nvPr/>
          </p:nvSpPr>
          <p:spPr bwMode="auto">
            <a:xfrm>
              <a:off x="2968" y="2918"/>
              <a:ext cx="101" cy="11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1" y="50"/>
                </a:cxn>
                <a:cxn ang="0">
                  <a:pos x="20" y="37"/>
                </a:cxn>
                <a:cxn ang="0">
                  <a:pos x="34" y="27"/>
                </a:cxn>
                <a:cxn ang="0">
                  <a:pos x="46" y="16"/>
                </a:cxn>
                <a:cxn ang="0">
                  <a:pos x="57" y="5"/>
                </a:cxn>
                <a:cxn ang="0">
                  <a:pos x="57" y="5"/>
                </a:cxn>
                <a:cxn ang="0">
                  <a:pos x="68" y="0"/>
                </a:cxn>
                <a:cxn ang="0">
                  <a:pos x="78" y="0"/>
                </a:cxn>
                <a:cxn ang="0">
                  <a:pos x="89" y="4"/>
                </a:cxn>
                <a:cxn ang="0">
                  <a:pos x="94" y="12"/>
                </a:cxn>
                <a:cxn ang="0">
                  <a:pos x="96" y="25"/>
                </a:cxn>
                <a:cxn ang="0">
                  <a:pos x="96" y="25"/>
                </a:cxn>
                <a:cxn ang="0">
                  <a:pos x="94" y="35"/>
                </a:cxn>
                <a:cxn ang="0">
                  <a:pos x="93" y="46"/>
                </a:cxn>
                <a:cxn ang="0">
                  <a:pos x="93" y="55"/>
                </a:cxn>
                <a:cxn ang="0">
                  <a:pos x="94" y="62"/>
                </a:cxn>
                <a:cxn ang="0">
                  <a:pos x="96" y="69"/>
                </a:cxn>
                <a:cxn ang="0">
                  <a:pos x="96" y="69"/>
                </a:cxn>
                <a:cxn ang="0">
                  <a:pos x="99" y="78"/>
                </a:cxn>
                <a:cxn ang="0">
                  <a:pos x="99" y="85"/>
                </a:cxn>
                <a:cxn ang="0">
                  <a:pos x="94" y="96"/>
                </a:cxn>
                <a:cxn ang="0">
                  <a:pos x="91" y="104"/>
                </a:cxn>
                <a:cxn ang="0">
                  <a:pos x="82" y="109"/>
                </a:cxn>
                <a:cxn ang="0">
                  <a:pos x="82" y="109"/>
                </a:cxn>
                <a:cxn ang="0">
                  <a:pos x="71" y="109"/>
                </a:cxn>
                <a:cxn ang="0">
                  <a:pos x="61" y="106"/>
                </a:cxn>
                <a:cxn ang="0">
                  <a:pos x="50" y="101"/>
                </a:cxn>
                <a:cxn ang="0">
                  <a:pos x="40" y="94"/>
                </a:cxn>
                <a:cxn ang="0">
                  <a:pos x="34" y="88"/>
                </a:cxn>
                <a:cxn ang="0">
                  <a:pos x="34" y="88"/>
                </a:cxn>
                <a:cxn ang="0">
                  <a:pos x="27" y="79"/>
                </a:cxn>
                <a:cxn ang="0">
                  <a:pos x="18" y="73"/>
                </a:cxn>
                <a:cxn ang="0">
                  <a:pos x="11" y="64"/>
                </a:cxn>
                <a:cxn ang="0">
                  <a:pos x="4" y="58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00" h="110">
                  <a:moveTo>
                    <a:pt x="0" y="56"/>
                  </a:moveTo>
                  <a:lnTo>
                    <a:pt x="11" y="50"/>
                  </a:lnTo>
                  <a:lnTo>
                    <a:pt x="20" y="37"/>
                  </a:lnTo>
                  <a:lnTo>
                    <a:pt x="34" y="27"/>
                  </a:lnTo>
                  <a:lnTo>
                    <a:pt x="46" y="16"/>
                  </a:lnTo>
                  <a:lnTo>
                    <a:pt x="57" y="5"/>
                  </a:lnTo>
                  <a:lnTo>
                    <a:pt x="57" y="5"/>
                  </a:lnTo>
                  <a:lnTo>
                    <a:pt x="68" y="0"/>
                  </a:lnTo>
                  <a:lnTo>
                    <a:pt x="78" y="0"/>
                  </a:lnTo>
                  <a:lnTo>
                    <a:pt x="89" y="4"/>
                  </a:lnTo>
                  <a:lnTo>
                    <a:pt x="94" y="12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94" y="35"/>
                  </a:lnTo>
                  <a:lnTo>
                    <a:pt x="93" y="46"/>
                  </a:lnTo>
                  <a:lnTo>
                    <a:pt x="93" y="55"/>
                  </a:lnTo>
                  <a:lnTo>
                    <a:pt x="94" y="62"/>
                  </a:lnTo>
                  <a:lnTo>
                    <a:pt x="96" y="69"/>
                  </a:lnTo>
                  <a:lnTo>
                    <a:pt x="96" y="69"/>
                  </a:lnTo>
                  <a:lnTo>
                    <a:pt x="99" y="78"/>
                  </a:lnTo>
                  <a:lnTo>
                    <a:pt x="99" y="85"/>
                  </a:lnTo>
                  <a:lnTo>
                    <a:pt x="94" y="96"/>
                  </a:lnTo>
                  <a:lnTo>
                    <a:pt x="91" y="104"/>
                  </a:lnTo>
                  <a:lnTo>
                    <a:pt x="82" y="109"/>
                  </a:lnTo>
                  <a:lnTo>
                    <a:pt x="82" y="109"/>
                  </a:lnTo>
                  <a:lnTo>
                    <a:pt x="71" y="109"/>
                  </a:lnTo>
                  <a:lnTo>
                    <a:pt x="61" y="106"/>
                  </a:lnTo>
                  <a:lnTo>
                    <a:pt x="50" y="101"/>
                  </a:lnTo>
                  <a:lnTo>
                    <a:pt x="40" y="94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27" y="79"/>
                  </a:lnTo>
                  <a:lnTo>
                    <a:pt x="18" y="73"/>
                  </a:lnTo>
                  <a:lnTo>
                    <a:pt x="11" y="64"/>
                  </a:lnTo>
                  <a:lnTo>
                    <a:pt x="4" y="58"/>
                  </a:lnTo>
                  <a:lnTo>
                    <a:pt x="0" y="56"/>
                  </a:lnTo>
                  <a:lnTo>
                    <a:pt x="0" y="5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1" name="Freeform 271"/>
            <p:cNvSpPr>
              <a:spLocks/>
            </p:cNvSpPr>
            <p:nvPr/>
          </p:nvSpPr>
          <p:spPr bwMode="auto">
            <a:xfrm>
              <a:off x="2968" y="2918"/>
              <a:ext cx="101" cy="110"/>
            </a:xfrm>
            <a:custGeom>
              <a:avLst/>
              <a:gdLst/>
              <a:ahLst/>
              <a:cxnLst>
                <a:cxn ang="0">
                  <a:pos x="0" y="56"/>
                </a:cxn>
                <a:cxn ang="0">
                  <a:pos x="11" y="50"/>
                </a:cxn>
                <a:cxn ang="0">
                  <a:pos x="20" y="37"/>
                </a:cxn>
                <a:cxn ang="0">
                  <a:pos x="34" y="27"/>
                </a:cxn>
                <a:cxn ang="0">
                  <a:pos x="46" y="16"/>
                </a:cxn>
                <a:cxn ang="0">
                  <a:pos x="57" y="5"/>
                </a:cxn>
                <a:cxn ang="0">
                  <a:pos x="57" y="5"/>
                </a:cxn>
                <a:cxn ang="0">
                  <a:pos x="68" y="0"/>
                </a:cxn>
                <a:cxn ang="0">
                  <a:pos x="78" y="0"/>
                </a:cxn>
                <a:cxn ang="0">
                  <a:pos x="89" y="4"/>
                </a:cxn>
                <a:cxn ang="0">
                  <a:pos x="94" y="12"/>
                </a:cxn>
                <a:cxn ang="0">
                  <a:pos x="96" y="25"/>
                </a:cxn>
                <a:cxn ang="0">
                  <a:pos x="96" y="25"/>
                </a:cxn>
                <a:cxn ang="0">
                  <a:pos x="94" y="35"/>
                </a:cxn>
                <a:cxn ang="0">
                  <a:pos x="93" y="46"/>
                </a:cxn>
                <a:cxn ang="0">
                  <a:pos x="93" y="55"/>
                </a:cxn>
                <a:cxn ang="0">
                  <a:pos x="94" y="62"/>
                </a:cxn>
                <a:cxn ang="0">
                  <a:pos x="96" y="69"/>
                </a:cxn>
                <a:cxn ang="0">
                  <a:pos x="96" y="69"/>
                </a:cxn>
                <a:cxn ang="0">
                  <a:pos x="99" y="78"/>
                </a:cxn>
                <a:cxn ang="0">
                  <a:pos x="99" y="85"/>
                </a:cxn>
                <a:cxn ang="0">
                  <a:pos x="94" y="96"/>
                </a:cxn>
                <a:cxn ang="0">
                  <a:pos x="91" y="104"/>
                </a:cxn>
                <a:cxn ang="0">
                  <a:pos x="82" y="109"/>
                </a:cxn>
                <a:cxn ang="0">
                  <a:pos x="82" y="109"/>
                </a:cxn>
                <a:cxn ang="0">
                  <a:pos x="71" y="109"/>
                </a:cxn>
                <a:cxn ang="0">
                  <a:pos x="61" y="106"/>
                </a:cxn>
                <a:cxn ang="0">
                  <a:pos x="50" y="101"/>
                </a:cxn>
                <a:cxn ang="0">
                  <a:pos x="40" y="94"/>
                </a:cxn>
                <a:cxn ang="0">
                  <a:pos x="34" y="88"/>
                </a:cxn>
                <a:cxn ang="0">
                  <a:pos x="34" y="88"/>
                </a:cxn>
                <a:cxn ang="0">
                  <a:pos x="27" y="79"/>
                </a:cxn>
                <a:cxn ang="0">
                  <a:pos x="18" y="73"/>
                </a:cxn>
                <a:cxn ang="0">
                  <a:pos x="11" y="64"/>
                </a:cxn>
                <a:cxn ang="0">
                  <a:pos x="4" y="58"/>
                </a:cxn>
                <a:cxn ang="0">
                  <a:pos x="0" y="56"/>
                </a:cxn>
                <a:cxn ang="0">
                  <a:pos x="0" y="56"/>
                </a:cxn>
              </a:cxnLst>
              <a:rect l="0" t="0" r="r" b="b"/>
              <a:pathLst>
                <a:path w="100" h="110">
                  <a:moveTo>
                    <a:pt x="0" y="56"/>
                  </a:moveTo>
                  <a:lnTo>
                    <a:pt x="11" y="50"/>
                  </a:lnTo>
                  <a:lnTo>
                    <a:pt x="20" y="37"/>
                  </a:lnTo>
                  <a:lnTo>
                    <a:pt x="34" y="27"/>
                  </a:lnTo>
                  <a:lnTo>
                    <a:pt x="46" y="16"/>
                  </a:lnTo>
                  <a:lnTo>
                    <a:pt x="57" y="5"/>
                  </a:lnTo>
                  <a:lnTo>
                    <a:pt x="57" y="5"/>
                  </a:lnTo>
                  <a:lnTo>
                    <a:pt x="68" y="0"/>
                  </a:lnTo>
                  <a:lnTo>
                    <a:pt x="78" y="0"/>
                  </a:lnTo>
                  <a:lnTo>
                    <a:pt x="89" y="4"/>
                  </a:lnTo>
                  <a:lnTo>
                    <a:pt x="94" y="12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94" y="35"/>
                  </a:lnTo>
                  <a:lnTo>
                    <a:pt x="93" y="46"/>
                  </a:lnTo>
                  <a:lnTo>
                    <a:pt x="93" y="55"/>
                  </a:lnTo>
                  <a:lnTo>
                    <a:pt x="94" y="62"/>
                  </a:lnTo>
                  <a:lnTo>
                    <a:pt x="96" y="69"/>
                  </a:lnTo>
                  <a:lnTo>
                    <a:pt x="96" y="69"/>
                  </a:lnTo>
                  <a:lnTo>
                    <a:pt x="99" y="78"/>
                  </a:lnTo>
                  <a:lnTo>
                    <a:pt x="99" y="85"/>
                  </a:lnTo>
                  <a:lnTo>
                    <a:pt x="94" y="96"/>
                  </a:lnTo>
                  <a:lnTo>
                    <a:pt x="91" y="104"/>
                  </a:lnTo>
                  <a:lnTo>
                    <a:pt x="82" y="109"/>
                  </a:lnTo>
                  <a:lnTo>
                    <a:pt x="82" y="109"/>
                  </a:lnTo>
                  <a:lnTo>
                    <a:pt x="71" y="109"/>
                  </a:lnTo>
                  <a:lnTo>
                    <a:pt x="61" y="106"/>
                  </a:lnTo>
                  <a:lnTo>
                    <a:pt x="50" y="101"/>
                  </a:lnTo>
                  <a:lnTo>
                    <a:pt x="40" y="94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27" y="79"/>
                  </a:lnTo>
                  <a:lnTo>
                    <a:pt x="18" y="73"/>
                  </a:lnTo>
                  <a:lnTo>
                    <a:pt x="11" y="64"/>
                  </a:lnTo>
                  <a:lnTo>
                    <a:pt x="4" y="58"/>
                  </a:lnTo>
                  <a:lnTo>
                    <a:pt x="0" y="56"/>
                  </a:lnTo>
                  <a:lnTo>
                    <a:pt x="0" y="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2" name="Freeform 272"/>
            <p:cNvSpPr>
              <a:spLocks/>
            </p:cNvSpPr>
            <p:nvPr/>
          </p:nvSpPr>
          <p:spPr bwMode="auto">
            <a:xfrm>
              <a:off x="2646" y="3020"/>
              <a:ext cx="241" cy="225"/>
            </a:xfrm>
            <a:custGeom>
              <a:avLst/>
              <a:gdLst/>
              <a:ahLst/>
              <a:cxnLst>
                <a:cxn ang="0">
                  <a:pos x="195" y="4"/>
                </a:cxn>
                <a:cxn ang="0">
                  <a:pos x="169" y="7"/>
                </a:cxn>
                <a:cxn ang="0">
                  <a:pos x="144" y="16"/>
                </a:cxn>
                <a:cxn ang="0">
                  <a:pos x="119" y="29"/>
                </a:cxn>
                <a:cxn ang="0">
                  <a:pos x="103" y="46"/>
                </a:cxn>
                <a:cxn ang="0">
                  <a:pos x="98" y="57"/>
                </a:cxn>
                <a:cxn ang="0">
                  <a:pos x="89" y="77"/>
                </a:cxn>
                <a:cxn ang="0">
                  <a:pos x="86" y="98"/>
                </a:cxn>
                <a:cxn ang="0">
                  <a:pos x="82" y="117"/>
                </a:cxn>
                <a:cxn ang="0">
                  <a:pos x="75" y="129"/>
                </a:cxn>
                <a:cxn ang="0">
                  <a:pos x="66" y="138"/>
                </a:cxn>
                <a:cxn ang="0">
                  <a:pos x="61" y="140"/>
                </a:cxn>
                <a:cxn ang="0">
                  <a:pos x="48" y="144"/>
                </a:cxn>
                <a:cxn ang="0">
                  <a:pos x="33" y="144"/>
                </a:cxn>
                <a:cxn ang="0">
                  <a:pos x="18" y="144"/>
                </a:cxn>
                <a:cxn ang="0">
                  <a:pos x="6" y="144"/>
                </a:cxn>
                <a:cxn ang="0">
                  <a:pos x="0" y="142"/>
                </a:cxn>
                <a:cxn ang="0">
                  <a:pos x="8" y="153"/>
                </a:cxn>
                <a:cxn ang="0">
                  <a:pos x="23" y="174"/>
                </a:cxn>
                <a:cxn ang="0">
                  <a:pos x="27" y="182"/>
                </a:cxn>
                <a:cxn ang="0">
                  <a:pos x="31" y="201"/>
                </a:cxn>
                <a:cxn ang="0">
                  <a:pos x="33" y="216"/>
                </a:cxn>
                <a:cxn ang="0">
                  <a:pos x="33" y="222"/>
                </a:cxn>
                <a:cxn ang="0">
                  <a:pos x="39" y="225"/>
                </a:cxn>
                <a:cxn ang="0">
                  <a:pos x="57" y="225"/>
                </a:cxn>
                <a:cxn ang="0">
                  <a:pos x="77" y="222"/>
                </a:cxn>
                <a:cxn ang="0">
                  <a:pos x="100" y="222"/>
                </a:cxn>
                <a:cxn ang="0">
                  <a:pos x="123" y="216"/>
                </a:cxn>
                <a:cxn ang="0">
                  <a:pos x="132" y="211"/>
                </a:cxn>
                <a:cxn ang="0">
                  <a:pos x="149" y="201"/>
                </a:cxn>
                <a:cxn ang="0">
                  <a:pos x="160" y="188"/>
                </a:cxn>
                <a:cxn ang="0">
                  <a:pos x="167" y="172"/>
                </a:cxn>
                <a:cxn ang="0">
                  <a:pos x="169" y="151"/>
                </a:cxn>
                <a:cxn ang="0">
                  <a:pos x="172" y="142"/>
                </a:cxn>
                <a:cxn ang="0">
                  <a:pos x="172" y="121"/>
                </a:cxn>
                <a:cxn ang="0">
                  <a:pos x="174" y="98"/>
                </a:cxn>
                <a:cxn ang="0">
                  <a:pos x="178" y="80"/>
                </a:cxn>
                <a:cxn ang="0">
                  <a:pos x="187" y="62"/>
                </a:cxn>
                <a:cxn ang="0">
                  <a:pos x="197" y="52"/>
                </a:cxn>
                <a:cxn ang="0">
                  <a:pos x="210" y="46"/>
                </a:cxn>
                <a:cxn ang="0">
                  <a:pos x="231" y="27"/>
                </a:cxn>
                <a:cxn ang="0">
                  <a:pos x="239" y="18"/>
                </a:cxn>
              </a:cxnLst>
              <a:rect l="0" t="0" r="r" b="b"/>
              <a:pathLst>
                <a:path w="240" h="226">
                  <a:moveTo>
                    <a:pt x="203" y="0"/>
                  </a:moveTo>
                  <a:lnTo>
                    <a:pt x="195" y="4"/>
                  </a:lnTo>
                  <a:lnTo>
                    <a:pt x="183" y="6"/>
                  </a:lnTo>
                  <a:lnTo>
                    <a:pt x="169" y="7"/>
                  </a:lnTo>
                  <a:lnTo>
                    <a:pt x="157" y="12"/>
                  </a:lnTo>
                  <a:lnTo>
                    <a:pt x="144" y="16"/>
                  </a:lnTo>
                  <a:lnTo>
                    <a:pt x="132" y="23"/>
                  </a:lnTo>
                  <a:lnTo>
                    <a:pt x="119" y="29"/>
                  </a:lnTo>
                  <a:lnTo>
                    <a:pt x="111" y="37"/>
                  </a:lnTo>
                  <a:lnTo>
                    <a:pt x="103" y="46"/>
                  </a:lnTo>
                  <a:lnTo>
                    <a:pt x="98" y="57"/>
                  </a:lnTo>
                  <a:lnTo>
                    <a:pt x="98" y="57"/>
                  </a:lnTo>
                  <a:lnTo>
                    <a:pt x="94" y="69"/>
                  </a:lnTo>
                  <a:lnTo>
                    <a:pt x="89" y="77"/>
                  </a:lnTo>
                  <a:lnTo>
                    <a:pt x="87" y="90"/>
                  </a:lnTo>
                  <a:lnTo>
                    <a:pt x="86" y="98"/>
                  </a:lnTo>
                  <a:lnTo>
                    <a:pt x="84" y="108"/>
                  </a:lnTo>
                  <a:lnTo>
                    <a:pt x="82" y="117"/>
                  </a:lnTo>
                  <a:lnTo>
                    <a:pt x="80" y="124"/>
                  </a:lnTo>
                  <a:lnTo>
                    <a:pt x="75" y="129"/>
                  </a:lnTo>
                  <a:lnTo>
                    <a:pt x="71" y="136"/>
                  </a:lnTo>
                  <a:lnTo>
                    <a:pt x="66" y="138"/>
                  </a:lnTo>
                  <a:lnTo>
                    <a:pt x="66" y="138"/>
                  </a:lnTo>
                  <a:lnTo>
                    <a:pt x="61" y="140"/>
                  </a:lnTo>
                  <a:lnTo>
                    <a:pt x="54" y="142"/>
                  </a:lnTo>
                  <a:lnTo>
                    <a:pt x="48" y="144"/>
                  </a:lnTo>
                  <a:lnTo>
                    <a:pt x="39" y="144"/>
                  </a:lnTo>
                  <a:lnTo>
                    <a:pt x="33" y="144"/>
                  </a:lnTo>
                  <a:lnTo>
                    <a:pt x="25" y="144"/>
                  </a:lnTo>
                  <a:lnTo>
                    <a:pt x="18" y="144"/>
                  </a:lnTo>
                  <a:lnTo>
                    <a:pt x="12" y="144"/>
                  </a:lnTo>
                  <a:lnTo>
                    <a:pt x="6" y="144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4"/>
                  </a:lnTo>
                  <a:lnTo>
                    <a:pt x="8" y="153"/>
                  </a:lnTo>
                  <a:lnTo>
                    <a:pt x="16" y="163"/>
                  </a:lnTo>
                  <a:lnTo>
                    <a:pt x="23" y="174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9" y="193"/>
                  </a:lnTo>
                  <a:lnTo>
                    <a:pt x="31" y="201"/>
                  </a:lnTo>
                  <a:lnTo>
                    <a:pt x="33" y="207"/>
                  </a:lnTo>
                  <a:lnTo>
                    <a:pt x="33" y="216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6" y="225"/>
                  </a:lnTo>
                  <a:lnTo>
                    <a:pt x="39" y="225"/>
                  </a:lnTo>
                  <a:lnTo>
                    <a:pt x="46" y="225"/>
                  </a:lnTo>
                  <a:lnTo>
                    <a:pt x="57" y="225"/>
                  </a:lnTo>
                  <a:lnTo>
                    <a:pt x="66" y="225"/>
                  </a:lnTo>
                  <a:lnTo>
                    <a:pt x="77" y="222"/>
                  </a:lnTo>
                  <a:lnTo>
                    <a:pt x="89" y="222"/>
                  </a:lnTo>
                  <a:lnTo>
                    <a:pt x="100" y="222"/>
                  </a:lnTo>
                  <a:lnTo>
                    <a:pt x="112" y="218"/>
                  </a:lnTo>
                  <a:lnTo>
                    <a:pt x="123" y="216"/>
                  </a:lnTo>
                  <a:lnTo>
                    <a:pt x="123" y="216"/>
                  </a:lnTo>
                  <a:lnTo>
                    <a:pt x="132" y="211"/>
                  </a:lnTo>
                  <a:lnTo>
                    <a:pt x="140" y="207"/>
                  </a:lnTo>
                  <a:lnTo>
                    <a:pt x="149" y="201"/>
                  </a:lnTo>
                  <a:lnTo>
                    <a:pt x="155" y="195"/>
                  </a:lnTo>
                  <a:lnTo>
                    <a:pt x="160" y="188"/>
                  </a:lnTo>
                  <a:lnTo>
                    <a:pt x="163" y="180"/>
                  </a:lnTo>
                  <a:lnTo>
                    <a:pt x="167" y="172"/>
                  </a:lnTo>
                  <a:lnTo>
                    <a:pt x="169" y="161"/>
                  </a:lnTo>
                  <a:lnTo>
                    <a:pt x="169" y="151"/>
                  </a:lnTo>
                  <a:lnTo>
                    <a:pt x="172" y="142"/>
                  </a:lnTo>
                  <a:lnTo>
                    <a:pt x="172" y="142"/>
                  </a:lnTo>
                  <a:lnTo>
                    <a:pt x="172" y="131"/>
                  </a:lnTo>
                  <a:lnTo>
                    <a:pt x="172" y="121"/>
                  </a:lnTo>
                  <a:lnTo>
                    <a:pt x="172" y="110"/>
                  </a:lnTo>
                  <a:lnTo>
                    <a:pt x="174" y="98"/>
                  </a:lnTo>
                  <a:lnTo>
                    <a:pt x="176" y="90"/>
                  </a:lnTo>
                  <a:lnTo>
                    <a:pt x="178" y="80"/>
                  </a:lnTo>
                  <a:lnTo>
                    <a:pt x="183" y="71"/>
                  </a:lnTo>
                  <a:lnTo>
                    <a:pt x="187" y="62"/>
                  </a:lnTo>
                  <a:lnTo>
                    <a:pt x="190" y="57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210" y="46"/>
                  </a:lnTo>
                  <a:lnTo>
                    <a:pt x="220" y="35"/>
                  </a:lnTo>
                  <a:lnTo>
                    <a:pt x="231" y="27"/>
                  </a:lnTo>
                  <a:lnTo>
                    <a:pt x="235" y="20"/>
                  </a:lnTo>
                  <a:lnTo>
                    <a:pt x="239" y="18"/>
                  </a:lnTo>
                  <a:lnTo>
                    <a:pt x="203" y="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3" name="Freeform 273"/>
            <p:cNvSpPr>
              <a:spLocks/>
            </p:cNvSpPr>
            <p:nvPr/>
          </p:nvSpPr>
          <p:spPr bwMode="auto">
            <a:xfrm>
              <a:off x="2646" y="3020"/>
              <a:ext cx="241" cy="225"/>
            </a:xfrm>
            <a:custGeom>
              <a:avLst/>
              <a:gdLst/>
              <a:ahLst/>
              <a:cxnLst>
                <a:cxn ang="0">
                  <a:pos x="195" y="4"/>
                </a:cxn>
                <a:cxn ang="0">
                  <a:pos x="169" y="7"/>
                </a:cxn>
                <a:cxn ang="0">
                  <a:pos x="144" y="16"/>
                </a:cxn>
                <a:cxn ang="0">
                  <a:pos x="119" y="29"/>
                </a:cxn>
                <a:cxn ang="0">
                  <a:pos x="103" y="46"/>
                </a:cxn>
                <a:cxn ang="0">
                  <a:pos x="98" y="57"/>
                </a:cxn>
                <a:cxn ang="0">
                  <a:pos x="89" y="77"/>
                </a:cxn>
                <a:cxn ang="0">
                  <a:pos x="86" y="98"/>
                </a:cxn>
                <a:cxn ang="0">
                  <a:pos x="82" y="117"/>
                </a:cxn>
                <a:cxn ang="0">
                  <a:pos x="75" y="129"/>
                </a:cxn>
                <a:cxn ang="0">
                  <a:pos x="66" y="138"/>
                </a:cxn>
                <a:cxn ang="0">
                  <a:pos x="61" y="140"/>
                </a:cxn>
                <a:cxn ang="0">
                  <a:pos x="48" y="144"/>
                </a:cxn>
                <a:cxn ang="0">
                  <a:pos x="33" y="144"/>
                </a:cxn>
                <a:cxn ang="0">
                  <a:pos x="18" y="144"/>
                </a:cxn>
                <a:cxn ang="0">
                  <a:pos x="6" y="144"/>
                </a:cxn>
                <a:cxn ang="0">
                  <a:pos x="0" y="142"/>
                </a:cxn>
                <a:cxn ang="0">
                  <a:pos x="8" y="153"/>
                </a:cxn>
                <a:cxn ang="0">
                  <a:pos x="23" y="174"/>
                </a:cxn>
                <a:cxn ang="0">
                  <a:pos x="27" y="182"/>
                </a:cxn>
                <a:cxn ang="0">
                  <a:pos x="31" y="201"/>
                </a:cxn>
                <a:cxn ang="0">
                  <a:pos x="33" y="216"/>
                </a:cxn>
                <a:cxn ang="0">
                  <a:pos x="33" y="222"/>
                </a:cxn>
                <a:cxn ang="0">
                  <a:pos x="39" y="225"/>
                </a:cxn>
                <a:cxn ang="0">
                  <a:pos x="57" y="225"/>
                </a:cxn>
                <a:cxn ang="0">
                  <a:pos x="77" y="222"/>
                </a:cxn>
                <a:cxn ang="0">
                  <a:pos x="100" y="222"/>
                </a:cxn>
                <a:cxn ang="0">
                  <a:pos x="123" y="216"/>
                </a:cxn>
                <a:cxn ang="0">
                  <a:pos x="132" y="211"/>
                </a:cxn>
                <a:cxn ang="0">
                  <a:pos x="149" y="201"/>
                </a:cxn>
                <a:cxn ang="0">
                  <a:pos x="160" y="188"/>
                </a:cxn>
                <a:cxn ang="0">
                  <a:pos x="167" y="172"/>
                </a:cxn>
                <a:cxn ang="0">
                  <a:pos x="169" y="151"/>
                </a:cxn>
                <a:cxn ang="0">
                  <a:pos x="172" y="142"/>
                </a:cxn>
                <a:cxn ang="0">
                  <a:pos x="172" y="121"/>
                </a:cxn>
                <a:cxn ang="0">
                  <a:pos x="174" y="98"/>
                </a:cxn>
                <a:cxn ang="0">
                  <a:pos x="178" y="80"/>
                </a:cxn>
                <a:cxn ang="0">
                  <a:pos x="187" y="62"/>
                </a:cxn>
                <a:cxn ang="0">
                  <a:pos x="197" y="52"/>
                </a:cxn>
                <a:cxn ang="0">
                  <a:pos x="210" y="46"/>
                </a:cxn>
                <a:cxn ang="0">
                  <a:pos x="231" y="27"/>
                </a:cxn>
                <a:cxn ang="0">
                  <a:pos x="239" y="18"/>
                </a:cxn>
              </a:cxnLst>
              <a:rect l="0" t="0" r="r" b="b"/>
              <a:pathLst>
                <a:path w="240" h="226">
                  <a:moveTo>
                    <a:pt x="203" y="0"/>
                  </a:moveTo>
                  <a:lnTo>
                    <a:pt x="195" y="4"/>
                  </a:lnTo>
                  <a:lnTo>
                    <a:pt x="183" y="6"/>
                  </a:lnTo>
                  <a:lnTo>
                    <a:pt x="169" y="7"/>
                  </a:lnTo>
                  <a:lnTo>
                    <a:pt x="157" y="12"/>
                  </a:lnTo>
                  <a:lnTo>
                    <a:pt x="144" y="16"/>
                  </a:lnTo>
                  <a:lnTo>
                    <a:pt x="132" y="23"/>
                  </a:lnTo>
                  <a:lnTo>
                    <a:pt x="119" y="29"/>
                  </a:lnTo>
                  <a:lnTo>
                    <a:pt x="111" y="37"/>
                  </a:lnTo>
                  <a:lnTo>
                    <a:pt x="103" y="46"/>
                  </a:lnTo>
                  <a:lnTo>
                    <a:pt x="98" y="57"/>
                  </a:lnTo>
                  <a:lnTo>
                    <a:pt x="98" y="57"/>
                  </a:lnTo>
                  <a:lnTo>
                    <a:pt x="94" y="69"/>
                  </a:lnTo>
                  <a:lnTo>
                    <a:pt x="89" y="77"/>
                  </a:lnTo>
                  <a:lnTo>
                    <a:pt x="87" y="90"/>
                  </a:lnTo>
                  <a:lnTo>
                    <a:pt x="86" y="98"/>
                  </a:lnTo>
                  <a:lnTo>
                    <a:pt x="84" y="108"/>
                  </a:lnTo>
                  <a:lnTo>
                    <a:pt x="82" y="117"/>
                  </a:lnTo>
                  <a:lnTo>
                    <a:pt x="80" y="124"/>
                  </a:lnTo>
                  <a:lnTo>
                    <a:pt x="75" y="129"/>
                  </a:lnTo>
                  <a:lnTo>
                    <a:pt x="71" y="136"/>
                  </a:lnTo>
                  <a:lnTo>
                    <a:pt x="66" y="138"/>
                  </a:lnTo>
                  <a:lnTo>
                    <a:pt x="66" y="138"/>
                  </a:lnTo>
                  <a:lnTo>
                    <a:pt x="61" y="140"/>
                  </a:lnTo>
                  <a:lnTo>
                    <a:pt x="54" y="142"/>
                  </a:lnTo>
                  <a:lnTo>
                    <a:pt x="48" y="144"/>
                  </a:lnTo>
                  <a:lnTo>
                    <a:pt x="39" y="144"/>
                  </a:lnTo>
                  <a:lnTo>
                    <a:pt x="33" y="144"/>
                  </a:lnTo>
                  <a:lnTo>
                    <a:pt x="25" y="144"/>
                  </a:lnTo>
                  <a:lnTo>
                    <a:pt x="18" y="144"/>
                  </a:lnTo>
                  <a:lnTo>
                    <a:pt x="12" y="144"/>
                  </a:lnTo>
                  <a:lnTo>
                    <a:pt x="6" y="144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4" y="144"/>
                  </a:lnTo>
                  <a:lnTo>
                    <a:pt x="8" y="153"/>
                  </a:lnTo>
                  <a:lnTo>
                    <a:pt x="16" y="163"/>
                  </a:lnTo>
                  <a:lnTo>
                    <a:pt x="23" y="174"/>
                  </a:lnTo>
                  <a:lnTo>
                    <a:pt x="27" y="182"/>
                  </a:lnTo>
                  <a:lnTo>
                    <a:pt x="27" y="182"/>
                  </a:lnTo>
                  <a:lnTo>
                    <a:pt x="29" y="193"/>
                  </a:lnTo>
                  <a:lnTo>
                    <a:pt x="31" y="201"/>
                  </a:lnTo>
                  <a:lnTo>
                    <a:pt x="33" y="207"/>
                  </a:lnTo>
                  <a:lnTo>
                    <a:pt x="33" y="216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6" y="225"/>
                  </a:lnTo>
                  <a:lnTo>
                    <a:pt x="39" y="225"/>
                  </a:lnTo>
                  <a:lnTo>
                    <a:pt x="46" y="225"/>
                  </a:lnTo>
                  <a:lnTo>
                    <a:pt x="57" y="225"/>
                  </a:lnTo>
                  <a:lnTo>
                    <a:pt x="66" y="225"/>
                  </a:lnTo>
                  <a:lnTo>
                    <a:pt x="77" y="222"/>
                  </a:lnTo>
                  <a:lnTo>
                    <a:pt x="89" y="222"/>
                  </a:lnTo>
                  <a:lnTo>
                    <a:pt x="100" y="222"/>
                  </a:lnTo>
                  <a:lnTo>
                    <a:pt x="112" y="218"/>
                  </a:lnTo>
                  <a:lnTo>
                    <a:pt x="123" y="216"/>
                  </a:lnTo>
                  <a:lnTo>
                    <a:pt x="123" y="216"/>
                  </a:lnTo>
                  <a:lnTo>
                    <a:pt x="132" y="211"/>
                  </a:lnTo>
                  <a:lnTo>
                    <a:pt x="140" y="207"/>
                  </a:lnTo>
                  <a:lnTo>
                    <a:pt x="149" y="201"/>
                  </a:lnTo>
                  <a:lnTo>
                    <a:pt x="155" y="195"/>
                  </a:lnTo>
                  <a:lnTo>
                    <a:pt x="160" y="188"/>
                  </a:lnTo>
                  <a:lnTo>
                    <a:pt x="163" y="180"/>
                  </a:lnTo>
                  <a:lnTo>
                    <a:pt x="167" y="172"/>
                  </a:lnTo>
                  <a:lnTo>
                    <a:pt x="169" y="161"/>
                  </a:lnTo>
                  <a:lnTo>
                    <a:pt x="169" y="151"/>
                  </a:lnTo>
                  <a:lnTo>
                    <a:pt x="172" y="142"/>
                  </a:lnTo>
                  <a:lnTo>
                    <a:pt x="172" y="142"/>
                  </a:lnTo>
                  <a:lnTo>
                    <a:pt x="172" y="131"/>
                  </a:lnTo>
                  <a:lnTo>
                    <a:pt x="172" y="121"/>
                  </a:lnTo>
                  <a:lnTo>
                    <a:pt x="172" y="110"/>
                  </a:lnTo>
                  <a:lnTo>
                    <a:pt x="174" y="98"/>
                  </a:lnTo>
                  <a:lnTo>
                    <a:pt x="176" y="90"/>
                  </a:lnTo>
                  <a:lnTo>
                    <a:pt x="178" y="80"/>
                  </a:lnTo>
                  <a:lnTo>
                    <a:pt x="183" y="71"/>
                  </a:lnTo>
                  <a:lnTo>
                    <a:pt x="187" y="62"/>
                  </a:lnTo>
                  <a:lnTo>
                    <a:pt x="190" y="57"/>
                  </a:lnTo>
                  <a:lnTo>
                    <a:pt x="197" y="52"/>
                  </a:lnTo>
                  <a:lnTo>
                    <a:pt x="197" y="52"/>
                  </a:lnTo>
                  <a:lnTo>
                    <a:pt x="210" y="46"/>
                  </a:lnTo>
                  <a:lnTo>
                    <a:pt x="220" y="35"/>
                  </a:lnTo>
                  <a:lnTo>
                    <a:pt x="231" y="27"/>
                  </a:lnTo>
                  <a:lnTo>
                    <a:pt x="235" y="20"/>
                  </a:lnTo>
                  <a:lnTo>
                    <a:pt x="239" y="18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4" name="Freeform 274"/>
            <p:cNvSpPr>
              <a:spLocks/>
            </p:cNvSpPr>
            <p:nvPr/>
          </p:nvSpPr>
          <p:spPr bwMode="auto">
            <a:xfrm>
              <a:off x="2642" y="2852"/>
              <a:ext cx="216" cy="259"/>
            </a:xfrm>
            <a:custGeom>
              <a:avLst/>
              <a:gdLst/>
              <a:ahLst/>
              <a:cxnLst>
                <a:cxn ang="0">
                  <a:pos x="200" y="68"/>
                </a:cxn>
                <a:cxn ang="0">
                  <a:pos x="177" y="50"/>
                </a:cxn>
                <a:cxn ang="0">
                  <a:pos x="154" y="29"/>
                </a:cxn>
                <a:cxn ang="0">
                  <a:pos x="142" y="19"/>
                </a:cxn>
                <a:cxn ang="0">
                  <a:pos x="116" y="4"/>
                </a:cxn>
                <a:cxn ang="0">
                  <a:pos x="91" y="0"/>
                </a:cxn>
                <a:cxn ang="0">
                  <a:pos x="78" y="2"/>
                </a:cxn>
                <a:cxn ang="0">
                  <a:pos x="50" y="19"/>
                </a:cxn>
                <a:cxn ang="0">
                  <a:pos x="34" y="48"/>
                </a:cxn>
                <a:cxn ang="0">
                  <a:pos x="34" y="57"/>
                </a:cxn>
                <a:cxn ang="0">
                  <a:pos x="36" y="75"/>
                </a:cxn>
                <a:cxn ang="0">
                  <a:pos x="38" y="94"/>
                </a:cxn>
                <a:cxn ang="0">
                  <a:pos x="40" y="111"/>
                </a:cxn>
                <a:cxn ang="0">
                  <a:pos x="40" y="124"/>
                </a:cxn>
                <a:cxn ang="0">
                  <a:pos x="38" y="130"/>
                </a:cxn>
                <a:cxn ang="0">
                  <a:pos x="31" y="141"/>
                </a:cxn>
                <a:cxn ang="0">
                  <a:pos x="20" y="153"/>
                </a:cxn>
                <a:cxn ang="0">
                  <a:pos x="8" y="167"/>
                </a:cxn>
                <a:cxn ang="0">
                  <a:pos x="2" y="183"/>
                </a:cxn>
                <a:cxn ang="0">
                  <a:pos x="2" y="199"/>
                </a:cxn>
                <a:cxn ang="0">
                  <a:pos x="6" y="216"/>
                </a:cxn>
                <a:cxn ang="0">
                  <a:pos x="25" y="241"/>
                </a:cxn>
                <a:cxn ang="0">
                  <a:pos x="52" y="256"/>
                </a:cxn>
                <a:cxn ang="0">
                  <a:pos x="63" y="259"/>
                </a:cxn>
                <a:cxn ang="0">
                  <a:pos x="84" y="256"/>
                </a:cxn>
                <a:cxn ang="0">
                  <a:pos x="105" y="250"/>
                </a:cxn>
                <a:cxn ang="0">
                  <a:pos x="124" y="241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77" y="215"/>
                </a:cxn>
                <a:cxn ang="0">
                  <a:pos x="200" y="212"/>
                </a:cxn>
                <a:cxn ang="0">
                  <a:pos x="214" y="71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8"/>
                  </a:lnTo>
                  <a:lnTo>
                    <a:pt x="188" y="59"/>
                  </a:lnTo>
                  <a:lnTo>
                    <a:pt x="177" y="50"/>
                  </a:lnTo>
                  <a:lnTo>
                    <a:pt x="167" y="42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2" y="19"/>
                  </a:lnTo>
                  <a:lnTo>
                    <a:pt x="129" y="10"/>
                  </a:lnTo>
                  <a:lnTo>
                    <a:pt x="116" y="4"/>
                  </a:lnTo>
                  <a:lnTo>
                    <a:pt x="103" y="2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2"/>
                  </a:lnTo>
                  <a:lnTo>
                    <a:pt x="63" y="8"/>
                  </a:lnTo>
                  <a:lnTo>
                    <a:pt x="50" y="19"/>
                  </a:lnTo>
                  <a:lnTo>
                    <a:pt x="40" y="31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7"/>
                  </a:lnTo>
                  <a:lnTo>
                    <a:pt x="34" y="68"/>
                  </a:lnTo>
                  <a:lnTo>
                    <a:pt x="36" y="75"/>
                  </a:lnTo>
                  <a:lnTo>
                    <a:pt x="38" y="86"/>
                  </a:lnTo>
                  <a:lnTo>
                    <a:pt x="38" y="94"/>
                  </a:lnTo>
                  <a:lnTo>
                    <a:pt x="40" y="103"/>
                  </a:lnTo>
                  <a:lnTo>
                    <a:pt x="40" y="111"/>
                  </a:lnTo>
                  <a:lnTo>
                    <a:pt x="40" y="118"/>
                  </a:lnTo>
                  <a:lnTo>
                    <a:pt x="40" y="124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4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60"/>
                  </a:lnTo>
                  <a:lnTo>
                    <a:pt x="8" y="167"/>
                  </a:lnTo>
                  <a:lnTo>
                    <a:pt x="4" y="174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2" y="199"/>
                  </a:lnTo>
                  <a:lnTo>
                    <a:pt x="2" y="199"/>
                  </a:lnTo>
                  <a:lnTo>
                    <a:pt x="6" y="216"/>
                  </a:lnTo>
                  <a:lnTo>
                    <a:pt x="15" y="231"/>
                  </a:lnTo>
                  <a:lnTo>
                    <a:pt x="25" y="241"/>
                  </a:lnTo>
                  <a:lnTo>
                    <a:pt x="38" y="250"/>
                  </a:lnTo>
                  <a:lnTo>
                    <a:pt x="52" y="256"/>
                  </a:lnTo>
                  <a:lnTo>
                    <a:pt x="52" y="256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5"/>
                  </a:lnTo>
                  <a:lnTo>
                    <a:pt x="124" y="241"/>
                  </a:lnTo>
                  <a:lnTo>
                    <a:pt x="135" y="235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18"/>
                  </a:lnTo>
                  <a:lnTo>
                    <a:pt x="177" y="215"/>
                  </a:lnTo>
                  <a:lnTo>
                    <a:pt x="190" y="212"/>
                  </a:lnTo>
                  <a:lnTo>
                    <a:pt x="200" y="212"/>
                  </a:lnTo>
                  <a:lnTo>
                    <a:pt x="209" y="212"/>
                  </a:lnTo>
                  <a:lnTo>
                    <a:pt x="214" y="71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5" name="Freeform 275"/>
            <p:cNvSpPr>
              <a:spLocks/>
            </p:cNvSpPr>
            <p:nvPr/>
          </p:nvSpPr>
          <p:spPr bwMode="auto">
            <a:xfrm>
              <a:off x="2642" y="2852"/>
              <a:ext cx="216" cy="259"/>
            </a:xfrm>
            <a:custGeom>
              <a:avLst/>
              <a:gdLst/>
              <a:ahLst/>
              <a:cxnLst>
                <a:cxn ang="0">
                  <a:pos x="214" y="71"/>
                </a:cxn>
                <a:cxn ang="0">
                  <a:pos x="200" y="68"/>
                </a:cxn>
                <a:cxn ang="0">
                  <a:pos x="188" y="59"/>
                </a:cxn>
                <a:cxn ang="0">
                  <a:pos x="177" y="50"/>
                </a:cxn>
                <a:cxn ang="0">
                  <a:pos x="167" y="42"/>
                </a:cxn>
                <a:cxn ang="0">
                  <a:pos x="154" y="29"/>
                </a:cxn>
                <a:cxn ang="0">
                  <a:pos x="154" y="29"/>
                </a:cxn>
                <a:cxn ang="0">
                  <a:pos x="142" y="19"/>
                </a:cxn>
                <a:cxn ang="0">
                  <a:pos x="129" y="10"/>
                </a:cxn>
                <a:cxn ang="0">
                  <a:pos x="116" y="4"/>
                </a:cxn>
                <a:cxn ang="0">
                  <a:pos x="103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8" y="2"/>
                </a:cxn>
                <a:cxn ang="0">
                  <a:pos x="63" y="8"/>
                </a:cxn>
                <a:cxn ang="0">
                  <a:pos x="50" y="19"/>
                </a:cxn>
                <a:cxn ang="0">
                  <a:pos x="40" y="31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4" y="57"/>
                </a:cxn>
                <a:cxn ang="0">
                  <a:pos x="34" y="68"/>
                </a:cxn>
                <a:cxn ang="0">
                  <a:pos x="36" y="75"/>
                </a:cxn>
                <a:cxn ang="0">
                  <a:pos x="38" y="86"/>
                </a:cxn>
                <a:cxn ang="0">
                  <a:pos x="38" y="94"/>
                </a:cxn>
                <a:cxn ang="0">
                  <a:pos x="40" y="103"/>
                </a:cxn>
                <a:cxn ang="0">
                  <a:pos x="40" y="111"/>
                </a:cxn>
                <a:cxn ang="0">
                  <a:pos x="40" y="118"/>
                </a:cxn>
                <a:cxn ang="0">
                  <a:pos x="40" y="124"/>
                </a:cxn>
                <a:cxn ang="0">
                  <a:pos x="38" y="130"/>
                </a:cxn>
                <a:cxn ang="0">
                  <a:pos x="38" y="130"/>
                </a:cxn>
                <a:cxn ang="0">
                  <a:pos x="36" y="134"/>
                </a:cxn>
                <a:cxn ang="0">
                  <a:pos x="31" y="141"/>
                </a:cxn>
                <a:cxn ang="0">
                  <a:pos x="25" y="147"/>
                </a:cxn>
                <a:cxn ang="0">
                  <a:pos x="20" y="153"/>
                </a:cxn>
                <a:cxn ang="0">
                  <a:pos x="15" y="160"/>
                </a:cxn>
                <a:cxn ang="0">
                  <a:pos x="8" y="167"/>
                </a:cxn>
                <a:cxn ang="0">
                  <a:pos x="4" y="174"/>
                </a:cxn>
                <a:cxn ang="0">
                  <a:pos x="2" y="183"/>
                </a:cxn>
                <a:cxn ang="0">
                  <a:pos x="0" y="190"/>
                </a:cxn>
                <a:cxn ang="0">
                  <a:pos x="2" y="199"/>
                </a:cxn>
                <a:cxn ang="0">
                  <a:pos x="2" y="199"/>
                </a:cxn>
                <a:cxn ang="0">
                  <a:pos x="6" y="216"/>
                </a:cxn>
                <a:cxn ang="0">
                  <a:pos x="15" y="231"/>
                </a:cxn>
                <a:cxn ang="0">
                  <a:pos x="25" y="241"/>
                </a:cxn>
                <a:cxn ang="0">
                  <a:pos x="38" y="250"/>
                </a:cxn>
                <a:cxn ang="0">
                  <a:pos x="52" y="256"/>
                </a:cxn>
                <a:cxn ang="0">
                  <a:pos x="52" y="256"/>
                </a:cxn>
                <a:cxn ang="0">
                  <a:pos x="63" y="259"/>
                </a:cxn>
                <a:cxn ang="0">
                  <a:pos x="71" y="259"/>
                </a:cxn>
                <a:cxn ang="0">
                  <a:pos x="84" y="256"/>
                </a:cxn>
                <a:cxn ang="0">
                  <a:pos x="94" y="254"/>
                </a:cxn>
                <a:cxn ang="0">
                  <a:pos x="105" y="250"/>
                </a:cxn>
                <a:cxn ang="0">
                  <a:pos x="116" y="245"/>
                </a:cxn>
                <a:cxn ang="0">
                  <a:pos x="124" y="241"/>
                </a:cxn>
                <a:cxn ang="0">
                  <a:pos x="135" y="235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50" y="227"/>
                </a:cxn>
                <a:cxn ang="0">
                  <a:pos x="165" y="218"/>
                </a:cxn>
                <a:cxn ang="0">
                  <a:pos x="177" y="215"/>
                </a:cxn>
                <a:cxn ang="0">
                  <a:pos x="190" y="212"/>
                </a:cxn>
                <a:cxn ang="0">
                  <a:pos x="200" y="212"/>
                </a:cxn>
                <a:cxn ang="0">
                  <a:pos x="209" y="212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8"/>
                  </a:lnTo>
                  <a:lnTo>
                    <a:pt x="188" y="59"/>
                  </a:lnTo>
                  <a:lnTo>
                    <a:pt x="177" y="50"/>
                  </a:lnTo>
                  <a:lnTo>
                    <a:pt x="167" y="42"/>
                  </a:lnTo>
                  <a:lnTo>
                    <a:pt x="154" y="29"/>
                  </a:lnTo>
                  <a:lnTo>
                    <a:pt x="154" y="29"/>
                  </a:lnTo>
                  <a:lnTo>
                    <a:pt x="142" y="19"/>
                  </a:lnTo>
                  <a:lnTo>
                    <a:pt x="129" y="10"/>
                  </a:lnTo>
                  <a:lnTo>
                    <a:pt x="116" y="4"/>
                  </a:lnTo>
                  <a:lnTo>
                    <a:pt x="103" y="2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2"/>
                  </a:lnTo>
                  <a:lnTo>
                    <a:pt x="63" y="8"/>
                  </a:lnTo>
                  <a:lnTo>
                    <a:pt x="50" y="19"/>
                  </a:lnTo>
                  <a:lnTo>
                    <a:pt x="40" y="31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7"/>
                  </a:lnTo>
                  <a:lnTo>
                    <a:pt x="34" y="68"/>
                  </a:lnTo>
                  <a:lnTo>
                    <a:pt x="36" y="75"/>
                  </a:lnTo>
                  <a:lnTo>
                    <a:pt x="38" y="86"/>
                  </a:lnTo>
                  <a:lnTo>
                    <a:pt x="38" y="94"/>
                  </a:lnTo>
                  <a:lnTo>
                    <a:pt x="40" y="103"/>
                  </a:lnTo>
                  <a:lnTo>
                    <a:pt x="40" y="111"/>
                  </a:lnTo>
                  <a:lnTo>
                    <a:pt x="40" y="118"/>
                  </a:lnTo>
                  <a:lnTo>
                    <a:pt x="40" y="124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4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60"/>
                  </a:lnTo>
                  <a:lnTo>
                    <a:pt x="8" y="167"/>
                  </a:lnTo>
                  <a:lnTo>
                    <a:pt x="4" y="174"/>
                  </a:lnTo>
                  <a:lnTo>
                    <a:pt x="2" y="183"/>
                  </a:lnTo>
                  <a:lnTo>
                    <a:pt x="0" y="190"/>
                  </a:lnTo>
                  <a:lnTo>
                    <a:pt x="2" y="199"/>
                  </a:lnTo>
                  <a:lnTo>
                    <a:pt x="2" y="199"/>
                  </a:lnTo>
                  <a:lnTo>
                    <a:pt x="6" y="216"/>
                  </a:lnTo>
                  <a:lnTo>
                    <a:pt x="15" y="231"/>
                  </a:lnTo>
                  <a:lnTo>
                    <a:pt x="25" y="241"/>
                  </a:lnTo>
                  <a:lnTo>
                    <a:pt x="38" y="250"/>
                  </a:lnTo>
                  <a:lnTo>
                    <a:pt x="52" y="256"/>
                  </a:lnTo>
                  <a:lnTo>
                    <a:pt x="52" y="256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5"/>
                  </a:lnTo>
                  <a:lnTo>
                    <a:pt x="124" y="241"/>
                  </a:lnTo>
                  <a:lnTo>
                    <a:pt x="135" y="235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18"/>
                  </a:lnTo>
                  <a:lnTo>
                    <a:pt x="177" y="215"/>
                  </a:lnTo>
                  <a:lnTo>
                    <a:pt x="190" y="212"/>
                  </a:lnTo>
                  <a:lnTo>
                    <a:pt x="200" y="212"/>
                  </a:lnTo>
                  <a:lnTo>
                    <a:pt x="209" y="212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6" name="Freeform 276"/>
            <p:cNvSpPr>
              <a:spLocks/>
            </p:cNvSpPr>
            <p:nvPr/>
          </p:nvSpPr>
          <p:spPr bwMode="auto">
            <a:xfrm>
              <a:off x="2642" y="2847"/>
              <a:ext cx="216" cy="259"/>
            </a:xfrm>
            <a:custGeom>
              <a:avLst/>
              <a:gdLst/>
              <a:ahLst/>
              <a:cxnLst>
                <a:cxn ang="0">
                  <a:pos x="200" y="67"/>
                </a:cxn>
                <a:cxn ang="0">
                  <a:pos x="177" y="51"/>
                </a:cxn>
                <a:cxn ang="0">
                  <a:pos x="154" y="28"/>
                </a:cxn>
                <a:cxn ang="0">
                  <a:pos x="142" y="20"/>
                </a:cxn>
                <a:cxn ang="0">
                  <a:pos x="116" y="5"/>
                </a:cxn>
                <a:cxn ang="0">
                  <a:pos x="91" y="0"/>
                </a:cxn>
                <a:cxn ang="0">
                  <a:pos x="78" y="1"/>
                </a:cxn>
                <a:cxn ang="0">
                  <a:pos x="50" y="18"/>
                </a:cxn>
                <a:cxn ang="0">
                  <a:pos x="34" y="48"/>
                </a:cxn>
                <a:cxn ang="0">
                  <a:pos x="34" y="58"/>
                </a:cxn>
                <a:cxn ang="0">
                  <a:pos x="36" y="77"/>
                </a:cxn>
                <a:cxn ang="0">
                  <a:pos x="38" y="94"/>
                </a:cxn>
                <a:cxn ang="0">
                  <a:pos x="40" y="111"/>
                </a:cxn>
                <a:cxn ang="0">
                  <a:pos x="40" y="125"/>
                </a:cxn>
                <a:cxn ang="0">
                  <a:pos x="38" y="130"/>
                </a:cxn>
                <a:cxn ang="0">
                  <a:pos x="31" y="141"/>
                </a:cxn>
                <a:cxn ang="0">
                  <a:pos x="20" y="153"/>
                </a:cxn>
                <a:cxn ang="0">
                  <a:pos x="8" y="168"/>
                </a:cxn>
                <a:cxn ang="0">
                  <a:pos x="2" y="185"/>
                </a:cxn>
                <a:cxn ang="0">
                  <a:pos x="2" y="201"/>
                </a:cxn>
                <a:cxn ang="0">
                  <a:pos x="6" y="219"/>
                </a:cxn>
                <a:cxn ang="0">
                  <a:pos x="25" y="244"/>
                </a:cxn>
                <a:cxn ang="0">
                  <a:pos x="52" y="259"/>
                </a:cxn>
                <a:cxn ang="0">
                  <a:pos x="63" y="259"/>
                </a:cxn>
                <a:cxn ang="0">
                  <a:pos x="84" y="256"/>
                </a:cxn>
                <a:cxn ang="0">
                  <a:pos x="105" y="250"/>
                </a:cxn>
                <a:cxn ang="0">
                  <a:pos x="124" y="242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77" y="217"/>
                </a:cxn>
                <a:cxn ang="0">
                  <a:pos x="200" y="212"/>
                </a:cxn>
                <a:cxn ang="0">
                  <a:pos x="214" y="71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7"/>
                  </a:lnTo>
                  <a:lnTo>
                    <a:pt x="188" y="60"/>
                  </a:lnTo>
                  <a:lnTo>
                    <a:pt x="177" y="51"/>
                  </a:lnTo>
                  <a:lnTo>
                    <a:pt x="167" y="41"/>
                  </a:lnTo>
                  <a:lnTo>
                    <a:pt x="154" y="28"/>
                  </a:lnTo>
                  <a:lnTo>
                    <a:pt x="154" y="28"/>
                  </a:lnTo>
                  <a:lnTo>
                    <a:pt x="142" y="20"/>
                  </a:lnTo>
                  <a:lnTo>
                    <a:pt x="129" y="12"/>
                  </a:lnTo>
                  <a:lnTo>
                    <a:pt x="116" y="5"/>
                  </a:lnTo>
                  <a:lnTo>
                    <a:pt x="103" y="1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1"/>
                  </a:lnTo>
                  <a:lnTo>
                    <a:pt x="63" y="7"/>
                  </a:lnTo>
                  <a:lnTo>
                    <a:pt x="50" y="18"/>
                  </a:lnTo>
                  <a:lnTo>
                    <a:pt x="40" y="33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34" y="67"/>
                  </a:lnTo>
                  <a:lnTo>
                    <a:pt x="36" y="77"/>
                  </a:lnTo>
                  <a:lnTo>
                    <a:pt x="38" y="85"/>
                  </a:lnTo>
                  <a:lnTo>
                    <a:pt x="38" y="94"/>
                  </a:lnTo>
                  <a:lnTo>
                    <a:pt x="40" y="102"/>
                  </a:lnTo>
                  <a:lnTo>
                    <a:pt x="40" y="111"/>
                  </a:lnTo>
                  <a:lnTo>
                    <a:pt x="40" y="120"/>
                  </a:lnTo>
                  <a:lnTo>
                    <a:pt x="40" y="125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6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59"/>
                  </a:lnTo>
                  <a:lnTo>
                    <a:pt x="8" y="168"/>
                  </a:lnTo>
                  <a:lnTo>
                    <a:pt x="4" y="176"/>
                  </a:lnTo>
                  <a:lnTo>
                    <a:pt x="2" y="185"/>
                  </a:lnTo>
                  <a:lnTo>
                    <a:pt x="0" y="193"/>
                  </a:lnTo>
                  <a:lnTo>
                    <a:pt x="2" y="201"/>
                  </a:lnTo>
                  <a:lnTo>
                    <a:pt x="2" y="201"/>
                  </a:lnTo>
                  <a:lnTo>
                    <a:pt x="6" y="219"/>
                  </a:lnTo>
                  <a:lnTo>
                    <a:pt x="15" y="231"/>
                  </a:lnTo>
                  <a:lnTo>
                    <a:pt x="25" y="244"/>
                  </a:lnTo>
                  <a:lnTo>
                    <a:pt x="38" y="252"/>
                  </a:lnTo>
                  <a:lnTo>
                    <a:pt x="52" y="259"/>
                  </a:lnTo>
                  <a:lnTo>
                    <a:pt x="52" y="259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6"/>
                  </a:lnTo>
                  <a:lnTo>
                    <a:pt x="124" y="242"/>
                  </a:lnTo>
                  <a:lnTo>
                    <a:pt x="135" y="238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21"/>
                  </a:lnTo>
                  <a:lnTo>
                    <a:pt x="177" y="217"/>
                  </a:lnTo>
                  <a:lnTo>
                    <a:pt x="190" y="214"/>
                  </a:lnTo>
                  <a:lnTo>
                    <a:pt x="200" y="212"/>
                  </a:lnTo>
                  <a:lnTo>
                    <a:pt x="209" y="212"/>
                  </a:lnTo>
                  <a:lnTo>
                    <a:pt x="214" y="71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7" name="Freeform 277"/>
            <p:cNvSpPr>
              <a:spLocks/>
            </p:cNvSpPr>
            <p:nvPr/>
          </p:nvSpPr>
          <p:spPr bwMode="auto">
            <a:xfrm>
              <a:off x="2642" y="2847"/>
              <a:ext cx="216" cy="259"/>
            </a:xfrm>
            <a:custGeom>
              <a:avLst/>
              <a:gdLst/>
              <a:ahLst/>
              <a:cxnLst>
                <a:cxn ang="0">
                  <a:pos x="214" y="71"/>
                </a:cxn>
                <a:cxn ang="0">
                  <a:pos x="200" y="67"/>
                </a:cxn>
                <a:cxn ang="0">
                  <a:pos x="188" y="60"/>
                </a:cxn>
                <a:cxn ang="0">
                  <a:pos x="177" y="51"/>
                </a:cxn>
                <a:cxn ang="0">
                  <a:pos x="167" y="41"/>
                </a:cxn>
                <a:cxn ang="0">
                  <a:pos x="154" y="28"/>
                </a:cxn>
                <a:cxn ang="0">
                  <a:pos x="154" y="28"/>
                </a:cxn>
                <a:cxn ang="0">
                  <a:pos x="142" y="20"/>
                </a:cxn>
                <a:cxn ang="0">
                  <a:pos x="129" y="12"/>
                </a:cxn>
                <a:cxn ang="0">
                  <a:pos x="116" y="5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8" y="1"/>
                </a:cxn>
                <a:cxn ang="0">
                  <a:pos x="63" y="7"/>
                </a:cxn>
                <a:cxn ang="0">
                  <a:pos x="50" y="18"/>
                </a:cxn>
                <a:cxn ang="0">
                  <a:pos x="40" y="33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4" y="58"/>
                </a:cxn>
                <a:cxn ang="0">
                  <a:pos x="34" y="67"/>
                </a:cxn>
                <a:cxn ang="0">
                  <a:pos x="36" y="77"/>
                </a:cxn>
                <a:cxn ang="0">
                  <a:pos x="38" y="85"/>
                </a:cxn>
                <a:cxn ang="0">
                  <a:pos x="38" y="94"/>
                </a:cxn>
                <a:cxn ang="0">
                  <a:pos x="40" y="102"/>
                </a:cxn>
                <a:cxn ang="0">
                  <a:pos x="40" y="111"/>
                </a:cxn>
                <a:cxn ang="0">
                  <a:pos x="40" y="120"/>
                </a:cxn>
                <a:cxn ang="0">
                  <a:pos x="40" y="125"/>
                </a:cxn>
                <a:cxn ang="0">
                  <a:pos x="38" y="130"/>
                </a:cxn>
                <a:cxn ang="0">
                  <a:pos x="38" y="130"/>
                </a:cxn>
                <a:cxn ang="0">
                  <a:pos x="36" y="136"/>
                </a:cxn>
                <a:cxn ang="0">
                  <a:pos x="31" y="141"/>
                </a:cxn>
                <a:cxn ang="0">
                  <a:pos x="25" y="147"/>
                </a:cxn>
                <a:cxn ang="0">
                  <a:pos x="20" y="153"/>
                </a:cxn>
                <a:cxn ang="0">
                  <a:pos x="15" y="159"/>
                </a:cxn>
                <a:cxn ang="0">
                  <a:pos x="8" y="168"/>
                </a:cxn>
                <a:cxn ang="0">
                  <a:pos x="4" y="176"/>
                </a:cxn>
                <a:cxn ang="0">
                  <a:pos x="2" y="185"/>
                </a:cxn>
                <a:cxn ang="0">
                  <a:pos x="0" y="193"/>
                </a:cxn>
                <a:cxn ang="0">
                  <a:pos x="2" y="201"/>
                </a:cxn>
                <a:cxn ang="0">
                  <a:pos x="2" y="201"/>
                </a:cxn>
                <a:cxn ang="0">
                  <a:pos x="6" y="219"/>
                </a:cxn>
                <a:cxn ang="0">
                  <a:pos x="15" y="231"/>
                </a:cxn>
                <a:cxn ang="0">
                  <a:pos x="25" y="244"/>
                </a:cxn>
                <a:cxn ang="0">
                  <a:pos x="38" y="252"/>
                </a:cxn>
                <a:cxn ang="0">
                  <a:pos x="52" y="259"/>
                </a:cxn>
                <a:cxn ang="0">
                  <a:pos x="52" y="259"/>
                </a:cxn>
                <a:cxn ang="0">
                  <a:pos x="63" y="259"/>
                </a:cxn>
                <a:cxn ang="0">
                  <a:pos x="71" y="259"/>
                </a:cxn>
                <a:cxn ang="0">
                  <a:pos x="84" y="256"/>
                </a:cxn>
                <a:cxn ang="0">
                  <a:pos x="94" y="254"/>
                </a:cxn>
                <a:cxn ang="0">
                  <a:pos x="105" y="250"/>
                </a:cxn>
                <a:cxn ang="0">
                  <a:pos x="116" y="246"/>
                </a:cxn>
                <a:cxn ang="0">
                  <a:pos x="124" y="242"/>
                </a:cxn>
                <a:cxn ang="0">
                  <a:pos x="135" y="238"/>
                </a:cxn>
                <a:cxn ang="0">
                  <a:pos x="143" y="231"/>
                </a:cxn>
                <a:cxn ang="0">
                  <a:pos x="150" y="227"/>
                </a:cxn>
                <a:cxn ang="0">
                  <a:pos x="150" y="227"/>
                </a:cxn>
                <a:cxn ang="0">
                  <a:pos x="165" y="221"/>
                </a:cxn>
                <a:cxn ang="0">
                  <a:pos x="177" y="217"/>
                </a:cxn>
                <a:cxn ang="0">
                  <a:pos x="190" y="214"/>
                </a:cxn>
                <a:cxn ang="0">
                  <a:pos x="200" y="212"/>
                </a:cxn>
                <a:cxn ang="0">
                  <a:pos x="209" y="212"/>
                </a:cxn>
              </a:cxnLst>
              <a:rect l="0" t="0" r="r" b="b"/>
              <a:pathLst>
                <a:path w="215" h="260">
                  <a:moveTo>
                    <a:pt x="214" y="71"/>
                  </a:moveTo>
                  <a:lnTo>
                    <a:pt x="200" y="67"/>
                  </a:lnTo>
                  <a:lnTo>
                    <a:pt x="188" y="60"/>
                  </a:lnTo>
                  <a:lnTo>
                    <a:pt x="177" y="51"/>
                  </a:lnTo>
                  <a:lnTo>
                    <a:pt x="167" y="41"/>
                  </a:lnTo>
                  <a:lnTo>
                    <a:pt x="154" y="28"/>
                  </a:lnTo>
                  <a:lnTo>
                    <a:pt x="154" y="28"/>
                  </a:lnTo>
                  <a:lnTo>
                    <a:pt x="142" y="20"/>
                  </a:lnTo>
                  <a:lnTo>
                    <a:pt x="129" y="12"/>
                  </a:lnTo>
                  <a:lnTo>
                    <a:pt x="116" y="5"/>
                  </a:lnTo>
                  <a:lnTo>
                    <a:pt x="103" y="1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8" y="1"/>
                  </a:lnTo>
                  <a:lnTo>
                    <a:pt x="63" y="7"/>
                  </a:lnTo>
                  <a:lnTo>
                    <a:pt x="50" y="18"/>
                  </a:lnTo>
                  <a:lnTo>
                    <a:pt x="40" y="33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4" y="58"/>
                  </a:lnTo>
                  <a:lnTo>
                    <a:pt x="34" y="67"/>
                  </a:lnTo>
                  <a:lnTo>
                    <a:pt x="36" y="77"/>
                  </a:lnTo>
                  <a:lnTo>
                    <a:pt x="38" y="85"/>
                  </a:lnTo>
                  <a:lnTo>
                    <a:pt x="38" y="94"/>
                  </a:lnTo>
                  <a:lnTo>
                    <a:pt x="40" y="102"/>
                  </a:lnTo>
                  <a:lnTo>
                    <a:pt x="40" y="111"/>
                  </a:lnTo>
                  <a:lnTo>
                    <a:pt x="40" y="120"/>
                  </a:lnTo>
                  <a:lnTo>
                    <a:pt x="40" y="125"/>
                  </a:lnTo>
                  <a:lnTo>
                    <a:pt x="38" y="130"/>
                  </a:lnTo>
                  <a:lnTo>
                    <a:pt x="38" y="130"/>
                  </a:lnTo>
                  <a:lnTo>
                    <a:pt x="36" y="136"/>
                  </a:lnTo>
                  <a:lnTo>
                    <a:pt x="31" y="141"/>
                  </a:lnTo>
                  <a:lnTo>
                    <a:pt x="25" y="147"/>
                  </a:lnTo>
                  <a:lnTo>
                    <a:pt x="20" y="153"/>
                  </a:lnTo>
                  <a:lnTo>
                    <a:pt x="15" y="159"/>
                  </a:lnTo>
                  <a:lnTo>
                    <a:pt x="8" y="168"/>
                  </a:lnTo>
                  <a:lnTo>
                    <a:pt x="4" y="176"/>
                  </a:lnTo>
                  <a:lnTo>
                    <a:pt x="2" y="185"/>
                  </a:lnTo>
                  <a:lnTo>
                    <a:pt x="0" y="193"/>
                  </a:lnTo>
                  <a:lnTo>
                    <a:pt x="2" y="201"/>
                  </a:lnTo>
                  <a:lnTo>
                    <a:pt x="2" y="201"/>
                  </a:lnTo>
                  <a:lnTo>
                    <a:pt x="6" y="219"/>
                  </a:lnTo>
                  <a:lnTo>
                    <a:pt x="15" y="231"/>
                  </a:lnTo>
                  <a:lnTo>
                    <a:pt x="25" y="244"/>
                  </a:lnTo>
                  <a:lnTo>
                    <a:pt x="38" y="252"/>
                  </a:lnTo>
                  <a:lnTo>
                    <a:pt x="52" y="259"/>
                  </a:lnTo>
                  <a:lnTo>
                    <a:pt x="52" y="259"/>
                  </a:lnTo>
                  <a:lnTo>
                    <a:pt x="63" y="259"/>
                  </a:lnTo>
                  <a:lnTo>
                    <a:pt x="71" y="259"/>
                  </a:lnTo>
                  <a:lnTo>
                    <a:pt x="84" y="256"/>
                  </a:lnTo>
                  <a:lnTo>
                    <a:pt x="94" y="254"/>
                  </a:lnTo>
                  <a:lnTo>
                    <a:pt x="105" y="250"/>
                  </a:lnTo>
                  <a:lnTo>
                    <a:pt x="116" y="246"/>
                  </a:lnTo>
                  <a:lnTo>
                    <a:pt x="124" y="242"/>
                  </a:lnTo>
                  <a:lnTo>
                    <a:pt x="135" y="238"/>
                  </a:lnTo>
                  <a:lnTo>
                    <a:pt x="143" y="231"/>
                  </a:lnTo>
                  <a:lnTo>
                    <a:pt x="150" y="227"/>
                  </a:lnTo>
                  <a:lnTo>
                    <a:pt x="150" y="227"/>
                  </a:lnTo>
                  <a:lnTo>
                    <a:pt x="165" y="221"/>
                  </a:lnTo>
                  <a:lnTo>
                    <a:pt x="177" y="217"/>
                  </a:lnTo>
                  <a:lnTo>
                    <a:pt x="190" y="214"/>
                  </a:lnTo>
                  <a:lnTo>
                    <a:pt x="200" y="212"/>
                  </a:lnTo>
                  <a:lnTo>
                    <a:pt x="209" y="212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8" name="Freeform 278"/>
            <p:cNvSpPr>
              <a:spLocks/>
            </p:cNvSpPr>
            <p:nvPr/>
          </p:nvSpPr>
          <p:spPr bwMode="auto">
            <a:xfrm>
              <a:off x="2815" y="2894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0"/>
                </a:cxn>
                <a:cxn ang="0">
                  <a:pos x="62" y="16"/>
                </a:cxn>
                <a:cxn ang="0">
                  <a:pos x="57" y="5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3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7"/>
                </a:cxn>
                <a:cxn ang="0">
                  <a:pos x="14" y="51"/>
                </a:cxn>
                <a:cxn ang="0">
                  <a:pos x="14" y="51"/>
                </a:cxn>
                <a:cxn ang="0">
                  <a:pos x="12" y="67"/>
                </a:cxn>
                <a:cxn ang="0">
                  <a:pos x="11" y="79"/>
                </a:cxn>
                <a:cxn ang="0">
                  <a:pos x="8" y="92"/>
                </a:cxn>
                <a:cxn ang="0">
                  <a:pos x="6" y="102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3"/>
                </a:cxn>
                <a:cxn ang="0">
                  <a:pos x="0" y="134"/>
                </a:cxn>
                <a:cxn ang="0">
                  <a:pos x="0" y="143"/>
                </a:cxn>
                <a:cxn ang="0">
                  <a:pos x="2" y="151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8"/>
                </a:cxn>
                <a:cxn ang="0">
                  <a:pos x="12" y="185"/>
                </a:cxn>
                <a:cxn ang="0">
                  <a:pos x="16" y="191"/>
                </a:cxn>
                <a:cxn ang="0">
                  <a:pos x="16" y="191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6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6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4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0"/>
                  </a:lnTo>
                  <a:lnTo>
                    <a:pt x="62" y="16"/>
                  </a:lnTo>
                  <a:lnTo>
                    <a:pt x="57" y="5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3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7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2" y="67"/>
                  </a:lnTo>
                  <a:lnTo>
                    <a:pt x="11" y="79"/>
                  </a:lnTo>
                  <a:lnTo>
                    <a:pt x="8" y="92"/>
                  </a:lnTo>
                  <a:lnTo>
                    <a:pt x="6" y="102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3"/>
                  </a:lnTo>
                  <a:lnTo>
                    <a:pt x="0" y="134"/>
                  </a:lnTo>
                  <a:lnTo>
                    <a:pt x="0" y="143"/>
                  </a:lnTo>
                  <a:lnTo>
                    <a:pt x="2" y="151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8"/>
                  </a:lnTo>
                  <a:lnTo>
                    <a:pt x="12" y="185"/>
                  </a:lnTo>
                  <a:lnTo>
                    <a:pt x="16" y="191"/>
                  </a:lnTo>
                  <a:lnTo>
                    <a:pt x="16" y="191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6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6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4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solidFill>
              <a:srgbClr val="3B5959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9" name="Freeform 279"/>
            <p:cNvSpPr>
              <a:spLocks/>
            </p:cNvSpPr>
            <p:nvPr/>
          </p:nvSpPr>
          <p:spPr bwMode="auto">
            <a:xfrm>
              <a:off x="2815" y="2894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0"/>
                </a:cxn>
                <a:cxn ang="0">
                  <a:pos x="62" y="16"/>
                </a:cxn>
                <a:cxn ang="0">
                  <a:pos x="57" y="5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3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7"/>
                </a:cxn>
                <a:cxn ang="0">
                  <a:pos x="14" y="51"/>
                </a:cxn>
                <a:cxn ang="0">
                  <a:pos x="14" y="51"/>
                </a:cxn>
                <a:cxn ang="0">
                  <a:pos x="12" y="67"/>
                </a:cxn>
                <a:cxn ang="0">
                  <a:pos x="11" y="79"/>
                </a:cxn>
                <a:cxn ang="0">
                  <a:pos x="8" y="92"/>
                </a:cxn>
                <a:cxn ang="0">
                  <a:pos x="6" y="102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3"/>
                </a:cxn>
                <a:cxn ang="0">
                  <a:pos x="0" y="134"/>
                </a:cxn>
                <a:cxn ang="0">
                  <a:pos x="0" y="143"/>
                </a:cxn>
                <a:cxn ang="0">
                  <a:pos x="2" y="151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8"/>
                </a:cxn>
                <a:cxn ang="0">
                  <a:pos x="12" y="185"/>
                </a:cxn>
                <a:cxn ang="0">
                  <a:pos x="16" y="191"/>
                </a:cxn>
                <a:cxn ang="0">
                  <a:pos x="16" y="191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6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6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4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0"/>
                  </a:lnTo>
                  <a:lnTo>
                    <a:pt x="62" y="16"/>
                  </a:lnTo>
                  <a:lnTo>
                    <a:pt x="57" y="5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3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7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12" y="67"/>
                  </a:lnTo>
                  <a:lnTo>
                    <a:pt x="11" y="79"/>
                  </a:lnTo>
                  <a:lnTo>
                    <a:pt x="8" y="92"/>
                  </a:lnTo>
                  <a:lnTo>
                    <a:pt x="6" y="102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3"/>
                  </a:lnTo>
                  <a:lnTo>
                    <a:pt x="0" y="134"/>
                  </a:lnTo>
                  <a:lnTo>
                    <a:pt x="0" y="143"/>
                  </a:lnTo>
                  <a:lnTo>
                    <a:pt x="2" y="151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8"/>
                  </a:lnTo>
                  <a:lnTo>
                    <a:pt x="12" y="185"/>
                  </a:lnTo>
                  <a:lnTo>
                    <a:pt x="16" y="191"/>
                  </a:lnTo>
                  <a:lnTo>
                    <a:pt x="16" y="191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6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6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4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noFill/>
            <a:ln w="12700" cap="rnd" cmpd="sng">
              <a:solidFill>
                <a:srgbClr val="3B5959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0" name="Freeform 280"/>
            <p:cNvSpPr>
              <a:spLocks/>
            </p:cNvSpPr>
            <p:nvPr/>
          </p:nvSpPr>
          <p:spPr bwMode="auto">
            <a:xfrm>
              <a:off x="2824" y="2887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1"/>
                </a:cxn>
                <a:cxn ang="0">
                  <a:pos x="62" y="14"/>
                </a:cxn>
                <a:cxn ang="0">
                  <a:pos x="57" y="4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2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5"/>
                </a:cxn>
                <a:cxn ang="0">
                  <a:pos x="14" y="52"/>
                </a:cxn>
                <a:cxn ang="0">
                  <a:pos x="14" y="52"/>
                </a:cxn>
                <a:cxn ang="0">
                  <a:pos x="12" y="65"/>
                </a:cxn>
                <a:cxn ang="0">
                  <a:pos x="11" y="80"/>
                </a:cxn>
                <a:cxn ang="0">
                  <a:pos x="8" y="90"/>
                </a:cxn>
                <a:cxn ang="0">
                  <a:pos x="6" y="10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4"/>
                </a:cxn>
                <a:cxn ang="0">
                  <a:pos x="0" y="132"/>
                </a:cxn>
                <a:cxn ang="0">
                  <a:pos x="0" y="143"/>
                </a:cxn>
                <a:cxn ang="0">
                  <a:pos x="2" y="152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9"/>
                </a:cxn>
                <a:cxn ang="0">
                  <a:pos x="12" y="185"/>
                </a:cxn>
                <a:cxn ang="0">
                  <a:pos x="16" y="189"/>
                </a:cxn>
                <a:cxn ang="0">
                  <a:pos x="16" y="189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7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5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6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1"/>
                  </a:lnTo>
                  <a:lnTo>
                    <a:pt x="62" y="14"/>
                  </a:lnTo>
                  <a:lnTo>
                    <a:pt x="57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5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65"/>
                  </a:lnTo>
                  <a:lnTo>
                    <a:pt x="11" y="80"/>
                  </a:lnTo>
                  <a:lnTo>
                    <a:pt x="8" y="90"/>
                  </a:lnTo>
                  <a:lnTo>
                    <a:pt x="6" y="101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0" y="143"/>
                  </a:lnTo>
                  <a:lnTo>
                    <a:pt x="2" y="152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9"/>
                  </a:lnTo>
                  <a:lnTo>
                    <a:pt x="12" y="185"/>
                  </a:lnTo>
                  <a:lnTo>
                    <a:pt x="16" y="189"/>
                  </a:lnTo>
                  <a:lnTo>
                    <a:pt x="16" y="189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7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6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1" name="Freeform 281"/>
            <p:cNvSpPr>
              <a:spLocks/>
            </p:cNvSpPr>
            <p:nvPr/>
          </p:nvSpPr>
          <p:spPr bwMode="auto">
            <a:xfrm>
              <a:off x="2824" y="2887"/>
              <a:ext cx="77" cy="193"/>
            </a:xfrm>
            <a:custGeom>
              <a:avLst/>
              <a:gdLst/>
              <a:ahLst/>
              <a:cxnLst>
                <a:cxn ang="0">
                  <a:pos x="73" y="60"/>
                </a:cxn>
                <a:cxn ang="0">
                  <a:pos x="71" y="48"/>
                </a:cxn>
                <a:cxn ang="0">
                  <a:pos x="67" y="31"/>
                </a:cxn>
                <a:cxn ang="0">
                  <a:pos x="62" y="14"/>
                </a:cxn>
                <a:cxn ang="0">
                  <a:pos x="57" y="4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36" y="2"/>
                </a:cxn>
                <a:cxn ang="0">
                  <a:pos x="27" y="9"/>
                </a:cxn>
                <a:cxn ang="0">
                  <a:pos x="18" y="23"/>
                </a:cxn>
                <a:cxn ang="0">
                  <a:pos x="14" y="35"/>
                </a:cxn>
                <a:cxn ang="0">
                  <a:pos x="14" y="52"/>
                </a:cxn>
                <a:cxn ang="0">
                  <a:pos x="14" y="52"/>
                </a:cxn>
                <a:cxn ang="0">
                  <a:pos x="12" y="65"/>
                </a:cxn>
                <a:cxn ang="0">
                  <a:pos x="11" y="80"/>
                </a:cxn>
                <a:cxn ang="0">
                  <a:pos x="8" y="90"/>
                </a:cxn>
                <a:cxn ang="0">
                  <a:pos x="6" y="10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7"/>
                </a:cxn>
                <a:cxn ang="0">
                  <a:pos x="2" y="124"/>
                </a:cxn>
                <a:cxn ang="0">
                  <a:pos x="0" y="132"/>
                </a:cxn>
                <a:cxn ang="0">
                  <a:pos x="0" y="143"/>
                </a:cxn>
                <a:cxn ang="0">
                  <a:pos x="2" y="152"/>
                </a:cxn>
                <a:cxn ang="0">
                  <a:pos x="2" y="162"/>
                </a:cxn>
                <a:cxn ang="0">
                  <a:pos x="6" y="170"/>
                </a:cxn>
                <a:cxn ang="0">
                  <a:pos x="8" y="179"/>
                </a:cxn>
                <a:cxn ang="0">
                  <a:pos x="12" y="185"/>
                </a:cxn>
                <a:cxn ang="0">
                  <a:pos x="16" y="189"/>
                </a:cxn>
                <a:cxn ang="0">
                  <a:pos x="16" y="189"/>
                </a:cxn>
                <a:cxn ang="0">
                  <a:pos x="29" y="194"/>
                </a:cxn>
                <a:cxn ang="0">
                  <a:pos x="41" y="191"/>
                </a:cxn>
                <a:cxn ang="0">
                  <a:pos x="55" y="185"/>
                </a:cxn>
                <a:cxn ang="0">
                  <a:pos x="64" y="177"/>
                </a:cxn>
                <a:cxn ang="0">
                  <a:pos x="69" y="164"/>
                </a:cxn>
                <a:cxn ang="0">
                  <a:pos x="69" y="164"/>
                </a:cxn>
                <a:cxn ang="0">
                  <a:pos x="71" y="155"/>
                </a:cxn>
                <a:cxn ang="0">
                  <a:pos x="71" y="145"/>
                </a:cxn>
                <a:cxn ang="0">
                  <a:pos x="71" y="134"/>
                </a:cxn>
                <a:cxn ang="0">
                  <a:pos x="73" y="122"/>
                </a:cxn>
                <a:cxn ang="0">
                  <a:pos x="73" y="109"/>
                </a:cxn>
                <a:cxn ang="0">
                  <a:pos x="76" y="97"/>
                </a:cxn>
                <a:cxn ang="0">
                  <a:pos x="76" y="85"/>
                </a:cxn>
                <a:cxn ang="0">
                  <a:pos x="76" y="76"/>
                </a:cxn>
                <a:cxn ang="0">
                  <a:pos x="73" y="67"/>
                </a:cxn>
                <a:cxn ang="0">
                  <a:pos x="73" y="60"/>
                </a:cxn>
                <a:cxn ang="0">
                  <a:pos x="73" y="60"/>
                </a:cxn>
              </a:cxnLst>
              <a:rect l="0" t="0" r="r" b="b"/>
              <a:pathLst>
                <a:path w="77" h="195">
                  <a:moveTo>
                    <a:pt x="73" y="60"/>
                  </a:moveTo>
                  <a:lnTo>
                    <a:pt x="71" y="48"/>
                  </a:lnTo>
                  <a:lnTo>
                    <a:pt x="67" y="31"/>
                  </a:lnTo>
                  <a:lnTo>
                    <a:pt x="62" y="14"/>
                  </a:lnTo>
                  <a:lnTo>
                    <a:pt x="57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7" y="9"/>
                  </a:lnTo>
                  <a:lnTo>
                    <a:pt x="18" y="23"/>
                  </a:lnTo>
                  <a:lnTo>
                    <a:pt x="14" y="35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2" y="65"/>
                  </a:lnTo>
                  <a:lnTo>
                    <a:pt x="11" y="80"/>
                  </a:lnTo>
                  <a:lnTo>
                    <a:pt x="8" y="90"/>
                  </a:lnTo>
                  <a:lnTo>
                    <a:pt x="6" y="101"/>
                  </a:lnTo>
                  <a:lnTo>
                    <a:pt x="2" y="111"/>
                  </a:lnTo>
                  <a:lnTo>
                    <a:pt x="2" y="111"/>
                  </a:lnTo>
                  <a:lnTo>
                    <a:pt x="2" y="117"/>
                  </a:lnTo>
                  <a:lnTo>
                    <a:pt x="2" y="124"/>
                  </a:lnTo>
                  <a:lnTo>
                    <a:pt x="0" y="132"/>
                  </a:lnTo>
                  <a:lnTo>
                    <a:pt x="0" y="143"/>
                  </a:lnTo>
                  <a:lnTo>
                    <a:pt x="2" y="152"/>
                  </a:lnTo>
                  <a:lnTo>
                    <a:pt x="2" y="162"/>
                  </a:lnTo>
                  <a:lnTo>
                    <a:pt x="6" y="170"/>
                  </a:lnTo>
                  <a:lnTo>
                    <a:pt x="8" y="179"/>
                  </a:lnTo>
                  <a:lnTo>
                    <a:pt x="12" y="185"/>
                  </a:lnTo>
                  <a:lnTo>
                    <a:pt x="16" y="189"/>
                  </a:lnTo>
                  <a:lnTo>
                    <a:pt x="16" y="189"/>
                  </a:lnTo>
                  <a:lnTo>
                    <a:pt x="29" y="194"/>
                  </a:lnTo>
                  <a:lnTo>
                    <a:pt x="41" y="191"/>
                  </a:lnTo>
                  <a:lnTo>
                    <a:pt x="55" y="185"/>
                  </a:lnTo>
                  <a:lnTo>
                    <a:pt x="64" y="177"/>
                  </a:lnTo>
                  <a:lnTo>
                    <a:pt x="69" y="164"/>
                  </a:lnTo>
                  <a:lnTo>
                    <a:pt x="69" y="164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71" y="134"/>
                  </a:lnTo>
                  <a:lnTo>
                    <a:pt x="73" y="122"/>
                  </a:lnTo>
                  <a:lnTo>
                    <a:pt x="73" y="109"/>
                  </a:lnTo>
                  <a:lnTo>
                    <a:pt x="76" y="97"/>
                  </a:lnTo>
                  <a:lnTo>
                    <a:pt x="76" y="85"/>
                  </a:lnTo>
                  <a:lnTo>
                    <a:pt x="76" y="76"/>
                  </a:lnTo>
                  <a:lnTo>
                    <a:pt x="73" y="67"/>
                  </a:lnTo>
                  <a:lnTo>
                    <a:pt x="73" y="60"/>
                  </a:lnTo>
                  <a:lnTo>
                    <a:pt x="73" y="60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2" name="Freeform 282"/>
            <p:cNvSpPr>
              <a:spLocks/>
            </p:cNvSpPr>
            <p:nvPr/>
          </p:nvSpPr>
          <p:spPr bwMode="auto">
            <a:xfrm>
              <a:off x="2728" y="2918"/>
              <a:ext cx="101" cy="110"/>
            </a:xfrm>
            <a:custGeom>
              <a:avLst/>
              <a:gdLst/>
              <a:ahLst/>
              <a:cxnLst>
                <a:cxn ang="0">
                  <a:pos x="99" y="56"/>
                </a:cxn>
                <a:cxn ang="0">
                  <a:pos x="90" y="50"/>
                </a:cxn>
                <a:cxn ang="0">
                  <a:pos x="78" y="37"/>
                </a:cxn>
                <a:cxn ang="0">
                  <a:pos x="64" y="27"/>
                </a:cxn>
                <a:cxn ang="0">
                  <a:pos x="52" y="16"/>
                </a:cxn>
                <a:cxn ang="0">
                  <a:pos x="44" y="5"/>
                </a:cxn>
                <a:cxn ang="0">
                  <a:pos x="44" y="5"/>
                </a:cxn>
                <a:cxn ang="0">
                  <a:pos x="33" y="0"/>
                </a:cxn>
                <a:cxn ang="0">
                  <a:pos x="23" y="0"/>
                </a:cxn>
                <a:cxn ang="0">
                  <a:pos x="9" y="4"/>
                </a:cxn>
                <a:cxn ang="0">
                  <a:pos x="4" y="12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4" y="35"/>
                </a:cxn>
                <a:cxn ang="0">
                  <a:pos x="6" y="46"/>
                </a:cxn>
                <a:cxn ang="0">
                  <a:pos x="6" y="55"/>
                </a:cxn>
                <a:cxn ang="0">
                  <a:pos x="6" y="62"/>
                </a:cxn>
                <a:cxn ang="0">
                  <a:pos x="2" y="69"/>
                </a:cxn>
                <a:cxn ang="0">
                  <a:pos x="2" y="69"/>
                </a:cxn>
                <a:cxn ang="0">
                  <a:pos x="0" y="78"/>
                </a:cxn>
                <a:cxn ang="0">
                  <a:pos x="0" y="85"/>
                </a:cxn>
                <a:cxn ang="0">
                  <a:pos x="4" y="96"/>
                </a:cxn>
                <a:cxn ang="0">
                  <a:pos x="9" y="104"/>
                </a:cxn>
                <a:cxn ang="0">
                  <a:pos x="18" y="109"/>
                </a:cxn>
                <a:cxn ang="0">
                  <a:pos x="18" y="109"/>
                </a:cxn>
                <a:cxn ang="0">
                  <a:pos x="27" y="109"/>
                </a:cxn>
                <a:cxn ang="0">
                  <a:pos x="39" y="106"/>
                </a:cxn>
                <a:cxn ang="0">
                  <a:pos x="50" y="101"/>
                </a:cxn>
                <a:cxn ang="0">
                  <a:pos x="58" y="94"/>
                </a:cxn>
                <a:cxn ang="0">
                  <a:pos x="64" y="88"/>
                </a:cxn>
                <a:cxn ang="0">
                  <a:pos x="64" y="88"/>
                </a:cxn>
                <a:cxn ang="0">
                  <a:pos x="71" y="79"/>
                </a:cxn>
                <a:cxn ang="0">
                  <a:pos x="82" y="73"/>
                </a:cxn>
                <a:cxn ang="0">
                  <a:pos x="90" y="64"/>
                </a:cxn>
                <a:cxn ang="0">
                  <a:pos x="96" y="58"/>
                </a:cxn>
                <a:cxn ang="0">
                  <a:pos x="99" y="56"/>
                </a:cxn>
                <a:cxn ang="0">
                  <a:pos x="99" y="56"/>
                </a:cxn>
              </a:cxnLst>
              <a:rect l="0" t="0" r="r" b="b"/>
              <a:pathLst>
                <a:path w="100" h="110">
                  <a:moveTo>
                    <a:pt x="99" y="56"/>
                  </a:moveTo>
                  <a:lnTo>
                    <a:pt x="90" y="50"/>
                  </a:lnTo>
                  <a:lnTo>
                    <a:pt x="78" y="37"/>
                  </a:lnTo>
                  <a:lnTo>
                    <a:pt x="64" y="27"/>
                  </a:lnTo>
                  <a:lnTo>
                    <a:pt x="52" y="1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3" y="0"/>
                  </a:lnTo>
                  <a:lnTo>
                    <a:pt x="23" y="0"/>
                  </a:lnTo>
                  <a:lnTo>
                    <a:pt x="9" y="4"/>
                  </a:lnTo>
                  <a:lnTo>
                    <a:pt x="4" y="12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4" y="35"/>
                  </a:lnTo>
                  <a:lnTo>
                    <a:pt x="6" y="46"/>
                  </a:lnTo>
                  <a:lnTo>
                    <a:pt x="6" y="55"/>
                  </a:lnTo>
                  <a:lnTo>
                    <a:pt x="6" y="62"/>
                  </a:lnTo>
                  <a:lnTo>
                    <a:pt x="2" y="69"/>
                  </a:lnTo>
                  <a:lnTo>
                    <a:pt x="2" y="69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4" y="96"/>
                  </a:lnTo>
                  <a:lnTo>
                    <a:pt x="9" y="104"/>
                  </a:lnTo>
                  <a:lnTo>
                    <a:pt x="18" y="109"/>
                  </a:lnTo>
                  <a:lnTo>
                    <a:pt x="18" y="109"/>
                  </a:lnTo>
                  <a:lnTo>
                    <a:pt x="27" y="109"/>
                  </a:lnTo>
                  <a:lnTo>
                    <a:pt x="39" y="106"/>
                  </a:lnTo>
                  <a:lnTo>
                    <a:pt x="50" y="101"/>
                  </a:lnTo>
                  <a:lnTo>
                    <a:pt x="58" y="94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71" y="79"/>
                  </a:lnTo>
                  <a:lnTo>
                    <a:pt x="82" y="73"/>
                  </a:lnTo>
                  <a:lnTo>
                    <a:pt x="90" y="64"/>
                  </a:lnTo>
                  <a:lnTo>
                    <a:pt x="96" y="58"/>
                  </a:lnTo>
                  <a:lnTo>
                    <a:pt x="99" y="56"/>
                  </a:lnTo>
                  <a:lnTo>
                    <a:pt x="99" y="56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3" name="Freeform 283"/>
            <p:cNvSpPr>
              <a:spLocks/>
            </p:cNvSpPr>
            <p:nvPr/>
          </p:nvSpPr>
          <p:spPr bwMode="auto">
            <a:xfrm>
              <a:off x="2728" y="2918"/>
              <a:ext cx="101" cy="110"/>
            </a:xfrm>
            <a:custGeom>
              <a:avLst/>
              <a:gdLst/>
              <a:ahLst/>
              <a:cxnLst>
                <a:cxn ang="0">
                  <a:pos x="99" y="56"/>
                </a:cxn>
                <a:cxn ang="0">
                  <a:pos x="90" y="50"/>
                </a:cxn>
                <a:cxn ang="0">
                  <a:pos x="78" y="37"/>
                </a:cxn>
                <a:cxn ang="0">
                  <a:pos x="64" y="27"/>
                </a:cxn>
                <a:cxn ang="0">
                  <a:pos x="52" y="16"/>
                </a:cxn>
                <a:cxn ang="0">
                  <a:pos x="44" y="5"/>
                </a:cxn>
                <a:cxn ang="0">
                  <a:pos x="44" y="5"/>
                </a:cxn>
                <a:cxn ang="0">
                  <a:pos x="33" y="0"/>
                </a:cxn>
                <a:cxn ang="0">
                  <a:pos x="23" y="0"/>
                </a:cxn>
                <a:cxn ang="0">
                  <a:pos x="9" y="4"/>
                </a:cxn>
                <a:cxn ang="0">
                  <a:pos x="4" y="12"/>
                </a:cxn>
                <a:cxn ang="0">
                  <a:pos x="2" y="25"/>
                </a:cxn>
                <a:cxn ang="0">
                  <a:pos x="2" y="25"/>
                </a:cxn>
                <a:cxn ang="0">
                  <a:pos x="4" y="35"/>
                </a:cxn>
                <a:cxn ang="0">
                  <a:pos x="6" y="46"/>
                </a:cxn>
                <a:cxn ang="0">
                  <a:pos x="6" y="55"/>
                </a:cxn>
                <a:cxn ang="0">
                  <a:pos x="6" y="62"/>
                </a:cxn>
                <a:cxn ang="0">
                  <a:pos x="2" y="69"/>
                </a:cxn>
                <a:cxn ang="0">
                  <a:pos x="2" y="69"/>
                </a:cxn>
                <a:cxn ang="0">
                  <a:pos x="0" y="78"/>
                </a:cxn>
                <a:cxn ang="0">
                  <a:pos x="0" y="85"/>
                </a:cxn>
                <a:cxn ang="0">
                  <a:pos x="4" y="96"/>
                </a:cxn>
                <a:cxn ang="0">
                  <a:pos x="9" y="104"/>
                </a:cxn>
                <a:cxn ang="0">
                  <a:pos x="18" y="109"/>
                </a:cxn>
                <a:cxn ang="0">
                  <a:pos x="18" y="109"/>
                </a:cxn>
                <a:cxn ang="0">
                  <a:pos x="27" y="109"/>
                </a:cxn>
                <a:cxn ang="0">
                  <a:pos x="39" y="106"/>
                </a:cxn>
                <a:cxn ang="0">
                  <a:pos x="50" y="101"/>
                </a:cxn>
                <a:cxn ang="0">
                  <a:pos x="58" y="94"/>
                </a:cxn>
                <a:cxn ang="0">
                  <a:pos x="64" y="88"/>
                </a:cxn>
                <a:cxn ang="0">
                  <a:pos x="64" y="88"/>
                </a:cxn>
                <a:cxn ang="0">
                  <a:pos x="71" y="79"/>
                </a:cxn>
                <a:cxn ang="0">
                  <a:pos x="82" y="73"/>
                </a:cxn>
                <a:cxn ang="0">
                  <a:pos x="90" y="64"/>
                </a:cxn>
                <a:cxn ang="0">
                  <a:pos x="96" y="58"/>
                </a:cxn>
                <a:cxn ang="0">
                  <a:pos x="99" y="56"/>
                </a:cxn>
                <a:cxn ang="0">
                  <a:pos x="99" y="56"/>
                </a:cxn>
              </a:cxnLst>
              <a:rect l="0" t="0" r="r" b="b"/>
              <a:pathLst>
                <a:path w="100" h="110">
                  <a:moveTo>
                    <a:pt x="99" y="56"/>
                  </a:moveTo>
                  <a:lnTo>
                    <a:pt x="90" y="50"/>
                  </a:lnTo>
                  <a:lnTo>
                    <a:pt x="78" y="37"/>
                  </a:lnTo>
                  <a:lnTo>
                    <a:pt x="64" y="27"/>
                  </a:lnTo>
                  <a:lnTo>
                    <a:pt x="52" y="16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33" y="0"/>
                  </a:lnTo>
                  <a:lnTo>
                    <a:pt x="23" y="0"/>
                  </a:lnTo>
                  <a:lnTo>
                    <a:pt x="9" y="4"/>
                  </a:lnTo>
                  <a:lnTo>
                    <a:pt x="4" y="12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4" y="35"/>
                  </a:lnTo>
                  <a:lnTo>
                    <a:pt x="6" y="46"/>
                  </a:lnTo>
                  <a:lnTo>
                    <a:pt x="6" y="55"/>
                  </a:lnTo>
                  <a:lnTo>
                    <a:pt x="6" y="62"/>
                  </a:lnTo>
                  <a:lnTo>
                    <a:pt x="2" y="69"/>
                  </a:lnTo>
                  <a:lnTo>
                    <a:pt x="2" y="69"/>
                  </a:lnTo>
                  <a:lnTo>
                    <a:pt x="0" y="78"/>
                  </a:lnTo>
                  <a:lnTo>
                    <a:pt x="0" y="85"/>
                  </a:lnTo>
                  <a:lnTo>
                    <a:pt x="4" y="96"/>
                  </a:lnTo>
                  <a:lnTo>
                    <a:pt x="9" y="104"/>
                  </a:lnTo>
                  <a:lnTo>
                    <a:pt x="18" y="109"/>
                  </a:lnTo>
                  <a:lnTo>
                    <a:pt x="18" y="109"/>
                  </a:lnTo>
                  <a:lnTo>
                    <a:pt x="27" y="109"/>
                  </a:lnTo>
                  <a:lnTo>
                    <a:pt x="39" y="106"/>
                  </a:lnTo>
                  <a:lnTo>
                    <a:pt x="50" y="101"/>
                  </a:lnTo>
                  <a:lnTo>
                    <a:pt x="58" y="94"/>
                  </a:lnTo>
                  <a:lnTo>
                    <a:pt x="64" y="88"/>
                  </a:lnTo>
                  <a:lnTo>
                    <a:pt x="64" y="88"/>
                  </a:lnTo>
                  <a:lnTo>
                    <a:pt x="71" y="79"/>
                  </a:lnTo>
                  <a:lnTo>
                    <a:pt x="82" y="73"/>
                  </a:lnTo>
                  <a:lnTo>
                    <a:pt x="90" y="64"/>
                  </a:lnTo>
                  <a:lnTo>
                    <a:pt x="96" y="58"/>
                  </a:lnTo>
                  <a:lnTo>
                    <a:pt x="99" y="56"/>
                  </a:lnTo>
                  <a:lnTo>
                    <a:pt x="99" y="56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4" name="Freeform 284"/>
            <p:cNvSpPr>
              <a:spLocks/>
            </p:cNvSpPr>
            <p:nvPr/>
          </p:nvSpPr>
          <p:spPr bwMode="auto">
            <a:xfrm>
              <a:off x="2391" y="2813"/>
              <a:ext cx="56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0" y="41"/>
                </a:cxn>
                <a:cxn ang="0">
                  <a:pos x="52" y="35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8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5"/>
                </a:cxn>
                <a:cxn ang="0">
                  <a:pos x="4" y="41"/>
                </a:cxn>
                <a:cxn ang="0">
                  <a:pos x="11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0" y="41"/>
                  </a:lnTo>
                  <a:lnTo>
                    <a:pt x="52" y="35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8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4" y="41"/>
                  </a:lnTo>
                  <a:lnTo>
                    <a:pt x="11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5" name="Freeform 285"/>
            <p:cNvSpPr>
              <a:spLocks/>
            </p:cNvSpPr>
            <p:nvPr/>
          </p:nvSpPr>
          <p:spPr bwMode="auto">
            <a:xfrm>
              <a:off x="2391" y="2813"/>
              <a:ext cx="56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0" y="41"/>
                </a:cxn>
                <a:cxn ang="0">
                  <a:pos x="52" y="35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8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5"/>
                </a:cxn>
                <a:cxn ang="0">
                  <a:pos x="4" y="41"/>
                </a:cxn>
                <a:cxn ang="0">
                  <a:pos x="11" y="48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0" y="41"/>
                  </a:lnTo>
                  <a:lnTo>
                    <a:pt x="52" y="35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8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5"/>
                  </a:lnTo>
                  <a:lnTo>
                    <a:pt x="4" y="41"/>
                  </a:lnTo>
                  <a:lnTo>
                    <a:pt x="11" y="48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6" name="Freeform 286"/>
            <p:cNvSpPr>
              <a:spLocks/>
            </p:cNvSpPr>
            <p:nvPr/>
          </p:nvSpPr>
          <p:spPr bwMode="auto">
            <a:xfrm>
              <a:off x="2445" y="2756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1" y="50"/>
                </a:cxn>
                <a:cxn ang="0">
                  <a:pos x="48" y="45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48" y="11"/>
                </a:cxn>
                <a:cxn ang="0">
                  <a:pos x="41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5"/>
                </a:cxn>
                <a:cxn ang="0">
                  <a:pos x="11" y="50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1" y="50"/>
                  </a:lnTo>
                  <a:lnTo>
                    <a:pt x="48" y="45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48" y="11"/>
                  </a:lnTo>
                  <a:lnTo>
                    <a:pt x="41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5"/>
                  </a:lnTo>
                  <a:lnTo>
                    <a:pt x="11" y="50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7" name="Freeform 287"/>
            <p:cNvSpPr>
              <a:spLocks/>
            </p:cNvSpPr>
            <p:nvPr/>
          </p:nvSpPr>
          <p:spPr bwMode="auto">
            <a:xfrm>
              <a:off x="2445" y="2756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2"/>
                </a:cxn>
                <a:cxn ang="0">
                  <a:pos x="41" y="50"/>
                </a:cxn>
                <a:cxn ang="0">
                  <a:pos x="48" y="45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48" y="11"/>
                </a:cxn>
                <a:cxn ang="0">
                  <a:pos x="41" y="4"/>
                </a:cxn>
                <a:cxn ang="0">
                  <a:pos x="36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0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5"/>
                </a:cxn>
                <a:cxn ang="0">
                  <a:pos x="11" y="50"/>
                </a:cxn>
                <a:cxn ang="0">
                  <a:pos x="18" y="52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2"/>
                  </a:lnTo>
                  <a:lnTo>
                    <a:pt x="41" y="50"/>
                  </a:lnTo>
                  <a:lnTo>
                    <a:pt x="48" y="45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48" y="11"/>
                  </a:lnTo>
                  <a:lnTo>
                    <a:pt x="41" y="4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0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5"/>
                  </a:lnTo>
                  <a:lnTo>
                    <a:pt x="11" y="50"/>
                  </a:lnTo>
                  <a:lnTo>
                    <a:pt x="18" y="52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8" name="Freeform 288"/>
            <p:cNvSpPr>
              <a:spLocks/>
            </p:cNvSpPr>
            <p:nvPr/>
          </p:nvSpPr>
          <p:spPr bwMode="auto">
            <a:xfrm>
              <a:off x="2214" y="2631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5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2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2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1" y="50"/>
                </a:cxn>
                <a:cxn ang="0">
                  <a:pos x="18" y="55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5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2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1" y="50"/>
                  </a:lnTo>
                  <a:lnTo>
                    <a:pt x="18" y="55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89" name="Freeform 289"/>
            <p:cNvSpPr>
              <a:spLocks/>
            </p:cNvSpPr>
            <p:nvPr/>
          </p:nvSpPr>
          <p:spPr bwMode="auto">
            <a:xfrm>
              <a:off x="2214" y="2631"/>
              <a:ext cx="57" cy="57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36" y="55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2" y="36"/>
                </a:cxn>
                <a:cxn ang="0">
                  <a:pos x="55" y="27"/>
                </a:cxn>
                <a:cxn ang="0">
                  <a:pos x="55" y="27"/>
                </a:cxn>
                <a:cxn ang="0">
                  <a:pos x="52" y="19"/>
                </a:cxn>
                <a:cxn ang="0">
                  <a:pos x="50" y="11"/>
                </a:cxn>
                <a:cxn ang="0">
                  <a:pos x="44" y="4"/>
                </a:cxn>
                <a:cxn ang="0">
                  <a:pos x="36" y="2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18" y="2"/>
                </a:cxn>
                <a:cxn ang="0">
                  <a:pos x="11" y="4"/>
                </a:cxn>
                <a:cxn ang="0">
                  <a:pos x="4" y="11"/>
                </a:cxn>
                <a:cxn ang="0">
                  <a:pos x="0" y="19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4" y="44"/>
                </a:cxn>
                <a:cxn ang="0">
                  <a:pos x="11" y="50"/>
                </a:cxn>
                <a:cxn ang="0">
                  <a:pos x="18" y="55"/>
                </a:cxn>
                <a:cxn ang="0">
                  <a:pos x="27" y="55"/>
                </a:cxn>
                <a:cxn ang="0">
                  <a:pos x="27" y="55"/>
                </a:cxn>
              </a:cxnLst>
              <a:rect l="0" t="0" r="r" b="b"/>
              <a:pathLst>
                <a:path w="56" h="56">
                  <a:moveTo>
                    <a:pt x="27" y="55"/>
                  </a:moveTo>
                  <a:lnTo>
                    <a:pt x="36" y="55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2" y="36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2" y="19"/>
                  </a:lnTo>
                  <a:lnTo>
                    <a:pt x="50" y="11"/>
                  </a:lnTo>
                  <a:lnTo>
                    <a:pt x="44" y="4"/>
                  </a:lnTo>
                  <a:lnTo>
                    <a:pt x="36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18" y="2"/>
                  </a:lnTo>
                  <a:lnTo>
                    <a:pt x="11" y="4"/>
                  </a:lnTo>
                  <a:lnTo>
                    <a:pt x="4" y="11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4" y="44"/>
                  </a:lnTo>
                  <a:lnTo>
                    <a:pt x="11" y="50"/>
                  </a:lnTo>
                  <a:lnTo>
                    <a:pt x="18" y="55"/>
                  </a:lnTo>
                  <a:lnTo>
                    <a:pt x="27" y="55"/>
                  </a:lnTo>
                  <a:lnTo>
                    <a:pt x="27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0" name="Freeform 290"/>
            <p:cNvSpPr>
              <a:spLocks/>
            </p:cNvSpPr>
            <p:nvPr/>
          </p:nvSpPr>
          <p:spPr bwMode="auto">
            <a:xfrm>
              <a:off x="2296" y="2583"/>
              <a:ext cx="57" cy="57"/>
            </a:xfrm>
            <a:custGeom>
              <a:avLst/>
              <a:gdLst/>
              <a:ahLst/>
              <a:cxnLst>
                <a:cxn ang="0">
                  <a:pos x="28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1" y="41"/>
                </a:cxn>
                <a:cxn ang="0">
                  <a:pos x="56" y="35"/>
                </a:cxn>
                <a:cxn ang="0">
                  <a:pos x="56" y="27"/>
                </a:cxn>
                <a:cxn ang="0">
                  <a:pos x="56" y="27"/>
                </a:cxn>
                <a:cxn ang="0">
                  <a:pos x="56" y="18"/>
                </a:cxn>
                <a:cxn ang="0">
                  <a:pos x="51" y="9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9" y="0"/>
                </a:cxn>
                <a:cxn ang="0">
                  <a:pos x="11" y="4"/>
                </a:cxn>
                <a:cxn ang="0">
                  <a:pos x="6" y="9"/>
                </a:cxn>
                <a:cxn ang="0">
                  <a:pos x="2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35"/>
                </a:cxn>
                <a:cxn ang="0">
                  <a:pos x="6" y="41"/>
                </a:cxn>
                <a:cxn ang="0">
                  <a:pos x="11" y="48"/>
                </a:cxn>
                <a:cxn ang="0">
                  <a:pos x="19" y="52"/>
                </a:cxn>
                <a:cxn ang="0">
                  <a:pos x="28" y="55"/>
                </a:cxn>
                <a:cxn ang="0">
                  <a:pos x="28" y="55"/>
                </a:cxn>
              </a:cxnLst>
              <a:rect l="0" t="0" r="r" b="b"/>
              <a:pathLst>
                <a:path w="57" h="56">
                  <a:moveTo>
                    <a:pt x="28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1" y="41"/>
                  </a:lnTo>
                  <a:lnTo>
                    <a:pt x="56" y="35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6" y="18"/>
                  </a:lnTo>
                  <a:lnTo>
                    <a:pt x="51" y="9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1" y="4"/>
                  </a:lnTo>
                  <a:lnTo>
                    <a:pt x="6" y="9"/>
                  </a:lnTo>
                  <a:lnTo>
                    <a:pt x="2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35"/>
                  </a:lnTo>
                  <a:lnTo>
                    <a:pt x="6" y="41"/>
                  </a:lnTo>
                  <a:lnTo>
                    <a:pt x="11" y="48"/>
                  </a:lnTo>
                  <a:lnTo>
                    <a:pt x="19" y="52"/>
                  </a:lnTo>
                  <a:lnTo>
                    <a:pt x="28" y="55"/>
                  </a:lnTo>
                  <a:lnTo>
                    <a:pt x="28" y="5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1" name="Freeform 291"/>
            <p:cNvSpPr>
              <a:spLocks/>
            </p:cNvSpPr>
            <p:nvPr/>
          </p:nvSpPr>
          <p:spPr bwMode="auto">
            <a:xfrm>
              <a:off x="2296" y="2583"/>
              <a:ext cx="57" cy="57"/>
            </a:xfrm>
            <a:custGeom>
              <a:avLst/>
              <a:gdLst/>
              <a:ahLst/>
              <a:cxnLst>
                <a:cxn ang="0">
                  <a:pos x="28" y="55"/>
                </a:cxn>
                <a:cxn ang="0">
                  <a:pos x="36" y="52"/>
                </a:cxn>
                <a:cxn ang="0">
                  <a:pos x="44" y="48"/>
                </a:cxn>
                <a:cxn ang="0">
                  <a:pos x="51" y="41"/>
                </a:cxn>
                <a:cxn ang="0">
                  <a:pos x="56" y="35"/>
                </a:cxn>
                <a:cxn ang="0">
                  <a:pos x="56" y="27"/>
                </a:cxn>
                <a:cxn ang="0">
                  <a:pos x="56" y="27"/>
                </a:cxn>
                <a:cxn ang="0">
                  <a:pos x="56" y="18"/>
                </a:cxn>
                <a:cxn ang="0">
                  <a:pos x="51" y="9"/>
                </a:cxn>
                <a:cxn ang="0">
                  <a:pos x="44" y="4"/>
                </a:cxn>
                <a:cxn ang="0">
                  <a:pos x="36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9" y="0"/>
                </a:cxn>
                <a:cxn ang="0">
                  <a:pos x="11" y="4"/>
                </a:cxn>
                <a:cxn ang="0">
                  <a:pos x="6" y="9"/>
                </a:cxn>
                <a:cxn ang="0">
                  <a:pos x="2" y="18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35"/>
                </a:cxn>
                <a:cxn ang="0">
                  <a:pos x="6" y="41"/>
                </a:cxn>
                <a:cxn ang="0">
                  <a:pos x="11" y="48"/>
                </a:cxn>
                <a:cxn ang="0">
                  <a:pos x="19" y="52"/>
                </a:cxn>
                <a:cxn ang="0">
                  <a:pos x="28" y="55"/>
                </a:cxn>
                <a:cxn ang="0">
                  <a:pos x="28" y="55"/>
                </a:cxn>
              </a:cxnLst>
              <a:rect l="0" t="0" r="r" b="b"/>
              <a:pathLst>
                <a:path w="57" h="56">
                  <a:moveTo>
                    <a:pt x="28" y="55"/>
                  </a:moveTo>
                  <a:lnTo>
                    <a:pt x="36" y="52"/>
                  </a:lnTo>
                  <a:lnTo>
                    <a:pt x="44" y="48"/>
                  </a:lnTo>
                  <a:lnTo>
                    <a:pt x="51" y="41"/>
                  </a:lnTo>
                  <a:lnTo>
                    <a:pt x="56" y="35"/>
                  </a:lnTo>
                  <a:lnTo>
                    <a:pt x="56" y="27"/>
                  </a:lnTo>
                  <a:lnTo>
                    <a:pt x="56" y="27"/>
                  </a:lnTo>
                  <a:lnTo>
                    <a:pt x="56" y="18"/>
                  </a:lnTo>
                  <a:lnTo>
                    <a:pt x="51" y="9"/>
                  </a:lnTo>
                  <a:lnTo>
                    <a:pt x="44" y="4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1" y="4"/>
                  </a:lnTo>
                  <a:lnTo>
                    <a:pt x="6" y="9"/>
                  </a:lnTo>
                  <a:lnTo>
                    <a:pt x="2" y="18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35"/>
                  </a:lnTo>
                  <a:lnTo>
                    <a:pt x="6" y="41"/>
                  </a:lnTo>
                  <a:lnTo>
                    <a:pt x="11" y="48"/>
                  </a:lnTo>
                  <a:lnTo>
                    <a:pt x="19" y="52"/>
                  </a:lnTo>
                  <a:lnTo>
                    <a:pt x="28" y="55"/>
                  </a:lnTo>
                  <a:lnTo>
                    <a:pt x="28" y="55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2" name="Freeform 292"/>
            <p:cNvSpPr>
              <a:spLocks/>
            </p:cNvSpPr>
            <p:nvPr/>
          </p:nvSpPr>
          <p:spPr bwMode="auto">
            <a:xfrm>
              <a:off x="1978" y="1238"/>
              <a:ext cx="1841" cy="1249"/>
            </a:xfrm>
            <a:custGeom>
              <a:avLst/>
              <a:gdLst/>
              <a:ahLst/>
              <a:cxnLst>
                <a:cxn ang="0">
                  <a:pos x="711" y="297"/>
                </a:cxn>
                <a:cxn ang="0">
                  <a:pos x="455" y="455"/>
                </a:cxn>
                <a:cxn ang="0">
                  <a:pos x="296" y="711"/>
                </a:cxn>
                <a:cxn ang="0">
                  <a:pos x="262" y="921"/>
                </a:cxn>
                <a:cxn ang="0">
                  <a:pos x="267" y="994"/>
                </a:cxn>
                <a:cxn ang="0">
                  <a:pos x="278" y="1068"/>
                </a:cxn>
                <a:cxn ang="0">
                  <a:pos x="296" y="1135"/>
                </a:cxn>
                <a:cxn ang="0">
                  <a:pos x="303" y="1156"/>
                </a:cxn>
                <a:cxn ang="0">
                  <a:pos x="258" y="1140"/>
                </a:cxn>
                <a:cxn ang="0">
                  <a:pos x="195" y="1108"/>
                </a:cxn>
                <a:cxn ang="0">
                  <a:pos x="138" y="1074"/>
                </a:cxn>
                <a:cxn ang="0">
                  <a:pos x="130" y="1085"/>
                </a:cxn>
                <a:cxn ang="0">
                  <a:pos x="101" y="1133"/>
                </a:cxn>
                <a:cxn ang="0">
                  <a:pos x="69" y="1202"/>
                </a:cxn>
                <a:cxn ang="0">
                  <a:pos x="58" y="1249"/>
                </a:cxn>
                <a:cxn ang="0">
                  <a:pos x="29" y="1156"/>
                </a:cxn>
                <a:cxn ang="0">
                  <a:pos x="9" y="1057"/>
                </a:cxn>
                <a:cxn ang="0">
                  <a:pos x="0" y="956"/>
                </a:cxn>
                <a:cxn ang="0">
                  <a:pos x="9" y="771"/>
                </a:cxn>
                <a:cxn ang="0">
                  <a:pos x="177" y="377"/>
                </a:cxn>
                <a:cxn ang="0">
                  <a:pos x="497" y="101"/>
                </a:cxn>
                <a:cxn ang="0">
                  <a:pos x="920" y="0"/>
                </a:cxn>
                <a:cxn ang="0">
                  <a:pos x="1210" y="46"/>
                </a:cxn>
                <a:cxn ang="0">
                  <a:pos x="1571" y="269"/>
                </a:cxn>
                <a:cxn ang="0">
                  <a:pos x="1794" y="630"/>
                </a:cxn>
                <a:cxn ang="0">
                  <a:pos x="1841" y="921"/>
                </a:cxn>
                <a:cxn ang="0">
                  <a:pos x="1835" y="1024"/>
                </a:cxn>
                <a:cxn ang="0">
                  <a:pos x="1817" y="1122"/>
                </a:cxn>
                <a:cxn ang="0">
                  <a:pos x="1790" y="1220"/>
                </a:cxn>
                <a:cxn ang="0">
                  <a:pos x="1778" y="1225"/>
                </a:cxn>
                <a:cxn ang="0">
                  <a:pos x="1750" y="1154"/>
                </a:cxn>
                <a:cxn ang="0">
                  <a:pos x="1716" y="1098"/>
                </a:cxn>
                <a:cxn ang="0">
                  <a:pos x="1702" y="1074"/>
                </a:cxn>
                <a:cxn ang="0">
                  <a:pos x="1666" y="1098"/>
                </a:cxn>
                <a:cxn ang="0">
                  <a:pos x="1601" y="1129"/>
                </a:cxn>
                <a:cxn ang="0">
                  <a:pos x="1546" y="1152"/>
                </a:cxn>
                <a:cxn ang="0">
                  <a:pos x="1534" y="1158"/>
                </a:cxn>
                <a:cxn ang="0">
                  <a:pos x="1555" y="1089"/>
                </a:cxn>
                <a:cxn ang="0">
                  <a:pos x="1571" y="1020"/>
                </a:cxn>
                <a:cxn ang="0">
                  <a:pos x="1578" y="946"/>
                </a:cxn>
                <a:cxn ang="0">
                  <a:pos x="1569" y="813"/>
                </a:cxn>
                <a:cxn ang="0">
                  <a:pos x="1451" y="533"/>
                </a:cxn>
                <a:cxn ang="0">
                  <a:pos x="1221" y="337"/>
                </a:cxn>
                <a:cxn ang="0">
                  <a:pos x="920" y="264"/>
                </a:cxn>
              </a:cxnLst>
              <a:rect l="0" t="0" r="r" b="b"/>
              <a:pathLst>
                <a:path w="1842" h="1250">
                  <a:moveTo>
                    <a:pt x="920" y="264"/>
                  </a:moveTo>
                  <a:lnTo>
                    <a:pt x="812" y="271"/>
                  </a:lnTo>
                  <a:lnTo>
                    <a:pt x="711" y="297"/>
                  </a:lnTo>
                  <a:lnTo>
                    <a:pt x="616" y="337"/>
                  </a:lnTo>
                  <a:lnTo>
                    <a:pt x="531" y="389"/>
                  </a:lnTo>
                  <a:lnTo>
                    <a:pt x="455" y="455"/>
                  </a:lnTo>
                  <a:lnTo>
                    <a:pt x="389" y="533"/>
                  </a:lnTo>
                  <a:lnTo>
                    <a:pt x="336" y="619"/>
                  </a:lnTo>
                  <a:lnTo>
                    <a:pt x="296" y="711"/>
                  </a:lnTo>
                  <a:lnTo>
                    <a:pt x="271" y="813"/>
                  </a:lnTo>
                  <a:lnTo>
                    <a:pt x="262" y="921"/>
                  </a:lnTo>
                  <a:lnTo>
                    <a:pt x="262" y="921"/>
                  </a:lnTo>
                  <a:lnTo>
                    <a:pt x="262" y="946"/>
                  </a:lnTo>
                  <a:lnTo>
                    <a:pt x="262" y="971"/>
                  </a:lnTo>
                  <a:lnTo>
                    <a:pt x="267" y="994"/>
                  </a:lnTo>
                  <a:lnTo>
                    <a:pt x="269" y="1020"/>
                  </a:lnTo>
                  <a:lnTo>
                    <a:pt x="273" y="1043"/>
                  </a:lnTo>
                  <a:lnTo>
                    <a:pt x="278" y="1068"/>
                  </a:lnTo>
                  <a:lnTo>
                    <a:pt x="283" y="1089"/>
                  </a:lnTo>
                  <a:lnTo>
                    <a:pt x="290" y="1112"/>
                  </a:lnTo>
                  <a:lnTo>
                    <a:pt x="296" y="1135"/>
                  </a:lnTo>
                  <a:lnTo>
                    <a:pt x="305" y="1158"/>
                  </a:lnTo>
                  <a:lnTo>
                    <a:pt x="305" y="1158"/>
                  </a:lnTo>
                  <a:lnTo>
                    <a:pt x="303" y="1156"/>
                  </a:lnTo>
                  <a:lnTo>
                    <a:pt x="292" y="1152"/>
                  </a:lnTo>
                  <a:lnTo>
                    <a:pt x="278" y="1146"/>
                  </a:lnTo>
                  <a:lnTo>
                    <a:pt x="258" y="1140"/>
                  </a:lnTo>
                  <a:lnTo>
                    <a:pt x="237" y="1129"/>
                  </a:lnTo>
                  <a:lnTo>
                    <a:pt x="216" y="1119"/>
                  </a:lnTo>
                  <a:lnTo>
                    <a:pt x="195" y="1108"/>
                  </a:lnTo>
                  <a:lnTo>
                    <a:pt x="172" y="1098"/>
                  </a:lnTo>
                  <a:lnTo>
                    <a:pt x="153" y="1085"/>
                  </a:lnTo>
                  <a:lnTo>
                    <a:pt x="138" y="1074"/>
                  </a:lnTo>
                  <a:lnTo>
                    <a:pt x="138" y="1074"/>
                  </a:lnTo>
                  <a:lnTo>
                    <a:pt x="136" y="1076"/>
                  </a:lnTo>
                  <a:lnTo>
                    <a:pt x="130" y="1085"/>
                  </a:lnTo>
                  <a:lnTo>
                    <a:pt x="122" y="1098"/>
                  </a:lnTo>
                  <a:lnTo>
                    <a:pt x="111" y="1114"/>
                  </a:lnTo>
                  <a:lnTo>
                    <a:pt x="101" y="1133"/>
                  </a:lnTo>
                  <a:lnTo>
                    <a:pt x="87" y="1154"/>
                  </a:lnTo>
                  <a:lnTo>
                    <a:pt x="78" y="1179"/>
                  </a:lnTo>
                  <a:lnTo>
                    <a:pt x="69" y="1202"/>
                  </a:lnTo>
                  <a:lnTo>
                    <a:pt x="62" y="1225"/>
                  </a:lnTo>
                  <a:lnTo>
                    <a:pt x="58" y="1249"/>
                  </a:lnTo>
                  <a:lnTo>
                    <a:pt x="58" y="1249"/>
                  </a:lnTo>
                  <a:lnTo>
                    <a:pt x="48" y="1220"/>
                  </a:lnTo>
                  <a:lnTo>
                    <a:pt x="37" y="1188"/>
                  </a:lnTo>
                  <a:lnTo>
                    <a:pt x="29" y="1156"/>
                  </a:lnTo>
                  <a:lnTo>
                    <a:pt x="20" y="1122"/>
                  </a:lnTo>
                  <a:lnTo>
                    <a:pt x="14" y="1091"/>
                  </a:lnTo>
                  <a:lnTo>
                    <a:pt x="9" y="1057"/>
                  </a:lnTo>
                  <a:lnTo>
                    <a:pt x="4" y="1024"/>
                  </a:lnTo>
                  <a:lnTo>
                    <a:pt x="2" y="990"/>
                  </a:lnTo>
                  <a:lnTo>
                    <a:pt x="0" y="95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9" y="771"/>
                  </a:lnTo>
                  <a:lnTo>
                    <a:pt x="46" y="630"/>
                  </a:lnTo>
                  <a:lnTo>
                    <a:pt x="101" y="497"/>
                  </a:lnTo>
                  <a:lnTo>
                    <a:pt x="177" y="377"/>
                  </a:lnTo>
                  <a:lnTo>
                    <a:pt x="269" y="269"/>
                  </a:lnTo>
                  <a:lnTo>
                    <a:pt x="377" y="177"/>
                  </a:lnTo>
                  <a:lnTo>
                    <a:pt x="497" y="101"/>
                  </a:lnTo>
                  <a:lnTo>
                    <a:pt x="630" y="46"/>
                  </a:lnTo>
                  <a:lnTo>
                    <a:pt x="770" y="11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1070" y="11"/>
                  </a:lnTo>
                  <a:lnTo>
                    <a:pt x="1210" y="46"/>
                  </a:lnTo>
                  <a:lnTo>
                    <a:pt x="1343" y="101"/>
                  </a:lnTo>
                  <a:lnTo>
                    <a:pt x="1463" y="177"/>
                  </a:lnTo>
                  <a:lnTo>
                    <a:pt x="1571" y="269"/>
                  </a:lnTo>
                  <a:lnTo>
                    <a:pt x="1661" y="377"/>
                  </a:lnTo>
                  <a:lnTo>
                    <a:pt x="1737" y="497"/>
                  </a:lnTo>
                  <a:lnTo>
                    <a:pt x="1794" y="630"/>
                  </a:lnTo>
                  <a:lnTo>
                    <a:pt x="1828" y="771"/>
                  </a:lnTo>
                  <a:lnTo>
                    <a:pt x="1841" y="921"/>
                  </a:lnTo>
                  <a:lnTo>
                    <a:pt x="1841" y="921"/>
                  </a:lnTo>
                  <a:lnTo>
                    <a:pt x="1841" y="956"/>
                  </a:lnTo>
                  <a:lnTo>
                    <a:pt x="1838" y="990"/>
                  </a:lnTo>
                  <a:lnTo>
                    <a:pt x="1835" y="1024"/>
                  </a:lnTo>
                  <a:lnTo>
                    <a:pt x="1831" y="1057"/>
                  </a:lnTo>
                  <a:lnTo>
                    <a:pt x="1824" y="1091"/>
                  </a:lnTo>
                  <a:lnTo>
                    <a:pt x="1817" y="1122"/>
                  </a:lnTo>
                  <a:lnTo>
                    <a:pt x="1811" y="1156"/>
                  </a:lnTo>
                  <a:lnTo>
                    <a:pt x="1801" y="1188"/>
                  </a:lnTo>
                  <a:lnTo>
                    <a:pt x="1790" y="1220"/>
                  </a:lnTo>
                  <a:lnTo>
                    <a:pt x="1780" y="1249"/>
                  </a:lnTo>
                  <a:lnTo>
                    <a:pt x="1780" y="1249"/>
                  </a:lnTo>
                  <a:lnTo>
                    <a:pt x="1778" y="1225"/>
                  </a:lnTo>
                  <a:lnTo>
                    <a:pt x="1771" y="1202"/>
                  </a:lnTo>
                  <a:lnTo>
                    <a:pt x="1760" y="1179"/>
                  </a:lnTo>
                  <a:lnTo>
                    <a:pt x="1750" y="1154"/>
                  </a:lnTo>
                  <a:lnTo>
                    <a:pt x="1739" y="1133"/>
                  </a:lnTo>
                  <a:lnTo>
                    <a:pt x="1727" y="1114"/>
                  </a:lnTo>
                  <a:lnTo>
                    <a:pt x="1716" y="1098"/>
                  </a:lnTo>
                  <a:lnTo>
                    <a:pt x="1709" y="1085"/>
                  </a:lnTo>
                  <a:lnTo>
                    <a:pt x="1704" y="1076"/>
                  </a:lnTo>
                  <a:lnTo>
                    <a:pt x="1702" y="1074"/>
                  </a:lnTo>
                  <a:lnTo>
                    <a:pt x="1702" y="1074"/>
                  </a:lnTo>
                  <a:lnTo>
                    <a:pt x="1684" y="1085"/>
                  </a:lnTo>
                  <a:lnTo>
                    <a:pt x="1666" y="1098"/>
                  </a:lnTo>
                  <a:lnTo>
                    <a:pt x="1645" y="1108"/>
                  </a:lnTo>
                  <a:lnTo>
                    <a:pt x="1624" y="1119"/>
                  </a:lnTo>
                  <a:lnTo>
                    <a:pt x="1601" y="1129"/>
                  </a:lnTo>
                  <a:lnTo>
                    <a:pt x="1580" y="1140"/>
                  </a:lnTo>
                  <a:lnTo>
                    <a:pt x="1560" y="1146"/>
                  </a:lnTo>
                  <a:lnTo>
                    <a:pt x="1546" y="1152"/>
                  </a:lnTo>
                  <a:lnTo>
                    <a:pt x="1537" y="1156"/>
                  </a:lnTo>
                  <a:lnTo>
                    <a:pt x="1534" y="1158"/>
                  </a:lnTo>
                  <a:lnTo>
                    <a:pt x="1534" y="1158"/>
                  </a:lnTo>
                  <a:lnTo>
                    <a:pt x="1541" y="1135"/>
                  </a:lnTo>
                  <a:lnTo>
                    <a:pt x="1550" y="1112"/>
                  </a:lnTo>
                  <a:lnTo>
                    <a:pt x="1555" y="1089"/>
                  </a:lnTo>
                  <a:lnTo>
                    <a:pt x="1560" y="1068"/>
                  </a:lnTo>
                  <a:lnTo>
                    <a:pt x="1567" y="1043"/>
                  </a:lnTo>
                  <a:lnTo>
                    <a:pt x="1571" y="1020"/>
                  </a:lnTo>
                  <a:lnTo>
                    <a:pt x="1573" y="994"/>
                  </a:lnTo>
                  <a:lnTo>
                    <a:pt x="1575" y="971"/>
                  </a:lnTo>
                  <a:lnTo>
                    <a:pt x="1578" y="946"/>
                  </a:lnTo>
                  <a:lnTo>
                    <a:pt x="1578" y="921"/>
                  </a:lnTo>
                  <a:lnTo>
                    <a:pt x="1578" y="921"/>
                  </a:lnTo>
                  <a:lnTo>
                    <a:pt x="1569" y="813"/>
                  </a:lnTo>
                  <a:lnTo>
                    <a:pt x="1544" y="711"/>
                  </a:lnTo>
                  <a:lnTo>
                    <a:pt x="1504" y="619"/>
                  </a:lnTo>
                  <a:lnTo>
                    <a:pt x="1451" y="533"/>
                  </a:lnTo>
                  <a:lnTo>
                    <a:pt x="1384" y="455"/>
                  </a:lnTo>
                  <a:lnTo>
                    <a:pt x="1308" y="389"/>
                  </a:lnTo>
                  <a:lnTo>
                    <a:pt x="1221" y="337"/>
                  </a:lnTo>
                  <a:lnTo>
                    <a:pt x="1127" y="297"/>
                  </a:lnTo>
                  <a:lnTo>
                    <a:pt x="1026" y="271"/>
                  </a:lnTo>
                  <a:lnTo>
                    <a:pt x="920" y="264"/>
                  </a:lnTo>
                  <a:lnTo>
                    <a:pt x="920" y="264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3" name="Freeform 293"/>
            <p:cNvSpPr>
              <a:spLocks/>
            </p:cNvSpPr>
            <p:nvPr/>
          </p:nvSpPr>
          <p:spPr bwMode="auto">
            <a:xfrm>
              <a:off x="1978" y="1238"/>
              <a:ext cx="1841" cy="1249"/>
            </a:xfrm>
            <a:custGeom>
              <a:avLst/>
              <a:gdLst/>
              <a:ahLst/>
              <a:cxnLst>
                <a:cxn ang="0">
                  <a:pos x="711" y="297"/>
                </a:cxn>
                <a:cxn ang="0">
                  <a:pos x="455" y="455"/>
                </a:cxn>
                <a:cxn ang="0">
                  <a:pos x="296" y="711"/>
                </a:cxn>
                <a:cxn ang="0">
                  <a:pos x="262" y="921"/>
                </a:cxn>
                <a:cxn ang="0">
                  <a:pos x="267" y="994"/>
                </a:cxn>
                <a:cxn ang="0">
                  <a:pos x="278" y="1068"/>
                </a:cxn>
                <a:cxn ang="0">
                  <a:pos x="296" y="1135"/>
                </a:cxn>
                <a:cxn ang="0">
                  <a:pos x="303" y="1156"/>
                </a:cxn>
                <a:cxn ang="0">
                  <a:pos x="258" y="1140"/>
                </a:cxn>
                <a:cxn ang="0">
                  <a:pos x="195" y="1108"/>
                </a:cxn>
                <a:cxn ang="0">
                  <a:pos x="138" y="1074"/>
                </a:cxn>
                <a:cxn ang="0">
                  <a:pos x="130" y="1085"/>
                </a:cxn>
                <a:cxn ang="0">
                  <a:pos x="101" y="1133"/>
                </a:cxn>
                <a:cxn ang="0">
                  <a:pos x="69" y="1202"/>
                </a:cxn>
                <a:cxn ang="0">
                  <a:pos x="58" y="1249"/>
                </a:cxn>
                <a:cxn ang="0">
                  <a:pos x="29" y="1156"/>
                </a:cxn>
                <a:cxn ang="0">
                  <a:pos x="9" y="1057"/>
                </a:cxn>
                <a:cxn ang="0">
                  <a:pos x="0" y="956"/>
                </a:cxn>
                <a:cxn ang="0">
                  <a:pos x="9" y="771"/>
                </a:cxn>
                <a:cxn ang="0">
                  <a:pos x="177" y="377"/>
                </a:cxn>
                <a:cxn ang="0">
                  <a:pos x="497" y="101"/>
                </a:cxn>
                <a:cxn ang="0">
                  <a:pos x="920" y="0"/>
                </a:cxn>
                <a:cxn ang="0">
                  <a:pos x="1210" y="46"/>
                </a:cxn>
                <a:cxn ang="0">
                  <a:pos x="1571" y="269"/>
                </a:cxn>
                <a:cxn ang="0">
                  <a:pos x="1794" y="630"/>
                </a:cxn>
                <a:cxn ang="0">
                  <a:pos x="1841" y="921"/>
                </a:cxn>
                <a:cxn ang="0">
                  <a:pos x="1835" y="1024"/>
                </a:cxn>
                <a:cxn ang="0">
                  <a:pos x="1817" y="1122"/>
                </a:cxn>
                <a:cxn ang="0">
                  <a:pos x="1790" y="1220"/>
                </a:cxn>
                <a:cxn ang="0">
                  <a:pos x="1778" y="1225"/>
                </a:cxn>
                <a:cxn ang="0">
                  <a:pos x="1750" y="1154"/>
                </a:cxn>
                <a:cxn ang="0">
                  <a:pos x="1716" y="1098"/>
                </a:cxn>
                <a:cxn ang="0">
                  <a:pos x="1702" y="1074"/>
                </a:cxn>
                <a:cxn ang="0">
                  <a:pos x="1666" y="1098"/>
                </a:cxn>
                <a:cxn ang="0">
                  <a:pos x="1601" y="1129"/>
                </a:cxn>
                <a:cxn ang="0">
                  <a:pos x="1546" y="1152"/>
                </a:cxn>
                <a:cxn ang="0">
                  <a:pos x="1534" y="1158"/>
                </a:cxn>
                <a:cxn ang="0">
                  <a:pos x="1555" y="1089"/>
                </a:cxn>
                <a:cxn ang="0">
                  <a:pos x="1571" y="1020"/>
                </a:cxn>
                <a:cxn ang="0">
                  <a:pos x="1578" y="946"/>
                </a:cxn>
                <a:cxn ang="0">
                  <a:pos x="1569" y="813"/>
                </a:cxn>
                <a:cxn ang="0">
                  <a:pos x="1451" y="533"/>
                </a:cxn>
                <a:cxn ang="0">
                  <a:pos x="1221" y="337"/>
                </a:cxn>
                <a:cxn ang="0">
                  <a:pos x="920" y="264"/>
                </a:cxn>
              </a:cxnLst>
              <a:rect l="0" t="0" r="r" b="b"/>
              <a:pathLst>
                <a:path w="1842" h="1250">
                  <a:moveTo>
                    <a:pt x="920" y="264"/>
                  </a:moveTo>
                  <a:lnTo>
                    <a:pt x="812" y="271"/>
                  </a:lnTo>
                  <a:lnTo>
                    <a:pt x="711" y="297"/>
                  </a:lnTo>
                  <a:lnTo>
                    <a:pt x="616" y="337"/>
                  </a:lnTo>
                  <a:lnTo>
                    <a:pt x="531" y="389"/>
                  </a:lnTo>
                  <a:lnTo>
                    <a:pt x="455" y="455"/>
                  </a:lnTo>
                  <a:lnTo>
                    <a:pt x="389" y="533"/>
                  </a:lnTo>
                  <a:lnTo>
                    <a:pt x="336" y="619"/>
                  </a:lnTo>
                  <a:lnTo>
                    <a:pt x="296" y="711"/>
                  </a:lnTo>
                  <a:lnTo>
                    <a:pt x="271" y="813"/>
                  </a:lnTo>
                  <a:lnTo>
                    <a:pt x="262" y="921"/>
                  </a:lnTo>
                  <a:lnTo>
                    <a:pt x="262" y="921"/>
                  </a:lnTo>
                  <a:lnTo>
                    <a:pt x="262" y="946"/>
                  </a:lnTo>
                  <a:lnTo>
                    <a:pt x="262" y="971"/>
                  </a:lnTo>
                  <a:lnTo>
                    <a:pt x="267" y="994"/>
                  </a:lnTo>
                  <a:lnTo>
                    <a:pt x="269" y="1020"/>
                  </a:lnTo>
                  <a:lnTo>
                    <a:pt x="273" y="1043"/>
                  </a:lnTo>
                  <a:lnTo>
                    <a:pt x="278" y="1068"/>
                  </a:lnTo>
                  <a:lnTo>
                    <a:pt x="283" y="1089"/>
                  </a:lnTo>
                  <a:lnTo>
                    <a:pt x="290" y="1112"/>
                  </a:lnTo>
                  <a:lnTo>
                    <a:pt x="296" y="1135"/>
                  </a:lnTo>
                  <a:lnTo>
                    <a:pt x="305" y="1158"/>
                  </a:lnTo>
                  <a:lnTo>
                    <a:pt x="305" y="1158"/>
                  </a:lnTo>
                  <a:lnTo>
                    <a:pt x="303" y="1156"/>
                  </a:lnTo>
                  <a:lnTo>
                    <a:pt x="292" y="1152"/>
                  </a:lnTo>
                  <a:lnTo>
                    <a:pt x="278" y="1146"/>
                  </a:lnTo>
                  <a:lnTo>
                    <a:pt x="258" y="1140"/>
                  </a:lnTo>
                  <a:lnTo>
                    <a:pt x="237" y="1129"/>
                  </a:lnTo>
                  <a:lnTo>
                    <a:pt x="216" y="1119"/>
                  </a:lnTo>
                  <a:lnTo>
                    <a:pt x="195" y="1108"/>
                  </a:lnTo>
                  <a:lnTo>
                    <a:pt x="172" y="1098"/>
                  </a:lnTo>
                  <a:lnTo>
                    <a:pt x="153" y="1085"/>
                  </a:lnTo>
                  <a:lnTo>
                    <a:pt x="138" y="1074"/>
                  </a:lnTo>
                  <a:lnTo>
                    <a:pt x="138" y="1074"/>
                  </a:lnTo>
                  <a:lnTo>
                    <a:pt x="136" y="1076"/>
                  </a:lnTo>
                  <a:lnTo>
                    <a:pt x="130" y="1085"/>
                  </a:lnTo>
                  <a:lnTo>
                    <a:pt x="122" y="1098"/>
                  </a:lnTo>
                  <a:lnTo>
                    <a:pt x="111" y="1114"/>
                  </a:lnTo>
                  <a:lnTo>
                    <a:pt x="101" y="1133"/>
                  </a:lnTo>
                  <a:lnTo>
                    <a:pt x="87" y="1154"/>
                  </a:lnTo>
                  <a:lnTo>
                    <a:pt x="78" y="1179"/>
                  </a:lnTo>
                  <a:lnTo>
                    <a:pt x="69" y="1202"/>
                  </a:lnTo>
                  <a:lnTo>
                    <a:pt x="62" y="1225"/>
                  </a:lnTo>
                  <a:lnTo>
                    <a:pt x="58" y="1249"/>
                  </a:lnTo>
                  <a:lnTo>
                    <a:pt x="58" y="1249"/>
                  </a:lnTo>
                  <a:lnTo>
                    <a:pt x="48" y="1220"/>
                  </a:lnTo>
                  <a:lnTo>
                    <a:pt x="37" y="1188"/>
                  </a:lnTo>
                  <a:lnTo>
                    <a:pt x="29" y="1156"/>
                  </a:lnTo>
                  <a:lnTo>
                    <a:pt x="20" y="1122"/>
                  </a:lnTo>
                  <a:lnTo>
                    <a:pt x="14" y="1091"/>
                  </a:lnTo>
                  <a:lnTo>
                    <a:pt x="9" y="1057"/>
                  </a:lnTo>
                  <a:lnTo>
                    <a:pt x="4" y="1024"/>
                  </a:lnTo>
                  <a:lnTo>
                    <a:pt x="2" y="990"/>
                  </a:lnTo>
                  <a:lnTo>
                    <a:pt x="0" y="956"/>
                  </a:lnTo>
                  <a:lnTo>
                    <a:pt x="0" y="921"/>
                  </a:lnTo>
                  <a:lnTo>
                    <a:pt x="0" y="921"/>
                  </a:lnTo>
                  <a:lnTo>
                    <a:pt x="9" y="771"/>
                  </a:lnTo>
                  <a:lnTo>
                    <a:pt x="46" y="630"/>
                  </a:lnTo>
                  <a:lnTo>
                    <a:pt x="101" y="497"/>
                  </a:lnTo>
                  <a:lnTo>
                    <a:pt x="177" y="377"/>
                  </a:lnTo>
                  <a:lnTo>
                    <a:pt x="269" y="269"/>
                  </a:lnTo>
                  <a:lnTo>
                    <a:pt x="377" y="177"/>
                  </a:lnTo>
                  <a:lnTo>
                    <a:pt x="497" y="101"/>
                  </a:lnTo>
                  <a:lnTo>
                    <a:pt x="630" y="46"/>
                  </a:lnTo>
                  <a:lnTo>
                    <a:pt x="770" y="11"/>
                  </a:lnTo>
                  <a:lnTo>
                    <a:pt x="920" y="0"/>
                  </a:lnTo>
                  <a:lnTo>
                    <a:pt x="920" y="0"/>
                  </a:lnTo>
                  <a:lnTo>
                    <a:pt x="1070" y="11"/>
                  </a:lnTo>
                  <a:lnTo>
                    <a:pt x="1210" y="46"/>
                  </a:lnTo>
                  <a:lnTo>
                    <a:pt x="1343" y="101"/>
                  </a:lnTo>
                  <a:lnTo>
                    <a:pt x="1463" y="177"/>
                  </a:lnTo>
                  <a:lnTo>
                    <a:pt x="1571" y="269"/>
                  </a:lnTo>
                  <a:lnTo>
                    <a:pt x="1661" y="377"/>
                  </a:lnTo>
                  <a:lnTo>
                    <a:pt x="1737" y="497"/>
                  </a:lnTo>
                  <a:lnTo>
                    <a:pt x="1794" y="630"/>
                  </a:lnTo>
                  <a:lnTo>
                    <a:pt x="1828" y="771"/>
                  </a:lnTo>
                  <a:lnTo>
                    <a:pt x="1841" y="921"/>
                  </a:lnTo>
                  <a:lnTo>
                    <a:pt x="1841" y="921"/>
                  </a:lnTo>
                  <a:lnTo>
                    <a:pt x="1841" y="956"/>
                  </a:lnTo>
                  <a:lnTo>
                    <a:pt x="1838" y="990"/>
                  </a:lnTo>
                  <a:lnTo>
                    <a:pt x="1835" y="1024"/>
                  </a:lnTo>
                  <a:lnTo>
                    <a:pt x="1831" y="1057"/>
                  </a:lnTo>
                  <a:lnTo>
                    <a:pt x="1824" y="1091"/>
                  </a:lnTo>
                  <a:lnTo>
                    <a:pt x="1817" y="1122"/>
                  </a:lnTo>
                  <a:lnTo>
                    <a:pt x="1811" y="1156"/>
                  </a:lnTo>
                  <a:lnTo>
                    <a:pt x="1801" y="1188"/>
                  </a:lnTo>
                  <a:lnTo>
                    <a:pt x="1790" y="1220"/>
                  </a:lnTo>
                  <a:lnTo>
                    <a:pt x="1780" y="1249"/>
                  </a:lnTo>
                  <a:lnTo>
                    <a:pt x="1780" y="1249"/>
                  </a:lnTo>
                  <a:lnTo>
                    <a:pt x="1778" y="1225"/>
                  </a:lnTo>
                  <a:lnTo>
                    <a:pt x="1771" y="1202"/>
                  </a:lnTo>
                  <a:lnTo>
                    <a:pt x="1760" y="1179"/>
                  </a:lnTo>
                  <a:lnTo>
                    <a:pt x="1750" y="1154"/>
                  </a:lnTo>
                  <a:lnTo>
                    <a:pt x="1739" y="1133"/>
                  </a:lnTo>
                  <a:lnTo>
                    <a:pt x="1727" y="1114"/>
                  </a:lnTo>
                  <a:lnTo>
                    <a:pt x="1716" y="1098"/>
                  </a:lnTo>
                  <a:lnTo>
                    <a:pt x="1709" y="1085"/>
                  </a:lnTo>
                  <a:lnTo>
                    <a:pt x="1704" y="1076"/>
                  </a:lnTo>
                  <a:lnTo>
                    <a:pt x="1702" y="1074"/>
                  </a:lnTo>
                  <a:lnTo>
                    <a:pt x="1702" y="1074"/>
                  </a:lnTo>
                  <a:lnTo>
                    <a:pt x="1684" y="1085"/>
                  </a:lnTo>
                  <a:lnTo>
                    <a:pt x="1666" y="1098"/>
                  </a:lnTo>
                  <a:lnTo>
                    <a:pt x="1645" y="1108"/>
                  </a:lnTo>
                  <a:lnTo>
                    <a:pt x="1624" y="1119"/>
                  </a:lnTo>
                  <a:lnTo>
                    <a:pt x="1601" y="1129"/>
                  </a:lnTo>
                  <a:lnTo>
                    <a:pt x="1580" y="1140"/>
                  </a:lnTo>
                  <a:lnTo>
                    <a:pt x="1560" y="1146"/>
                  </a:lnTo>
                  <a:lnTo>
                    <a:pt x="1546" y="1152"/>
                  </a:lnTo>
                  <a:lnTo>
                    <a:pt x="1537" y="1156"/>
                  </a:lnTo>
                  <a:lnTo>
                    <a:pt x="1534" y="1158"/>
                  </a:lnTo>
                  <a:lnTo>
                    <a:pt x="1534" y="1158"/>
                  </a:lnTo>
                  <a:lnTo>
                    <a:pt x="1541" y="1135"/>
                  </a:lnTo>
                  <a:lnTo>
                    <a:pt x="1550" y="1112"/>
                  </a:lnTo>
                  <a:lnTo>
                    <a:pt x="1555" y="1089"/>
                  </a:lnTo>
                  <a:lnTo>
                    <a:pt x="1560" y="1068"/>
                  </a:lnTo>
                  <a:lnTo>
                    <a:pt x="1567" y="1043"/>
                  </a:lnTo>
                  <a:lnTo>
                    <a:pt x="1571" y="1020"/>
                  </a:lnTo>
                  <a:lnTo>
                    <a:pt x="1573" y="994"/>
                  </a:lnTo>
                  <a:lnTo>
                    <a:pt x="1575" y="971"/>
                  </a:lnTo>
                  <a:lnTo>
                    <a:pt x="1578" y="946"/>
                  </a:lnTo>
                  <a:lnTo>
                    <a:pt x="1578" y="921"/>
                  </a:lnTo>
                  <a:lnTo>
                    <a:pt x="1578" y="921"/>
                  </a:lnTo>
                  <a:lnTo>
                    <a:pt x="1569" y="813"/>
                  </a:lnTo>
                  <a:lnTo>
                    <a:pt x="1544" y="711"/>
                  </a:lnTo>
                  <a:lnTo>
                    <a:pt x="1504" y="619"/>
                  </a:lnTo>
                  <a:lnTo>
                    <a:pt x="1451" y="533"/>
                  </a:lnTo>
                  <a:lnTo>
                    <a:pt x="1384" y="455"/>
                  </a:lnTo>
                  <a:lnTo>
                    <a:pt x="1308" y="389"/>
                  </a:lnTo>
                  <a:lnTo>
                    <a:pt x="1221" y="337"/>
                  </a:lnTo>
                  <a:lnTo>
                    <a:pt x="1127" y="297"/>
                  </a:lnTo>
                  <a:lnTo>
                    <a:pt x="1026" y="271"/>
                  </a:lnTo>
                  <a:lnTo>
                    <a:pt x="920" y="264"/>
                  </a:lnTo>
                  <a:lnTo>
                    <a:pt x="920" y="264"/>
                  </a:lnTo>
                </a:path>
              </a:pathLst>
            </a:custGeom>
            <a:noFill/>
            <a:ln w="12700" cap="rnd" cmpd="sng">
              <a:solidFill>
                <a:srgbClr val="7C6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4" name="Freeform 294"/>
            <p:cNvSpPr>
              <a:spLocks/>
            </p:cNvSpPr>
            <p:nvPr/>
          </p:nvSpPr>
          <p:spPr bwMode="auto">
            <a:xfrm>
              <a:off x="2012" y="1272"/>
              <a:ext cx="1524" cy="950"/>
            </a:xfrm>
            <a:custGeom>
              <a:avLst/>
              <a:gdLst/>
              <a:ahLst/>
              <a:cxnLst>
                <a:cxn ang="0">
                  <a:pos x="10" y="727"/>
                </a:cxn>
                <a:cxn ang="0">
                  <a:pos x="98" y="460"/>
                </a:cxn>
                <a:cxn ang="0">
                  <a:pos x="263" y="246"/>
                </a:cxn>
                <a:cxn ang="0">
                  <a:pos x="489" y="92"/>
                </a:cxn>
                <a:cxn ang="0">
                  <a:pos x="761" y="10"/>
                </a:cxn>
                <a:cxn ang="0">
                  <a:pos x="910" y="0"/>
                </a:cxn>
                <a:cxn ang="0">
                  <a:pos x="1043" y="8"/>
                </a:cxn>
                <a:cxn ang="0">
                  <a:pos x="1161" y="34"/>
                </a:cxn>
                <a:cxn ang="0">
                  <a:pos x="1269" y="75"/>
                </a:cxn>
                <a:cxn ang="0">
                  <a:pos x="1372" y="134"/>
                </a:cxn>
                <a:cxn ang="0">
                  <a:pos x="1471" y="210"/>
                </a:cxn>
                <a:cxn ang="0">
                  <a:pos x="1496" y="233"/>
                </a:cxn>
                <a:cxn ang="0">
                  <a:pos x="1522" y="271"/>
                </a:cxn>
                <a:cxn ang="0">
                  <a:pos x="1504" y="290"/>
                </a:cxn>
                <a:cxn ang="0">
                  <a:pos x="1443" y="290"/>
                </a:cxn>
                <a:cxn ang="0">
                  <a:pos x="1333" y="262"/>
                </a:cxn>
                <a:cxn ang="0">
                  <a:pos x="1260" y="239"/>
                </a:cxn>
                <a:cxn ang="0">
                  <a:pos x="1094" y="200"/>
                </a:cxn>
                <a:cxn ang="0">
                  <a:pos x="919" y="186"/>
                </a:cxn>
                <a:cxn ang="0">
                  <a:pos x="744" y="207"/>
                </a:cxn>
                <a:cxn ang="0">
                  <a:pos x="581" y="258"/>
                </a:cxn>
                <a:cxn ang="0">
                  <a:pos x="445" y="347"/>
                </a:cxn>
                <a:cxn ang="0">
                  <a:pos x="390" y="398"/>
                </a:cxn>
                <a:cxn ang="0">
                  <a:pos x="310" y="488"/>
                </a:cxn>
                <a:cxn ang="0">
                  <a:pos x="263" y="570"/>
                </a:cxn>
                <a:cxn ang="0">
                  <a:pos x="232" y="654"/>
                </a:cxn>
                <a:cxn ang="0">
                  <a:pos x="206" y="745"/>
                </a:cxn>
                <a:cxn ang="0">
                  <a:pos x="192" y="797"/>
                </a:cxn>
                <a:cxn ang="0">
                  <a:pos x="147" y="886"/>
                </a:cxn>
                <a:cxn ang="0">
                  <a:pos x="98" y="936"/>
                </a:cxn>
                <a:cxn ang="0">
                  <a:pos x="50" y="949"/>
                </a:cxn>
                <a:cxn ang="0">
                  <a:pos x="15" y="928"/>
                </a:cxn>
                <a:cxn ang="0">
                  <a:pos x="0" y="875"/>
                </a:cxn>
              </a:cxnLst>
              <a:rect l="0" t="0" r="r" b="b"/>
              <a:pathLst>
                <a:path w="1523" h="950">
                  <a:moveTo>
                    <a:pt x="0" y="875"/>
                  </a:moveTo>
                  <a:lnTo>
                    <a:pt x="10" y="727"/>
                  </a:lnTo>
                  <a:lnTo>
                    <a:pt x="47" y="589"/>
                  </a:lnTo>
                  <a:lnTo>
                    <a:pt x="98" y="460"/>
                  </a:lnTo>
                  <a:lnTo>
                    <a:pt x="172" y="347"/>
                  </a:lnTo>
                  <a:lnTo>
                    <a:pt x="263" y="246"/>
                  </a:lnTo>
                  <a:lnTo>
                    <a:pt x="369" y="159"/>
                  </a:lnTo>
                  <a:lnTo>
                    <a:pt x="489" y="92"/>
                  </a:lnTo>
                  <a:lnTo>
                    <a:pt x="620" y="41"/>
                  </a:lnTo>
                  <a:lnTo>
                    <a:pt x="761" y="10"/>
                  </a:lnTo>
                  <a:lnTo>
                    <a:pt x="910" y="0"/>
                  </a:lnTo>
                  <a:lnTo>
                    <a:pt x="910" y="0"/>
                  </a:lnTo>
                  <a:lnTo>
                    <a:pt x="977" y="2"/>
                  </a:lnTo>
                  <a:lnTo>
                    <a:pt x="1043" y="8"/>
                  </a:lnTo>
                  <a:lnTo>
                    <a:pt x="1101" y="18"/>
                  </a:lnTo>
                  <a:lnTo>
                    <a:pt x="1161" y="34"/>
                  </a:lnTo>
                  <a:lnTo>
                    <a:pt x="1216" y="52"/>
                  </a:lnTo>
                  <a:lnTo>
                    <a:pt x="1269" y="75"/>
                  </a:lnTo>
                  <a:lnTo>
                    <a:pt x="1321" y="103"/>
                  </a:lnTo>
                  <a:lnTo>
                    <a:pt x="1372" y="134"/>
                  </a:lnTo>
                  <a:lnTo>
                    <a:pt x="1420" y="170"/>
                  </a:lnTo>
                  <a:lnTo>
                    <a:pt x="1471" y="210"/>
                  </a:lnTo>
                  <a:lnTo>
                    <a:pt x="1471" y="210"/>
                  </a:lnTo>
                  <a:lnTo>
                    <a:pt x="1496" y="233"/>
                  </a:lnTo>
                  <a:lnTo>
                    <a:pt x="1513" y="255"/>
                  </a:lnTo>
                  <a:lnTo>
                    <a:pt x="1522" y="271"/>
                  </a:lnTo>
                  <a:lnTo>
                    <a:pt x="1517" y="281"/>
                  </a:lnTo>
                  <a:lnTo>
                    <a:pt x="1504" y="290"/>
                  </a:lnTo>
                  <a:lnTo>
                    <a:pt x="1479" y="292"/>
                  </a:lnTo>
                  <a:lnTo>
                    <a:pt x="1443" y="290"/>
                  </a:lnTo>
                  <a:lnTo>
                    <a:pt x="1395" y="280"/>
                  </a:lnTo>
                  <a:lnTo>
                    <a:pt x="1333" y="262"/>
                  </a:lnTo>
                  <a:lnTo>
                    <a:pt x="1260" y="239"/>
                  </a:lnTo>
                  <a:lnTo>
                    <a:pt x="1260" y="239"/>
                  </a:lnTo>
                  <a:lnTo>
                    <a:pt x="1179" y="216"/>
                  </a:lnTo>
                  <a:lnTo>
                    <a:pt x="1094" y="200"/>
                  </a:lnTo>
                  <a:lnTo>
                    <a:pt x="1007" y="191"/>
                  </a:lnTo>
                  <a:lnTo>
                    <a:pt x="919" y="186"/>
                  </a:lnTo>
                  <a:lnTo>
                    <a:pt x="828" y="193"/>
                  </a:lnTo>
                  <a:lnTo>
                    <a:pt x="744" y="207"/>
                  </a:lnTo>
                  <a:lnTo>
                    <a:pt x="659" y="229"/>
                  </a:lnTo>
                  <a:lnTo>
                    <a:pt x="581" y="258"/>
                  </a:lnTo>
                  <a:lnTo>
                    <a:pt x="508" y="299"/>
                  </a:lnTo>
                  <a:lnTo>
                    <a:pt x="445" y="347"/>
                  </a:lnTo>
                  <a:lnTo>
                    <a:pt x="445" y="347"/>
                  </a:lnTo>
                  <a:lnTo>
                    <a:pt x="390" y="398"/>
                  </a:lnTo>
                  <a:lnTo>
                    <a:pt x="346" y="444"/>
                  </a:lnTo>
                  <a:lnTo>
                    <a:pt x="310" y="488"/>
                  </a:lnTo>
                  <a:lnTo>
                    <a:pt x="282" y="530"/>
                  </a:lnTo>
                  <a:lnTo>
                    <a:pt x="263" y="570"/>
                  </a:lnTo>
                  <a:lnTo>
                    <a:pt x="247" y="612"/>
                  </a:lnTo>
                  <a:lnTo>
                    <a:pt x="232" y="654"/>
                  </a:lnTo>
                  <a:lnTo>
                    <a:pt x="219" y="698"/>
                  </a:lnTo>
                  <a:lnTo>
                    <a:pt x="206" y="745"/>
                  </a:lnTo>
                  <a:lnTo>
                    <a:pt x="192" y="797"/>
                  </a:lnTo>
                  <a:lnTo>
                    <a:pt x="192" y="797"/>
                  </a:lnTo>
                  <a:lnTo>
                    <a:pt x="171" y="847"/>
                  </a:lnTo>
                  <a:lnTo>
                    <a:pt x="147" y="886"/>
                  </a:lnTo>
                  <a:lnTo>
                    <a:pt x="124" y="916"/>
                  </a:lnTo>
                  <a:lnTo>
                    <a:pt x="98" y="936"/>
                  </a:lnTo>
                  <a:lnTo>
                    <a:pt x="73" y="946"/>
                  </a:lnTo>
                  <a:lnTo>
                    <a:pt x="50" y="949"/>
                  </a:lnTo>
                  <a:lnTo>
                    <a:pt x="29" y="942"/>
                  </a:lnTo>
                  <a:lnTo>
                    <a:pt x="15" y="928"/>
                  </a:lnTo>
                  <a:lnTo>
                    <a:pt x="2" y="905"/>
                  </a:lnTo>
                  <a:lnTo>
                    <a:pt x="0" y="875"/>
                  </a:lnTo>
                  <a:lnTo>
                    <a:pt x="0" y="875"/>
                  </a:lnTo>
                </a:path>
              </a:pathLst>
            </a:custGeom>
            <a:solidFill>
              <a:srgbClr val="FFD80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5" name="Freeform 295"/>
            <p:cNvSpPr>
              <a:spLocks/>
            </p:cNvSpPr>
            <p:nvPr/>
          </p:nvSpPr>
          <p:spPr bwMode="auto">
            <a:xfrm>
              <a:off x="2017" y="1276"/>
              <a:ext cx="1499" cy="931"/>
            </a:xfrm>
            <a:custGeom>
              <a:avLst/>
              <a:gdLst/>
              <a:ahLst/>
              <a:cxnLst>
                <a:cxn ang="0">
                  <a:pos x="15" y="711"/>
                </a:cxn>
                <a:cxn ang="0">
                  <a:pos x="105" y="449"/>
                </a:cxn>
                <a:cxn ang="0">
                  <a:pos x="268" y="239"/>
                </a:cxn>
                <a:cxn ang="0">
                  <a:pos x="491" y="90"/>
                </a:cxn>
                <a:cxn ang="0">
                  <a:pos x="756" y="9"/>
                </a:cxn>
                <a:cxn ang="0">
                  <a:pos x="904" y="0"/>
                </a:cxn>
                <a:cxn ang="0">
                  <a:pos x="1034" y="8"/>
                </a:cxn>
                <a:cxn ang="0">
                  <a:pos x="1150" y="31"/>
                </a:cxn>
                <a:cxn ang="0">
                  <a:pos x="1256" y="73"/>
                </a:cxn>
                <a:cxn ang="0">
                  <a:pos x="1355" y="128"/>
                </a:cxn>
                <a:cxn ang="0">
                  <a:pos x="1449" y="200"/>
                </a:cxn>
                <a:cxn ang="0">
                  <a:pos x="1474" y="223"/>
                </a:cxn>
                <a:cxn ang="0">
                  <a:pos x="1498" y="256"/>
                </a:cxn>
                <a:cxn ang="0">
                  <a:pos x="1481" y="275"/>
                </a:cxn>
                <a:cxn ang="0">
                  <a:pos x="1422" y="275"/>
                </a:cxn>
                <a:cxn ang="0">
                  <a:pos x="1319" y="250"/>
                </a:cxn>
                <a:cxn ang="0">
                  <a:pos x="1249" y="227"/>
                </a:cxn>
                <a:cxn ang="0">
                  <a:pos x="1083" y="189"/>
                </a:cxn>
                <a:cxn ang="0">
                  <a:pos x="910" y="179"/>
                </a:cxn>
                <a:cxn ang="0">
                  <a:pos x="735" y="197"/>
                </a:cxn>
                <a:cxn ang="0">
                  <a:pos x="573" y="250"/>
                </a:cxn>
                <a:cxn ang="0">
                  <a:pos x="436" y="336"/>
                </a:cxn>
                <a:cxn ang="0">
                  <a:pos x="381" y="386"/>
                </a:cxn>
                <a:cxn ang="0">
                  <a:pos x="303" y="477"/>
                </a:cxn>
                <a:cxn ang="0">
                  <a:pos x="255" y="559"/>
                </a:cxn>
                <a:cxn ang="0">
                  <a:pos x="223" y="641"/>
                </a:cxn>
                <a:cxn ang="0">
                  <a:pos x="197" y="729"/>
                </a:cxn>
                <a:cxn ang="0">
                  <a:pos x="183" y="780"/>
                </a:cxn>
                <a:cxn ang="0">
                  <a:pos x="142" y="866"/>
                </a:cxn>
                <a:cxn ang="0">
                  <a:pos x="94" y="916"/>
                </a:cxn>
                <a:cxn ang="0">
                  <a:pos x="48" y="930"/>
                </a:cxn>
                <a:cxn ang="0">
                  <a:pos x="15" y="911"/>
                </a:cxn>
                <a:cxn ang="0">
                  <a:pos x="0" y="858"/>
                </a:cxn>
              </a:cxnLst>
              <a:rect l="0" t="0" r="r" b="b"/>
              <a:pathLst>
                <a:path w="1499" h="931">
                  <a:moveTo>
                    <a:pt x="0" y="858"/>
                  </a:moveTo>
                  <a:lnTo>
                    <a:pt x="15" y="711"/>
                  </a:lnTo>
                  <a:lnTo>
                    <a:pt x="50" y="576"/>
                  </a:lnTo>
                  <a:lnTo>
                    <a:pt x="105" y="449"/>
                  </a:lnTo>
                  <a:lnTo>
                    <a:pt x="179" y="338"/>
                  </a:lnTo>
                  <a:lnTo>
                    <a:pt x="268" y="239"/>
                  </a:lnTo>
                  <a:lnTo>
                    <a:pt x="372" y="157"/>
                  </a:lnTo>
                  <a:lnTo>
                    <a:pt x="491" y="90"/>
                  </a:lnTo>
                  <a:lnTo>
                    <a:pt x="619" y="39"/>
                  </a:lnTo>
                  <a:lnTo>
                    <a:pt x="756" y="9"/>
                  </a:lnTo>
                  <a:lnTo>
                    <a:pt x="904" y="0"/>
                  </a:lnTo>
                  <a:lnTo>
                    <a:pt x="904" y="0"/>
                  </a:lnTo>
                  <a:lnTo>
                    <a:pt x="970" y="2"/>
                  </a:lnTo>
                  <a:lnTo>
                    <a:pt x="1034" y="8"/>
                  </a:lnTo>
                  <a:lnTo>
                    <a:pt x="1094" y="18"/>
                  </a:lnTo>
                  <a:lnTo>
                    <a:pt x="1150" y="31"/>
                  </a:lnTo>
                  <a:lnTo>
                    <a:pt x="1203" y="50"/>
                  </a:lnTo>
                  <a:lnTo>
                    <a:pt x="1256" y="73"/>
                  </a:lnTo>
                  <a:lnTo>
                    <a:pt x="1306" y="98"/>
                  </a:lnTo>
                  <a:lnTo>
                    <a:pt x="1355" y="128"/>
                  </a:lnTo>
                  <a:lnTo>
                    <a:pt x="1401" y="161"/>
                  </a:lnTo>
                  <a:lnTo>
                    <a:pt x="1449" y="200"/>
                  </a:lnTo>
                  <a:lnTo>
                    <a:pt x="1449" y="200"/>
                  </a:lnTo>
                  <a:lnTo>
                    <a:pt x="1474" y="223"/>
                  </a:lnTo>
                  <a:lnTo>
                    <a:pt x="1492" y="241"/>
                  </a:lnTo>
                  <a:lnTo>
                    <a:pt x="1498" y="256"/>
                  </a:lnTo>
                  <a:lnTo>
                    <a:pt x="1494" y="269"/>
                  </a:lnTo>
                  <a:lnTo>
                    <a:pt x="1481" y="275"/>
                  </a:lnTo>
                  <a:lnTo>
                    <a:pt x="1458" y="278"/>
                  </a:lnTo>
                  <a:lnTo>
                    <a:pt x="1422" y="275"/>
                  </a:lnTo>
                  <a:lnTo>
                    <a:pt x="1375" y="264"/>
                  </a:lnTo>
                  <a:lnTo>
                    <a:pt x="1319" y="250"/>
                  </a:lnTo>
                  <a:lnTo>
                    <a:pt x="1249" y="227"/>
                  </a:lnTo>
                  <a:lnTo>
                    <a:pt x="1249" y="227"/>
                  </a:lnTo>
                  <a:lnTo>
                    <a:pt x="1168" y="204"/>
                  </a:lnTo>
                  <a:lnTo>
                    <a:pt x="1083" y="189"/>
                  </a:lnTo>
                  <a:lnTo>
                    <a:pt x="996" y="181"/>
                  </a:lnTo>
                  <a:lnTo>
                    <a:pt x="910" y="179"/>
                  </a:lnTo>
                  <a:lnTo>
                    <a:pt x="821" y="184"/>
                  </a:lnTo>
                  <a:lnTo>
                    <a:pt x="735" y="197"/>
                  </a:lnTo>
                  <a:lnTo>
                    <a:pt x="653" y="218"/>
                  </a:lnTo>
                  <a:lnTo>
                    <a:pt x="573" y="250"/>
                  </a:lnTo>
                  <a:lnTo>
                    <a:pt x="501" y="288"/>
                  </a:lnTo>
                  <a:lnTo>
                    <a:pt x="436" y="336"/>
                  </a:lnTo>
                  <a:lnTo>
                    <a:pt x="436" y="336"/>
                  </a:lnTo>
                  <a:lnTo>
                    <a:pt x="381" y="386"/>
                  </a:lnTo>
                  <a:lnTo>
                    <a:pt x="337" y="433"/>
                  </a:lnTo>
                  <a:lnTo>
                    <a:pt x="303" y="477"/>
                  </a:lnTo>
                  <a:lnTo>
                    <a:pt x="276" y="519"/>
                  </a:lnTo>
                  <a:lnTo>
                    <a:pt x="255" y="559"/>
                  </a:lnTo>
                  <a:lnTo>
                    <a:pt x="238" y="599"/>
                  </a:lnTo>
                  <a:lnTo>
                    <a:pt x="223" y="641"/>
                  </a:lnTo>
                  <a:lnTo>
                    <a:pt x="211" y="685"/>
                  </a:lnTo>
                  <a:lnTo>
                    <a:pt x="197" y="729"/>
                  </a:lnTo>
                  <a:lnTo>
                    <a:pt x="183" y="780"/>
                  </a:lnTo>
                  <a:lnTo>
                    <a:pt x="183" y="780"/>
                  </a:lnTo>
                  <a:lnTo>
                    <a:pt x="164" y="828"/>
                  </a:lnTo>
                  <a:lnTo>
                    <a:pt x="142" y="866"/>
                  </a:lnTo>
                  <a:lnTo>
                    <a:pt x="117" y="895"/>
                  </a:lnTo>
                  <a:lnTo>
                    <a:pt x="94" y="916"/>
                  </a:lnTo>
                  <a:lnTo>
                    <a:pt x="71" y="927"/>
                  </a:lnTo>
                  <a:lnTo>
                    <a:pt x="48" y="930"/>
                  </a:lnTo>
                  <a:lnTo>
                    <a:pt x="29" y="923"/>
                  </a:lnTo>
                  <a:lnTo>
                    <a:pt x="15" y="911"/>
                  </a:lnTo>
                  <a:lnTo>
                    <a:pt x="4" y="888"/>
                  </a:lnTo>
                  <a:lnTo>
                    <a:pt x="0" y="858"/>
                  </a:lnTo>
                  <a:lnTo>
                    <a:pt x="0" y="858"/>
                  </a:lnTo>
                </a:path>
              </a:pathLst>
            </a:custGeom>
            <a:solidFill>
              <a:srgbClr val="FFDA1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6" name="Freeform 296"/>
            <p:cNvSpPr>
              <a:spLocks/>
            </p:cNvSpPr>
            <p:nvPr/>
          </p:nvSpPr>
          <p:spPr bwMode="auto">
            <a:xfrm>
              <a:off x="2022" y="1272"/>
              <a:ext cx="1475" cy="912"/>
            </a:xfrm>
            <a:custGeom>
              <a:avLst/>
              <a:gdLst/>
              <a:ahLst/>
              <a:cxnLst>
                <a:cxn ang="0">
                  <a:pos x="16" y="696"/>
                </a:cxn>
                <a:cxn ang="0">
                  <a:pos x="110" y="440"/>
                </a:cxn>
                <a:cxn ang="0">
                  <a:pos x="271" y="233"/>
                </a:cxn>
                <a:cxn ang="0">
                  <a:pos x="490" y="88"/>
                </a:cxn>
                <a:cxn ang="0">
                  <a:pos x="752" y="9"/>
                </a:cxn>
                <a:cxn ang="0">
                  <a:pos x="895" y="0"/>
                </a:cxn>
                <a:cxn ang="0">
                  <a:pos x="1024" y="7"/>
                </a:cxn>
                <a:cxn ang="0">
                  <a:pos x="1136" y="31"/>
                </a:cxn>
                <a:cxn ang="0">
                  <a:pos x="1240" y="69"/>
                </a:cxn>
                <a:cxn ang="0">
                  <a:pos x="1336" y="122"/>
                </a:cxn>
                <a:cxn ang="0">
                  <a:pos x="1428" y="189"/>
                </a:cxn>
                <a:cxn ang="0">
                  <a:pos x="1452" y="212"/>
                </a:cxn>
                <a:cxn ang="0">
                  <a:pos x="1473" y="244"/>
                </a:cxn>
                <a:cxn ang="0">
                  <a:pos x="1458" y="262"/>
                </a:cxn>
                <a:cxn ang="0">
                  <a:pos x="1401" y="260"/>
                </a:cxn>
                <a:cxn ang="0">
                  <a:pos x="1302" y="235"/>
                </a:cxn>
                <a:cxn ang="0">
                  <a:pos x="1235" y="214"/>
                </a:cxn>
                <a:cxn ang="0">
                  <a:pos x="1072" y="177"/>
                </a:cxn>
                <a:cxn ang="0">
                  <a:pos x="897" y="168"/>
                </a:cxn>
                <a:cxn ang="0">
                  <a:pos x="724" y="187"/>
                </a:cxn>
                <a:cxn ang="0">
                  <a:pos x="564" y="239"/>
                </a:cxn>
                <a:cxn ang="0">
                  <a:pos x="427" y="325"/>
                </a:cxn>
                <a:cxn ang="0">
                  <a:pos x="372" y="376"/>
                </a:cxn>
                <a:cxn ang="0">
                  <a:pos x="292" y="467"/>
                </a:cxn>
                <a:cxn ang="0">
                  <a:pos x="244" y="546"/>
                </a:cxn>
                <a:cxn ang="0">
                  <a:pos x="212" y="629"/>
                </a:cxn>
                <a:cxn ang="0">
                  <a:pos x="187" y="716"/>
                </a:cxn>
                <a:cxn ang="0">
                  <a:pos x="172" y="764"/>
                </a:cxn>
                <a:cxn ang="0">
                  <a:pos x="133" y="850"/>
                </a:cxn>
                <a:cxn ang="0">
                  <a:pos x="88" y="896"/>
                </a:cxn>
                <a:cxn ang="0">
                  <a:pos x="44" y="912"/>
                </a:cxn>
                <a:cxn ang="0">
                  <a:pos x="12" y="892"/>
                </a:cxn>
                <a:cxn ang="0">
                  <a:pos x="0" y="841"/>
                </a:cxn>
              </a:cxnLst>
              <a:rect l="0" t="0" r="r" b="b"/>
              <a:pathLst>
                <a:path w="1474" h="913">
                  <a:moveTo>
                    <a:pt x="0" y="841"/>
                  </a:moveTo>
                  <a:lnTo>
                    <a:pt x="16" y="696"/>
                  </a:lnTo>
                  <a:lnTo>
                    <a:pt x="52" y="562"/>
                  </a:lnTo>
                  <a:lnTo>
                    <a:pt x="110" y="440"/>
                  </a:lnTo>
                  <a:lnTo>
                    <a:pt x="183" y="330"/>
                  </a:lnTo>
                  <a:lnTo>
                    <a:pt x="271" y="233"/>
                  </a:lnTo>
                  <a:lnTo>
                    <a:pt x="375" y="151"/>
                  </a:lnTo>
                  <a:lnTo>
                    <a:pt x="490" y="88"/>
                  </a:lnTo>
                  <a:lnTo>
                    <a:pt x="617" y="39"/>
                  </a:lnTo>
                  <a:lnTo>
                    <a:pt x="752" y="9"/>
                  </a:lnTo>
                  <a:lnTo>
                    <a:pt x="895" y="0"/>
                  </a:lnTo>
                  <a:lnTo>
                    <a:pt x="895" y="0"/>
                  </a:lnTo>
                  <a:lnTo>
                    <a:pt x="961" y="2"/>
                  </a:lnTo>
                  <a:lnTo>
                    <a:pt x="1024" y="7"/>
                  </a:lnTo>
                  <a:lnTo>
                    <a:pt x="1081" y="18"/>
                  </a:lnTo>
                  <a:lnTo>
                    <a:pt x="1136" y="31"/>
                  </a:lnTo>
                  <a:lnTo>
                    <a:pt x="1190" y="48"/>
                  </a:lnTo>
                  <a:lnTo>
                    <a:pt x="1240" y="69"/>
                  </a:lnTo>
                  <a:lnTo>
                    <a:pt x="1290" y="94"/>
                  </a:lnTo>
                  <a:lnTo>
                    <a:pt x="1336" y="122"/>
                  </a:lnTo>
                  <a:lnTo>
                    <a:pt x="1382" y="154"/>
                  </a:lnTo>
                  <a:lnTo>
                    <a:pt x="1428" y="189"/>
                  </a:lnTo>
                  <a:lnTo>
                    <a:pt x="1428" y="189"/>
                  </a:lnTo>
                  <a:lnTo>
                    <a:pt x="1452" y="212"/>
                  </a:lnTo>
                  <a:lnTo>
                    <a:pt x="1466" y="228"/>
                  </a:lnTo>
                  <a:lnTo>
                    <a:pt x="1473" y="244"/>
                  </a:lnTo>
                  <a:lnTo>
                    <a:pt x="1470" y="254"/>
                  </a:lnTo>
                  <a:lnTo>
                    <a:pt x="1458" y="262"/>
                  </a:lnTo>
                  <a:lnTo>
                    <a:pt x="1435" y="265"/>
                  </a:lnTo>
                  <a:lnTo>
                    <a:pt x="1401" y="260"/>
                  </a:lnTo>
                  <a:lnTo>
                    <a:pt x="1357" y="250"/>
                  </a:lnTo>
                  <a:lnTo>
                    <a:pt x="1302" y="235"/>
                  </a:lnTo>
                  <a:lnTo>
                    <a:pt x="1235" y="214"/>
                  </a:lnTo>
                  <a:lnTo>
                    <a:pt x="1235" y="214"/>
                  </a:lnTo>
                  <a:lnTo>
                    <a:pt x="1155" y="193"/>
                  </a:lnTo>
                  <a:lnTo>
                    <a:pt x="1072" y="177"/>
                  </a:lnTo>
                  <a:lnTo>
                    <a:pt x="986" y="168"/>
                  </a:lnTo>
                  <a:lnTo>
                    <a:pt x="897" y="168"/>
                  </a:lnTo>
                  <a:lnTo>
                    <a:pt x="811" y="174"/>
                  </a:lnTo>
                  <a:lnTo>
                    <a:pt x="724" y="187"/>
                  </a:lnTo>
                  <a:lnTo>
                    <a:pt x="642" y="207"/>
                  </a:lnTo>
                  <a:lnTo>
                    <a:pt x="564" y="239"/>
                  </a:lnTo>
                  <a:lnTo>
                    <a:pt x="492" y="277"/>
                  </a:lnTo>
                  <a:lnTo>
                    <a:pt x="427" y="325"/>
                  </a:lnTo>
                  <a:lnTo>
                    <a:pt x="427" y="325"/>
                  </a:lnTo>
                  <a:lnTo>
                    <a:pt x="372" y="376"/>
                  </a:lnTo>
                  <a:lnTo>
                    <a:pt x="328" y="423"/>
                  </a:lnTo>
                  <a:lnTo>
                    <a:pt x="292" y="467"/>
                  </a:lnTo>
                  <a:lnTo>
                    <a:pt x="265" y="509"/>
                  </a:lnTo>
                  <a:lnTo>
                    <a:pt x="244" y="546"/>
                  </a:lnTo>
                  <a:lnTo>
                    <a:pt x="227" y="589"/>
                  </a:lnTo>
                  <a:lnTo>
                    <a:pt x="212" y="629"/>
                  </a:lnTo>
                  <a:lnTo>
                    <a:pt x="200" y="671"/>
                  </a:lnTo>
                  <a:lnTo>
                    <a:pt x="187" y="716"/>
                  </a:lnTo>
                  <a:lnTo>
                    <a:pt x="172" y="764"/>
                  </a:lnTo>
                  <a:lnTo>
                    <a:pt x="172" y="764"/>
                  </a:lnTo>
                  <a:lnTo>
                    <a:pt x="156" y="812"/>
                  </a:lnTo>
                  <a:lnTo>
                    <a:pt x="133" y="850"/>
                  </a:lnTo>
                  <a:lnTo>
                    <a:pt x="111" y="877"/>
                  </a:lnTo>
                  <a:lnTo>
                    <a:pt x="88" y="896"/>
                  </a:lnTo>
                  <a:lnTo>
                    <a:pt x="64" y="909"/>
                  </a:lnTo>
                  <a:lnTo>
                    <a:pt x="44" y="912"/>
                  </a:lnTo>
                  <a:lnTo>
                    <a:pt x="27" y="905"/>
                  </a:lnTo>
                  <a:lnTo>
                    <a:pt x="12" y="892"/>
                  </a:lnTo>
                  <a:lnTo>
                    <a:pt x="2" y="869"/>
                  </a:lnTo>
                  <a:lnTo>
                    <a:pt x="0" y="841"/>
                  </a:lnTo>
                  <a:lnTo>
                    <a:pt x="0" y="841"/>
                  </a:lnTo>
                </a:path>
              </a:pathLst>
            </a:custGeom>
            <a:solidFill>
              <a:srgbClr val="FFDC2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7" name="Freeform 297"/>
            <p:cNvSpPr>
              <a:spLocks/>
            </p:cNvSpPr>
            <p:nvPr/>
          </p:nvSpPr>
          <p:spPr bwMode="auto">
            <a:xfrm>
              <a:off x="1999" y="1245"/>
              <a:ext cx="1451" cy="889"/>
            </a:xfrm>
            <a:custGeom>
              <a:avLst/>
              <a:gdLst/>
              <a:ahLst/>
              <a:cxnLst>
                <a:cxn ang="0">
                  <a:pos x="16" y="680"/>
                </a:cxn>
                <a:cxn ang="0">
                  <a:pos x="113" y="426"/>
                </a:cxn>
                <a:cxn ang="0">
                  <a:pos x="276" y="224"/>
                </a:cxn>
                <a:cxn ang="0">
                  <a:pos x="490" y="83"/>
                </a:cxn>
                <a:cxn ang="0">
                  <a:pos x="748" y="7"/>
                </a:cxn>
                <a:cxn ang="0">
                  <a:pos x="886" y="0"/>
                </a:cxn>
                <a:cxn ang="0">
                  <a:pos x="1011" y="5"/>
                </a:cxn>
                <a:cxn ang="0">
                  <a:pos x="1123" y="27"/>
                </a:cxn>
                <a:cxn ang="0">
                  <a:pos x="1224" y="64"/>
                </a:cxn>
                <a:cxn ang="0">
                  <a:pos x="1316" y="113"/>
                </a:cxn>
                <a:cxn ang="0">
                  <a:pos x="1405" y="178"/>
                </a:cxn>
                <a:cxn ang="0">
                  <a:pos x="1429" y="198"/>
                </a:cxn>
                <a:cxn ang="0">
                  <a:pos x="1450" y="228"/>
                </a:cxn>
                <a:cxn ang="0">
                  <a:pos x="1433" y="246"/>
                </a:cxn>
                <a:cxn ang="0">
                  <a:pos x="1378" y="244"/>
                </a:cxn>
                <a:cxn ang="0">
                  <a:pos x="1283" y="221"/>
                </a:cxn>
                <a:cxn ang="0">
                  <a:pos x="1220" y="199"/>
                </a:cxn>
                <a:cxn ang="0">
                  <a:pos x="1059" y="163"/>
                </a:cxn>
                <a:cxn ang="0">
                  <a:pos x="886" y="155"/>
                </a:cxn>
                <a:cxn ang="0">
                  <a:pos x="716" y="174"/>
                </a:cxn>
                <a:cxn ang="0">
                  <a:pos x="554" y="226"/>
                </a:cxn>
                <a:cxn ang="0">
                  <a:pos x="416" y="313"/>
                </a:cxn>
                <a:cxn ang="0">
                  <a:pos x="361" y="364"/>
                </a:cxn>
                <a:cxn ang="0">
                  <a:pos x="281" y="454"/>
                </a:cxn>
                <a:cxn ang="0">
                  <a:pos x="233" y="534"/>
                </a:cxn>
                <a:cxn ang="0">
                  <a:pos x="202" y="615"/>
                </a:cxn>
                <a:cxn ang="0">
                  <a:pos x="177" y="698"/>
                </a:cxn>
                <a:cxn ang="0">
                  <a:pos x="161" y="744"/>
                </a:cxn>
                <a:cxn ang="0">
                  <a:pos x="124" y="829"/>
                </a:cxn>
                <a:cxn ang="0">
                  <a:pos x="80" y="875"/>
                </a:cxn>
                <a:cxn ang="0">
                  <a:pos x="39" y="888"/>
                </a:cxn>
                <a:cxn ang="0">
                  <a:pos x="9" y="869"/>
                </a:cxn>
                <a:cxn ang="0">
                  <a:pos x="0" y="823"/>
                </a:cxn>
              </a:cxnLst>
              <a:rect l="0" t="0" r="r" b="b"/>
              <a:pathLst>
                <a:path w="1451" h="889">
                  <a:moveTo>
                    <a:pt x="0" y="823"/>
                  </a:moveTo>
                  <a:lnTo>
                    <a:pt x="16" y="680"/>
                  </a:lnTo>
                  <a:lnTo>
                    <a:pt x="55" y="546"/>
                  </a:lnTo>
                  <a:lnTo>
                    <a:pt x="113" y="426"/>
                  </a:lnTo>
                  <a:lnTo>
                    <a:pt x="187" y="320"/>
                  </a:lnTo>
                  <a:lnTo>
                    <a:pt x="276" y="224"/>
                  </a:lnTo>
                  <a:lnTo>
                    <a:pt x="377" y="147"/>
                  </a:lnTo>
                  <a:lnTo>
                    <a:pt x="490" y="83"/>
                  </a:lnTo>
                  <a:lnTo>
                    <a:pt x="614" y="37"/>
                  </a:lnTo>
                  <a:lnTo>
                    <a:pt x="748" y="7"/>
                  </a:lnTo>
                  <a:lnTo>
                    <a:pt x="886" y="0"/>
                  </a:lnTo>
                  <a:lnTo>
                    <a:pt x="886" y="0"/>
                  </a:lnTo>
                  <a:lnTo>
                    <a:pt x="952" y="2"/>
                  </a:lnTo>
                  <a:lnTo>
                    <a:pt x="1011" y="5"/>
                  </a:lnTo>
                  <a:lnTo>
                    <a:pt x="1068" y="14"/>
                  </a:lnTo>
                  <a:lnTo>
                    <a:pt x="1123" y="27"/>
                  </a:lnTo>
                  <a:lnTo>
                    <a:pt x="1176" y="44"/>
                  </a:lnTo>
                  <a:lnTo>
                    <a:pt x="1224" y="64"/>
                  </a:lnTo>
                  <a:lnTo>
                    <a:pt x="1272" y="88"/>
                  </a:lnTo>
                  <a:lnTo>
                    <a:pt x="1316" y="113"/>
                  </a:lnTo>
                  <a:lnTo>
                    <a:pt x="1360" y="145"/>
                  </a:lnTo>
                  <a:lnTo>
                    <a:pt x="1405" y="178"/>
                  </a:lnTo>
                  <a:lnTo>
                    <a:pt x="1405" y="178"/>
                  </a:lnTo>
                  <a:lnTo>
                    <a:pt x="1429" y="198"/>
                  </a:lnTo>
                  <a:lnTo>
                    <a:pt x="1443" y="216"/>
                  </a:lnTo>
                  <a:lnTo>
                    <a:pt x="1450" y="228"/>
                  </a:lnTo>
                  <a:lnTo>
                    <a:pt x="1445" y="239"/>
                  </a:lnTo>
                  <a:lnTo>
                    <a:pt x="1433" y="246"/>
                  </a:lnTo>
                  <a:lnTo>
                    <a:pt x="1409" y="246"/>
                  </a:lnTo>
                  <a:lnTo>
                    <a:pt x="1378" y="244"/>
                  </a:lnTo>
                  <a:lnTo>
                    <a:pt x="1335" y="235"/>
                  </a:lnTo>
                  <a:lnTo>
                    <a:pt x="1283" y="221"/>
                  </a:lnTo>
                  <a:lnTo>
                    <a:pt x="1220" y="199"/>
                  </a:lnTo>
                  <a:lnTo>
                    <a:pt x="1220" y="199"/>
                  </a:lnTo>
                  <a:lnTo>
                    <a:pt x="1141" y="178"/>
                  </a:lnTo>
                  <a:lnTo>
                    <a:pt x="1059" y="163"/>
                  </a:lnTo>
                  <a:lnTo>
                    <a:pt x="973" y="155"/>
                  </a:lnTo>
                  <a:lnTo>
                    <a:pt x="886" y="155"/>
                  </a:lnTo>
                  <a:lnTo>
                    <a:pt x="800" y="161"/>
                  </a:lnTo>
                  <a:lnTo>
                    <a:pt x="716" y="174"/>
                  </a:lnTo>
                  <a:lnTo>
                    <a:pt x="631" y="198"/>
                  </a:lnTo>
                  <a:lnTo>
                    <a:pt x="554" y="226"/>
                  </a:lnTo>
                  <a:lnTo>
                    <a:pt x="481" y="267"/>
                  </a:lnTo>
                  <a:lnTo>
                    <a:pt x="416" y="313"/>
                  </a:lnTo>
                  <a:lnTo>
                    <a:pt x="416" y="313"/>
                  </a:lnTo>
                  <a:lnTo>
                    <a:pt x="361" y="364"/>
                  </a:lnTo>
                  <a:lnTo>
                    <a:pt x="317" y="410"/>
                  </a:lnTo>
                  <a:lnTo>
                    <a:pt x="281" y="454"/>
                  </a:lnTo>
                  <a:lnTo>
                    <a:pt x="255" y="496"/>
                  </a:lnTo>
                  <a:lnTo>
                    <a:pt x="233" y="534"/>
                  </a:lnTo>
                  <a:lnTo>
                    <a:pt x="216" y="574"/>
                  </a:lnTo>
                  <a:lnTo>
                    <a:pt x="202" y="615"/>
                  </a:lnTo>
                  <a:lnTo>
                    <a:pt x="189" y="656"/>
                  </a:lnTo>
                  <a:lnTo>
                    <a:pt x="177" y="698"/>
                  </a:lnTo>
                  <a:lnTo>
                    <a:pt x="161" y="744"/>
                  </a:lnTo>
                  <a:lnTo>
                    <a:pt x="161" y="744"/>
                  </a:lnTo>
                  <a:lnTo>
                    <a:pt x="145" y="793"/>
                  </a:lnTo>
                  <a:lnTo>
                    <a:pt x="124" y="829"/>
                  </a:lnTo>
                  <a:lnTo>
                    <a:pt x="103" y="857"/>
                  </a:lnTo>
                  <a:lnTo>
                    <a:pt x="80" y="875"/>
                  </a:lnTo>
                  <a:lnTo>
                    <a:pt x="58" y="885"/>
                  </a:lnTo>
                  <a:lnTo>
                    <a:pt x="39" y="888"/>
                  </a:lnTo>
                  <a:lnTo>
                    <a:pt x="23" y="883"/>
                  </a:lnTo>
                  <a:lnTo>
                    <a:pt x="9" y="869"/>
                  </a:lnTo>
                  <a:lnTo>
                    <a:pt x="2" y="850"/>
                  </a:lnTo>
                  <a:lnTo>
                    <a:pt x="0" y="823"/>
                  </a:lnTo>
                  <a:lnTo>
                    <a:pt x="0" y="823"/>
                  </a:lnTo>
                </a:path>
              </a:pathLst>
            </a:custGeom>
            <a:solidFill>
              <a:srgbClr val="FFDE2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8" name="Freeform 298"/>
            <p:cNvSpPr>
              <a:spLocks/>
            </p:cNvSpPr>
            <p:nvPr/>
          </p:nvSpPr>
          <p:spPr bwMode="auto">
            <a:xfrm>
              <a:off x="2022" y="1285"/>
              <a:ext cx="1427" cy="869"/>
            </a:xfrm>
            <a:custGeom>
              <a:avLst/>
              <a:gdLst/>
              <a:ahLst/>
              <a:cxnLst>
                <a:cxn ang="0">
                  <a:pos x="20" y="661"/>
                </a:cxn>
                <a:cxn ang="0">
                  <a:pos x="117" y="416"/>
                </a:cxn>
                <a:cxn ang="0">
                  <a:pos x="279" y="218"/>
                </a:cxn>
                <a:cxn ang="0">
                  <a:pos x="494" y="81"/>
                </a:cxn>
                <a:cxn ang="0">
                  <a:pos x="745" y="7"/>
                </a:cxn>
                <a:cxn ang="0">
                  <a:pos x="879" y="0"/>
                </a:cxn>
                <a:cxn ang="0">
                  <a:pos x="1002" y="5"/>
                </a:cxn>
                <a:cxn ang="0">
                  <a:pos x="1111" y="26"/>
                </a:cxn>
                <a:cxn ang="0">
                  <a:pos x="1210" y="60"/>
                </a:cxn>
                <a:cxn ang="0">
                  <a:pos x="1301" y="106"/>
                </a:cxn>
                <a:cxn ang="0">
                  <a:pos x="1383" y="168"/>
                </a:cxn>
                <a:cxn ang="0">
                  <a:pos x="1404" y="186"/>
                </a:cxn>
                <a:cxn ang="0">
                  <a:pos x="1426" y="216"/>
                </a:cxn>
                <a:cxn ang="0">
                  <a:pos x="1408" y="230"/>
                </a:cxn>
                <a:cxn ang="0">
                  <a:pos x="1357" y="228"/>
                </a:cxn>
                <a:cxn ang="0">
                  <a:pos x="1267" y="207"/>
                </a:cxn>
                <a:cxn ang="0">
                  <a:pos x="1206" y="188"/>
                </a:cxn>
                <a:cxn ang="0">
                  <a:pos x="1048" y="152"/>
                </a:cxn>
                <a:cxn ang="0">
                  <a:pos x="877" y="145"/>
                </a:cxn>
                <a:cxn ang="0">
                  <a:pos x="706" y="163"/>
                </a:cxn>
                <a:cxn ang="0">
                  <a:pos x="547" y="216"/>
                </a:cxn>
                <a:cxn ang="0">
                  <a:pos x="410" y="304"/>
                </a:cxn>
                <a:cxn ang="0">
                  <a:pos x="352" y="352"/>
                </a:cxn>
                <a:cxn ang="0">
                  <a:pos x="275" y="442"/>
                </a:cxn>
                <a:cxn ang="0">
                  <a:pos x="225" y="522"/>
                </a:cxn>
                <a:cxn ang="0">
                  <a:pos x="193" y="601"/>
                </a:cxn>
                <a:cxn ang="0">
                  <a:pos x="168" y="683"/>
                </a:cxn>
                <a:cxn ang="0">
                  <a:pos x="155" y="729"/>
                </a:cxn>
                <a:cxn ang="0">
                  <a:pos x="117" y="808"/>
                </a:cxn>
                <a:cxn ang="0">
                  <a:pos x="75" y="855"/>
                </a:cxn>
                <a:cxn ang="0">
                  <a:pos x="37" y="868"/>
                </a:cxn>
                <a:cxn ang="0">
                  <a:pos x="9" y="851"/>
                </a:cxn>
                <a:cxn ang="0">
                  <a:pos x="0" y="805"/>
                </a:cxn>
              </a:cxnLst>
              <a:rect l="0" t="0" r="r" b="b"/>
              <a:pathLst>
                <a:path w="1427" h="869">
                  <a:moveTo>
                    <a:pt x="0" y="805"/>
                  </a:moveTo>
                  <a:lnTo>
                    <a:pt x="20" y="661"/>
                  </a:lnTo>
                  <a:lnTo>
                    <a:pt x="60" y="531"/>
                  </a:lnTo>
                  <a:lnTo>
                    <a:pt x="117" y="416"/>
                  </a:lnTo>
                  <a:lnTo>
                    <a:pt x="191" y="308"/>
                  </a:lnTo>
                  <a:lnTo>
                    <a:pt x="279" y="218"/>
                  </a:lnTo>
                  <a:lnTo>
                    <a:pt x="380" y="142"/>
                  </a:lnTo>
                  <a:lnTo>
                    <a:pt x="494" y="81"/>
                  </a:lnTo>
                  <a:lnTo>
                    <a:pt x="614" y="37"/>
                  </a:lnTo>
                  <a:lnTo>
                    <a:pt x="745" y="7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943" y="1"/>
                  </a:lnTo>
                  <a:lnTo>
                    <a:pt x="1002" y="5"/>
                  </a:lnTo>
                  <a:lnTo>
                    <a:pt x="1058" y="14"/>
                  </a:lnTo>
                  <a:lnTo>
                    <a:pt x="1111" y="26"/>
                  </a:lnTo>
                  <a:lnTo>
                    <a:pt x="1162" y="41"/>
                  </a:lnTo>
                  <a:lnTo>
                    <a:pt x="1210" y="60"/>
                  </a:lnTo>
                  <a:lnTo>
                    <a:pt x="1256" y="83"/>
                  </a:lnTo>
                  <a:lnTo>
                    <a:pt x="1301" y="106"/>
                  </a:lnTo>
                  <a:lnTo>
                    <a:pt x="1343" y="136"/>
                  </a:lnTo>
                  <a:lnTo>
                    <a:pt x="1383" y="168"/>
                  </a:lnTo>
                  <a:lnTo>
                    <a:pt x="1383" y="168"/>
                  </a:lnTo>
                  <a:lnTo>
                    <a:pt x="1404" y="186"/>
                  </a:lnTo>
                  <a:lnTo>
                    <a:pt x="1419" y="203"/>
                  </a:lnTo>
                  <a:lnTo>
                    <a:pt x="1426" y="216"/>
                  </a:lnTo>
                  <a:lnTo>
                    <a:pt x="1423" y="226"/>
                  </a:lnTo>
                  <a:lnTo>
                    <a:pt x="1408" y="230"/>
                  </a:lnTo>
                  <a:lnTo>
                    <a:pt x="1387" y="232"/>
                  </a:lnTo>
                  <a:lnTo>
                    <a:pt x="1357" y="228"/>
                  </a:lnTo>
                  <a:lnTo>
                    <a:pt x="1318" y="220"/>
                  </a:lnTo>
                  <a:lnTo>
                    <a:pt x="1267" y="207"/>
                  </a:lnTo>
                  <a:lnTo>
                    <a:pt x="1206" y="188"/>
                  </a:lnTo>
                  <a:lnTo>
                    <a:pt x="1206" y="188"/>
                  </a:lnTo>
                  <a:lnTo>
                    <a:pt x="1130" y="168"/>
                  </a:lnTo>
                  <a:lnTo>
                    <a:pt x="1048" y="152"/>
                  </a:lnTo>
                  <a:lnTo>
                    <a:pt x="964" y="145"/>
                  </a:lnTo>
                  <a:lnTo>
                    <a:pt x="877" y="145"/>
                  </a:lnTo>
                  <a:lnTo>
                    <a:pt x="791" y="148"/>
                  </a:lnTo>
                  <a:lnTo>
                    <a:pt x="706" y="163"/>
                  </a:lnTo>
                  <a:lnTo>
                    <a:pt x="625" y="186"/>
                  </a:lnTo>
                  <a:lnTo>
                    <a:pt x="547" y="216"/>
                  </a:lnTo>
                  <a:lnTo>
                    <a:pt x="473" y="256"/>
                  </a:lnTo>
                  <a:lnTo>
                    <a:pt x="410" y="304"/>
                  </a:lnTo>
                  <a:lnTo>
                    <a:pt x="410" y="304"/>
                  </a:lnTo>
                  <a:lnTo>
                    <a:pt x="352" y="352"/>
                  </a:lnTo>
                  <a:lnTo>
                    <a:pt x="311" y="398"/>
                  </a:lnTo>
                  <a:lnTo>
                    <a:pt x="275" y="442"/>
                  </a:lnTo>
                  <a:lnTo>
                    <a:pt x="246" y="483"/>
                  </a:lnTo>
                  <a:lnTo>
                    <a:pt x="225" y="522"/>
                  </a:lnTo>
                  <a:lnTo>
                    <a:pt x="207" y="561"/>
                  </a:lnTo>
                  <a:lnTo>
                    <a:pt x="193" y="601"/>
                  </a:lnTo>
                  <a:lnTo>
                    <a:pt x="180" y="640"/>
                  </a:lnTo>
                  <a:lnTo>
                    <a:pt x="168" y="683"/>
                  </a:lnTo>
                  <a:lnTo>
                    <a:pt x="155" y="729"/>
                  </a:lnTo>
                  <a:lnTo>
                    <a:pt x="155" y="729"/>
                  </a:lnTo>
                  <a:lnTo>
                    <a:pt x="136" y="773"/>
                  </a:lnTo>
                  <a:lnTo>
                    <a:pt x="117" y="808"/>
                  </a:lnTo>
                  <a:lnTo>
                    <a:pt x="96" y="836"/>
                  </a:lnTo>
                  <a:lnTo>
                    <a:pt x="75" y="855"/>
                  </a:lnTo>
                  <a:lnTo>
                    <a:pt x="56" y="865"/>
                  </a:lnTo>
                  <a:lnTo>
                    <a:pt x="37" y="868"/>
                  </a:lnTo>
                  <a:lnTo>
                    <a:pt x="23" y="863"/>
                  </a:lnTo>
                  <a:lnTo>
                    <a:pt x="9" y="851"/>
                  </a:lnTo>
                  <a:lnTo>
                    <a:pt x="1" y="830"/>
                  </a:lnTo>
                  <a:lnTo>
                    <a:pt x="0" y="805"/>
                  </a:lnTo>
                  <a:lnTo>
                    <a:pt x="0" y="805"/>
                  </a:lnTo>
                </a:path>
              </a:pathLst>
            </a:custGeom>
            <a:solidFill>
              <a:srgbClr val="FFE03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99" name="Freeform 299"/>
            <p:cNvSpPr>
              <a:spLocks/>
            </p:cNvSpPr>
            <p:nvPr/>
          </p:nvSpPr>
          <p:spPr bwMode="auto">
            <a:xfrm>
              <a:off x="2040" y="1285"/>
              <a:ext cx="1403" cy="853"/>
            </a:xfrm>
            <a:custGeom>
              <a:avLst/>
              <a:gdLst/>
              <a:ahLst/>
              <a:cxnLst>
                <a:cxn ang="0">
                  <a:pos x="23" y="649"/>
                </a:cxn>
                <a:cxn ang="0">
                  <a:pos x="122" y="405"/>
                </a:cxn>
                <a:cxn ang="0">
                  <a:pos x="285" y="213"/>
                </a:cxn>
                <a:cxn ang="0">
                  <a:pos x="494" y="80"/>
                </a:cxn>
                <a:cxn ang="0">
                  <a:pos x="742" y="11"/>
                </a:cxn>
                <a:cxn ang="0">
                  <a:pos x="872" y="0"/>
                </a:cxn>
                <a:cxn ang="0">
                  <a:pos x="993" y="6"/>
                </a:cxn>
                <a:cxn ang="0">
                  <a:pos x="1100" y="27"/>
                </a:cxn>
                <a:cxn ang="0">
                  <a:pos x="1198" y="59"/>
                </a:cxn>
                <a:cxn ang="0">
                  <a:pos x="1284" y="103"/>
                </a:cxn>
                <a:cxn ang="0">
                  <a:pos x="1362" y="158"/>
                </a:cxn>
                <a:cxn ang="0">
                  <a:pos x="1383" y="177"/>
                </a:cxn>
                <a:cxn ang="0">
                  <a:pos x="1402" y="204"/>
                </a:cxn>
                <a:cxn ang="0">
                  <a:pos x="1387" y="217"/>
                </a:cxn>
                <a:cxn ang="0">
                  <a:pos x="1339" y="215"/>
                </a:cxn>
                <a:cxn ang="0">
                  <a:pos x="1250" y="194"/>
                </a:cxn>
                <a:cxn ang="0">
                  <a:pos x="1194" y="177"/>
                </a:cxn>
                <a:cxn ang="0">
                  <a:pos x="1037" y="142"/>
                </a:cxn>
                <a:cxn ang="0">
                  <a:pos x="869" y="135"/>
                </a:cxn>
                <a:cxn ang="0">
                  <a:pos x="697" y="154"/>
                </a:cxn>
                <a:cxn ang="0">
                  <a:pos x="538" y="209"/>
                </a:cxn>
                <a:cxn ang="0">
                  <a:pos x="400" y="295"/>
                </a:cxn>
                <a:cxn ang="0">
                  <a:pos x="345" y="345"/>
                </a:cxn>
                <a:cxn ang="0">
                  <a:pos x="266" y="434"/>
                </a:cxn>
                <a:cxn ang="0">
                  <a:pos x="215" y="514"/>
                </a:cxn>
                <a:cxn ang="0">
                  <a:pos x="183" y="592"/>
                </a:cxn>
                <a:cxn ang="0">
                  <a:pos x="158" y="670"/>
                </a:cxn>
                <a:cxn ang="0">
                  <a:pos x="145" y="714"/>
                </a:cxn>
                <a:cxn ang="0">
                  <a:pos x="110" y="794"/>
                </a:cxn>
                <a:cxn ang="0">
                  <a:pos x="70" y="838"/>
                </a:cxn>
                <a:cxn ang="0">
                  <a:pos x="34" y="852"/>
                </a:cxn>
                <a:cxn ang="0">
                  <a:pos x="8" y="834"/>
                </a:cxn>
                <a:cxn ang="0">
                  <a:pos x="0" y="790"/>
                </a:cxn>
              </a:cxnLst>
              <a:rect l="0" t="0" r="r" b="b"/>
              <a:pathLst>
                <a:path w="1403" h="853">
                  <a:moveTo>
                    <a:pt x="0" y="790"/>
                  </a:moveTo>
                  <a:lnTo>
                    <a:pt x="23" y="649"/>
                  </a:lnTo>
                  <a:lnTo>
                    <a:pt x="63" y="520"/>
                  </a:lnTo>
                  <a:lnTo>
                    <a:pt x="122" y="405"/>
                  </a:lnTo>
                  <a:lnTo>
                    <a:pt x="195" y="301"/>
                  </a:lnTo>
                  <a:lnTo>
                    <a:pt x="285" y="213"/>
                  </a:lnTo>
                  <a:lnTo>
                    <a:pt x="384" y="139"/>
                  </a:lnTo>
                  <a:lnTo>
                    <a:pt x="494" y="80"/>
                  </a:lnTo>
                  <a:lnTo>
                    <a:pt x="614" y="36"/>
                  </a:lnTo>
                  <a:lnTo>
                    <a:pt x="742" y="11"/>
                  </a:lnTo>
                  <a:lnTo>
                    <a:pt x="872" y="0"/>
                  </a:lnTo>
                  <a:lnTo>
                    <a:pt x="872" y="0"/>
                  </a:lnTo>
                  <a:lnTo>
                    <a:pt x="934" y="2"/>
                  </a:lnTo>
                  <a:lnTo>
                    <a:pt x="993" y="6"/>
                  </a:lnTo>
                  <a:lnTo>
                    <a:pt x="1048" y="15"/>
                  </a:lnTo>
                  <a:lnTo>
                    <a:pt x="1100" y="27"/>
                  </a:lnTo>
                  <a:lnTo>
                    <a:pt x="1148" y="40"/>
                  </a:lnTo>
                  <a:lnTo>
                    <a:pt x="1198" y="59"/>
                  </a:lnTo>
                  <a:lnTo>
                    <a:pt x="1242" y="80"/>
                  </a:lnTo>
                  <a:lnTo>
                    <a:pt x="1284" y="103"/>
                  </a:lnTo>
                  <a:lnTo>
                    <a:pt x="1324" y="128"/>
                  </a:lnTo>
                  <a:lnTo>
                    <a:pt x="1362" y="158"/>
                  </a:lnTo>
                  <a:lnTo>
                    <a:pt x="1362" y="158"/>
                  </a:lnTo>
                  <a:lnTo>
                    <a:pt x="1383" y="177"/>
                  </a:lnTo>
                  <a:lnTo>
                    <a:pt x="1398" y="192"/>
                  </a:lnTo>
                  <a:lnTo>
                    <a:pt x="1402" y="204"/>
                  </a:lnTo>
                  <a:lnTo>
                    <a:pt x="1399" y="213"/>
                  </a:lnTo>
                  <a:lnTo>
                    <a:pt x="1387" y="217"/>
                  </a:lnTo>
                  <a:lnTo>
                    <a:pt x="1366" y="220"/>
                  </a:lnTo>
                  <a:lnTo>
                    <a:pt x="1339" y="215"/>
                  </a:lnTo>
                  <a:lnTo>
                    <a:pt x="1299" y="209"/>
                  </a:lnTo>
                  <a:lnTo>
                    <a:pt x="1250" y="194"/>
                  </a:lnTo>
                  <a:lnTo>
                    <a:pt x="1194" y="177"/>
                  </a:lnTo>
                  <a:lnTo>
                    <a:pt x="1194" y="177"/>
                  </a:lnTo>
                  <a:lnTo>
                    <a:pt x="1118" y="156"/>
                  </a:lnTo>
                  <a:lnTo>
                    <a:pt x="1037" y="142"/>
                  </a:lnTo>
                  <a:lnTo>
                    <a:pt x="955" y="135"/>
                  </a:lnTo>
                  <a:lnTo>
                    <a:pt x="869" y="135"/>
                  </a:lnTo>
                  <a:lnTo>
                    <a:pt x="782" y="142"/>
                  </a:lnTo>
                  <a:lnTo>
                    <a:pt x="697" y="154"/>
                  </a:lnTo>
                  <a:lnTo>
                    <a:pt x="616" y="177"/>
                  </a:lnTo>
                  <a:lnTo>
                    <a:pt x="538" y="209"/>
                  </a:lnTo>
                  <a:lnTo>
                    <a:pt x="466" y="246"/>
                  </a:lnTo>
                  <a:lnTo>
                    <a:pt x="400" y="295"/>
                  </a:lnTo>
                  <a:lnTo>
                    <a:pt x="400" y="295"/>
                  </a:lnTo>
                  <a:lnTo>
                    <a:pt x="345" y="345"/>
                  </a:lnTo>
                  <a:lnTo>
                    <a:pt x="301" y="390"/>
                  </a:lnTo>
                  <a:lnTo>
                    <a:pt x="266" y="434"/>
                  </a:lnTo>
                  <a:lnTo>
                    <a:pt x="236" y="474"/>
                  </a:lnTo>
                  <a:lnTo>
                    <a:pt x="215" y="514"/>
                  </a:lnTo>
                  <a:lnTo>
                    <a:pt x="198" y="552"/>
                  </a:lnTo>
                  <a:lnTo>
                    <a:pt x="183" y="592"/>
                  </a:lnTo>
                  <a:lnTo>
                    <a:pt x="170" y="630"/>
                  </a:lnTo>
                  <a:lnTo>
                    <a:pt x="158" y="670"/>
                  </a:lnTo>
                  <a:lnTo>
                    <a:pt x="145" y="714"/>
                  </a:lnTo>
                  <a:lnTo>
                    <a:pt x="145" y="714"/>
                  </a:lnTo>
                  <a:lnTo>
                    <a:pt x="128" y="758"/>
                  </a:lnTo>
                  <a:lnTo>
                    <a:pt x="110" y="794"/>
                  </a:lnTo>
                  <a:lnTo>
                    <a:pt x="91" y="820"/>
                  </a:lnTo>
                  <a:lnTo>
                    <a:pt x="70" y="838"/>
                  </a:lnTo>
                  <a:lnTo>
                    <a:pt x="50" y="849"/>
                  </a:lnTo>
                  <a:lnTo>
                    <a:pt x="34" y="852"/>
                  </a:lnTo>
                  <a:lnTo>
                    <a:pt x="19" y="845"/>
                  </a:lnTo>
                  <a:lnTo>
                    <a:pt x="8" y="834"/>
                  </a:lnTo>
                  <a:lnTo>
                    <a:pt x="2" y="815"/>
                  </a:lnTo>
                  <a:lnTo>
                    <a:pt x="0" y="790"/>
                  </a:lnTo>
                  <a:lnTo>
                    <a:pt x="0" y="790"/>
                  </a:lnTo>
                </a:path>
              </a:pathLst>
            </a:custGeom>
            <a:solidFill>
              <a:srgbClr val="FFE23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0" name="Freeform 300"/>
            <p:cNvSpPr>
              <a:spLocks/>
            </p:cNvSpPr>
            <p:nvPr/>
          </p:nvSpPr>
          <p:spPr bwMode="auto">
            <a:xfrm>
              <a:off x="2046" y="1286"/>
              <a:ext cx="1379" cy="831"/>
            </a:xfrm>
            <a:custGeom>
              <a:avLst/>
              <a:gdLst/>
              <a:ahLst/>
              <a:cxnLst>
                <a:cxn ang="0">
                  <a:pos x="25" y="631"/>
                </a:cxn>
                <a:cxn ang="0">
                  <a:pos x="126" y="391"/>
                </a:cxn>
                <a:cxn ang="0">
                  <a:pos x="287" y="204"/>
                </a:cxn>
                <a:cxn ang="0">
                  <a:pos x="494" y="75"/>
                </a:cxn>
                <a:cxn ang="0">
                  <a:pos x="735" y="8"/>
                </a:cxn>
                <a:cxn ang="0">
                  <a:pos x="864" y="0"/>
                </a:cxn>
                <a:cxn ang="0">
                  <a:pos x="982" y="6"/>
                </a:cxn>
                <a:cxn ang="0">
                  <a:pos x="1087" y="23"/>
                </a:cxn>
                <a:cxn ang="0">
                  <a:pos x="1180" y="55"/>
                </a:cxn>
                <a:cxn ang="0">
                  <a:pos x="1264" y="94"/>
                </a:cxn>
                <a:cxn ang="0">
                  <a:pos x="1340" y="147"/>
                </a:cxn>
                <a:cxn ang="0">
                  <a:pos x="1359" y="165"/>
                </a:cxn>
                <a:cxn ang="0">
                  <a:pos x="1376" y="190"/>
                </a:cxn>
                <a:cxn ang="0">
                  <a:pos x="1363" y="202"/>
                </a:cxn>
                <a:cxn ang="0">
                  <a:pos x="1315" y="200"/>
                </a:cxn>
                <a:cxn ang="0">
                  <a:pos x="1233" y="179"/>
                </a:cxn>
                <a:cxn ang="0">
                  <a:pos x="1180" y="162"/>
                </a:cxn>
                <a:cxn ang="0">
                  <a:pos x="1026" y="128"/>
                </a:cxn>
                <a:cxn ang="0">
                  <a:pos x="857" y="122"/>
                </a:cxn>
                <a:cxn ang="0">
                  <a:pos x="687" y="143"/>
                </a:cxn>
                <a:cxn ang="0">
                  <a:pos x="529" y="195"/>
                </a:cxn>
                <a:cxn ang="0">
                  <a:pos x="391" y="282"/>
                </a:cxn>
                <a:cxn ang="0">
                  <a:pos x="337" y="333"/>
                </a:cxn>
                <a:cxn ang="0">
                  <a:pos x="255" y="421"/>
                </a:cxn>
                <a:cxn ang="0">
                  <a:pos x="204" y="501"/>
                </a:cxn>
                <a:cxn ang="0">
                  <a:pos x="172" y="575"/>
                </a:cxn>
                <a:cxn ang="0">
                  <a:pos x="149" y="653"/>
                </a:cxn>
                <a:cxn ang="0">
                  <a:pos x="137" y="695"/>
                </a:cxn>
                <a:cxn ang="0">
                  <a:pos x="101" y="773"/>
                </a:cxn>
                <a:cxn ang="0">
                  <a:pos x="63" y="817"/>
                </a:cxn>
                <a:cxn ang="0">
                  <a:pos x="29" y="830"/>
                </a:cxn>
                <a:cxn ang="0">
                  <a:pos x="6" y="813"/>
                </a:cxn>
                <a:cxn ang="0">
                  <a:pos x="0" y="771"/>
                </a:cxn>
              </a:cxnLst>
              <a:rect l="0" t="0" r="r" b="b"/>
              <a:pathLst>
                <a:path w="1377" h="831">
                  <a:moveTo>
                    <a:pt x="0" y="771"/>
                  </a:moveTo>
                  <a:lnTo>
                    <a:pt x="25" y="631"/>
                  </a:lnTo>
                  <a:lnTo>
                    <a:pt x="67" y="506"/>
                  </a:lnTo>
                  <a:lnTo>
                    <a:pt x="126" y="391"/>
                  </a:lnTo>
                  <a:lnTo>
                    <a:pt x="200" y="290"/>
                  </a:lnTo>
                  <a:lnTo>
                    <a:pt x="287" y="204"/>
                  </a:lnTo>
                  <a:lnTo>
                    <a:pt x="386" y="133"/>
                  </a:lnTo>
                  <a:lnTo>
                    <a:pt x="494" y="75"/>
                  </a:lnTo>
                  <a:lnTo>
                    <a:pt x="611" y="34"/>
                  </a:lnTo>
                  <a:lnTo>
                    <a:pt x="735" y="8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925" y="2"/>
                  </a:lnTo>
                  <a:lnTo>
                    <a:pt x="982" y="6"/>
                  </a:lnTo>
                  <a:lnTo>
                    <a:pt x="1037" y="13"/>
                  </a:lnTo>
                  <a:lnTo>
                    <a:pt x="1087" y="23"/>
                  </a:lnTo>
                  <a:lnTo>
                    <a:pt x="1136" y="36"/>
                  </a:lnTo>
                  <a:lnTo>
                    <a:pt x="1180" y="55"/>
                  </a:lnTo>
                  <a:lnTo>
                    <a:pt x="1224" y="71"/>
                  </a:lnTo>
                  <a:lnTo>
                    <a:pt x="1264" y="94"/>
                  </a:lnTo>
                  <a:lnTo>
                    <a:pt x="1304" y="117"/>
                  </a:lnTo>
                  <a:lnTo>
                    <a:pt x="1340" y="147"/>
                  </a:lnTo>
                  <a:lnTo>
                    <a:pt x="1340" y="147"/>
                  </a:lnTo>
                  <a:lnTo>
                    <a:pt x="1359" y="165"/>
                  </a:lnTo>
                  <a:lnTo>
                    <a:pt x="1371" y="179"/>
                  </a:lnTo>
                  <a:lnTo>
                    <a:pt x="1376" y="190"/>
                  </a:lnTo>
                  <a:lnTo>
                    <a:pt x="1373" y="198"/>
                  </a:lnTo>
                  <a:lnTo>
                    <a:pt x="1363" y="202"/>
                  </a:lnTo>
                  <a:lnTo>
                    <a:pt x="1341" y="202"/>
                  </a:lnTo>
                  <a:lnTo>
                    <a:pt x="1315" y="200"/>
                  </a:lnTo>
                  <a:lnTo>
                    <a:pt x="1279" y="191"/>
                  </a:lnTo>
                  <a:lnTo>
                    <a:pt x="1233" y="179"/>
                  </a:lnTo>
                  <a:lnTo>
                    <a:pt x="1180" y="162"/>
                  </a:lnTo>
                  <a:lnTo>
                    <a:pt x="1180" y="162"/>
                  </a:lnTo>
                  <a:lnTo>
                    <a:pt x="1104" y="143"/>
                  </a:lnTo>
                  <a:lnTo>
                    <a:pt x="1026" y="128"/>
                  </a:lnTo>
                  <a:lnTo>
                    <a:pt x="941" y="122"/>
                  </a:lnTo>
                  <a:lnTo>
                    <a:pt x="857" y="122"/>
                  </a:lnTo>
                  <a:lnTo>
                    <a:pt x="773" y="128"/>
                  </a:lnTo>
                  <a:lnTo>
                    <a:pt x="687" y="143"/>
                  </a:lnTo>
                  <a:lnTo>
                    <a:pt x="607" y="165"/>
                  </a:lnTo>
                  <a:lnTo>
                    <a:pt x="529" y="195"/>
                  </a:lnTo>
                  <a:lnTo>
                    <a:pt x="457" y="234"/>
                  </a:lnTo>
                  <a:lnTo>
                    <a:pt x="391" y="282"/>
                  </a:lnTo>
                  <a:lnTo>
                    <a:pt x="391" y="282"/>
                  </a:lnTo>
                  <a:lnTo>
                    <a:pt x="337" y="333"/>
                  </a:lnTo>
                  <a:lnTo>
                    <a:pt x="290" y="379"/>
                  </a:lnTo>
                  <a:lnTo>
                    <a:pt x="255" y="421"/>
                  </a:lnTo>
                  <a:lnTo>
                    <a:pt x="225" y="461"/>
                  </a:lnTo>
                  <a:lnTo>
                    <a:pt x="204" y="501"/>
                  </a:lnTo>
                  <a:lnTo>
                    <a:pt x="188" y="539"/>
                  </a:lnTo>
                  <a:lnTo>
                    <a:pt x="172" y="575"/>
                  </a:lnTo>
                  <a:lnTo>
                    <a:pt x="160" y="613"/>
                  </a:lnTo>
                  <a:lnTo>
                    <a:pt x="149" y="653"/>
                  </a:lnTo>
                  <a:lnTo>
                    <a:pt x="137" y="695"/>
                  </a:lnTo>
                  <a:lnTo>
                    <a:pt x="137" y="695"/>
                  </a:lnTo>
                  <a:lnTo>
                    <a:pt x="119" y="737"/>
                  </a:lnTo>
                  <a:lnTo>
                    <a:pt x="101" y="773"/>
                  </a:lnTo>
                  <a:lnTo>
                    <a:pt x="82" y="799"/>
                  </a:lnTo>
                  <a:lnTo>
                    <a:pt x="63" y="817"/>
                  </a:lnTo>
                  <a:lnTo>
                    <a:pt x="46" y="827"/>
                  </a:lnTo>
                  <a:lnTo>
                    <a:pt x="29" y="830"/>
                  </a:lnTo>
                  <a:lnTo>
                    <a:pt x="16" y="824"/>
                  </a:lnTo>
                  <a:lnTo>
                    <a:pt x="6" y="813"/>
                  </a:lnTo>
                  <a:lnTo>
                    <a:pt x="0" y="794"/>
                  </a:lnTo>
                  <a:lnTo>
                    <a:pt x="0" y="771"/>
                  </a:lnTo>
                  <a:lnTo>
                    <a:pt x="0" y="771"/>
                  </a:lnTo>
                </a:path>
              </a:pathLst>
            </a:custGeom>
            <a:solidFill>
              <a:srgbClr val="FFE44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1" name="Freeform 301"/>
            <p:cNvSpPr>
              <a:spLocks/>
            </p:cNvSpPr>
            <p:nvPr/>
          </p:nvSpPr>
          <p:spPr bwMode="auto">
            <a:xfrm>
              <a:off x="2050" y="1291"/>
              <a:ext cx="1356" cy="811"/>
            </a:xfrm>
            <a:custGeom>
              <a:avLst/>
              <a:gdLst/>
              <a:ahLst/>
              <a:cxnLst>
                <a:cxn ang="0">
                  <a:pos x="27" y="617"/>
                </a:cxn>
                <a:cxn ang="0">
                  <a:pos x="133" y="381"/>
                </a:cxn>
                <a:cxn ang="0">
                  <a:pos x="292" y="198"/>
                </a:cxn>
                <a:cxn ang="0">
                  <a:pos x="497" y="73"/>
                </a:cxn>
                <a:cxn ang="0">
                  <a:pos x="733" y="8"/>
                </a:cxn>
                <a:cxn ang="0">
                  <a:pos x="860" y="0"/>
                </a:cxn>
                <a:cxn ang="0">
                  <a:pos x="973" y="6"/>
                </a:cxn>
                <a:cxn ang="0">
                  <a:pos x="1076" y="23"/>
                </a:cxn>
                <a:cxn ang="0">
                  <a:pos x="1166" y="50"/>
                </a:cxn>
                <a:cxn ang="0">
                  <a:pos x="1247" y="89"/>
                </a:cxn>
                <a:cxn ang="0">
                  <a:pos x="1318" y="137"/>
                </a:cxn>
                <a:cxn ang="0">
                  <a:pos x="1337" y="151"/>
                </a:cxn>
                <a:cxn ang="0">
                  <a:pos x="1355" y="177"/>
                </a:cxn>
                <a:cxn ang="0">
                  <a:pos x="1339" y="188"/>
                </a:cxn>
                <a:cxn ang="0">
                  <a:pos x="1295" y="186"/>
                </a:cxn>
                <a:cxn ang="0">
                  <a:pos x="1217" y="166"/>
                </a:cxn>
                <a:cxn ang="0">
                  <a:pos x="1166" y="149"/>
                </a:cxn>
                <a:cxn ang="0">
                  <a:pos x="1015" y="117"/>
                </a:cxn>
                <a:cxn ang="0">
                  <a:pos x="849" y="112"/>
                </a:cxn>
                <a:cxn ang="0">
                  <a:pos x="680" y="133"/>
                </a:cxn>
                <a:cxn ang="0">
                  <a:pos x="520" y="186"/>
                </a:cxn>
                <a:cxn ang="0">
                  <a:pos x="383" y="271"/>
                </a:cxn>
                <a:cxn ang="0">
                  <a:pos x="328" y="322"/>
                </a:cxn>
                <a:cxn ang="0">
                  <a:pos x="246" y="410"/>
                </a:cxn>
                <a:cxn ang="0">
                  <a:pos x="195" y="490"/>
                </a:cxn>
                <a:cxn ang="0">
                  <a:pos x="163" y="564"/>
                </a:cxn>
                <a:cxn ang="0">
                  <a:pos x="140" y="638"/>
                </a:cxn>
                <a:cxn ang="0">
                  <a:pos x="128" y="678"/>
                </a:cxn>
                <a:cxn ang="0">
                  <a:pos x="94" y="753"/>
                </a:cxn>
                <a:cxn ang="0">
                  <a:pos x="59" y="796"/>
                </a:cxn>
                <a:cxn ang="0">
                  <a:pos x="27" y="809"/>
                </a:cxn>
                <a:cxn ang="0">
                  <a:pos x="6" y="794"/>
                </a:cxn>
                <a:cxn ang="0">
                  <a:pos x="0" y="751"/>
                </a:cxn>
              </a:cxnLst>
              <a:rect l="0" t="0" r="r" b="b"/>
              <a:pathLst>
                <a:path w="1356" h="810">
                  <a:moveTo>
                    <a:pt x="0" y="751"/>
                  </a:moveTo>
                  <a:lnTo>
                    <a:pt x="27" y="617"/>
                  </a:lnTo>
                  <a:lnTo>
                    <a:pt x="71" y="493"/>
                  </a:lnTo>
                  <a:lnTo>
                    <a:pt x="133" y="381"/>
                  </a:lnTo>
                  <a:lnTo>
                    <a:pt x="206" y="282"/>
                  </a:lnTo>
                  <a:lnTo>
                    <a:pt x="292" y="198"/>
                  </a:lnTo>
                  <a:lnTo>
                    <a:pt x="389" y="128"/>
                  </a:lnTo>
                  <a:lnTo>
                    <a:pt x="497" y="73"/>
                  </a:lnTo>
                  <a:lnTo>
                    <a:pt x="610" y="34"/>
                  </a:lnTo>
                  <a:lnTo>
                    <a:pt x="733" y="8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918" y="2"/>
                  </a:lnTo>
                  <a:lnTo>
                    <a:pt x="973" y="6"/>
                  </a:lnTo>
                  <a:lnTo>
                    <a:pt x="1026" y="13"/>
                  </a:lnTo>
                  <a:lnTo>
                    <a:pt x="1076" y="23"/>
                  </a:lnTo>
                  <a:lnTo>
                    <a:pt x="1122" y="36"/>
                  </a:lnTo>
                  <a:lnTo>
                    <a:pt x="1166" y="50"/>
                  </a:lnTo>
                  <a:lnTo>
                    <a:pt x="1209" y="69"/>
                  </a:lnTo>
                  <a:lnTo>
                    <a:pt x="1247" y="89"/>
                  </a:lnTo>
                  <a:lnTo>
                    <a:pt x="1285" y="112"/>
                  </a:lnTo>
                  <a:lnTo>
                    <a:pt x="1318" y="137"/>
                  </a:lnTo>
                  <a:lnTo>
                    <a:pt x="1318" y="137"/>
                  </a:lnTo>
                  <a:lnTo>
                    <a:pt x="1337" y="151"/>
                  </a:lnTo>
                  <a:lnTo>
                    <a:pt x="1350" y="166"/>
                  </a:lnTo>
                  <a:lnTo>
                    <a:pt x="1355" y="177"/>
                  </a:lnTo>
                  <a:lnTo>
                    <a:pt x="1350" y="183"/>
                  </a:lnTo>
                  <a:lnTo>
                    <a:pt x="1339" y="188"/>
                  </a:lnTo>
                  <a:lnTo>
                    <a:pt x="1320" y="188"/>
                  </a:lnTo>
                  <a:lnTo>
                    <a:pt x="1295" y="186"/>
                  </a:lnTo>
                  <a:lnTo>
                    <a:pt x="1262" y="177"/>
                  </a:lnTo>
                  <a:lnTo>
                    <a:pt x="1217" y="166"/>
                  </a:lnTo>
                  <a:lnTo>
                    <a:pt x="1166" y="149"/>
                  </a:lnTo>
                  <a:lnTo>
                    <a:pt x="1166" y="149"/>
                  </a:lnTo>
                  <a:lnTo>
                    <a:pt x="1093" y="130"/>
                  </a:lnTo>
                  <a:lnTo>
                    <a:pt x="1015" y="117"/>
                  </a:lnTo>
                  <a:lnTo>
                    <a:pt x="933" y="112"/>
                  </a:lnTo>
                  <a:lnTo>
                    <a:pt x="849" y="112"/>
                  </a:lnTo>
                  <a:lnTo>
                    <a:pt x="764" y="117"/>
                  </a:lnTo>
                  <a:lnTo>
                    <a:pt x="680" y="133"/>
                  </a:lnTo>
                  <a:lnTo>
                    <a:pt x="598" y="156"/>
                  </a:lnTo>
                  <a:lnTo>
                    <a:pt x="520" y="186"/>
                  </a:lnTo>
                  <a:lnTo>
                    <a:pt x="448" y="223"/>
                  </a:lnTo>
                  <a:lnTo>
                    <a:pt x="383" y="271"/>
                  </a:lnTo>
                  <a:lnTo>
                    <a:pt x="383" y="271"/>
                  </a:lnTo>
                  <a:lnTo>
                    <a:pt x="328" y="322"/>
                  </a:lnTo>
                  <a:lnTo>
                    <a:pt x="284" y="368"/>
                  </a:lnTo>
                  <a:lnTo>
                    <a:pt x="246" y="410"/>
                  </a:lnTo>
                  <a:lnTo>
                    <a:pt x="218" y="451"/>
                  </a:lnTo>
                  <a:lnTo>
                    <a:pt x="195" y="490"/>
                  </a:lnTo>
                  <a:lnTo>
                    <a:pt x="179" y="527"/>
                  </a:lnTo>
                  <a:lnTo>
                    <a:pt x="163" y="564"/>
                  </a:lnTo>
                  <a:lnTo>
                    <a:pt x="151" y="600"/>
                  </a:lnTo>
                  <a:lnTo>
                    <a:pt x="140" y="638"/>
                  </a:lnTo>
                  <a:lnTo>
                    <a:pt x="128" y="678"/>
                  </a:lnTo>
                  <a:lnTo>
                    <a:pt x="128" y="678"/>
                  </a:lnTo>
                  <a:lnTo>
                    <a:pt x="111" y="720"/>
                  </a:lnTo>
                  <a:lnTo>
                    <a:pt x="94" y="753"/>
                  </a:lnTo>
                  <a:lnTo>
                    <a:pt x="75" y="779"/>
                  </a:lnTo>
                  <a:lnTo>
                    <a:pt x="59" y="796"/>
                  </a:lnTo>
                  <a:lnTo>
                    <a:pt x="41" y="806"/>
                  </a:lnTo>
                  <a:lnTo>
                    <a:pt x="27" y="809"/>
                  </a:lnTo>
                  <a:lnTo>
                    <a:pt x="14" y="804"/>
                  </a:lnTo>
                  <a:lnTo>
                    <a:pt x="6" y="794"/>
                  </a:lnTo>
                  <a:lnTo>
                    <a:pt x="2" y="777"/>
                  </a:lnTo>
                  <a:lnTo>
                    <a:pt x="0" y="751"/>
                  </a:lnTo>
                  <a:lnTo>
                    <a:pt x="0" y="751"/>
                  </a:lnTo>
                </a:path>
              </a:pathLst>
            </a:custGeom>
            <a:solidFill>
              <a:srgbClr val="FFE65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2" name="Freeform 302"/>
            <p:cNvSpPr>
              <a:spLocks/>
            </p:cNvSpPr>
            <p:nvPr/>
          </p:nvSpPr>
          <p:spPr bwMode="auto">
            <a:xfrm>
              <a:off x="2046" y="1289"/>
              <a:ext cx="1331" cy="792"/>
            </a:xfrm>
            <a:custGeom>
              <a:avLst/>
              <a:gdLst/>
              <a:ahLst/>
              <a:cxnLst>
                <a:cxn ang="0">
                  <a:pos x="28" y="600"/>
                </a:cxn>
                <a:cxn ang="0">
                  <a:pos x="134" y="368"/>
                </a:cxn>
                <a:cxn ang="0">
                  <a:pos x="294" y="191"/>
                </a:cxn>
                <a:cxn ang="0">
                  <a:pos x="497" y="71"/>
                </a:cxn>
                <a:cxn ang="0">
                  <a:pos x="729" y="8"/>
                </a:cxn>
                <a:cxn ang="0">
                  <a:pos x="851" y="0"/>
                </a:cxn>
                <a:cxn ang="0">
                  <a:pos x="962" y="6"/>
                </a:cxn>
                <a:cxn ang="0">
                  <a:pos x="1063" y="20"/>
                </a:cxn>
                <a:cxn ang="0">
                  <a:pos x="1152" y="48"/>
                </a:cxn>
                <a:cxn ang="0">
                  <a:pos x="1228" y="82"/>
                </a:cxn>
                <a:cxn ang="0">
                  <a:pos x="1298" y="126"/>
                </a:cxn>
                <a:cxn ang="0">
                  <a:pos x="1314" y="140"/>
                </a:cxn>
                <a:cxn ang="0">
                  <a:pos x="1330" y="163"/>
                </a:cxn>
                <a:cxn ang="0">
                  <a:pos x="1316" y="172"/>
                </a:cxn>
                <a:cxn ang="0">
                  <a:pos x="1272" y="170"/>
                </a:cxn>
                <a:cxn ang="0">
                  <a:pos x="1201" y="151"/>
                </a:cxn>
                <a:cxn ang="0">
                  <a:pos x="1152" y="137"/>
                </a:cxn>
                <a:cxn ang="0">
                  <a:pos x="1003" y="105"/>
                </a:cxn>
                <a:cxn ang="0">
                  <a:pos x="838" y="101"/>
                </a:cxn>
                <a:cxn ang="0">
                  <a:pos x="669" y="122"/>
                </a:cxn>
                <a:cxn ang="0">
                  <a:pos x="511" y="174"/>
                </a:cxn>
                <a:cxn ang="0">
                  <a:pos x="375" y="260"/>
                </a:cxn>
                <a:cxn ang="0">
                  <a:pos x="317" y="311"/>
                </a:cxn>
                <a:cxn ang="0">
                  <a:pos x="237" y="400"/>
                </a:cxn>
                <a:cxn ang="0">
                  <a:pos x="184" y="478"/>
                </a:cxn>
                <a:cxn ang="0">
                  <a:pos x="152" y="552"/>
                </a:cxn>
                <a:cxn ang="0">
                  <a:pos x="129" y="623"/>
                </a:cxn>
                <a:cxn ang="0">
                  <a:pos x="117" y="661"/>
                </a:cxn>
                <a:cxn ang="0">
                  <a:pos x="85" y="734"/>
                </a:cxn>
                <a:cxn ang="0">
                  <a:pos x="52" y="776"/>
                </a:cxn>
                <a:cxn ang="0">
                  <a:pos x="23" y="790"/>
                </a:cxn>
                <a:cxn ang="0">
                  <a:pos x="3" y="774"/>
                </a:cxn>
                <a:cxn ang="0">
                  <a:pos x="0" y="737"/>
                </a:cxn>
              </a:cxnLst>
              <a:rect l="0" t="0" r="r" b="b"/>
              <a:pathLst>
                <a:path w="1331" h="791">
                  <a:moveTo>
                    <a:pt x="0" y="737"/>
                  </a:moveTo>
                  <a:lnTo>
                    <a:pt x="28" y="600"/>
                  </a:lnTo>
                  <a:lnTo>
                    <a:pt x="73" y="480"/>
                  </a:lnTo>
                  <a:lnTo>
                    <a:pt x="134" y="368"/>
                  </a:lnTo>
                  <a:lnTo>
                    <a:pt x="210" y="273"/>
                  </a:lnTo>
                  <a:lnTo>
                    <a:pt x="294" y="191"/>
                  </a:lnTo>
                  <a:lnTo>
                    <a:pt x="391" y="124"/>
                  </a:lnTo>
                  <a:lnTo>
                    <a:pt x="497" y="71"/>
                  </a:lnTo>
                  <a:lnTo>
                    <a:pt x="608" y="31"/>
                  </a:lnTo>
                  <a:lnTo>
                    <a:pt x="729" y="8"/>
                  </a:lnTo>
                  <a:lnTo>
                    <a:pt x="851" y="0"/>
                  </a:lnTo>
                  <a:lnTo>
                    <a:pt x="851" y="0"/>
                  </a:lnTo>
                  <a:lnTo>
                    <a:pt x="907" y="2"/>
                  </a:lnTo>
                  <a:lnTo>
                    <a:pt x="962" y="6"/>
                  </a:lnTo>
                  <a:lnTo>
                    <a:pt x="1015" y="13"/>
                  </a:lnTo>
                  <a:lnTo>
                    <a:pt x="1063" y="20"/>
                  </a:lnTo>
                  <a:lnTo>
                    <a:pt x="1109" y="34"/>
                  </a:lnTo>
                  <a:lnTo>
                    <a:pt x="1152" y="48"/>
                  </a:lnTo>
                  <a:lnTo>
                    <a:pt x="1192" y="63"/>
                  </a:lnTo>
                  <a:lnTo>
                    <a:pt x="1228" y="82"/>
                  </a:lnTo>
                  <a:lnTo>
                    <a:pt x="1263" y="103"/>
                  </a:lnTo>
                  <a:lnTo>
                    <a:pt x="1298" y="126"/>
                  </a:lnTo>
                  <a:lnTo>
                    <a:pt x="1298" y="126"/>
                  </a:lnTo>
                  <a:lnTo>
                    <a:pt x="1314" y="140"/>
                  </a:lnTo>
                  <a:lnTo>
                    <a:pt x="1325" y="154"/>
                  </a:lnTo>
                  <a:lnTo>
                    <a:pt x="1330" y="163"/>
                  </a:lnTo>
                  <a:lnTo>
                    <a:pt x="1327" y="170"/>
                  </a:lnTo>
                  <a:lnTo>
                    <a:pt x="1316" y="172"/>
                  </a:lnTo>
                  <a:lnTo>
                    <a:pt x="1298" y="174"/>
                  </a:lnTo>
                  <a:lnTo>
                    <a:pt x="1272" y="170"/>
                  </a:lnTo>
                  <a:lnTo>
                    <a:pt x="1240" y="162"/>
                  </a:lnTo>
                  <a:lnTo>
                    <a:pt x="1201" y="151"/>
                  </a:lnTo>
                  <a:lnTo>
                    <a:pt x="1152" y="137"/>
                  </a:lnTo>
                  <a:lnTo>
                    <a:pt x="1152" y="137"/>
                  </a:lnTo>
                  <a:lnTo>
                    <a:pt x="1080" y="117"/>
                  </a:lnTo>
                  <a:lnTo>
                    <a:pt x="1003" y="105"/>
                  </a:lnTo>
                  <a:lnTo>
                    <a:pt x="920" y="101"/>
                  </a:lnTo>
                  <a:lnTo>
                    <a:pt x="838" y="101"/>
                  </a:lnTo>
                  <a:lnTo>
                    <a:pt x="754" y="107"/>
                  </a:lnTo>
                  <a:lnTo>
                    <a:pt x="669" y="122"/>
                  </a:lnTo>
                  <a:lnTo>
                    <a:pt x="587" y="145"/>
                  </a:lnTo>
                  <a:lnTo>
                    <a:pt x="511" y="174"/>
                  </a:lnTo>
                  <a:lnTo>
                    <a:pt x="437" y="212"/>
                  </a:lnTo>
                  <a:lnTo>
                    <a:pt x="375" y="260"/>
                  </a:lnTo>
                  <a:lnTo>
                    <a:pt x="375" y="260"/>
                  </a:lnTo>
                  <a:lnTo>
                    <a:pt x="317" y="311"/>
                  </a:lnTo>
                  <a:lnTo>
                    <a:pt x="273" y="357"/>
                  </a:lnTo>
                  <a:lnTo>
                    <a:pt x="237" y="400"/>
                  </a:lnTo>
                  <a:lnTo>
                    <a:pt x="207" y="440"/>
                  </a:lnTo>
                  <a:lnTo>
                    <a:pt x="184" y="478"/>
                  </a:lnTo>
                  <a:lnTo>
                    <a:pt x="168" y="516"/>
                  </a:lnTo>
                  <a:lnTo>
                    <a:pt x="152" y="552"/>
                  </a:lnTo>
                  <a:lnTo>
                    <a:pt x="140" y="587"/>
                  </a:lnTo>
                  <a:lnTo>
                    <a:pt x="129" y="623"/>
                  </a:lnTo>
                  <a:lnTo>
                    <a:pt x="117" y="661"/>
                  </a:lnTo>
                  <a:lnTo>
                    <a:pt x="117" y="661"/>
                  </a:lnTo>
                  <a:lnTo>
                    <a:pt x="102" y="703"/>
                  </a:lnTo>
                  <a:lnTo>
                    <a:pt x="85" y="734"/>
                  </a:lnTo>
                  <a:lnTo>
                    <a:pt x="69" y="760"/>
                  </a:lnTo>
                  <a:lnTo>
                    <a:pt x="52" y="776"/>
                  </a:lnTo>
                  <a:lnTo>
                    <a:pt x="37" y="787"/>
                  </a:lnTo>
                  <a:lnTo>
                    <a:pt x="23" y="790"/>
                  </a:lnTo>
                  <a:lnTo>
                    <a:pt x="12" y="785"/>
                  </a:lnTo>
                  <a:lnTo>
                    <a:pt x="3" y="774"/>
                  </a:lnTo>
                  <a:lnTo>
                    <a:pt x="0" y="758"/>
                  </a:lnTo>
                  <a:lnTo>
                    <a:pt x="0" y="737"/>
                  </a:lnTo>
                  <a:lnTo>
                    <a:pt x="0" y="737"/>
                  </a:lnTo>
                </a:path>
              </a:pathLst>
            </a:custGeom>
            <a:solidFill>
              <a:srgbClr val="FFE85C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3" name="Freeform 303"/>
            <p:cNvSpPr>
              <a:spLocks/>
            </p:cNvSpPr>
            <p:nvPr/>
          </p:nvSpPr>
          <p:spPr bwMode="auto">
            <a:xfrm>
              <a:off x="2046" y="1296"/>
              <a:ext cx="1307" cy="768"/>
            </a:xfrm>
            <a:custGeom>
              <a:avLst/>
              <a:gdLst/>
              <a:ahLst/>
              <a:cxnLst>
                <a:cxn ang="0">
                  <a:pos x="29" y="583"/>
                </a:cxn>
                <a:cxn ang="0">
                  <a:pos x="139" y="355"/>
                </a:cxn>
                <a:cxn ang="0">
                  <a:pos x="299" y="182"/>
                </a:cxn>
                <a:cxn ang="0">
                  <a:pos x="498" y="67"/>
                </a:cxn>
                <a:cxn ang="0">
                  <a:pos x="724" y="6"/>
                </a:cxn>
                <a:cxn ang="0">
                  <a:pos x="843" y="0"/>
                </a:cxn>
                <a:cxn ang="0">
                  <a:pos x="952" y="4"/>
                </a:cxn>
                <a:cxn ang="0">
                  <a:pos x="1051" y="18"/>
                </a:cxn>
                <a:cxn ang="0">
                  <a:pos x="1138" y="41"/>
                </a:cxn>
                <a:cxn ang="0">
                  <a:pos x="1212" y="75"/>
                </a:cxn>
                <a:cxn ang="0">
                  <a:pos x="1276" y="113"/>
                </a:cxn>
                <a:cxn ang="0">
                  <a:pos x="1292" y="128"/>
                </a:cxn>
                <a:cxn ang="0">
                  <a:pos x="1305" y="149"/>
                </a:cxn>
                <a:cxn ang="0">
                  <a:pos x="1292" y="158"/>
                </a:cxn>
                <a:cxn ang="0">
                  <a:pos x="1252" y="154"/>
                </a:cxn>
                <a:cxn ang="0">
                  <a:pos x="1185" y="136"/>
                </a:cxn>
                <a:cxn ang="0">
                  <a:pos x="1138" y="122"/>
                </a:cxn>
                <a:cxn ang="0">
                  <a:pos x="993" y="92"/>
                </a:cxn>
                <a:cxn ang="0">
                  <a:pos x="828" y="88"/>
                </a:cxn>
                <a:cxn ang="0">
                  <a:pos x="660" y="108"/>
                </a:cxn>
                <a:cxn ang="0">
                  <a:pos x="501" y="161"/>
                </a:cxn>
                <a:cxn ang="0">
                  <a:pos x="365" y="248"/>
                </a:cxn>
                <a:cxn ang="0">
                  <a:pos x="310" y="299"/>
                </a:cxn>
                <a:cxn ang="0">
                  <a:pos x="227" y="387"/>
                </a:cxn>
                <a:cxn ang="0">
                  <a:pos x="174" y="465"/>
                </a:cxn>
                <a:cxn ang="0">
                  <a:pos x="144" y="536"/>
                </a:cxn>
                <a:cxn ang="0">
                  <a:pos x="121" y="606"/>
                </a:cxn>
                <a:cxn ang="0">
                  <a:pos x="107" y="642"/>
                </a:cxn>
                <a:cxn ang="0">
                  <a:pos x="75" y="716"/>
                </a:cxn>
                <a:cxn ang="0">
                  <a:pos x="47" y="755"/>
                </a:cxn>
                <a:cxn ang="0">
                  <a:pos x="19" y="769"/>
                </a:cxn>
                <a:cxn ang="0">
                  <a:pos x="2" y="753"/>
                </a:cxn>
                <a:cxn ang="0">
                  <a:pos x="0" y="716"/>
                </a:cxn>
              </a:cxnLst>
              <a:rect l="0" t="0" r="r" b="b"/>
              <a:pathLst>
                <a:path w="1306" h="770">
                  <a:moveTo>
                    <a:pt x="0" y="716"/>
                  </a:moveTo>
                  <a:lnTo>
                    <a:pt x="29" y="583"/>
                  </a:lnTo>
                  <a:lnTo>
                    <a:pt x="78" y="463"/>
                  </a:lnTo>
                  <a:lnTo>
                    <a:pt x="139" y="355"/>
                  </a:lnTo>
                  <a:lnTo>
                    <a:pt x="213" y="262"/>
                  </a:lnTo>
                  <a:lnTo>
                    <a:pt x="299" y="182"/>
                  </a:lnTo>
                  <a:lnTo>
                    <a:pt x="395" y="117"/>
                  </a:lnTo>
                  <a:lnTo>
                    <a:pt x="498" y="67"/>
                  </a:lnTo>
                  <a:lnTo>
                    <a:pt x="609" y="29"/>
                  </a:lnTo>
                  <a:lnTo>
                    <a:pt x="724" y="6"/>
                  </a:lnTo>
                  <a:lnTo>
                    <a:pt x="843" y="0"/>
                  </a:lnTo>
                  <a:lnTo>
                    <a:pt x="843" y="0"/>
                  </a:lnTo>
                  <a:lnTo>
                    <a:pt x="900" y="0"/>
                  </a:lnTo>
                  <a:lnTo>
                    <a:pt x="952" y="4"/>
                  </a:lnTo>
                  <a:lnTo>
                    <a:pt x="1003" y="11"/>
                  </a:lnTo>
                  <a:lnTo>
                    <a:pt x="1051" y="18"/>
                  </a:lnTo>
                  <a:lnTo>
                    <a:pt x="1097" y="29"/>
                  </a:lnTo>
                  <a:lnTo>
                    <a:pt x="1138" y="41"/>
                  </a:lnTo>
                  <a:lnTo>
                    <a:pt x="1176" y="57"/>
                  </a:lnTo>
                  <a:lnTo>
                    <a:pt x="1212" y="75"/>
                  </a:lnTo>
                  <a:lnTo>
                    <a:pt x="1244" y="92"/>
                  </a:lnTo>
                  <a:lnTo>
                    <a:pt x="1276" y="113"/>
                  </a:lnTo>
                  <a:lnTo>
                    <a:pt x="1276" y="113"/>
                  </a:lnTo>
                  <a:lnTo>
                    <a:pt x="1292" y="128"/>
                  </a:lnTo>
                  <a:lnTo>
                    <a:pt x="1302" y="140"/>
                  </a:lnTo>
                  <a:lnTo>
                    <a:pt x="1305" y="149"/>
                  </a:lnTo>
                  <a:lnTo>
                    <a:pt x="1302" y="154"/>
                  </a:lnTo>
                  <a:lnTo>
                    <a:pt x="1292" y="158"/>
                  </a:lnTo>
                  <a:lnTo>
                    <a:pt x="1276" y="158"/>
                  </a:lnTo>
                  <a:lnTo>
                    <a:pt x="1252" y="154"/>
                  </a:lnTo>
                  <a:lnTo>
                    <a:pt x="1223" y="147"/>
                  </a:lnTo>
                  <a:lnTo>
                    <a:pt x="1185" y="136"/>
                  </a:lnTo>
                  <a:lnTo>
                    <a:pt x="1138" y="122"/>
                  </a:lnTo>
                  <a:lnTo>
                    <a:pt x="1138" y="122"/>
                  </a:lnTo>
                  <a:lnTo>
                    <a:pt x="1069" y="105"/>
                  </a:lnTo>
                  <a:lnTo>
                    <a:pt x="993" y="92"/>
                  </a:lnTo>
                  <a:lnTo>
                    <a:pt x="911" y="85"/>
                  </a:lnTo>
                  <a:lnTo>
                    <a:pt x="828" y="88"/>
                  </a:lnTo>
                  <a:lnTo>
                    <a:pt x="744" y="94"/>
                  </a:lnTo>
                  <a:lnTo>
                    <a:pt x="660" y="108"/>
                  </a:lnTo>
                  <a:lnTo>
                    <a:pt x="579" y="130"/>
                  </a:lnTo>
                  <a:lnTo>
                    <a:pt x="501" y="161"/>
                  </a:lnTo>
                  <a:lnTo>
                    <a:pt x="430" y="200"/>
                  </a:lnTo>
                  <a:lnTo>
                    <a:pt x="365" y="248"/>
                  </a:lnTo>
                  <a:lnTo>
                    <a:pt x="365" y="248"/>
                  </a:lnTo>
                  <a:lnTo>
                    <a:pt x="310" y="299"/>
                  </a:lnTo>
                  <a:lnTo>
                    <a:pt x="266" y="345"/>
                  </a:lnTo>
                  <a:lnTo>
                    <a:pt x="227" y="387"/>
                  </a:lnTo>
                  <a:lnTo>
                    <a:pt x="198" y="426"/>
                  </a:lnTo>
                  <a:lnTo>
                    <a:pt x="174" y="465"/>
                  </a:lnTo>
                  <a:lnTo>
                    <a:pt x="158" y="500"/>
                  </a:lnTo>
                  <a:lnTo>
                    <a:pt x="144" y="536"/>
                  </a:lnTo>
                  <a:lnTo>
                    <a:pt x="130" y="570"/>
                  </a:lnTo>
                  <a:lnTo>
                    <a:pt x="121" y="606"/>
                  </a:lnTo>
                  <a:lnTo>
                    <a:pt x="107" y="642"/>
                  </a:lnTo>
                  <a:lnTo>
                    <a:pt x="107" y="642"/>
                  </a:lnTo>
                  <a:lnTo>
                    <a:pt x="93" y="682"/>
                  </a:lnTo>
                  <a:lnTo>
                    <a:pt x="75" y="716"/>
                  </a:lnTo>
                  <a:lnTo>
                    <a:pt x="61" y="739"/>
                  </a:lnTo>
                  <a:lnTo>
                    <a:pt x="47" y="755"/>
                  </a:lnTo>
                  <a:lnTo>
                    <a:pt x="31" y="766"/>
                  </a:lnTo>
                  <a:lnTo>
                    <a:pt x="19" y="769"/>
                  </a:lnTo>
                  <a:lnTo>
                    <a:pt x="8" y="764"/>
                  </a:lnTo>
                  <a:lnTo>
                    <a:pt x="2" y="753"/>
                  </a:lnTo>
                  <a:lnTo>
                    <a:pt x="0" y="739"/>
                  </a:lnTo>
                  <a:lnTo>
                    <a:pt x="0" y="716"/>
                  </a:lnTo>
                  <a:lnTo>
                    <a:pt x="0" y="716"/>
                  </a:lnTo>
                </a:path>
              </a:pathLst>
            </a:custGeom>
            <a:solidFill>
              <a:srgbClr val="FFEA6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4" name="Freeform 304"/>
            <p:cNvSpPr>
              <a:spLocks/>
            </p:cNvSpPr>
            <p:nvPr/>
          </p:nvSpPr>
          <p:spPr bwMode="auto">
            <a:xfrm>
              <a:off x="2065" y="1300"/>
              <a:ext cx="1283" cy="750"/>
            </a:xfrm>
            <a:custGeom>
              <a:avLst/>
              <a:gdLst/>
              <a:ahLst/>
              <a:cxnLst>
                <a:cxn ang="0">
                  <a:pos x="34" y="568"/>
                </a:cxn>
                <a:cxn ang="0">
                  <a:pos x="145" y="345"/>
                </a:cxn>
                <a:cxn ang="0">
                  <a:pos x="303" y="177"/>
                </a:cxn>
                <a:cxn ang="0">
                  <a:pos x="499" y="64"/>
                </a:cxn>
                <a:cxn ang="0">
                  <a:pos x="720" y="6"/>
                </a:cxn>
                <a:cxn ang="0">
                  <a:pos x="836" y="0"/>
                </a:cxn>
                <a:cxn ang="0">
                  <a:pos x="944" y="4"/>
                </a:cxn>
                <a:cxn ang="0">
                  <a:pos x="1038" y="16"/>
                </a:cxn>
                <a:cxn ang="0">
                  <a:pos x="1122" y="39"/>
                </a:cxn>
                <a:cxn ang="0">
                  <a:pos x="1195" y="69"/>
                </a:cxn>
                <a:cxn ang="0">
                  <a:pos x="1253" y="105"/>
                </a:cxn>
                <a:cxn ang="0">
                  <a:pos x="1270" y="117"/>
                </a:cxn>
                <a:cxn ang="0">
                  <a:pos x="1283" y="134"/>
                </a:cxn>
                <a:cxn ang="0">
                  <a:pos x="1270" y="142"/>
                </a:cxn>
                <a:cxn ang="0">
                  <a:pos x="1232" y="138"/>
                </a:cxn>
                <a:cxn ang="0">
                  <a:pos x="1167" y="124"/>
                </a:cxn>
                <a:cxn ang="0">
                  <a:pos x="1124" y="111"/>
                </a:cxn>
                <a:cxn ang="0">
                  <a:pos x="981" y="82"/>
                </a:cxn>
                <a:cxn ang="0">
                  <a:pos x="819" y="78"/>
                </a:cxn>
                <a:cxn ang="0">
                  <a:pos x="653" y="98"/>
                </a:cxn>
                <a:cxn ang="0">
                  <a:pos x="494" y="151"/>
                </a:cxn>
                <a:cxn ang="0">
                  <a:pos x="358" y="237"/>
                </a:cxn>
                <a:cxn ang="0">
                  <a:pos x="301" y="288"/>
                </a:cxn>
                <a:cxn ang="0">
                  <a:pos x="218" y="376"/>
                </a:cxn>
                <a:cxn ang="0">
                  <a:pos x="167" y="454"/>
                </a:cxn>
                <a:cxn ang="0">
                  <a:pos x="135" y="523"/>
                </a:cxn>
                <a:cxn ang="0">
                  <a:pos x="112" y="591"/>
                </a:cxn>
                <a:cxn ang="0">
                  <a:pos x="101" y="626"/>
                </a:cxn>
                <a:cxn ang="0">
                  <a:pos x="69" y="696"/>
                </a:cxn>
                <a:cxn ang="0">
                  <a:pos x="42" y="736"/>
                </a:cxn>
                <a:cxn ang="0">
                  <a:pos x="17" y="749"/>
                </a:cxn>
                <a:cxn ang="0">
                  <a:pos x="2" y="734"/>
                </a:cxn>
                <a:cxn ang="0">
                  <a:pos x="0" y="700"/>
                </a:cxn>
              </a:cxnLst>
              <a:rect l="0" t="0" r="r" b="b"/>
              <a:pathLst>
                <a:path w="1284" h="750">
                  <a:moveTo>
                    <a:pt x="0" y="700"/>
                  </a:moveTo>
                  <a:lnTo>
                    <a:pt x="34" y="568"/>
                  </a:lnTo>
                  <a:lnTo>
                    <a:pt x="82" y="449"/>
                  </a:lnTo>
                  <a:lnTo>
                    <a:pt x="145" y="345"/>
                  </a:lnTo>
                  <a:lnTo>
                    <a:pt x="218" y="254"/>
                  </a:lnTo>
                  <a:lnTo>
                    <a:pt x="303" y="177"/>
                  </a:lnTo>
                  <a:lnTo>
                    <a:pt x="397" y="113"/>
                  </a:lnTo>
                  <a:lnTo>
                    <a:pt x="499" y="64"/>
                  </a:lnTo>
                  <a:lnTo>
                    <a:pt x="609" y="29"/>
                  </a:lnTo>
                  <a:lnTo>
                    <a:pt x="720" y="6"/>
                  </a:lnTo>
                  <a:lnTo>
                    <a:pt x="836" y="0"/>
                  </a:lnTo>
                  <a:lnTo>
                    <a:pt x="836" y="0"/>
                  </a:lnTo>
                  <a:lnTo>
                    <a:pt x="891" y="0"/>
                  </a:lnTo>
                  <a:lnTo>
                    <a:pt x="944" y="4"/>
                  </a:lnTo>
                  <a:lnTo>
                    <a:pt x="992" y="9"/>
                  </a:lnTo>
                  <a:lnTo>
                    <a:pt x="1038" y="16"/>
                  </a:lnTo>
                  <a:lnTo>
                    <a:pt x="1082" y="27"/>
                  </a:lnTo>
                  <a:lnTo>
                    <a:pt x="1122" y="39"/>
                  </a:lnTo>
                  <a:lnTo>
                    <a:pt x="1160" y="52"/>
                  </a:lnTo>
                  <a:lnTo>
                    <a:pt x="1195" y="69"/>
                  </a:lnTo>
                  <a:lnTo>
                    <a:pt x="1225" y="85"/>
                  </a:lnTo>
                  <a:lnTo>
                    <a:pt x="1253" y="105"/>
                  </a:lnTo>
                  <a:lnTo>
                    <a:pt x="1253" y="105"/>
                  </a:lnTo>
                  <a:lnTo>
                    <a:pt x="1270" y="117"/>
                  </a:lnTo>
                  <a:lnTo>
                    <a:pt x="1278" y="128"/>
                  </a:lnTo>
                  <a:lnTo>
                    <a:pt x="1283" y="134"/>
                  </a:lnTo>
                  <a:lnTo>
                    <a:pt x="1278" y="140"/>
                  </a:lnTo>
                  <a:lnTo>
                    <a:pt x="1270" y="142"/>
                  </a:lnTo>
                  <a:lnTo>
                    <a:pt x="1253" y="142"/>
                  </a:lnTo>
                  <a:lnTo>
                    <a:pt x="1232" y="138"/>
                  </a:lnTo>
                  <a:lnTo>
                    <a:pt x="1202" y="131"/>
                  </a:lnTo>
                  <a:lnTo>
                    <a:pt x="1167" y="124"/>
                  </a:lnTo>
                  <a:lnTo>
                    <a:pt x="1124" y="111"/>
                  </a:lnTo>
                  <a:lnTo>
                    <a:pt x="1124" y="111"/>
                  </a:lnTo>
                  <a:lnTo>
                    <a:pt x="1055" y="94"/>
                  </a:lnTo>
                  <a:lnTo>
                    <a:pt x="981" y="82"/>
                  </a:lnTo>
                  <a:lnTo>
                    <a:pt x="901" y="75"/>
                  </a:lnTo>
                  <a:lnTo>
                    <a:pt x="819" y="78"/>
                  </a:lnTo>
                  <a:lnTo>
                    <a:pt x="735" y="83"/>
                  </a:lnTo>
                  <a:lnTo>
                    <a:pt x="653" y="98"/>
                  </a:lnTo>
                  <a:lnTo>
                    <a:pt x="570" y="122"/>
                  </a:lnTo>
                  <a:lnTo>
                    <a:pt x="494" y="151"/>
                  </a:lnTo>
                  <a:lnTo>
                    <a:pt x="423" y="191"/>
                  </a:lnTo>
                  <a:lnTo>
                    <a:pt x="358" y="237"/>
                  </a:lnTo>
                  <a:lnTo>
                    <a:pt x="358" y="237"/>
                  </a:lnTo>
                  <a:lnTo>
                    <a:pt x="301" y="288"/>
                  </a:lnTo>
                  <a:lnTo>
                    <a:pt x="257" y="334"/>
                  </a:lnTo>
                  <a:lnTo>
                    <a:pt x="218" y="376"/>
                  </a:lnTo>
                  <a:lnTo>
                    <a:pt x="190" y="416"/>
                  </a:lnTo>
                  <a:lnTo>
                    <a:pt x="167" y="454"/>
                  </a:lnTo>
                  <a:lnTo>
                    <a:pt x="149" y="490"/>
                  </a:lnTo>
                  <a:lnTo>
                    <a:pt x="135" y="523"/>
                  </a:lnTo>
                  <a:lnTo>
                    <a:pt x="122" y="557"/>
                  </a:lnTo>
                  <a:lnTo>
                    <a:pt x="112" y="591"/>
                  </a:lnTo>
                  <a:lnTo>
                    <a:pt x="101" y="626"/>
                  </a:lnTo>
                  <a:lnTo>
                    <a:pt x="101" y="626"/>
                  </a:lnTo>
                  <a:lnTo>
                    <a:pt x="84" y="665"/>
                  </a:lnTo>
                  <a:lnTo>
                    <a:pt x="69" y="696"/>
                  </a:lnTo>
                  <a:lnTo>
                    <a:pt x="54" y="719"/>
                  </a:lnTo>
                  <a:lnTo>
                    <a:pt x="42" y="736"/>
                  </a:lnTo>
                  <a:lnTo>
                    <a:pt x="29" y="744"/>
                  </a:lnTo>
                  <a:lnTo>
                    <a:pt x="17" y="749"/>
                  </a:lnTo>
                  <a:lnTo>
                    <a:pt x="8" y="744"/>
                  </a:lnTo>
                  <a:lnTo>
                    <a:pt x="2" y="734"/>
                  </a:lnTo>
                  <a:lnTo>
                    <a:pt x="0" y="719"/>
                  </a:lnTo>
                  <a:lnTo>
                    <a:pt x="0" y="700"/>
                  </a:lnTo>
                  <a:lnTo>
                    <a:pt x="0" y="700"/>
                  </a:lnTo>
                </a:path>
              </a:pathLst>
            </a:custGeom>
            <a:solidFill>
              <a:srgbClr val="FFEB6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5" name="Freeform 305"/>
            <p:cNvSpPr>
              <a:spLocks/>
            </p:cNvSpPr>
            <p:nvPr/>
          </p:nvSpPr>
          <p:spPr bwMode="auto">
            <a:xfrm>
              <a:off x="2070" y="1300"/>
              <a:ext cx="1263" cy="730"/>
            </a:xfrm>
            <a:custGeom>
              <a:avLst/>
              <a:gdLst/>
              <a:ahLst/>
              <a:cxnLst>
                <a:cxn ang="0">
                  <a:pos x="38" y="553"/>
                </a:cxn>
                <a:cxn ang="0">
                  <a:pos x="149" y="334"/>
                </a:cxn>
                <a:cxn ang="0">
                  <a:pos x="310" y="170"/>
                </a:cxn>
                <a:cxn ang="0">
                  <a:pos x="503" y="62"/>
                </a:cxn>
                <a:cxn ang="0">
                  <a:pos x="718" y="6"/>
                </a:cxn>
                <a:cxn ang="0">
                  <a:pos x="830" y="0"/>
                </a:cxn>
                <a:cxn ang="0">
                  <a:pos x="936" y="4"/>
                </a:cxn>
                <a:cxn ang="0">
                  <a:pos x="1028" y="16"/>
                </a:cxn>
                <a:cxn ang="0">
                  <a:pos x="1111" y="35"/>
                </a:cxn>
                <a:cxn ang="0">
                  <a:pos x="1180" y="62"/>
                </a:cxn>
                <a:cxn ang="0">
                  <a:pos x="1233" y="94"/>
                </a:cxn>
                <a:cxn ang="0">
                  <a:pos x="1249" y="104"/>
                </a:cxn>
                <a:cxn ang="0">
                  <a:pos x="1261" y="122"/>
                </a:cxn>
                <a:cxn ang="0">
                  <a:pos x="1249" y="128"/>
                </a:cxn>
                <a:cxn ang="0">
                  <a:pos x="1212" y="124"/>
                </a:cxn>
                <a:cxn ang="0">
                  <a:pos x="1153" y="108"/>
                </a:cxn>
                <a:cxn ang="0">
                  <a:pos x="1113" y="98"/>
                </a:cxn>
                <a:cxn ang="0">
                  <a:pos x="971" y="71"/>
                </a:cxn>
                <a:cxn ang="0">
                  <a:pos x="812" y="67"/>
                </a:cxn>
                <a:cxn ang="0">
                  <a:pos x="644" y="87"/>
                </a:cxn>
                <a:cxn ang="0">
                  <a:pos x="487" y="140"/>
                </a:cxn>
                <a:cxn ang="0">
                  <a:pos x="349" y="228"/>
                </a:cxn>
                <a:cxn ang="0">
                  <a:pos x="294" y="277"/>
                </a:cxn>
                <a:cxn ang="0">
                  <a:pos x="213" y="368"/>
                </a:cxn>
                <a:cxn ang="0">
                  <a:pos x="158" y="444"/>
                </a:cxn>
                <a:cxn ang="0">
                  <a:pos x="126" y="511"/>
                </a:cxn>
                <a:cxn ang="0">
                  <a:pos x="103" y="576"/>
                </a:cxn>
                <a:cxn ang="0">
                  <a:pos x="92" y="610"/>
                </a:cxn>
                <a:cxn ang="0">
                  <a:pos x="62" y="677"/>
                </a:cxn>
                <a:cxn ang="0">
                  <a:pos x="38" y="717"/>
                </a:cxn>
                <a:cxn ang="0">
                  <a:pos x="14" y="728"/>
                </a:cxn>
                <a:cxn ang="0">
                  <a:pos x="2" y="717"/>
                </a:cxn>
                <a:cxn ang="0">
                  <a:pos x="2" y="681"/>
                </a:cxn>
              </a:cxnLst>
              <a:rect l="0" t="0" r="r" b="b"/>
              <a:pathLst>
                <a:path w="1262" h="729">
                  <a:moveTo>
                    <a:pt x="2" y="681"/>
                  </a:moveTo>
                  <a:lnTo>
                    <a:pt x="38" y="553"/>
                  </a:lnTo>
                  <a:lnTo>
                    <a:pt x="88" y="435"/>
                  </a:lnTo>
                  <a:lnTo>
                    <a:pt x="149" y="334"/>
                  </a:lnTo>
                  <a:lnTo>
                    <a:pt x="225" y="246"/>
                  </a:lnTo>
                  <a:lnTo>
                    <a:pt x="310" y="170"/>
                  </a:lnTo>
                  <a:lnTo>
                    <a:pt x="402" y="108"/>
                  </a:lnTo>
                  <a:lnTo>
                    <a:pt x="503" y="62"/>
                  </a:lnTo>
                  <a:lnTo>
                    <a:pt x="609" y="27"/>
                  </a:lnTo>
                  <a:lnTo>
                    <a:pt x="718" y="6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85" y="2"/>
                  </a:lnTo>
                  <a:lnTo>
                    <a:pt x="936" y="4"/>
                  </a:lnTo>
                  <a:lnTo>
                    <a:pt x="984" y="9"/>
                  </a:lnTo>
                  <a:lnTo>
                    <a:pt x="1028" y="16"/>
                  </a:lnTo>
                  <a:lnTo>
                    <a:pt x="1070" y="25"/>
                  </a:lnTo>
                  <a:lnTo>
                    <a:pt x="1111" y="35"/>
                  </a:lnTo>
                  <a:lnTo>
                    <a:pt x="1146" y="48"/>
                  </a:lnTo>
                  <a:lnTo>
                    <a:pt x="1180" y="62"/>
                  </a:lnTo>
                  <a:lnTo>
                    <a:pt x="1208" y="78"/>
                  </a:lnTo>
                  <a:lnTo>
                    <a:pt x="1233" y="94"/>
                  </a:lnTo>
                  <a:lnTo>
                    <a:pt x="1233" y="94"/>
                  </a:lnTo>
                  <a:lnTo>
                    <a:pt x="1249" y="104"/>
                  </a:lnTo>
                  <a:lnTo>
                    <a:pt x="1258" y="115"/>
                  </a:lnTo>
                  <a:lnTo>
                    <a:pt x="1261" y="122"/>
                  </a:lnTo>
                  <a:lnTo>
                    <a:pt x="1258" y="126"/>
                  </a:lnTo>
                  <a:lnTo>
                    <a:pt x="1249" y="128"/>
                  </a:lnTo>
                  <a:lnTo>
                    <a:pt x="1233" y="128"/>
                  </a:lnTo>
                  <a:lnTo>
                    <a:pt x="1212" y="124"/>
                  </a:lnTo>
                  <a:lnTo>
                    <a:pt x="1185" y="117"/>
                  </a:lnTo>
                  <a:lnTo>
                    <a:pt x="1153" y="108"/>
                  </a:lnTo>
                  <a:lnTo>
                    <a:pt x="1113" y="98"/>
                  </a:lnTo>
                  <a:lnTo>
                    <a:pt x="1113" y="98"/>
                  </a:lnTo>
                  <a:lnTo>
                    <a:pt x="1045" y="81"/>
                  </a:lnTo>
                  <a:lnTo>
                    <a:pt x="971" y="71"/>
                  </a:lnTo>
                  <a:lnTo>
                    <a:pt x="893" y="64"/>
                  </a:lnTo>
                  <a:lnTo>
                    <a:pt x="812" y="67"/>
                  </a:lnTo>
                  <a:lnTo>
                    <a:pt x="727" y="73"/>
                  </a:lnTo>
                  <a:lnTo>
                    <a:pt x="644" y="87"/>
                  </a:lnTo>
                  <a:lnTo>
                    <a:pt x="564" y="111"/>
                  </a:lnTo>
                  <a:lnTo>
                    <a:pt x="487" y="140"/>
                  </a:lnTo>
                  <a:lnTo>
                    <a:pt x="414" y="180"/>
                  </a:lnTo>
                  <a:lnTo>
                    <a:pt x="349" y="228"/>
                  </a:lnTo>
                  <a:lnTo>
                    <a:pt x="349" y="228"/>
                  </a:lnTo>
                  <a:lnTo>
                    <a:pt x="294" y="277"/>
                  </a:lnTo>
                  <a:lnTo>
                    <a:pt x="248" y="324"/>
                  </a:lnTo>
                  <a:lnTo>
                    <a:pt x="213" y="368"/>
                  </a:lnTo>
                  <a:lnTo>
                    <a:pt x="183" y="405"/>
                  </a:lnTo>
                  <a:lnTo>
                    <a:pt x="158" y="444"/>
                  </a:lnTo>
                  <a:lnTo>
                    <a:pt x="140" y="477"/>
                  </a:lnTo>
                  <a:lnTo>
                    <a:pt x="126" y="511"/>
                  </a:lnTo>
                  <a:lnTo>
                    <a:pt x="113" y="543"/>
                  </a:lnTo>
                  <a:lnTo>
                    <a:pt x="103" y="576"/>
                  </a:lnTo>
                  <a:lnTo>
                    <a:pt x="92" y="610"/>
                  </a:lnTo>
                  <a:lnTo>
                    <a:pt x="92" y="610"/>
                  </a:lnTo>
                  <a:lnTo>
                    <a:pt x="78" y="647"/>
                  </a:lnTo>
                  <a:lnTo>
                    <a:pt x="62" y="677"/>
                  </a:lnTo>
                  <a:lnTo>
                    <a:pt x="50" y="700"/>
                  </a:lnTo>
                  <a:lnTo>
                    <a:pt x="38" y="717"/>
                  </a:lnTo>
                  <a:lnTo>
                    <a:pt x="25" y="725"/>
                  </a:lnTo>
                  <a:lnTo>
                    <a:pt x="14" y="728"/>
                  </a:lnTo>
                  <a:lnTo>
                    <a:pt x="8" y="725"/>
                  </a:lnTo>
                  <a:lnTo>
                    <a:pt x="2" y="717"/>
                  </a:lnTo>
                  <a:lnTo>
                    <a:pt x="0" y="702"/>
                  </a:lnTo>
                  <a:lnTo>
                    <a:pt x="2" y="681"/>
                  </a:lnTo>
                  <a:lnTo>
                    <a:pt x="2" y="681"/>
                  </a:lnTo>
                </a:path>
              </a:pathLst>
            </a:custGeom>
            <a:solidFill>
              <a:srgbClr val="FFED7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6" name="Freeform 306"/>
            <p:cNvSpPr>
              <a:spLocks/>
            </p:cNvSpPr>
            <p:nvPr/>
          </p:nvSpPr>
          <p:spPr bwMode="auto">
            <a:xfrm>
              <a:off x="2070" y="1290"/>
              <a:ext cx="1235" cy="711"/>
            </a:xfrm>
            <a:custGeom>
              <a:avLst/>
              <a:gdLst/>
              <a:ahLst/>
              <a:cxnLst>
                <a:cxn ang="0">
                  <a:pos x="39" y="534"/>
                </a:cxn>
                <a:cxn ang="0">
                  <a:pos x="153" y="319"/>
                </a:cxn>
                <a:cxn ang="0">
                  <a:pos x="313" y="161"/>
                </a:cxn>
                <a:cxn ang="0">
                  <a:pos x="503" y="56"/>
                </a:cxn>
                <a:cxn ang="0">
                  <a:pos x="713" y="5"/>
                </a:cxn>
                <a:cxn ang="0">
                  <a:pos x="823" y="0"/>
                </a:cxn>
                <a:cxn ang="0">
                  <a:pos x="924" y="2"/>
                </a:cxn>
                <a:cxn ang="0">
                  <a:pos x="1015" y="14"/>
                </a:cxn>
                <a:cxn ang="0">
                  <a:pos x="1095" y="30"/>
                </a:cxn>
                <a:cxn ang="0">
                  <a:pos x="1160" y="53"/>
                </a:cxn>
                <a:cxn ang="0">
                  <a:pos x="1210" y="83"/>
                </a:cxn>
                <a:cxn ang="0">
                  <a:pos x="1224" y="92"/>
                </a:cxn>
                <a:cxn ang="0">
                  <a:pos x="1235" y="106"/>
                </a:cxn>
                <a:cxn ang="0">
                  <a:pos x="1224" y="113"/>
                </a:cxn>
                <a:cxn ang="0">
                  <a:pos x="1189" y="106"/>
                </a:cxn>
                <a:cxn ang="0">
                  <a:pos x="1134" y="94"/>
                </a:cxn>
                <a:cxn ang="0">
                  <a:pos x="1097" y="83"/>
                </a:cxn>
                <a:cxn ang="0">
                  <a:pos x="958" y="56"/>
                </a:cxn>
                <a:cxn ang="0">
                  <a:pos x="800" y="53"/>
                </a:cxn>
                <a:cxn ang="0">
                  <a:pos x="633" y="75"/>
                </a:cxn>
                <a:cxn ang="0">
                  <a:pos x="476" y="129"/>
                </a:cxn>
                <a:cxn ang="0">
                  <a:pos x="340" y="216"/>
                </a:cxn>
                <a:cxn ang="0">
                  <a:pos x="283" y="264"/>
                </a:cxn>
                <a:cxn ang="0">
                  <a:pos x="202" y="355"/>
                </a:cxn>
                <a:cxn ang="0">
                  <a:pos x="149" y="428"/>
                </a:cxn>
                <a:cxn ang="0">
                  <a:pos x="115" y="495"/>
                </a:cxn>
                <a:cxn ang="0">
                  <a:pos x="92" y="559"/>
                </a:cxn>
                <a:cxn ang="0">
                  <a:pos x="81" y="590"/>
                </a:cxn>
                <a:cxn ang="0">
                  <a:pos x="54" y="658"/>
                </a:cxn>
                <a:cxn ang="0">
                  <a:pos x="29" y="696"/>
                </a:cxn>
                <a:cxn ang="0">
                  <a:pos x="9" y="707"/>
                </a:cxn>
                <a:cxn ang="0">
                  <a:pos x="2" y="696"/>
                </a:cxn>
                <a:cxn ang="0">
                  <a:pos x="2" y="664"/>
                </a:cxn>
              </a:cxnLst>
              <a:rect l="0" t="0" r="r" b="b"/>
              <a:pathLst>
                <a:path w="1236" h="708">
                  <a:moveTo>
                    <a:pt x="2" y="664"/>
                  </a:moveTo>
                  <a:lnTo>
                    <a:pt x="39" y="534"/>
                  </a:lnTo>
                  <a:lnTo>
                    <a:pt x="90" y="420"/>
                  </a:lnTo>
                  <a:lnTo>
                    <a:pt x="153" y="319"/>
                  </a:lnTo>
                  <a:lnTo>
                    <a:pt x="227" y="235"/>
                  </a:lnTo>
                  <a:lnTo>
                    <a:pt x="313" y="161"/>
                  </a:lnTo>
                  <a:lnTo>
                    <a:pt x="404" y="102"/>
                  </a:lnTo>
                  <a:lnTo>
                    <a:pt x="503" y="56"/>
                  </a:lnTo>
                  <a:lnTo>
                    <a:pt x="607" y="25"/>
                  </a:lnTo>
                  <a:lnTo>
                    <a:pt x="713" y="5"/>
                  </a:lnTo>
                  <a:lnTo>
                    <a:pt x="823" y="0"/>
                  </a:lnTo>
                  <a:lnTo>
                    <a:pt x="823" y="0"/>
                  </a:lnTo>
                  <a:lnTo>
                    <a:pt x="874" y="0"/>
                  </a:lnTo>
                  <a:lnTo>
                    <a:pt x="924" y="2"/>
                  </a:lnTo>
                  <a:lnTo>
                    <a:pt x="971" y="7"/>
                  </a:lnTo>
                  <a:lnTo>
                    <a:pt x="1015" y="14"/>
                  </a:lnTo>
                  <a:lnTo>
                    <a:pt x="1057" y="20"/>
                  </a:lnTo>
                  <a:lnTo>
                    <a:pt x="1095" y="30"/>
                  </a:lnTo>
                  <a:lnTo>
                    <a:pt x="1129" y="41"/>
                  </a:lnTo>
                  <a:lnTo>
                    <a:pt x="1160" y="53"/>
                  </a:lnTo>
                  <a:lnTo>
                    <a:pt x="1187" y="67"/>
                  </a:lnTo>
                  <a:lnTo>
                    <a:pt x="1210" y="83"/>
                  </a:lnTo>
                  <a:lnTo>
                    <a:pt x="1210" y="83"/>
                  </a:lnTo>
                  <a:lnTo>
                    <a:pt x="1224" y="92"/>
                  </a:lnTo>
                  <a:lnTo>
                    <a:pt x="1232" y="100"/>
                  </a:lnTo>
                  <a:lnTo>
                    <a:pt x="1235" y="106"/>
                  </a:lnTo>
                  <a:lnTo>
                    <a:pt x="1232" y="111"/>
                  </a:lnTo>
                  <a:lnTo>
                    <a:pt x="1224" y="113"/>
                  </a:lnTo>
                  <a:lnTo>
                    <a:pt x="1209" y="111"/>
                  </a:lnTo>
                  <a:lnTo>
                    <a:pt x="1189" y="106"/>
                  </a:lnTo>
                  <a:lnTo>
                    <a:pt x="1164" y="102"/>
                  </a:lnTo>
                  <a:lnTo>
                    <a:pt x="1134" y="94"/>
                  </a:lnTo>
                  <a:lnTo>
                    <a:pt x="1097" y="83"/>
                  </a:lnTo>
                  <a:lnTo>
                    <a:pt x="1097" y="83"/>
                  </a:lnTo>
                  <a:lnTo>
                    <a:pt x="1032" y="67"/>
                  </a:lnTo>
                  <a:lnTo>
                    <a:pt x="958" y="56"/>
                  </a:lnTo>
                  <a:lnTo>
                    <a:pt x="880" y="51"/>
                  </a:lnTo>
                  <a:lnTo>
                    <a:pt x="800" y="53"/>
                  </a:lnTo>
                  <a:lnTo>
                    <a:pt x="715" y="60"/>
                  </a:lnTo>
                  <a:lnTo>
                    <a:pt x="633" y="75"/>
                  </a:lnTo>
                  <a:lnTo>
                    <a:pt x="554" y="98"/>
                  </a:lnTo>
                  <a:lnTo>
                    <a:pt x="476" y="129"/>
                  </a:lnTo>
                  <a:lnTo>
                    <a:pt x="404" y="168"/>
                  </a:lnTo>
                  <a:lnTo>
                    <a:pt x="340" y="216"/>
                  </a:lnTo>
                  <a:lnTo>
                    <a:pt x="340" y="216"/>
                  </a:lnTo>
                  <a:lnTo>
                    <a:pt x="283" y="264"/>
                  </a:lnTo>
                  <a:lnTo>
                    <a:pt x="239" y="311"/>
                  </a:lnTo>
                  <a:lnTo>
                    <a:pt x="202" y="355"/>
                  </a:lnTo>
                  <a:lnTo>
                    <a:pt x="172" y="393"/>
                  </a:lnTo>
                  <a:lnTo>
                    <a:pt x="149" y="428"/>
                  </a:lnTo>
                  <a:lnTo>
                    <a:pt x="130" y="465"/>
                  </a:lnTo>
                  <a:lnTo>
                    <a:pt x="115" y="495"/>
                  </a:lnTo>
                  <a:lnTo>
                    <a:pt x="103" y="527"/>
                  </a:lnTo>
                  <a:lnTo>
                    <a:pt x="92" y="559"/>
                  </a:lnTo>
                  <a:lnTo>
                    <a:pt x="81" y="590"/>
                  </a:lnTo>
                  <a:lnTo>
                    <a:pt x="81" y="590"/>
                  </a:lnTo>
                  <a:lnTo>
                    <a:pt x="69" y="628"/>
                  </a:lnTo>
                  <a:lnTo>
                    <a:pt x="54" y="658"/>
                  </a:lnTo>
                  <a:lnTo>
                    <a:pt x="41" y="679"/>
                  </a:lnTo>
                  <a:lnTo>
                    <a:pt x="29" y="696"/>
                  </a:lnTo>
                  <a:lnTo>
                    <a:pt x="18" y="704"/>
                  </a:lnTo>
                  <a:lnTo>
                    <a:pt x="9" y="707"/>
                  </a:lnTo>
                  <a:lnTo>
                    <a:pt x="4" y="704"/>
                  </a:lnTo>
                  <a:lnTo>
                    <a:pt x="2" y="696"/>
                  </a:lnTo>
                  <a:lnTo>
                    <a:pt x="0" y="681"/>
                  </a:lnTo>
                  <a:lnTo>
                    <a:pt x="2" y="664"/>
                  </a:lnTo>
                  <a:lnTo>
                    <a:pt x="2" y="664"/>
                  </a:lnTo>
                </a:path>
              </a:pathLst>
            </a:custGeom>
            <a:solidFill>
              <a:srgbClr val="FFEF8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7" name="Freeform 307"/>
            <p:cNvSpPr>
              <a:spLocks/>
            </p:cNvSpPr>
            <p:nvPr/>
          </p:nvSpPr>
          <p:spPr bwMode="auto">
            <a:xfrm>
              <a:off x="2055" y="1296"/>
              <a:ext cx="1211" cy="686"/>
            </a:xfrm>
            <a:custGeom>
              <a:avLst/>
              <a:gdLst/>
              <a:ahLst/>
              <a:cxnLst>
                <a:cxn ang="0">
                  <a:pos x="41" y="518"/>
                </a:cxn>
                <a:cxn ang="0">
                  <a:pos x="159" y="308"/>
                </a:cxn>
                <a:cxn ang="0">
                  <a:pos x="317" y="154"/>
                </a:cxn>
                <a:cxn ang="0">
                  <a:pos x="504" y="53"/>
                </a:cxn>
                <a:cxn ang="0">
                  <a:pos x="711" y="5"/>
                </a:cxn>
                <a:cxn ang="0">
                  <a:pos x="817" y="0"/>
                </a:cxn>
                <a:cxn ang="0">
                  <a:pos x="916" y="3"/>
                </a:cxn>
                <a:cxn ang="0">
                  <a:pos x="1005" y="12"/>
                </a:cxn>
                <a:cxn ang="0">
                  <a:pos x="1080" y="26"/>
                </a:cxn>
                <a:cxn ang="0">
                  <a:pos x="1143" y="48"/>
                </a:cxn>
                <a:cxn ang="0">
                  <a:pos x="1190" y="73"/>
                </a:cxn>
                <a:cxn ang="0">
                  <a:pos x="1203" y="81"/>
                </a:cxn>
                <a:cxn ang="0">
                  <a:pos x="1211" y="94"/>
                </a:cxn>
                <a:cxn ang="0">
                  <a:pos x="1201" y="97"/>
                </a:cxn>
                <a:cxn ang="0">
                  <a:pos x="1169" y="94"/>
                </a:cxn>
                <a:cxn ang="0">
                  <a:pos x="1118" y="81"/>
                </a:cxn>
                <a:cxn ang="0">
                  <a:pos x="1086" y="71"/>
                </a:cxn>
                <a:cxn ang="0">
                  <a:pos x="948" y="46"/>
                </a:cxn>
                <a:cxn ang="0">
                  <a:pos x="791" y="43"/>
                </a:cxn>
                <a:cxn ang="0">
                  <a:pos x="625" y="64"/>
                </a:cxn>
                <a:cxn ang="0">
                  <a:pos x="469" y="119"/>
                </a:cxn>
                <a:cxn ang="0">
                  <a:pos x="332" y="205"/>
                </a:cxn>
                <a:cxn ang="0">
                  <a:pos x="278" y="256"/>
                </a:cxn>
                <a:cxn ang="0">
                  <a:pos x="193" y="344"/>
                </a:cxn>
                <a:cxn ang="0">
                  <a:pos x="140" y="417"/>
                </a:cxn>
                <a:cxn ang="0">
                  <a:pos x="106" y="483"/>
                </a:cxn>
                <a:cxn ang="0">
                  <a:pos x="83" y="544"/>
                </a:cxn>
                <a:cxn ang="0">
                  <a:pos x="73" y="573"/>
                </a:cxn>
                <a:cxn ang="0">
                  <a:pos x="48" y="638"/>
                </a:cxn>
                <a:cxn ang="0">
                  <a:pos x="25" y="674"/>
                </a:cxn>
                <a:cxn ang="0">
                  <a:pos x="9" y="687"/>
                </a:cxn>
                <a:cxn ang="0">
                  <a:pos x="2" y="677"/>
                </a:cxn>
                <a:cxn ang="0">
                  <a:pos x="2" y="645"/>
                </a:cxn>
              </a:cxnLst>
              <a:rect l="0" t="0" r="r" b="b"/>
              <a:pathLst>
                <a:path w="1212" h="688">
                  <a:moveTo>
                    <a:pt x="2" y="645"/>
                  </a:moveTo>
                  <a:lnTo>
                    <a:pt x="41" y="518"/>
                  </a:lnTo>
                  <a:lnTo>
                    <a:pt x="96" y="407"/>
                  </a:lnTo>
                  <a:lnTo>
                    <a:pt x="159" y="308"/>
                  </a:lnTo>
                  <a:lnTo>
                    <a:pt x="233" y="224"/>
                  </a:lnTo>
                  <a:lnTo>
                    <a:pt x="317" y="154"/>
                  </a:lnTo>
                  <a:lnTo>
                    <a:pt x="408" y="97"/>
                  </a:lnTo>
                  <a:lnTo>
                    <a:pt x="504" y="53"/>
                  </a:lnTo>
                  <a:lnTo>
                    <a:pt x="606" y="24"/>
                  </a:lnTo>
                  <a:lnTo>
                    <a:pt x="711" y="5"/>
                  </a:lnTo>
                  <a:lnTo>
                    <a:pt x="817" y="0"/>
                  </a:lnTo>
                  <a:lnTo>
                    <a:pt x="817" y="0"/>
                  </a:lnTo>
                  <a:lnTo>
                    <a:pt x="867" y="0"/>
                  </a:lnTo>
                  <a:lnTo>
                    <a:pt x="916" y="3"/>
                  </a:lnTo>
                  <a:lnTo>
                    <a:pt x="962" y="7"/>
                  </a:lnTo>
                  <a:lnTo>
                    <a:pt x="1005" y="12"/>
                  </a:lnTo>
                  <a:lnTo>
                    <a:pt x="1044" y="20"/>
                  </a:lnTo>
                  <a:lnTo>
                    <a:pt x="1080" y="26"/>
                  </a:lnTo>
                  <a:lnTo>
                    <a:pt x="1114" y="37"/>
                  </a:lnTo>
                  <a:lnTo>
                    <a:pt x="1143" y="48"/>
                  </a:lnTo>
                  <a:lnTo>
                    <a:pt x="1169" y="60"/>
                  </a:lnTo>
                  <a:lnTo>
                    <a:pt x="1190" y="73"/>
                  </a:lnTo>
                  <a:lnTo>
                    <a:pt x="1190" y="73"/>
                  </a:lnTo>
                  <a:lnTo>
                    <a:pt x="1203" y="81"/>
                  </a:lnTo>
                  <a:lnTo>
                    <a:pt x="1211" y="90"/>
                  </a:lnTo>
                  <a:lnTo>
                    <a:pt x="1211" y="94"/>
                  </a:lnTo>
                  <a:lnTo>
                    <a:pt x="1208" y="96"/>
                  </a:lnTo>
                  <a:lnTo>
                    <a:pt x="1201" y="97"/>
                  </a:lnTo>
                  <a:lnTo>
                    <a:pt x="1187" y="96"/>
                  </a:lnTo>
                  <a:lnTo>
                    <a:pt x="1169" y="94"/>
                  </a:lnTo>
                  <a:lnTo>
                    <a:pt x="1148" y="87"/>
                  </a:lnTo>
                  <a:lnTo>
                    <a:pt x="1118" y="81"/>
                  </a:lnTo>
                  <a:lnTo>
                    <a:pt x="1086" y="71"/>
                  </a:lnTo>
                  <a:lnTo>
                    <a:pt x="1086" y="71"/>
                  </a:lnTo>
                  <a:lnTo>
                    <a:pt x="1019" y="56"/>
                  </a:lnTo>
                  <a:lnTo>
                    <a:pt x="948" y="46"/>
                  </a:lnTo>
                  <a:lnTo>
                    <a:pt x="872" y="41"/>
                  </a:lnTo>
                  <a:lnTo>
                    <a:pt x="791" y="43"/>
                  </a:lnTo>
                  <a:lnTo>
                    <a:pt x="709" y="51"/>
                  </a:lnTo>
                  <a:lnTo>
                    <a:pt x="625" y="64"/>
                  </a:lnTo>
                  <a:lnTo>
                    <a:pt x="545" y="87"/>
                  </a:lnTo>
                  <a:lnTo>
                    <a:pt x="469" y="119"/>
                  </a:lnTo>
                  <a:lnTo>
                    <a:pt x="398" y="157"/>
                  </a:lnTo>
                  <a:lnTo>
                    <a:pt x="332" y="205"/>
                  </a:lnTo>
                  <a:lnTo>
                    <a:pt x="332" y="205"/>
                  </a:lnTo>
                  <a:lnTo>
                    <a:pt x="278" y="256"/>
                  </a:lnTo>
                  <a:lnTo>
                    <a:pt x="230" y="300"/>
                  </a:lnTo>
                  <a:lnTo>
                    <a:pt x="193" y="344"/>
                  </a:lnTo>
                  <a:lnTo>
                    <a:pt x="163" y="382"/>
                  </a:lnTo>
                  <a:lnTo>
                    <a:pt x="140" y="417"/>
                  </a:lnTo>
                  <a:lnTo>
                    <a:pt x="122" y="451"/>
                  </a:lnTo>
                  <a:lnTo>
                    <a:pt x="106" y="483"/>
                  </a:lnTo>
                  <a:lnTo>
                    <a:pt x="94" y="514"/>
                  </a:lnTo>
                  <a:lnTo>
                    <a:pt x="83" y="544"/>
                  </a:lnTo>
                  <a:lnTo>
                    <a:pt x="73" y="573"/>
                  </a:lnTo>
                  <a:lnTo>
                    <a:pt x="73" y="573"/>
                  </a:lnTo>
                  <a:lnTo>
                    <a:pt x="60" y="610"/>
                  </a:lnTo>
                  <a:lnTo>
                    <a:pt x="48" y="638"/>
                  </a:lnTo>
                  <a:lnTo>
                    <a:pt x="35" y="659"/>
                  </a:lnTo>
                  <a:lnTo>
                    <a:pt x="25" y="674"/>
                  </a:lnTo>
                  <a:lnTo>
                    <a:pt x="16" y="684"/>
                  </a:lnTo>
                  <a:lnTo>
                    <a:pt x="9" y="687"/>
                  </a:lnTo>
                  <a:lnTo>
                    <a:pt x="3" y="684"/>
                  </a:lnTo>
                  <a:lnTo>
                    <a:pt x="2" y="677"/>
                  </a:lnTo>
                  <a:lnTo>
                    <a:pt x="0" y="663"/>
                  </a:lnTo>
                  <a:lnTo>
                    <a:pt x="2" y="645"/>
                  </a:lnTo>
                  <a:lnTo>
                    <a:pt x="2" y="645"/>
                  </a:lnTo>
                </a:path>
              </a:pathLst>
            </a:custGeom>
            <a:solidFill>
              <a:srgbClr val="FFF18B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8" name="Freeform 308"/>
            <p:cNvSpPr>
              <a:spLocks/>
            </p:cNvSpPr>
            <p:nvPr/>
          </p:nvSpPr>
          <p:spPr bwMode="auto">
            <a:xfrm>
              <a:off x="2089" y="1312"/>
              <a:ext cx="1187" cy="671"/>
            </a:xfrm>
            <a:custGeom>
              <a:avLst/>
              <a:gdLst/>
              <a:ahLst/>
              <a:cxnLst>
                <a:cxn ang="0">
                  <a:pos x="45" y="506"/>
                </a:cxn>
                <a:cxn ang="0">
                  <a:pos x="164" y="299"/>
                </a:cxn>
                <a:cxn ang="0">
                  <a:pos x="321" y="149"/>
                </a:cxn>
                <a:cxn ang="0">
                  <a:pos x="505" y="52"/>
                </a:cxn>
                <a:cxn ang="0">
                  <a:pos x="706" y="6"/>
                </a:cxn>
                <a:cxn ang="0">
                  <a:pos x="809" y="0"/>
                </a:cxn>
                <a:cxn ang="0">
                  <a:pos x="906" y="4"/>
                </a:cxn>
                <a:cxn ang="0">
                  <a:pos x="993" y="13"/>
                </a:cxn>
                <a:cxn ang="0">
                  <a:pos x="1066" y="25"/>
                </a:cxn>
                <a:cxn ang="0">
                  <a:pos x="1125" y="42"/>
                </a:cxn>
                <a:cxn ang="0">
                  <a:pos x="1168" y="63"/>
                </a:cxn>
                <a:cxn ang="0">
                  <a:pos x="1180" y="72"/>
                </a:cxn>
                <a:cxn ang="0">
                  <a:pos x="1189" y="82"/>
                </a:cxn>
                <a:cxn ang="0">
                  <a:pos x="1178" y="84"/>
                </a:cxn>
                <a:cxn ang="0">
                  <a:pos x="1149" y="80"/>
                </a:cxn>
                <a:cxn ang="0">
                  <a:pos x="1102" y="68"/>
                </a:cxn>
                <a:cxn ang="0">
                  <a:pos x="1073" y="59"/>
                </a:cxn>
                <a:cxn ang="0">
                  <a:pos x="938" y="36"/>
                </a:cxn>
                <a:cxn ang="0">
                  <a:pos x="782" y="34"/>
                </a:cxn>
                <a:cxn ang="0">
                  <a:pos x="618" y="57"/>
                </a:cxn>
                <a:cxn ang="0">
                  <a:pos x="461" y="110"/>
                </a:cxn>
                <a:cxn ang="0">
                  <a:pos x="324" y="195"/>
                </a:cxn>
                <a:cxn ang="0">
                  <a:pos x="268" y="246"/>
                </a:cxn>
                <a:cxn ang="0">
                  <a:pos x="183" y="335"/>
                </a:cxn>
                <a:cxn ang="0">
                  <a:pos x="130" y="409"/>
                </a:cxn>
                <a:cxn ang="0">
                  <a:pos x="96" y="471"/>
                </a:cxn>
                <a:cxn ang="0">
                  <a:pos x="73" y="531"/>
                </a:cxn>
                <a:cxn ang="0">
                  <a:pos x="65" y="558"/>
                </a:cxn>
                <a:cxn ang="0">
                  <a:pos x="40" y="621"/>
                </a:cxn>
                <a:cxn ang="0">
                  <a:pos x="19" y="657"/>
                </a:cxn>
                <a:cxn ang="0">
                  <a:pos x="4" y="670"/>
                </a:cxn>
                <a:cxn ang="0">
                  <a:pos x="0" y="658"/>
                </a:cxn>
                <a:cxn ang="0">
                  <a:pos x="2" y="630"/>
                </a:cxn>
              </a:cxnLst>
              <a:rect l="0" t="0" r="r" b="b"/>
              <a:pathLst>
                <a:path w="1190" h="671">
                  <a:moveTo>
                    <a:pt x="2" y="630"/>
                  </a:moveTo>
                  <a:lnTo>
                    <a:pt x="45" y="506"/>
                  </a:lnTo>
                  <a:lnTo>
                    <a:pt x="98" y="393"/>
                  </a:lnTo>
                  <a:lnTo>
                    <a:pt x="164" y="299"/>
                  </a:lnTo>
                  <a:lnTo>
                    <a:pt x="238" y="217"/>
                  </a:lnTo>
                  <a:lnTo>
                    <a:pt x="321" y="149"/>
                  </a:lnTo>
                  <a:lnTo>
                    <a:pt x="411" y="95"/>
                  </a:lnTo>
                  <a:lnTo>
                    <a:pt x="505" y="52"/>
                  </a:lnTo>
                  <a:lnTo>
                    <a:pt x="604" y="25"/>
                  </a:lnTo>
                  <a:lnTo>
                    <a:pt x="706" y="6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57" y="2"/>
                  </a:lnTo>
                  <a:lnTo>
                    <a:pt x="906" y="4"/>
                  </a:lnTo>
                  <a:lnTo>
                    <a:pt x="950" y="6"/>
                  </a:lnTo>
                  <a:lnTo>
                    <a:pt x="993" y="13"/>
                  </a:lnTo>
                  <a:lnTo>
                    <a:pt x="1030" y="19"/>
                  </a:lnTo>
                  <a:lnTo>
                    <a:pt x="1066" y="25"/>
                  </a:lnTo>
                  <a:lnTo>
                    <a:pt x="1098" y="34"/>
                  </a:lnTo>
                  <a:lnTo>
                    <a:pt x="1125" y="42"/>
                  </a:lnTo>
                  <a:lnTo>
                    <a:pt x="1149" y="52"/>
                  </a:lnTo>
                  <a:lnTo>
                    <a:pt x="1168" y="63"/>
                  </a:lnTo>
                  <a:lnTo>
                    <a:pt x="1168" y="63"/>
                  </a:lnTo>
                  <a:lnTo>
                    <a:pt x="1180" y="72"/>
                  </a:lnTo>
                  <a:lnTo>
                    <a:pt x="1186" y="78"/>
                  </a:lnTo>
                  <a:lnTo>
                    <a:pt x="1189" y="82"/>
                  </a:lnTo>
                  <a:lnTo>
                    <a:pt x="1184" y="84"/>
                  </a:lnTo>
                  <a:lnTo>
                    <a:pt x="1178" y="84"/>
                  </a:lnTo>
                  <a:lnTo>
                    <a:pt x="1165" y="82"/>
                  </a:lnTo>
                  <a:lnTo>
                    <a:pt x="1149" y="80"/>
                  </a:lnTo>
                  <a:lnTo>
                    <a:pt x="1127" y="73"/>
                  </a:lnTo>
                  <a:lnTo>
                    <a:pt x="1102" y="68"/>
                  </a:lnTo>
                  <a:lnTo>
                    <a:pt x="1073" y="59"/>
                  </a:lnTo>
                  <a:lnTo>
                    <a:pt x="1073" y="59"/>
                  </a:lnTo>
                  <a:lnTo>
                    <a:pt x="1007" y="45"/>
                  </a:lnTo>
                  <a:lnTo>
                    <a:pt x="938" y="36"/>
                  </a:lnTo>
                  <a:lnTo>
                    <a:pt x="860" y="31"/>
                  </a:lnTo>
                  <a:lnTo>
                    <a:pt x="782" y="34"/>
                  </a:lnTo>
                  <a:lnTo>
                    <a:pt x="699" y="42"/>
                  </a:lnTo>
                  <a:lnTo>
                    <a:pt x="618" y="57"/>
                  </a:lnTo>
                  <a:lnTo>
                    <a:pt x="537" y="78"/>
                  </a:lnTo>
                  <a:lnTo>
                    <a:pt x="461" y="110"/>
                  </a:lnTo>
                  <a:lnTo>
                    <a:pt x="390" y="147"/>
                  </a:lnTo>
                  <a:lnTo>
                    <a:pt x="324" y="195"/>
                  </a:lnTo>
                  <a:lnTo>
                    <a:pt x="324" y="195"/>
                  </a:lnTo>
                  <a:lnTo>
                    <a:pt x="268" y="246"/>
                  </a:lnTo>
                  <a:lnTo>
                    <a:pt x="223" y="292"/>
                  </a:lnTo>
                  <a:lnTo>
                    <a:pt x="183" y="335"/>
                  </a:lnTo>
                  <a:lnTo>
                    <a:pt x="153" y="372"/>
                  </a:lnTo>
                  <a:lnTo>
                    <a:pt x="130" y="409"/>
                  </a:lnTo>
                  <a:lnTo>
                    <a:pt x="112" y="442"/>
                  </a:lnTo>
                  <a:lnTo>
                    <a:pt x="96" y="471"/>
                  </a:lnTo>
                  <a:lnTo>
                    <a:pt x="84" y="501"/>
                  </a:lnTo>
                  <a:lnTo>
                    <a:pt x="73" y="531"/>
                  </a:lnTo>
                  <a:lnTo>
                    <a:pt x="65" y="558"/>
                  </a:lnTo>
                  <a:lnTo>
                    <a:pt x="65" y="558"/>
                  </a:lnTo>
                  <a:lnTo>
                    <a:pt x="52" y="594"/>
                  </a:lnTo>
                  <a:lnTo>
                    <a:pt x="40" y="621"/>
                  </a:lnTo>
                  <a:lnTo>
                    <a:pt x="29" y="642"/>
                  </a:lnTo>
                  <a:lnTo>
                    <a:pt x="19" y="657"/>
                  </a:lnTo>
                  <a:lnTo>
                    <a:pt x="10" y="665"/>
                  </a:lnTo>
                  <a:lnTo>
                    <a:pt x="4" y="670"/>
                  </a:lnTo>
                  <a:lnTo>
                    <a:pt x="0" y="667"/>
                  </a:lnTo>
                  <a:lnTo>
                    <a:pt x="0" y="658"/>
                  </a:lnTo>
                  <a:lnTo>
                    <a:pt x="0" y="646"/>
                  </a:lnTo>
                  <a:lnTo>
                    <a:pt x="2" y="630"/>
                  </a:lnTo>
                  <a:lnTo>
                    <a:pt x="2" y="630"/>
                  </a:lnTo>
                </a:path>
              </a:pathLst>
            </a:custGeom>
            <a:solidFill>
              <a:srgbClr val="FFF395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09" name="Freeform 309"/>
            <p:cNvSpPr>
              <a:spLocks/>
            </p:cNvSpPr>
            <p:nvPr/>
          </p:nvSpPr>
          <p:spPr bwMode="auto">
            <a:xfrm>
              <a:off x="2093" y="1314"/>
              <a:ext cx="1167" cy="649"/>
            </a:xfrm>
            <a:custGeom>
              <a:avLst/>
              <a:gdLst/>
              <a:ahLst/>
              <a:cxnLst>
                <a:cxn ang="0">
                  <a:pos x="48" y="489"/>
                </a:cxn>
                <a:cxn ang="0">
                  <a:pos x="170" y="287"/>
                </a:cxn>
                <a:cxn ang="0">
                  <a:pos x="326" y="142"/>
                </a:cxn>
                <a:cxn ang="0">
                  <a:pos x="508" y="48"/>
                </a:cxn>
                <a:cxn ang="0">
                  <a:pos x="704" y="4"/>
                </a:cxn>
                <a:cxn ang="0">
                  <a:pos x="803" y="0"/>
                </a:cxn>
                <a:cxn ang="0">
                  <a:pos x="897" y="2"/>
                </a:cxn>
                <a:cxn ang="0">
                  <a:pos x="982" y="8"/>
                </a:cxn>
                <a:cxn ang="0">
                  <a:pos x="1053" y="20"/>
                </a:cxn>
                <a:cxn ang="0">
                  <a:pos x="1108" y="34"/>
                </a:cxn>
                <a:cxn ang="0">
                  <a:pos x="1148" y="50"/>
                </a:cxn>
                <a:cxn ang="0">
                  <a:pos x="1159" y="59"/>
                </a:cxn>
                <a:cxn ang="0">
                  <a:pos x="1166" y="68"/>
                </a:cxn>
                <a:cxn ang="0">
                  <a:pos x="1155" y="68"/>
                </a:cxn>
                <a:cxn ang="0">
                  <a:pos x="1129" y="63"/>
                </a:cxn>
                <a:cxn ang="0">
                  <a:pos x="1087" y="52"/>
                </a:cxn>
                <a:cxn ang="0">
                  <a:pos x="1060" y="44"/>
                </a:cxn>
                <a:cxn ang="0">
                  <a:pos x="927" y="20"/>
                </a:cxn>
                <a:cxn ang="0">
                  <a:pos x="771" y="20"/>
                </a:cxn>
                <a:cxn ang="0">
                  <a:pos x="609" y="44"/>
                </a:cxn>
                <a:cxn ang="0">
                  <a:pos x="453" y="96"/>
                </a:cxn>
                <a:cxn ang="0">
                  <a:pos x="316" y="183"/>
                </a:cxn>
                <a:cxn ang="0">
                  <a:pos x="261" y="234"/>
                </a:cxn>
                <a:cxn ang="0">
                  <a:pos x="177" y="320"/>
                </a:cxn>
                <a:cxn ang="0">
                  <a:pos x="122" y="396"/>
                </a:cxn>
                <a:cxn ang="0">
                  <a:pos x="89" y="460"/>
                </a:cxn>
                <a:cxn ang="0">
                  <a:pos x="67" y="514"/>
                </a:cxn>
                <a:cxn ang="0">
                  <a:pos x="57" y="539"/>
                </a:cxn>
                <a:cxn ang="0">
                  <a:pos x="34" y="601"/>
                </a:cxn>
                <a:cxn ang="0">
                  <a:pos x="15" y="636"/>
                </a:cxn>
                <a:cxn ang="0">
                  <a:pos x="4" y="650"/>
                </a:cxn>
                <a:cxn ang="0">
                  <a:pos x="0" y="638"/>
                </a:cxn>
                <a:cxn ang="0">
                  <a:pos x="4" y="611"/>
                </a:cxn>
              </a:cxnLst>
              <a:rect l="0" t="0" r="r" b="b"/>
              <a:pathLst>
                <a:path w="1167" h="651">
                  <a:moveTo>
                    <a:pt x="4" y="611"/>
                  </a:moveTo>
                  <a:lnTo>
                    <a:pt x="48" y="489"/>
                  </a:lnTo>
                  <a:lnTo>
                    <a:pt x="103" y="380"/>
                  </a:lnTo>
                  <a:lnTo>
                    <a:pt x="170" y="287"/>
                  </a:lnTo>
                  <a:lnTo>
                    <a:pt x="244" y="207"/>
                  </a:lnTo>
                  <a:lnTo>
                    <a:pt x="326" y="142"/>
                  </a:lnTo>
                  <a:lnTo>
                    <a:pt x="415" y="89"/>
                  </a:lnTo>
                  <a:lnTo>
                    <a:pt x="508" y="48"/>
                  </a:lnTo>
                  <a:lnTo>
                    <a:pt x="605" y="20"/>
                  </a:lnTo>
                  <a:lnTo>
                    <a:pt x="704" y="4"/>
                  </a:lnTo>
                  <a:lnTo>
                    <a:pt x="803" y="0"/>
                  </a:lnTo>
                  <a:lnTo>
                    <a:pt x="803" y="0"/>
                  </a:lnTo>
                  <a:lnTo>
                    <a:pt x="851" y="0"/>
                  </a:lnTo>
                  <a:lnTo>
                    <a:pt x="897" y="2"/>
                  </a:lnTo>
                  <a:lnTo>
                    <a:pt x="942" y="4"/>
                  </a:lnTo>
                  <a:lnTo>
                    <a:pt x="982" y="8"/>
                  </a:lnTo>
                  <a:lnTo>
                    <a:pt x="1020" y="15"/>
                  </a:lnTo>
                  <a:lnTo>
                    <a:pt x="1053" y="20"/>
                  </a:lnTo>
                  <a:lnTo>
                    <a:pt x="1083" y="27"/>
                  </a:lnTo>
                  <a:lnTo>
                    <a:pt x="1108" y="34"/>
                  </a:lnTo>
                  <a:lnTo>
                    <a:pt x="1131" y="42"/>
                  </a:lnTo>
                  <a:lnTo>
                    <a:pt x="1148" y="50"/>
                  </a:lnTo>
                  <a:lnTo>
                    <a:pt x="1148" y="50"/>
                  </a:lnTo>
                  <a:lnTo>
                    <a:pt x="1159" y="59"/>
                  </a:lnTo>
                  <a:lnTo>
                    <a:pt x="1163" y="63"/>
                  </a:lnTo>
                  <a:lnTo>
                    <a:pt x="1166" y="68"/>
                  </a:lnTo>
                  <a:lnTo>
                    <a:pt x="1163" y="68"/>
                  </a:lnTo>
                  <a:lnTo>
                    <a:pt x="1155" y="68"/>
                  </a:lnTo>
                  <a:lnTo>
                    <a:pt x="1145" y="68"/>
                  </a:lnTo>
                  <a:lnTo>
                    <a:pt x="1129" y="63"/>
                  </a:lnTo>
                  <a:lnTo>
                    <a:pt x="1111" y="59"/>
                  </a:lnTo>
                  <a:lnTo>
                    <a:pt x="1087" y="52"/>
                  </a:lnTo>
                  <a:lnTo>
                    <a:pt x="1060" y="44"/>
                  </a:lnTo>
                  <a:lnTo>
                    <a:pt x="1060" y="44"/>
                  </a:lnTo>
                  <a:lnTo>
                    <a:pt x="996" y="31"/>
                  </a:lnTo>
                  <a:lnTo>
                    <a:pt x="927" y="20"/>
                  </a:lnTo>
                  <a:lnTo>
                    <a:pt x="851" y="18"/>
                  </a:lnTo>
                  <a:lnTo>
                    <a:pt x="771" y="20"/>
                  </a:lnTo>
                  <a:lnTo>
                    <a:pt x="691" y="29"/>
                  </a:lnTo>
                  <a:lnTo>
                    <a:pt x="609" y="44"/>
                  </a:lnTo>
                  <a:lnTo>
                    <a:pt x="529" y="68"/>
                  </a:lnTo>
                  <a:lnTo>
                    <a:pt x="453" y="96"/>
                  </a:lnTo>
                  <a:lnTo>
                    <a:pt x="381" y="137"/>
                  </a:lnTo>
                  <a:lnTo>
                    <a:pt x="316" y="183"/>
                  </a:lnTo>
                  <a:lnTo>
                    <a:pt x="316" y="183"/>
                  </a:lnTo>
                  <a:lnTo>
                    <a:pt x="261" y="234"/>
                  </a:lnTo>
                  <a:lnTo>
                    <a:pt x="215" y="280"/>
                  </a:lnTo>
                  <a:lnTo>
                    <a:pt x="177" y="320"/>
                  </a:lnTo>
                  <a:lnTo>
                    <a:pt x="145" y="361"/>
                  </a:lnTo>
                  <a:lnTo>
                    <a:pt x="122" y="396"/>
                  </a:lnTo>
                  <a:lnTo>
                    <a:pt x="103" y="428"/>
                  </a:lnTo>
                  <a:lnTo>
                    <a:pt x="89" y="460"/>
                  </a:lnTo>
                  <a:lnTo>
                    <a:pt x="75" y="486"/>
                  </a:lnTo>
                  <a:lnTo>
                    <a:pt x="67" y="514"/>
                  </a:lnTo>
                  <a:lnTo>
                    <a:pt x="57" y="539"/>
                  </a:lnTo>
                  <a:lnTo>
                    <a:pt x="57" y="539"/>
                  </a:lnTo>
                  <a:lnTo>
                    <a:pt x="44" y="576"/>
                  </a:lnTo>
                  <a:lnTo>
                    <a:pt x="34" y="601"/>
                  </a:lnTo>
                  <a:lnTo>
                    <a:pt x="23" y="622"/>
                  </a:lnTo>
                  <a:lnTo>
                    <a:pt x="15" y="636"/>
                  </a:lnTo>
                  <a:lnTo>
                    <a:pt x="8" y="645"/>
                  </a:lnTo>
                  <a:lnTo>
                    <a:pt x="4" y="650"/>
                  </a:lnTo>
                  <a:lnTo>
                    <a:pt x="0" y="645"/>
                  </a:lnTo>
                  <a:lnTo>
                    <a:pt x="0" y="638"/>
                  </a:lnTo>
                  <a:lnTo>
                    <a:pt x="0" y="629"/>
                  </a:lnTo>
                  <a:lnTo>
                    <a:pt x="4" y="611"/>
                  </a:lnTo>
                  <a:lnTo>
                    <a:pt x="4" y="611"/>
                  </a:lnTo>
                </a:path>
              </a:pathLst>
            </a:custGeom>
            <a:solidFill>
              <a:srgbClr val="FFF59F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0" name="Freeform 310"/>
            <p:cNvSpPr>
              <a:spLocks/>
            </p:cNvSpPr>
            <p:nvPr/>
          </p:nvSpPr>
          <p:spPr bwMode="auto">
            <a:xfrm>
              <a:off x="2097" y="1315"/>
              <a:ext cx="1145" cy="629"/>
            </a:xfrm>
            <a:custGeom>
              <a:avLst/>
              <a:gdLst/>
              <a:ahLst/>
              <a:cxnLst>
                <a:cxn ang="0">
                  <a:pos x="50" y="473"/>
                </a:cxn>
                <a:cxn ang="0">
                  <a:pos x="174" y="275"/>
                </a:cxn>
                <a:cxn ang="0">
                  <a:pos x="333" y="135"/>
                </a:cxn>
                <a:cxn ang="0">
                  <a:pos x="510" y="46"/>
                </a:cxn>
                <a:cxn ang="0">
                  <a:pos x="701" y="4"/>
                </a:cxn>
                <a:cxn ang="0">
                  <a:pos x="796" y="0"/>
                </a:cxn>
                <a:cxn ang="0">
                  <a:pos x="889" y="2"/>
                </a:cxn>
                <a:cxn ang="0">
                  <a:pos x="971" y="8"/>
                </a:cxn>
                <a:cxn ang="0">
                  <a:pos x="1039" y="16"/>
                </a:cxn>
                <a:cxn ang="0">
                  <a:pos x="1093" y="29"/>
                </a:cxn>
                <a:cxn ang="0">
                  <a:pos x="1127" y="41"/>
                </a:cxn>
                <a:cxn ang="0">
                  <a:pos x="1138" y="48"/>
                </a:cxn>
                <a:cxn ang="0">
                  <a:pos x="1144" y="54"/>
                </a:cxn>
                <a:cxn ang="0">
                  <a:pos x="1134" y="54"/>
                </a:cxn>
                <a:cxn ang="0">
                  <a:pos x="1108" y="48"/>
                </a:cxn>
                <a:cxn ang="0">
                  <a:pos x="1070" y="40"/>
                </a:cxn>
                <a:cxn ang="0">
                  <a:pos x="1047" y="31"/>
                </a:cxn>
                <a:cxn ang="0">
                  <a:pos x="916" y="10"/>
                </a:cxn>
                <a:cxn ang="0">
                  <a:pos x="763" y="8"/>
                </a:cxn>
                <a:cxn ang="0">
                  <a:pos x="602" y="34"/>
                </a:cxn>
                <a:cxn ang="0">
                  <a:pos x="444" y="86"/>
                </a:cxn>
                <a:cxn ang="0">
                  <a:pos x="310" y="172"/>
                </a:cxn>
                <a:cxn ang="0">
                  <a:pos x="253" y="222"/>
                </a:cxn>
                <a:cxn ang="0">
                  <a:pos x="168" y="310"/>
                </a:cxn>
                <a:cxn ang="0">
                  <a:pos x="113" y="383"/>
                </a:cxn>
                <a:cxn ang="0">
                  <a:pos x="80" y="445"/>
                </a:cxn>
                <a:cxn ang="0">
                  <a:pos x="59" y="498"/>
                </a:cxn>
                <a:cxn ang="0">
                  <a:pos x="50" y="521"/>
                </a:cxn>
                <a:cxn ang="0">
                  <a:pos x="27" y="581"/>
                </a:cxn>
                <a:cxn ang="0">
                  <a:pos x="11" y="616"/>
                </a:cxn>
                <a:cxn ang="0">
                  <a:pos x="0" y="627"/>
                </a:cxn>
                <a:cxn ang="0">
                  <a:pos x="0" y="618"/>
                </a:cxn>
                <a:cxn ang="0">
                  <a:pos x="4" y="592"/>
                </a:cxn>
              </a:cxnLst>
              <a:rect l="0" t="0" r="r" b="b"/>
              <a:pathLst>
                <a:path w="1145" h="628">
                  <a:moveTo>
                    <a:pt x="4" y="592"/>
                  </a:moveTo>
                  <a:lnTo>
                    <a:pt x="50" y="473"/>
                  </a:lnTo>
                  <a:lnTo>
                    <a:pt x="107" y="365"/>
                  </a:lnTo>
                  <a:lnTo>
                    <a:pt x="174" y="275"/>
                  </a:lnTo>
                  <a:lnTo>
                    <a:pt x="250" y="197"/>
                  </a:lnTo>
                  <a:lnTo>
                    <a:pt x="333" y="135"/>
                  </a:lnTo>
                  <a:lnTo>
                    <a:pt x="419" y="84"/>
                  </a:lnTo>
                  <a:lnTo>
                    <a:pt x="510" y="46"/>
                  </a:lnTo>
                  <a:lnTo>
                    <a:pt x="605" y="20"/>
                  </a:lnTo>
                  <a:lnTo>
                    <a:pt x="701" y="4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842" y="0"/>
                  </a:lnTo>
                  <a:lnTo>
                    <a:pt x="889" y="2"/>
                  </a:lnTo>
                  <a:lnTo>
                    <a:pt x="931" y="4"/>
                  </a:lnTo>
                  <a:lnTo>
                    <a:pt x="971" y="8"/>
                  </a:lnTo>
                  <a:lnTo>
                    <a:pt x="1007" y="13"/>
                  </a:lnTo>
                  <a:lnTo>
                    <a:pt x="1039" y="16"/>
                  </a:lnTo>
                  <a:lnTo>
                    <a:pt x="1068" y="23"/>
                  </a:lnTo>
                  <a:lnTo>
                    <a:pt x="1093" y="29"/>
                  </a:lnTo>
                  <a:lnTo>
                    <a:pt x="1113" y="36"/>
                  </a:lnTo>
                  <a:lnTo>
                    <a:pt x="1127" y="41"/>
                  </a:lnTo>
                  <a:lnTo>
                    <a:pt x="1127" y="41"/>
                  </a:lnTo>
                  <a:lnTo>
                    <a:pt x="1138" y="48"/>
                  </a:lnTo>
                  <a:lnTo>
                    <a:pt x="1141" y="52"/>
                  </a:lnTo>
                  <a:lnTo>
                    <a:pt x="1144" y="54"/>
                  </a:lnTo>
                  <a:lnTo>
                    <a:pt x="1140" y="54"/>
                  </a:lnTo>
                  <a:lnTo>
                    <a:pt x="1134" y="54"/>
                  </a:lnTo>
                  <a:lnTo>
                    <a:pt x="1123" y="52"/>
                  </a:lnTo>
                  <a:lnTo>
                    <a:pt x="1108" y="48"/>
                  </a:lnTo>
                  <a:lnTo>
                    <a:pt x="1091" y="43"/>
                  </a:lnTo>
                  <a:lnTo>
                    <a:pt x="1070" y="40"/>
                  </a:lnTo>
                  <a:lnTo>
                    <a:pt x="1047" y="31"/>
                  </a:lnTo>
                  <a:lnTo>
                    <a:pt x="1047" y="31"/>
                  </a:lnTo>
                  <a:lnTo>
                    <a:pt x="986" y="18"/>
                  </a:lnTo>
                  <a:lnTo>
                    <a:pt x="916" y="10"/>
                  </a:lnTo>
                  <a:lnTo>
                    <a:pt x="842" y="8"/>
                  </a:lnTo>
                  <a:lnTo>
                    <a:pt x="763" y="8"/>
                  </a:lnTo>
                  <a:lnTo>
                    <a:pt x="683" y="18"/>
                  </a:lnTo>
                  <a:lnTo>
                    <a:pt x="602" y="34"/>
                  </a:lnTo>
                  <a:lnTo>
                    <a:pt x="522" y="57"/>
                  </a:lnTo>
                  <a:lnTo>
                    <a:pt x="444" y="86"/>
                  </a:lnTo>
                  <a:lnTo>
                    <a:pt x="372" y="126"/>
                  </a:lnTo>
                  <a:lnTo>
                    <a:pt x="310" y="172"/>
                  </a:lnTo>
                  <a:lnTo>
                    <a:pt x="310" y="172"/>
                  </a:lnTo>
                  <a:lnTo>
                    <a:pt x="253" y="222"/>
                  </a:lnTo>
                  <a:lnTo>
                    <a:pt x="206" y="269"/>
                  </a:lnTo>
                  <a:lnTo>
                    <a:pt x="168" y="310"/>
                  </a:lnTo>
                  <a:lnTo>
                    <a:pt x="137" y="349"/>
                  </a:lnTo>
                  <a:lnTo>
                    <a:pt x="113" y="383"/>
                  </a:lnTo>
                  <a:lnTo>
                    <a:pt x="94" y="416"/>
                  </a:lnTo>
                  <a:lnTo>
                    <a:pt x="80" y="445"/>
                  </a:lnTo>
                  <a:lnTo>
                    <a:pt x="67" y="473"/>
                  </a:lnTo>
                  <a:lnTo>
                    <a:pt x="59" y="498"/>
                  </a:lnTo>
                  <a:lnTo>
                    <a:pt x="50" y="521"/>
                  </a:lnTo>
                  <a:lnTo>
                    <a:pt x="50" y="521"/>
                  </a:lnTo>
                  <a:lnTo>
                    <a:pt x="37" y="554"/>
                  </a:lnTo>
                  <a:lnTo>
                    <a:pt x="27" y="581"/>
                  </a:lnTo>
                  <a:lnTo>
                    <a:pt x="16" y="601"/>
                  </a:lnTo>
                  <a:lnTo>
                    <a:pt x="11" y="616"/>
                  </a:lnTo>
                  <a:lnTo>
                    <a:pt x="4" y="624"/>
                  </a:lnTo>
                  <a:lnTo>
                    <a:pt x="0" y="627"/>
                  </a:lnTo>
                  <a:lnTo>
                    <a:pt x="0" y="624"/>
                  </a:lnTo>
                  <a:lnTo>
                    <a:pt x="0" y="618"/>
                  </a:lnTo>
                  <a:lnTo>
                    <a:pt x="2" y="607"/>
                  </a:lnTo>
                  <a:lnTo>
                    <a:pt x="4" y="592"/>
                  </a:lnTo>
                  <a:lnTo>
                    <a:pt x="4" y="592"/>
                  </a:lnTo>
                </a:path>
              </a:pathLst>
            </a:custGeom>
            <a:solidFill>
              <a:srgbClr val="FFF7A8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1" name="Freeform 311"/>
            <p:cNvSpPr>
              <a:spLocks/>
            </p:cNvSpPr>
            <p:nvPr/>
          </p:nvSpPr>
          <p:spPr bwMode="auto">
            <a:xfrm>
              <a:off x="1998" y="1920"/>
              <a:ext cx="197" cy="173"/>
            </a:xfrm>
            <a:custGeom>
              <a:avLst/>
              <a:gdLst/>
              <a:ahLst/>
              <a:cxnLst>
                <a:cxn ang="0">
                  <a:pos x="94" y="118"/>
                </a:cxn>
                <a:cxn ang="0">
                  <a:pos x="154" y="127"/>
                </a:cxn>
                <a:cxn ang="0">
                  <a:pos x="160" y="90"/>
                </a:cxn>
                <a:cxn ang="0">
                  <a:pos x="160" y="90"/>
                </a:cxn>
                <a:cxn ang="0">
                  <a:pos x="160" y="74"/>
                </a:cxn>
                <a:cxn ang="0">
                  <a:pos x="152" y="61"/>
                </a:cxn>
                <a:cxn ang="0">
                  <a:pos x="139" y="50"/>
                </a:cxn>
                <a:cxn ang="0">
                  <a:pos x="124" y="44"/>
                </a:cxn>
                <a:cxn ang="0">
                  <a:pos x="105" y="39"/>
                </a:cxn>
                <a:cxn ang="0">
                  <a:pos x="105" y="39"/>
                </a:cxn>
                <a:cxn ang="0">
                  <a:pos x="78" y="38"/>
                </a:cxn>
                <a:cxn ang="0">
                  <a:pos x="61" y="44"/>
                </a:cxn>
                <a:cxn ang="0">
                  <a:pos x="50" y="53"/>
                </a:cxn>
                <a:cxn ang="0">
                  <a:pos x="44" y="64"/>
                </a:cxn>
                <a:cxn ang="0">
                  <a:pos x="41" y="71"/>
                </a:cxn>
                <a:cxn ang="0">
                  <a:pos x="36" y="110"/>
                </a:cxn>
                <a:cxn ang="0">
                  <a:pos x="94" y="118"/>
                </a:cxn>
                <a:cxn ang="0">
                  <a:pos x="91" y="154"/>
                </a:cxn>
                <a:cxn ang="0">
                  <a:pos x="0" y="141"/>
                </a:cxn>
                <a:cxn ang="0">
                  <a:pos x="13" y="61"/>
                </a:cxn>
                <a:cxn ang="0">
                  <a:pos x="13" y="61"/>
                </a:cxn>
                <a:cxn ang="0">
                  <a:pos x="16" y="44"/>
                </a:cxn>
                <a:cxn ang="0">
                  <a:pos x="23" y="32"/>
                </a:cxn>
                <a:cxn ang="0">
                  <a:pos x="31" y="20"/>
                </a:cxn>
                <a:cxn ang="0">
                  <a:pos x="40" y="13"/>
                </a:cxn>
                <a:cxn ang="0">
                  <a:pos x="52" y="6"/>
                </a:cxn>
                <a:cxn ang="0">
                  <a:pos x="63" y="4"/>
                </a:cxn>
                <a:cxn ang="0">
                  <a:pos x="73" y="0"/>
                </a:cxn>
                <a:cxn ang="0">
                  <a:pos x="87" y="0"/>
                </a:cxn>
                <a:cxn ang="0">
                  <a:pos x="99" y="0"/>
                </a:cxn>
                <a:cxn ang="0">
                  <a:pos x="110" y="2"/>
                </a:cxn>
                <a:cxn ang="0">
                  <a:pos x="110" y="2"/>
                </a:cxn>
                <a:cxn ang="0">
                  <a:pos x="120" y="4"/>
                </a:cxn>
                <a:cxn ang="0">
                  <a:pos x="133" y="8"/>
                </a:cxn>
                <a:cxn ang="0">
                  <a:pos x="145" y="13"/>
                </a:cxn>
                <a:cxn ang="0">
                  <a:pos x="158" y="18"/>
                </a:cxn>
                <a:cxn ang="0">
                  <a:pos x="168" y="25"/>
                </a:cxn>
                <a:cxn ang="0">
                  <a:pos x="177" y="36"/>
                </a:cxn>
                <a:cxn ang="0">
                  <a:pos x="186" y="46"/>
                </a:cxn>
                <a:cxn ang="0">
                  <a:pos x="190" y="59"/>
                </a:cxn>
                <a:cxn ang="0">
                  <a:pos x="194" y="74"/>
                </a:cxn>
                <a:cxn ang="0">
                  <a:pos x="191" y="90"/>
                </a:cxn>
                <a:cxn ang="0">
                  <a:pos x="179" y="169"/>
                </a:cxn>
                <a:cxn ang="0">
                  <a:pos x="91" y="154"/>
                </a:cxn>
                <a:cxn ang="0">
                  <a:pos x="94" y="118"/>
                </a:cxn>
                <a:cxn ang="0">
                  <a:pos x="94" y="118"/>
                </a:cxn>
              </a:cxnLst>
              <a:rect l="0" t="0" r="r" b="b"/>
              <a:pathLst>
                <a:path w="195" h="170">
                  <a:moveTo>
                    <a:pt x="94" y="118"/>
                  </a:moveTo>
                  <a:lnTo>
                    <a:pt x="154" y="127"/>
                  </a:lnTo>
                  <a:lnTo>
                    <a:pt x="160" y="90"/>
                  </a:lnTo>
                  <a:lnTo>
                    <a:pt x="160" y="90"/>
                  </a:lnTo>
                  <a:lnTo>
                    <a:pt x="160" y="74"/>
                  </a:lnTo>
                  <a:lnTo>
                    <a:pt x="152" y="61"/>
                  </a:lnTo>
                  <a:lnTo>
                    <a:pt x="139" y="50"/>
                  </a:lnTo>
                  <a:lnTo>
                    <a:pt x="124" y="44"/>
                  </a:lnTo>
                  <a:lnTo>
                    <a:pt x="105" y="39"/>
                  </a:lnTo>
                  <a:lnTo>
                    <a:pt x="105" y="39"/>
                  </a:lnTo>
                  <a:lnTo>
                    <a:pt x="78" y="38"/>
                  </a:lnTo>
                  <a:lnTo>
                    <a:pt x="61" y="44"/>
                  </a:lnTo>
                  <a:lnTo>
                    <a:pt x="50" y="53"/>
                  </a:lnTo>
                  <a:lnTo>
                    <a:pt x="44" y="64"/>
                  </a:lnTo>
                  <a:lnTo>
                    <a:pt x="41" y="71"/>
                  </a:lnTo>
                  <a:lnTo>
                    <a:pt x="36" y="110"/>
                  </a:lnTo>
                  <a:lnTo>
                    <a:pt x="94" y="118"/>
                  </a:lnTo>
                  <a:lnTo>
                    <a:pt x="91" y="154"/>
                  </a:lnTo>
                  <a:lnTo>
                    <a:pt x="0" y="141"/>
                  </a:lnTo>
                  <a:lnTo>
                    <a:pt x="13" y="61"/>
                  </a:lnTo>
                  <a:lnTo>
                    <a:pt x="13" y="61"/>
                  </a:lnTo>
                  <a:lnTo>
                    <a:pt x="16" y="44"/>
                  </a:lnTo>
                  <a:lnTo>
                    <a:pt x="23" y="32"/>
                  </a:lnTo>
                  <a:lnTo>
                    <a:pt x="31" y="20"/>
                  </a:lnTo>
                  <a:lnTo>
                    <a:pt x="40" y="13"/>
                  </a:lnTo>
                  <a:lnTo>
                    <a:pt x="52" y="6"/>
                  </a:lnTo>
                  <a:lnTo>
                    <a:pt x="63" y="4"/>
                  </a:lnTo>
                  <a:lnTo>
                    <a:pt x="73" y="0"/>
                  </a:lnTo>
                  <a:lnTo>
                    <a:pt x="87" y="0"/>
                  </a:lnTo>
                  <a:lnTo>
                    <a:pt x="99" y="0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120" y="4"/>
                  </a:lnTo>
                  <a:lnTo>
                    <a:pt x="133" y="8"/>
                  </a:lnTo>
                  <a:lnTo>
                    <a:pt x="145" y="13"/>
                  </a:lnTo>
                  <a:lnTo>
                    <a:pt x="158" y="18"/>
                  </a:lnTo>
                  <a:lnTo>
                    <a:pt x="168" y="25"/>
                  </a:lnTo>
                  <a:lnTo>
                    <a:pt x="177" y="36"/>
                  </a:lnTo>
                  <a:lnTo>
                    <a:pt x="186" y="46"/>
                  </a:lnTo>
                  <a:lnTo>
                    <a:pt x="190" y="59"/>
                  </a:lnTo>
                  <a:lnTo>
                    <a:pt x="194" y="74"/>
                  </a:lnTo>
                  <a:lnTo>
                    <a:pt x="191" y="90"/>
                  </a:lnTo>
                  <a:lnTo>
                    <a:pt x="179" y="169"/>
                  </a:lnTo>
                  <a:lnTo>
                    <a:pt x="91" y="154"/>
                  </a:lnTo>
                  <a:lnTo>
                    <a:pt x="94" y="118"/>
                  </a:lnTo>
                  <a:lnTo>
                    <a:pt x="94" y="118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2" name="Freeform 312"/>
            <p:cNvSpPr>
              <a:spLocks/>
            </p:cNvSpPr>
            <p:nvPr/>
          </p:nvSpPr>
          <p:spPr bwMode="auto">
            <a:xfrm>
              <a:off x="2032" y="1714"/>
              <a:ext cx="231" cy="192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3" y="53"/>
                </a:cxn>
                <a:cxn ang="0">
                  <a:pos x="75" y="39"/>
                </a:cxn>
                <a:cxn ang="0">
                  <a:pos x="88" y="37"/>
                </a:cxn>
                <a:cxn ang="0">
                  <a:pos x="94" y="39"/>
                </a:cxn>
                <a:cxn ang="0">
                  <a:pos x="107" y="50"/>
                </a:cxn>
                <a:cxn ang="0">
                  <a:pos x="109" y="66"/>
                </a:cxn>
                <a:cxn ang="0">
                  <a:pos x="88" y="117"/>
                </a:cxn>
                <a:cxn ang="0">
                  <a:pos x="48" y="140"/>
                </a:cxn>
                <a:cxn ang="0">
                  <a:pos x="178" y="159"/>
                </a:cxn>
                <a:cxn ang="0">
                  <a:pos x="132" y="94"/>
                </a:cxn>
                <a:cxn ang="0">
                  <a:pos x="139" y="81"/>
                </a:cxn>
                <a:cxn ang="0">
                  <a:pos x="153" y="73"/>
                </a:cxn>
                <a:cxn ang="0">
                  <a:pos x="174" y="81"/>
                </a:cxn>
                <a:cxn ang="0">
                  <a:pos x="183" y="85"/>
                </a:cxn>
                <a:cxn ang="0">
                  <a:pos x="197" y="89"/>
                </a:cxn>
                <a:cxn ang="0">
                  <a:pos x="210" y="92"/>
                </a:cxn>
                <a:cxn ang="0">
                  <a:pos x="222" y="51"/>
                </a:cxn>
                <a:cxn ang="0">
                  <a:pos x="218" y="53"/>
                </a:cxn>
                <a:cxn ang="0">
                  <a:pos x="208" y="53"/>
                </a:cxn>
                <a:cxn ang="0">
                  <a:pos x="187" y="43"/>
                </a:cxn>
                <a:cxn ang="0">
                  <a:pos x="169" y="39"/>
                </a:cxn>
                <a:cxn ang="0">
                  <a:pos x="149" y="37"/>
                </a:cxn>
                <a:cxn ang="0">
                  <a:pos x="134" y="48"/>
                </a:cxn>
                <a:cxn ang="0">
                  <a:pos x="134" y="35"/>
                </a:cxn>
                <a:cxn ang="0">
                  <a:pos x="123" y="16"/>
                </a:cxn>
                <a:cxn ang="0">
                  <a:pos x="107" y="3"/>
                </a:cxn>
                <a:cxn ang="0">
                  <a:pos x="103" y="2"/>
                </a:cxn>
                <a:cxn ang="0">
                  <a:pos x="88" y="0"/>
                </a:cxn>
                <a:cxn ang="0">
                  <a:pos x="73" y="0"/>
                </a:cxn>
                <a:cxn ang="0">
                  <a:pos x="59" y="7"/>
                </a:cxn>
                <a:cxn ang="0">
                  <a:pos x="42" y="23"/>
                </a:cxn>
                <a:cxn ang="0">
                  <a:pos x="0" y="117"/>
                </a:cxn>
                <a:cxn ang="0">
                  <a:pos x="63" y="106"/>
                </a:cxn>
              </a:cxnLst>
              <a:rect l="0" t="0" r="r" b="b"/>
              <a:pathLst>
                <a:path w="228" h="194">
                  <a:moveTo>
                    <a:pt x="63" y="106"/>
                  </a:moveTo>
                  <a:lnTo>
                    <a:pt x="42" y="96"/>
                  </a:lnTo>
                  <a:lnTo>
                    <a:pt x="63" y="53"/>
                  </a:lnTo>
                  <a:lnTo>
                    <a:pt x="63" y="53"/>
                  </a:lnTo>
                  <a:lnTo>
                    <a:pt x="66" y="43"/>
                  </a:lnTo>
                  <a:lnTo>
                    <a:pt x="75" y="39"/>
                  </a:lnTo>
                  <a:lnTo>
                    <a:pt x="82" y="37"/>
                  </a:lnTo>
                  <a:lnTo>
                    <a:pt x="88" y="37"/>
                  </a:lnTo>
                  <a:lnTo>
                    <a:pt x="94" y="39"/>
                  </a:lnTo>
                  <a:lnTo>
                    <a:pt x="94" y="39"/>
                  </a:lnTo>
                  <a:lnTo>
                    <a:pt x="103" y="43"/>
                  </a:lnTo>
                  <a:lnTo>
                    <a:pt x="107" y="50"/>
                  </a:lnTo>
                  <a:lnTo>
                    <a:pt x="109" y="58"/>
                  </a:lnTo>
                  <a:lnTo>
                    <a:pt x="109" y="66"/>
                  </a:lnTo>
                  <a:lnTo>
                    <a:pt x="105" y="76"/>
                  </a:lnTo>
                  <a:lnTo>
                    <a:pt x="88" y="117"/>
                  </a:lnTo>
                  <a:lnTo>
                    <a:pt x="63" y="106"/>
                  </a:lnTo>
                  <a:lnTo>
                    <a:pt x="48" y="140"/>
                  </a:lnTo>
                  <a:lnTo>
                    <a:pt x="164" y="193"/>
                  </a:lnTo>
                  <a:lnTo>
                    <a:pt x="178" y="159"/>
                  </a:lnTo>
                  <a:lnTo>
                    <a:pt x="116" y="129"/>
                  </a:lnTo>
                  <a:lnTo>
                    <a:pt x="132" y="94"/>
                  </a:lnTo>
                  <a:lnTo>
                    <a:pt x="132" y="94"/>
                  </a:lnTo>
                  <a:lnTo>
                    <a:pt x="139" y="81"/>
                  </a:lnTo>
                  <a:lnTo>
                    <a:pt x="144" y="75"/>
                  </a:lnTo>
                  <a:lnTo>
                    <a:pt x="153" y="73"/>
                  </a:lnTo>
                  <a:lnTo>
                    <a:pt x="162" y="75"/>
                  </a:lnTo>
                  <a:lnTo>
                    <a:pt x="174" y="81"/>
                  </a:lnTo>
                  <a:lnTo>
                    <a:pt x="174" y="81"/>
                  </a:lnTo>
                  <a:lnTo>
                    <a:pt x="183" y="85"/>
                  </a:lnTo>
                  <a:lnTo>
                    <a:pt x="191" y="87"/>
                  </a:lnTo>
                  <a:lnTo>
                    <a:pt x="197" y="89"/>
                  </a:lnTo>
                  <a:lnTo>
                    <a:pt x="203" y="89"/>
                  </a:lnTo>
                  <a:lnTo>
                    <a:pt x="210" y="92"/>
                  </a:lnTo>
                  <a:lnTo>
                    <a:pt x="227" y="53"/>
                  </a:lnTo>
                  <a:lnTo>
                    <a:pt x="222" y="51"/>
                  </a:lnTo>
                  <a:lnTo>
                    <a:pt x="222" y="51"/>
                  </a:lnTo>
                  <a:lnTo>
                    <a:pt x="218" y="53"/>
                  </a:lnTo>
                  <a:lnTo>
                    <a:pt x="214" y="53"/>
                  </a:lnTo>
                  <a:lnTo>
                    <a:pt x="208" y="53"/>
                  </a:lnTo>
                  <a:lnTo>
                    <a:pt x="199" y="50"/>
                  </a:lnTo>
                  <a:lnTo>
                    <a:pt x="187" y="43"/>
                  </a:lnTo>
                  <a:lnTo>
                    <a:pt x="187" y="43"/>
                  </a:lnTo>
                  <a:lnTo>
                    <a:pt x="169" y="39"/>
                  </a:lnTo>
                  <a:lnTo>
                    <a:pt x="157" y="35"/>
                  </a:lnTo>
                  <a:lnTo>
                    <a:pt x="149" y="37"/>
                  </a:lnTo>
                  <a:lnTo>
                    <a:pt x="141" y="41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34" y="35"/>
                  </a:lnTo>
                  <a:lnTo>
                    <a:pt x="130" y="27"/>
                  </a:lnTo>
                  <a:lnTo>
                    <a:pt x="123" y="16"/>
                  </a:lnTo>
                  <a:lnTo>
                    <a:pt x="117" y="9"/>
                  </a:lnTo>
                  <a:lnTo>
                    <a:pt x="107" y="3"/>
                  </a:lnTo>
                  <a:lnTo>
                    <a:pt x="107" y="3"/>
                  </a:lnTo>
                  <a:lnTo>
                    <a:pt x="103" y="2"/>
                  </a:lnTo>
                  <a:lnTo>
                    <a:pt x="96" y="0"/>
                  </a:lnTo>
                  <a:lnTo>
                    <a:pt x="88" y="0"/>
                  </a:lnTo>
                  <a:lnTo>
                    <a:pt x="82" y="0"/>
                  </a:lnTo>
                  <a:lnTo>
                    <a:pt x="73" y="0"/>
                  </a:lnTo>
                  <a:lnTo>
                    <a:pt x="65" y="3"/>
                  </a:lnTo>
                  <a:lnTo>
                    <a:pt x="59" y="7"/>
                  </a:lnTo>
                  <a:lnTo>
                    <a:pt x="50" y="14"/>
                  </a:lnTo>
                  <a:lnTo>
                    <a:pt x="42" y="23"/>
                  </a:lnTo>
                  <a:lnTo>
                    <a:pt x="38" y="35"/>
                  </a:lnTo>
                  <a:lnTo>
                    <a:pt x="0" y="117"/>
                  </a:lnTo>
                  <a:lnTo>
                    <a:pt x="48" y="140"/>
                  </a:lnTo>
                  <a:lnTo>
                    <a:pt x="63" y="106"/>
                  </a:lnTo>
                  <a:lnTo>
                    <a:pt x="63" y="106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3" name="Freeform 313"/>
            <p:cNvSpPr>
              <a:spLocks/>
            </p:cNvSpPr>
            <p:nvPr/>
          </p:nvSpPr>
          <p:spPr bwMode="auto">
            <a:xfrm>
              <a:off x="2199" y="1555"/>
              <a:ext cx="191" cy="187"/>
            </a:xfrm>
            <a:custGeom>
              <a:avLst/>
              <a:gdLst/>
              <a:ahLst/>
              <a:cxnLst>
                <a:cxn ang="0">
                  <a:pos x="136" y="66"/>
                </a:cxn>
                <a:cxn ang="0">
                  <a:pos x="149" y="85"/>
                </a:cxn>
                <a:cxn ang="0">
                  <a:pos x="153" y="101"/>
                </a:cxn>
                <a:cxn ang="0">
                  <a:pos x="151" y="117"/>
                </a:cxn>
                <a:cxn ang="0">
                  <a:pos x="145" y="129"/>
                </a:cxn>
                <a:cxn ang="0">
                  <a:pos x="142" y="135"/>
                </a:cxn>
                <a:cxn ang="0">
                  <a:pos x="132" y="143"/>
                </a:cxn>
                <a:cxn ang="0">
                  <a:pos x="119" y="150"/>
                </a:cxn>
                <a:cxn ang="0">
                  <a:pos x="103" y="152"/>
                </a:cxn>
                <a:cxn ang="0">
                  <a:pos x="84" y="145"/>
                </a:cxn>
                <a:cxn ang="0">
                  <a:pos x="62" y="131"/>
                </a:cxn>
                <a:cxn ang="0">
                  <a:pos x="52" y="122"/>
                </a:cxn>
                <a:cxn ang="0">
                  <a:pos x="37" y="103"/>
                </a:cxn>
                <a:cxn ang="0">
                  <a:pos x="34" y="87"/>
                </a:cxn>
                <a:cxn ang="0">
                  <a:pos x="35" y="69"/>
                </a:cxn>
                <a:cxn ang="0">
                  <a:pos x="41" y="59"/>
                </a:cxn>
                <a:cxn ang="0">
                  <a:pos x="46" y="53"/>
                </a:cxn>
                <a:cxn ang="0">
                  <a:pos x="54" y="44"/>
                </a:cxn>
                <a:cxn ang="0">
                  <a:pos x="67" y="38"/>
                </a:cxn>
                <a:cxn ang="0">
                  <a:pos x="84" y="36"/>
                </a:cxn>
                <a:cxn ang="0">
                  <a:pos x="103" y="43"/>
                </a:cxn>
                <a:cxn ang="0">
                  <a:pos x="126" y="55"/>
                </a:cxn>
                <a:cxn ang="0">
                  <a:pos x="149" y="25"/>
                </a:cxn>
                <a:cxn ang="0">
                  <a:pos x="113" y="4"/>
                </a:cxn>
                <a:cxn ang="0">
                  <a:pos x="80" y="0"/>
                </a:cxn>
                <a:cxn ang="0">
                  <a:pos x="54" y="6"/>
                </a:cxn>
                <a:cxn ang="0">
                  <a:pos x="34" y="19"/>
                </a:cxn>
                <a:cxn ang="0">
                  <a:pos x="20" y="32"/>
                </a:cxn>
                <a:cxn ang="0">
                  <a:pos x="16" y="38"/>
                </a:cxn>
                <a:cxn ang="0">
                  <a:pos x="4" y="57"/>
                </a:cxn>
                <a:cxn ang="0">
                  <a:pos x="0" y="82"/>
                </a:cxn>
                <a:cxn ang="0">
                  <a:pos x="2" y="112"/>
                </a:cxn>
                <a:cxn ang="0">
                  <a:pos x="20" y="143"/>
                </a:cxn>
                <a:cxn ang="0">
                  <a:pos x="37" y="161"/>
                </a:cxn>
                <a:cxn ang="0">
                  <a:pos x="75" y="184"/>
                </a:cxn>
                <a:cxn ang="0">
                  <a:pos x="107" y="189"/>
                </a:cxn>
                <a:cxn ang="0">
                  <a:pos x="135" y="182"/>
                </a:cxn>
                <a:cxn ang="0">
                  <a:pos x="153" y="169"/>
                </a:cxn>
                <a:cxn ang="0">
                  <a:pos x="165" y="154"/>
                </a:cxn>
                <a:cxn ang="0">
                  <a:pos x="172" y="148"/>
                </a:cxn>
                <a:cxn ang="0">
                  <a:pos x="183" y="129"/>
                </a:cxn>
                <a:cxn ang="0">
                  <a:pos x="189" y="103"/>
                </a:cxn>
                <a:cxn ang="0">
                  <a:pos x="184" y="76"/>
                </a:cxn>
                <a:cxn ang="0">
                  <a:pos x="165" y="43"/>
                </a:cxn>
                <a:cxn ang="0">
                  <a:pos x="126" y="55"/>
                </a:cxn>
              </a:cxnLst>
              <a:rect l="0" t="0" r="r" b="b"/>
              <a:pathLst>
                <a:path w="190" h="190">
                  <a:moveTo>
                    <a:pt x="126" y="55"/>
                  </a:moveTo>
                  <a:lnTo>
                    <a:pt x="136" y="66"/>
                  </a:lnTo>
                  <a:lnTo>
                    <a:pt x="142" y="76"/>
                  </a:lnTo>
                  <a:lnTo>
                    <a:pt x="149" y="85"/>
                  </a:lnTo>
                  <a:lnTo>
                    <a:pt x="151" y="92"/>
                  </a:lnTo>
                  <a:lnTo>
                    <a:pt x="153" y="101"/>
                  </a:lnTo>
                  <a:lnTo>
                    <a:pt x="153" y="110"/>
                  </a:lnTo>
                  <a:lnTo>
                    <a:pt x="151" y="117"/>
                  </a:lnTo>
                  <a:lnTo>
                    <a:pt x="149" y="124"/>
                  </a:lnTo>
                  <a:lnTo>
                    <a:pt x="145" y="129"/>
                  </a:lnTo>
                  <a:lnTo>
                    <a:pt x="142" y="135"/>
                  </a:lnTo>
                  <a:lnTo>
                    <a:pt x="142" y="135"/>
                  </a:lnTo>
                  <a:lnTo>
                    <a:pt x="138" y="140"/>
                  </a:lnTo>
                  <a:lnTo>
                    <a:pt x="132" y="143"/>
                  </a:lnTo>
                  <a:lnTo>
                    <a:pt x="126" y="148"/>
                  </a:lnTo>
                  <a:lnTo>
                    <a:pt x="119" y="150"/>
                  </a:lnTo>
                  <a:lnTo>
                    <a:pt x="110" y="152"/>
                  </a:lnTo>
                  <a:lnTo>
                    <a:pt x="103" y="152"/>
                  </a:lnTo>
                  <a:lnTo>
                    <a:pt x="94" y="150"/>
                  </a:lnTo>
                  <a:lnTo>
                    <a:pt x="84" y="145"/>
                  </a:lnTo>
                  <a:lnTo>
                    <a:pt x="73" y="140"/>
                  </a:lnTo>
                  <a:lnTo>
                    <a:pt x="62" y="131"/>
                  </a:lnTo>
                  <a:lnTo>
                    <a:pt x="62" y="131"/>
                  </a:lnTo>
                  <a:lnTo>
                    <a:pt x="52" y="122"/>
                  </a:lnTo>
                  <a:lnTo>
                    <a:pt x="43" y="112"/>
                  </a:lnTo>
                  <a:lnTo>
                    <a:pt x="37" y="103"/>
                  </a:lnTo>
                  <a:lnTo>
                    <a:pt x="35" y="95"/>
                  </a:lnTo>
                  <a:lnTo>
                    <a:pt x="34" y="87"/>
                  </a:lnTo>
                  <a:lnTo>
                    <a:pt x="34" y="78"/>
                  </a:lnTo>
                  <a:lnTo>
                    <a:pt x="35" y="69"/>
                  </a:lnTo>
                  <a:lnTo>
                    <a:pt x="37" y="64"/>
                  </a:lnTo>
                  <a:lnTo>
                    <a:pt x="41" y="59"/>
                  </a:lnTo>
                  <a:lnTo>
                    <a:pt x="46" y="53"/>
                  </a:lnTo>
                  <a:lnTo>
                    <a:pt x="46" y="53"/>
                  </a:lnTo>
                  <a:lnTo>
                    <a:pt x="50" y="48"/>
                  </a:lnTo>
                  <a:lnTo>
                    <a:pt x="54" y="44"/>
                  </a:lnTo>
                  <a:lnTo>
                    <a:pt x="60" y="40"/>
                  </a:lnTo>
                  <a:lnTo>
                    <a:pt x="67" y="38"/>
                  </a:lnTo>
                  <a:lnTo>
                    <a:pt x="75" y="36"/>
                  </a:lnTo>
                  <a:lnTo>
                    <a:pt x="84" y="36"/>
                  </a:lnTo>
                  <a:lnTo>
                    <a:pt x="92" y="38"/>
                  </a:lnTo>
                  <a:lnTo>
                    <a:pt x="103" y="43"/>
                  </a:lnTo>
                  <a:lnTo>
                    <a:pt x="113" y="46"/>
                  </a:lnTo>
                  <a:lnTo>
                    <a:pt x="126" y="55"/>
                  </a:lnTo>
                  <a:lnTo>
                    <a:pt x="149" y="25"/>
                  </a:lnTo>
                  <a:lnTo>
                    <a:pt x="149" y="25"/>
                  </a:lnTo>
                  <a:lnTo>
                    <a:pt x="130" y="13"/>
                  </a:lnTo>
                  <a:lnTo>
                    <a:pt x="113" y="4"/>
                  </a:lnTo>
                  <a:lnTo>
                    <a:pt x="96" y="0"/>
                  </a:lnTo>
                  <a:lnTo>
                    <a:pt x="80" y="0"/>
                  </a:lnTo>
                  <a:lnTo>
                    <a:pt x="67" y="2"/>
                  </a:lnTo>
                  <a:lnTo>
                    <a:pt x="54" y="6"/>
                  </a:lnTo>
                  <a:lnTo>
                    <a:pt x="41" y="13"/>
                  </a:lnTo>
                  <a:lnTo>
                    <a:pt x="34" y="19"/>
                  </a:lnTo>
                  <a:lnTo>
                    <a:pt x="25" y="25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6" y="38"/>
                  </a:lnTo>
                  <a:lnTo>
                    <a:pt x="9" y="46"/>
                  </a:lnTo>
                  <a:lnTo>
                    <a:pt x="4" y="57"/>
                  </a:lnTo>
                  <a:lnTo>
                    <a:pt x="2" y="69"/>
                  </a:lnTo>
                  <a:lnTo>
                    <a:pt x="0" y="82"/>
                  </a:lnTo>
                  <a:lnTo>
                    <a:pt x="0" y="97"/>
                  </a:lnTo>
                  <a:lnTo>
                    <a:pt x="2" y="112"/>
                  </a:lnTo>
                  <a:lnTo>
                    <a:pt x="8" y="129"/>
                  </a:lnTo>
                  <a:lnTo>
                    <a:pt x="20" y="143"/>
                  </a:lnTo>
                  <a:lnTo>
                    <a:pt x="37" y="161"/>
                  </a:lnTo>
                  <a:lnTo>
                    <a:pt x="37" y="161"/>
                  </a:lnTo>
                  <a:lnTo>
                    <a:pt x="57" y="175"/>
                  </a:lnTo>
                  <a:lnTo>
                    <a:pt x="75" y="184"/>
                  </a:lnTo>
                  <a:lnTo>
                    <a:pt x="92" y="189"/>
                  </a:lnTo>
                  <a:lnTo>
                    <a:pt x="107" y="189"/>
                  </a:lnTo>
                  <a:lnTo>
                    <a:pt x="121" y="186"/>
                  </a:lnTo>
                  <a:lnTo>
                    <a:pt x="135" y="182"/>
                  </a:lnTo>
                  <a:lnTo>
                    <a:pt x="145" y="175"/>
                  </a:lnTo>
                  <a:lnTo>
                    <a:pt x="153" y="169"/>
                  </a:lnTo>
                  <a:lnTo>
                    <a:pt x="161" y="161"/>
                  </a:lnTo>
                  <a:lnTo>
                    <a:pt x="165" y="154"/>
                  </a:lnTo>
                  <a:lnTo>
                    <a:pt x="165" y="154"/>
                  </a:lnTo>
                  <a:lnTo>
                    <a:pt x="172" y="148"/>
                  </a:lnTo>
                  <a:lnTo>
                    <a:pt x="176" y="140"/>
                  </a:lnTo>
                  <a:lnTo>
                    <a:pt x="183" y="129"/>
                  </a:lnTo>
                  <a:lnTo>
                    <a:pt x="186" y="118"/>
                  </a:lnTo>
                  <a:lnTo>
                    <a:pt x="189" y="103"/>
                  </a:lnTo>
                  <a:lnTo>
                    <a:pt x="189" y="91"/>
                  </a:lnTo>
                  <a:lnTo>
                    <a:pt x="184" y="76"/>
                  </a:lnTo>
                  <a:lnTo>
                    <a:pt x="179" y="59"/>
                  </a:lnTo>
                  <a:lnTo>
                    <a:pt x="165" y="43"/>
                  </a:lnTo>
                  <a:lnTo>
                    <a:pt x="149" y="25"/>
                  </a:lnTo>
                  <a:lnTo>
                    <a:pt x="126" y="55"/>
                  </a:lnTo>
                  <a:lnTo>
                    <a:pt x="126" y="55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4" name="Freeform 314"/>
            <p:cNvSpPr>
              <a:spLocks/>
            </p:cNvSpPr>
            <p:nvPr/>
          </p:nvSpPr>
          <p:spPr bwMode="auto">
            <a:xfrm>
              <a:off x="2334" y="1459"/>
              <a:ext cx="144" cy="167"/>
            </a:xfrm>
            <a:custGeom>
              <a:avLst/>
              <a:gdLst/>
              <a:ahLst/>
              <a:cxnLst>
                <a:cxn ang="0">
                  <a:pos x="143" y="142"/>
                </a:cxn>
                <a:cxn ang="0">
                  <a:pos x="113" y="166"/>
                </a:cxn>
                <a:cxn ang="0">
                  <a:pos x="0" y="23"/>
                </a:cxn>
                <a:cxn ang="0">
                  <a:pos x="28" y="0"/>
                </a:cxn>
                <a:cxn ang="0">
                  <a:pos x="143" y="142"/>
                </a:cxn>
                <a:cxn ang="0">
                  <a:pos x="143" y="142"/>
                </a:cxn>
              </a:cxnLst>
              <a:rect l="0" t="0" r="r" b="b"/>
              <a:pathLst>
                <a:path w="144" h="167">
                  <a:moveTo>
                    <a:pt x="143" y="142"/>
                  </a:moveTo>
                  <a:lnTo>
                    <a:pt x="113" y="166"/>
                  </a:lnTo>
                  <a:lnTo>
                    <a:pt x="0" y="23"/>
                  </a:lnTo>
                  <a:lnTo>
                    <a:pt x="28" y="0"/>
                  </a:lnTo>
                  <a:lnTo>
                    <a:pt x="143" y="142"/>
                  </a:lnTo>
                  <a:lnTo>
                    <a:pt x="143" y="142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5" name="Freeform 315"/>
            <p:cNvSpPr>
              <a:spLocks/>
            </p:cNvSpPr>
            <p:nvPr/>
          </p:nvSpPr>
          <p:spPr bwMode="auto">
            <a:xfrm>
              <a:off x="2392" y="1344"/>
              <a:ext cx="168" cy="201"/>
            </a:xfrm>
            <a:custGeom>
              <a:avLst/>
              <a:gdLst/>
              <a:ahLst/>
              <a:cxnLst>
                <a:cxn ang="0">
                  <a:pos x="169" y="184"/>
                </a:cxn>
                <a:cxn ang="0">
                  <a:pos x="134" y="203"/>
                </a:cxn>
                <a:cxn ang="0">
                  <a:pos x="63" y="73"/>
                </a:cxn>
                <a:cxn ang="0">
                  <a:pos x="15" y="98"/>
                </a:cxn>
                <a:cxn ang="0">
                  <a:pos x="0" y="71"/>
                </a:cxn>
                <a:cxn ang="0">
                  <a:pos x="128" y="0"/>
                </a:cxn>
                <a:cxn ang="0">
                  <a:pos x="145" y="27"/>
                </a:cxn>
                <a:cxn ang="0">
                  <a:pos x="97" y="54"/>
                </a:cxn>
                <a:cxn ang="0">
                  <a:pos x="169" y="184"/>
                </a:cxn>
                <a:cxn ang="0">
                  <a:pos x="169" y="184"/>
                </a:cxn>
              </a:cxnLst>
              <a:rect l="0" t="0" r="r" b="b"/>
              <a:pathLst>
                <a:path w="170" h="204">
                  <a:moveTo>
                    <a:pt x="169" y="184"/>
                  </a:moveTo>
                  <a:lnTo>
                    <a:pt x="134" y="203"/>
                  </a:lnTo>
                  <a:lnTo>
                    <a:pt x="63" y="73"/>
                  </a:lnTo>
                  <a:lnTo>
                    <a:pt x="15" y="98"/>
                  </a:lnTo>
                  <a:lnTo>
                    <a:pt x="0" y="71"/>
                  </a:lnTo>
                  <a:lnTo>
                    <a:pt x="128" y="0"/>
                  </a:lnTo>
                  <a:lnTo>
                    <a:pt x="145" y="27"/>
                  </a:lnTo>
                  <a:lnTo>
                    <a:pt x="97" y="54"/>
                  </a:lnTo>
                  <a:lnTo>
                    <a:pt x="169" y="184"/>
                  </a:lnTo>
                  <a:lnTo>
                    <a:pt x="169" y="18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6" name="Freeform 316"/>
            <p:cNvSpPr>
              <a:spLocks/>
            </p:cNvSpPr>
            <p:nvPr/>
          </p:nvSpPr>
          <p:spPr bwMode="auto">
            <a:xfrm>
              <a:off x="2685" y="1272"/>
              <a:ext cx="168" cy="201"/>
            </a:xfrm>
            <a:custGeom>
              <a:avLst/>
              <a:gdLst/>
              <a:ahLst/>
              <a:cxnLst>
                <a:cxn ang="0">
                  <a:pos x="137" y="30"/>
                </a:cxn>
                <a:cxn ang="0">
                  <a:pos x="42" y="48"/>
                </a:cxn>
                <a:cxn ang="0">
                  <a:pos x="48" y="85"/>
                </a:cxn>
                <a:cxn ang="0">
                  <a:pos x="137" y="71"/>
                </a:cxn>
                <a:cxn ang="0">
                  <a:pos x="141" y="103"/>
                </a:cxn>
                <a:cxn ang="0">
                  <a:pos x="54" y="117"/>
                </a:cxn>
                <a:cxn ang="0">
                  <a:pos x="63" y="163"/>
                </a:cxn>
                <a:cxn ang="0">
                  <a:pos x="160" y="147"/>
                </a:cxn>
                <a:cxn ang="0">
                  <a:pos x="167" y="177"/>
                </a:cxn>
                <a:cxn ang="0">
                  <a:pos x="29" y="201"/>
                </a:cxn>
                <a:cxn ang="0">
                  <a:pos x="0" y="23"/>
                </a:cxn>
                <a:cxn ang="0">
                  <a:pos x="132" y="0"/>
                </a:cxn>
                <a:cxn ang="0">
                  <a:pos x="137" y="30"/>
                </a:cxn>
                <a:cxn ang="0">
                  <a:pos x="137" y="30"/>
                </a:cxn>
              </a:cxnLst>
              <a:rect l="0" t="0" r="r" b="b"/>
              <a:pathLst>
                <a:path w="168" h="202">
                  <a:moveTo>
                    <a:pt x="137" y="30"/>
                  </a:moveTo>
                  <a:lnTo>
                    <a:pt x="42" y="48"/>
                  </a:lnTo>
                  <a:lnTo>
                    <a:pt x="48" y="85"/>
                  </a:lnTo>
                  <a:lnTo>
                    <a:pt x="137" y="71"/>
                  </a:lnTo>
                  <a:lnTo>
                    <a:pt x="141" y="103"/>
                  </a:lnTo>
                  <a:lnTo>
                    <a:pt x="54" y="117"/>
                  </a:lnTo>
                  <a:lnTo>
                    <a:pt x="63" y="163"/>
                  </a:lnTo>
                  <a:lnTo>
                    <a:pt x="160" y="147"/>
                  </a:lnTo>
                  <a:lnTo>
                    <a:pt x="167" y="177"/>
                  </a:lnTo>
                  <a:lnTo>
                    <a:pt x="29" y="201"/>
                  </a:lnTo>
                  <a:lnTo>
                    <a:pt x="0" y="23"/>
                  </a:lnTo>
                  <a:lnTo>
                    <a:pt x="132" y="0"/>
                  </a:lnTo>
                  <a:lnTo>
                    <a:pt x="137" y="30"/>
                  </a:lnTo>
                  <a:lnTo>
                    <a:pt x="137" y="30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7" name="Freeform 317"/>
            <p:cNvSpPr>
              <a:spLocks/>
            </p:cNvSpPr>
            <p:nvPr/>
          </p:nvSpPr>
          <p:spPr bwMode="auto">
            <a:xfrm>
              <a:off x="2863" y="1257"/>
              <a:ext cx="153" cy="192"/>
            </a:xfrm>
            <a:custGeom>
              <a:avLst/>
              <a:gdLst/>
              <a:ahLst/>
              <a:cxnLst>
                <a:cxn ang="0">
                  <a:pos x="82" y="190"/>
                </a:cxn>
                <a:cxn ang="0">
                  <a:pos x="45" y="185"/>
                </a:cxn>
                <a:cxn ang="0">
                  <a:pos x="55" y="37"/>
                </a:cxn>
                <a:cxn ang="0">
                  <a:pos x="0" y="34"/>
                </a:cxn>
                <a:cxn ang="0">
                  <a:pos x="2" y="0"/>
                </a:cxn>
                <a:cxn ang="0">
                  <a:pos x="151" y="12"/>
                </a:cxn>
                <a:cxn ang="0">
                  <a:pos x="148" y="44"/>
                </a:cxn>
                <a:cxn ang="0">
                  <a:pos x="93" y="39"/>
                </a:cxn>
                <a:cxn ang="0">
                  <a:pos x="82" y="190"/>
                </a:cxn>
                <a:cxn ang="0">
                  <a:pos x="82" y="190"/>
                </a:cxn>
              </a:cxnLst>
              <a:rect l="0" t="0" r="r" b="b"/>
              <a:pathLst>
                <a:path w="152" h="191">
                  <a:moveTo>
                    <a:pt x="82" y="190"/>
                  </a:moveTo>
                  <a:lnTo>
                    <a:pt x="45" y="185"/>
                  </a:lnTo>
                  <a:lnTo>
                    <a:pt x="55" y="37"/>
                  </a:lnTo>
                  <a:lnTo>
                    <a:pt x="0" y="34"/>
                  </a:lnTo>
                  <a:lnTo>
                    <a:pt x="2" y="0"/>
                  </a:lnTo>
                  <a:lnTo>
                    <a:pt x="151" y="12"/>
                  </a:lnTo>
                  <a:lnTo>
                    <a:pt x="148" y="44"/>
                  </a:lnTo>
                  <a:lnTo>
                    <a:pt x="93" y="39"/>
                  </a:lnTo>
                  <a:lnTo>
                    <a:pt x="82" y="190"/>
                  </a:lnTo>
                  <a:lnTo>
                    <a:pt x="82" y="190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8" name="Freeform 318"/>
            <p:cNvSpPr>
              <a:spLocks/>
            </p:cNvSpPr>
            <p:nvPr/>
          </p:nvSpPr>
          <p:spPr bwMode="auto">
            <a:xfrm>
              <a:off x="3103" y="1346"/>
              <a:ext cx="176" cy="211"/>
            </a:xfrm>
            <a:custGeom>
              <a:avLst/>
              <a:gdLst/>
              <a:ahLst/>
              <a:cxnLst>
                <a:cxn ang="0">
                  <a:pos x="110" y="78"/>
                </a:cxn>
                <a:cxn ang="0">
                  <a:pos x="136" y="46"/>
                </a:cxn>
                <a:cxn ang="0">
                  <a:pos x="136" y="46"/>
                </a:cxn>
                <a:cxn ang="0">
                  <a:pos x="128" y="122"/>
                </a:cxn>
                <a:cxn ang="0">
                  <a:pos x="85" y="103"/>
                </a:cxn>
                <a:cxn ang="0">
                  <a:pos x="110" y="78"/>
                </a:cxn>
                <a:cxn ang="0">
                  <a:pos x="82" y="54"/>
                </a:cxn>
                <a:cxn ang="0">
                  <a:pos x="0" y="140"/>
                </a:cxn>
                <a:cxn ang="0">
                  <a:pos x="37" y="158"/>
                </a:cxn>
                <a:cxn ang="0">
                  <a:pos x="64" y="128"/>
                </a:cxn>
                <a:cxn ang="0">
                  <a:pos x="124" y="156"/>
                </a:cxn>
                <a:cxn ang="0">
                  <a:pos x="119" y="193"/>
                </a:cxn>
                <a:cxn ang="0">
                  <a:pos x="158" y="210"/>
                </a:cxn>
                <a:cxn ang="0">
                  <a:pos x="175" y="18"/>
                </a:cxn>
                <a:cxn ang="0">
                  <a:pos x="133" y="0"/>
                </a:cxn>
                <a:cxn ang="0">
                  <a:pos x="82" y="54"/>
                </a:cxn>
                <a:cxn ang="0">
                  <a:pos x="110" y="78"/>
                </a:cxn>
                <a:cxn ang="0">
                  <a:pos x="110" y="78"/>
                </a:cxn>
              </a:cxnLst>
              <a:rect l="0" t="0" r="r" b="b"/>
              <a:pathLst>
                <a:path w="176" h="211">
                  <a:moveTo>
                    <a:pt x="110" y="78"/>
                  </a:moveTo>
                  <a:lnTo>
                    <a:pt x="136" y="46"/>
                  </a:lnTo>
                  <a:lnTo>
                    <a:pt x="136" y="46"/>
                  </a:lnTo>
                  <a:lnTo>
                    <a:pt x="128" y="122"/>
                  </a:lnTo>
                  <a:lnTo>
                    <a:pt x="85" y="103"/>
                  </a:lnTo>
                  <a:lnTo>
                    <a:pt x="110" y="78"/>
                  </a:lnTo>
                  <a:lnTo>
                    <a:pt x="82" y="54"/>
                  </a:lnTo>
                  <a:lnTo>
                    <a:pt x="0" y="140"/>
                  </a:lnTo>
                  <a:lnTo>
                    <a:pt x="37" y="158"/>
                  </a:lnTo>
                  <a:lnTo>
                    <a:pt x="64" y="128"/>
                  </a:lnTo>
                  <a:lnTo>
                    <a:pt x="124" y="156"/>
                  </a:lnTo>
                  <a:lnTo>
                    <a:pt x="119" y="193"/>
                  </a:lnTo>
                  <a:lnTo>
                    <a:pt x="158" y="210"/>
                  </a:lnTo>
                  <a:lnTo>
                    <a:pt x="175" y="18"/>
                  </a:lnTo>
                  <a:lnTo>
                    <a:pt x="133" y="0"/>
                  </a:lnTo>
                  <a:lnTo>
                    <a:pt x="82" y="54"/>
                  </a:lnTo>
                  <a:lnTo>
                    <a:pt x="110" y="78"/>
                  </a:lnTo>
                  <a:lnTo>
                    <a:pt x="110" y="78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9" name="Freeform 319"/>
            <p:cNvSpPr>
              <a:spLocks/>
            </p:cNvSpPr>
            <p:nvPr/>
          </p:nvSpPr>
          <p:spPr bwMode="auto">
            <a:xfrm>
              <a:off x="3319" y="1420"/>
              <a:ext cx="193" cy="202"/>
            </a:xfrm>
            <a:custGeom>
              <a:avLst/>
              <a:gdLst/>
              <a:ahLst/>
              <a:cxnLst>
                <a:cxn ang="0">
                  <a:pos x="158" y="73"/>
                </a:cxn>
                <a:cxn ang="0">
                  <a:pos x="190" y="98"/>
                </a:cxn>
                <a:cxn ang="0">
                  <a:pos x="27" y="202"/>
                </a:cxn>
                <a:cxn ang="0">
                  <a:pos x="0" y="178"/>
                </a:cxn>
                <a:cxn ang="0">
                  <a:pos x="65" y="0"/>
                </a:cxn>
                <a:cxn ang="0">
                  <a:pos x="96" y="25"/>
                </a:cxn>
                <a:cxn ang="0">
                  <a:pos x="42" y="156"/>
                </a:cxn>
                <a:cxn ang="0">
                  <a:pos x="42" y="156"/>
                </a:cxn>
                <a:cxn ang="0">
                  <a:pos x="158" y="73"/>
                </a:cxn>
                <a:cxn ang="0">
                  <a:pos x="158" y="73"/>
                </a:cxn>
              </a:cxnLst>
              <a:rect l="0" t="0" r="r" b="b"/>
              <a:pathLst>
                <a:path w="191" h="203">
                  <a:moveTo>
                    <a:pt x="158" y="73"/>
                  </a:moveTo>
                  <a:lnTo>
                    <a:pt x="190" y="98"/>
                  </a:lnTo>
                  <a:lnTo>
                    <a:pt x="27" y="202"/>
                  </a:lnTo>
                  <a:lnTo>
                    <a:pt x="0" y="178"/>
                  </a:lnTo>
                  <a:lnTo>
                    <a:pt x="65" y="0"/>
                  </a:lnTo>
                  <a:lnTo>
                    <a:pt x="96" y="25"/>
                  </a:lnTo>
                  <a:lnTo>
                    <a:pt x="42" y="156"/>
                  </a:lnTo>
                  <a:lnTo>
                    <a:pt x="42" y="156"/>
                  </a:lnTo>
                  <a:lnTo>
                    <a:pt x="158" y="73"/>
                  </a:lnTo>
                  <a:lnTo>
                    <a:pt x="158" y="73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0" name="Freeform 320"/>
            <p:cNvSpPr>
              <a:spLocks/>
            </p:cNvSpPr>
            <p:nvPr/>
          </p:nvSpPr>
          <p:spPr bwMode="auto">
            <a:xfrm>
              <a:off x="3410" y="1617"/>
              <a:ext cx="211" cy="196"/>
            </a:xfrm>
            <a:custGeom>
              <a:avLst/>
              <a:gdLst/>
              <a:ahLst/>
              <a:cxnLst>
                <a:cxn ang="0">
                  <a:pos x="131" y="52"/>
                </a:cxn>
                <a:cxn ang="0">
                  <a:pos x="163" y="41"/>
                </a:cxn>
                <a:cxn ang="0">
                  <a:pos x="163" y="41"/>
                </a:cxn>
                <a:cxn ang="0">
                  <a:pos x="119" y="102"/>
                </a:cxn>
                <a:cxn ang="0">
                  <a:pos x="92" y="66"/>
                </a:cxn>
                <a:cxn ang="0">
                  <a:pos x="131" y="52"/>
                </a:cxn>
                <a:cxn ang="0">
                  <a:pos x="117" y="20"/>
                </a:cxn>
                <a:cxn ang="0">
                  <a:pos x="0" y="56"/>
                </a:cxn>
                <a:cxn ang="0">
                  <a:pos x="23" y="87"/>
                </a:cxn>
                <a:cxn ang="0">
                  <a:pos x="62" y="75"/>
                </a:cxn>
                <a:cxn ang="0">
                  <a:pos x="101" y="130"/>
                </a:cxn>
                <a:cxn ang="0">
                  <a:pos x="80" y="161"/>
                </a:cxn>
                <a:cxn ang="0">
                  <a:pos x="103" y="195"/>
                </a:cxn>
                <a:cxn ang="0">
                  <a:pos x="210" y="35"/>
                </a:cxn>
                <a:cxn ang="0">
                  <a:pos x="184" y="0"/>
                </a:cxn>
                <a:cxn ang="0">
                  <a:pos x="117" y="20"/>
                </a:cxn>
                <a:cxn ang="0">
                  <a:pos x="131" y="52"/>
                </a:cxn>
                <a:cxn ang="0">
                  <a:pos x="131" y="52"/>
                </a:cxn>
              </a:cxnLst>
              <a:rect l="0" t="0" r="r" b="b"/>
              <a:pathLst>
                <a:path w="211" h="196">
                  <a:moveTo>
                    <a:pt x="131" y="52"/>
                  </a:moveTo>
                  <a:lnTo>
                    <a:pt x="163" y="41"/>
                  </a:lnTo>
                  <a:lnTo>
                    <a:pt x="163" y="41"/>
                  </a:lnTo>
                  <a:lnTo>
                    <a:pt x="119" y="102"/>
                  </a:lnTo>
                  <a:lnTo>
                    <a:pt x="92" y="66"/>
                  </a:lnTo>
                  <a:lnTo>
                    <a:pt x="131" y="52"/>
                  </a:lnTo>
                  <a:lnTo>
                    <a:pt x="117" y="20"/>
                  </a:lnTo>
                  <a:lnTo>
                    <a:pt x="0" y="56"/>
                  </a:lnTo>
                  <a:lnTo>
                    <a:pt x="23" y="87"/>
                  </a:lnTo>
                  <a:lnTo>
                    <a:pt x="62" y="75"/>
                  </a:lnTo>
                  <a:lnTo>
                    <a:pt x="101" y="130"/>
                  </a:lnTo>
                  <a:lnTo>
                    <a:pt x="80" y="161"/>
                  </a:lnTo>
                  <a:lnTo>
                    <a:pt x="103" y="195"/>
                  </a:lnTo>
                  <a:lnTo>
                    <a:pt x="210" y="35"/>
                  </a:lnTo>
                  <a:lnTo>
                    <a:pt x="184" y="0"/>
                  </a:lnTo>
                  <a:lnTo>
                    <a:pt x="117" y="20"/>
                  </a:lnTo>
                  <a:lnTo>
                    <a:pt x="131" y="52"/>
                  </a:lnTo>
                  <a:lnTo>
                    <a:pt x="131" y="52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1" name="Freeform 321"/>
            <p:cNvSpPr>
              <a:spLocks/>
            </p:cNvSpPr>
            <p:nvPr/>
          </p:nvSpPr>
          <p:spPr bwMode="auto">
            <a:xfrm>
              <a:off x="3507" y="1726"/>
              <a:ext cx="226" cy="202"/>
            </a:xfrm>
            <a:custGeom>
              <a:avLst/>
              <a:gdLst/>
              <a:ahLst/>
              <a:cxnLst>
                <a:cxn ang="0">
                  <a:pos x="210" y="104"/>
                </a:cxn>
                <a:cxn ang="0">
                  <a:pos x="223" y="136"/>
                </a:cxn>
                <a:cxn ang="0">
                  <a:pos x="54" y="203"/>
                </a:cxn>
                <a:cxn ang="0">
                  <a:pos x="42" y="167"/>
                </a:cxn>
                <a:cxn ang="0">
                  <a:pos x="135" y="52"/>
                </a:cxn>
                <a:cxn ang="0">
                  <a:pos x="135" y="50"/>
                </a:cxn>
                <a:cxn ang="0">
                  <a:pos x="13" y="98"/>
                </a:cxn>
                <a:cxn ang="0">
                  <a:pos x="0" y="64"/>
                </a:cxn>
                <a:cxn ang="0">
                  <a:pos x="170" y="0"/>
                </a:cxn>
                <a:cxn ang="0">
                  <a:pos x="185" y="37"/>
                </a:cxn>
                <a:cxn ang="0">
                  <a:pos x="93" y="149"/>
                </a:cxn>
                <a:cxn ang="0">
                  <a:pos x="93" y="149"/>
                </a:cxn>
                <a:cxn ang="0">
                  <a:pos x="210" y="104"/>
                </a:cxn>
                <a:cxn ang="0">
                  <a:pos x="210" y="104"/>
                </a:cxn>
              </a:cxnLst>
              <a:rect l="0" t="0" r="r" b="b"/>
              <a:pathLst>
                <a:path w="224" h="204">
                  <a:moveTo>
                    <a:pt x="210" y="104"/>
                  </a:moveTo>
                  <a:lnTo>
                    <a:pt x="223" y="136"/>
                  </a:lnTo>
                  <a:lnTo>
                    <a:pt x="54" y="203"/>
                  </a:lnTo>
                  <a:lnTo>
                    <a:pt x="42" y="167"/>
                  </a:lnTo>
                  <a:lnTo>
                    <a:pt x="135" y="52"/>
                  </a:lnTo>
                  <a:lnTo>
                    <a:pt x="135" y="50"/>
                  </a:lnTo>
                  <a:lnTo>
                    <a:pt x="13" y="98"/>
                  </a:lnTo>
                  <a:lnTo>
                    <a:pt x="0" y="64"/>
                  </a:lnTo>
                  <a:lnTo>
                    <a:pt x="170" y="0"/>
                  </a:lnTo>
                  <a:lnTo>
                    <a:pt x="185" y="37"/>
                  </a:lnTo>
                  <a:lnTo>
                    <a:pt x="93" y="149"/>
                  </a:lnTo>
                  <a:lnTo>
                    <a:pt x="93" y="149"/>
                  </a:lnTo>
                  <a:lnTo>
                    <a:pt x="210" y="104"/>
                  </a:lnTo>
                  <a:lnTo>
                    <a:pt x="210" y="10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2" name="Freeform 322"/>
            <p:cNvSpPr>
              <a:spLocks/>
            </p:cNvSpPr>
            <p:nvPr/>
          </p:nvSpPr>
          <p:spPr bwMode="auto">
            <a:xfrm>
              <a:off x="3560" y="1949"/>
              <a:ext cx="192" cy="149"/>
            </a:xfrm>
            <a:custGeom>
              <a:avLst/>
              <a:gdLst/>
              <a:ahLst/>
              <a:cxnLst>
                <a:cxn ang="0">
                  <a:pos x="3" y="114"/>
                </a:cxn>
                <a:cxn ang="0">
                  <a:pos x="0" y="76"/>
                </a:cxn>
                <a:cxn ang="0">
                  <a:pos x="149" y="59"/>
                </a:cxn>
                <a:cxn ang="0">
                  <a:pos x="140" y="4"/>
                </a:cxn>
                <a:cxn ang="0">
                  <a:pos x="174" y="0"/>
                </a:cxn>
                <a:cxn ang="0">
                  <a:pos x="191" y="145"/>
                </a:cxn>
                <a:cxn ang="0">
                  <a:pos x="159" y="150"/>
                </a:cxn>
                <a:cxn ang="0">
                  <a:pos x="152" y="97"/>
                </a:cxn>
                <a:cxn ang="0">
                  <a:pos x="3" y="114"/>
                </a:cxn>
                <a:cxn ang="0">
                  <a:pos x="3" y="114"/>
                </a:cxn>
              </a:cxnLst>
              <a:rect l="0" t="0" r="r" b="b"/>
              <a:pathLst>
                <a:path w="192" h="151">
                  <a:moveTo>
                    <a:pt x="3" y="114"/>
                  </a:moveTo>
                  <a:lnTo>
                    <a:pt x="0" y="76"/>
                  </a:lnTo>
                  <a:lnTo>
                    <a:pt x="149" y="59"/>
                  </a:lnTo>
                  <a:lnTo>
                    <a:pt x="140" y="4"/>
                  </a:lnTo>
                  <a:lnTo>
                    <a:pt x="174" y="0"/>
                  </a:lnTo>
                  <a:lnTo>
                    <a:pt x="191" y="145"/>
                  </a:lnTo>
                  <a:lnTo>
                    <a:pt x="159" y="150"/>
                  </a:lnTo>
                  <a:lnTo>
                    <a:pt x="152" y="97"/>
                  </a:lnTo>
                  <a:lnTo>
                    <a:pt x="3" y="114"/>
                  </a:lnTo>
                  <a:lnTo>
                    <a:pt x="3" y="114"/>
                  </a:lnTo>
                </a:path>
              </a:pathLst>
            </a:custGeom>
            <a:solidFill>
              <a:srgbClr val="00009E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23" name="Rectangle 323"/>
            <p:cNvSpPr>
              <a:spLocks noChangeArrowheads="1"/>
            </p:cNvSpPr>
            <p:nvPr/>
          </p:nvSpPr>
          <p:spPr bwMode="auto">
            <a:xfrm>
              <a:off x="1092" y="871"/>
              <a:ext cx="3576" cy="2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1200" y="3810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578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94D66788-A4FC-4C86-BD0B-47129329C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AAD9E7F0-AF1A-4AFB-AA7E-CC9CE179D1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752600"/>
            <a:ext cx="4191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4191000" cy="4495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A46E9E18-BCDA-4D2F-BDD1-C15B148677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304800" y="1752600"/>
            <a:ext cx="4191000" cy="4495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4191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2D0F21DB-8B55-4C77-8E30-1D69C0A068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E247EFD4-FA16-414B-B645-B748216868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228600"/>
            <a:ext cx="8610600" cy="601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1D62B79F-13DA-401B-AEC0-E910F5F491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F44BBF8A-0DB4-45D8-9BBF-DE6B7914E2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79987243-D0CE-480A-B68A-7500099610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F6CF5526-B9D4-4CF3-9A02-F12CD8E17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ABFE45BE-C6CD-4211-93C4-0603602CBF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3059C436-5508-4838-9C3E-B87AB3F116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3425FC03-D8A5-4E12-83B3-8539221907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9981836D-FCAE-4A57-B69B-81F1BBF0DB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1BBA91F3-15B9-448F-81C9-098ACFF553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286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7526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40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U.S. Army Inspector General School   </a:t>
            </a:r>
            <a:fld id="{C4B664CC-3B78-4B25-9DE1-07B74AEF11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5" descr="tigucrestlarge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76200"/>
            <a:ext cx="15748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228600" y="6477000"/>
            <a:ext cx="5105400" cy="152400"/>
            <a:chOff x="192" y="3792"/>
            <a:chExt cx="3216" cy="96"/>
          </a:xfrm>
        </p:grpSpPr>
        <p:sp>
          <p:nvSpPr>
            <p:cNvPr id="192519" name="Line 7"/>
            <p:cNvSpPr>
              <a:spLocks noChangeShapeType="1"/>
            </p:cNvSpPr>
            <p:nvPr userDrawn="1"/>
          </p:nvSpPr>
          <p:spPr bwMode="auto">
            <a:xfrm>
              <a:off x="192" y="3792"/>
              <a:ext cx="3120" cy="0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92520" name="Line 8"/>
            <p:cNvSpPr>
              <a:spLocks noChangeShapeType="1"/>
            </p:cNvSpPr>
            <p:nvPr userDrawn="1"/>
          </p:nvSpPr>
          <p:spPr bwMode="auto">
            <a:xfrm>
              <a:off x="288" y="3888"/>
              <a:ext cx="3120" cy="0"/>
            </a:xfrm>
            <a:prstGeom prst="line">
              <a:avLst/>
            </a:prstGeom>
            <a:noFill/>
            <a:ln w="762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92521" name="Rectangle 9"/>
          <p:cNvSpPr>
            <a:spLocks noChangeArrowheads="1"/>
          </p:cNvSpPr>
          <p:nvPr/>
        </p:nvSpPr>
        <p:spPr bwMode="auto">
          <a:xfrm>
            <a:off x="-161192" y="149176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400" b="1" i="1" dirty="0">
                <a:cs typeface="+mn-cs"/>
              </a:rPr>
              <a:t>   Whistleblower Investigations</a:t>
            </a:r>
          </a:p>
        </p:txBody>
      </p:sp>
      <p:sp>
        <p:nvSpPr>
          <p:cNvPr id="192533" name="Rectangle 21"/>
          <p:cNvSpPr>
            <a:spLocks noChangeArrowheads="1"/>
          </p:cNvSpPr>
          <p:nvPr userDrawn="1"/>
        </p:nvSpPr>
        <p:spPr bwMode="auto">
          <a:xfrm>
            <a:off x="1295400" y="771525"/>
            <a:ext cx="7162800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cs typeface="+mn-cs"/>
            </a:endParaRPr>
          </a:p>
        </p:txBody>
      </p:sp>
      <p:sp>
        <p:nvSpPr>
          <p:cNvPr id="192534" name="Rectangle 22"/>
          <p:cNvSpPr>
            <a:spLocks noChangeArrowheads="1"/>
          </p:cNvSpPr>
          <p:nvPr userDrawn="1"/>
        </p:nvSpPr>
        <p:spPr bwMode="auto">
          <a:xfrm>
            <a:off x="990600" y="2176463"/>
            <a:ext cx="76200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3" r:id="rId1"/>
    <p:sldLayoutId id="2147484439" r:id="rId2"/>
    <p:sldLayoutId id="2147484440" r:id="rId3"/>
    <p:sldLayoutId id="2147484441" r:id="rId4"/>
    <p:sldLayoutId id="2147484442" r:id="rId5"/>
    <p:sldLayoutId id="2147484443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49" r:id="rId12"/>
    <p:sldLayoutId id="2147484450" r:id="rId13"/>
    <p:sldLayoutId id="2147484451" r:id="rId14"/>
    <p:sldLayoutId id="2147484452" r:id="rId15"/>
  </p:sldLayoutIdLst>
  <p:transition>
    <p:sndAc>
      <p:endSnd/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video" Target="file:///\\IGNETBELVA7F1\saig-trC$\19%20Classes\1907%20Presentations\Supporting%20Blocks\Whistleblower%20Reprisal\Whistleblowstory.wmv" TargetMode="External"/><Relationship Id="rId1" Type="http://schemas.microsoft.com/office/2007/relationships/media" Target="file:///\\IGNETBELVA7F1\saig-trC$\19%20Classes\1907%20Presentations\Supporting%20Blocks\Whistleblower%20Reprisal\Whistleblowstory.wmv" TargetMode="External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hyperlink" Target="http://www.pogo.org/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hyperlink" Target="http://en.wikipedia.org/wiki/File:Naacplogo.png" TargetMode="External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4.gif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7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WhistleblowerProtectionCoordinator@dodig.mi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86B9CF8-3D39-4207-B929-356B08FF533E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190466" name="Rectangle 1026"/>
          <p:cNvSpPr>
            <a:spLocks noChangeArrowheads="1"/>
          </p:cNvSpPr>
          <p:nvPr/>
        </p:nvSpPr>
        <p:spPr bwMode="auto">
          <a:xfrm>
            <a:off x="2343150" y="19812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4400" b="1" dirty="0" smtClean="0">
                <a:solidFill>
                  <a:srgbClr val="3366FF"/>
                </a:solidFill>
                <a:cs typeface="+mn-cs"/>
              </a:rPr>
              <a:t>The Military </a:t>
            </a:r>
            <a:endParaRPr lang="en-US" sz="4400" b="1" dirty="0">
              <a:solidFill>
                <a:srgbClr val="3366FF"/>
              </a:solidFill>
              <a:cs typeface="+mn-cs"/>
            </a:endParaRPr>
          </a:p>
          <a:p>
            <a:pPr algn="ctr">
              <a:defRPr/>
            </a:pPr>
            <a:r>
              <a:rPr lang="en-US" sz="4400" b="1" dirty="0">
                <a:solidFill>
                  <a:srgbClr val="3366FF"/>
                </a:solidFill>
                <a:cs typeface="+mn-cs"/>
              </a:rPr>
              <a:t>Whistleblower </a:t>
            </a:r>
          </a:p>
          <a:p>
            <a:pPr algn="ctr">
              <a:defRPr/>
            </a:pPr>
            <a:r>
              <a:rPr lang="en-US" sz="4400" b="1" dirty="0">
                <a:solidFill>
                  <a:srgbClr val="3366FF"/>
                </a:solidFill>
                <a:cs typeface="+mn-cs"/>
              </a:rPr>
              <a:t>Protection Act</a:t>
            </a:r>
          </a:p>
        </p:txBody>
      </p:sp>
      <p:pic>
        <p:nvPicPr>
          <p:cNvPr id="3076" name="Picture 6" descr="C:\Users\Robert.s.keating\AppData\Local\Microsoft\Windows\Temporary Internet Files\Content.IE5\ZYP23GAX\MC9003836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739469">
            <a:off x="409562" y="1975827"/>
            <a:ext cx="3111720" cy="283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862138" y="4878388"/>
            <a:ext cx="69373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Title 10, United States Code (USC),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Section 1034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40420" y="6096000"/>
            <a:ext cx="5422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https://www.law.cornell.edu/uscode/text/10/1034</a:t>
            </a:r>
            <a:endParaRPr lang="en-US" sz="1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E5F3E32-9BDE-4A42-99E0-7DF01329C945}" type="slidenum">
              <a:rPr lang="en-US" smtClean="0"/>
              <a:pPr>
                <a:defRPr/>
              </a:pPr>
              <a:t>10</a:t>
            </a:fld>
            <a:endParaRPr lang="en-US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644" y="228600"/>
            <a:ext cx="71628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What does Whistleblower Reprisal mean to the IG?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76861" cy="426720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i="1" u="sng" dirty="0" smtClean="0">
                <a:solidFill>
                  <a:srgbClr val="FF0000"/>
                </a:solidFill>
              </a:rPr>
              <a:t>Only IGs can investigate allegations of military WBR when presented to an IG.</a:t>
            </a:r>
            <a:r>
              <a:rPr lang="en-US" sz="2400" dirty="0" smtClean="0"/>
              <a:t>  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endParaRPr lang="en-US" sz="2400" dirty="0"/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dirty="0" smtClean="0"/>
              <a:t>DoD IG completion goal of ROI completion is 180 days following receipt of the complaint. </a:t>
            </a:r>
          </a:p>
          <a:p>
            <a:pPr marL="400050" lvl="1" indent="0" eaLnBrk="1" hangingPunct="1">
              <a:spcBef>
                <a:spcPct val="10000"/>
              </a:spcBef>
              <a:buClr>
                <a:schemeClr val="tx1"/>
              </a:buClr>
              <a:buNone/>
            </a:pPr>
            <a:r>
              <a:rPr lang="en-US" sz="2400" dirty="0" smtClean="0"/>
              <a:t>(Office of Inquiry requirement is 150 days)</a:t>
            </a:r>
            <a:r>
              <a:rPr lang="en-US" sz="2400" u="sng" dirty="0" smtClean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dirty="0" smtClean="0"/>
              <a:t>An IG </a:t>
            </a:r>
            <a:r>
              <a:rPr lang="en-US" sz="2400" i="1" u="sng" dirty="0" smtClean="0">
                <a:solidFill>
                  <a:srgbClr val="FF0000"/>
                </a:solidFill>
              </a:rPr>
              <a:t>cannot</a:t>
            </a:r>
            <a:r>
              <a:rPr lang="en-US" sz="2400" dirty="0" smtClean="0"/>
              <a:t> refer an allegation of reprisal</a:t>
            </a:r>
            <a:endParaRPr lang="en-US" sz="1000" dirty="0" smtClean="0"/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i="1" u="sng" dirty="0" smtClean="0">
                <a:solidFill>
                  <a:srgbClr val="FF0000"/>
                </a:solidFill>
              </a:rPr>
              <a:t>Only DoD IG </a:t>
            </a:r>
            <a:r>
              <a:rPr lang="en-US" sz="2400" dirty="0" smtClean="0">
                <a:solidFill>
                  <a:srgbClr val="3333FF"/>
                </a:solidFill>
              </a:rPr>
              <a:t>(Office of Oversight)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 dismiss a WBR investigation</a:t>
            </a:r>
            <a:endParaRPr lang="en-US" sz="2400" dirty="0"/>
          </a:p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69368354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9" y="1752600"/>
            <a:ext cx="8686800" cy="462915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2400" dirty="0">
                <a:solidFill>
                  <a:srgbClr val="3333FF"/>
                </a:solidFill>
              </a:rPr>
              <a:t>Per DODD 7050.06, </a:t>
            </a:r>
            <a:r>
              <a:rPr lang="en-US" sz="2400" dirty="0" smtClean="0">
                <a:solidFill>
                  <a:srgbClr val="3333FF"/>
                </a:solidFill>
              </a:rPr>
              <a:t>12 October 2021, </a:t>
            </a:r>
            <a:r>
              <a:rPr lang="en-US" sz="2400" dirty="0" smtClean="0"/>
              <a:t>paragraph 4c(2), </a:t>
            </a:r>
            <a:r>
              <a:rPr lang="en-US" sz="2400" dirty="0"/>
              <a:t>SECARMY </a:t>
            </a:r>
            <a:r>
              <a:rPr lang="en-US" sz="2400" u="sng" dirty="0">
                <a:solidFill>
                  <a:srgbClr val="FF0000"/>
                </a:solidFill>
              </a:rPr>
              <a:t>shall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take appropriate disciplinary action against the individual who committed the </a:t>
            </a:r>
            <a:r>
              <a:rPr lang="en-US" sz="2400" dirty="0" smtClean="0"/>
              <a:t>reprisal</a:t>
            </a:r>
          </a:p>
          <a:p>
            <a:pPr eaLnBrk="1" hangingPunct="1">
              <a:spcBef>
                <a:spcPts val="600"/>
              </a:spcBef>
            </a:pPr>
            <a:endParaRPr lang="en-US" sz="800" dirty="0"/>
          </a:p>
          <a:p>
            <a:pPr eaLnBrk="1" hangingPunct="1">
              <a:spcBef>
                <a:spcPts val="600"/>
              </a:spcBef>
            </a:pPr>
            <a:r>
              <a:rPr lang="en-US" sz="2400" dirty="0" smtClean="0">
                <a:solidFill>
                  <a:srgbClr val="3333FF"/>
                </a:solidFill>
              </a:rPr>
              <a:t>Per AR 20-1, paragraph 3-5a</a:t>
            </a:r>
            <a:r>
              <a:rPr lang="en-US" sz="2400" dirty="0" smtClean="0"/>
              <a:t>, IG records (ROI) </a:t>
            </a:r>
            <a:r>
              <a:rPr lang="en-US" sz="2400" i="1" dirty="0" smtClean="0"/>
              <a:t>may be used </a:t>
            </a:r>
            <a:r>
              <a:rPr lang="en-US" sz="2400" dirty="0" smtClean="0"/>
              <a:t>as the basis for </a:t>
            </a:r>
            <a:r>
              <a:rPr lang="en-US" sz="2400" i="1" dirty="0" smtClean="0">
                <a:solidFill>
                  <a:srgbClr val="FF0000"/>
                </a:solidFill>
              </a:rPr>
              <a:t>adverse action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against individuals, military or civilian, by directing authorities or commanders if they contain a </a:t>
            </a:r>
            <a:r>
              <a:rPr lang="en-US" sz="2400" i="1" dirty="0" smtClean="0">
                <a:solidFill>
                  <a:srgbClr val="FF0000"/>
                </a:solidFill>
              </a:rPr>
              <a:t>substantiated</a:t>
            </a:r>
            <a:r>
              <a:rPr lang="en-US" sz="2400" dirty="0" smtClean="0"/>
              <a:t> allegation of Whistleblower Reprisal</a:t>
            </a:r>
          </a:p>
          <a:p>
            <a:pPr eaLnBrk="1" hangingPunct="1">
              <a:spcBef>
                <a:spcPts val="600"/>
              </a:spcBef>
            </a:pPr>
            <a:endParaRPr lang="en-US" sz="800" dirty="0" smtClean="0"/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National Guard falls under State Code of Military Justice </a:t>
            </a:r>
            <a:r>
              <a:rPr lang="en-US" sz="2400" dirty="0" smtClean="0">
                <a:solidFill>
                  <a:srgbClr val="3333FF"/>
                </a:solidFill>
              </a:rPr>
              <a:t>- Adverse action taken in one status likely affects other statuses.  </a:t>
            </a: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783"/>
            <a:ext cx="8077200" cy="1219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IG Records 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for Adverse Action</a:t>
            </a:r>
          </a:p>
        </p:txBody>
      </p:sp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572DFFBF-C574-461A-B0A4-1C7B15EB78A2}" type="slidenum">
              <a:rPr lang="en-US" smtClean="0"/>
              <a:pPr>
                <a:defRPr/>
              </a:pPr>
              <a:t>11</a:t>
            </a:fld>
            <a:endParaRPr lang="en-US" dirty="0" smtClean="0"/>
          </a:p>
        </p:txBody>
      </p:sp>
      <p:sp>
        <p:nvSpPr>
          <p:cNvPr id="8" name="Oval 7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29733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143500" y="64008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E215FB7-ABE4-45CF-8A57-7972294AA5C7}" type="slidenum">
              <a:rPr lang="en-US" smtClean="0"/>
              <a:pPr>
                <a:defRPr/>
              </a:pPr>
              <a:t>12</a:t>
            </a:fld>
            <a:endParaRPr lang="en-US" dirty="0" smtClean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ltGray">
          <a:xfrm>
            <a:off x="1393372" y="145597"/>
            <a:ext cx="7772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dirty="0"/>
              <a:t>Army Board for Correction </a:t>
            </a:r>
          </a:p>
          <a:p>
            <a:pPr algn="ctr"/>
            <a:r>
              <a:rPr lang="en-US" sz="3800" b="1" dirty="0"/>
              <a:t>of Military Records (ABCMR)</a:t>
            </a:r>
          </a:p>
        </p:txBody>
      </p:sp>
      <p:sp>
        <p:nvSpPr>
          <p:cNvPr id="5" name="Rectangle 1029"/>
          <p:cNvSpPr txBox="1">
            <a:spLocks noChangeArrowheads="1"/>
          </p:cNvSpPr>
          <p:nvPr/>
        </p:nvSpPr>
        <p:spPr>
          <a:xfrm>
            <a:off x="238538" y="1914939"/>
            <a:ext cx="8753061" cy="45720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dirty="0">
                <a:solidFill>
                  <a:srgbClr val="3333FF"/>
                </a:solidFill>
              </a:rPr>
              <a:t>Per DODD 7050.06, 12 October 2021, </a:t>
            </a:r>
            <a:r>
              <a:rPr lang="en-US" b="1" kern="0" dirty="0" smtClean="0">
                <a:latin typeface="+mn-lt"/>
                <a:cs typeface="+mn-cs"/>
              </a:rPr>
              <a:t>the ABCMR considers </a:t>
            </a:r>
            <a:r>
              <a:rPr lang="en-US" b="1" kern="0" dirty="0">
                <a:latin typeface="+mn-lt"/>
                <a:cs typeface="+mn-cs"/>
              </a:rPr>
              <a:t>applications for the correction of military records at the request of a member </a:t>
            </a:r>
            <a:r>
              <a:rPr lang="en-US" b="1" kern="0" dirty="0" smtClean="0">
                <a:latin typeface="+mn-lt"/>
                <a:cs typeface="+mn-cs"/>
              </a:rPr>
              <a:t>who </a:t>
            </a:r>
            <a:r>
              <a:rPr lang="en-US" b="1" kern="0" dirty="0">
                <a:latin typeface="+mn-lt"/>
                <a:cs typeface="+mn-cs"/>
              </a:rPr>
              <a:t>alleged </a:t>
            </a:r>
            <a:r>
              <a:rPr lang="en-US" b="1" kern="0" dirty="0" smtClean="0">
                <a:latin typeface="+mn-lt"/>
                <a:cs typeface="+mn-cs"/>
              </a:rPr>
              <a:t>restriction or reprisal.</a:t>
            </a:r>
            <a:br>
              <a:rPr lang="en-US" b="1" kern="0" dirty="0" smtClean="0">
                <a:latin typeface="+mn-lt"/>
                <a:cs typeface="+mn-cs"/>
              </a:rPr>
            </a:br>
            <a:endParaRPr lang="en-US" b="1" kern="0" dirty="0" smtClean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dirty="0">
                <a:solidFill>
                  <a:srgbClr val="3333FF"/>
                </a:solidFill>
              </a:rPr>
              <a:t>Per DODD 7050.06, 12 October 2021, </a:t>
            </a:r>
            <a:r>
              <a:rPr lang="en-US" b="1" kern="0" dirty="0"/>
              <a:t>the ABCMR </a:t>
            </a:r>
            <a:r>
              <a:rPr lang="en-US" b="1" kern="0" dirty="0" smtClean="0"/>
              <a:t>recommends to the SECARMY, as appropriate, that disciplinary action be taken against the individual responsible for violations of prohibitions. </a:t>
            </a:r>
            <a:endParaRPr lang="en-US" sz="1200" b="1" kern="0" dirty="0"/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b="1" kern="0" dirty="0">
              <a:latin typeface="+mn-lt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200" b="1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621295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CE7E07A1-E4E2-41CF-8401-C81F1708C9F1}" type="slidenum">
              <a:rPr lang="en-US" smtClean="0"/>
              <a:pPr>
                <a:defRPr/>
              </a:pPr>
              <a:t>13</a:t>
            </a:fld>
            <a:endParaRPr lang="en-US" dirty="0" smtClean="0"/>
          </a:p>
        </p:txBody>
      </p:sp>
      <p:sp>
        <p:nvSpPr>
          <p:cNvPr id="13315" name="Rectangle 3078"/>
          <p:cNvSpPr>
            <a:spLocks noGrp="1" noChangeArrowheads="1"/>
          </p:cNvSpPr>
          <p:nvPr>
            <p:ph type="title"/>
          </p:nvPr>
        </p:nvSpPr>
        <p:spPr>
          <a:xfrm>
            <a:off x="1332344" y="228600"/>
            <a:ext cx="64770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Categories of WBR Complainants</a:t>
            </a:r>
          </a:p>
        </p:txBody>
      </p:sp>
      <p:sp>
        <p:nvSpPr>
          <p:cNvPr id="13316" name="Rectangle 3079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22"/>
            <a:ext cx="8061325" cy="408781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2800" dirty="0" smtClean="0"/>
              <a:t>Military Member</a:t>
            </a:r>
          </a:p>
          <a:p>
            <a:pPr eaLnBrk="1" hangingPunct="1">
              <a:spcBef>
                <a:spcPts val="600"/>
              </a:spcBef>
            </a:pPr>
            <a:endParaRPr lang="en-US" dirty="0" smtClean="0"/>
          </a:p>
          <a:p>
            <a:pPr eaLnBrk="1" hangingPunct="1">
              <a:lnSpc>
                <a:spcPct val="70000"/>
              </a:lnSpc>
              <a:spcBef>
                <a:spcPts val="600"/>
              </a:spcBef>
            </a:pPr>
            <a:r>
              <a:rPr lang="en-US" sz="2800" dirty="0" smtClean="0"/>
              <a:t>Non-Appropriated Fund (NAF) Civilian</a:t>
            </a:r>
          </a:p>
          <a:p>
            <a:pPr eaLnBrk="1" hangingPunct="1">
              <a:spcBef>
                <a:spcPts val="600"/>
              </a:spcBef>
            </a:pPr>
            <a:endParaRPr lang="en-US" sz="2800" dirty="0" smtClean="0"/>
          </a:p>
          <a:p>
            <a:pPr eaLnBrk="1" hangingPunct="1">
              <a:lnSpc>
                <a:spcPct val="130000"/>
              </a:lnSpc>
              <a:spcBef>
                <a:spcPts val="600"/>
              </a:spcBef>
            </a:pPr>
            <a:r>
              <a:rPr lang="en-US" sz="2800" dirty="0" smtClean="0"/>
              <a:t>Appropriated Fund Civilian</a:t>
            </a:r>
          </a:p>
          <a:p>
            <a:pPr eaLnBrk="1" hangingPunct="1">
              <a:spcBef>
                <a:spcPts val="600"/>
              </a:spcBef>
            </a:pPr>
            <a:endParaRPr lang="en-US" sz="2800" dirty="0" smtClean="0"/>
          </a:p>
          <a:p>
            <a:pPr eaLnBrk="1" hangingPunct="1">
              <a:spcBef>
                <a:spcPts val="600"/>
              </a:spcBef>
            </a:pPr>
            <a:r>
              <a:rPr lang="en-US" sz="2800" dirty="0" smtClean="0"/>
              <a:t>Contractor Employee</a:t>
            </a:r>
          </a:p>
        </p:txBody>
      </p:sp>
      <p:sp>
        <p:nvSpPr>
          <p:cNvPr id="101385" name="Text Box 3081"/>
          <p:cNvSpPr txBox="1">
            <a:spLocks noChangeArrowheads="1"/>
          </p:cNvSpPr>
          <p:nvPr/>
        </p:nvSpPr>
        <p:spPr bwMode="ltGray">
          <a:xfrm>
            <a:off x="840201" y="3215516"/>
            <a:ext cx="396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3333FF"/>
                </a:solidFill>
                <a:cs typeface="+mn-cs"/>
              </a:rPr>
              <a:t>AAFES / MWR Employees</a:t>
            </a:r>
          </a:p>
        </p:txBody>
      </p:sp>
      <p:sp>
        <p:nvSpPr>
          <p:cNvPr id="101388" name="Text Box 3084"/>
          <p:cNvSpPr txBox="1">
            <a:spLocks noChangeArrowheads="1"/>
          </p:cNvSpPr>
          <p:nvPr/>
        </p:nvSpPr>
        <p:spPr bwMode="ltGray">
          <a:xfrm>
            <a:off x="457200" y="1964634"/>
            <a:ext cx="8445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		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             Active Component (</a:t>
            </a: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AC), 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USAR (</a:t>
            </a: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RC), 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and </a:t>
            </a: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National 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Guard (</a:t>
            </a: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NG) (Federal 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nexus / interest)</a:t>
            </a:r>
            <a:endParaRPr lang="en-US" b="1" dirty="0">
              <a:solidFill>
                <a:srgbClr val="3333FF"/>
              </a:solidFill>
              <a:latin typeface="+mn-lt"/>
              <a:cs typeface="+mn-cs"/>
            </a:endParaRPr>
          </a:p>
        </p:txBody>
      </p:sp>
      <p:sp>
        <p:nvSpPr>
          <p:cNvPr id="101389" name="Text Box 3085"/>
          <p:cNvSpPr txBox="1">
            <a:spLocks noChangeArrowheads="1"/>
          </p:cNvSpPr>
          <p:nvPr/>
        </p:nvSpPr>
        <p:spPr bwMode="ltGray">
          <a:xfrm>
            <a:off x="806864" y="4287078"/>
            <a:ext cx="749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3333FF"/>
                </a:solidFill>
                <a:cs typeface="+mn-cs"/>
              </a:rPr>
              <a:t>General Schedule (GS) / Wage Grade (WG)</a:t>
            </a:r>
          </a:p>
        </p:txBody>
      </p:sp>
      <p:sp>
        <p:nvSpPr>
          <p:cNvPr id="101391" name="Text Box 3087"/>
          <p:cNvSpPr txBox="1">
            <a:spLocks noChangeArrowheads="1"/>
          </p:cNvSpPr>
          <p:nvPr/>
        </p:nvSpPr>
        <p:spPr bwMode="ltGray">
          <a:xfrm>
            <a:off x="840201" y="5326891"/>
            <a:ext cx="54986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3333FF"/>
                </a:solidFill>
                <a:cs typeface="+mn-cs"/>
              </a:rPr>
              <a:t>Kellogg Brown &amp; Root (KBR), </a:t>
            </a:r>
            <a:r>
              <a:rPr lang="en-US" b="1" dirty="0">
                <a:solidFill>
                  <a:srgbClr val="3333FF"/>
                </a:solidFill>
                <a:cs typeface="+mn-cs"/>
              </a:rPr>
              <a:t>CACI, </a:t>
            </a:r>
            <a:endParaRPr lang="en-US" b="1" dirty="0" smtClean="0">
              <a:solidFill>
                <a:srgbClr val="3333FF"/>
              </a:solidFill>
              <a:cs typeface="+mn-cs"/>
            </a:endParaRPr>
          </a:p>
          <a:p>
            <a:pPr>
              <a:defRPr/>
            </a:pPr>
            <a:r>
              <a:rPr lang="en-US" b="1" dirty="0" smtClean="0">
                <a:solidFill>
                  <a:srgbClr val="3333FF"/>
                </a:solidFill>
                <a:cs typeface="+mn-cs"/>
              </a:rPr>
              <a:t>Booz Allen Hamilton (BAH), </a:t>
            </a:r>
            <a:r>
              <a:rPr lang="en-US" b="1" dirty="0">
                <a:solidFill>
                  <a:srgbClr val="3333FF"/>
                </a:solidFill>
                <a:cs typeface="+mn-cs"/>
              </a:rPr>
              <a:t>etc.</a:t>
            </a:r>
          </a:p>
        </p:txBody>
      </p:sp>
      <p:sp>
        <p:nvSpPr>
          <p:cNvPr id="13322" name="TextBox 11"/>
          <p:cNvSpPr txBox="1">
            <a:spLocks noChangeArrowheads="1"/>
          </p:cNvSpPr>
          <p:nvPr/>
        </p:nvSpPr>
        <p:spPr bwMode="auto">
          <a:xfrm>
            <a:off x="140420" y="6096000"/>
            <a:ext cx="5422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9-4 (II-9-15)</a:t>
            </a:r>
            <a:endParaRPr lang="en-US" sz="1600" b="1" dirty="0">
              <a:solidFill>
                <a:srgbClr val="3333FF"/>
              </a:solidFill>
            </a:endParaRPr>
          </a:p>
        </p:txBody>
      </p:sp>
      <p:grpSp>
        <p:nvGrpSpPr>
          <p:cNvPr id="21" name="Group 9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1</a:t>
              </a:r>
            </a:p>
          </p:txBody>
        </p:sp>
      </p:grpSp>
      <p:sp>
        <p:nvSpPr>
          <p:cNvPr id="16" name="Oval 1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9828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  <p:bldP spid="101385" grpId="0"/>
      <p:bldP spid="101388" grpId="0"/>
      <p:bldP spid="101389" grpId="0"/>
      <p:bldP spid="1013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13C0713C-F3D9-40E3-BA20-1EA4C01A3076}" type="slidenum">
              <a:rPr lang="en-US" smtClean="0"/>
              <a:pPr>
                <a:defRPr/>
              </a:pPr>
              <a:t>14</a:t>
            </a:fld>
            <a:endParaRPr lang="en-US" dirty="0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478808" y="228600"/>
            <a:ext cx="67818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Agency Authorized to Receive WBR Allegations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Military Member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Non-Appropriated Fund (NAF) Civilian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Appropriated Fund Civilian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Contractor Employee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ltGray">
          <a:xfrm>
            <a:off x="628775" y="2348038"/>
            <a:ext cx="6973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Any Service IG can receive – </a:t>
            </a:r>
            <a:r>
              <a:rPr lang="en-US" b="1" u="sng" dirty="0">
                <a:solidFill>
                  <a:srgbClr val="3333FF"/>
                </a:solidFill>
                <a:latin typeface="+mn-lt"/>
                <a:cs typeface="+mn-cs"/>
              </a:rPr>
              <a:t>DoD IG oversight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ltGray">
          <a:xfrm>
            <a:off x="614488" y="3357274"/>
            <a:ext cx="4662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Refer complainant to:  </a:t>
            </a:r>
            <a:r>
              <a:rPr lang="en-US" b="1" u="sng" dirty="0">
                <a:solidFill>
                  <a:srgbClr val="3333FF"/>
                </a:solidFill>
                <a:latin typeface="+mn-lt"/>
                <a:cs typeface="+mn-cs"/>
              </a:rPr>
              <a:t>DoD IG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ltGray">
          <a:xfrm>
            <a:off x="700213" y="4448714"/>
            <a:ext cx="7777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Refer complainant to:  </a:t>
            </a:r>
            <a:r>
              <a:rPr lang="en-US" b="1" u="sng" dirty="0">
                <a:solidFill>
                  <a:srgbClr val="3333FF"/>
                </a:solidFill>
                <a:latin typeface="+mn-lt"/>
                <a:cs typeface="+mn-cs"/>
              </a:rPr>
              <a:t>Office of Special Counsel</a:t>
            </a:r>
            <a:endParaRPr lang="en-US" b="1" dirty="0">
              <a:solidFill>
                <a:srgbClr val="3333FF"/>
              </a:solidFill>
              <a:latin typeface="+mn-lt"/>
              <a:cs typeface="+mn-cs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ltGray">
          <a:xfrm>
            <a:off x="704975" y="5405977"/>
            <a:ext cx="769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3333FF"/>
                </a:solidFill>
                <a:latin typeface="+mn-lt"/>
                <a:cs typeface="+mn-cs"/>
              </a:rPr>
              <a:t>Refer complainant to: </a:t>
            </a:r>
            <a:r>
              <a:rPr lang="en-US" b="1" dirty="0" smtClean="0">
                <a:solidFill>
                  <a:srgbClr val="3333FF"/>
                </a:solidFill>
                <a:latin typeface="+mn-lt"/>
                <a:cs typeface="+mn-cs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+mn-lt"/>
                <a:cs typeface="+mn-cs"/>
              </a:rPr>
              <a:t>DoD </a:t>
            </a:r>
            <a:r>
              <a:rPr lang="en-US" b="1" u="sng" dirty="0">
                <a:solidFill>
                  <a:srgbClr val="3333FF"/>
                </a:solidFill>
                <a:latin typeface="+mn-lt"/>
                <a:cs typeface="+mn-cs"/>
              </a:rPr>
              <a:t>IG</a:t>
            </a:r>
            <a:endParaRPr lang="en-US" b="1" dirty="0">
              <a:solidFill>
                <a:srgbClr val="3333FF"/>
              </a:solidFill>
              <a:latin typeface="+mn-lt"/>
              <a:cs typeface="+mn-cs"/>
            </a:endParaRPr>
          </a:p>
        </p:txBody>
      </p:sp>
      <p:sp>
        <p:nvSpPr>
          <p:cNvPr id="14347" name="TextBox 11"/>
          <p:cNvSpPr txBox="1">
            <a:spLocks noChangeArrowheads="1"/>
          </p:cNvSpPr>
          <p:nvPr/>
        </p:nvSpPr>
        <p:spPr bwMode="auto">
          <a:xfrm>
            <a:off x="143164" y="6096000"/>
            <a:ext cx="47640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9-4</a:t>
            </a:r>
            <a:endParaRPr lang="en-US" sz="1600" b="1" dirty="0">
              <a:solidFill>
                <a:srgbClr val="3333FF"/>
              </a:solidFill>
            </a:endParaRPr>
          </a:p>
        </p:txBody>
      </p:sp>
      <p:grpSp>
        <p:nvGrpSpPr>
          <p:cNvPr id="14" name="Group 9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2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sp>
        <p:nvSpPr>
          <p:cNvPr id="17" name="Oval 16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35046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/>
      <p:bldP spid="147461" grpId="0"/>
      <p:bldP spid="147462" grpId="0"/>
      <p:bldP spid="1474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5A5AB28-07A8-46CB-B960-3F3272AEB9CC}" type="slidenum">
              <a:rPr lang="en-US" smtClean="0"/>
              <a:pPr>
                <a:defRPr/>
              </a:pPr>
              <a:t>15</a:t>
            </a:fld>
            <a:endParaRPr lang="en-US" dirty="0" smtClean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title"/>
          </p:nvPr>
        </p:nvSpPr>
        <p:spPr>
          <a:xfrm>
            <a:off x="1637144" y="752764"/>
            <a:ext cx="5867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Agency Responsible for Investigating WBR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/>
              <a:t>(1 of 4)</a:t>
            </a:r>
            <a:br>
              <a:rPr lang="en-US" sz="2600" dirty="0" smtClean="0"/>
            </a:b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35727" y="1914939"/>
            <a:ext cx="8649856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u="sng" dirty="0" smtClean="0"/>
              <a:t>Military</a:t>
            </a:r>
            <a:r>
              <a:rPr lang="en-US" sz="2800" dirty="0" smtClean="0"/>
              <a:t> WBR Complaints:</a:t>
            </a:r>
          </a:p>
          <a:p>
            <a:pPr eaLnBrk="1" hangingPunct="1">
              <a:buFontTx/>
              <a:buNone/>
            </a:pPr>
            <a:endParaRPr lang="en-US" sz="800" dirty="0" smtClean="0"/>
          </a:p>
          <a:p>
            <a:pPr eaLnBrk="1" hangingPunct="1">
              <a:buClr>
                <a:schemeClr val="tx1"/>
              </a:buClr>
            </a:pPr>
            <a:r>
              <a:rPr lang="en-US" sz="2400" dirty="0" smtClean="0">
                <a:solidFill>
                  <a:srgbClr val="FF0000"/>
                </a:solidFill>
              </a:rPr>
              <a:t>Service IGs will investigate military complaints (allegations) of Whistleblower Reprisal</a:t>
            </a:r>
          </a:p>
          <a:p>
            <a:pPr eaLnBrk="1" hangingPunct="1">
              <a:buClr>
                <a:schemeClr val="tx1"/>
              </a:buClr>
            </a:pPr>
            <a:endParaRPr lang="en-US" sz="2400" dirty="0" smtClean="0"/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400" dirty="0" smtClean="0"/>
              <a:t>DoD IG</a:t>
            </a:r>
            <a:r>
              <a:rPr lang="en-US" sz="2400" b="0" dirty="0" smtClean="0"/>
              <a:t> </a:t>
            </a:r>
            <a:r>
              <a:rPr lang="en-US" sz="2400" dirty="0" smtClean="0"/>
              <a:t>has oversight of Title 10 </a:t>
            </a:r>
            <a:endParaRPr lang="en-US" sz="2400" dirty="0"/>
          </a:p>
          <a:p>
            <a:pPr marL="0" indent="0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400" dirty="0" smtClean="0"/>
              <a:t>    reprisal investigations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en-US" sz="2400" dirty="0" smtClean="0"/>
          </a:p>
          <a:p>
            <a:pPr eaLnBrk="1" hangingPunct="1">
              <a:spcBef>
                <a:spcPts val="0"/>
              </a:spcBef>
              <a:buClr>
                <a:schemeClr val="tx1"/>
              </a:buClr>
            </a:pPr>
            <a:r>
              <a:rPr lang="en-US" sz="2400" i="1" u="sng" dirty="0" smtClean="0"/>
              <a:t>Military</a:t>
            </a:r>
            <a:r>
              <a:rPr lang="en-US" sz="2400" dirty="0" smtClean="0"/>
              <a:t> members have the right to </a:t>
            </a:r>
          </a:p>
          <a:p>
            <a:pPr marL="0" indent="0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400" dirty="0" smtClean="0"/>
              <a:t>    appeal investigation results directly </a:t>
            </a:r>
          </a:p>
          <a:p>
            <a:pPr marL="0" indent="0" eaLnBrk="1" hangingPunct="1">
              <a:spcBef>
                <a:spcPts val="0"/>
              </a:spcBef>
              <a:buClr>
                <a:schemeClr val="tx1"/>
              </a:buClr>
              <a:buNone/>
            </a:pPr>
            <a:r>
              <a:rPr lang="en-US" sz="2400" dirty="0" smtClean="0"/>
              <a:t>    to the Secretary of Defense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143164" y="6096000"/>
            <a:ext cx="68672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 smtClean="0">
                <a:solidFill>
                  <a:srgbClr val="3333FF"/>
                </a:solidFill>
              </a:rPr>
              <a:t>The </a:t>
            </a:r>
            <a:r>
              <a:rPr lang="en-US" sz="1600" b="1" u="sng" dirty="0">
                <a:solidFill>
                  <a:srgbClr val="3333FF"/>
                </a:solidFill>
              </a:rPr>
              <a:t>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9-1; 10 </a:t>
            </a:r>
            <a:r>
              <a:rPr lang="en-US" sz="1600" b="1" dirty="0">
                <a:solidFill>
                  <a:srgbClr val="3333FF"/>
                </a:solidFill>
              </a:rPr>
              <a:t>USC 1034; DoDD 7050.06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pic>
        <p:nvPicPr>
          <p:cNvPr id="9" name="Picture 7" descr="dodi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27525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269216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 txBox="1">
            <a:spLocks noChangeArrowheads="1"/>
          </p:cNvSpPr>
          <p:nvPr/>
        </p:nvSpPr>
        <p:spPr bwMode="auto">
          <a:xfrm>
            <a:off x="238539" y="1915642"/>
            <a:ext cx="868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Non-Appropriated Funds (NAF) WBR complaints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400" b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  <a:cs typeface="+mn-cs"/>
              </a:rPr>
              <a:t>DoD Inspector General (IG)</a:t>
            </a:r>
            <a:r>
              <a:rPr lang="en-US" sz="3200" b="1" kern="0" dirty="0">
                <a:latin typeface="+mn-lt"/>
                <a:cs typeface="+mn-cs"/>
              </a:rPr>
              <a:t/>
            </a:r>
            <a:br>
              <a:rPr lang="en-US" sz="3200" b="1" kern="0" dirty="0">
                <a:latin typeface="+mn-lt"/>
                <a:cs typeface="+mn-cs"/>
              </a:rPr>
            </a:br>
            <a:endParaRPr lang="en-US" sz="800" b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u="sng" kern="0" dirty="0">
                <a:latin typeface="+mn-lt"/>
                <a:cs typeface="+mn-cs"/>
              </a:rPr>
              <a:t>www.dodig.mil</a:t>
            </a:r>
            <a:r>
              <a:rPr lang="en-US" sz="3200" b="1" kern="0" dirty="0">
                <a:solidFill>
                  <a:srgbClr val="FF3300"/>
                </a:solidFill>
                <a:latin typeface="+mn-lt"/>
                <a:cs typeface="+mn-cs"/>
              </a:rPr>
              <a:t/>
            </a:r>
            <a:br>
              <a:rPr lang="en-US" sz="3200" b="1" kern="0" dirty="0">
                <a:solidFill>
                  <a:srgbClr val="FF3300"/>
                </a:solidFill>
                <a:latin typeface="+mn-lt"/>
                <a:cs typeface="+mn-cs"/>
              </a:rPr>
            </a:br>
            <a:endParaRPr lang="en-US" sz="1400" b="1" kern="0" dirty="0">
              <a:solidFill>
                <a:srgbClr val="FF3300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  <a:cs typeface="+mn-cs"/>
              </a:rPr>
              <a:t>U.S. Department of Defense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Office of the Inspector General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4800 Mark Center Drive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Alexandria, VA 22350-1500 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Tel: (703) 604-8324</a:t>
            </a: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528ADD87-02C4-4853-AF3E-A2A9BE58C73B}" type="slidenum">
              <a:rPr lang="en-US" smtClean="0"/>
              <a:pPr>
                <a:defRPr/>
              </a:pPr>
              <a:t>16</a:t>
            </a:fld>
            <a:endParaRPr lang="en-US" dirty="0" smtClean="0"/>
          </a:p>
        </p:txBody>
      </p:sp>
      <p:pic>
        <p:nvPicPr>
          <p:cNvPr id="16387" name="Picture 7" descr="dodi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819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143164" y="6096000"/>
            <a:ext cx="70958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9-4; 10 </a:t>
            </a:r>
            <a:r>
              <a:rPr lang="en-US" sz="1600" b="1" dirty="0">
                <a:solidFill>
                  <a:srgbClr val="3333FF"/>
                </a:solidFill>
              </a:rPr>
              <a:t>USC 1587; DoDD 1401.03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1637144" y="447964"/>
            <a:ext cx="586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800" b="1" kern="0" dirty="0">
                <a:latin typeface="+mj-lt"/>
                <a:ea typeface="+mj-ea"/>
                <a:cs typeface="+mj-cs"/>
              </a:rPr>
              <a:t>Agency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Responsible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for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Investigating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WBR</a:t>
            </a:r>
          </a:p>
          <a:p>
            <a:pPr algn="ctr">
              <a:defRPr/>
            </a:pPr>
            <a:r>
              <a:rPr lang="en-US" sz="2600" b="1" kern="0" dirty="0" smtClean="0">
                <a:latin typeface="+mj-lt"/>
                <a:ea typeface="+mj-ea"/>
                <a:cs typeface="+mj-cs"/>
              </a:rPr>
              <a:t>(2 of 4)</a:t>
            </a:r>
            <a:endParaRPr lang="en-US" sz="2600" b="1" kern="0" dirty="0"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259426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51783" y="6400800"/>
            <a:ext cx="396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FE55EB65-A612-43AC-B9F8-5FDEE66D01DF}" type="slidenum">
              <a:rPr lang="en-US" smtClean="0"/>
              <a:pPr>
                <a:defRPr/>
              </a:pPr>
              <a:t>17</a:t>
            </a:fld>
            <a:endParaRPr lang="en-US" dirty="0" smtClean="0"/>
          </a:p>
        </p:txBody>
      </p:sp>
      <p:sp>
        <p:nvSpPr>
          <p:cNvPr id="12291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8686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Appropriated Fund Civilian WBR Complaints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Office of Special Counsel (OSC)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/>
              <a:t>www.osc.gov</a:t>
            </a:r>
            <a:r>
              <a:rPr lang="en-US" dirty="0" smtClean="0">
                <a:solidFill>
                  <a:srgbClr val="FF3300"/>
                </a:solidFill>
              </a:rPr>
              <a:t/>
            </a:r>
            <a:br>
              <a:rPr lang="en-US" dirty="0" smtClean="0">
                <a:solidFill>
                  <a:srgbClr val="FF3300"/>
                </a:solidFill>
              </a:rPr>
            </a:br>
            <a:endParaRPr lang="en-US" sz="14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U.S. Office of Special Counsel</a:t>
            </a:r>
          </a:p>
          <a:p>
            <a:pPr marL="346075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  <a:defRPr/>
            </a:pPr>
            <a:r>
              <a:rPr lang="en-US" sz="2800" dirty="0" smtClean="0"/>
              <a:t>1730 M Street, N.W., Suite 201</a:t>
            </a:r>
          </a:p>
          <a:p>
            <a:pPr marL="346075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  <a:defRPr/>
            </a:pPr>
            <a:r>
              <a:rPr lang="en-US" sz="2800" dirty="0" smtClean="0"/>
              <a:t>Washington, D.C. 20036-4505</a:t>
            </a:r>
          </a:p>
          <a:p>
            <a:pPr marL="346075" indent="0" eaLnBrk="1" hangingPunct="1">
              <a:lnSpc>
                <a:spcPct val="90000"/>
              </a:lnSpc>
              <a:buFontTx/>
              <a:buNone/>
              <a:tabLst>
                <a:tab pos="0" algn="l"/>
              </a:tabLst>
              <a:defRPr/>
            </a:pPr>
            <a:r>
              <a:rPr lang="en-US" sz="2800" dirty="0" smtClean="0"/>
              <a:t>Tel: (800) 572-2249 or (202) 653-9125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143164" y="6096000"/>
            <a:ext cx="72482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9-4; 5 </a:t>
            </a:r>
            <a:r>
              <a:rPr lang="en-US" sz="1600" b="1" dirty="0">
                <a:solidFill>
                  <a:srgbClr val="3333FF"/>
                </a:solidFill>
              </a:rPr>
              <a:t>USC 2302(b)(8)</a:t>
            </a: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1637144" y="447964"/>
            <a:ext cx="586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800" b="1" kern="0" dirty="0">
                <a:latin typeface="+mj-lt"/>
                <a:ea typeface="+mj-ea"/>
                <a:cs typeface="+mj-cs"/>
              </a:rPr>
              <a:t>Agency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Responsible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for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Investigating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WBR</a:t>
            </a:r>
          </a:p>
          <a:p>
            <a:pPr algn="ctr">
              <a:defRPr/>
            </a:pPr>
            <a:r>
              <a:rPr lang="en-US" sz="2600" b="1" kern="0" dirty="0" smtClean="0">
                <a:latin typeface="+mj-lt"/>
                <a:ea typeface="+mj-ea"/>
                <a:cs typeface="+mj-cs"/>
              </a:rPr>
              <a:t>(3 of 4)</a:t>
            </a:r>
            <a:endParaRPr lang="en-US" sz="2600" b="1" kern="0" dirty="0">
              <a:latin typeface="+mj-lt"/>
              <a:ea typeface="+mj-ea"/>
              <a:cs typeface="+mj-cs"/>
            </a:endParaRPr>
          </a:p>
        </p:txBody>
      </p:sp>
      <p:pic>
        <p:nvPicPr>
          <p:cNvPr id="17415" name="Picture 10" descr="http://www.todaysworkplace.org/wp-content/uploads/office-of-special-couns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5491" y="2743200"/>
            <a:ext cx="2796109" cy="24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007099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775408E-BA24-4420-A390-A934034D9E82}" type="slidenum">
              <a:rPr lang="en-US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140852" y="6096000"/>
            <a:ext cx="525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9-4; </a:t>
            </a:r>
            <a:r>
              <a:rPr lang="en-US" sz="1600" b="1" dirty="0">
                <a:solidFill>
                  <a:srgbClr val="3333FF"/>
                </a:solidFill>
              </a:rPr>
              <a:t>10 USC 2409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1637144" y="447964"/>
            <a:ext cx="586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800" b="1" kern="0" dirty="0">
                <a:latin typeface="+mj-lt"/>
                <a:ea typeface="+mj-ea"/>
                <a:cs typeface="+mj-cs"/>
              </a:rPr>
              <a:t>Agency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Responsible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for 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Investigating </a:t>
            </a:r>
            <a:r>
              <a:rPr lang="en-US" sz="3800" b="1" kern="0" dirty="0">
                <a:latin typeface="+mj-lt"/>
                <a:ea typeface="+mj-ea"/>
                <a:cs typeface="+mj-cs"/>
              </a:rPr>
              <a:t>WBR</a:t>
            </a:r>
          </a:p>
          <a:p>
            <a:pPr algn="ctr">
              <a:defRPr/>
            </a:pPr>
            <a:r>
              <a:rPr lang="en-US" sz="2600" b="1" kern="0" dirty="0" smtClean="0">
                <a:latin typeface="+mj-lt"/>
                <a:ea typeface="+mj-ea"/>
                <a:cs typeface="+mj-cs"/>
              </a:rPr>
              <a:t>(4 of 4)</a:t>
            </a:r>
            <a:endParaRPr lang="en-US" sz="26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/>
          <p:cNvSpPr txBox="1">
            <a:spLocks noChangeArrowheads="1"/>
          </p:cNvSpPr>
          <p:nvPr/>
        </p:nvSpPr>
        <p:spPr bwMode="auto">
          <a:xfrm>
            <a:off x="238539" y="1915642"/>
            <a:ext cx="868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DoD Contractor WBR complaints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1400" b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  <a:cs typeface="+mn-cs"/>
              </a:rPr>
              <a:t>DoD Inspector General (IG)</a:t>
            </a:r>
            <a:r>
              <a:rPr lang="en-US" sz="3200" b="1" kern="0" dirty="0">
                <a:latin typeface="+mn-lt"/>
                <a:cs typeface="+mn-cs"/>
              </a:rPr>
              <a:t/>
            </a:r>
            <a:br>
              <a:rPr lang="en-US" sz="3200" b="1" kern="0" dirty="0">
                <a:latin typeface="+mn-lt"/>
                <a:cs typeface="+mn-cs"/>
              </a:rPr>
            </a:br>
            <a:endParaRPr lang="en-US" sz="800" b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u="sng" kern="0" dirty="0">
                <a:latin typeface="+mn-lt"/>
                <a:cs typeface="+mn-cs"/>
              </a:rPr>
              <a:t>www.dodig.mil</a:t>
            </a:r>
            <a:r>
              <a:rPr lang="en-US" sz="3200" b="1" kern="0" dirty="0">
                <a:solidFill>
                  <a:srgbClr val="FF3300"/>
                </a:solidFill>
                <a:latin typeface="+mn-lt"/>
                <a:cs typeface="+mn-cs"/>
              </a:rPr>
              <a:t/>
            </a:r>
            <a:br>
              <a:rPr lang="en-US" sz="3200" b="1" kern="0" dirty="0">
                <a:solidFill>
                  <a:srgbClr val="FF3300"/>
                </a:solidFill>
                <a:latin typeface="+mn-lt"/>
                <a:cs typeface="+mn-cs"/>
              </a:rPr>
            </a:br>
            <a:endParaRPr lang="en-US" sz="1400" b="1" kern="0" dirty="0">
              <a:solidFill>
                <a:srgbClr val="FF3300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latin typeface="+mn-lt"/>
                <a:cs typeface="+mn-cs"/>
              </a:rPr>
              <a:t>U.S. Department of Defense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Office of the Inspector General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4800 Mark Center Drive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Alexandria, VA 22350-1500 </a:t>
            </a:r>
          </a:p>
          <a:p>
            <a:pPr marL="342900" indent="3175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  <a:cs typeface="+mn-cs"/>
              </a:rPr>
              <a:t>Tel: (703) 604-8324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3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pic>
        <p:nvPicPr>
          <p:cNvPr id="15" name="Picture 7" descr="dodi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8194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934491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45156" y="6400800"/>
            <a:ext cx="396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CCF99B6-D8F8-48D5-95E8-9A52D16E437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ltGray">
          <a:xfrm>
            <a:off x="1676400" y="304800"/>
            <a:ext cx="5943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dirty="0"/>
              <a:t>Summary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8538" y="1838739"/>
            <a:ext cx="867686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ELO 1.  Describe </a:t>
            </a:r>
            <a:r>
              <a:rPr lang="en-US" sz="2800" b="1" dirty="0"/>
              <a:t>the four categories of </a:t>
            </a:r>
            <a:r>
              <a:rPr lang="en-US" sz="2800" b="1" dirty="0" smtClean="0"/>
              <a:t>	Whistleblower </a:t>
            </a:r>
            <a:r>
              <a:rPr lang="en-US" sz="2800" b="1" dirty="0"/>
              <a:t>complainants.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ELO 2.  Describe </a:t>
            </a:r>
            <a:r>
              <a:rPr lang="en-US" sz="2800" b="1" dirty="0"/>
              <a:t>the agency authorized to receive </a:t>
            </a:r>
            <a:r>
              <a:rPr lang="en-US" sz="2800" b="1" dirty="0" smtClean="0"/>
              <a:t>	Whistleblower </a:t>
            </a:r>
            <a:r>
              <a:rPr lang="en-US" sz="2800" b="1" dirty="0"/>
              <a:t>allegations. 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/>
              <a:t>ELO 3. Identify </a:t>
            </a:r>
            <a:r>
              <a:rPr lang="en-US" sz="2800" b="1" dirty="0"/>
              <a:t>what agency is responsible for </a:t>
            </a:r>
            <a:r>
              <a:rPr lang="en-US" sz="2800" b="1" dirty="0" smtClean="0"/>
              <a:t>	investigating </a:t>
            </a:r>
            <a:r>
              <a:rPr lang="en-US" sz="2800" b="1" dirty="0"/>
              <a:t>reprisal allegations for each </a:t>
            </a:r>
            <a:r>
              <a:rPr lang="en-US" sz="2800" b="1" dirty="0" smtClean="0"/>
              <a:t>	complainant </a:t>
            </a:r>
            <a:r>
              <a:rPr lang="en-US" sz="2800" b="1" dirty="0"/>
              <a:t>category</a:t>
            </a:r>
            <a:r>
              <a:rPr lang="en-US" sz="2800" b="1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	</a:t>
            </a:r>
            <a:r>
              <a:rPr lang="en-US" sz="2800" b="1" dirty="0" smtClean="0"/>
              <a:t>-  </a:t>
            </a:r>
            <a:r>
              <a:rPr lang="en-US" b="1" kern="0" dirty="0" smtClean="0">
                <a:latin typeface="+mn-lt"/>
                <a:cs typeface="+mn-cs"/>
              </a:rPr>
              <a:t>Agency </a:t>
            </a:r>
            <a:r>
              <a:rPr lang="en-US" b="1" kern="0" dirty="0">
                <a:latin typeface="+mn-lt"/>
                <a:cs typeface="+mn-cs"/>
              </a:rPr>
              <a:t>that </a:t>
            </a:r>
            <a:r>
              <a:rPr lang="en-US" b="1" kern="0" dirty="0" smtClean="0">
                <a:latin typeface="+mn-lt"/>
                <a:cs typeface="+mn-cs"/>
              </a:rPr>
              <a:t>has </a:t>
            </a:r>
            <a:r>
              <a:rPr lang="en-US" b="1" kern="0" dirty="0" smtClean="0">
                <a:solidFill>
                  <a:srgbClr val="3333FF"/>
                </a:solidFill>
                <a:latin typeface="+mn-lt"/>
                <a:cs typeface="+mn-cs"/>
              </a:rPr>
              <a:t>oversight</a:t>
            </a:r>
            <a:r>
              <a:rPr lang="en-US" b="1" kern="0" dirty="0" smtClean="0">
                <a:latin typeface="+mn-lt"/>
                <a:cs typeface="+mn-cs"/>
              </a:rPr>
              <a:t> </a:t>
            </a:r>
            <a:r>
              <a:rPr lang="en-US" b="1" kern="0" dirty="0">
                <a:latin typeface="+mn-lt"/>
                <a:cs typeface="+mn-cs"/>
              </a:rPr>
              <a:t>of </a:t>
            </a:r>
            <a:r>
              <a:rPr lang="en-US" b="1" kern="0" dirty="0" smtClean="0">
                <a:latin typeface="+mn-lt"/>
                <a:cs typeface="+mn-cs"/>
              </a:rPr>
              <a:t>military WBR?</a:t>
            </a:r>
            <a:endParaRPr lang="en-US" b="1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475056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6D53C06-7AC7-4ED1-8CFA-FC4ADA911F5A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4099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027544" y="228600"/>
            <a:ext cx="70866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4100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232413" y="1752600"/>
            <a:ext cx="8676861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+mj-lt"/>
              </a:rPr>
              <a:t>Case Study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+mj-lt"/>
              </a:rPr>
              <a:t>Categories of Complainants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+mj-lt"/>
              </a:rPr>
              <a:t>Terms and Definitions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+mj-lt"/>
              </a:rPr>
              <a:t>Elements of Proof (Factors)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+mj-lt"/>
              </a:rPr>
              <a:t>Resolving Allegations of Whistleblower Reprisal (IGAP)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059972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3CCB5BC-57D2-4D78-A7EF-FBB87A0E2D32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80838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What is Whistleblower Reprisal (WBR)?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05000"/>
            <a:ext cx="8828558" cy="4114800"/>
          </a:xfrm>
        </p:spPr>
        <p:txBody>
          <a:bodyPr/>
          <a:lstStyle/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dirty="0" smtClean="0"/>
              <a:t>The taking of (</a:t>
            </a:r>
            <a:r>
              <a:rPr lang="en-US" sz="2600" i="1" dirty="0" smtClean="0"/>
              <a:t>or threatening to take</a:t>
            </a:r>
            <a:r>
              <a:rPr lang="en-US" sz="2600" dirty="0" smtClean="0"/>
              <a:t>) an</a:t>
            </a: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i="1" dirty="0" smtClean="0"/>
              <a:t>Unfavorable</a:t>
            </a:r>
            <a:r>
              <a:rPr lang="en-US" sz="2600" dirty="0" smtClean="0"/>
              <a:t> </a:t>
            </a:r>
            <a:r>
              <a:rPr lang="en-US" sz="2600" u="sng" dirty="0" smtClean="0">
                <a:solidFill>
                  <a:srgbClr val="3333FF"/>
                </a:solidFill>
              </a:rPr>
              <a:t>Personnel Action (PA)</a:t>
            </a:r>
            <a:r>
              <a:rPr lang="en-US" sz="2600" dirty="0" smtClean="0">
                <a:solidFill>
                  <a:srgbClr val="3333FF"/>
                </a:solidFill>
              </a:rPr>
              <a:t> </a:t>
            </a: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dirty="0" smtClean="0"/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dirty="0" smtClean="0"/>
              <a:t>- or - </a:t>
            </a:r>
            <a:endParaRPr lang="en-US" sz="2600" dirty="0"/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dirty="0" smtClean="0"/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dirty="0" smtClean="0"/>
              <a:t>the withholding (</a:t>
            </a:r>
            <a:r>
              <a:rPr lang="en-US" sz="2600" i="1" dirty="0" smtClean="0"/>
              <a:t>or threatening to withhold</a:t>
            </a:r>
            <a:r>
              <a:rPr lang="en-US" sz="2600" dirty="0" smtClean="0"/>
              <a:t>) a </a:t>
            </a:r>
            <a:r>
              <a:rPr lang="en-US" sz="2600" i="1" dirty="0" smtClean="0"/>
              <a:t>Favorable</a:t>
            </a:r>
            <a:r>
              <a:rPr lang="en-US" sz="2600" dirty="0" smtClean="0"/>
              <a:t> </a:t>
            </a:r>
            <a:r>
              <a:rPr lang="en-US" sz="2600" u="sng" dirty="0" smtClean="0">
                <a:solidFill>
                  <a:srgbClr val="3333FF"/>
                </a:solidFill>
              </a:rPr>
              <a:t>Personnel Action (PA)</a:t>
            </a:r>
            <a:r>
              <a:rPr lang="en-US" sz="2600" dirty="0" smtClean="0">
                <a:solidFill>
                  <a:srgbClr val="3333FF"/>
                </a:solidFill>
              </a:rPr>
              <a:t> </a:t>
            </a: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u="sng" dirty="0" smtClean="0">
              <a:solidFill>
                <a:srgbClr val="FF0000"/>
              </a:solidFill>
            </a:endParaRP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u="sng" dirty="0" smtClean="0">
              <a:solidFill>
                <a:srgbClr val="FF0000"/>
              </a:solidFill>
            </a:endParaRP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dirty="0" smtClean="0"/>
              <a:t>the member made (</a:t>
            </a:r>
            <a:r>
              <a:rPr lang="en-US" sz="2600" i="1" dirty="0" smtClean="0"/>
              <a:t>or was thought to have made</a:t>
            </a:r>
            <a:r>
              <a:rPr lang="en-US" sz="2600" dirty="0" smtClean="0"/>
              <a:t>) </a:t>
            </a:r>
          </a:p>
          <a:p>
            <a:pPr marL="0"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sz="2600" dirty="0" smtClean="0"/>
              <a:t>a </a:t>
            </a:r>
            <a:r>
              <a:rPr lang="en-US" sz="2600" u="sng" dirty="0" smtClean="0">
                <a:solidFill>
                  <a:srgbClr val="3333FF"/>
                </a:solidFill>
              </a:rPr>
              <a:t>Protected Communication (PC) 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4FCB588-91D8-4F3D-996F-81E14146FA24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48856" y="39256"/>
            <a:ext cx="7848600" cy="9144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Whistleblower Terms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8915400" cy="480060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PC</a:t>
            </a:r>
            <a:r>
              <a:rPr lang="en-US" sz="2400" b="0" dirty="0" smtClean="0">
                <a:solidFill>
                  <a:schemeClr val="tx2"/>
                </a:solidFill>
              </a:rPr>
              <a:t>:  Protected Communication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PA</a:t>
            </a:r>
            <a:r>
              <a:rPr lang="en-US" sz="2400" b="0" dirty="0" smtClean="0">
                <a:solidFill>
                  <a:schemeClr val="tx2"/>
                </a:solidFill>
              </a:rPr>
              <a:t>:  Personnel Action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RMO</a:t>
            </a:r>
            <a:r>
              <a:rPr lang="en-US" sz="2400" b="0" dirty="0" smtClean="0">
                <a:solidFill>
                  <a:schemeClr val="tx2"/>
                </a:solidFill>
              </a:rPr>
              <a:t>:  Responsible Management Official 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WBR</a:t>
            </a:r>
            <a:r>
              <a:rPr lang="en-US" sz="2400" b="0" dirty="0" smtClean="0">
                <a:solidFill>
                  <a:schemeClr val="tx2"/>
                </a:solidFill>
              </a:rPr>
              <a:t>:  Whistleblower Reprisal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MOC</a:t>
            </a:r>
            <a:r>
              <a:rPr lang="en-US" sz="2400" b="0" dirty="0" smtClean="0">
                <a:solidFill>
                  <a:schemeClr val="tx2"/>
                </a:solidFill>
              </a:rPr>
              <a:t>:  Member of Congress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Restriction</a:t>
            </a:r>
            <a:r>
              <a:rPr lang="en-US" sz="2400" b="0" dirty="0" smtClean="0">
                <a:solidFill>
                  <a:schemeClr val="tx2"/>
                </a:solidFill>
              </a:rPr>
              <a:t>:  Preventing or attempting to prevent military members from making or preparing to make lawful communications to a MOC and / or an IG</a:t>
            </a:r>
            <a:endParaRPr lang="en-US" sz="1200" b="0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r>
              <a:rPr lang="en-US" sz="2400" u="sng" dirty="0" smtClean="0">
                <a:solidFill>
                  <a:schemeClr val="tx2"/>
                </a:solidFill>
              </a:rPr>
              <a:t>WIOB</a:t>
            </a:r>
            <a:r>
              <a:rPr lang="en-US" sz="2400" b="0" dirty="0" smtClean="0">
                <a:solidFill>
                  <a:schemeClr val="tx2"/>
                </a:solidFill>
              </a:rPr>
              <a:t>:  Whistleblower Investigations Oversight Branch, DAIG Assistance Division (SAIG-AC)  </a:t>
            </a:r>
            <a:r>
              <a:rPr lang="en-US" sz="2400" dirty="0" smtClean="0">
                <a:solidFill>
                  <a:srgbClr val="3333FF"/>
                </a:solidFill>
              </a:rPr>
              <a:t>703-545-1858, </a:t>
            </a:r>
            <a:r>
              <a:rPr lang="en-US" sz="2400" u="sng" dirty="0" smtClean="0">
                <a:solidFill>
                  <a:srgbClr val="3333FF"/>
                </a:solidFill>
              </a:rPr>
              <a:t>usarmy.pentagon.hqda-otig.mbx.ignet-saig-ac-whistleblower-rep@army.mil</a:t>
            </a:r>
            <a:r>
              <a:rPr lang="en-US" sz="2400" u="sng" dirty="0">
                <a:solidFill>
                  <a:srgbClr val="3333FF"/>
                </a:solidFill>
              </a:rPr>
              <a:t>.</a:t>
            </a:r>
            <a:endParaRPr lang="en-US" sz="2400" dirty="0"/>
          </a:p>
          <a:p>
            <a:pPr eaLnBrk="1" hangingPunct="1">
              <a:spcBef>
                <a:spcPct val="10000"/>
              </a:spcBef>
              <a:buClr>
                <a:schemeClr val="tx1"/>
              </a:buClr>
            </a:pPr>
            <a:endParaRPr lang="en-US" sz="2400" dirty="0" smtClean="0">
              <a:solidFill>
                <a:srgbClr val="3333FF"/>
              </a:solidFill>
            </a:endParaRPr>
          </a:p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</a:pPr>
            <a:endParaRPr lang="en-US" sz="2400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U.S. Army Inspector General School   </a:t>
            </a:r>
            <a:fld id="{E88714CF-10F1-451F-9F74-49E63350AFD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>
          <a:xfrm>
            <a:off x="1676400" y="238646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800" dirty="0" smtClean="0">
                <a:solidFill>
                  <a:schemeClr val="tx1"/>
                </a:solidFill>
              </a:rPr>
              <a:t>Protected Communication (PC):</a:t>
            </a:r>
            <a:r>
              <a:rPr lang="en-US" sz="3800" dirty="0">
                <a:solidFill>
                  <a:schemeClr val="tx1"/>
                </a:solidFill>
              </a:rPr>
              <a:t/>
            </a:r>
            <a:br>
              <a:rPr lang="en-US" sz="3800" dirty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         </a:t>
            </a:r>
            <a:r>
              <a:rPr lang="en-US" sz="3800" u="sng" dirty="0" smtClean="0">
                <a:solidFill>
                  <a:srgbClr val="3333FF"/>
                </a:solidFill>
              </a:rPr>
              <a:t>First Category</a:t>
            </a: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u="sng" dirty="0" smtClean="0">
                <a:solidFill>
                  <a:srgbClr val="3333FF"/>
                </a:solidFill>
              </a:rPr>
              <a:t>Any</a:t>
            </a:r>
            <a:r>
              <a:rPr lang="en-US" sz="2800" dirty="0" smtClean="0"/>
              <a:t> </a:t>
            </a:r>
            <a:r>
              <a:rPr lang="en-US" sz="2800" i="1" dirty="0" smtClean="0"/>
              <a:t>lawful (truthful) communication to: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Clr>
                <a:schemeClr val="tx1"/>
              </a:buClr>
            </a:pPr>
            <a:r>
              <a:rPr lang="en-US" sz="2800" dirty="0" smtClean="0">
                <a:solidFill>
                  <a:srgbClr val="FF0000"/>
                </a:solidFill>
              </a:rPr>
              <a:t>Members of Congress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(to include Congressional staff members)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buClr>
                <a:schemeClr val="tx1"/>
              </a:buClr>
            </a:pPr>
            <a:r>
              <a:rPr lang="en-US" sz="2800" dirty="0" smtClean="0">
                <a:solidFill>
                  <a:srgbClr val="FF0000"/>
                </a:solidFill>
              </a:rPr>
              <a:t>Inspectors General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Clr>
                <a:schemeClr val="tx1"/>
              </a:buClr>
            </a:pPr>
            <a:r>
              <a:rPr lang="en-US" sz="2800" i="1" dirty="0" smtClean="0">
                <a:solidFill>
                  <a:srgbClr val="3333FF"/>
                </a:solidFill>
              </a:rPr>
              <a:t>Regardless of subject!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en-US" sz="2800" i="1" dirty="0" smtClean="0">
                <a:solidFill>
                  <a:srgbClr val="3333FF"/>
                </a:solidFill>
              </a:rPr>
              <a:t>(Restriction is also prohibited)</a:t>
            </a:r>
          </a:p>
          <a:p>
            <a:pPr lvl="1" eaLnBrk="1" hangingPunct="1">
              <a:buClr>
                <a:schemeClr val="tx1"/>
              </a:buClr>
              <a:buFontTx/>
              <a:buNone/>
            </a:pPr>
            <a:r>
              <a:rPr lang="en-US" i="1" dirty="0" smtClean="0">
                <a:solidFill>
                  <a:srgbClr val="3333FF"/>
                </a:solidFill>
              </a:rPr>
              <a:t>			</a:t>
            </a:r>
            <a:endParaRPr lang="en-US" i="1" dirty="0" smtClean="0">
              <a:solidFill>
                <a:srgbClr val="FF0000"/>
              </a:solidFill>
            </a:endParaRPr>
          </a:p>
        </p:txBody>
      </p:sp>
      <p:pic>
        <p:nvPicPr>
          <p:cNvPr id="21509" name="Picture 6" descr="Congres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743200"/>
            <a:ext cx="21717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7" descr="C:\Users\ROBERT.S.KEATING\Pictures\IG insign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0188" y="4637088"/>
            <a:ext cx="2030412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0931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4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94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U.S. Army Inspector General School   </a:t>
            </a:r>
            <a:fld id="{2F13A396-3CDF-49D3-904A-9479462A651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5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7772400" cy="4114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Lawful (truthful) communications made to:</a:t>
            </a:r>
          </a:p>
          <a:p>
            <a:pPr marL="0" indent="0" eaLnBrk="1" hangingPunct="1"/>
            <a:r>
              <a:rPr lang="en-US" sz="2800" dirty="0" smtClean="0"/>
              <a:t>  DoD audit, inspection, investigation, or law enforcement organization</a:t>
            </a:r>
          </a:p>
          <a:p>
            <a:pPr marL="0" indent="0" eaLnBrk="1" hangingPunct="1"/>
            <a:endParaRPr lang="en-US" sz="1000" dirty="0" smtClean="0"/>
          </a:p>
          <a:p>
            <a:pPr marL="0" indent="0" eaLnBrk="1" hangingPunct="1"/>
            <a:r>
              <a:rPr lang="en-US" sz="2800" dirty="0" smtClean="0"/>
              <a:t>  Any person or organization in </a:t>
            </a:r>
            <a:r>
              <a:rPr lang="en-US" sz="2800" i="1" dirty="0" smtClean="0">
                <a:solidFill>
                  <a:srgbClr val="FF0000"/>
                </a:solidFill>
              </a:rPr>
              <a:t>the </a:t>
            </a:r>
            <a:r>
              <a:rPr lang="en-US" sz="2800" i="1" u="sng" dirty="0" smtClean="0">
                <a:solidFill>
                  <a:srgbClr val="FF0000"/>
                </a:solidFill>
              </a:rPr>
              <a:t>chain of command</a:t>
            </a:r>
            <a:r>
              <a:rPr lang="en-US" sz="2800" i="1" dirty="0" smtClean="0">
                <a:solidFill>
                  <a:srgbClr val="FF0000"/>
                </a:solidFill>
              </a:rPr>
              <a:t>; or any other person designated </a:t>
            </a:r>
            <a:r>
              <a:rPr lang="en-US" sz="2800" dirty="0" smtClean="0"/>
              <a:t>pursuant to regulations or established administrative procedures to receive such communications (e.g. EO, Safety Office, etc.)</a:t>
            </a:r>
          </a:p>
          <a:p>
            <a:pPr marL="0" indent="0" eaLnBrk="1" hangingPunct="1"/>
            <a:endParaRPr lang="en-US" sz="1000" dirty="0" smtClean="0"/>
          </a:p>
          <a:p>
            <a:pPr marL="0" indent="0" eaLnBrk="1" hangingPunct="1">
              <a:buClr>
                <a:schemeClr val="tx1"/>
              </a:buClr>
            </a:pPr>
            <a:r>
              <a:rPr lang="en-US" sz="2800" i="1" dirty="0" smtClean="0">
                <a:solidFill>
                  <a:srgbClr val="FF0000"/>
                </a:solidFill>
              </a:rPr>
              <a:t> A court-martial proceeding (FY14 NDAA)</a:t>
            </a:r>
          </a:p>
          <a:p>
            <a:pPr marL="0" indent="0" eaLnBrk="1" hangingPunct="1"/>
            <a:endParaRPr lang="en-US" sz="2800" dirty="0" smtClean="0"/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title"/>
          </p:nvPr>
        </p:nvSpPr>
        <p:spPr>
          <a:xfrm>
            <a:off x="1676400" y="238646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800" dirty="0" smtClean="0">
                <a:solidFill>
                  <a:schemeClr val="tx1"/>
                </a:solidFill>
              </a:rPr>
              <a:t>Protected Communication (PC):</a:t>
            </a:r>
            <a:r>
              <a:rPr lang="en-US" sz="3800" dirty="0">
                <a:solidFill>
                  <a:schemeClr val="tx1"/>
                </a:solidFill>
              </a:rPr>
              <a:t/>
            </a:r>
            <a:br>
              <a:rPr lang="en-US" sz="3800" dirty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      </a:t>
            </a:r>
            <a:r>
              <a:rPr lang="en-US" sz="3800" u="sng" dirty="0" smtClean="0">
                <a:solidFill>
                  <a:srgbClr val="3333FF"/>
                </a:solidFill>
              </a:rPr>
              <a:t>Second Category</a:t>
            </a:r>
            <a:r>
              <a:rPr lang="en-US" sz="3800" dirty="0" smtClean="0">
                <a:solidFill>
                  <a:srgbClr val="3333FF"/>
                </a:solidFill>
              </a:rPr>
              <a:t> </a:t>
            </a:r>
            <a:r>
              <a:rPr lang="en-US" sz="2600" dirty="0" smtClean="0">
                <a:solidFill>
                  <a:srgbClr val="3333FF"/>
                </a:solidFill>
              </a:rPr>
              <a:t>(1 of 2)</a:t>
            </a:r>
            <a:endParaRPr lang="en-US" sz="3800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0744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U.S. Army Inspector General School   </a:t>
            </a:r>
            <a:fld id="{CD5FC429-D819-4430-A2AE-4F7FA04C7F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3556" name="Rectangle 1030"/>
          <p:cNvSpPr>
            <a:spLocks noGrp="1" noChangeArrowheads="1"/>
          </p:cNvSpPr>
          <p:nvPr>
            <p:ph type="body" idx="1"/>
          </p:nvPr>
        </p:nvSpPr>
        <p:spPr>
          <a:xfrm>
            <a:off x="242857" y="1722289"/>
            <a:ext cx="8229600" cy="4114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dirty="0" smtClean="0">
                <a:solidFill>
                  <a:srgbClr val="3333FF"/>
                </a:solidFill>
              </a:rPr>
              <a:t>Protected </a:t>
            </a:r>
            <a:r>
              <a:rPr lang="en-US" sz="2800" i="1" u="sng" dirty="0" smtClean="0">
                <a:solidFill>
                  <a:srgbClr val="FF0000"/>
                </a:solidFill>
              </a:rPr>
              <a:t>only</a:t>
            </a:r>
            <a:r>
              <a:rPr lang="en-US" sz="2800" dirty="0" smtClean="0">
                <a:solidFill>
                  <a:srgbClr val="3333FF"/>
                </a:solidFill>
              </a:rPr>
              <a:t> if the communication concerns:</a:t>
            </a:r>
          </a:p>
          <a:p>
            <a:pPr marL="0" indent="0" eaLnBrk="1" hangingPunct="1"/>
            <a:r>
              <a:rPr lang="en-US" dirty="0" smtClean="0"/>
              <a:t> </a:t>
            </a:r>
            <a:r>
              <a:rPr lang="en-US" sz="2600" i="1" dirty="0" smtClean="0"/>
              <a:t>Violations of law or regulation </a:t>
            </a:r>
            <a:br>
              <a:rPr lang="en-US" sz="2600" i="1" dirty="0" smtClean="0"/>
            </a:br>
            <a:r>
              <a:rPr lang="en-US" sz="2600" i="1" dirty="0" smtClean="0"/>
              <a:t>   (includes EO, </a:t>
            </a:r>
            <a:r>
              <a:rPr lang="en-US" sz="2600" i="1" dirty="0" smtClean="0">
                <a:solidFill>
                  <a:srgbClr val="FF0000"/>
                </a:solidFill>
              </a:rPr>
              <a:t>sexual misconduct &amp; assault</a:t>
            </a:r>
            <a:r>
              <a:rPr lang="en-US" sz="2600" i="1" dirty="0" smtClean="0"/>
              <a:t>)</a:t>
            </a:r>
          </a:p>
          <a:p>
            <a:pPr marL="0" indent="0" eaLnBrk="1" hangingPunct="1"/>
            <a:r>
              <a:rPr lang="en-US" sz="2600" dirty="0" smtClean="0"/>
              <a:t> </a:t>
            </a:r>
            <a:r>
              <a:rPr lang="en-US" sz="2600" i="1" dirty="0" smtClean="0"/>
              <a:t>Gross mismanagement</a:t>
            </a:r>
          </a:p>
          <a:p>
            <a:pPr marL="0" indent="0" eaLnBrk="1" hangingPunct="1"/>
            <a:r>
              <a:rPr lang="en-US" sz="2600" dirty="0" smtClean="0"/>
              <a:t> </a:t>
            </a:r>
            <a:r>
              <a:rPr lang="en-US" sz="2600" i="1" dirty="0" smtClean="0"/>
              <a:t>Abuse of authority</a:t>
            </a:r>
          </a:p>
          <a:p>
            <a:pPr marL="0" indent="0" eaLnBrk="1" hangingPunct="1"/>
            <a:r>
              <a:rPr lang="en-US" sz="2600" dirty="0" smtClean="0"/>
              <a:t> </a:t>
            </a:r>
            <a:r>
              <a:rPr lang="en-US" sz="2600" i="1" dirty="0" smtClean="0"/>
              <a:t>Gross waste of funds or resources</a:t>
            </a:r>
          </a:p>
          <a:p>
            <a:pPr marL="0" indent="0" eaLnBrk="1" hangingPunct="1"/>
            <a:r>
              <a:rPr lang="en-US" sz="2600" i="1" dirty="0" smtClean="0"/>
              <a:t> Substantial danger to public health or safety</a:t>
            </a:r>
          </a:p>
          <a:p>
            <a:pPr marL="0" indent="0" eaLnBrk="1" hangingPunct="1"/>
            <a:r>
              <a:rPr lang="en-US" sz="2800" i="1" dirty="0" smtClean="0"/>
              <a:t>Testimony or participation in an investigation</a:t>
            </a:r>
          </a:p>
          <a:p>
            <a:pPr marL="0" indent="0" eaLnBrk="1" hangingPunct="1"/>
            <a:endParaRPr lang="en-US" sz="2800" dirty="0" smtClean="0"/>
          </a:p>
        </p:txBody>
      </p:sp>
      <p:sp>
        <p:nvSpPr>
          <p:cNvPr id="21515" name="Text Box 1035"/>
          <p:cNvSpPr txBox="1">
            <a:spLocks noChangeArrowheads="1"/>
          </p:cNvSpPr>
          <p:nvPr/>
        </p:nvSpPr>
        <p:spPr bwMode="ltGray">
          <a:xfrm>
            <a:off x="296862" y="5606107"/>
            <a:ext cx="822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</a:rPr>
              <a:t>Reasonably believed to be true </a:t>
            </a:r>
            <a:r>
              <a:rPr lang="en-US" b="1" dirty="0">
                <a:solidFill>
                  <a:srgbClr val="3333FF"/>
                </a:solidFill>
                <a:latin typeface="Arial Rounded MT Bold" pitchFamily="34" charset="0"/>
              </a:rPr>
              <a:t>by the complainant!</a:t>
            </a: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228600" y="6062663"/>
            <a:ext cx="7772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9-2; </a:t>
            </a:r>
            <a:r>
              <a:rPr lang="en-US" sz="1600" b="1" dirty="0">
                <a:solidFill>
                  <a:srgbClr val="3333FF"/>
                </a:solidFill>
              </a:rPr>
              <a:t>10 USC 1034; </a:t>
            </a:r>
            <a:r>
              <a:rPr lang="en-US" sz="1600" b="1" dirty="0" err="1">
                <a:solidFill>
                  <a:srgbClr val="3333FF"/>
                </a:solidFill>
              </a:rPr>
              <a:t>DoDD</a:t>
            </a:r>
            <a:r>
              <a:rPr lang="en-US" sz="1600" b="1" dirty="0">
                <a:solidFill>
                  <a:srgbClr val="3333FF"/>
                </a:solidFill>
              </a:rPr>
              <a:t> 7050.06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1676400" y="238646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800" kern="0" dirty="0" smtClean="0">
                <a:solidFill>
                  <a:schemeClr val="tx1"/>
                </a:solidFill>
              </a:rPr>
              <a:t>Protected Communication (PC):</a:t>
            </a:r>
            <a:br>
              <a:rPr lang="en-US" sz="3800" kern="0" dirty="0" smtClean="0">
                <a:solidFill>
                  <a:schemeClr val="tx1"/>
                </a:solidFill>
              </a:rPr>
            </a:br>
            <a:r>
              <a:rPr lang="en-US" sz="3800" kern="0" dirty="0" smtClean="0">
                <a:solidFill>
                  <a:schemeClr val="tx1"/>
                </a:solidFill>
              </a:rPr>
              <a:t>      </a:t>
            </a:r>
            <a:r>
              <a:rPr lang="en-US" sz="3800" u="sng" kern="0" dirty="0" smtClean="0">
                <a:solidFill>
                  <a:srgbClr val="3333FF"/>
                </a:solidFill>
              </a:rPr>
              <a:t>Second Category</a:t>
            </a:r>
            <a:r>
              <a:rPr lang="en-US" sz="3800" kern="0" dirty="0" smtClean="0">
                <a:solidFill>
                  <a:srgbClr val="3333FF"/>
                </a:solidFill>
              </a:rPr>
              <a:t> </a:t>
            </a:r>
            <a:r>
              <a:rPr lang="en-US" sz="2600" kern="0" dirty="0" smtClean="0">
                <a:solidFill>
                  <a:srgbClr val="3333FF"/>
                </a:solidFill>
              </a:rPr>
              <a:t>(2 of 2)</a:t>
            </a:r>
            <a:endParaRPr lang="en-US" sz="3800" kern="0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18335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215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7BD4807-1576-47EC-8987-E5EE49D1DCF3}" type="slidenum">
              <a:rPr lang="en-US" smtClean="0"/>
              <a:pPr>
                <a:defRPr/>
              </a:pPr>
              <a:t>25</a:t>
            </a:fld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8" y="1914939"/>
            <a:ext cx="8676861" cy="4114800"/>
          </a:xfrm>
        </p:spPr>
        <p:txBody>
          <a:bodyPr lIns="90488" tIns="44450" rIns="90488" bIns="44450"/>
          <a:lstStyle/>
          <a:p>
            <a:pPr marL="114300" indent="-457200" eaLnBrk="1" hangingPunct="1"/>
            <a:r>
              <a:rPr lang="en-US" sz="2800" dirty="0" smtClean="0"/>
              <a:t>Any action that taken on a member of the Armed Forces that </a:t>
            </a:r>
            <a:r>
              <a:rPr lang="en-US" sz="2800" u="sng" dirty="0" smtClean="0">
                <a:solidFill>
                  <a:srgbClr val="FF0000"/>
                </a:solidFill>
              </a:rPr>
              <a:t>materially affects</a:t>
            </a:r>
            <a:r>
              <a:rPr lang="en-US" sz="2800" dirty="0" smtClean="0"/>
              <a:t>, or has the </a:t>
            </a:r>
            <a:r>
              <a:rPr lang="en-US" sz="2800" u="sng" dirty="0" smtClean="0">
                <a:solidFill>
                  <a:srgbClr val="FF0000"/>
                </a:solidFill>
              </a:rPr>
              <a:t>potential to affect</a:t>
            </a:r>
            <a:r>
              <a:rPr lang="en-US" sz="2800" dirty="0" smtClean="0"/>
              <a:t>, that military member’s </a:t>
            </a:r>
            <a:r>
              <a:rPr lang="en-US" sz="2800" u="sng" dirty="0" smtClean="0"/>
              <a:t>current position or career</a:t>
            </a:r>
            <a:r>
              <a:rPr lang="en-US" sz="2800" dirty="0" smtClean="0"/>
              <a:t>.</a:t>
            </a:r>
          </a:p>
          <a:p>
            <a:pPr marL="114300" indent="-457200" eaLnBrk="1" hangingPunct="1"/>
            <a:endParaRPr lang="en-US" sz="2800" dirty="0" smtClean="0"/>
          </a:p>
          <a:p>
            <a:pPr marL="114300" indent="-457200" eaLnBrk="1" hangingPunct="1"/>
            <a:r>
              <a:rPr lang="en-US" sz="2800" dirty="0" smtClean="0"/>
              <a:t>Unfavorable or Favorable </a:t>
            </a:r>
          </a:p>
          <a:p>
            <a:pPr marL="0" indent="0" eaLnBrk="1" hangingPunct="1">
              <a:buNone/>
            </a:pPr>
            <a:r>
              <a:rPr lang="en-US" sz="2800" dirty="0" smtClean="0"/>
              <a:t>    (</a:t>
            </a:r>
            <a:r>
              <a:rPr lang="en-US" sz="2800" i="1" dirty="0" smtClean="0"/>
              <a:t>produces a negative effect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85344"/>
            <a:ext cx="7467600" cy="838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Personnel Actions (PA)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2308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B2D20381-CAC1-4CAA-BD23-E5F5D696740F}" type="slidenum">
              <a:rPr lang="en-US" smtClean="0"/>
              <a:pPr>
                <a:defRPr/>
              </a:pPr>
              <a:t>26</a:t>
            </a:fld>
            <a:endParaRPr lang="en-US" dirty="0" smtClean="0"/>
          </a:p>
        </p:txBody>
      </p:sp>
      <p:sp>
        <p:nvSpPr>
          <p:cNvPr id="29700" name="Rectangle 1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838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Unfavorable Personnel Actions</a:t>
            </a:r>
            <a:r>
              <a:rPr lang="en-US" sz="4000" dirty="0" smtClean="0">
                <a:solidFill>
                  <a:srgbClr val="FF3300"/>
                </a:solidFill>
              </a:rPr>
              <a:t/>
            </a:r>
            <a:br>
              <a:rPr lang="en-US" sz="4000" dirty="0" smtClean="0">
                <a:solidFill>
                  <a:srgbClr val="FF330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(Taken or Threatened – not definitive list)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828800"/>
            <a:ext cx="8686800" cy="4428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/>
              <a:t>Permanent letters of reprimand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/>
              <a:t>Unfavorable, non-competitive, adverse, or referred evaluation reports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Relief for cause</a:t>
            </a:r>
            <a:endParaRPr lang="en-US" sz="2600" b="1" dirty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Transfer or changes to duties or responsibilities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Reenlistment / Separation proceedings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Decisions concerning pay or benefits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Disciplinary </a:t>
            </a:r>
            <a:r>
              <a:rPr lang="en-US" sz="2600" b="1" dirty="0"/>
              <a:t>or other corrective actions </a:t>
            </a:r>
            <a:endParaRPr lang="en-US" sz="2600" b="1" dirty="0" smtClean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b="1" i="1" dirty="0"/>
              <a:t>Referrals for Mental Health Evaluation (MHE)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b="1" i="1" dirty="0"/>
              <a:t>Limited access to weapons/classified/flying etc</a:t>
            </a:r>
            <a:r>
              <a:rPr lang="en-US" sz="2600" b="1" i="1" dirty="0" smtClean="0"/>
              <a:t>.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416156758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B2D20381-CAC1-4CAA-BD23-E5F5D696740F}" type="slidenum">
              <a:rPr lang="en-US" smtClean="0"/>
              <a:pPr>
                <a:defRPr/>
              </a:pPr>
              <a:t>27</a:t>
            </a:fld>
            <a:endParaRPr lang="en-US" dirty="0" smtClean="0"/>
          </a:p>
        </p:txBody>
      </p:sp>
      <p:sp>
        <p:nvSpPr>
          <p:cNvPr id="29700" name="Rectangle 1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838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Favorable Personnel Actions</a:t>
            </a:r>
            <a:r>
              <a:rPr lang="en-US" sz="4000" dirty="0" smtClean="0">
                <a:solidFill>
                  <a:srgbClr val="FF3300"/>
                </a:solidFill>
              </a:rPr>
              <a:t/>
            </a:r>
            <a:br>
              <a:rPr lang="en-US" sz="4000" dirty="0" smtClean="0">
                <a:solidFill>
                  <a:srgbClr val="FF330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(Withheld or Threatened – not definitive list)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905000"/>
            <a:ext cx="86868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/>
              <a:t>Evaluations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1" dirty="0" smtClean="0"/>
              <a:t>Promotion recommendation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Award</a:t>
            </a:r>
            <a:endParaRPr lang="en-US" sz="2600" b="1" dirty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Training (required)</a:t>
            </a:r>
            <a:endParaRPr lang="en-US" sz="2600" b="1" dirty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Assignment</a:t>
            </a:r>
            <a:endParaRPr lang="en-US" sz="2600" b="1" dirty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Attendance at school (PME; MOS-required training)</a:t>
            </a:r>
            <a:endParaRPr lang="en-US" sz="2600" b="1" dirty="0"/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b="1" dirty="0" smtClean="0"/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244973621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9313E0A-823B-4FCD-B7DD-4A39E68D3374}" type="slidenum">
              <a:rPr lang="en-US" smtClean="0"/>
              <a:pPr>
                <a:defRPr/>
              </a:pPr>
              <a:t>28</a:t>
            </a:fld>
            <a:endParaRPr lang="en-US" dirty="0" smtClean="0"/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228602"/>
            <a:ext cx="7543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solidFill>
                  <a:schemeClr val="tx1"/>
                </a:solidFill>
                <a:latin typeface="+mn-lt"/>
              </a:rPr>
              <a:t>Responsible Management Official (RMO)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743200" y="1600200"/>
            <a:ext cx="5638800" cy="4114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2800" i="1" u="sng" dirty="0" smtClean="0">
                <a:solidFill>
                  <a:srgbClr val="3333FF"/>
                </a:solidFill>
              </a:rPr>
              <a:t>Anyone</a:t>
            </a:r>
            <a:r>
              <a:rPr lang="en-US" sz="2800" dirty="0" smtClean="0">
                <a:solidFill>
                  <a:srgbClr val="3333FF"/>
                </a:solidFill>
              </a:rPr>
              <a:t> who: 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Influenced or recommended the Personnel Action (PA) be taken</a:t>
            </a:r>
          </a:p>
          <a:p>
            <a:pPr eaLnBrk="1" hangingPunct="1">
              <a:spcBef>
                <a:spcPts val="600"/>
              </a:spcBef>
            </a:pPr>
            <a:endParaRPr lang="en-US" sz="800" dirty="0" smtClean="0"/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Made the decision to take the PA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sz="800" dirty="0" smtClean="0"/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Signed applicable correspondence regarding the PA</a:t>
            </a:r>
          </a:p>
          <a:p>
            <a:pPr eaLnBrk="1" hangingPunct="1">
              <a:spcBef>
                <a:spcPts val="600"/>
              </a:spcBef>
            </a:pPr>
            <a:endParaRPr lang="en-US" sz="800" dirty="0" smtClean="0"/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Approved, reviewed, or endorsed the PA</a:t>
            </a:r>
          </a:p>
        </p:txBody>
      </p:sp>
      <p:pic>
        <p:nvPicPr>
          <p:cNvPr id="36869" name="Picture 10" descr="BD05515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8540" y="1914939"/>
            <a:ext cx="2428460" cy="2610595"/>
          </a:xfrm>
        </p:spPr>
      </p:pic>
      <p:sp>
        <p:nvSpPr>
          <p:cNvPr id="7" name="Oval 6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5657790"/>
            <a:ext cx="852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/>
              <a:t>* RMO can be a Service Member, GS Employee, or NAF Employee</a:t>
            </a:r>
            <a:endParaRPr lang="en-US" sz="1800" b="1" i="1" dirty="0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3425FC03-D8A5-4E12-83B3-85392219070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" name="Title 16"/>
          <p:cNvSpPr txBox="1">
            <a:spLocks/>
          </p:cNvSpPr>
          <p:nvPr/>
        </p:nvSpPr>
        <p:spPr bwMode="auto">
          <a:xfrm>
            <a:off x="914400" y="26835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800" kern="0" dirty="0" smtClean="0">
                <a:cs typeface="Arial" pitchFamily="34" charset="0"/>
              </a:rPr>
              <a:t>Reprisal or Retaliation?</a:t>
            </a:r>
            <a:endParaRPr lang="en-US" sz="3800" kern="0" dirty="0" smtClean="0"/>
          </a:p>
        </p:txBody>
      </p:sp>
      <p:sp>
        <p:nvSpPr>
          <p:cNvPr id="4" name="Content Placeholder 17"/>
          <p:cNvSpPr txBox="1">
            <a:spLocks/>
          </p:cNvSpPr>
          <p:nvPr/>
        </p:nvSpPr>
        <p:spPr bwMode="auto">
          <a:xfrm>
            <a:off x="152400" y="1828801"/>
            <a:ext cx="8839200" cy="46117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kern="0" dirty="0" smtClean="0">
                <a:cs typeface="Arial" pitchFamily="34" charset="0"/>
              </a:rPr>
              <a:t>Reprisal is a form of retaliation; </a:t>
            </a:r>
            <a:r>
              <a:rPr lang="en-US" sz="2200" u="sng" kern="0" dirty="0" smtClean="0">
                <a:cs typeface="Arial" pitchFamily="34" charset="0"/>
              </a:rPr>
              <a:t>BUT</a:t>
            </a:r>
            <a:r>
              <a:rPr lang="en-US" sz="2200" kern="0" dirty="0" smtClean="0">
                <a:cs typeface="Arial" pitchFamily="34" charset="0"/>
              </a:rPr>
              <a:t> not all retaliation is reprisal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kern="0" dirty="0" smtClean="0"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kern="0" dirty="0" smtClean="0">
                <a:solidFill>
                  <a:srgbClr val="FF0000"/>
                </a:solidFill>
                <a:cs typeface="Arial" pitchFamily="34" charset="0"/>
              </a:rPr>
              <a:t>Reprisal is statutory and is related to 10 USC 1034. IGs </a:t>
            </a:r>
            <a:r>
              <a:rPr lang="en-US" sz="2200" u="sng" kern="0" dirty="0">
                <a:solidFill>
                  <a:srgbClr val="FF0000"/>
                </a:solidFill>
                <a:cs typeface="Arial" pitchFamily="34" charset="0"/>
              </a:rPr>
              <a:t>must</a:t>
            </a:r>
            <a:r>
              <a:rPr lang="en-US" sz="2200" kern="0" dirty="0">
                <a:solidFill>
                  <a:srgbClr val="FF0000"/>
                </a:solidFill>
                <a:cs typeface="Arial" pitchFamily="34" charset="0"/>
              </a:rPr>
              <a:t> investigate </a:t>
            </a:r>
            <a:r>
              <a:rPr lang="en-US" sz="2200" kern="0" dirty="0" smtClean="0">
                <a:solidFill>
                  <a:srgbClr val="FF0000"/>
                </a:solidFill>
                <a:cs typeface="Arial" pitchFamily="34" charset="0"/>
              </a:rPr>
              <a:t>military reprisal cases when presented to them</a:t>
            </a:r>
          </a:p>
          <a:p>
            <a:pPr marL="0" indent="0">
              <a:spcBef>
                <a:spcPts val="0"/>
              </a:spcBef>
              <a:buNone/>
            </a:pPr>
            <a:endParaRPr lang="en-US" sz="2200" kern="0" dirty="0">
              <a:solidFill>
                <a:srgbClr val="FF0000"/>
              </a:solidFill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kern="0" dirty="0" smtClean="0">
                <a:cs typeface="Arial" pitchFamily="34" charset="0"/>
              </a:rPr>
              <a:t> Commanders should investigate other forms of </a:t>
            </a:r>
            <a:r>
              <a:rPr lang="en-US" sz="2200" kern="0" dirty="0" smtClean="0">
                <a:solidFill>
                  <a:srgbClr val="3333FF"/>
                </a:solidFill>
                <a:cs typeface="Arial" pitchFamily="34" charset="0"/>
              </a:rPr>
              <a:t>retaliation </a:t>
            </a:r>
            <a:r>
              <a:rPr lang="en-US" sz="2200" kern="0" dirty="0" smtClean="0">
                <a:cs typeface="Arial" pitchFamily="34" charset="0"/>
              </a:rPr>
              <a:t>(ostracism and acts of cruelty, oppression, or maltreatment) 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kern="0" dirty="0">
              <a:solidFill>
                <a:srgbClr val="3333FF"/>
              </a:solidFill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kern="0" dirty="0" smtClean="0">
                <a:cs typeface="Arial" pitchFamily="34" charset="0"/>
              </a:rPr>
              <a:t>For other forms of retaliation, consider using AR 600-20, Chapter 5-12 and 5-13 or Appendix H; or AR 600-100, Chapter 1-11</a:t>
            </a:r>
            <a:endParaRPr lang="en-US" sz="2200" kern="0" dirty="0"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200" kern="0" dirty="0" smtClean="0">
                <a:cs typeface="Arial" pitchFamily="34" charset="0"/>
              </a:rPr>
              <a:t>MCM 2019, Article 132 (Retaliation) is a Commander’s tool – not the IG’s.</a:t>
            </a:r>
          </a:p>
          <a:p>
            <a:pPr>
              <a:spcBef>
                <a:spcPts val="0"/>
              </a:spcBef>
            </a:pPr>
            <a:endParaRPr lang="en-US" sz="800" kern="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8120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6D53C06-7AC7-4ED1-8CFA-FC4ADA911F5A}" type="slidenum">
              <a:rPr lang="en-US" smtClean="0"/>
              <a:pPr>
                <a:defRPr/>
              </a:pPr>
              <a:t>3</a:t>
            </a:fld>
            <a:endParaRPr lang="en-US" dirty="0" smtClean="0"/>
          </a:p>
        </p:txBody>
      </p:sp>
      <p:sp>
        <p:nvSpPr>
          <p:cNvPr id="4099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027544" y="228600"/>
            <a:ext cx="70866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Enabling 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4100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238538" y="1918251"/>
            <a:ext cx="8676861" cy="4648200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>
                <a:latin typeface="+mj-lt"/>
              </a:rPr>
              <a:t>Describe the four categories of Whistleblower complainants.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>
              <a:latin typeface="+mj-lt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>
                <a:latin typeface="+mj-lt"/>
              </a:rPr>
              <a:t>Describe the agency authorized to receive Whistleblower allegations. 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>
              <a:latin typeface="+mj-lt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>
                <a:latin typeface="+mj-lt"/>
              </a:rPr>
              <a:t>Identify what agency is responsible for investigating reprisal allegations for each complainant category.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>
              <a:latin typeface="+mj-lt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>
                <a:latin typeface="+mj-lt"/>
              </a:rPr>
              <a:t>Describe the four questions (or factors) that establish the framework for an investigation into an allegation of Whistleblower Reprisal (WBR).  </a:t>
            </a: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7848600" y="76200"/>
            <a:ext cx="1389063" cy="1295400"/>
            <a:chOff x="432" y="624"/>
            <a:chExt cx="566" cy="528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32" y="624"/>
              <a:ext cx="528" cy="528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556" y="810"/>
              <a:ext cx="442" cy="1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chemeClr val="tx1"/>
                  </a:solidFill>
                  <a:latin typeface="Tempus Sans ITC" pitchFamily="82" charset="0"/>
                </a:rPr>
                <a:t>ELOs</a:t>
              </a:r>
            </a:p>
          </p:txBody>
        </p:sp>
      </p:grp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7BD4807-1576-47EC-8987-E5EE49D1DCF3}" type="slidenum">
              <a:rPr lang="en-US" smtClean="0"/>
              <a:pPr>
                <a:defRPr/>
              </a:pPr>
              <a:t>30</a:t>
            </a:fld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569" y="1752600"/>
            <a:ext cx="8676861" cy="4114800"/>
          </a:xfrm>
        </p:spPr>
        <p:txBody>
          <a:bodyPr lIns="90488" tIns="44450" rIns="90488" bIns="44450"/>
          <a:lstStyle/>
          <a:p>
            <a:pPr marL="114300" indent="-457200" eaLnBrk="1" hangingPunct="1"/>
            <a:r>
              <a:rPr lang="en-US" sz="2400" dirty="0" smtClean="0"/>
              <a:t>Attempting to prevent a Service Member from making a lawful communication to either a MOC </a:t>
            </a:r>
            <a:r>
              <a:rPr lang="en-US" sz="2400" smtClean="0"/>
              <a:t>or an </a:t>
            </a:r>
            <a:r>
              <a:rPr lang="en-US" sz="2400" dirty="0" smtClean="0"/>
              <a:t>IG  </a:t>
            </a:r>
            <a:r>
              <a:rPr lang="en-US" sz="2400" i="1" dirty="0" smtClean="0">
                <a:solidFill>
                  <a:srgbClr val="FF0000"/>
                </a:solidFill>
              </a:rPr>
              <a:t>(applies only to PC – Category I)</a:t>
            </a:r>
          </a:p>
          <a:p>
            <a:pPr marL="0" indent="0" eaLnBrk="1" hangingPunct="1">
              <a:buNone/>
            </a:pPr>
            <a:endParaRPr lang="en-US" sz="1200" i="1" dirty="0" smtClean="0">
              <a:solidFill>
                <a:srgbClr val="FF0000"/>
              </a:solidFill>
            </a:endParaRPr>
          </a:p>
          <a:p>
            <a:pPr marL="114300" indent="-457200" eaLnBrk="1" hangingPunct="1"/>
            <a:r>
              <a:rPr lang="en-US" sz="2400" dirty="0"/>
              <a:t>Includes imposing unnecessary requirements to request, disclose, or report the PC in </a:t>
            </a:r>
            <a:r>
              <a:rPr lang="en-US" sz="2400" dirty="0" smtClean="0"/>
              <a:t>an </a:t>
            </a:r>
            <a:r>
              <a:rPr lang="en-US" sz="2400" dirty="0"/>
              <a:t>effort to interfere, limit, block, or dissuade </a:t>
            </a:r>
            <a:r>
              <a:rPr lang="en-US" sz="2000" i="1" dirty="0"/>
              <a:t>(</a:t>
            </a:r>
            <a:r>
              <a:rPr lang="en-US" sz="2000" i="1" dirty="0">
                <a:solidFill>
                  <a:srgbClr val="FF0000"/>
                </a:solidFill>
              </a:rPr>
              <a:t>complainant’s perspective</a:t>
            </a:r>
            <a:r>
              <a:rPr lang="en-US" sz="2000" i="1" dirty="0"/>
              <a:t>)</a:t>
            </a:r>
          </a:p>
          <a:p>
            <a:pPr marL="114300" indent="-457200" eaLnBrk="1" hangingPunct="1"/>
            <a:endParaRPr lang="en-US" sz="1200" dirty="0" smtClean="0"/>
          </a:p>
          <a:p>
            <a:pPr marL="114300" indent="-457200" eaLnBrk="1" hangingPunct="1"/>
            <a:r>
              <a:rPr lang="en-US" sz="2400" dirty="0" smtClean="0"/>
              <a:t>Restriction complaints to Category II recipients are not covered or investigated under 10 USC 1034 or DoDD 7050.06</a:t>
            </a:r>
          </a:p>
          <a:p>
            <a:pPr marL="0" indent="0" eaLnBrk="1" hangingPunct="1">
              <a:buNone/>
            </a:pPr>
            <a:endParaRPr lang="en-US" sz="1200" dirty="0" smtClean="0"/>
          </a:p>
          <a:p>
            <a:pPr marL="114300" indent="-457200" eaLnBrk="1" hangingPunct="1"/>
            <a:r>
              <a:rPr lang="en-US" sz="2400" dirty="0" smtClean="0"/>
              <a:t>Does not have to be successful</a:t>
            </a:r>
          </a:p>
          <a:p>
            <a:pPr marL="0" indent="0" eaLnBrk="1" hangingPunct="1">
              <a:buNone/>
            </a:pPr>
            <a:endParaRPr lang="en-US" sz="1200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title"/>
          </p:nvPr>
        </p:nvSpPr>
        <p:spPr>
          <a:xfrm>
            <a:off x="838200" y="85344"/>
            <a:ext cx="7467600" cy="838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Restriction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1216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7BD4807-1576-47EC-8987-E5EE49D1DCF3}" type="slidenum">
              <a:rPr lang="en-US" smtClean="0"/>
              <a:pPr>
                <a:defRPr/>
              </a:pPr>
              <a:t>31</a:t>
            </a:fld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76861" cy="4114800"/>
          </a:xfrm>
        </p:spPr>
        <p:txBody>
          <a:bodyPr lIns="90488" tIns="44450" rIns="90488" bIns="44450"/>
          <a:lstStyle/>
          <a:p>
            <a:pPr marL="114300" indent="-457200" eaLnBrk="1" hangingPunct="1"/>
            <a:r>
              <a:rPr lang="en-US" sz="2800" dirty="0" smtClean="0"/>
              <a:t>DoD phrase used to describe a probable cause-and-effect relationship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114300" indent="-457200" eaLnBrk="1" hangingPunct="1"/>
            <a:r>
              <a:rPr lang="en-US" sz="2800" dirty="0" smtClean="0"/>
              <a:t>In WBR – used to indicate that the likely reason for the PA is because the complainant made a PC</a:t>
            </a:r>
          </a:p>
          <a:p>
            <a:pPr marL="0" indent="0" eaLnBrk="1" hangingPunct="1">
              <a:buNone/>
            </a:pPr>
            <a:endParaRPr lang="en-US" sz="2600" dirty="0" smtClean="0"/>
          </a:p>
          <a:p>
            <a:pPr marL="0" indent="0" eaLnBrk="1" hangingPunct="1">
              <a:buNone/>
            </a:pPr>
            <a:endParaRPr lang="en-US" sz="2600" i="1" dirty="0">
              <a:solidFill>
                <a:srgbClr val="FF0000"/>
              </a:solidFill>
            </a:endParaRPr>
          </a:p>
          <a:p>
            <a:pPr marL="114300" indent="-457200" eaLnBrk="1" hangingPunct="1"/>
            <a:endParaRPr lang="en-US" sz="24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12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1200" dirty="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Inference of Causation</a:t>
            </a:r>
            <a:endParaRPr lang="en-US" sz="3800" dirty="0" smtClean="0">
              <a:solidFill>
                <a:srgbClr val="FF0000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4166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3822252-89F1-476E-9A35-A51CC792CB83}" type="slidenum">
              <a:rPr lang="en-US" smtClean="0"/>
              <a:pPr>
                <a:defRPr/>
              </a:pPr>
              <a:t>32</a:t>
            </a:fld>
            <a:endParaRPr lang="en-US" dirty="0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title"/>
          </p:nvPr>
        </p:nvSpPr>
        <p:spPr>
          <a:xfrm>
            <a:off x="636152" y="277890"/>
            <a:ext cx="8153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The Elements of Proof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36883" y="1914939"/>
            <a:ext cx="60579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/>
              <a:t>Protected Communication?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 smtClean="0">
                <a:solidFill>
                  <a:srgbClr val="3333FF"/>
                </a:solidFill>
              </a:rPr>
              <a:t>(PC)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/>
              <a:t>Personnel Action?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 smtClean="0">
                <a:solidFill>
                  <a:srgbClr val="3333FF"/>
                </a:solidFill>
              </a:rPr>
              <a:t>(PA)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/>
              <a:t>Knowledge?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 smtClean="0">
                <a:solidFill>
                  <a:srgbClr val="3333FF"/>
                </a:solidFill>
              </a:rPr>
              <a:t>(RMO Knowledge of the PC)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/>
              <a:t>Causation- Would the PA have</a:t>
            </a:r>
            <a:r>
              <a:rPr lang="en-US" sz="2800" dirty="0"/>
              <a:t> </a:t>
            </a:r>
            <a:r>
              <a:rPr lang="en-US" sz="2800" dirty="0" smtClean="0"/>
              <a:t>happened absent the PC?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217440" y="1616870"/>
            <a:ext cx="1447800" cy="1322674"/>
            <a:chOff x="6065040" y="1520033"/>
            <a:chExt cx="1447800" cy="1322674"/>
          </a:xfrm>
          <a:noFill/>
        </p:grpSpPr>
        <p:sp>
          <p:nvSpPr>
            <p:cNvPr id="19476" name="Line 22"/>
            <p:cNvSpPr>
              <a:spLocks noChangeShapeType="1"/>
            </p:cNvSpPr>
            <p:nvPr/>
          </p:nvSpPr>
          <p:spPr bwMode="ltGray">
            <a:xfrm>
              <a:off x="6781800" y="2510633"/>
              <a:ext cx="0" cy="332074"/>
            </a:xfrm>
            <a:prstGeom prst="line">
              <a:avLst/>
            </a:prstGeom>
            <a:grp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6065040" y="1520033"/>
              <a:ext cx="1447800" cy="990600"/>
              <a:chOff x="3648" y="1200"/>
              <a:chExt cx="912" cy="624"/>
            </a:xfrm>
            <a:grpFill/>
          </p:grpSpPr>
          <p:sp>
            <p:nvSpPr>
              <p:cNvPr id="17429" name="AutoShape 8"/>
              <p:cNvSpPr>
                <a:spLocks noChangeArrowheads="1"/>
              </p:cNvSpPr>
              <p:nvPr/>
            </p:nvSpPr>
            <p:spPr bwMode="ltGray">
              <a:xfrm>
                <a:off x="3648" y="1200"/>
                <a:ext cx="912" cy="624"/>
              </a:xfrm>
              <a:prstGeom prst="wedgeRectCallout">
                <a:avLst>
                  <a:gd name="adj1" fmla="val -70287"/>
                  <a:gd name="adj2" fmla="val 1764"/>
                </a:avLst>
              </a:prstGeom>
              <a:grp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4800" dirty="0">
                  <a:solidFill>
                    <a:srgbClr val="FF3300"/>
                  </a:solidFill>
                </a:endParaRPr>
              </a:p>
            </p:txBody>
          </p:sp>
          <p:sp>
            <p:nvSpPr>
              <p:cNvPr id="7177" name="Text Box 9"/>
              <p:cNvSpPr txBox="1">
                <a:spLocks noChangeArrowheads="1"/>
              </p:cNvSpPr>
              <p:nvPr/>
            </p:nvSpPr>
            <p:spPr bwMode="ltGray">
              <a:xfrm>
                <a:off x="3761" y="1308"/>
                <a:ext cx="673" cy="44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000" b="1" dirty="0">
                    <a:solidFill>
                      <a:srgbClr val="FF0000"/>
                    </a:solidFill>
                    <a:cs typeface="+mn-cs"/>
                  </a:rPr>
                  <a:t>Yes</a:t>
                </a: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6235700" y="2906712"/>
            <a:ext cx="1447800" cy="1257299"/>
            <a:chOff x="6083300" y="2809875"/>
            <a:chExt cx="1447800" cy="1257299"/>
          </a:xfrm>
          <a:noFill/>
        </p:grpSpPr>
        <p:sp>
          <p:nvSpPr>
            <p:cNvPr id="19477" name="Line 23"/>
            <p:cNvSpPr>
              <a:spLocks noChangeShapeType="1"/>
            </p:cNvSpPr>
            <p:nvPr/>
          </p:nvSpPr>
          <p:spPr bwMode="ltGray">
            <a:xfrm>
              <a:off x="6781800" y="3811585"/>
              <a:ext cx="0" cy="255589"/>
            </a:xfrm>
            <a:prstGeom prst="line">
              <a:avLst/>
            </a:prstGeom>
            <a:grpFill/>
            <a:ln w="38100">
              <a:solidFill>
                <a:srgbClr val="3333FF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6083300" y="2809875"/>
              <a:ext cx="1447800" cy="990600"/>
              <a:chOff x="3648" y="1200"/>
              <a:chExt cx="912" cy="624"/>
            </a:xfrm>
            <a:grpFill/>
          </p:grpSpPr>
          <p:sp>
            <p:nvSpPr>
              <p:cNvPr id="19474" name="AutoShape 12"/>
              <p:cNvSpPr>
                <a:spLocks noChangeArrowheads="1"/>
              </p:cNvSpPr>
              <p:nvPr/>
            </p:nvSpPr>
            <p:spPr bwMode="ltGray">
              <a:xfrm>
                <a:off x="3648" y="1200"/>
                <a:ext cx="912" cy="624"/>
              </a:xfrm>
              <a:prstGeom prst="wedgeRectCallout">
                <a:avLst>
                  <a:gd name="adj1" fmla="val -70287"/>
                  <a:gd name="adj2" fmla="val 1764"/>
                </a:avLst>
              </a:prstGeom>
              <a:grp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4800" dirty="0">
                  <a:solidFill>
                    <a:srgbClr val="FF3300"/>
                  </a:solidFill>
                </a:endParaRPr>
              </a:p>
            </p:txBody>
          </p:sp>
          <p:sp>
            <p:nvSpPr>
              <p:cNvPr id="7181" name="Text Box 13"/>
              <p:cNvSpPr txBox="1">
                <a:spLocks noChangeArrowheads="1"/>
              </p:cNvSpPr>
              <p:nvPr/>
            </p:nvSpPr>
            <p:spPr bwMode="ltGray">
              <a:xfrm>
                <a:off x="3761" y="1308"/>
                <a:ext cx="673" cy="44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000" b="1" dirty="0">
                    <a:solidFill>
                      <a:srgbClr val="FF0000"/>
                    </a:solidFill>
                    <a:cs typeface="+mn-cs"/>
                  </a:rPr>
                  <a:t>Yes</a:t>
                </a: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6223000" y="4164012"/>
            <a:ext cx="1447800" cy="1257011"/>
            <a:chOff x="6070600" y="4067175"/>
            <a:chExt cx="1447800" cy="1257011"/>
          </a:xfrm>
          <a:noFill/>
        </p:grpSpPr>
        <p:sp>
          <p:nvSpPr>
            <p:cNvPr id="19478" name="Line 24"/>
            <p:cNvSpPr>
              <a:spLocks noChangeShapeType="1"/>
            </p:cNvSpPr>
            <p:nvPr/>
          </p:nvSpPr>
          <p:spPr bwMode="ltGray">
            <a:xfrm>
              <a:off x="6781800" y="5064126"/>
              <a:ext cx="0" cy="260060"/>
            </a:xfrm>
            <a:prstGeom prst="line">
              <a:avLst/>
            </a:prstGeom>
            <a:grp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6070600" y="4067175"/>
              <a:ext cx="1447800" cy="990600"/>
              <a:chOff x="3648" y="1200"/>
              <a:chExt cx="912" cy="624"/>
            </a:xfrm>
            <a:grpFill/>
          </p:grpSpPr>
          <p:sp>
            <p:nvSpPr>
              <p:cNvPr id="19472" name="AutoShape 15"/>
              <p:cNvSpPr>
                <a:spLocks noChangeArrowheads="1"/>
              </p:cNvSpPr>
              <p:nvPr/>
            </p:nvSpPr>
            <p:spPr bwMode="ltGray">
              <a:xfrm>
                <a:off x="3648" y="1200"/>
                <a:ext cx="912" cy="624"/>
              </a:xfrm>
              <a:prstGeom prst="wedgeRectCallout">
                <a:avLst>
                  <a:gd name="adj1" fmla="val -70287"/>
                  <a:gd name="adj2" fmla="val 1764"/>
                </a:avLst>
              </a:prstGeom>
              <a:grpFill/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4800" dirty="0">
                  <a:solidFill>
                    <a:srgbClr val="FF3300"/>
                  </a:solidFill>
                </a:endParaRPr>
              </a:p>
            </p:txBody>
          </p:sp>
          <p:sp>
            <p:nvSpPr>
              <p:cNvPr id="7184" name="Text Box 16"/>
              <p:cNvSpPr txBox="1">
                <a:spLocks noChangeArrowheads="1"/>
              </p:cNvSpPr>
              <p:nvPr/>
            </p:nvSpPr>
            <p:spPr bwMode="ltGray">
              <a:xfrm>
                <a:off x="3761" y="1308"/>
                <a:ext cx="673" cy="44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4000" b="1" dirty="0">
                    <a:solidFill>
                      <a:srgbClr val="FF0000"/>
                    </a:solidFill>
                    <a:cs typeface="+mn-cs"/>
                  </a:rPr>
                  <a:t>Yes</a:t>
                </a:r>
              </a:p>
            </p:txBody>
          </p:sp>
        </p:grpSp>
      </p:grpSp>
      <p:sp>
        <p:nvSpPr>
          <p:cNvPr id="19479" name="Line 25"/>
          <p:cNvSpPr>
            <a:spLocks noChangeShapeType="1"/>
          </p:cNvSpPr>
          <p:nvPr/>
        </p:nvSpPr>
        <p:spPr bwMode="ltGray">
          <a:xfrm flipV="1">
            <a:off x="7696200" y="3908421"/>
            <a:ext cx="660400" cy="1979615"/>
          </a:xfrm>
          <a:prstGeom prst="line">
            <a:avLst/>
          </a:prstGeom>
          <a:noFill/>
          <a:ln w="38100">
            <a:solidFill>
              <a:srgbClr val="3333CC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 dirty="0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248400" y="5410200"/>
            <a:ext cx="1447800" cy="990600"/>
            <a:chOff x="3648" y="1200"/>
            <a:chExt cx="912" cy="624"/>
          </a:xfrm>
          <a:noFill/>
        </p:grpSpPr>
        <p:sp>
          <p:nvSpPr>
            <p:cNvPr id="17423" name="AutoShape 18"/>
            <p:cNvSpPr>
              <a:spLocks noChangeArrowheads="1"/>
            </p:cNvSpPr>
            <p:nvPr/>
          </p:nvSpPr>
          <p:spPr bwMode="ltGray">
            <a:xfrm>
              <a:off x="3648" y="1200"/>
              <a:ext cx="912" cy="624"/>
            </a:xfrm>
            <a:prstGeom prst="wedgeRectCallout">
              <a:avLst>
                <a:gd name="adj1" fmla="val -70287"/>
                <a:gd name="adj2" fmla="val 1764"/>
              </a:avLst>
            </a:prstGeom>
            <a:grp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4800" dirty="0">
                <a:solidFill>
                  <a:srgbClr val="FF3300"/>
                </a:solidFill>
              </a:endParaRPr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ltGray">
            <a:xfrm>
              <a:off x="3824" y="1308"/>
              <a:ext cx="546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4000" b="1" dirty="0" smtClean="0">
                  <a:solidFill>
                    <a:srgbClr val="FF0000"/>
                  </a:solidFill>
                  <a:cs typeface="+mn-cs"/>
                </a:rPr>
                <a:t>No</a:t>
              </a:r>
              <a:endParaRPr lang="en-US" sz="4000" b="1" dirty="0">
                <a:solidFill>
                  <a:srgbClr val="FF0000"/>
                </a:solidFill>
                <a:cs typeface="+mn-cs"/>
              </a:endParaRPr>
            </a:p>
          </p:txBody>
        </p:sp>
      </p:grpSp>
      <p:sp>
        <p:nvSpPr>
          <p:cNvPr id="7188" name="WordArt 20"/>
          <p:cNvSpPr>
            <a:spLocks noChangeArrowheads="1" noChangeShapeType="1" noTextEdit="1"/>
          </p:cNvSpPr>
          <p:nvPr/>
        </p:nvSpPr>
        <p:spPr bwMode="ltGray">
          <a:xfrm rot="5400000">
            <a:off x="6534150" y="3219450"/>
            <a:ext cx="4038600" cy="6477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REPRISAL</a:t>
            </a:r>
            <a:endParaRPr lang="en-US" sz="36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19468" name="TextBox 27"/>
          <p:cNvSpPr txBox="1">
            <a:spLocks noChangeArrowheads="1"/>
          </p:cNvSpPr>
          <p:nvPr/>
        </p:nvSpPr>
        <p:spPr bwMode="auto">
          <a:xfrm>
            <a:off x="140852" y="6096000"/>
            <a:ext cx="4572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0000FF"/>
                </a:solidFill>
              </a:rPr>
              <a:t>The A&amp;I Guide</a:t>
            </a:r>
            <a:r>
              <a:rPr lang="en-US" sz="1600" b="1" dirty="0">
                <a:solidFill>
                  <a:srgbClr val="0000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0000FF"/>
                </a:solidFill>
              </a:rPr>
              <a:t>9-3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34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872925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 animBg="1"/>
      <p:bldP spid="7188" grpId="0" animBg="1"/>
      <p:bldP spid="3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B6DA02A4-7E62-45FF-863E-27025E4B376C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69073" y="205680"/>
            <a:ext cx="708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z="3800" b="1" kern="0" dirty="0">
                <a:latin typeface="+mj-lt"/>
                <a:ea typeface="+mj-ea"/>
                <a:cs typeface="+mj-cs"/>
              </a:rPr>
              <a:t>Question One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7744" y="1828800"/>
            <a:ext cx="8753856" cy="411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kern="0" dirty="0">
                <a:latin typeface="+mn-lt"/>
                <a:cs typeface="+mn-cs"/>
              </a:rPr>
              <a:t>Did the complainant </a:t>
            </a:r>
            <a:r>
              <a:rPr lang="en-US" b="1" i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make </a:t>
            </a:r>
            <a:r>
              <a:rPr lang="en-US" b="1" i="1" u="sng" kern="0" dirty="0">
                <a:solidFill>
                  <a:srgbClr val="3333FF"/>
                </a:solidFill>
                <a:latin typeface="+mn-lt"/>
                <a:cs typeface="+mn-cs"/>
              </a:rPr>
              <a:t>or prepare</a:t>
            </a:r>
            <a:r>
              <a:rPr lang="en-US" b="1" i="1" kern="0" dirty="0">
                <a:solidFill>
                  <a:srgbClr val="3333FF"/>
                </a:solidFill>
                <a:latin typeface="+mn-lt"/>
                <a:cs typeface="+mn-cs"/>
              </a:rPr>
              <a:t> </a:t>
            </a:r>
            <a:r>
              <a:rPr lang="en-US" b="1" kern="0" dirty="0" smtClean="0">
                <a:latin typeface="+mn-lt"/>
                <a:cs typeface="+mn-cs"/>
              </a:rPr>
              <a:t>a </a:t>
            </a:r>
            <a:r>
              <a:rPr lang="en-US" b="1" kern="0" dirty="0">
                <a:latin typeface="+mn-lt"/>
                <a:cs typeface="+mn-cs"/>
              </a:rPr>
              <a:t>communication </a:t>
            </a:r>
            <a:r>
              <a:rPr lang="en-US" b="1" kern="0" dirty="0" smtClean="0">
                <a:latin typeface="+mn-lt"/>
                <a:cs typeface="+mn-cs"/>
              </a:rPr>
              <a:t>protected </a:t>
            </a:r>
            <a:r>
              <a:rPr lang="en-US" b="1" kern="0" dirty="0">
                <a:latin typeface="+mn-lt"/>
                <a:cs typeface="+mn-cs"/>
              </a:rPr>
              <a:t>by </a:t>
            </a:r>
            <a:r>
              <a:rPr lang="en-US" b="1" kern="0" dirty="0" smtClean="0">
                <a:latin typeface="+mn-lt"/>
                <a:cs typeface="+mn-cs"/>
              </a:rPr>
              <a:t>statute?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endParaRPr lang="en-US" sz="800" b="1" kern="0" dirty="0" smtClean="0">
              <a:latin typeface="+mn-lt"/>
              <a:cs typeface="+mn-cs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kern="0" dirty="0" smtClean="0"/>
              <a:t>Was the complainant </a:t>
            </a:r>
            <a:r>
              <a:rPr lang="en-US" b="1" u="sng" kern="0" dirty="0" smtClean="0">
                <a:solidFill>
                  <a:srgbClr val="3333FF"/>
                </a:solidFill>
              </a:rPr>
              <a:t>perceived</a:t>
            </a:r>
            <a:r>
              <a:rPr lang="en-US" b="1" kern="0" dirty="0" smtClean="0"/>
              <a:t> as having made or prepared a PC?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endParaRPr lang="en-US" sz="800" b="1" kern="0" dirty="0" smtClean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kern="0" dirty="0" smtClean="0">
                <a:solidFill>
                  <a:srgbClr val="3333FF"/>
                </a:solidFill>
              </a:rPr>
              <a:t>No actual communication is necessary 	   PERCEPTION = REALITY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defRPr/>
            </a:pPr>
            <a:endParaRPr lang="en-US" sz="800" b="1" kern="0" dirty="0" smtClean="0">
              <a:solidFill>
                <a:srgbClr val="3333FF"/>
              </a:solidFill>
            </a:endParaRPr>
          </a:p>
          <a:p>
            <a:pPr indent="-342900">
              <a:spcBef>
                <a:spcPts val="600"/>
              </a:spcBef>
              <a:spcAft>
                <a:spcPts val="0"/>
              </a:spcAft>
              <a:defRPr/>
            </a:pPr>
            <a:r>
              <a:rPr lang="en-US" b="1" i="1" dirty="0" smtClean="0"/>
              <a:t>If </a:t>
            </a:r>
            <a:r>
              <a:rPr lang="en-US" b="1" i="1" dirty="0"/>
              <a:t>there is any doubt </a:t>
            </a:r>
            <a:r>
              <a:rPr lang="en-US" b="1" i="1" dirty="0" smtClean="0"/>
              <a:t>whether </a:t>
            </a:r>
            <a:r>
              <a:rPr lang="en-US" b="1" i="1" dirty="0"/>
              <a:t>the </a:t>
            </a:r>
            <a:r>
              <a:rPr lang="en-US" b="1" i="1" dirty="0" smtClean="0"/>
              <a:t>complainant</a:t>
            </a:r>
            <a:r>
              <a:rPr lang="en-US" b="1" i="1" dirty="0" smtClean="0">
                <a:solidFill>
                  <a:srgbClr val="3333FF"/>
                </a:solidFill>
              </a:rPr>
              <a:t> </a:t>
            </a:r>
            <a:r>
              <a:rPr lang="en-US" b="1" i="1" dirty="0"/>
              <a:t>made a </a:t>
            </a:r>
            <a:r>
              <a:rPr lang="en-US" b="1" i="1" u="sng" dirty="0" smtClean="0">
                <a:solidFill>
                  <a:srgbClr val="3333FF"/>
                </a:solidFill>
              </a:rPr>
              <a:t>Protected Communication </a:t>
            </a:r>
            <a:r>
              <a:rPr lang="en-US" b="1" i="1" u="sng" dirty="0">
                <a:solidFill>
                  <a:srgbClr val="3333FF"/>
                </a:solidFill>
              </a:rPr>
              <a:t>(PC)</a:t>
            </a:r>
            <a:r>
              <a:rPr lang="en-US" b="1" i="1" dirty="0"/>
              <a:t> </a:t>
            </a:r>
            <a:r>
              <a:rPr lang="en-US" b="1" i="1" dirty="0" smtClean="0"/>
              <a:t>-- </a:t>
            </a:r>
            <a:r>
              <a:rPr lang="en-US" b="1" i="1" u="sng" dirty="0" smtClean="0">
                <a:solidFill>
                  <a:srgbClr val="FF0000"/>
                </a:solidFill>
              </a:rPr>
              <a:t>give </a:t>
            </a:r>
            <a:r>
              <a:rPr lang="en-US" b="1" i="1" u="sng" dirty="0">
                <a:solidFill>
                  <a:srgbClr val="FF0000"/>
                </a:solidFill>
              </a:rPr>
              <a:t>the complainant the benefit </a:t>
            </a:r>
            <a:r>
              <a:rPr lang="en-US" b="1" i="1" u="sng" dirty="0" smtClean="0">
                <a:solidFill>
                  <a:srgbClr val="FF0000"/>
                </a:solidFill>
              </a:rPr>
              <a:t>of the doubt</a:t>
            </a:r>
            <a:endParaRPr lang="en-US" b="1" kern="0" dirty="0" smtClean="0">
              <a:solidFill>
                <a:srgbClr val="3333FF"/>
              </a:solidFill>
            </a:endParaRP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94672" y="6096000"/>
            <a:ext cx="381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u="sng" dirty="0">
                <a:solidFill>
                  <a:srgbClr val="0000FF"/>
                </a:solidFill>
              </a:rPr>
              <a:t>The A&amp;I Guide</a:t>
            </a:r>
            <a:r>
              <a:rPr lang="en-US" sz="1600" b="1" dirty="0">
                <a:solidFill>
                  <a:srgbClr val="0000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0000FF"/>
                </a:solidFill>
              </a:rPr>
              <a:t>9-3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sp>
        <p:nvSpPr>
          <p:cNvPr id="17" name="Oval 16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127326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39DB67BE-4BEC-49A7-8461-6B523DC23211}" type="slidenum">
              <a:rPr lang="en-US" smtClean="0"/>
              <a:pPr>
                <a:defRPr/>
              </a:pPr>
              <a:t>34</a:t>
            </a:fld>
            <a:endParaRPr lang="en-US" dirty="0" smtClean="0"/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</a:t>
            </a:r>
            <a:r>
              <a:rPr lang="en-US" sz="2800" i="1" dirty="0" smtClean="0"/>
              <a:t>is</a:t>
            </a:r>
            <a:r>
              <a:rPr lang="en-US" sz="2800" dirty="0" smtClean="0"/>
              <a:t> a protected communication </a:t>
            </a:r>
            <a:r>
              <a:rPr lang="en-US" sz="2800" dirty="0" smtClean="0">
                <a:solidFill>
                  <a:srgbClr val="3333FF"/>
                </a:solidFill>
              </a:rPr>
              <a:t>(PC)</a:t>
            </a:r>
            <a:r>
              <a:rPr lang="en-US" sz="2800" dirty="0" smtClean="0"/>
              <a:t>?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800" dirty="0" smtClean="0"/>
              <a:t>What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i="1" u="sng" dirty="0" smtClean="0"/>
              <a:t>was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3333FF"/>
                </a:solidFill>
              </a:rPr>
              <a:t>PC</a:t>
            </a:r>
            <a:r>
              <a:rPr lang="en-US" sz="2800" dirty="0" smtClean="0"/>
              <a:t>?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/>
            <a:r>
              <a:rPr lang="en-US" sz="2800" i="1" dirty="0" smtClean="0">
                <a:solidFill>
                  <a:srgbClr val="3333FF"/>
                </a:solidFill>
              </a:rPr>
              <a:t>To whom </a:t>
            </a:r>
            <a:r>
              <a:rPr lang="en-US" sz="2800" dirty="0" smtClean="0"/>
              <a:t>was the </a:t>
            </a:r>
            <a:r>
              <a:rPr lang="en-US" sz="2800" dirty="0" smtClean="0">
                <a:solidFill>
                  <a:srgbClr val="3333FF"/>
                </a:solidFill>
              </a:rPr>
              <a:t>PC</a:t>
            </a:r>
            <a:r>
              <a:rPr lang="en-US" sz="2800" dirty="0" smtClean="0"/>
              <a:t> made?</a:t>
            </a:r>
            <a:br>
              <a:rPr lang="en-US" sz="2800" dirty="0" smtClean="0"/>
            </a:br>
            <a:endParaRPr lang="en-US" sz="2000" dirty="0" smtClean="0"/>
          </a:p>
          <a:p>
            <a:pPr eaLnBrk="1" hangingPunct="1"/>
            <a:r>
              <a:rPr lang="en-US" sz="2800" i="1" dirty="0" smtClean="0">
                <a:solidFill>
                  <a:srgbClr val="3333FF"/>
                </a:solidFill>
              </a:rPr>
              <a:t>When</a:t>
            </a:r>
            <a:r>
              <a:rPr lang="en-US" sz="2800" dirty="0" smtClean="0">
                <a:solidFill>
                  <a:srgbClr val="3333FF"/>
                </a:solidFill>
              </a:rPr>
              <a:t> </a:t>
            </a:r>
            <a:r>
              <a:rPr lang="en-US" sz="2800" dirty="0" smtClean="0"/>
              <a:t>was the </a:t>
            </a:r>
            <a:r>
              <a:rPr lang="en-US" sz="2800" dirty="0" smtClean="0">
                <a:solidFill>
                  <a:srgbClr val="3333FF"/>
                </a:solidFill>
              </a:rPr>
              <a:t>PC</a:t>
            </a:r>
            <a:r>
              <a:rPr lang="en-US" sz="2800" dirty="0" smtClean="0"/>
              <a:t> made?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ltGray">
          <a:xfrm>
            <a:off x="630384" y="5573713"/>
            <a:ext cx="7864475" cy="3698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T         I        M         E                   L         I          N           E</a:t>
            </a:r>
          </a:p>
        </p:txBody>
      </p:sp>
      <p:grpSp>
        <p:nvGrpSpPr>
          <p:cNvPr id="2" name="Group 1035"/>
          <p:cNvGrpSpPr>
            <a:grpSpLocks/>
          </p:cNvGrpSpPr>
          <p:nvPr/>
        </p:nvGrpSpPr>
        <p:grpSpPr bwMode="auto">
          <a:xfrm>
            <a:off x="5867400" y="2514600"/>
            <a:ext cx="2819400" cy="2895600"/>
            <a:chOff x="3648" y="-1440"/>
            <a:chExt cx="1776" cy="1824"/>
          </a:xfrm>
        </p:grpSpPr>
        <p:sp>
          <p:nvSpPr>
            <p:cNvPr id="20488" name="AutoShape 1033"/>
            <p:cNvSpPr>
              <a:spLocks noChangeArrowheads="1"/>
            </p:cNvSpPr>
            <p:nvPr/>
          </p:nvSpPr>
          <p:spPr bwMode="auto">
            <a:xfrm>
              <a:off x="3648" y="-1440"/>
              <a:ext cx="1776" cy="1824"/>
            </a:xfrm>
            <a:prstGeom prst="verticalScroll">
              <a:avLst>
                <a:gd name="adj" fmla="val 12500"/>
              </a:avLst>
            </a:prstGeom>
            <a:solidFill>
              <a:srgbClr val="FFFF00"/>
            </a:solidFill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sp>
          <p:nvSpPr>
            <p:cNvPr id="20489" name="Text Box 1034"/>
            <p:cNvSpPr txBox="1">
              <a:spLocks noChangeArrowheads="1"/>
            </p:cNvSpPr>
            <p:nvPr/>
          </p:nvSpPr>
          <p:spPr bwMode="auto">
            <a:xfrm>
              <a:off x="3840" y="-1152"/>
              <a:ext cx="1392" cy="1415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 dirty="0"/>
                <a:t>Start WBR chronology early and update often!</a:t>
              </a:r>
            </a:p>
          </p:txBody>
        </p:sp>
      </p:grpSp>
      <p:sp>
        <p:nvSpPr>
          <p:cNvPr id="10" name="Oval 9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870" y="314739"/>
            <a:ext cx="82296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Protected 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Communication (PC)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/>
              <a:t>(1 of 3)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2705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5603C23-54D9-47EF-98F8-69DB00563008}" type="slidenum">
              <a:rPr lang="en-US" smtClean="0"/>
              <a:pPr>
                <a:defRPr/>
              </a:pPr>
              <a:t>35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8642"/>
            <a:ext cx="82296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Protected 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Communication (PC)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/>
              <a:t>(2 of 3)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15734"/>
            <a:ext cx="8839200" cy="4352544"/>
          </a:xfrm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3333FF"/>
                </a:solidFill>
              </a:rPr>
              <a:t>Protected communications may be: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Verbal, written, or electronic (telephone, fax, E-mail)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Made by a third party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 smtClean="0"/>
              <a:t>Made to the Responsible Management Official (RMO)</a:t>
            </a:r>
            <a:br>
              <a:rPr lang="en-US" sz="2400" dirty="0" smtClean="0"/>
            </a:br>
            <a:endParaRPr lang="en-U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u="sng" dirty="0" smtClean="0">
                <a:solidFill>
                  <a:srgbClr val="3333FF"/>
                </a:solidFill>
              </a:rPr>
              <a:t>Chain of command</a:t>
            </a:r>
            <a:r>
              <a:rPr lang="en-US" sz="2800" dirty="0" smtClean="0">
                <a:solidFill>
                  <a:srgbClr val="3333FF"/>
                </a:solidFill>
              </a:rPr>
              <a:t> communications may include:</a:t>
            </a:r>
          </a:p>
          <a:p>
            <a:pPr eaLnBrk="1" hangingPunct="1">
              <a:spcBef>
                <a:spcPts val="0"/>
              </a:spcBef>
            </a:pPr>
            <a:r>
              <a:rPr lang="en-US" sz="2400" dirty="0" smtClean="0"/>
              <a:t>Complaints made during commander’s office hours or open-door policy</a:t>
            </a:r>
          </a:p>
          <a:p>
            <a:pPr eaLnBrk="1" hangingPunct="1"/>
            <a:r>
              <a:rPr lang="en-US" sz="2400" dirty="0" smtClean="0"/>
              <a:t>Complaints made in public forum </a:t>
            </a:r>
          </a:p>
          <a:p>
            <a:pPr eaLnBrk="1" hangingPunct="1"/>
            <a:r>
              <a:rPr lang="en-US" sz="2400" dirty="0" smtClean="0"/>
              <a:t>Complaints made during Commander’s Call / Town Hall</a:t>
            </a:r>
          </a:p>
        </p:txBody>
      </p:sp>
      <p:pic>
        <p:nvPicPr>
          <p:cNvPr id="23557" name="Picture 4" descr="BD0920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91103"/>
            <a:ext cx="13716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6" descr="townhall meeting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3957" y="4852896"/>
            <a:ext cx="874643" cy="96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457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943E3A5B-1D65-4011-BF05-40AD04E60874}" type="slidenum">
              <a:rPr lang="en-US" smtClean="0"/>
              <a:pPr>
                <a:defRPr/>
              </a:pPr>
              <a:t>36</a:t>
            </a:fld>
            <a:endParaRPr lang="en-US" dirty="0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9" y="1914939"/>
            <a:ext cx="8229600" cy="39624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Timing:</a:t>
            </a:r>
            <a:r>
              <a:rPr lang="en-US" sz="2800" b="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 The exact date the communication occurred or was planned is critical</a:t>
            </a:r>
          </a:p>
          <a:p>
            <a:pPr eaLnBrk="1" hangingPunct="1">
              <a:buFontTx/>
              <a:buNone/>
            </a:pPr>
            <a:endParaRPr lang="en-US" sz="1200" dirty="0" smtClean="0"/>
          </a:p>
          <a:p>
            <a:pPr eaLnBrk="1" hangingPunct="1"/>
            <a:r>
              <a:rPr lang="en-US" sz="2800" i="1" u="sng" dirty="0" smtClean="0">
                <a:solidFill>
                  <a:srgbClr val="FF0000"/>
                </a:solidFill>
              </a:rPr>
              <a:t>Preparing to communicate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= communication:</a:t>
            </a:r>
            <a:r>
              <a:rPr lang="en-US" sz="2800" dirty="0" smtClean="0"/>
              <a:t> </a:t>
            </a:r>
          </a:p>
          <a:p>
            <a:pPr lvl="2" eaLnBrk="1" hangingPunct="1"/>
            <a:r>
              <a:rPr lang="en-US" sz="2800" dirty="0" smtClean="0"/>
              <a:t>“I’m going to write my congressman.”</a:t>
            </a:r>
          </a:p>
          <a:p>
            <a:pPr lvl="2" eaLnBrk="1" hangingPunct="1"/>
            <a:r>
              <a:rPr lang="en-US" sz="2800" dirty="0" smtClean="0">
                <a:solidFill>
                  <a:srgbClr val="3333FF"/>
                </a:solidFill>
              </a:rPr>
              <a:t>“I’m </a:t>
            </a:r>
            <a:r>
              <a:rPr lang="en-US" sz="2800" dirty="0" err="1" smtClean="0">
                <a:solidFill>
                  <a:srgbClr val="3333FF"/>
                </a:solidFill>
              </a:rPr>
              <a:t>fixin</a:t>
            </a:r>
            <a:r>
              <a:rPr lang="en-US" sz="2800" dirty="0" smtClean="0">
                <a:solidFill>
                  <a:srgbClr val="3333FF"/>
                </a:solidFill>
              </a:rPr>
              <a:t>' to see the IG about this!”</a:t>
            </a:r>
          </a:p>
          <a:p>
            <a:pPr lvl="2" eaLnBrk="1" hangingPunct="1"/>
            <a:r>
              <a:rPr lang="en-US" sz="2800" dirty="0" smtClean="0"/>
              <a:t>“I’m going to tell the old man about these safety violations the platoon sergeant is ordering us to do.”</a:t>
            </a:r>
            <a:endParaRPr lang="en-US" dirty="0" smtClean="0">
              <a:solidFill>
                <a:srgbClr val="3366FF"/>
              </a:solidFill>
            </a:endParaRPr>
          </a:p>
        </p:txBody>
      </p:sp>
      <p:grpSp>
        <p:nvGrpSpPr>
          <p:cNvPr id="26629" name="Group 4"/>
          <p:cNvGrpSpPr>
            <a:grpSpLocks/>
          </p:cNvGrpSpPr>
          <p:nvPr/>
        </p:nvGrpSpPr>
        <p:grpSpPr bwMode="auto">
          <a:xfrm>
            <a:off x="7315200" y="152400"/>
            <a:ext cx="1524000" cy="1752600"/>
            <a:chOff x="3691" y="182"/>
            <a:chExt cx="1907" cy="1318"/>
          </a:xfrm>
        </p:grpSpPr>
        <p:sp>
          <p:nvSpPr>
            <p:cNvPr id="26630" name="Freeform 5"/>
            <p:cNvSpPr>
              <a:spLocks/>
            </p:cNvSpPr>
            <p:nvPr/>
          </p:nvSpPr>
          <p:spPr bwMode="auto">
            <a:xfrm>
              <a:off x="3691" y="182"/>
              <a:ext cx="1907" cy="1318"/>
            </a:xfrm>
            <a:custGeom>
              <a:avLst/>
              <a:gdLst>
                <a:gd name="T0" fmla="*/ 0 w 3815"/>
                <a:gd name="T1" fmla="*/ 1 h 2636"/>
                <a:gd name="T2" fmla="*/ 0 w 3815"/>
                <a:gd name="T3" fmla="*/ 1 h 2636"/>
                <a:gd name="T4" fmla="*/ 0 w 3815"/>
                <a:gd name="T5" fmla="*/ 1 h 2636"/>
                <a:gd name="T6" fmla="*/ 0 w 3815"/>
                <a:gd name="T7" fmla="*/ 1 h 2636"/>
                <a:gd name="T8" fmla="*/ 0 w 3815"/>
                <a:gd name="T9" fmla="*/ 1 h 2636"/>
                <a:gd name="T10" fmla="*/ 0 w 3815"/>
                <a:gd name="T11" fmla="*/ 1 h 2636"/>
                <a:gd name="T12" fmla="*/ 0 w 3815"/>
                <a:gd name="T13" fmla="*/ 1 h 2636"/>
                <a:gd name="T14" fmla="*/ 0 w 3815"/>
                <a:gd name="T15" fmla="*/ 1 h 2636"/>
                <a:gd name="T16" fmla="*/ 0 w 3815"/>
                <a:gd name="T17" fmla="*/ 1 h 2636"/>
                <a:gd name="T18" fmla="*/ 0 w 3815"/>
                <a:gd name="T19" fmla="*/ 1 h 2636"/>
                <a:gd name="T20" fmla="*/ 0 w 3815"/>
                <a:gd name="T21" fmla="*/ 1 h 2636"/>
                <a:gd name="T22" fmla="*/ 0 w 3815"/>
                <a:gd name="T23" fmla="*/ 1 h 2636"/>
                <a:gd name="T24" fmla="*/ 0 w 3815"/>
                <a:gd name="T25" fmla="*/ 1 h 2636"/>
                <a:gd name="T26" fmla="*/ 0 w 3815"/>
                <a:gd name="T27" fmla="*/ 1 h 2636"/>
                <a:gd name="T28" fmla="*/ 0 w 3815"/>
                <a:gd name="T29" fmla="*/ 1 h 2636"/>
                <a:gd name="T30" fmla="*/ 0 w 3815"/>
                <a:gd name="T31" fmla="*/ 1 h 2636"/>
                <a:gd name="T32" fmla="*/ 0 w 3815"/>
                <a:gd name="T33" fmla="*/ 1 h 2636"/>
                <a:gd name="T34" fmla="*/ 0 w 3815"/>
                <a:gd name="T35" fmla="*/ 1 h 2636"/>
                <a:gd name="T36" fmla="*/ 0 w 3815"/>
                <a:gd name="T37" fmla="*/ 1 h 2636"/>
                <a:gd name="T38" fmla="*/ 0 w 3815"/>
                <a:gd name="T39" fmla="*/ 1 h 2636"/>
                <a:gd name="T40" fmla="*/ 0 w 3815"/>
                <a:gd name="T41" fmla="*/ 1 h 2636"/>
                <a:gd name="T42" fmla="*/ 0 w 3815"/>
                <a:gd name="T43" fmla="*/ 1 h 2636"/>
                <a:gd name="T44" fmla="*/ 0 w 3815"/>
                <a:gd name="T45" fmla="*/ 1 h 2636"/>
                <a:gd name="T46" fmla="*/ 0 w 3815"/>
                <a:gd name="T47" fmla="*/ 1 h 2636"/>
                <a:gd name="T48" fmla="*/ 0 w 3815"/>
                <a:gd name="T49" fmla="*/ 1 h 2636"/>
                <a:gd name="T50" fmla="*/ 0 w 3815"/>
                <a:gd name="T51" fmla="*/ 1 h 2636"/>
                <a:gd name="T52" fmla="*/ 0 w 3815"/>
                <a:gd name="T53" fmla="*/ 1 h 2636"/>
                <a:gd name="T54" fmla="*/ 0 w 3815"/>
                <a:gd name="T55" fmla="*/ 1 h 2636"/>
                <a:gd name="T56" fmla="*/ 0 w 3815"/>
                <a:gd name="T57" fmla="*/ 1 h 2636"/>
                <a:gd name="T58" fmla="*/ 0 w 3815"/>
                <a:gd name="T59" fmla="*/ 1 h 2636"/>
                <a:gd name="T60" fmla="*/ 0 w 3815"/>
                <a:gd name="T61" fmla="*/ 1 h 2636"/>
                <a:gd name="T62" fmla="*/ 0 w 3815"/>
                <a:gd name="T63" fmla="*/ 1 h 2636"/>
                <a:gd name="T64" fmla="*/ 0 w 3815"/>
                <a:gd name="T65" fmla="*/ 1 h 2636"/>
                <a:gd name="T66" fmla="*/ 0 w 3815"/>
                <a:gd name="T67" fmla="*/ 1 h 2636"/>
                <a:gd name="T68" fmla="*/ 0 w 3815"/>
                <a:gd name="T69" fmla="*/ 1 h 2636"/>
                <a:gd name="T70" fmla="*/ 0 w 3815"/>
                <a:gd name="T71" fmla="*/ 1 h 2636"/>
                <a:gd name="T72" fmla="*/ 0 w 3815"/>
                <a:gd name="T73" fmla="*/ 1 h 2636"/>
                <a:gd name="T74" fmla="*/ 0 w 3815"/>
                <a:gd name="T75" fmla="*/ 1 h 2636"/>
                <a:gd name="T76" fmla="*/ 0 w 3815"/>
                <a:gd name="T77" fmla="*/ 1 h 2636"/>
                <a:gd name="T78" fmla="*/ 0 w 3815"/>
                <a:gd name="T79" fmla="*/ 1 h 2636"/>
                <a:gd name="T80" fmla="*/ 0 w 3815"/>
                <a:gd name="T81" fmla="*/ 1 h 2636"/>
                <a:gd name="T82" fmla="*/ 0 w 3815"/>
                <a:gd name="T83" fmla="*/ 1 h 2636"/>
                <a:gd name="T84" fmla="*/ 0 w 3815"/>
                <a:gd name="T85" fmla="*/ 1 h 2636"/>
                <a:gd name="T86" fmla="*/ 0 w 3815"/>
                <a:gd name="T87" fmla="*/ 1 h 2636"/>
                <a:gd name="T88" fmla="*/ 0 w 3815"/>
                <a:gd name="T89" fmla="*/ 1 h 2636"/>
                <a:gd name="T90" fmla="*/ 0 w 3815"/>
                <a:gd name="T91" fmla="*/ 1 h 2636"/>
                <a:gd name="T92" fmla="*/ 0 w 3815"/>
                <a:gd name="T93" fmla="*/ 1 h 2636"/>
                <a:gd name="T94" fmla="*/ 0 w 3815"/>
                <a:gd name="T95" fmla="*/ 1 h 2636"/>
                <a:gd name="T96" fmla="*/ 0 w 3815"/>
                <a:gd name="T97" fmla="*/ 1 h 2636"/>
                <a:gd name="T98" fmla="*/ 0 w 3815"/>
                <a:gd name="T99" fmla="*/ 1 h 2636"/>
                <a:gd name="T100" fmla="*/ 0 w 3815"/>
                <a:gd name="T101" fmla="*/ 1 h 2636"/>
                <a:gd name="T102" fmla="*/ 0 w 3815"/>
                <a:gd name="T103" fmla="*/ 1 h 2636"/>
                <a:gd name="T104" fmla="*/ 0 w 3815"/>
                <a:gd name="T105" fmla="*/ 1 h 2636"/>
                <a:gd name="T106" fmla="*/ 0 w 3815"/>
                <a:gd name="T107" fmla="*/ 1 h 2636"/>
                <a:gd name="T108" fmla="*/ 0 w 3815"/>
                <a:gd name="T109" fmla="*/ 1 h 2636"/>
                <a:gd name="T110" fmla="*/ 0 w 3815"/>
                <a:gd name="T111" fmla="*/ 1 h 2636"/>
                <a:gd name="T112" fmla="*/ 0 w 3815"/>
                <a:gd name="T113" fmla="*/ 1 h 2636"/>
                <a:gd name="T114" fmla="*/ 0 w 3815"/>
                <a:gd name="T115" fmla="*/ 1 h 2636"/>
                <a:gd name="T116" fmla="*/ 0 w 3815"/>
                <a:gd name="T117" fmla="*/ 1 h 2636"/>
                <a:gd name="T118" fmla="*/ 0 w 3815"/>
                <a:gd name="T119" fmla="*/ 1 h 2636"/>
                <a:gd name="T120" fmla="*/ 0 w 3815"/>
                <a:gd name="T121" fmla="*/ 1 h 2636"/>
                <a:gd name="T122" fmla="*/ 0 w 3815"/>
                <a:gd name="T123" fmla="*/ 1 h 2636"/>
                <a:gd name="T124" fmla="*/ 0 w 3815"/>
                <a:gd name="T125" fmla="*/ 1 h 26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815"/>
                <a:gd name="T190" fmla="*/ 0 h 2636"/>
                <a:gd name="T191" fmla="*/ 3815 w 3815"/>
                <a:gd name="T192" fmla="*/ 2636 h 26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815" h="2636">
                  <a:moveTo>
                    <a:pt x="2318" y="2636"/>
                  </a:moveTo>
                  <a:lnTo>
                    <a:pt x="2282" y="2628"/>
                  </a:lnTo>
                  <a:lnTo>
                    <a:pt x="2255" y="2614"/>
                  </a:lnTo>
                  <a:lnTo>
                    <a:pt x="2236" y="2595"/>
                  </a:lnTo>
                  <a:lnTo>
                    <a:pt x="2225" y="2573"/>
                  </a:lnTo>
                  <a:lnTo>
                    <a:pt x="2217" y="2546"/>
                  </a:lnTo>
                  <a:lnTo>
                    <a:pt x="2213" y="2521"/>
                  </a:lnTo>
                  <a:lnTo>
                    <a:pt x="2211" y="2494"/>
                  </a:lnTo>
                  <a:lnTo>
                    <a:pt x="2211" y="2470"/>
                  </a:lnTo>
                  <a:lnTo>
                    <a:pt x="2201" y="2463"/>
                  </a:lnTo>
                  <a:lnTo>
                    <a:pt x="2190" y="2455"/>
                  </a:lnTo>
                  <a:lnTo>
                    <a:pt x="2179" y="2449"/>
                  </a:lnTo>
                  <a:lnTo>
                    <a:pt x="2169" y="2443"/>
                  </a:lnTo>
                  <a:lnTo>
                    <a:pt x="2157" y="2436"/>
                  </a:lnTo>
                  <a:lnTo>
                    <a:pt x="2147" y="2432"/>
                  </a:lnTo>
                  <a:lnTo>
                    <a:pt x="2137" y="2428"/>
                  </a:lnTo>
                  <a:lnTo>
                    <a:pt x="2129" y="2426"/>
                  </a:lnTo>
                  <a:lnTo>
                    <a:pt x="2123" y="2402"/>
                  </a:lnTo>
                  <a:lnTo>
                    <a:pt x="2110" y="2378"/>
                  </a:lnTo>
                  <a:lnTo>
                    <a:pt x="2091" y="2354"/>
                  </a:lnTo>
                  <a:lnTo>
                    <a:pt x="2069" y="2330"/>
                  </a:lnTo>
                  <a:lnTo>
                    <a:pt x="2044" y="2306"/>
                  </a:lnTo>
                  <a:lnTo>
                    <a:pt x="2021" y="2284"/>
                  </a:lnTo>
                  <a:lnTo>
                    <a:pt x="1999" y="2263"/>
                  </a:lnTo>
                  <a:lnTo>
                    <a:pt x="1985" y="2245"/>
                  </a:lnTo>
                  <a:lnTo>
                    <a:pt x="1953" y="2213"/>
                  </a:lnTo>
                  <a:lnTo>
                    <a:pt x="1925" y="2178"/>
                  </a:lnTo>
                  <a:lnTo>
                    <a:pt x="1898" y="2139"/>
                  </a:lnTo>
                  <a:lnTo>
                    <a:pt x="1881" y="2100"/>
                  </a:lnTo>
                  <a:lnTo>
                    <a:pt x="1870" y="2058"/>
                  </a:lnTo>
                  <a:lnTo>
                    <a:pt x="1873" y="2018"/>
                  </a:lnTo>
                  <a:lnTo>
                    <a:pt x="1888" y="1981"/>
                  </a:lnTo>
                  <a:lnTo>
                    <a:pt x="1921" y="1948"/>
                  </a:lnTo>
                  <a:lnTo>
                    <a:pt x="1965" y="1931"/>
                  </a:lnTo>
                  <a:lnTo>
                    <a:pt x="2008" y="1927"/>
                  </a:lnTo>
                  <a:lnTo>
                    <a:pt x="2046" y="1932"/>
                  </a:lnTo>
                  <a:lnTo>
                    <a:pt x="2085" y="1948"/>
                  </a:lnTo>
                  <a:lnTo>
                    <a:pt x="2118" y="1969"/>
                  </a:lnTo>
                  <a:lnTo>
                    <a:pt x="2148" y="1997"/>
                  </a:lnTo>
                  <a:lnTo>
                    <a:pt x="2176" y="2028"/>
                  </a:lnTo>
                  <a:lnTo>
                    <a:pt x="2202" y="2061"/>
                  </a:lnTo>
                  <a:lnTo>
                    <a:pt x="2203" y="2069"/>
                  </a:lnTo>
                  <a:lnTo>
                    <a:pt x="2208" y="2087"/>
                  </a:lnTo>
                  <a:lnTo>
                    <a:pt x="2216" y="2111"/>
                  </a:lnTo>
                  <a:lnTo>
                    <a:pt x="2226" y="2139"/>
                  </a:lnTo>
                  <a:lnTo>
                    <a:pt x="2236" y="2165"/>
                  </a:lnTo>
                  <a:lnTo>
                    <a:pt x="2248" y="2190"/>
                  </a:lnTo>
                  <a:lnTo>
                    <a:pt x="2258" y="2206"/>
                  </a:lnTo>
                  <a:lnTo>
                    <a:pt x="2270" y="2215"/>
                  </a:lnTo>
                  <a:lnTo>
                    <a:pt x="2285" y="2197"/>
                  </a:lnTo>
                  <a:lnTo>
                    <a:pt x="2306" y="2166"/>
                  </a:lnTo>
                  <a:lnTo>
                    <a:pt x="2329" y="2127"/>
                  </a:lnTo>
                  <a:lnTo>
                    <a:pt x="2355" y="2085"/>
                  </a:lnTo>
                  <a:lnTo>
                    <a:pt x="2378" y="2041"/>
                  </a:lnTo>
                  <a:lnTo>
                    <a:pt x="2398" y="2005"/>
                  </a:lnTo>
                  <a:lnTo>
                    <a:pt x="2411" y="1979"/>
                  </a:lnTo>
                  <a:lnTo>
                    <a:pt x="2417" y="1967"/>
                  </a:lnTo>
                  <a:lnTo>
                    <a:pt x="2382" y="1938"/>
                  </a:lnTo>
                  <a:lnTo>
                    <a:pt x="2378" y="1897"/>
                  </a:lnTo>
                  <a:lnTo>
                    <a:pt x="2397" y="1850"/>
                  </a:lnTo>
                  <a:lnTo>
                    <a:pt x="2431" y="1801"/>
                  </a:lnTo>
                  <a:lnTo>
                    <a:pt x="2472" y="1751"/>
                  </a:lnTo>
                  <a:lnTo>
                    <a:pt x="2517" y="1708"/>
                  </a:lnTo>
                  <a:lnTo>
                    <a:pt x="2554" y="1673"/>
                  </a:lnTo>
                  <a:lnTo>
                    <a:pt x="2578" y="1653"/>
                  </a:lnTo>
                  <a:lnTo>
                    <a:pt x="2602" y="1618"/>
                  </a:lnTo>
                  <a:lnTo>
                    <a:pt x="2628" y="1584"/>
                  </a:lnTo>
                  <a:lnTo>
                    <a:pt x="2650" y="1547"/>
                  </a:lnTo>
                  <a:lnTo>
                    <a:pt x="2671" y="1511"/>
                  </a:lnTo>
                  <a:lnTo>
                    <a:pt x="2689" y="1472"/>
                  </a:lnTo>
                  <a:lnTo>
                    <a:pt x="2704" y="1434"/>
                  </a:lnTo>
                  <a:lnTo>
                    <a:pt x="2717" y="1394"/>
                  </a:lnTo>
                  <a:lnTo>
                    <a:pt x="2726" y="1356"/>
                  </a:lnTo>
                  <a:lnTo>
                    <a:pt x="2713" y="1358"/>
                  </a:lnTo>
                  <a:lnTo>
                    <a:pt x="2701" y="1364"/>
                  </a:lnTo>
                  <a:lnTo>
                    <a:pt x="2686" y="1369"/>
                  </a:lnTo>
                  <a:lnTo>
                    <a:pt x="2674" y="1375"/>
                  </a:lnTo>
                  <a:lnTo>
                    <a:pt x="2660" y="1382"/>
                  </a:lnTo>
                  <a:lnTo>
                    <a:pt x="2647" y="1388"/>
                  </a:lnTo>
                  <a:lnTo>
                    <a:pt x="2633" y="1393"/>
                  </a:lnTo>
                  <a:lnTo>
                    <a:pt x="2621" y="1399"/>
                  </a:lnTo>
                  <a:lnTo>
                    <a:pt x="2621" y="1400"/>
                  </a:lnTo>
                  <a:lnTo>
                    <a:pt x="2621" y="1402"/>
                  </a:lnTo>
                  <a:lnTo>
                    <a:pt x="2627" y="1403"/>
                  </a:lnTo>
                  <a:lnTo>
                    <a:pt x="2633" y="1404"/>
                  </a:lnTo>
                  <a:lnTo>
                    <a:pt x="2567" y="1417"/>
                  </a:lnTo>
                  <a:lnTo>
                    <a:pt x="2499" y="1425"/>
                  </a:lnTo>
                  <a:lnTo>
                    <a:pt x="2430" y="1426"/>
                  </a:lnTo>
                  <a:lnTo>
                    <a:pt x="2363" y="1424"/>
                  </a:lnTo>
                  <a:lnTo>
                    <a:pt x="2294" y="1415"/>
                  </a:lnTo>
                  <a:lnTo>
                    <a:pt x="2229" y="1402"/>
                  </a:lnTo>
                  <a:lnTo>
                    <a:pt x="2165" y="1384"/>
                  </a:lnTo>
                  <a:lnTo>
                    <a:pt x="2105" y="1363"/>
                  </a:lnTo>
                  <a:lnTo>
                    <a:pt x="2074" y="1361"/>
                  </a:lnTo>
                  <a:lnTo>
                    <a:pt x="2048" y="1355"/>
                  </a:lnTo>
                  <a:lnTo>
                    <a:pt x="2023" y="1348"/>
                  </a:lnTo>
                  <a:lnTo>
                    <a:pt x="2003" y="1338"/>
                  </a:lnTo>
                  <a:lnTo>
                    <a:pt x="1983" y="1325"/>
                  </a:lnTo>
                  <a:lnTo>
                    <a:pt x="1966" y="1311"/>
                  </a:lnTo>
                  <a:lnTo>
                    <a:pt x="1948" y="1295"/>
                  </a:lnTo>
                  <a:lnTo>
                    <a:pt x="1933" y="1279"/>
                  </a:lnTo>
                  <a:lnTo>
                    <a:pt x="1920" y="1272"/>
                  </a:lnTo>
                  <a:lnTo>
                    <a:pt x="1912" y="1270"/>
                  </a:lnTo>
                  <a:lnTo>
                    <a:pt x="1911" y="1266"/>
                  </a:lnTo>
                  <a:lnTo>
                    <a:pt x="1911" y="1264"/>
                  </a:lnTo>
                  <a:lnTo>
                    <a:pt x="1900" y="1261"/>
                  </a:lnTo>
                  <a:lnTo>
                    <a:pt x="1891" y="1259"/>
                  </a:lnTo>
                  <a:lnTo>
                    <a:pt x="1877" y="1292"/>
                  </a:lnTo>
                  <a:lnTo>
                    <a:pt x="1865" y="1328"/>
                  </a:lnTo>
                  <a:lnTo>
                    <a:pt x="1854" y="1364"/>
                  </a:lnTo>
                  <a:lnTo>
                    <a:pt x="1844" y="1402"/>
                  </a:lnTo>
                  <a:lnTo>
                    <a:pt x="1832" y="1440"/>
                  </a:lnTo>
                  <a:lnTo>
                    <a:pt x="1822" y="1478"/>
                  </a:lnTo>
                  <a:lnTo>
                    <a:pt x="1810" y="1514"/>
                  </a:lnTo>
                  <a:lnTo>
                    <a:pt x="1802" y="1551"/>
                  </a:lnTo>
                  <a:lnTo>
                    <a:pt x="1791" y="1585"/>
                  </a:lnTo>
                  <a:lnTo>
                    <a:pt x="1782" y="1618"/>
                  </a:lnTo>
                  <a:lnTo>
                    <a:pt x="1770" y="1647"/>
                  </a:lnTo>
                  <a:lnTo>
                    <a:pt x="1758" y="1678"/>
                  </a:lnTo>
                  <a:lnTo>
                    <a:pt x="1742" y="1706"/>
                  </a:lnTo>
                  <a:lnTo>
                    <a:pt x="1725" y="1735"/>
                  </a:lnTo>
                  <a:lnTo>
                    <a:pt x="1705" y="1764"/>
                  </a:lnTo>
                  <a:lnTo>
                    <a:pt x="1682" y="1796"/>
                  </a:lnTo>
                  <a:lnTo>
                    <a:pt x="1661" y="1813"/>
                  </a:lnTo>
                  <a:lnTo>
                    <a:pt x="1645" y="1827"/>
                  </a:lnTo>
                  <a:lnTo>
                    <a:pt x="1632" y="1838"/>
                  </a:lnTo>
                  <a:lnTo>
                    <a:pt x="1624" y="1848"/>
                  </a:lnTo>
                  <a:lnTo>
                    <a:pt x="1615" y="1855"/>
                  </a:lnTo>
                  <a:lnTo>
                    <a:pt x="1608" y="1863"/>
                  </a:lnTo>
                  <a:lnTo>
                    <a:pt x="1598" y="1873"/>
                  </a:lnTo>
                  <a:lnTo>
                    <a:pt x="1587" y="1885"/>
                  </a:lnTo>
                  <a:lnTo>
                    <a:pt x="1543" y="1894"/>
                  </a:lnTo>
                  <a:lnTo>
                    <a:pt x="1503" y="1895"/>
                  </a:lnTo>
                  <a:lnTo>
                    <a:pt x="1466" y="1887"/>
                  </a:lnTo>
                  <a:lnTo>
                    <a:pt x="1434" y="1872"/>
                  </a:lnTo>
                  <a:lnTo>
                    <a:pt x="1405" y="1850"/>
                  </a:lnTo>
                  <a:lnTo>
                    <a:pt x="1381" y="1824"/>
                  </a:lnTo>
                  <a:lnTo>
                    <a:pt x="1362" y="1795"/>
                  </a:lnTo>
                  <a:lnTo>
                    <a:pt x="1346" y="1764"/>
                  </a:lnTo>
                  <a:lnTo>
                    <a:pt x="1334" y="1712"/>
                  </a:lnTo>
                  <a:lnTo>
                    <a:pt x="1321" y="1659"/>
                  </a:lnTo>
                  <a:lnTo>
                    <a:pt x="1309" y="1604"/>
                  </a:lnTo>
                  <a:lnTo>
                    <a:pt x="1300" y="1549"/>
                  </a:lnTo>
                  <a:lnTo>
                    <a:pt x="1295" y="1494"/>
                  </a:lnTo>
                  <a:lnTo>
                    <a:pt x="1297" y="1440"/>
                  </a:lnTo>
                  <a:lnTo>
                    <a:pt x="1304" y="1387"/>
                  </a:lnTo>
                  <a:lnTo>
                    <a:pt x="1321" y="1338"/>
                  </a:lnTo>
                  <a:lnTo>
                    <a:pt x="1322" y="1340"/>
                  </a:lnTo>
                  <a:lnTo>
                    <a:pt x="1325" y="1343"/>
                  </a:lnTo>
                  <a:lnTo>
                    <a:pt x="1340" y="1333"/>
                  </a:lnTo>
                  <a:lnTo>
                    <a:pt x="1354" y="1327"/>
                  </a:lnTo>
                  <a:lnTo>
                    <a:pt x="1364" y="1322"/>
                  </a:lnTo>
                  <a:lnTo>
                    <a:pt x="1376" y="1321"/>
                  </a:lnTo>
                  <a:lnTo>
                    <a:pt x="1386" y="1321"/>
                  </a:lnTo>
                  <a:lnTo>
                    <a:pt x="1397" y="1322"/>
                  </a:lnTo>
                  <a:lnTo>
                    <a:pt x="1413" y="1325"/>
                  </a:lnTo>
                  <a:lnTo>
                    <a:pt x="1432" y="1328"/>
                  </a:lnTo>
                  <a:lnTo>
                    <a:pt x="1430" y="1307"/>
                  </a:lnTo>
                  <a:lnTo>
                    <a:pt x="1429" y="1288"/>
                  </a:lnTo>
                  <a:lnTo>
                    <a:pt x="1427" y="1267"/>
                  </a:lnTo>
                  <a:lnTo>
                    <a:pt x="1425" y="1248"/>
                  </a:lnTo>
                  <a:lnTo>
                    <a:pt x="1422" y="1228"/>
                  </a:lnTo>
                  <a:lnTo>
                    <a:pt x="1419" y="1209"/>
                  </a:lnTo>
                  <a:lnTo>
                    <a:pt x="1416" y="1190"/>
                  </a:lnTo>
                  <a:lnTo>
                    <a:pt x="1416" y="1173"/>
                  </a:lnTo>
                  <a:lnTo>
                    <a:pt x="1404" y="1174"/>
                  </a:lnTo>
                  <a:lnTo>
                    <a:pt x="1392" y="1177"/>
                  </a:lnTo>
                  <a:lnTo>
                    <a:pt x="1381" y="1182"/>
                  </a:lnTo>
                  <a:lnTo>
                    <a:pt x="1372" y="1187"/>
                  </a:lnTo>
                  <a:lnTo>
                    <a:pt x="1360" y="1192"/>
                  </a:lnTo>
                  <a:lnTo>
                    <a:pt x="1351" y="1198"/>
                  </a:lnTo>
                  <a:lnTo>
                    <a:pt x="1343" y="1203"/>
                  </a:lnTo>
                  <a:lnTo>
                    <a:pt x="1334" y="1208"/>
                  </a:lnTo>
                  <a:lnTo>
                    <a:pt x="1307" y="1209"/>
                  </a:lnTo>
                  <a:lnTo>
                    <a:pt x="1285" y="1211"/>
                  </a:lnTo>
                  <a:lnTo>
                    <a:pt x="1265" y="1214"/>
                  </a:lnTo>
                  <a:lnTo>
                    <a:pt x="1247" y="1219"/>
                  </a:lnTo>
                  <a:lnTo>
                    <a:pt x="1228" y="1222"/>
                  </a:lnTo>
                  <a:lnTo>
                    <a:pt x="1209" y="1226"/>
                  </a:lnTo>
                  <a:lnTo>
                    <a:pt x="1189" y="1231"/>
                  </a:lnTo>
                  <a:lnTo>
                    <a:pt x="1172" y="1239"/>
                  </a:lnTo>
                  <a:lnTo>
                    <a:pt x="1172" y="1241"/>
                  </a:lnTo>
                  <a:lnTo>
                    <a:pt x="1172" y="1244"/>
                  </a:lnTo>
                  <a:lnTo>
                    <a:pt x="1193" y="1261"/>
                  </a:lnTo>
                  <a:lnTo>
                    <a:pt x="1191" y="1279"/>
                  </a:lnTo>
                  <a:lnTo>
                    <a:pt x="1168" y="1296"/>
                  </a:lnTo>
                  <a:lnTo>
                    <a:pt x="1133" y="1314"/>
                  </a:lnTo>
                  <a:lnTo>
                    <a:pt x="1090" y="1327"/>
                  </a:lnTo>
                  <a:lnTo>
                    <a:pt x="1048" y="1338"/>
                  </a:lnTo>
                  <a:lnTo>
                    <a:pt x="1011" y="1345"/>
                  </a:lnTo>
                  <a:lnTo>
                    <a:pt x="988" y="1348"/>
                  </a:lnTo>
                  <a:lnTo>
                    <a:pt x="979" y="1342"/>
                  </a:lnTo>
                  <a:lnTo>
                    <a:pt x="975" y="1337"/>
                  </a:lnTo>
                  <a:lnTo>
                    <a:pt x="971" y="1333"/>
                  </a:lnTo>
                  <a:lnTo>
                    <a:pt x="971" y="1330"/>
                  </a:lnTo>
                  <a:lnTo>
                    <a:pt x="971" y="1321"/>
                  </a:lnTo>
                  <a:lnTo>
                    <a:pt x="973" y="1313"/>
                  </a:lnTo>
                  <a:lnTo>
                    <a:pt x="964" y="1310"/>
                  </a:lnTo>
                  <a:lnTo>
                    <a:pt x="957" y="1309"/>
                  </a:lnTo>
                  <a:lnTo>
                    <a:pt x="954" y="1308"/>
                  </a:lnTo>
                  <a:lnTo>
                    <a:pt x="951" y="1308"/>
                  </a:lnTo>
                  <a:lnTo>
                    <a:pt x="946" y="1308"/>
                  </a:lnTo>
                  <a:lnTo>
                    <a:pt x="942" y="1308"/>
                  </a:lnTo>
                  <a:lnTo>
                    <a:pt x="937" y="1309"/>
                  </a:lnTo>
                  <a:lnTo>
                    <a:pt x="931" y="1310"/>
                  </a:lnTo>
                  <a:lnTo>
                    <a:pt x="931" y="1304"/>
                  </a:lnTo>
                  <a:lnTo>
                    <a:pt x="931" y="1302"/>
                  </a:lnTo>
                  <a:lnTo>
                    <a:pt x="905" y="1301"/>
                  </a:lnTo>
                  <a:lnTo>
                    <a:pt x="885" y="1304"/>
                  </a:lnTo>
                  <a:lnTo>
                    <a:pt x="867" y="1311"/>
                  </a:lnTo>
                  <a:lnTo>
                    <a:pt x="853" y="1320"/>
                  </a:lnTo>
                  <a:lnTo>
                    <a:pt x="839" y="1332"/>
                  </a:lnTo>
                  <a:lnTo>
                    <a:pt x="827" y="1346"/>
                  </a:lnTo>
                  <a:lnTo>
                    <a:pt x="816" y="1361"/>
                  </a:lnTo>
                  <a:lnTo>
                    <a:pt x="804" y="1376"/>
                  </a:lnTo>
                  <a:lnTo>
                    <a:pt x="774" y="1394"/>
                  </a:lnTo>
                  <a:lnTo>
                    <a:pt x="747" y="1409"/>
                  </a:lnTo>
                  <a:lnTo>
                    <a:pt x="719" y="1420"/>
                  </a:lnTo>
                  <a:lnTo>
                    <a:pt x="693" y="1427"/>
                  </a:lnTo>
                  <a:lnTo>
                    <a:pt x="665" y="1430"/>
                  </a:lnTo>
                  <a:lnTo>
                    <a:pt x="636" y="1432"/>
                  </a:lnTo>
                  <a:lnTo>
                    <a:pt x="604" y="1429"/>
                  </a:lnTo>
                  <a:lnTo>
                    <a:pt x="569" y="1427"/>
                  </a:lnTo>
                  <a:lnTo>
                    <a:pt x="560" y="1424"/>
                  </a:lnTo>
                  <a:lnTo>
                    <a:pt x="554" y="1421"/>
                  </a:lnTo>
                  <a:lnTo>
                    <a:pt x="551" y="1419"/>
                  </a:lnTo>
                  <a:lnTo>
                    <a:pt x="547" y="1418"/>
                  </a:lnTo>
                  <a:lnTo>
                    <a:pt x="542" y="1416"/>
                  </a:lnTo>
                  <a:lnTo>
                    <a:pt x="538" y="1416"/>
                  </a:lnTo>
                  <a:lnTo>
                    <a:pt x="533" y="1416"/>
                  </a:lnTo>
                  <a:lnTo>
                    <a:pt x="526" y="1417"/>
                  </a:lnTo>
                  <a:lnTo>
                    <a:pt x="530" y="1408"/>
                  </a:lnTo>
                  <a:lnTo>
                    <a:pt x="537" y="1401"/>
                  </a:lnTo>
                  <a:lnTo>
                    <a:pt x="542" y="1394"/>
                  </a:lnTo>
                  <a:lnTo>
                    <a:pt x="548" y="1388"/>
                  </a:lnTo>
                  <a:lnTo>
                    <a:pt x="551" y="1388"/>
                  </a:lnTo>
                  <a:lnTo>
                    <a:pt x="554" y="1389"/>
                  </a:lnTo>
                  <a:lnTo>
                    <a:pt x="561" y="1384"/>
                  </a:lnTo>
                  <a:lnTo>
                    <a:pt x="571" y="1381"/>
                  </a:lnTo>
                  <a:lnTo>
                    <a:pt x="581" y="1379"/>
                  </a:lnTo>
                  <a:lnTo>
                    <a:pt x="595" y="1378"/>
                  </a:lnTo>
                  <a:lnTo>
                    <a:pt x="608" y="1375"/>
                  </a:lnTo>
                  <a:lnTo>
                    <a:pt x="622" y="1373"/>
                  </a:lnTo>
                  <a:lnTo>
                    <a:pt x="634" y="1371"/>
                  </a:lnTo>
                  <a:lnTo>
                    <a:pt x="646" y="1369"/>
                  </a:lnTo>
                  <a:lnTo>
                    <a:pt x="655" y="1362"/>
                  </a:lnTo>
                  <a:lnTo>
                    <a:pt x="665" y="1355"/>
                  </a:lnTo>
                  <a:lnTo>
                    <a:pt x="676" y="1349"/>
                  </a:lnTo>
                  <a:lnTo>
                    <a:pt x="687" y="1344"/>
                  </a:lnTo>
                  <a:lnTo>
                    <a:pt x="697" y="1337"/>
                  </a:lnTo>
                  <a:lnTo>
                    <a:pt x="707" y="1331"/>
                  </a:lnTo>
                  <a:lnTo>
                    <a:pt x="718" y="1324"/>
                  </a:lnTo>
                  <a:lnTo>
                    <a:pt x="728" y="1317"/>
                  </a:lnTo>
                  <a:lnTo>
                    <a:pt x="718" y="1316"/>
                  </a:lnTo>
                  <a:lnTo>
                    <a:pt x="709" y="1316"/>
                  </a:lnTo>
                  <a:lnTo>
                    <a:pt x="700" y="1315"/>
                  </a:lnTo>
                  <a:lnTo>
                    <a:pt x="692" y="1315"/>
                  </a:lnTo>
                  <a:lnTo>
                    <a:pt x="685" y="1314"/>
                  </a:lnTo>
                  <a:lnTo>
                    <a:pt x="677" y="1313"/>
                  </a:lnTo>
                  <a:lnTo>
                    <a:pt x="669" y="1312"/>
                  </a:lnTo>
                  <a:lnTo>
                    <a:pt x="662" y="1312"/>
                  </a:lnTo>
                  <a:lnTo>
                    <a:pt x="662" y="1308"/>
                  </a:lnTo>
                  <a:lnTo>
                    <a:pt x="662" y="1304"/>
                  </a:lnTo>
                  <a:lnTo>
                    <a:pt x="662" y="1300"/>
                  </a:lnTo>
                  <a:lnTo>
                    <a:pt x="662" y="1293"/>
                  </a:lnTo>
                  <a:lnTo>
                    <a:pt x="645" y="1292"/>
                  </a:lnTo>
                  <a:lnTo>
                    <a:pt x="627" y="1292"/>
                  </a:lnTo>
                  <a:lnTo>
                    <a:pt x="609" y="1291"/>
                  </a:lnTo>
                  <a:lnTo>
                    <a:pt x="591" y="1291"/>
                  </a:lnTo>
                  <a:lnTo>
                    <a:pt x="574" y="1289"/>
                  </a:lnTo>
                  <a:lnTo>
                    <a:pt x="557" y="1286"/>
                  </a:lnTo>
                  <a:lnTo>
                    <a:pt x="542" y="1282"/>
                  </a:lnTo>
                  <a:lnTo>
                    <a:pt x="529" y="1279"/>
                  </a:lnTo>
                  <a:lnTo>
                    <a:pt x="529" y="1270"/>
                  </a:lnTo>
                  <a:lnTo>
                    <a:pt x="529" y="1260"/>
                  </a:lnTo>
                  <a:lnTo>
                    <a:pt x="517" y="1257"/>
                  </a:lnTo>
                  <a:lnTo>
                    <a:pt x="509" y="1255"/>
                  </a:lnTo>
                  <a:lnTo>
                    <a:pt x="498" y="1253"/>
                  </a:lnTo>
                  <a:lnTo>
                    <a:pt x="489" y="1253"/>
                  </a:lnTo>
                  <a:lnTo>
                    <a:pt x="481" y="1252"/>
                  </a:lnTo>
                  <a:lnTo>
                    <a:pt x="472" y="1252"/>
                  </a:lnTo>
                  <a:lnTo>
                    <a:pt x="463" y="1252"/>
                  </a:lnTo>
                  <a:lnTo>
                    <a:pt x="455" y="1252"/>
                  </a:lnTo>
                  <a:lnTo>
                    <a:pt x="441" y="1264"/>
                  </a:lnTo>
                  <a:lnTo>
                    <a:pt x="419" y="1270"/>
                  </a:lnTo>
                  <a:lnTo>
                    <a:pt x="393" y="1270"/>
                  </a:lnTo>
                  <a:lnTo>
                    <a:pt x="364" y="1265"/>
                  </a:lnTo>
                  <a:lnTo>
                    <a:pt x="333" y="1258"/>
                  </a:lnTo>
                  <a:lnTo>
                    <a:pt x="305" y="1250"/>
                  </a:lnTo>
                  <a:lnTo>
                    <a:pt x="280" y="1243"/>
                  </a:lnTo>
                  <a:lnTo>
                    <a:pt x="264" y="1239"/>
                  </a:lnTo>
                  <a:lnTo>
                    <a:pt x="266" y="1236"/>
                  </a:lnTo>
                  <a:lnTo>
                    <a:pt x="269" y="1234"/>
                  </a:lnTo>
                  <a:lnTo>
                    <a:pt x="251" y="1226"/>
                  </a:lnTo>
                  <a:lnTo>
                    <a:pt x="231" y="1220"/>
                  </a:lnTo>
                  <a:lnTo>
                    <a:pt x="208" y="1214"/>
                  </a:lnTo>
                  <a:lnTo>
                    <a:pt x="186" y="1210"/>
                  </a:lnTo>
                  <a:lnTo>
                    <a:pt x="163" y="1206"/>
                  </a:lnTo>
                  <a:lnTo>
                    <a:pt x="141" y="1206"/>
                  </a:lnTo>
                  <a:lnTo>
                    <a:pt x="123" y="1207"/>
                  </a:lnTo>
                  <a:lnTo>
                    <a:pt x="109" y="1211"/>
                  </a:lnTo>
                  <a:lnTo>
                    <a:pt x="107" y="1207"/>
                  </a:lnTo>
                  <a:lnTo>
                    <a:pt x="104" y="1204"/>
                  </a:lnTo>
                  <a:lnTo>
                    <a:pt x="90" y="1202"/>
                  </a:lnTo>
                  <a:lnTo>
                    <a:pt x="80" y="1201"/>
                  </a:lnTo>
                  <a:lnTo>
                    <a:pt x="79" y="1196"/>
                  </a:lnTo>
                  <a:lnTo>
                    <a:pt x="79" y="1194"/>
                  </a:lnTo>
                  <a:lnTo>
                    <a:pt x="79" y="1190"/>
                  </a:lnTo>
                  <a:lnTo>
                    <a:pt x="80" y="1184"/>
                  </a:lnTo>
                  <a:lnTo>
                    <a:pt x="71" y="1184"/>
                  </a:lnTo>
                  <a:lnTo>
                    <a:pt x="66" y="1184"/>
                  </a:lnTo>
                  <a:lnTo>
                    <a:pt x="61" y="1184"/>
                  </a:lnTo>
                  <a:lnTo>
                    <a:pt x="57" y="1184"/>
                  </a:lnTo>
                  <a:lnTo>
                    <a:pt x="52" y="1185"/>
                  </a:lnTo>
                  <a:lnTo>
                    <a:pt x="46" y="1186"/>
                  </a:lnTo>
                  <a:lnTo>
                    <a:pt x="44" y="1185"/>
                  </a:lnTo>
                  <a:lnTo>
                    <a:pt x="43" y="1184"/>
                  </a:lnTo>
                  <a:lnTo>
                    <a:pt x="57" y="1169"/>
                  </a:lnTo>
                  <a:lnTo>
                    <a:pt x="74" y="1158"/>
                  </a:lnTo>
                  <a:lnTo>
                    <a:pt x="92" y="1151"/>
                  </a:lnTo>
                  <a:lnTo>
                    <a:pt x="112" y="1147"/>
                  </a:lnTo>
                  <a:lnTo>
                    <a:pt x="131" y="1144"/>
                  </a:lnTo>
                  <a:lnTo>
                    <a:pt x="154" y="1142"/>
                  </a:lnTo>
                  <a:lnTo>
                    <a:pt x="177" y="1142"/>
                  </a:lnTo>
                  <a:lnTo>
                    <a:pt x="203" y="1142"/>
                  </a:lnTo>
                  <a:lnTo>
                    <a:pt x="204" y="1139"/>
                  </a:lnTo>
                  <a:lnTo>
                    <a:pt x="205" y="1137"/>
                  </a:lnTo>
                  <a:lnTo>
                    <a:pt x="178" y="1132"/>
                  </a:lnTo>
                  <a:lnTo>
                    <a:pt x="153" y="1130"/>
                  </a:lnTo>
                  <a:lnTo>
                    <a:pt x="126" y="1127"/>
                  </a:lnTo>
                  <a:lnTo>
                    <a:pt x="101" y="1127"/>
                  </a:lnTo>
                  <a:lnTo>
                    <a:pt x="74" y="1126"/>
                  </a:lnTo>
                  <a:lnTo>
                    <a:pt x="48" y="1126"/>
                  </a:lnTo>
                  <a:lnTo>
                    <a:pt x="23" y="1124"/>
                  </a:lnTo>
                  <a:lnTo>
                    <a:pt x="0" y="1124"/>
                  </a:lnTo>
                  <a:lnTo>
                    <a:pt x="4" y="1111"/>
                  </a:lnTo>
                  <a:lnTo>
                    <a:pt x="11" y="1101"/>
                  </a:lnTo>
                  <a:lnTo>
                    <a:pt x="20" y="1094"/>
                  </a:lnTo>
                  <a:lnTo>
                    <a:pt x="34" y="1090"/>
                  </a:lnTo>
                  <a:lnTo>
                    <a:pt x="48" y="1085"/>
                  </a:lnTo>
                  <a:lnTo>
                    <a:pt x="64" y="1083"/>
                  </a:lnTo>
                  <a:lnTo>
                    <a:pt x="79" y="1081"/>
                  </a:lnTo>
                  <a:lnTo>
                    <a:pt x="94" y="1081"/>
                  </a:lnTo>
                  <a:lnTo>
                    <a:pt x="94" y="1080"/>
                  </a:lnTo>
                  <a:lnTo>
                    <a:pt x="95" y="1079"/>
                  </a:lnTo>
                  <a:lnTo>
                    <a:pt x="92" y="1077"/>
                  </a:lnTo>
                  <a:lnTo>
                    <a:pt x="90" y="1077"/>
                  </a:lnTo>
                  <a:lnTo>
                    <a:pt x="85" y="1076"/>
                  </a:lnTo>
                  <a:lnTo>
                    <a:pt x="80" y="1076"/>
                  </a:lnTo>
                  <a:lnTo>
                    <a:pt x="84" y="1065"/>
                  </a:lnTo>
                  <a:lnTo>
                    <a:pt x="95" y="1059"/>
                  </a:lnTo>
                  <a:lnTo>
                    <a:pt x="109" y="1054"/>
                  </a:lnTo>
                  <a:lnTo>
                    <a:pt x="127" y="1051"/>
                  </a:lnTo>
                  <a:lnTo>
                    <a:pt x="145" y="1049"/>
                  </a:lnTo>
                  <a:lnTo>
                    <a:pt x="163" y="1049"/>
                  </a:lnTo>
                  <a:lnTo>
                    <a:pt x="180" y="1049"/>
                  </a:lnTo>
                  <a:lnTo>
                    <a:pt x="194" y="1050"/>
                  </a:lnTo>
                  <a:lnTo>
                    <a:pt x="215" y="1032"/>
                  </a:lnTo>
                  <a:lnTo>
                    <a:pt x="242" y="1022"/>
                  </a:lnTo>
                  <a:lnTo>
                    <a:pt x="270" y="1015"/>
                  </a:lnTo>
                  <a:lnTo>
                    <a:pt x="301" y="1014"/>
                  </a:lnTo>
                  <a:lnTo>
                    <a:pt x="330" y="1013"/>
                  </a:lnTo>
                  <a:lnTo>
                    <a:pt x="362" y="1014"/>
                  </a:lnTo>
                  <a:lnTo>
                    <a:pt x="393" y="1013"/>
                  </a:lnTo>
                  <a:lnTo>
                    <a:pt x="426" y="1010"/>
                  </a:lnTo>
                  <a:lnTo>
                    <a:pt x="454" y="1008"/>
                  </a:lnTo>
                  <a:lnTo>
                    <a:pt x="489" y="1010"/>
                  </a:lnTo>
                  <a:lnTo>
                    <a:pt x="530" y="1012"/>
                  </a:lnTo>
                  <a:lnTo>
                    <a:pt x="575" y="1015"/>
                  </a:lnTo>
                  <a:lnTo>
                    <a:pt x="616" y="1017"/>
                  </a:lnTo>
                  <a:lnTo>
                    <a:pt x="653" y="1018"/>
                  </a:lnTo>
                  <a:lnTo>
                    <a:pt x="682" y="1014"/>
                  </a:lnTo>
                  <a:lnTo>
                    <a:pt x="701" y="1010"/>
                  </a:lnTo>
                  <a:lnTo>
                    <a:pt x="695" y="1006"/>
                  </a:lnTo>
                  <a:lnTo>
                    <a:pt x="686" y="1002"/>
                  </a:lnTo>
                  <a:lnTo>
                    <a:pt x="674" y="999"/>
                  </a:lnTo>
                  <a:lnTo>
                    <a:pt x="662" y="995"/>
                  </a:lnTo>
                  <a:lnTo>
                    <a:pt x="648" y="992"/>
                  </a:lnTo>
                  <a:lnTo>
                    <a:pt x="636" y="989"/>
                  </a:lnTo>
                  <a:lnTo>
                    <a:pt x="626" y="987"/>
                  </a:lnTo>
                  <a:lnTo>
                    <a:pt x="621" y="987"/>
                  </a:lnTo>
                  <a:lnTo>
                    <a:pt x="627" y="975"/>
                  </a:lnTo>
                  <a:lnTo>
                    <a:pt x="645" y="967"/>
                  </a:lnTo>
                  <a:lnTo>
                    <a:pt x="671" y="959"/>
                  </a:lnTo>
                  <a:lnTo>
                    <a:pt x="704" y="954"/>
                  </a:lnTo>
                  <a:lnTo>
                    <a:pt x="736" y="950"/>
                  </a:lnTo>
                  <a:lnTo>
                    <a:pt x="769" y="948"/>
                  </a:lnTo>
                  <a:lnTo>
                    <a:pt x="797" y="947"/>
                  </a:lnTo>
                  <a:lnTo>
                    <a:pt x="817" y="947"/>
                  </a:lnTo>
                  <a:lnTo>
                    <a:pt x="821" y="940"/>
                  </a:lnTo>
                  <a:lnTo>
                    <a:pt x="830" y="935"/>
                  </a:lnTo>
                  <a:lnTo>
                    <a:pt x="839" y="930"/>
                  </a:lnTo>
                  <a:lnTo>
                    <a:pt x="850" y="927"/>
                  </a:lnTo>
                  <a:lnTo>
                    <a:pt x="862" y="923"/>
                  </a:lnTo>
                  <a:lnTo>
                    <a:pt x="873" y="921"/>
                  </a:lnTo>
                  <a:lnTo>
                    <a:pt x="885" y="919"/>
                  </a:lnTo>
                  <a:lnTo>
                    <a:pt x="896" y="919"/>
                  </a:lnTo>
                  <a:lnTo>
                    <a:pt x="896" y="916"/>
                  </a:lnTo>
                  <a:lnTo>
                    <a:pt x="880" y="910"/>
                  </a:lnTo>
                  <a:lnTo>
                    <a:pt x="863" y="906"/>
                  </a:lnTo>
                  <a:lnTo>
                    <a:pt x="848" y="902"/>
                  </a:lnTo>
                  <a:lnTo>
                    <a:pt x="832" y="900"/>
                  </a:lnTo>
                  <a:lnTo>
                    <a:pt x="817" y="897"/>
                  </a:lnTo>
                  <a:lnTo>
                    <a:pt x="802" y="896"/>
                  </a:lnTo>
                  <a:lnTo>
                    <a:pt x="787" y="893"/>
                  </a:lnTo>
                  <a:lnTo>
                    <a:pt x="771" y="892"/>
                  </a:lnTo>
                  <a:lnTo>
                    <a:pt x="770" y="891"/>
                  </a:lnTo>
                  <a:lnTo>
                    <a:pt x="769" y="891"/>
                  </a:lnTo>
                  <a:lnTo>
                    <a:pt x="818" y="853"/>
                  </a:lnTo>
                  <a:lnTo>
                    <a:pt x="892" y="850"/>
                  </a:lnTo>
                  <a:lnTo>
                    <a:pt x="980" y="870"/>
                  </a:lnTo>
                  <a:lnTo>
                    <a:pt x="1080" y="906"/>
                  </a:lnTo>
                  <a:lnTo>
                    <a:pt x="1178" y="947"/>
                  </a:lnTo>
                  <a:lnTo>
                    <a:pt x="1274" y="986"/>
                  </a:lnTo>
                  <a:lnTo>
                    <a:pt x="1358" y="1011"/>
                  </a:lnTo>
                  <a:lnTo>
                    <a:pt x="1425" y="1019"/>
                  </a:lnTo>
                  <a:lnTo>
                    <a:pt x="1424" y="992"/>
                  </a:lnTo>
                  <a:lnTo>
                    <a:pt x="1422" y="969"/>
                  </a:lnTo>
                  <a:lnTo>
                    <a:pt x="1418" y="945"/>
                  </a:lnTo>
                  <a:lnTo>
                    <a:pt x="1414" y="922"/>
                  </a:lnTo>
                  <a:lnTo>
                    <a:pt x="1406" y="900"/>
                  </a:lnTo>
                  <a:lnTo>
                    <a:pt x="1399" y="878"/>
                  </a:lnTo>
                  <a:lnTo>
                    <a:pt x="1388" y="855"/>
                  </a:lnTo>
                  <a:lnTo>
                    <a:pt x="1377" y="832"/>
                  </a:lnTo>
                  <a:lnTo>
                    <a:pt x="1364" y="833"/>
                  </a:lnTo>
                  <a:lnTo>
                    <a:pt x="1355" y="838"/>
                  </a:lnTo>
                  <a:lnTo>
                    <a:pt x="1348" y="843"/>
                  </a:lnTo>
                  <a:lnTo>
                    <a:pt x="1343" y="850"/>
                  </a:lnTo>
                  <a:lnTo>
                    <a:pt x="1304" y="862"/>
                  </a:lnTo>
                  <a:lnTo>
                    <a:pt x="1274" y="868"/>
                  </a:lnTo>
                  <a:lnTo>
                    <a:pt x="1247" y="866"/>
                  </a:lnTo>
                  <a:lnTo>
                    <a:pt x="1226" y="858"/>
                  </a:lnTo>
                  <a:lnTo>
                    <a:pt x="1207" y="842"/>
                  </a:lnTo>
                  <a:lnTo>
                    <a:pt x="1195" y="822"/>
                  </a:lnTo>
                  <a:lnTo>
                    <a:pt x="1187" y="796"/>
                  </a:lnTo>
                  <a:lnTo>
                    <a:pt x="1183" y="767"/>
                  </a:lnTo>
                  <a:lnTo>
                    <a:pt x="1172" y="760"/>
                  </a:lnTo>
                  <a:lnTo>
                    <a:pt x="1160" y="754"/>
                  </a:lnTo>
                  <a:lnTo>
                    <a:pt x="1141" y="736"/>
                  </a:lnTo>
                  <a:lnTo>
                    <a:pt x="1128" y="720"/>
                  </a:lnTo>
                  <a:lnTo>
                    <a:pt x="1116" y="704"/>
                  </a:lnTo>
                  <a:lnTo>
                    <a:pt x="1108" y="689"/>
                  </a:lnTo>
                  <a:lnTo>
                    <a:pt x="1100" y="673"/>
                  </a:lnTo>
                  <a:lnTo>
                    <a:pt x="1095" y="658"/>
                  </a:lnTo>
                  <a:lnTo>
                    <a:pt x="1089" y="641"/>
                  </a:lnTo>
                  <a:lnTo>
                    <a:pt x="1084" y="624"/>
                  </a:lnTo>
                  <a:lnTo>
                    <a:pt x="1093" y="584"/>
                  </a:lnTo>
                  <a:lnTo>
                    <a:pt x="1113" y="551"/>
                  </a:lnTo>
                  <a:lnTo>
                    <a:pt x="1141" y="524"/>
                  </a:lnTo>
                  <a:lnTo>
                    <a:pt x="1177" y="508"/>
                  </a:lnTo>
                  <a:lnTo>
                    <a:pt x="1216" y="500"/>
                  </a:lnTo>
                  <a:lnTo>
                    <a:pt x="1260" y="501"/>
                  </a:lnTo>
                  <a:lnTo>
                    <a:pt x="1302" y="513"/>
                  </a:lnTo>
                  <a:lnTo>
                    <a:pt x="1344" y="536"/>
                  </a:lnTo>
                  <a:lnTo>
                    <a:pt x="1348" y="537"/>
                  </a:lnTo>
                  <a:lnTo>
                    <a:pt x="1353" y="538"/>
                  </a:lnTo>
                  <a:lnTo>
                    <a:pt x="1358" y="525"/>
                  </a:lnTo>
                  <a:lnTo>
                    <a:pt x="1359" y="514"/>
                  </a:lnTo>
                  <a:lnTo>
                    <a:pt x="1355" y="502"/>
                  </a:lnTo>
                  <a:lnTo>
                    <a:pt x="1350" y="491"/>
                  </a:lnTo>
                  <a:lnTo>
                    <a:pt x="1343" y="480"/>
                  </a:lnTo>
                  <a:lnTo>
                    <a:pt x="1336" y="470"/>
                  </a:lnTo>
                  <a:lnTo>
                    <a:pt x="1331" y="461"/>
                  </a:lnTo>
                  <a:lnTo>
                    <a:pt x="1331" y="451"/>
                  </a:lnTo>
                  <a:lnTo>
                    <a:pt x="1335" y="440"/>
                  </a:lnTo>
                  <a:lnTo>
                    <a:pt x="1341" y="429"/>
                  </a:lnTo>
                  <a:lnTo>
                    <a:pt x="1346" y="417"/>
                  </a:lnTo>
                  <a:lnTo>
                    <a:pt x="1353" y="408"/>
                  </a:lnTo>
                  <a:lnTo>
                    <a:pt x="1344" y="409"/>
                  </a:lnTo>
                  <a:lnTo>
                    <a:pt x="1336" y="412"/>
                  </a:lnTo>
                  <a:lnTo>
                    <a:pt x="1328" y="414"/>
                  </a:lnTo>
                  <a:lnTo>
                    <a:pt x="1321" y="416"/>
                  </a:lnTo>
                  <a:lnTo>
                    <a:pt x="1311" y="401"/>
                  </a:lnTo>
                  <a:lnTo>
                    <a:pt x="1316" y="388"/>
                  </a:lnTo>
                  <a:lnTo>
                    <a:pt x="1328" y="373"/>
                  </a:lnTo>
                  <a:lnTo>
                    <a:pt x="1349" y="360"/>
                  </a:lnTo>
                  <a:lnTo>
                    <a:pt x="1372" y="347"/>
                  </a:lnTo>
                  <a:lnTo>
                    <a:pt x="1396" y="338"/>
                  </a:lnTo>
                  <a:lnTo>
                    <a:pt x="1418" y="330"/>
                  </a:lnTo>
                  <a:lnTo>
                    <a:pt x="1436" y="327"/>
                  </a:lnTo>
                  <a:lnTo>
                    <a:pt x="1452" y="284"/>
                  </a:lnTo>
                  <a:lnTo>
                    <a:pt x="1478" y="242"/>
                  </a:lnTo>
                  <a:lnTo>
                    <a:pt x="1507" y="200"/>
                  </a:lnTo>
                  <a:lnTo>
                    <a:pt x="1543" y="160"/>
                  </a:lnTo>
                  <a:lnTo>
                    <a:pt x="1580" y="121"/>
                  </a:lnTo>
                  <a:lnTo>
                    <a:pt x="1619" y="85"/>
                  </a:lnTo>
                  <a:lnTo>
                    <a:pt x="1659" y="52"/>
                  </a:lnTo>
                  <a:lnTo>
                    <a:pt x="1698" y="25"/>
                  </a:lnTo>
                  <a:lnTo>
                    <a:pt x="1710" y="18"/>
                  </a:lnTo>
                  <a:lnTo>
                    <a:pt x="1725" y="12"/>
                  </a:lnTo>
                  <a:lnTo>
                    <a:pt x="1740" y="7"/>
                  </a:lnTo>
                  <a:lnTo>
                    <a:pt x="1756" y="3"/>
                  </a:lnTo>
                  <a:lnTo>
                    <a:pt x="1771" y="0"/>
                  </a:lnTo>
                  <a:lnTo>
                    <a:pt x="1786" y="0"/>
                  </a:lnTo>
                  <a:lnTo>
                    <a:pt x="1802" y="1"/>
                  </a:lnTo>
                  <a:lnTo>
                    <a:pt x="1817" y="8"/>
                  </a:lnTo>
                  <a:lnTo>
                    <a:pt x="1858" y="28"/>
                  </a:lnTo>
                  <a:lnTo>
                    <a:pt x="1884" y="66"/>
                  </a:lnTo>
                  <a:lnTo>
                    <a:pt x="1904" y="113"/>
                  </a:lnTo>
                  <a:lnTo>
                    <a:pt x="1920" y="168"/>
                  </a:lnTo>
                  <a:lnTo>
                    <a:pt x="1937" y="221"/>
                  </a:lnTo>
                  <a:lnTo>
                    <a:pt x="1962" y="271"/>
                  </a:lnTo>
                  <a:lnTo>
                    <a:pt x="1999" y="309"/>
                  </a:lnTo>
                  <a:lnTo>
                    <a:pt x="2055" y="333"/>
                  </a:lnTo>
                  <a:lnTo>
                    <a:pt x="2077" y="314"/>
                  </a:lnTo>
                  <a:lnTo>
                    <a:pt x="2099" y="298"/>
                  </a:lnTo>
                  <a:lnTo>
                    <a:pt x="2119" y="282"/>
                  </a:lnTo>
                  <a:lnTo>
                    <a:pt x="2142" y="268"/>
                  </a:lnTo>
                  <a:lnTo>
                    <a:pt x="2165" y="253"/>
                  </a:lnTo>
                  <a:lnTo>
                    <a:pt x="2189" y="240"/>
                  </a:lnTo>
                  <a:lnTo>
                    <a:pt x="2215" y="228"/>
                  </a:lnTo>
                  <a:lnTo>
                    <a:pt x="2245" y="216"/>
                  </a:lnTo>
                  <a:lnTo>
                    <a:pt x="2254" y="201"/>
                  </a:lnTo>
                  <a:lnTo>
                    <a:pt x="2267" y="188"/>
                  </a:lnTo>
                  <a:lnTo>
                    <a:pt x="2280" y="175"/>
                  </a:lnTo>
                  <a:lnTo>
                    <a:pt x="2296" y="166"/>
                  </a:lnTo>
                  <a:lnTo>
                    <a:pt x="2312" y="160"/>
                  </a:lnTo>
                  <a:lnTo>
                    <a:pt x="2331" y="160"/>
                  </a:lnTo>
                  <a:lnTo>
                    <a:pt x="2350" y="165"/>
                  </a:lnTo>
                  <a:lnTo>
                    <a:pt x="2370" y="178"/>
                  </a:lnTo>
                  <a:lnTo>
                    <a:pt x="2407" y="180"/>
                  </a:lnTo>
                  <a:lnTo>
                    <a:pt x="2434" y="183"/>
                  </a:lnTo>
                  <a:lnTo>
                    <a:pt x="2448" y="188"/>
                  </a:lnTo>
                  <a:lnTo>
                    <a:pt x="2456" y="196"/>
                  </a:lnTo>
                  <a:lnTo>
                    <a:pt x="2454" y="206"/>
                  </a:lnTo>
                  <a:lnTo>
                    <a:pt x="2449" y="220"/>
                  </a:lnTo>
                  <a:lnTo>
                    <a:pt x="2442" y="239"/>
                  </a:lnTo>
                  <a:lnTo>
                    <a:pt x="2433" y="266"/>
                  </a:lnTo>
                  <a:lnTo>
                    <a:pt x="2409" y="282"/>
                  </a:lnTo>
                  <a:lnTo>
                    <a:pt x="2396" y="301"/>
                  </a:lnTo>
                  <a:lnTo>
                    <a:pt x="2389" y="321"/>
                  </a:lnTo>
                  <a:lnTo>
                    <a:pt x="2389" y="343"/>
                  </a:lnTo>
                  <a:lnTo>
                    <a:pt x="2389" y="364"/>
                  </a:lnTo>
                  <a:lnTo>
                    <a:pt x="2391" y="387"/>
                  </a:lnTo>
                  <a:lnTo>
                    <a:pt x="2389" y="410"/>
                  </a:lnTo>
                  <a:lnTo>
                    <a:pt x="2386" y="433"/>
                  </a:lnTo>
                  <a:lnTo>
                    <a:pt x="2380" y="437"/>
                  </a:lnTo>
                  <a:lnTo>
                    <a:pt x="2377" y="444"/>
                  </a:lnTo>
                  <a:lnTo>
                    <a:pt x="2372" y="450"/>
                  </a:lnTo>
                  <a:lnTo>
                    <a:pt x="2368" y="456"/>
                  </a:lnTo>
                  <a:lnTo>
                    <a:pt x="2364" y="463"/>
                  </a:lnTo>
                  <a:lnTo>
                    <a:pt x="2361" y="470"/>
                  </a:lnTo>
                  <a:lnTo>
                    <a:pt x="2360" y="477"/>
                  </a:lnTo>
                  <a:lnTo>
                    <a:pt x="2361" y="484"/>
                  </a:lnTo>
                  <a:lnTo>
                    <a:pt x="2419" y="462"/>
                  </a:lnTo>
                  <a:lnTo>
                    <a:pt x="2474" y="444"/>
                  </a:lnTo>
                  <a:lnTo>
                    <a:pt x="2528" y="427"/>
                  </a:lnTo>
                  <a:lnTo>
                    <a:pt x="2583" y="413"/>
                  </a:lnTo>
                  <a:lnTo>
                    <a:pt x="2637" y="399"/>
                  </a:lnTo>
                  <a:lnTo>
                    <a:pt x="2694" y="390"/>
                  </a:lnTo>
                  <a:lnTo>
                    <a:pt x="2753" y="380"/>
                  </a:lnTo>
                  <a:lnTo>
                    <a:pt x="2818" y="375"/>
                  </a:lnTo>
                  <a:lnTo>
                    <a:pt x="2854" y="372"/>
                  </a:lnTo>
                  <a:lnTo>
                    <a:pt x="2889" y="371"/>
                  </a:lnTo>
                  <a:lnTo>
                    <a:pt x="2925" y="369"/>
                  </a:lnTo>
                  <a:lnTo>
                    <a:pt x="2961" y="368"/>
                  </a:lnTo>
                  <a:lnTo>
                    <a:pt x="2995" y="365"/>
                  </a:lnTo>
                  <a:lnTo>
                    <a:pt x="3031" y="363"/>
                  </a:lnTo>
                  <a:lnTo>
                    <a:pt x="3066" y="360"/>
                  </a:lnTo>
                  <a:lnTo>
                    <a:pt x="3105" y="358"/>
                  </a:lnTo>
                  <a:lnTo>
                    <a:pt x="3156" y="346"/>
                  </a:lnTo>
                  <a:lnTo>
                    <a:pt x="3207" y="335"/>
                  </a:lnTo>
                  <a:lnTo>
                    <a:pt x="3256" y="324"/>
                  </a:lnTo>
                  <a:lnTo>
                    <a:pt x="3306" y="317"/>
                  </a:lnTo>
                  <a:lnTo>
                    <a:pt x="3356" y="311"/>
                  </a:lnTo>
                  <a:lnTo>
                    <a:pt x="3408" y="311"/>
                  </a:lnTo>
                  <a:lnTo>
                    <a:pt x="3460" y="316"/>
                  </a:lnTo>
                  <a:lnTo>
                    <a:pt x="3515" y="327"/>
                  </a:lnTo>
                  <a:lnTo>
                    <a:pt x="3559" y="344"/>
                  </a:lnTo>
                  <a:lnTo>
                    <a:pt x="3601" y="362"/>
                  </a:lnTo>
                  <a:lnTo>
                    <a:pt x="3639" y="380"/>
                  </a:lnTo>
                  <a:lnTo>
                    <a:pt x="3676" y="400"/>
                  </a:lnTo>
                  <a:lnTo>
                    <a:pt x="3710" y="423"/>
                  </a:lnTo>
                  <a:lnTo>
                    <a:pt x="3745" y="448"/>
                  </a:lnTo>
                  <a:lnTo>
                    <a:pt x="3779" y="477"/>
                  </a:lnTo>
                  <a:lnTo>
                    <a:pt x="3815" y="513"/>
                  </a:lnTo>
                  <a:lnTo>
                    <a:pt x="3812" y="520"/>
                  </a:lnTo>
                  <a:lnTo>
                    <a:pt x="3811" y="532"/>
                  </a:lnTo>
                  <a:lnTo>
                    <a:pt x="3809" y="543"/>
                  </a:lnTo>
                  <a:lnTo>
                    <a:pt x="3806" y="556"/>
                  </a:lnTo>
                  <a:lnTo>
                    <a:pt x="3801" y="568"/>
                  </a:lnTo>
                  <a:lnTo>
                    <a:pt x="3795" y="578"/>
                  </a:lnTo>
                  <a:lnTo>
                    <a:pt x="3787" y="587"/>
                  </a:lnTo>
                  <a:lnTo>
                    <a:pt x="3778" y="592"/>
                  </a:lnTo>
                  <a:lnTo>
                    <a:pt x="3773" y="608"/>
                  </a:lnTo>
                  <a:lnTo>
                    <a:pt x="3769" y="621"/>
                  </a:lnTo>
                  <a:lnTo>
                    <a:pt x="3764" y="630"/>
                  </a:lnTo>
                  <a:lnTo>
                    <a:pt x="3759" y="639"/>
                  </a:lnTo>
                  <a:lnTo>
                    <a:pt x="3750" y="643"/>
                  </a:lnTo>
                  <a:lnTo>
                    <a:pt x="3740" y="647"/>
                  </a:lnTo>
                  <a:lnTo>
                    <a:pt x="3726" y="649"/>
                  </a:lnTo>
                  <a:lnTo>
                    <a:pt x="3708" y="650"/>
                  </a:lnTo>
                  <a:lnTo>
                    <a:pt x="3690" y="648"/>
                  </a:lnTo>
                  <a:lnTo>
                    <a:pt x="3676" y="654"/>
                  </a:lnTo>
                  <a:lnTo>
                    <a:pt x="3662" y="664"/>
                  </a:lnTo>
                  <a:lnTo>
                    <a:pt x="3649" y="675"/>
                  </a:lnTo>
                  <a:lnTo>
                    <a:pt x="3634" y="682"/>
                  </a:lnTo>
                  <a:lnTo>
                    <a:pt x="3619" y="684"/>
                  </a:lnTo>
                  <a:lnTo>
                    <a:pt x="3599" y="677"/>
                  </a:lnTo>
                  <a:lnTo>
                    <a:pt x="3579" y="660"/>
                  </a:lnTo>
                  <a:lnTo>
                    <a:pt x="3575" y="652"/>
                  </a:lnTo>
                  <a:lnTo>
                    <a:pt x="3574" y="648"/>
                  </a:lnTo>
                  <a:lnTo>
                    <a:pt x="3573" y="645"/>
                  </a:lnTo>
                  <a:lnTo>
                    <a:pt x="3573" y="642"/>
                  </a:lnTo>
                  <a:lnTo>
                    <a:pt x="3571" y="636"/>
                  </a:lnTo>
                  <a:lnTo>
                    <a:pt x="3570" y="629"/>
                  </a:lnTo>
                  <a:lnTo>
                    <a:pt x="3541" y="630"/>
                  </a:lnTo>
                  <a:lnTo>
                    <a:pt x="3519" y="634"/>
                  </a:lnTo>
                  <a:lnTo>
                    <a:pt x="3503" y="639"/>
                  </a:lnTo>
                  <a:lnTo>
                    <a:pt x="3492" y="642"/>
                  </a:lnTo>
                  <a:lnTo>
                    <a:pt x="3482" y="640"/>
                  </a:lnTo>
                  <a:lnTo>
                    <a:pt x="3475" y="632"/>
                  </a:lnTo>
                  <a:lnTo>
                    <a:pt x="3467" y="615"/>
                  </a:lnTo>
                  <a:lnTo>
                    <a:pt x="3460" y="589"/>
                  </a:lnTo>
                  <a:lnTo>
                    <a:pt x="3459" y="572"/>
                  </a:lnTo>
                  <a:lnTo>
                    <a:pt x="3459" y="559"/>
                  </a:lnTo>
                  <a:lnTo>
                    <a:pt x="3459" y="550"/>
                  </a:lnTo>
                  <a:lnTo>
                    <a:pt x="3459" y="543"/>
                  </a:lnTo>
                  <a:lnTo>
                    <a:pt x="3459" y="536"/>
                  </a:lnTo>
                  <a:lnTo>
                    <a:pt x="3459" y="533"/>
                  </a:lnTo>
                  <a:lnTo>
                    <a:pt x="3436" y="535"/>
                  </a:lnTo>
                  <a:lnTo>
                    <a:pt x="3415" y="538"/>
                  </a:lnTo>
                  <a:lnTo>
                    <a:pt x="3392" y="542"/>
                  </a:lnTo>
                  <a:lnTo>
                    <a:pt x="3369" y="546"/>
                  </a:lnTo>
                  <a:lnTo>
                    <a:pt x="3346" y="549"/>
                  </a:lnTo>
                  <a:lnTo>
                    <a:pt x="3323" y="551"/>
                  </a:lnTo>
                  <a:lnTo>
                    <a:pt x="3301" y="550"/>
                  </a:lnTo>
                  <a:lnTo>
                    <a:pt x="3282" y="548"/>
                  </a:lnTo>
                  <a:lnTo>
                    <a:pt x="3227" y="552"/>
                  </a:lnTo>
                  <a:lnTo>
                    <a:pt x="3174" y="563"/>
                  </a:lnTo>
                  <a:lnTo>
                    <a:pt x="3123" y="581"/>
                  </a:lnTo>
                  <a:lnTo>
                    <a:pt x="3073" y="603"/>
                  </a:lnTo>
                  <a:lnTo>
                    <a:pt x="3023" y="626"/>
                  </a:lnTo>
                  <a:lnTo>
                    <a:pt x="2976" y="649"/>
                  </a:lnTo>
                  <a:lnTo>
                    <a:pt x="2930" y="671"/>
                  </a:lnTo>
                  <a:lnTo>
                    <a:pt x="2884" y="690"/>
                  </a:lnTo>
                  <a:lnTo>
                    <a:pt x="2876" y="693"/>
                  </a:lnTo>
                  <a:lnTo>
                    <a:pt x="2862" y="700"/>
                  </a:lnTo>
                  <a:lnTo>
                    <a:pt x="2842" y="708"/>
                  </a:lnTo>
                  <a:lnTo>
                    <a:pt x="2818" y="720"/>
                  </a:lnTo>
                  <a:lnTo>
                    <a:pt x="2792" y="731"/>
                  </a:lnTo>
                  <a:lnTo>
                    <a:pt x="2767" y="741"/>
                  </a:lnTo>
                  <a:lnTo>
                    <a:pt x="2745" y="751"/>
                  </a:lnTo>
                  <a:lnTo>
                    <a:pt x="2731" y="759"/>
                  </a:lnTo>
                  <a:lnTo>
                    <a:pt x="2729" y="762"/>
                  </a:lnTo>
                  <a:lnTo>
                    <a:pt x="2729" y="767"/>
                  </a:lnTo>
                  <a:lnTo>
                    <a:pt x="2740" y="769"/>
                  </a:lnTo>
                  <a:lnTo>
                    <a:pt x="2762" y="771"/>
                  </a:lnTo>
                  <a:lnTo>
                    <a:pt x="2787" y="771"/>
                  </a:lnTo>
                  <a:lnTo>
                    <a:pt x="2818" y="771"/>
                  </a:lnTo>
                  <a:lnTo>
                    <a:pt x="2847" y="769"/>
                  </a:lnTo>
                  <a:lnTo>
                    <a:pt x="2876" y="769"/>
                  </a:lnTo>
                  <a:lnTo>
                    <a:pt x="2901" y="767"/>
                  </a:lnTo>
                  <a:lnTo>
                    <a:pt x="2921" y="767"/>
                  </a:lnTo>
                  <a:lnTo>
                    <a:pt x="2931" y="758"/>
                  </a:lnTo>
                  <a:lnTo>
                    <a:pt x="2944" y="751"/>
                  </a:lnTo>
                  <a:lnTo>
                    <a:pt x="2958" y="744"/>
                  </a:lnTo>
                  <a:lnTo>
                    <a:pt x="2973" y="742"/>
                  </a:lnTo>
                  <a:lnTo>
                    <a:pt x="2987" y="741"/>
                  </a:lnTo>
                  <a:lnTo>
                    <a:pt x="3001" y="744"/>
                  </a:lnTo>
                  <a:lnTo>
                    <a:pt x="3013" y="752"/>
                  </a:lnTo>
                  <a:lnTo>
                    <a:pt x="3022" y="767"/>
                  </a:lnTo>
                  <a:lnTo>
                    <a:pt x="3036" y="767"/>
                  </a:lnTo>
                  <a:lnTo>
                    <a:pt x="3049" y="770"/>
                  </a:lnTo>
                  <a:lnTo>
                    <a:pt x="3060" y="773"/>
                  </a:lnTo>
                  <a:lnTo>
                    <a:pt x="3072" y="777"/>
                  </a:lnTo>
                  <a:lnTo>
                    <a:pt x="3083" y="780"/>
                  </a:lnTo>
                  <a:lnTo>
                    <a:pt x="3096" y="784"/>
                  </a:lnTo>
                  <a:lnTo>
                    <a:pt x="3110" y="786"/>
                  </a:lnTo>
                  <a:lnTo>
                    <a:pt x="3129" y="787"/>
                  </a:lnTo>
                  <a:lnTo>
                    <a:pt x="3208" y="808"/>
                  </a:lnTo>
                  <a:lnTo>
                    <a:pt x="3276" y="842"/>
                  </a:lnTo>
                  <a:lnTo>
                    <a:pt x="3328" y="885"/>
                  </a:lnTo>
                  <a:lnTo>
                    <a:pt x="3370" y="938"/>
                  </a:lnTo>
                  <a:lnTo>
                    <a:pt x="3398" y="996"/>
                  </a:lnTo>
                  <a:lnTo>
                    <a:pt x="3415" y="1060"/>
                  </a:lnTo>
                  <a:lnTo>
                    <a:pt x="3418" y="1127"/>
                  </a:lnTo>
                  <a:lnTo>
                    <a:pt x="3413" y="1195"/>
                  </a:lnTo>
                  <a:lnTo>
                    <a:pt x="3388" y="1258"/>
                  </a:lnTo>
                  <a:lnTo>
                    <a:pt x="3361" y="1320"/>
                  </a:lnTo>
                  <a:lnTo>
                    <a:pt x="3330" y="1383"/>
                  </a:lnTo>
                  <a:lnTo>
                    <a:pt x="3299" y="1446"/>
                  </a:lnTo>
                  <a:lnTo>
                    <a:pt x="3264" y="1508"/>
                  </a:lnTo>
                  <a:lnTo>
                    <a:pt x="3231" y="1569"/>
                  </a:lnTo>
                  <a:lnTo>
                    <a:pt x="3197" y="1631"/>
                  </a:lnTo>
                  <a:lnTo>
                    <a:pt x="3162" y="1693"/>
                  </a:lnTo>
                  <a:lnTo>
                    <a:pt x="3153" y="1714"/>
                  </a:lnTo>
                  <a:lnTo>
                    <a:pt x="3148" y="1736"/>
                  </a:lnTo>
                  <a:lnTo>
                    <a:pt x="3144" y="1757"/>
                  </a:lnTo>
                  <a:lnTo>
                    <a:pt x="3140" y="1778"/>
                  </a:lnTo>
                  <a:lnTo>
                    <a:pt x="3134" y="1798"/>
                  </a:lnTo>
                  <a:lnTo>
                    <a:pt x="3126" y="1819"/>
                  </a:lnTo>
                  <a:lnTo>
                    <a:pt x="3115" y="1840"/>
                  </a:lnTo>
                  <a:lnTo>
                    <a:pt x="3100" y="1863"/>
                  </a:lnTo>
                  <a:lnTo>
                    <a:pt x="3095" y="1867"/>
                  </a:lnTo>
                  <a:lnTo>
                    <a:pt x="3088" y="1871"/>
                  </a:lnTo>
                  <a:lnTo>
                    <a:pt x="3082" y="1875"/>
                  </a:lnTo>
                  <a:lnTo>
                    <a:pt x="3077" y="1881"/>
                  </a:lnTo>
                  <a:lnTo>
                    <a:pt x="3070" y="1887"/>
                  </a:lnTo>
                  <a:lnTo>
                    <a:pt x="3065" y="1893"/>
                  </a:lnTo>
                  <a:lnTo>
                    <a:pt x="3061" y="1898"/>
                  </a:lnTo>
                  <a:lnTo>
                    <a:pt x="3061" y="1904"/>
                  </a:lnTo>
                  <a:lnTo>
                    <a:pt x="3050" y="1906"/>
                  </a:lnTo>
                  <a:lnTo>
                    <a:pt x="3031" y="1914"/>
                  </a:lnTo>
                  <a:lnTo>
                    <a:pt x="3005" y="1925"/>
                  </a:lnTo>
                  <a:lnTo>
                    <a:pt x="2977" y="1939"/>
                  </a:lnTo>
                  <a:lnTo>
                    <a:pt x="2948" y="1952"/>
                  </a:lnTo>
                  <a:lnTo>
                    <a:pt x="2922" y="1965"/>
                  </a:lnTo>
                  <a:lnTo>
                    <a:pt x="2902" y="1975"/>
                  </a:lnTo>
                  <a:lnTo>
                    <a:pt x="2891" y="1981"/>
                  </a:lnTo>
                  <a:lnTo>
                    <a:pt x="2880" y="1994"/>
                  </a:lnTo>
                  <a:lnTo>
                    <a:pt x="2869" y="2006"/>
                  </a:lnTo>
                  <a:lnTo>
                    <a:pt x="2855" y="2019"/>
                  </a:lnTo>
                  <a:lnTo>
                    <a:pt x="2841" y="2032"/>
                  </a:lnTo>
                  <a:lnTo>
                    <a:pt x="2825" y="2043"/>
                  </a:lnTo>
                  <a:lnTo>
                    <a:pt x="2814" y="2056"/>
                  </a:lnTo>
                  <a:lnTo>
                    <a:pt x="2805" y="2069"/>
                  </a:lnTo>
                  <a:lnTo>
                    <a:pt x="2801" y="2082"/>
                  </a:lnTo>
                  <a:lnTo>
                    <a:pt x="2832" y="2079"/>
                  </a:lnTo>
                  <a:lnTo>
                    <a:pt x="2869" y="2077"/>
                  </a:lnTo>
                  <a:lnTo>
                    <a:pt x="2906" y="2076"/>
                  </a:lnTo>
                  <a:lnTo>
                    <a:pt x="2945" y="2079"/>
                  </a:lnTo>
                  <a:lnTo>
                    <a:pt x="2981" y="2086"/>
                  </a:lnTo>
                  <a:lnTo>
                    <a:pt x="3014" y="2097"/>
                  </a:lnTo>
                  <a:lnTo>
                    <a:pt x="3041" y="2114"/>
                  </a:lnTo>
                  <a:lnTo>
                    <a:pt x="3061" y="2141"/>
                  </a:lnTo>
                  <a:lnTo>
                    <a:pt x="3074" y="2168"/>
                  </a:lnTo>
                  <a:lnTo>
                    <a:pt x="3078" y="2197"/>
                  </a:lnTo>
                  <a:lnTo>
                    <a:pt x="3072" y="2224"/>
                  </a:lnTo>
                  <a:lnTo>
                    <a:pt x="3060" y="2253"/>
                  </a:lnTo>
                  <a:lnTo>
                    <a:pt x="3042" y="2280"/>
                  </a:lnTo>
                  <a:lnTo>
                    <a:pt x="3026" y="2307"/>
                  </a:lnTo>
                  <a:lnTo>
                    <a:pt x="3007" y="2336"/>
                  </a:lnTo>
                  <a:lnTo>
                    <a:pt x="2993" y="2364"/>
                  </a:lnTo>
                  <a:lnTo>
                    <a:pt x="2989" y="2365"/>
                  </a:lnTo>
                  <a:lnTo>
                    <a:pt x="2986" y="2366"/>
                  </a:lnTo>
                  <a:lnTo>
                    <a:pt x="2985" y="2368"/>
                  </a:lnTo>
                  <a:lnTo>
                    <a:pt x="2985" y="2372"/>
                  </a:lnTo>
                  <a:lnTo>
                    <a:pt x="2980" y="2372"/>
                  </a:lnTo>
                  <a:lnTo>
                    <a:pt x="2976" y="2372"/>
                  </a:lnTo>
                  <a:lnTo>
                    <a:pt x="2957" y="2394"/>
                  </a:lnTo>
                  <a:lnTo>
                    <a:pt x="2931" y="2416"/>
                  </a:lnTo>
                  <a:lnTo>
                    <a:pt x="2902" y="2437"/>
                  </a:lnTo>
                  <a:lnTo>
                    <a:pt x="2870" y="2458"/>
                  </a:lnTo>
                  <a:lnTo>
                    <a:pt x="2836" y="2476"/>
                  </a:lnTo>
                  <a:lnTo>
                    <a:pt x="2803" y="2494"/>
                  </a:lnTo>
                  <a:lnTo>
                    <a:pt x="2771" y="2510"/>
                  </a:lnTo>
                  <a:lnTo>
                    <a:pt x="2744" y="2524"/>
                  </a:lnTo>
                  <a:lnTo>
                    <a:pt x="2709" y="2527"/>
                  </a:lnTo>
                  <a:lnTo>
                    <a:pt x="2679" y="2533"/>
                  </a:lnTo>
                  <a:lnTo>
                    <a:pt x="2651" y="2538"/>
                  </a:lnTo>
                  <a:lnTo>
                    <a:pt x="2627" y="2546"/>
                  </a:lnTo>
                  <a:lnTo>
                    <a:pt x="2601" y="2555"/>
                  </a:lnTo>
                  <a:lnTo>
                    <a:pt x="2578" y="2567"/>
                  </a:lnTo>
                  <a:lnTo>
                    <a:pt x="2555" y="2581"/>
                  </a:lnTo>
                  <a:lnTo>
                    <a:pt x="2532" y="2598"/>
                  </a:lnTo>
                  <a:lnTo>
                    <a:pt x="2521" y="2599"/>
                  </a:lnTo>
                  <a:lnTo>
                    <a:pt x="2512" y="2600"/>
                  </a:lnTo>
                  <a:lnTo>
                    <a:pt x="2489" y="2611"/>
                  </a:lnTo>
                  <a:lnTo>
                    <a:pt x="2466" y="2620"/>
                  </a:lnTo>
                  <a:lnTo>
                    <a:pt x="2442" y="2626"/>
                  </a:lnTo>
                  <a:lnTo>
                    <a:pt x="2417" y="2631"/>
                  </a:lnTo>
                  <a:lnTo>
                    <a:pt x="2391" y="2633"/>
                  </a:lnTo>
                  <a:lnTo>
                    <a:pt x="2365" y="2635"/>
                  </a:lnTo>
                  <a:lnTo>
                    <a:pt x="2341" y="2635"/>
                  </a:lnTo>
                  <a:lnTo>
                    <a:pt x="2318" y="26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1" name="Freeform 6"/>
            <p:cNvSpPr>
              <a:spLocks/>
            </p:cNvSpPr>
            <p:nvPr/>
          </p:nvSpPr>
          <p:spPr bwMode="auto">
            <a:xfrm>
              <a:off x="4801" y="1374"/>
              <a:ext cx="168" cy="120"/>
            </a:xfrm>
            <a:custGeom>
              <a:avLst/>
              <a:gdLst>
                <a:gd name="T0" fmla="*/ 1 w 335"/>
                <a:gd name="T1" fmla="*/ 0 h 241"/>
                <a:gd name="T2" fmla="*/ 1 w 335"/>
                <a:gd name="T3" fmla="*/ 0 h 241"/>
                <a:gd name="T4" fmla="*/ 1 w 335"/>
                <a:gd name="T5" fmla="*/ 0 h 241"/>
                <a:gd name="T6" fmla="*/ 1 w 335"/>
                <a:gd name="T7" fmla="*/ 0 h 241"/>
                <a:gd name="T8" fmla="*/ 1 w 335"/>
                <a:gd name="T9" fmla="*/ 0 h 241"/>
                <a:gd name="T10" fmla="*/ 1 w 335"/>
                <a:gd name="T11" fmla="*/ 0 h 241"/>
                <a:gd name="T12" fmla="*/ 1 w 335"/>
                <a:gd name="T13" fmla="*/ 0 h 241"/>
                <a:gd name="T14" fmla="*/ 0 w 335"/>
                <a:gd name="T15" fmla="*/ 0 h 241"/>
                <a:gd name="T16" fmla="*/ 1 w 335"/>
                <a:gd name="T17" fmla="*/ 0 h 241"/>
                <a:gd name="T18" fmla="*/ 1 w 335"/>
                <a:gd name="T19" fmla="*/ 0 h 241"/>
                <a:gd name="T20" fmla="*/ 1 w 335"/>
                <a:gd name="T21" fmla="*/ 0 h 241"/>
                <a:gd name="T22" fmla="*/ 1 w 335"/>
                <a:gd name="T23" fmla="*/ 0 h 241"/>
                <a:gd name="T24" fmla="*/ 1 w 335"/>
                <a:gd name="T25" fmla="*/ 0 h 241"/>
                <a:gd name="T26" fmla="*/ 1 w 335"/>
                <a:gd name="T27" fmla="*/ 0 h 241"/>
                <a:gd name="T28" fmla="*/ 1 w 335"/>
                <a:gd name="T29" fmla="*/ 0 h 241"/>
                <a:gd name="T30" fmla="*/ 1 w 335"/>
                <a:gd name="T31" fmla="*/ 0 h 241"/>
                <a:gd name="T32" fmla="*/ 1 w 335"/>
                <a:gd name="T33" fmla="*/ 0 h 241"/>
                <a:gd name="T34" fmla="*/ 1 w 335"/>
                <a:gd name="T35" fmla="*/ 0 h 241"/>
                <a:gd name="T36" fmla="*/ 1 w 335"/>
                <a:gd name="T37" fmla="*/ 0 h 241"/>
                <a:gd name="T38" fmla="*/ 1 w 335"/>
                <a:gd name="T39" fmla="*/ 0 h 241"/>
                <a:gd name="T40" fmla="*/ 1 w 335"/>
                <a:gd name="T41" fmla="*/ 0 h 241"/>
                <a:gd name="T42" fmla="*/ 1 w 335"/>
                <a:gd name="T43" fmla="*/ 0 h 241"/>
                <a:gd name="T44" fmla="*/ 1 w 335"/>
                <a:gd name="T45" fmla="*/ 0 h 241"/>
                <a:gd name="T46" fmla="*/ 1 w 335"/>
                <a:gd name="T47" fmla="*/ 0 h 241"/>
                <a:gd name="T48" fmla="*/ 1 w 335"/>
                <a:gd name="T49" fmla="*/ 0 h 241"/>
                <a:gd name="T50" fmla="*/ 1 w 335"/>
                <a:gd name="T51" fmla="*/ 0 h 241"/>
                <a:gd name="T52" fmla="*/ 1 w 335"/>
                <a:gd name="T53" fmla="*/ 0 h 241"/>
                <a:gd name="T54" fmla="*/ 1 w 335"/>
                <a:gd name="T55" fmla="*/ 0 h 241"/>
                <a:gd name="T56" fmla="*/ 1 w 335"/>
                <a:gd name="T57" fmla="*/ 0 h 241"/>
                <a:gd name="T58" fmla="*/ 1 w 335"/>
                <a:gd name="T59" fmla="*/ 0 h 241"/>
                <a:gd name="T60" fmla="*/ 1 w 335"/>
                <a:gd name="T61" fmla="*/ 0 h 241"/>
                <a:gd name="T62" fmla="*/ 1 w 335"/>
                <a:gd name="T63" fmla="*/ 0 h 241"/>
                <a:gd name="T64" fmla="*/ 1 w 335"/>
                <a:gd name="T65" fmla="*/ 0 h 241"/>
                <a:gd name="T66" fmla="*/ 1 w 335"/>
                <a:gd name="T67" fmla="*/ 0 h 241"/>
                <a:gd name="T68" fmla="*/ 1 w 335"/>
                <a:gd name="T69" fmla="*/ 0 h 241"/>
                <a:gd name="T70" fmla="*/ 1 w 335"/>
                <a:gd name="T71" fmla="*/ 0 h 241"/>
                <a:gd name="T72" fmla="*/ 1 w 335"/>
                <a:gd name="T73" fmla="*/ 0 h 241"/>
                <a:gd name="T74" fmla="*/ 1 w 335"/>
                <a:gd name="T75" fmla="*/ 0 h 241"/>
                <a:gd name="T76" fmla="*/ 1 w 335"/>
                <a:gd name="T77" fmla="*/ 0 h 241"/>
                <a:gd name="T78" fmla="*/ 1 w 335"/>
                <a:gd name="T79" fmla="*/ 0 h 241"/>
                <a:gd name="T80" fmla="*/ 1 w 335"/>
                <a:gd name="T81" fmla="*/ 0 h 2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35"/>
                <a:gd name="T124" fmla="*/ 0 h 241"/>
                <a:gd name="T125" fmla="*/ 335 w 335"/>
                <a:gd name="T126" fmla="*/ 241 h 2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35" h="241">
                  <a:moveTo>
                    <a:pt x="98" y="241"/>
                  </a:moveTo>
                  <a:lnTo>
                    <a:pt x="72" y="234"/>
                  </a:lnTo>
                  <a:lnTo>
                    <a:pt x="51" y="225"/>
                  </a:lnTo>
                  <a:lnTo>
                    <a:pt x="32" y="211"/>
                  </a:lnTo>
                  <a:lnTo>
                    <a:pt x="18" y="196"/>
                  </a:lnTo>
                  <a:lnTo>
                    <a:pt x="6" y="177"/>
                  </a:lnTo>
                  <a:lnTo>
                    <a:pt x="1" y="159"/>
                  </a:lnTo>
                  <a:lnTo>
                    <a:pt x="0" y="140"/>
                  </a:lnTo>
                  <a:lnTo>
                    <a:pt x="7" y="121"/>
                  </a:lnTo>
                  <a:lnTo>
                    <a:pt x="14" y="117"/>
                  </a:lnTo>
                  <a:lnTo>
                    <a:pt x="21" y="110"/>
                  </a:lnTo>
                  <a:lnTo>
                    <a:pt x="29" y="100"/>
                  </a:lnTo>
                  <a:lnTo>
                    <a:pt x="39" y="90"/>
                  </a:lnTo>
                  <a:lnTo>
                    <a:pt x="47" y="79"/>
                  </a:lnTo>
                  <a:lnTo>
                    <a:pt x="55" y="70"/>
                  </a:lnTo>
                  <a:lnTo>
                    <a:pt x="60" y="62"/>
                  </a:lnTo>
                  <a:lnTo>
                    <a:pt x="65" y="58"/>
                  </a:lnTo>
                  <a:lnTo>
                    <a:pt x="98" y="28"/>
                  </a:lnTo>
                  <a:lnTo>
                    <a:pt x="122" y="10"/>
                  </a:lnTo>
                  <a:lnTo>
                    <a:pt x="139" y="0"/>
                  </a:lnTo>
                  <a:lnTo>
                    <a:pt x="153" y="1"/>
                  </a:lnTo>
                  <a:lnTo>
                    <a:pt x="166" y="10"/>
                  </a:lnTo>
                  <a:lnTo>
                    <a:pt x="182" y="28"/>
                  </a:lnTo>
                  <a:lnTo>
                    <a:pt x="205" y="53"/>
                  </a:lnTo>
                  <a:lnTo>
                    <a:pt x="240" y="88"/>
                  </a:lnTo>
                  <a:lnTo>
                    <a:pt x="246" y="96"/>
                  </a:lnTo>
                  <a:lnTo>
                    <a:pt x="259" y="107"/>
                  </a:lnTo>
                  <a:lnTo>
                    <a:pt x="273" y="120"/>
                  </a:lnTo>
                  <a:lnTo>
                    <a:pt x="291" y="136"/>
                  </a:lnTo>
                  <a:lnTo>
                    <a:pt x="306" y="150"/>
                  </a:lnTo>
                  <a:lnTo>
                    <a:pt x="320" y="163"/>
                  </a:lnTo>
                  <a:lnTo>
                    <a:pt x="330" y="174"/>
                  </a:lnTo>
                  <a:lnTo>
                    <a:pt x="335" y="182"/>
                  </a:lnTo>
                  <a:lnTo>
                    <a:pt x="303" y="196"/>
                  </a:lnTo>
                  <a:lnTo>
                    <a:pt x="275" y="209"/>
                  </a:lnTo>
                  <a:lnTo>
                    <a:pt x="248" y="218"/>
                  </a:lnTo>
                  <a:lnTo>
                    <a:pt x="224" y="227"/>
                  </a:lnTo>
                  <a:lnTo>
                    <a:pt x="196" y="232"/>
                  </a:lnTo>
                  <a:lnTo>
                    <a:pt x="168" y="236"/>
                  </a:lnTo>
                  <a:lnTo>
                    <a:pt x="135" y="240"/>
                  </a:lnTo>
                  <a:lnTo>
                    <a:pt x="98" y="241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2" name="Freeform 7"/>
            <p:cNvSpPr>
              <a:spLocks/>
            </p:cNvSpPr>
            <p:nvPr/>
          </p:nvSpPr>
          <p:spPr bwMode="auto">
            <a:xfrm>
              <a:off x="4881" y="1367"/>
              <a:ext cx="95" cy="89"/>
            </a:xfrm>
            <a:custGeom>
              <a:avLst/>
              <a:gdLst>
                <a:gd name="T0" fmla="*/ 1 w 190"/>
                <a:gd name="T1" fmla="*/ 1 h 177"/>
                <a:gd name="T2" fmla="*/ 1 w 190"/>
                <a:gd name="T3" fmla="*/ 1 h 177"/>
                <a:gd name="T4" fmla="*/ 1 w 190"/>
                <a:gd name="T5" fmla="*/ 1 h 177"/>
                <a:gd name="T6" fmla="*/ 1 w 190"/>
                <a:gd name="T7" fmla="*/ 1 h 177"/>
                <a:gd name="T8" fmla="*/ 1 w 190"/>
                <a:gd name="T9" fmla="*/ 1 h 177"/>
                <a:gd name="T10" fmla="*/ 1 w 190"/>
                <a:gd name="T11" fmla="*/ 1 h 177"/>
                <a:gd name="T12" fmla="*/ 1 w 190"/>
                <a:gd name="T13" fmla="*/ 1 h 177"/>
                <a:gd name="T14" fmla="*/ 1 w 190"/>
                <a:gd name="T15" fmla="*/ 1 h 177"/>
                <a:gd name="T16" fmla="*/ 1 w 190"/>
                <a:gd name="T17" fmla="*/ 1 h 177"/>
                <a:gd name="T18" fmla="*/ 1 w 190"/>
                <a:gd name="T19" fmla="*/ 1 h 177"/>
                <a:gd name="T20" fmla="*/ 1 w 190"/>
                <a:gd name="T21" fmla="*/ 1 h 177"/>
                <a:gd name="T22" fmla="*/ 1 w 190"/>
                <a:gd name="T23" fmla="*/ 1 h 177"/>
                <a:gd name="T24" fmla="*/ 1 w 190"/>
                <a:gd name="T25" fmla="*/ 1 h 177"/>
                <a:gd name="T26" fmla="*/ 1 w 190"/>
                <a:gd name="T27" fmla="*/ 1 h 177"/>
                <a:gd name="T28" fmla="*/ 1 w 190"/>
                <a:gd name="T29" fmla="*/ 1 h 177"/>
                <a:gd name="T30" fmla="*/ 1 w 190"/>
                <a:gd name="T31" fmla="*/ 1 h 177"/>
                <a:gd name="T32" fmla="*/ 0 w 190"/>
                <a:gd name="T33" fmla="*/ 1 h 177"/>
                <a:gd name="T34" fmla="*/ 1 w 190"/>
                <a:gd name="T35" fmla="*/ 0 h 177"/>
                <a:gd name="T36" fmla="*/ 1 w 190"/>
                <a:gd name="T37" fmla="*/ 1 h 177"/>
                <a:gd name="T38" fmla="*/ 1 w 190"/>
                <a:gd name="T39" fmla="*/ 1 h 177"/>
                <a:gd name="T40" fmla="*/ 1 w 190"/>
                <a:gd name="T41" fmla="*/ 1 h 177"/>
                <a:gd name="T42" fmla="*/ 1 w 190"/>
                <a:gd name="T43" fmla="*/ 1 h 177"/>
                <a:gd name="T44" fmla="*/ 1 w 190"/>
                <a:gd name="T45" fmla="*/ 1 h 177"/>
                <a:gd name="T46" fmla="*/ 1 w 190"/>
                <a:gd name="T47" fmla="*/ 1 h 177"/>
                <a:gd name="T48" fmla="*/ 1 w 190"/>
                <a:gd name="T49" fmla="*/ 1 h 177"/>
                <a:gd name="T50" fmla="*/ 1 w 190"/>
                <a:gd name="T51" fmla="*/ 1 h 177"/>
                <a:gd name="T52" fmla="*/ 1 w 190"/>
                <a:gd name="T53" fmla="*/ 1 h 177"/>
                <a:gd name="T54" fmla="*/ 1 w 190"/>
                <a:gd name="T55" fmla="*/ 1 h 177"/>
                <a:gd name="T56" fmla="*/ 1 w 190"/>
                <a:gd name="T57" fmla="*/ 1 h 177"/>
                <a:gd name="T58" fmla="*/ 1 w 190"/>
                <a:gd name="T59" fmla="*/ 1 h 177"/>
                <a:gd name="T60" fmla="*/ 1 w 190"/>
                <a:gd name="T61" fmla="*/ 1 h 177"/>
                <a:gd name="T62" fmla="*/ 1 w 190"/>
                <a:gd name="T63" fmla="*/ 1 h 177"/>
                <a:gd name="T64" fmla="*/ 1 w 190"/>
                <a:gd name="T65" fmla="*/ 1 h 177"/>
                <a:gd name="T66" fmla="*/ 1 w 190"/>
                <a:gd name="T67" fmla="*/ 1 h 177"/>
                <a:gd name="T68" fmla="*/ 1 w 190"/>
                <a:gd name="T69" fmla="*/ 1 h 177"/>
                <a:gd name="T70" fmla="*/ 1 w 190"/>
                <a:gd name="T71" fmla="*/ 1 h 177"/>
                <a:gd name="T72" fmla="*/ 1 w 190"/>
                <a:gd name="T73" fmla="*/ 1 h 17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90"/>
                <a:gd name="T112" fmla="*/ 0 h 177"/>
                <a:gd name="T113" fmla="*/ 190 w 190"/>
                <a:gd name="T114" fmla="*/ 177 h 17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90" h="177">
                  <a:moveTo>
                    <a:pt x="180" y="177"/>
                  </a:moveTo>
                  <a:lnTo>
                    <a:pt x="167" y="168"/>
                  </a:lnTo>
                  <a:lnTo>
                    <a:pt x="153" y="156"/>
                  </a:lnTo>
                  <a:lnTo>
                    <a:pt x="138" y="143"/>
                  </a:lnTo>
                  <a:lnTo>
                    <a:pt x="123" y="129"/>
                  </a:lnTo>
                  <a:lnTo>
                    <a:pt x="108" y="114"/>
                  </a:lnTo>
                  <a:lnTo>
                    <a:pt x="95" y="101"/>
                  </a:lnTo>
                  <a:lnTo>
                    <a:pt x="86" y="90"/>
                  </a:lnTo>
                  <a:lnTo>
                    <a:pt x="82" y="83"/>
                  </a:lnTo>
                  <a:lnTo>
                    <a:pt x="76" y="78"/>
                  </a:lnTo>
                  <a:lnTo>
                    <a:pt x="65" y="69"/>
                  </a:lnTo>
                  <a:lnTo>
                    <a:pt x="54" y="58"/>
                  </a:lnTo>
                  <a:lnTo>
                    <a:pt x="41" y="46"/>
                  </a:lnTo>
                  <a:lnTo>
                    <a:pt x="26" y="32"/>
                  </a:lnTo>
                  <a:lnTo>
                    <a:pt x="14" y="21"/>
                  </a:lnTo>
                  <a:lnTo>
                    <a:pt x="4" y="11"/>
                  </a:lnTo>
                  <a:lnTo>
                    <a:pt x="0" y="7"/>
                  </a:lnTo>
                  <a:lnTo>
                    <a:pt x="13" y="0"/>
                  </a:lnTo>
                  <a:lnTo>
                    <a:pt x="27" y="2"/>
                  </a:lnTo>
                  <a:lnTo>
                    <a:pt x="40" y="9"/>
                  </a:lnTo>
                  <a:lnTo>
                    <a:pt x="54" y="21"/>
                  </a:lnTo>
                  <a:lnTo>
                    <a:pt x="64" y="35"/>
                  </a:lnTo>
                  <a:lnTo>
                    <a:pt x="76" y="49"/>
                  </a:lnTo>
                  <a:lnTo>
                    <a:pt x="85" y="64"/>
                  </a:lnTo>
                  <a:lnTo>
                    <a:pt x="92" y="76"/>
                  </a:lnTo>
                  <a:lnTo>
                    <a:pt x="102" y="86"/>
                  </a:lnTo>
                  <a:lnTo>
                    <a:pt x="114" y="98"/>
                  </a:lnTo>
                  <a:lnTo>
                    <a:pt x="125" y="110"/>
                  </a:lnTo>
                  <a:lnTo>
                    <a:pt x="137" y="122"/>
                  </a:lnTo>
                  <a:lnTo>
                    <a:pt x="148" y="133"/>
                  </a:lnTo>
                  <a:lnTo>
                    <a:pt x="161" y="145"/>
                  </a:lnTo>
                  <a:lnTo>
                    <a:pt x="175" y="156"/>
                  </a:lnTo>
                  <a:lnTo>
                    <a:pt x="190" y="168"/>
                  </a:lnTo>
                  <a:lnTo>
                    <a:pt x="190" y="171"/>
                  </a:lnTo>
                  <a:lnTo>
                    <a:pt x="190" y="175"/>
                  </a:lnTo>
                  <a:lnTo>
                    <a:pt x="185" y="175"/>
                  </a:lnTo>
                  <a:lnTo>
                    <a:pt x="180" y="177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3" name="Freeform 8"/>
            <p:cNvSpPr>
              <a:spLocks/>
            </p:cNvSpPr>
            <p:nvPr/>
          </p:nvSpPr>
          <p:spPr bwMode="auto">
            <a:xfrm>
              <a:off x="4910" y="1238"/>
              <a:ext cx="310" cy="215"/>
            </a:xfrm>
            <a:custGeom>
              <a:avLst/>
              <a:gdLst>
                <a:gd name="T0" fmla="*/ 1 w 620"/>
                <a:gd name="T1" fmla="*/ 1 h 430"/>
                <a:gd name="T2" fmla="*/ 1 w 620"/>
                <a:gd name="T3" fmla="*/ 1 h 430"/>
                <a:gd name="T4" fmla="*/ 1 w 620"/>
                <a:gd name="T5" fmla="*/ 1 h 430"/>
                <a:gd name="T6" fmla="*/ 1 w 620"/>
                <a:gd name="T7" fmla="*/ 1 h 430"/>
                <a:gd name="T8" fmla="*/ 1 w 620"/>
                <a:gd name="T9" fmla="*/ 1 h 430"/>
                <a:gd name="T10" fmla="*/ 1 w 620"/>
                <a:gd name="T11" fmla="*/ 1 h 430"/>
                <a:gd name="T12" fmla="*/ 1 w 620"/>
                <a:gd name="T13" fmla="*/ 1 h 430"/>
                <a:gd name="T14" fmla="*/ 1 w 620"/>
                <a:gd name="T15" fmla="*/ 1 h 430"/>
                <a:gd name="T16" fmla="*/ 0 w 620"/>
                <a:gd name="T17" fmla="*/ 1 h 430"/>
                <a:gd name="T18" fmla="*/ 1 w 620"/>
                <a:gd name="T19" fmla="*/ 1 h 430"/>
                <a:gd name="T20" fmla="*/ 1 w 620"/>
                <a:gd name="T21" fmla="*/ 1 h 430"/>
                <a:gd name="T22" fmla="*/ 1 w 620"/>
                <a:gd name="T23" fmla="*/ 1 h 430"/>
                <a:gd name="T24" fmla="*/ 1 w 620"/>
                <a:gd name="T25" fmla="*/ 1 h 430"/>
                <a:gd name="T26" fmla="*/ 1 w 620"/>
                <a:gd name="T27" fmla="*/ 1 h 430"/>
                <a:gd name="T28" fmla="*/ 1 w 620"/>
                <a:gd name="T29" fmla="*/ 1 h 430"/>
                <a:gd name="T30" fmla="*/ 1 w 620"/>
                <a:gd name="T31" fmla="*/ 1 h 430"/>
                <a:gd name="T32" fmla="*/ 1 w 620"/>
                <a:gd name="T33" fmla="*/ 1 h 430"/>
                <a:gd name="T34" fmla="*/ 1 w 620"/>
                <a:gd name="T35" fmla="*/ 1 h 430"/>
                <a:gd name="T36" fmla="*/ 1 w 620"/>
                <a:gd name="T37" fmla="*/ 1 h 430"/>
                <a:gd name="T38" fmla="*/ 1 w 620"/>
                <a:gd name="T39" fmla="*/ 1 h 430"/>
                <a:gd name="T40" fmla="*/ 1 w 620"/>
                <a:gd name="T41" fmla="*/ 1 h 430"/>
                <a:gd name="T42" fmla="*/ 1 w 620"/>
                <a:gd name="T43" fmla="*/ 1 h 430"/>
                <a:gd name="T44" fmla="*/ 1 w 620"/>
                <a:gd name="T45" fmla="*/ 0 h 430"/>
                <a:gd name="T46" fmla="*/ 1 w 620"/>
                <a:gd name="T47" fmla="*/ 1 h 430"/>
                <a:gd name="T48" fmla="*/ 1 w 620"/>
                <a:gd name="T49" fmla="*/ 1 h 430"/>
                <a:gd name="T50" fmla="*/ 1 w 620"/>
                <a:gd name="T51" fmla="*/ 1 h 430"/>
                <a:gd name="T52" fmla="*/ 1 w 620"/>
                <a:gd name="T53" fmla="*/ 1 h 430"/>
                <a:gd name="T54" fmla="*/ 1 w 620"/>
                <a:gd name="T55" fmla="*/ 1 h 430"/>
                <a:gd name="T56" fmla="*/ 1 w 620"/>
                <a:gd name="T57" fmla="*/ 1 h 430"/>
                <a:gd name="T58" fmla="*/ 1 w 620"/>
                <a:gd name="T59" fmla="*/ 1 h 430"/>
                <a:gd name="T60" fmla="*/ 1 w 620"/>
                <a:gd name="T61" fmla="*/ 1 h 430"/>
                <a:gd name="T62" fmla="*/ 1 w 620"/>
                <a:gd name="T63" fmla="*/ 1 h 430"/>
                <a:gd name="T64" fmla="*/ 1 w 620"/>
                <a:gd name="T65" fmla="*/ 1 h 430"/>
                <a:gd name="T66" fmla="*/ 1 w 620"/>
                <a:gd name="T67" fmla="*/ 1 h 430"/>
                <a:gd name="T68" fmla="*/ 1 w 620"/>
                <a:gd name="T69" fmla="*/ 1 h 430"/>
                <a:gd name="T70" fmla="*/ 1 w 620"/>
                <a:gd name="T71" fmla="*/ 1 h 430"/>
                <a:gd name="T72" fmla="*/ 1 w 620"/>
                <a:gd name="T73" fmla="*/ 1 h 430"/>
                <a:gd name="T74" fmla="*/ 1 w 620"/>
                <a:gd name="T75" fmla="*/ 1 h 430"/>
                <a:gd name="T76" fmla="*/ 1 w 620"/>
                <a:gd name="T77" fmla="*/ 1 h 430"/>
                <a:gd name="T78" fmla="*/ 1 w 620"/>
                <a:gd name="T79" fmla="*/ 1 h 430"/>
                <a:gd name="T80" fmla="*/ 1 w 620"/>
                <a:gd name="T81" fmla="*/ 1 h 430"/>
                <a:gd name="T82" fmla="*/ 1 w 620"/>
                <a:gd name="T83" fmla="*/ 1 h 430"/>
                <a:gd name="T84" fmla="*/ 1 w 620"/>
                <a:gd name="T85" fmla="*/ 1 h 430"/>
                <a:gd name="T86" fmla="*/ 1 w 620"/>
                <a:gd name="T87" fmla="*/ 1 h 430"/>
                <a:gd name="T88" fmla="*/ 1 w 620"/>
                <a:gd name="T89" fmla="*/ 1 h 430"/>
                <a:gd name="T90" fmla="*/ 1 w 620"/>
                <a:gd name="T91" fmla="*/ 1 h 430"/>
                <a:gd name="T92" fmla="*/ 1 w 620"/>
                <a:gd name="T93" fmla="*/ 1 h 430"/>
                <a:gd name="T94" fmla="*/ 1 w 620"/>
                <a:gd name="T95" fmla="*/ 1 h 430"/>
                <a:gd name="T96" fmla="*/ 1 w 620"/>
                <a:gd name="T97" fmla="*/ 1 h 43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0"/>
                <a:gd name="T148" fmla="*/ 0 h 430"/>
                <a:gd name="T149" fmla="*/ 620 w 620"/>
                <a:gd name="T150" fmla="*/ 430 h 43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0" h="430">
                  <a:moveTo>
                    <a:pt x="153" y="430"/>
                  </a:moveTo>
                  <a:lnTo>
                    <a:pt x="138" y="417"/>
                  </a:lnTo>
                  <a:lnTo>
                    <a:pt x="117" y="398"/>
                  </a:lnTo>
                  <a:lnTo>
                    <a:pt x="90" y="373"/>
                  </a:lnTo>
                  <a:lnTo>
                    <a:pt x="65" y="346"/>
                  </a:lnTo>
                  <a:lnTo>
                    <a:pt x="38" y="319"/>
                  </a:lnTo>
                  <a:lnTo>
                    <a:pt x="18" y="295"/>
                  </a:lnTo>
                  <a:lnTo>
                    <a:pt x="2" y="276"/>
                  </a:lnTo>
                  <a:lnTo>
                    <a:pt x="0" y="265"/>
                  </a:lnTo>
                  <a:lnTo>
                    <a:pt x="41" y="249"/>
                  </a:lnTo>
                  <a:lnTo>
                    <a:pt x="83" y="229"/>
                  </a:lnTo>
                  <a:lnTo>
                    <a:pt x="124" y="205"/>
                  </a:lnTo>
                  <a:lnTo>
                    <a:pt x="163" y="177"/>
                  </a:lnTo>
                  <a:lnTo>
                    <a:pt x="200" y="147"/>
                  </a:lnTo>
                  <a:lnTo>
                    <a:pt x="238" y="118"/>
                  </a:lnTo>
                  <a:lnTo>
                    <a:pt x="275" y="89"/>
                  </a:lnTo>
                  <a:lnTo>
                    <a:pt x="312" y="64"/>
                  </a:lnTo>
                  <a:lnTo>
                    <a:pt x="342" y="49"/>
                  </a:lnTo>
                  <a:lnTo>
                    <a:pt x="372" y="35"/>
                  </a:lnTo>
                  <a:lnTo>
                    <a:pt x="403" y="21"/>
                  </a:lnTo>
                  <a:lnTo>
                    <a:pt x="437" y="12"/>
                  </a:lnTo>
                  <a:lnTo>
                    <a:pt x="469" y="3"/>
                  </a:lnTo>
                  <a:lnTo>
                    <a:pt x="505" y="0"/>
                  </a:lnTo>
                  <a:lnTo>
                    <a:pt x="539" y="1"/>
                  </a:lnTo>
                  <a:lnTo>
                    <a:pt x="577" y="9"/>
                  </a:lnTo>
                  <a:lnTo>
                    <a:pt x="606" y="31"/>
                  </a:lnTo>
                  <a:lnTo>
                    <a:pt x="618" y="56"/>
                  </a:lnTo>
                  <a:lnTo>
                    <a:pt x="620" y="84"/>
                  </a:lnTo>
                  <a:lnTo>
                    <a:pt x="613" y="112"/>
                  </a:lnTo>
                  <a:lnTo>
                    <a:pt x="598" y="140"/>
                  </a:lnTo>
                  <a:lnTo>
                    <a:pt x="580" y="169"/>
                  </a:lnTo>
                  <a:lnTo>
                    <a:pt x="561" y="194"/>
                  </a:lnTo>
                  <a:lnTo>
                    <a:pt x="544" y="218"/>
                  </a:lnTo>
                  <a:lnTo>
                    <a:pt x="539" y="222"/>
                  </a:lnTo>
                  <a:lnTo>
                    <a:pt x="533" y="230"/>
                  </a:lnTo>
                  <a:lnTo>
                    <a:pt x="523" y="238"/>
                  </a:lnTo>
                  <a:lnTo>
                    <a:pt x="514" y="251"/>
                  </a:lnTo>
                  <a:lnTo>
                    <a:pt x="502" y="262"/>
                  </a:lnTo>
                  <a:lnTo>
                    <a:pt x="492" y="273"/>
                  </a:lnTo>
                  <a:lnTo>
                    <a:pt x="483" y="282"/>
                  </a:lnTo>
                  <a:lnTo>
                    <a:pt x="478" y="290"/>
                  </a:lnTo>
                  <a:lnTo>
                    <a:pt x="437" y="317"/>
                  </a:lnTo>
                  <a:lnTo>
                    <a:pt x="401" y="341"/>
                  </a:lnTo>
                  <a:lnTo>
                    <a:pt x="365" y="362"/>
                  </a:lnTo>
                  <a:lnTo>
                    <a:pt x="329" y="381"/>
                  </a:lnTo>
                  <a:lnTo>
                    <a:pt x="291" y="397"/>
                  </a:lnTo>
                  <a:lnTo>
                    <a:pt x="250" y="410"/>
                  </a:lnTo>
                  <a:lnTo>
                    <a:pt x="203" y="421"/>
                  </a:lnTo>
                  <a:lnTo>
                    <a:pt x="153" y="430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4" name="Freeform 9"/>
            <p:cNvSpPr>
              <a:spLocks/>
            </p:cNvSpPr>
            <p:nvPr/>
          </p:nvSpPr>
          <p:spPr bwMode="auto">
            <a:xfrm>
              <a:off x="4809" y="1132"/>
              <a:ext cx="320" cy="285"/>
            </a:xfrm>
            <a:custGeom>
              <a:avLst/>
              <a:gdLst>
                <a:gd name="T0" fmla="*/ 1 w 639"/>
                <a:gd name="T1" fmla="*/ 1 h 568"/>
                <a:gd name="T2" fmla="*/ 1 w 639"/>
                <a:gd name="T3" fmla="*/ 1 h 568"/>
                <a:gd name="T4" fmla="*/ 1 w 639"/>
                <a:gd name="T5" fmla="*/ 1 h 568"/>
                <a:gd name="T6" fmla="*/ 1 w 639"/>
                <a:gd name="T7" fmla="*/ 1 h 568"/>
                <a:gd name="T8" fmla="*/ 1 w 639"/>
                <a:gd name="T9" fmla="*/ 1 h 568"/>
                <a:gd name="T10" fmla="*/ 1 w 639"/>
                <a:gd name="T11" fmla="*/ 1 h 568"/>
                <a:gd name="T12" fmla="*/ 1 w 639"/>
                <a:gd name="T13" fmla="*/ 1 h 568"/>
                <a:gd name="T14" fmla="*/ 1 w 639"/>
                <a:gd name="T15" fmla="*/ 1 h 568"/>
                <a:gd name="T16" fmla="*/ 1 w 639"/>
                <a:gd name="T17" fmla="*/ 0 h 568"/>
                <a:gd name="T18" fmla="*/ 1 w 639"/>
                <a:gd name="T19" fmla="*/ 1 h 568"/>
                <a:gd name="T20" fmla="*/ 1 w 639"/>
                <a:gd name="T21" fmla="*/ 1 h 568"/>
                <a:gd name="T22" fmla="*/ 1 w 639"/>
                <a:gd name="T23" fmla="*/ 1 h 568"/>
                <a:gd name="T24" fmla="*/ 1 w 639"/>
                <a:gd name="T25" fmla="*/ 1 h 568"/>
                <a:gd name="T26" fmla="*/ 1 w 639"/>
                <a:gd name="T27" fmla="*/ 1 h 568"/>
                <a:gd name="T28" fmla="*/ 1 w 639"/>
                <a:gd name="T29" fmla="*/ 1 h 568"/>
                <a:gd name="T30" fmla="*/ 1 w 639"/>
                <a:gd name="T31" fmla="*/ 1 h 568"/>
                <a:gd name="T32" fmla="*/ 1 w 639"/>
                <a:gd name="T33" fmla="*/ 1 h 568"/>
                <a:gd name="T34" fmla="*/ 1 w 639"/>
                <a:gd name="T35" fmla="*/ 1 h 568"/>
                <a:gd name="T36" fmla="*/ 1 w 639"/>
                <a:gd name="T37" fmla="*/ 1 h 568"/>
                <a:gd name="T38" fmla="*/ 1 w 639"/>
                <a:gd name="T39" fmla="*/ 1 h 568"/>
                <a:gd name="T40" fmla="*/ 1 w 639"/>
                <a:gd name="T41" fmla="*/ 1 h 568"/>
                <a:gd name="T42" fmla="*/ 1 w 639"/>
                <a:gd name="T43" fmla="*/ 1 h 568"/>
                <a:gd name="T44" fmla="*/ 1 w 639"/>
                <a:gd name="T45" fmla="*/ 1 h 568"/>
                <a:gd name="T46" fmla="*/ 1 w 639"/>
                <a:gd name="T47" fmla="*/ 1 h 568"/>
                <a:gd name="T48" fmla="*/ 1 w 639"/>
                <a:gd name="T49" fmla="*/ 1 h 568"/>
                <a:gd name="T50" fmla="*/ 1 w 639"/>
                <a:gd name="T51" fmla="*/ 1 h 568"/>
                <a:gd name="T52" fmla="*/ 1 w 639"/>
                <a:gd name="T53" fmla="*/ 1 h 568"/>
                <a:gd name="T54" fmla="*/ 1 w 639"/>
                <a:gd name="T55" fmla="*/ 1 h 568"/>
                <a:gd name="T56" fmla="*/ 1 w 639"/>
                <a:gd name="T57" fmla="*/ 1 h 568"/>
                <a:gd name="T58" fmla="*/ 1 w 639"/>
                <a:gd name="T59" fmla="*/ 1 h 568"/>
                <a:gd name="T60" fmla="*/ 1 w 639"/>
                <a:gd name="T61" fmla="*/ 1 h 568"/>
                <a:gd name="T62" fmla="*/ 1 w 639"/>
                <a:gd name="T63" fmla="*/ 1 h 568"/>
                <a:gd name="T64" fmla="*/ 1 w 639"/>
                <a:gd name="T65" fmla="*/ 1 h 568"/>
                <a:gd name="T66" fmla="*/ 1 w 639"/>
                <a:gd name="T67" fmla="*/ 1 h 568"/>
                <a:gd name="T68" fmla="*/ 1 w 639"/>
                <a:gd name="T69" fmla="*/ 1 h 568"/>
                <a:gd name="T70" fmla="*/ 1 w 639"/>
                <a:gd name="T71" fmla="*/ 1 h 568"/>
                <a:gd name="T72" fmla="*/ 1 w 639"/>
                <a:gd name="T73" fmla="*/ 1 h 568"/>
                <a:gd name="T74" fmla="*/ 1 w 639"/>
                <a:gd name="T75" fmla="*/ 1 h 568"/>
                <a:gd name="T76" fmla="*/ 1 w 639"/>
                <a:gd name="T77" fmla="*/ 1 h 568"/>
                <a:gd name="T78" fmla="*/ 1 w 639"/>
                <a:gd name="T79" fmla="*/ 1 h 568"/>
                <a:gd name="T80" fmla="*/ 1 w 639"/>
                <a:gd name="T81" fmla="*/ 1 h 568"/>
                <a:gd name="T82" fmla="*/ 1 w 639"/>
                <a:gd name="T83" fmla="*/ 1 h 568"/>
                <a:gd name="T84" fmla="*/ 1 w 639"/>
                <a:gd name="T85" fmla="*/ 1 h 568"/>
                <a:gd name="T86" fmla="*/ 1 w 639"/>
                <a:gd name="T87" fmla="*/ 1 h 568"/>
                <a:gd name="T88" fmla="*/ 1 w 639"/>
                <a:gd name="T89" fmla="*/ 1 h 568"/>
                <a:gd name="T90" fmla="*/ 1 w 639"/>
                <a:gd name="T91" fmla="*/ 1 h 568"/>
                <a:gd name="T92" fmla="*/ 1 w 639"/>
                <a:gd name="T93" fmla="*/ 1 h 568"/>
                <a:gd name="T94" fmla="*/ 1 w 639"/>
                <a:gd name="T95" fmla="*/ 1 h 568"/>
                <a:gd name="T96" fmla="*/ 1 w 639"/>
                <a:gd name="T97" fmla="*/ 1 h 568"/>
                <a:gd name="T98" fmla="*/ 1 w 639"/>
                <a:gd name="T99" fmla="*/ 1 h 568"/>
                <a:gd name="T100" fmla="*/ 1 w 639"/>
                <a:gd name="T101" fmla="*/ 1 h 568"/>
                <a:gd name="T102" fmla="*/ 1 w 639"/>
                <a:gd name="T103" fmla="*/ 1 h 568"/>
                <a:gd name="T104" fmla="*/ 1 w 639"/>
                <a:gd name="T105" fmla="*/ 1 h 568"/>
                <a:gd name="T106" fmla="*/ 1 w 639"/>
                <a:gd name="T107" fmla="*/ 1 h 568"/>
                <a:gd name="T108" fmla="*/ 1 w 639"/>
                <a:gd name="T109" fmla="*/ 1 h 568"/>
                <a:gd name="T110" fmla="*/ 1 w 639"/>
                <a:gd name="T111" fmla="*/ 1 h 568"/>
                <a:gd name="T112" fmla="*/ 1 w 639"/>
                <a:gd name="T113" fmla="*/ 1 h 568"/>
                <a:gd name="T114" fmla="*/ 1 w 639"/>
                <a:gd name="T115" fmla="*/ 1 h 568"/>
                <a:gd name="T116" fmla="*/ 1 w 639"/>
                <a:gd name="T117" fmla="*/ 1 h 568"/>
                <a:gd name="T118" fmla="*/ 1 w 639"/>
                <a:gd name="T119" fmla="*/ 1 h 568"/>
                <a:gd name="T120" fmla="*/ 1 w 639"/>
                <a:gd name="T121" fmla="*/ 1 h 568"/>
                <a:gd name="T122" fmla="*/ 1 w 639"/>
                <a:gd name="T123" fmla="*/ 1 h 5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39"/>
                <a:gd name="T187" fmla="*/ 0 h 568"/>
                <a:gd name="T188" fmla="*/ 639 w 639"/>
                <a:gd name="T189" fmla="*/ 568 h 5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39" h="568">
                  <a:moveTo>
                    <a:pt x="0" y="568"/>
                  </a:moveTo>
                  <a:lnTo>
                    <a:pt x="26" y="507"/>
                  </a:lnTo>
                  <a:lnTo>
                    <a:pt x="58" y="446"/>
                  </a:lnTo>
                  <a:lnTo>
                    <a:pt x="95" y="388"/>
                  </a:lnTo>
                  <a:lnTo>
                    <a:pt x="136" y="332"/>
                  </a:lnTo>
                  <a:lnTo>
                    <a:pt x="178" y="275"/>
                  </a:lnTo>
                  <a:lnTo>
                    <a:pt x="221" y="221"/>
                  </a:lnTo>
                  <a:lnTo>
                    <a:pt x="264" y="167"/>
                  </a:lnTo>
                  <a:lnTo>
                    <a:pt x="306" y="114"/>
                  </a:lnTo>
                  <a:lnTo>
                    <a:pt x="315" y="101"/>
                  </a:lnTo>
                  <a:lnTo>
                    <a:pt x="323" y="90"/>
                  </a:lnTo>
                  <a:lnTo>
                    <a:pt x="329" y="76"/>
                  </a:lnTo>
                  <a:lnTo>
                    <a:pt x="337" y="63"/>
                  </a:lnTo>
                  <a:lnTo>
                    <a:pt x="342" y="49"/>
                  </a:lnTo>
                  <a:lnTo>
                    <a:pt x="347" y="37"/>
                  </a:lnTo>
                  <a:lnTo>
                    <a:pt x="351" y="23"/>
                  </a:lnTo>
                  <a:lnTo>
                    <a:pt x="357" y="10"/>
                  </a:lnTo>
                  <a:lnTo>
                    <a:pt x="398" y="0"/>
                  </a:lnTo>
                  <a:lnTo>
                    <a:pt x="436" y="1"/>
                  </a:lnTo>
                  <a:lnTo>
                    <a:pt x="470" y="7"/>
                  </a:lnTo>
                  <a:lnTo>
                    <a:pt x="503" y="21"/>
                  </a:lnTo>
                  <a:lnTo>
                    <a:pt x="533" y="36"/>
                  </a:lnTo>
                  <a:lnTo>
                    <a:pt x="565" y="51"/>
                  </a:lnTo>
                  <a:lnTo>
                    <a:pt x="600" y="65"/>
                  </a:lnTo>
                  <a:lnTo>
                    <a:pt x="637" y="76"/>
                  </a:lnTo>
                  <a:lnTo>
                    <a:pt x="638" y="78"/>
                  </a:lnTo>
                  <a:lnTo>
                    <a:pt x="639" y="83"/>
                  </a:lnTo>
                  <a:lnTo>
                    <a:pt x="635" y="86"/>
                  </a:lnTo>
                  <a:lnTo>
                    <a:pt x="633" y="92"/>
                  </a:lnTo>
                  <a:lnTo>
                    <a:pt x="615" y="90"/>
                  </a:lnTo>
                  <a:lnTo>
                    <a:pt x="597" y="85"/>
                  </a:lnTo>
                  <a:lnTo>
                    <a:pt x="579" y="79"/>
                  </a:lnTo>
                  <a:lnTo>
                    <a:pt x="561" y="73"/>
                  </a:lnTo>
                  <a:lnTo>
                    <a:pt x="544" y="66"/>
                  </a:lnTo>
                  <a:lnTo>
                    <a:pt x="527" y="62"/>
                  </a:lnTo>
                  <a:lnTo>
                    <a:pt x="510" y="59"/>
                  </a:lnTo>
                  <a:lnTo>
                    <a:pt x="495" y="61"/>
                  </a:lnTo>
                  <a:lnTo>
                    <a:pt x="496" y="62"/>
                  </a:lnTo>
                  <a:lnTo>
                    <a:pt x="499" y="65"/>
                  </a:lnTo>
                  <a:lnTo>
                    <a:pt x="490" y="68"/>
                  </a:lnTo>
                  <a:lnTo>
                    <a:pt x="484" y="76"/>
                  </a:lnTo>
                  <a:lnTo>
                    <a:pt x="480" y="83"/>
                  </a:lnTo>
                  <a:lnTo>
                    <a:pt x="477" y="93"/>
                  </a:lnTo>
                  <a:lnTo>
                    <a:pt x="475" y="102"/>
                  </a:lnTo>
                  <a:lnTo>
                    <a:pt x="476" y="112"/>
                  </a:lnTo>
                  <a:lnTo>
                    <a:pt x="479" y="121"/>
                  </a:lnTo>
                  <a:lnTo>
                    <a:pt x="484" y="132"/>
                  </a:lnTo>
                  <a:lnTo>
                    <a:pt x="490" y="133"/>
                  </a:lnTo>
                  <a:lnTo>
                    <a:pt x="501" y="137"/>
                  </a:lnTo>
                  <a:lnTo>
                    <a:pt x="514" y="140"/>
                  </a:lnTo>
                  <a:lnTo>
                    <a:pt x="528" y="146"/>
                  </a:lnTo>
                  <a:lnTo>
                    <a:pt x="540" y="149"/>
                  </a:lnTo>
                  <a:lnTo>
                    <a:pt x="552" y="153"/>
                  </a:lnTo>
                  <a:lnTo>
                    <a:pt x="560" y="156"/>
                  </a:lnTo>
                  <a:lnTo>
                    <a:pt x="565" y="159"/>
                  </a:lnTo>
                  <a:lnTo>
                    <a:pt x="544" y="176"/>
                  </a:lnTo>
                  <a:lnTo>
                    <a:pt x="524" y="186"/>
                  </a:lnTo>
                  <a:lnTo>
                    <a:pt x="504" y="189"/>
                  </a:lnTo>
                  <a:lnTo>
                    <a:pt x="485" y="190"/>
                  </a:lnTo>
                  <a:lnTo>
                    <a:pt x="465" y="188"/>
                  </a:lnTo>
                  <a:lnTo>
                    <a:pt x="447" y="189"/>
                  </a:lnTo>
                  <a:lnTo>
                    <a:pt x="428" y="193"/>
                  </a:lnTo>
                  <a:lnTo>
                    <a:pt x="412" y="205"/>
                  </a:lnTo>
                  <a:lnTo>
                    <a:pt x="405" y="212"/>
                  </a:lnTo>
                  <a:lnTo>
                    <a:pt x="397" y="224"/>
                  </a:lnTo>
                  <a:lnTo>
                    <a:pt x="388" y="234"/>
                  </a:lnTo>
                  <a:lnTo>
                    <a:pt x="379" y="241"/>
                  </a:lnTo>
                  <a:lnTo>
                    <a:pt x="382" y="244"/>
                  </a:lnTo>
                  <a:lnTo>
                    <a:pt x="385" y="252"/>
                  </a:lnTo>
                  <a:lnTo>
                    <a:pt x="368" y="261"/>
                  </a:lnTo>
                  <a:lnTo>
                    <a:pt x="351" y="273"/>
                  </a:lnTo>
                  <a:lnTo>
                    <a:pt x="333" y="283"/>
                  </a:lnTo>
                  <a:lnTo>
                    <a:pt x="318" y="296"/>
                  </a:lnTo>
                  <a:lnTo>
                    <a:pt x="300" y="307"/>
                  </a:lnTo>
                  <a:lnTo>
                    <a:pt x="283" y="318"/>
                  </a:lnTo>
                  <a:lnTo>
                    <a:pt x="267" y="329"/>
                  </a:lnTo>
                  <a:lnTo>
                    <a:pt x="250" y="340"/>
                  </a:lnTo>
                  <a:lnTo>
                    <a:pt x="263" y="338"/>
                  </a:lnTo>
                  <a:lnTo>
                    <a:pt x="277" y="335"/>
                  </a:lnTo>
                  <a:lnTo>
                    <a:pt x="291" y="329"/>
                  </a:lnTo>
                  <a:lnTo>
                    <a:pt x="306" y="321"/>
                  </a:lnTo>
                  <a:lnTo>
                    <a:pt x="319" y="312"/>
                  </a:lnTo>
                  <a:lnTo>
                    <a:pt x="332" y="302"/>
                  </a:lnTo>
                  <a:lnTo>
                    <a:pt x="343" y="293"/>
                  </a:lnTo>
                  <a:lnTo>
                    <a:pt x="355" y="284"/>
                  </a:lnTo>
                  <a:lnTo>
                    <a:pt x="385" y="264"/>
                  </a:lnTo>
                  <a:lnTo>
                    <a:pt x="415" y="246"/>
                  </a:lnTo>
                  <a:lnTo>
                    <a:pt x="442" y="229"/>
                  </a:lnTo>
                  <a:lnTo>
                    <a:pt x="470" y="216"/>
                  </a:lnTo>
                  <a:lnTo>
                    <a:pt x="496" y="203"/>
                  </a:lnTo>
                  <a:lnTo>
                    <a:pt x="527" y="194"/>
                  </a:lnTo>
                  <a:lnTo>
                    <a:pt x="560" y="188"/>
                  </a:lnTo>
                  <a:lnTo>
                    <a:pt x="600" y="188"/>
                  </a:lnTo>
                  <a:lnTo>
                    <a:pt x="593" y="190"/>
                  </a:lnTo>
                  <a:lnTo>
                    <a:pt x="587" y="193"/>
                  </a:lnTo>
                  <a:lnTo>
                    <a:pt x="579" y="195"/>
                  </a:lnTo>
                  <a:lnTo>
                    <a:pt x="573" y="198"/>
                  </a:lnTo>
                  <a:lnTo>
                    <a:pt x="524" y="218"/>
                  </a:lnTo>
                  <a:lnTo>
                    <a:pt x="481" y="242"/>
                  </a:lnTo>
                  <a:lnTo>
                    <a:pt x="438" y="267"/>
                  </a:lnTo>
                  <a:lnTo>
                    <a:pt x="398" y="296"/>
                  </a:lnTo>
                  <a:lnTo>
                    <a:pt x="359" y="324"/>
                  </a:lnTo>
                  <a:lnTo>
                    <a:pt x="320" y="353"/>
                  </a:lnTo>
                  <a:lnTo>
                    <a:pt x="281" y="383"/>
                  </a:lnTo>
                  <a:lnTo>
                    <a:pt x="243" y="414"/>
                  </a:lnTo>
                  <a:lnTo>
                    <a:pt x="225" y="422"/>
                  </a:lnTo>
                  <a:lnTo>
                    <a:pt x="211" y="432"/>
                  </a:lnTo>
                  <a:lnTo>
                    <a:pt x="198" y="439"/>
                  </a:lnTo>
                  <a:lnTo>
                    <a:pt x="187" y="446"/>
                  </a:lnTo>
                  <a:lnTo>
                    <a:pt x="173" y="452"/>
                  </a:lnTo>
                  <a:lnTo>
                    <a:pt x="158" y="456"/>
                  </a:lnTo>
                  <a:lnTo>
                    <a:pt x="142" y="458"/>
                  </a:lnTo>
                  <a:lnTo>
                    <a:pt x="123" y="460"/>
                  </a:lnTo>
                  <a:lnTo>
                    <a:pt x="123" y="462"/>
                  </a:lnTo>
                  <a:lnTo>
                    <a:pt x="123" y="464"/>
                  </a:lnTo>
                  <a:lnTo>
                    <a:pt x="104" y="474"/>
                  </a:lnTo>
                  <a:lnTo>
                    <a:pt x="87" y="486"/>
                  </a:lnTo>
                  <a:lnTo>
                    <a:pt x="72" y="497"/>
                  </a:lnTo>
                  <a:lnTo>
                    <a:pt x="56" y="510"/>
                  </a:lnTo>
                  <a:lnTo>
                    <a:pt x="41" y="523"/>
                  </a:lnTo>
                  <a:lnTo>
                    <a:pt x="28" y="536"/>
                  </a:lnTo>
                  <a:lnTo>
                    <a:pt x="14" y="550"/>
                  </a:lnTo>
                  <a:lnTo>
                    <a:pt x="3" y="566"/>
                  </a:lnTo>
                  <a:lnTo>
                    <a:pt x="2" y="566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5" name="Freeform 10"/>
            <p:cNvSpPr>
              <a:spLocks/>
            </p:cNvSpPr>
            <p:nvPr/>
          </p:nvSpPr>
          <p:spPr bwMode="auto">
            <a:xfrm>
              <a:off x="4771" y="1383"/>
              <a:ext cx="38" cy="24"/>
            </a:xfrm>
            <a:custGeom>
              <a:avLst/>
              <a:gdLst>
                <a:gd name="T0" fmla="*/ 1 w 76"/>
                <a:gd name="T1" fmla="*/ 0 h 49"/>
                <a:gd name="T2" fmla="*/ 1 w 76"/>
                <a:gd name="T3" fmla="*/ 0 h 49"/>
                <a:gd name="T4" fmla="*/ 1 w 76"/>
                <a:gd name="T5" fmla="*/ 0 h 49"/>
                <a:gd name="T6" fmla="*/ 1 w 76"/>
                <a:gd name="T7" fmla="*/ 0 h 49"/>
                <a:gd name="T8" fmla="*/ 1 w 76"/>
                <a:gd name="T9" fmla="*/ 0 h 49"/>
                <a:gd name="T10" fmla="*/ 1 w 76"/>
                <a:gd name="T11" fmla="*/ 0 h 49"/>
                <a:gd name="T12" fmla="*/ 1 w 76"/>
                <a:gd name="T13" fmla="*/ 0 h 49"/>
                <a:gd name="T14" fmla="*/ 1 w 76"/>
                <a:gd name="T15" fmla="*/ 0 h 49"/>
                <a:gd name="T16" fmla="*/ 0 w 76"/>
                <a:gd name="T17" fmla="*/ 0 h 49"/>
                <a:gd name="T18" fmla="*/ 1 w 76"/>
                <a:gd name="T19" fmla="*/ 0 h 49"/>
                <a:gd name="T20" fmla="*/ 1 w 76"/>
                <a:gd name="T21" fmla="*/ 0 h 49"/>
                <a:gd name="T22" fmla="*/ 1 w 76"/>
                <a:gd name="T23" fmla="*/ 0 h 49"/>
                <a:gd name="T24" fmla="*/ 1 w 76"/>
                <a:gd name="T25" fmla="*/ 0 h 49"/>
                <a:gd name="T26" fmla="*/ 1 w 76"/>
                <a:gd name="T27" fmla="*/ 0 h 49"/>
                <a:gd name="T28" fmla="*/ 1 w 76"/>
                <a:gd name="T29" fmla="*/ 0 h 49"/>
                <a:gd name="T30" fmla="*/ 1 w 76"/>
                <a:gd name="T31" fmla="*/ 0 h 49"/>
                <a:gd name="T32" fmla="*/ 1 w 76"/>
                <a:gd name="T33" fmla="*/ 0 h 49"/>
                <a:gd name="T34" fmla="*/ 1 w 76"/>
                <a:gd name="T35" fmla="*/ 0 h 49"/>
                <a:gd name="T36" fmla="*/ 1 w 76"/>
                <a:gd name="T37" fmla="*/ 0 h 49"/>
                <a:gd name="T38" fmla="*/ 1 w 76"/>
                <a:gd name="T39" fmla="*/ 0 h 49"/>
                <a:gd name="T40" fmla="*/ 1 w 76"/>
                <a:gd name="T41" fmla="*/ 0 h 49"/>
                <a:gd name="T42" fmla="*/ 1 w 76"/>
                <a:gd name="T43" fmla="*/ 0 h 49"/>
                <a:gd name="T44" fmla="*/ 1 w 76"/>
                <a:gd name="T45" fmla="*/ 0 h 49"/>
                <a:gd name="T46" fmla="*/ 1 w 76"/>
                <a:gd name="T47" fmla="*/ 0 h 49"/>
                <a:gd name="T48" fmla="*/ 1 w 76"/>
                <a:gd name="T49" fmla="*/ 0 h 49"/>
                <a:gd name="T50" fmla="*/ 1 w 76"/>
                <a:gd name="T51" fmla="*/ 0 h 49"/>
                <a:gd name="T52" fmla="*/ 1 w 76"/>
                <a:gd name="T53" fmla="*/ 0 h 4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6"/>
                <a:gd name="T82" fmla="*/ 0 h 49"/>
                <a:gd name="T83" fmla="*/ 76 w 76"/>
                <a:gd name="T84" fmla="*/ 49 h 4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6" h="49">
                  <a:moveTo>
                    <a:pt x="52" y="49"/>
                  </a:moveTo>
                  <a:lnTo>
                    <a:pt x="43" y="42"/>
                  </a:lnTo>
                  <a:lnTo>
                    <a:pt x="37" y="37"/>
                  </a:lnTo>
                  <a:lnTo>
                    <a:pt x="30" y="34"/>
                  </a:lnTo>
                  <a:lnTo>
                    <a:pt x="25" y="31"/>
                  </a:lnTo>
                  <a:lnTo>
                    <a:pt x="19" y="28"/>
                  </a:lnTo>
                  <a:lnTo>
                    <a:pt x="14" y="26"/>
                  </a:lnTo>
                  <a:lnTo>
                    <a:pt x="8" y="21"/>
                  </a:lnTo>
                  <a:lnTo>
                    <a:pt x="0" y="18"/>
                  </a:lnTo>
                  <a:lnTo>
                    <a:pt x="2" y="13"/>
                  </a:lnTo>
                  <a:lnTo>
                    <a:pt x="9" y="10"/>
                  </a:lnTo>
                  <a:lnTo>
                    <a:pt x="19" y="6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7" y="0"/>
                  </a:lnTo>
                  <a:lnTo>
                    <a:pt x="67" y="0"/>
                  </a:lnTo>
                  <a:lnTo>
                    <a:pt x="76" y="0"/>
                  </a:lnTo>
                  <a:lnTo>
                    <a:pt x="74" y="6"/>
                  </a:lnTo>
                  <a:lnTo>
                    <a:pt x="71" y="12"/>
                  </a:lnTo>
                  <a:lnTo>
                    <a:pt x="69" y="18"/>
                  </a:lnTo>
                  <a:lnTo>
                    <a:pt x="67" y="25"/>
                  </a:lnTo>
                  <a:lnTo>
                    <a:pt x="64" y="30"/>
                  </a:lnTo>
                  <a:lnTo>
                    <a:pt x="62" y="36"/>
                  </a:lnTo>
                  <a:lnTo>
                    <a:pt x="60" y="43"/>
                  </a:lnTo>
                  <a:lnTo>
                    <a:pt x="59" y="49"/>
                  </a:lnTo>
                  <a:lnTo>
                    <a:pt x="55" y="49"/>
                  </a:lnTo>
                  <a:lnTo>
                    <a:pt x="52" y="49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Freeform 11"/>
            <p:cNvSpPr>
              <a:spLocks/>
            </p:cNvSpPr>
            <p:nvPr/>
          </p:nvSpPr>
          <p:spPr bwMode="auto">
            <a:xfrm>
              <a:off x="4763" y="1363"/>
              <a:ext cx="56" cy="23"/>
            </a:xfrm>
            <a:custGeom>
              <a:avLst/>
              <a:gdLst>
                <a:gd name="T0" fmla="*/ 1 w 112"/>
                <a:gd name="T1" fmla="*/ 0 h 48"/>
                <a:gd name="T2" fmla="*/ 0 w 112"/>
                <a:gd name="T3" fmla="*/ 0 h 48"/>
                <a:gd name="T4" fmla="*/ 0 w 112"/>
                <a:gd name="T5" fmla="*/ 0 h 48"/>
                <a:gd name="T6" fmla="*/ 1 w 112"/>
                <a:gd name="T7" fmla="*/ 0 h 48"/>
                <a:gd name="T8" fmla="*/ 1 w 112"/>
                <a:gd name="T9" fmla="*/ 0 h 48"/>
                <a:gd name="T10" fmla="*/ 1 w 112"/>
                <a:gd name="T11" fmla="*/ 0 h 48"/>
                <a:gd name="T12" fmla="*/ 1 w 112"/>
                <a:gd name="T13" fmla="*/ 0 h 48"/>
                <a:gd name="T14" fmla="*/ 1 w 112"/>
                <a:gd name="T15" fmla="*/ 0 h 48"/>
                <a:gd name="T16" fmla="*/ 1 w 112"/>
                <a:gd name="T17" fmla="*/ 0 h 48"/>
                <a:gd name="T18" fmla="*/ 1 w 112"/>
                <a:gd name="T19" fmla="*/ 0 h 48"/>
                <a:gd name="T20" fmla="*/ 1 w 112"/>
                <a:gd name="T21" fmla="*/ 0 h 48"/>
                <a:gd name="T22" fmla="*/ 1 w 112"/>
                <a:gd name="T23" fmla="*/ 0 h 48"/>
                <a:gd name="T24" fmla="*/ 1 w 112"/>
                <a:gd name="T25" fmla="*/ 0 h 48"/>
                <a:gd name="T26" fmla="*/ 1 w 112"/>
                <a:gd name="T27" fmla="*/ 0 h 48"/>
                <a:gd name="T28" fmla="*/ 1 w 112"/>
                <a:gd name="T29" fmla="*/ 0 h 48"/>
                <a:gd name="T30" fmla="*/ 1 w 112"/>
                <a:gd name="T31" fmla="*/ 0 h 48"/>
                <a:gd name="T32" fmla="*/ 1 w 112"/>
                <a:gd name="T33" fmla="*/ 0 h 48"/>
                <a:gd name="T34" fmla="*/ 1 w 112"/>
                <a:gd name="T35" fmla="*/ 0 h 48"/>
                <a:gd name="T36" fmla="*/ 1 w 112"/>
                <a:gd name="T37" fmla="*/ 0 h 48"/>
                <a:gd name="T38" fmla="*/ 1 w 112"/>
                <a:gd name="T39" fmla="*/ 0 h 48"/>
                <a:gd name="T40" fmla="*/ 1 w 112"/>
                <a:gd name="T41" fmla="*/ 0 h 48"/>
                <a:gd name="T42" fmla="*/ 1 w 112"/>
                <a:gd name="T43" fmla="*/ 0 h 48"/>
                <a:gd name="T44" fmla="*/ 1 w 112"/>
                <a:gd name="T45" fmla="*/ 0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2"/>
                <a:gd name="T70" fmla="*/ 0 h 48"/>
                <a:gd name="T71" fmla="*/ 112 w 112"/>
                <a:gd name="T72" fmla="*/ 48 h 4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2" h="48">
                  <a:moveTo>
                    <a:pt x="5" y="48"/>
                  </a:moveTo>
                  <a:lnTo>
                    <a:pt x="0" y="41"/>
                  </a:lnTo>
                  <a:lnTo>
                    <a:pt x="0" y="35"/>
                  </a:lnTo>
                  <a:lnTo>
                    <a:pt x="3" y="33"/>
                  </a:lnTo>
                  <a:lnTo>
                    <a:pt x="15" y="29"/>
                  </a:lnTo>
                  <a:lnTo>
                    <a:pt x="31" y="22"/>
                  </a:lnTo>
                  <a:lnTo>
                    <a:pt x="52" y="17"/>
                  </a:lnTo>
                  <a:lnTo>
                    <a:pt x="72" y="11"/>
                  </a:lnTo>
                  <a:lnTo>
                    <a:pt x="90" y="5"/>
                  </a:lnTo>
                  <a:lnTo>
                    <a:pt x="104" y="1"/>
                  </a:lnTo>
                  <a:lnTo>
                    <a:pt x="112" y="0"/>
                  </a:lnTo>
                  <a:lnTo>
                    <a:pt x="109" y="4"/>
                  </a:lnTo>
                  <a:lnTo>
                    <a:pt x="107" y="11"/>
                  </a:lnTo>
                  <a:lnTo>
                    <a:pt x="103" y="17"/>
                  </a:lnTo>
                  <a:lnTo>
                    <a:pt x="100" y="26"/>
                  </a:lnTo>
                  <a:lnTo>
                    <a:pt x="89" y="27"/>
                  </a:lnTo>
                  <a:lnTo>
                    <a:pt x="79" y="30"/>
                  </a:lnTo>
                  <a:lnTo>
                    <a:pt x="67" y="32"/>
                  </a:lnTo>
                  <a:lnTo>
                    <a:pt x="56" y="35"/>
                  </a:lnTo>
                  <a:lnTo>
                    <a:pt x="42" y="37"/>
                  </a:lnTo>
                  <a:lnTo>
                    <a:pt x="30" y="40"/>
                  </a:lnTo>
                  <a:lnTo>
                    <a:pt x="16" y="43"/>
                  </a:lnTo>
                  <a:lnTo>
                    <a:pt x="5" y="48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7" name="Freeform 12"/>
            <p:cNvSpPr>
              <a:spLocks/>
            </p:cNvSpPr>
            <p:nvPr/>
          </p:nvSpPr>
          <p:spPr bwMode="auto">
            <a:xfrm>
              <a:off x="4635" y="1165"/>
              <a:ext cx="182" cy="210"/>
            </a:xfrm>
            <a:custGeom>
              <a:avLst/>
              <a:gdLst>
                <a:gd name="T0" fmla="*/ 1 w 364"/>
                <a:gd name="T1" fmla="*/ 0 h 421"/>
                <a:gd name="T2" fmla="*/ 1 w 364"/>
                <a:gd name="T3" fmla="*/ 0 h 421"/>
                <a:gd name="T4" fmla="*/ 1 w 364"/>
                <a:gd name="T5" fmla="*/ 0 h 421"/>
                <a:gd name="T6" fmla="*/ 1 w 364"/>
                <a:gd name="T7" fmla="*/ 0 h 421"/>
                <a:gd name="T8" fmla="*/ 1 w 364"/>
                <a:gd name="T9" fmla="*/ 0 h 421"/>
                <a:gd name="T10" fmla="*/ 1 w 364"/>
                <a:gd name="T11" fmla="*/ 0 h 421"/>
                <a:gd name="T12" fmla="*/ 1 w 364"/>
                <a:gd name="T13" fmla="*/ 0 h 421"/>
                <a:gd name="T14" fmla="*/ 0 w 364"/>
                <a:gd name="T15" fmla="*/ 0 h 421"/>
                <a:gd name="T16" fmla="*/ 1 w 364"/>
                <a:gd name="T17" fmla="*/ 0 h 421"/>
                <a:gd name="T18" fmla="*/ 1 w 364"/>
                <a:gd name="T19" fmla="*/ 0 h 421"/>
                <a:gd name="T20" fmla="*/ 1 w 364"/>
                <a:gd name="T21" fmla="*/ 0 h 421"/>
                <a:gd name="T22" fmla="*/ 1 w 364"/>
                <a:gd name="T23" fmla="*/ 0 h 421"/>
                <a:gd name="T24" fmla="*/ 1 w 364"/>
                <a:gd name="T25" fmla="*/ 0 h 421"/>
                <a:gd name="T26" fmla="*/ 1 w 364"/>
                <a:gd name="T27" fmla="*/ 0 h 421"/>
                <a:gd name="T28" fmla="*/ 1 w 364"/>
                <a:gd name="T29" fmla="*/ 0 h 421"/>
                <a:gd name="T30" fmla="*/ 1 w 364"/>
                <a:gd name="T31" fmla="*/ 0 h 421"/>
                <a:gd name="T32" fmla="*/ 1 w 364"/>
                <a:gd name="T33" fmla="*/ 0 h 421"/>
                <a:gd name="T34" fmla="*/ 1 w 364"/>
                <a:gd name="T35" fmla="*/ 0 h 421"/>
                <a:gd name="T36" fmla="*/ 1 w 364"/>
                <a:gd name="T37" fmla="*/ 0 h 421"/>
                <a:gd name="T38" fmla="*/ 1 w 364"/>
                <a:gd name="T39" fmla="*/ 0 h 421"/>
                <a:gd name="T40" fmla="*/ 1 w 364"/>
                <a:gd name="T41" fmla="*/ 0 h 421"/>
                <a:gd name="T42" fmla="*/ 1 w 364"/>
                <a:gd name="T43" fmla="*/ 0 h 421"/>
                <a:gd name="T44" fmla="*/ 1 w 364"/>
                <a:gd name="T45" fmla="*/ 0 h 421"/>
                <a:gd name="T46" fmla="*/ 1 w 364"/>
                <a:gd name="T47" fmla="*/ 0 h 421"/>
                <a:gd name="T48" fmla="*/ 1 w 364"/>
                <a:gd name="T49" fmla="*/ 0 h 421"/>
                <a:gd name="T50" fmla="*/ 1 w 364"/>
                <a:gd name="T51" fmla="*/ 0 h 421"/>
                <a:gd name="T52" fmla="*/ 1 w 364"/>
                <a:gd name="T53" fmla="*/ 0 h 421"/>
                <a:gd name="T54" fmla="*/ 1 w 364"/>
                <a:gd name="T55" fmla="*/ 0 h 421"/>
                <a:gd name="T56" fmla="*/ 1 w 364"/>
                <a:gd name="T57" fmla="*/ 0 h 421"/>
                <a:gd name="T58" fmla="*/ 1 w 364"/>
                <a:gd name="T59" fmla="*/ 0 h 421"/>
                <a:gd name="T60" fmla="*/ 1 w 364"/>
                <a:gd name="T61" fmla="*/ 0 h 421"/>
                <a:gd name="T62" fmla="*/ 1 w 364"/>
                <a:gd name="T63" fmla="*/ 0 h 421"/>
                <a:gd name="T64" fmla="*/ 1 w 364"/>
                <a:gd name="T65" fmla="*/ 0 h 421"/>
                <a:gd name="T66" fmla="*/ 1 w 364"/>
                <a:gd name="T67" fmla="*/ 0 h 421"/>
                <a:gd name="T68" fmla="*/ 1 w 364"/>
                <a:gd name="T69" fmla="*/ 0 h 421"/>
                <a:gd name="T70" fmla="*/ 1 w 364"/>
                <a:gd name="T71" fmla="*/ 0 h 421"/>
                <a:gd name="T72" fmla="*/ 1 w 364"/>
                <a:gd name="T73" fmla="*/ 0 h 421"/>
                <a:gd name="T74" fmla="*/ 1 w 364"/>
                <a:gd name="T75" fmla="*/ 0 h 421"/>
                <a:gd name="T76" fmla="*/ 1 w 364"/>
                <a:gd name="T77" fmla="*/ 0 h 421"/>
                <a:gd name="T78" fmla="*/ 1 w 364"/>
                <a:gd name="T79" fmla="*/ 0 h 421"/>
                <a:gd name="T80" fmla="*/ 1 w 364"/>
                <a:gd name="T81" fmla="*/ 0 h 42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4"/>
                <a:gd name="T124" fmla="*/ 0 h 421"/>
                <a:gd name="T125" fmla="*/ 364 w 364"/>
                <a:gd name="T126" fmla="*/ 421 h 42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4" h="421">
                  <a:moveTo>
                    <a:pt x="250" y="421"/>
                  </a:moveTo>
                  <a:lnTo>
                    <a:pt x="217" y="381"/>
                  </a:lnTo>
                  <a:lnTo>
                    <a:pt x="172" y="334"/>
                  </a:lnTo>
                  <a:lnTo>
                    <a:pt x="120" y="279"/>
                  </a:lnTo>
                  <a:lnTo>
                    <a:pt x="70" y="221"/>
                  </a:lnTo>
                  <a:lnTo>
                    <a:pt x="28" y="162"/>
                  </a:lnTo>
                  <a:lnTo>
                    <a:pt x="3" y="104"/>
                  </a:lnTo>
                  <a:lnTo>
                    <a:pt x="0" y="50"/>
                  </a:lnTo>
                  <a:lnTo>
                    <a:pt x="30" y="3"/>
                  </a:lnTo>
                  <a:lnTo>
                    <a:pt x="53" y="0"/>
                  </a:lnTo>
                  <a:lnTo>
                    <a:pt x="75" y="4"/>
                  </a:lnTo>
                  <a:lnTo>
                    <a:pt x="98" y="11"/>
                  </a:lnTo>
                  <a:lnTo>
                    <a:pt x="121" y="22"/>
                  </a:lnTo>
                  <a:lnTo>
                    <a:pt x="142" y="34"/>
                  </a:lnTo>
                  <a:lnTo>
                    <a:pt x="163" y="49"/>
                  </a:lnTo>
                  <a:lnTo>
                    <a:pt x="183" y="64"/>
                  </a:lnTo>
                  <a:lnTo>
                    <a:pt x="202" y="80"/>
                  </a:lnTo>
                  <a:lnTo>
                    <a:pt x="217" y="108"/>
                  </a:lnTo>
                  <a:lnTo>
                    <a:pt x="234" y="140"/>
                  </a:lnTo>
                  <a:lnTo>
                    <a:pt x="246" y="171"/>
                  </a:lnTo>
                  <a:lnTo>
                    <a:pt x="262" y="201"/>
                  </a:lnTo>
                  <a:lnTo>
                    <a:pt x="277" y="232"/>
                  </a:lnTo>
                  <a:lnTo>
                    <a:pt x="295" y="263"/>
                  </a:lnTo>
                  <a:lnTo>
                    <a:pt x="315" y="291"/>
                  </a:lnTo>
                  <a:lnTo>
                    <a:pt x="342" y="321"/>
                  </a:lnTo>
                  <a:lnTo>
                    <a:pt x="347" y="327"/>
                  </a:lnTo>
                  <a:lnTo>
                    <a:pt x="352" y="335"/>
                  </a:lnTo>
                  <a:lnTo>
                    <a:pt x="356" y="341"/>
                  </a:lnTo>
                  <a:lnTo>
                    <a:pt x="360" y="349"/>
                  </a:lnTo>
                  <a:lnTo>
                    <a:pt x="361" y="355"/>
                  </a:lnTo>
                  <a:lnTo>
                    <a:pt x="364" y="364"/>
                  </a:lnTo>
                  <a:lnTo>
                    <a:pt x="364" y="374"/>
                  </a:lnTo>
                  <a:lnTo>
                    <a:pt x="364" y="387"/>
                  </a:lnTo>
                  <a:lnTo>
                    <a:pt x="352" y="392"/>
                  </a:lnTo>
                  <a:lnTo>
                    <a:pt x="338" y="397"/>
                  </a:lnTo>
                  <a:lnTo>
                    <a:pt x="323" y="403"/>
                  </a:lnTo>
                  <a:lnTo>
                    <a:pt x="308" y="408"/>
                  </a:lnTo>
                  <a:lnTo>
                    <a:pt x="290" y="411"/>
                  </a:lnTo>
                  <a:lnTo>
                    <a:pt x="274" y="415"/>
                  </a:lnTo>
                  <a:lnTo>
                    <a:pt x="260" y="417"/>
                  </a:lnTo>
                  <a:lnTo>
                    <a:pt x="250" y="421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8" name="Freeform 13"/>
            <p:cNvSpPr>
              <a:spLocks/>
            </p:cNvSpPr>
            <p:nvPr/>
          </p:nvSpPr>
          <p:spPr bwMode="auto">
            <a:xfrm>
              <a:off x="4904" y="1228"/>
              <a:ext cx="276" cy="137"/>
            </a:xfrm>
            <a:custGeom>
              <a:avLst/>
              <a:gdLst>
                <a:gd name="T0" fmla="*/ 0 w 551"/>
                <a:gd name="T1" fmla="*/ 1 h 274"/>
                <a:gd name="T2" fmla="*/ 0 w 551"/>
                <a:gd name="T3" fmla="*/ 1 h 274"/>
                <a:gd name="T4" fmla="*/ 0 w 551"/>
                <a:gd name="T5" fmla="*/ 1 h 274"/>
                <a:gd name="T6" fmla="*/ 1 w 551"/>
                <a:gd name="T7" fmla="*/ 1 h 274"/>
                <a:gd name="T8" fmla="*/ 1 w 551"/>
                <a:gd name="T9" fmla="*/ 1 h 274"/>
                <a:gd name="T10" fmla="*/ 1 w 551"/>
                <a:gd name="T11" fmla="*/ 1 h 274"/>
                <a:gd name="T12" fmla="*/ 1 w 551"/>
                <a:gd name="T13" fmla="*/ 1 h 274"/>
                <a:gd name="T14" fmla="*/ 1 w 551"/>
                <a:gd name="T15" fmla="*/ 1 h 274"/>
                <a:gd name="T16" fmla="*/ 1 w 551"/>
                <a:gd name="T17" fmla="*/ 1 h 274"/>
                <a:gd name="T18" fmla="*/ 1 w 551"/>
                <a:gd name="T19" fmla="*/ 1 h 274"/>
                <a:gd name="T20" fmla="*/ 1 w 551"/>
                <a:gd name="T21" fmla="*/ 1 h 274"/>
                <a:gd name="T22" fmla="*/ 1 w 551"/>
                <a:gd name="T23" fmla="*/ 1 h 274"/>
                <a:gd name="T24" fmla="*/ 1 w 551"/>
                <a:gd name="T25" fmla="*/ 1 h 274"/>
                <a:gd name="T26" fmla="*/ 1 w 551"/>
                <a:gd name="T27" fmla="*/ 1 h 274"/>
                <a:gd name="T28" fmla="*/ 1 w 551"/>
                <a:gd name="T29" fmla="*/ 1 h 274"/>
                <a:gd name="T30" fmla="*/ 1 w 551"/>
                <a:gd name="T31" fmla="*/ 1 h 274"/>
                <a:gd name="T32" fmla="*/ 1 w 551"/>
                <a:gd name="T33" fmla="*/ 1 h 274"/>
                <a:gd name="T34" fmla="*/ 1 w 551"/>
                <a:gd name="T35" fmla="*/ 1 h 274"/>
                <a:gd name="T36" fmla="*/ 1 w 551"/>
                <a:gd name="T37" fmla="*/ 0 h 274"/>
                <a:gd name="T38" fmla="*/ 1 w 551"/>
                <a:gd name="T39" fmla="*/ 1 h 274"/>
                <a:gd name="T40" fmla="*/ 1 w 551"/>
                <a:gd name="T41" fmla="*/ 1 h 274"/>
                <a:gd name="T42" fmla="*/ 1 w 551"/>
                <a:gd name="T43" fmla="*/ 1 h 274"/>
                <a:gd name="T44" fmla="*/ 1 w 551"/>
                <a:gd name="T45" fmla="*/ 1 h 274"/>
                <a:gd name="T46" fmla="*/ 1 w 551"/>
                <a:gd name="T47" fmla="*/ 1 h 274"/>
                <a:gd name="T48" fmla="*/ 1 w 551"/>
                <a:gd name="T49" fmla="*/ 1 h 274"/>
                <a:gd name="T50" fmla="*/ 1 w 551"/>
                <a:gd name="T51" fmla="*/ 1 h 274"/>
                <a:gd name="T52" fmla="*/ 1 w 551"/>
                <a:gd name="T53" fmla="*/ 1 h 274"/>
                <a:gd name="T54" fmla="*/ 1 w 551"/>
                <a:gd name="T55" fmla="*/ 1 h 274"/>
                <a:gd name="T56" fmla="*/ 1 w 551"/>
                <a:gd name="T57" fmla="*/ 1 h 274"/>
                <a:gd name="T58" fmla="*/ 1 w 551"/>
                <a:gd name="T59" fmla="*/ 1 h 274"/>
                <a:gd name="T60" fmla="*/ 1 w 551"/>
                <a:gd name="T61" fmla="*/ 1 h 274"/>
                <a:gd name="T62" fmla="*/ 1 w 551"/>
                <a:gd name="T63" fmla="*/ 1 h 274"/>
                <a:gd name="T64" fmla="*/ 1 w 551"/>
                <a:gd name="T65" fmla="*/ 1 h 274"/>
                <a:gd name="T66" fmla="*/ 1 w 551"/>
                <a:gd name="T67" fmla="*/ 1 h 274"/>
                <a:gd name="T68" fmla="*/ 1 w 551"/>
                <a:gd name="T69" fmla="*/ 1 h 274"/>
                <a:gd name="T70" fmla="*/ 1 w 551"/>
                <a:gd name="T71" fmla="*/ 1 h 274"/>
                <a:gd name="T72" fmla="*/ 1 w 551"/>
                <a:gd name="T73" fmla="*/ 1 h 274"/>
                <a:gd name="T74" fmla="*/ 1 w 551"/>
                <a:gd name="T75" fmla="*/ 1 h 274"/>
                <a:gd name="T76" fmla="*/ 1 w 551"/>
                <a:gd name="T77" fmla="*/ 1 h 274"/>
                <a:gd name="T78" fmla="*/ 1 w 551"/>
                <a:gd name="T79" fmla="*/ 1 h 274"/>
                <a:gd name="T80" fmla="*/ 0 w 551"/>
                <a:gd name="T81" fmla="*/ 1 h 2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51"/>
                <a:gd name="T124" fmla="*/ 0 h 274"/>
                <a:gd name="T125" fmla="*/ 551 w 551"/>
                <a:gd name="T126" fmla="*/ 274 h 2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51" h="274">
                  <a:moveTo>
                    <a:pt x="0" y="274"/>
                  </a:moveTo>
                  <a:lnTo>
                    <a:pt x="0" y="271"/>
                  </a:lnTo>
                  <a:lnTo>
                    <a:pt x="0" y="269"/>
                  </a:lnTo>
                  <a:lnTo>
                    <a:pt x="17" y="261"/>
                  </a:lnTo>
                  <a:lnTo>
                    <a:pt x="36" y="250"/>
                  </a:lnTo>
                  <a:lnTo>
                    <a:pt x="55" y="236"/>
                  </a:lnTo>
                  <a:lnTo>
                    <a:pt x="77" y="224"/>
                  </a:lnTo>
                  <a:lnTo>
                    <a:pt x="95" y="209"/>
                  </a:lnTo>
                  <a:lnTo>
                    <a:pt x="114" y="196"/>
                  </a:lnTo>
                  <a:lnTo>
                    <a:pt x="129" y="183"/>
                  </a:lnTo>
                  <a:lnTo>
                    <a:pt x="144" y="175"/>
                  </a:lnTo>
                  <a:lnTo>
                    <a:pt x="188" y="142"/>
                  </a:lnTo>
                  <a:lnTo>
                    <a:pt x="229" y="113"/>
                  </a:lnTo>
                  <a:lnTo>
                    <a:pt x="269" y="86"/>
                  </a:lnTo>
                  <a:lnTo>
                    <a:pt x="310" y="63"/>
                  </a:lnTo>
                  <a:lnTo>
                    <a:pt x="352" y="41"/>
                  </a:lnTo>
                  <a:lnTo>
                    <a:pt x="398" y="23"/>
                  </a:lnTo>
                  <a:lnTo>
                    <a:pt x="448" y="10"/>
                  </a:lnTo>
                  <a:lnTo>
                    <a:pt x="505" y="0"/>
                  </a:lnTo>
                  <a:lnTo>
                    <a:pt x="521" y="1"/>
                  </a:lnTo>
                  <a:lnTo>
                    <a:pt x="532" y="2"/>
                  </a:lnTo>
                  <a:lnTo>
                    <a:pt x="541" y="3"/>
                  </a:lnTo>
                  <a:lnTo>
                    <a:pt x="547" y="4"/>
                  </a:lnTo>
                  <a:lnTo>
                    <a:pt x="551" y="5"/>
                  </a:lnTo>
                  <a:lnTo>
                    <a:pt x="551" y="8"/>
                  </a:lnTo>
                  <a:lnTo>
                    <a:pt x="470" y="16"/>
                  </a:lnTo>
                  <a:lnTo>
                    <a:pt x="398" y="36"/>
                  </a:lnTo>
                  <a:lnTo>
                    <a:pt x="333" y="64"/>
                  </a:lnTo>
                  <a:lnTo>
                    <a:pt x="275" y="100"/>
                  </a:lnTo>
                  <a:lnTo>
                    <a:pt x="217" y="138"/>
                  </a:lnTo>
                  <a:lnTo>
                    <a:pt x="161" y="180"/>
                  </a:lnTo>
                  <a:lnTo>
                    <a:pt x="104" y="222"/>
                  </a:lnTo>
                  <a:lnTo>
                    <a:pt x="42" y="264"/>
                  </a:lnTo>
                  <a:lnTo>
                    <a:pt x="35" y="265"/>
                  </a:lnTo>
                  <a:lnTo>
                    <a:pt x="30" y="267"/>
                  </a:lnTo>
                  <a:lnTo>
                    <a:pt x="25" y="268"/>
                  </a:lnTo>
                  <a:lnTo>
                    <a:pt x="21" y="269"/>
                  </a:lnTo>
                  <a:lnTo>
                    <a:pt x="16" y="270"/>
                  </a:lnTo>
                  <a:lnTo>
                    <a:pt x="12" y="271"/>
                  </a:lnTo>
                  <a:lnTo>
                    <a:pt x="7" y="272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9" name="Freeform 14"/>
            <p:cNvSpPr>
              <a:spLocks/>
            </p:cNvSpPr>
            <p:nvPr/>
          </p:nvSpPr>
          <p:spPr bwMode="auto">
            <a:xfrm>
              <a:off x="4671" y="1156"/>
              <a:ext cx="220" cy="196"/>
            </a:xfrm>
            <a:custGeom>
              <a:avLst/>
              <a:gdLst>
                <a:gd name="T0" fmla="*/ 1 w 440"/>
                <a:gd name="T1" fmla="*/ 0 h 393"/>
                <a:gd name="T2" fmla="*/ 1 w 440"/>
                <a:gd name="T3" fmla="*/ 0 h 393"/>
                <a:gd name="T4" fmla="*/ 1 w 440"/>
                <a:gd name="T5" fmla="*/ 0 h 393"/>
                <a:gd name="T6" fmla="*/ 1 w 440"/>
                <a:gd name="T7" fmla="*/ 0 h 393"/>
                <a:gd name="T8" fmla="*/ 1 w 440"/>
                <a:gd name="T9" fmla="*/ 0 h 393"/>
                <a:gd name="T10" fmla="*/ 1 w 440"/>
                <a:gd name="T11" fmla="*/ 0 h 393"/>
                <a:gd name="T12" fmla="*/ 1 w 440"/>
                <a:gd name="T13" fmla="*/ 0 h 393"/>
                <a:gd name="T14" fmla="*/ 1 w 440"/>
                <a:gd name="T15" fmla="*/ 0 h 393"/>
                <a:gd name="T16" fmla="*/ 1 w 440"/>
                <a:gd name="T17" fmla="*/ 0 h 393"/>
                <a:gd name="T18" fmla="*/ 1 w 440"/>
                <a:gd name="T19" fmla="*/ 0 h 393"/>
                <a:gd name="T20" fmla="*/ 1 w 440"/>
                <a:gd name="T21" fmla="*/ 0 h 393"/>
                <a:gd name="T22" fmla="*/ 1 w 440"/>
                <a:gd name="T23" fmla="*/ 0 h 393"/>
                <a:gd name="T24" fmla="*/ 1 w 440"/>
                <a:gd name="T25" fmla="*/ 0 h 393"/>
                <a:gd name="T26" fmla="*/ 1 w 440"/>
                <a:gd name="T27" fmla="*/ 0 h 393"/>
                <a:gd name="T28" fmla="*/ 1 w 440"/>
                <a:gd name="T29" fmla="*/ 0 h 393"/>
                <a:gd name="T30" fmla="*/ 1 w 440"/>
                <a:gd name="T31" fmla="*/ 0 h 393"/>
                <a:gd name="T32" fmla="*/ 0 w 440"/>
                <a:gd name="T33" fmla="*/ 0 h 393"/>
                <a:gd name="T34" fmla="*/ 0 w 440"/>
                <a:gd name="T35" fmla="*/ 0 h 393"/>
                <a:gd name="T36" fmla="*/ 1 w 440"/>
                <a:gd name="T37" fmla="*/ 0 h 393"/>
                <a:gd name="T38" fmla="*/ 1 w 440"/>
                <a:gd name="T39" fmla="*/ 0 h 393"/>
                <a:gd name="T40" fmla="*/ 1 w 440"/>
                <a:gd name="T41" fmla="*/ 0 h 393"/>
                <a:gd name="T42" fmla="*/ 1 w 440"/>
                <a:gd name="T43" fmla="*/ 0 h 393"/>
                <a:gd name="T44" fmla="*/ 1 w 440"/>
                <a:gd name="T45" fmla="*/ 0 h 393"/>
                <a:gd name="T46" fmla="*/ 1 w 440"/>
                <a:gd name="T47" fmla="*/ 0 h 393"/>
                <a:gd name="T48" fmla="*/ 1 w 440"/>
                <a:gd name="T49" fmla="*/ 0 h 393"/>
                <a:gd name="T50" fmla="*/ 1 w 440"/>
                <a:gd name="T51" fmla="*/ 0 h 393"/>
                <a:gd name="T52" fmla="*/ 1 w 440"/>
                <a:gd name="T53" fmla="*/ 0 h 393"/>
                <a:gd name="T54" fmla="*/ 1 w 440"/>
                <a:gd name="T55" fmla="*/ 0 h 393"/>
                <a:gd name="T56" fmla="*/ 1 w 440"/>
                <a:gd name="T57" fmla="*/ 0 h 393"/>
                <a:gd name="T58" fmla="*/ 1 w 440"/>
                <a:gd name="T59" fmla="*/ 0 h 393"/>
                <a:gd name="T60" fmla="*/ 1 w 440"/>
                <a:gd name="T61" fmla="*/ 0 h 393"/>
                <a:gd name="T62" fmla="*/ 1 w 440"/>
                <a:gd name="T63" fmla="*/ 0 h 393"/>
                <a:gd name="T64" fmla="*/ 1 w 440"/>
                <a:gd name="T65" fmla="*/ 0 h 393"/>
                <a:gd name="T66" fmla="*/ 1 w 440"/>
                <a:gd name="T67" fmla="*/ 0 h 393"/>
                <a:gd name="T68" fmla="*/ 1 w 440"/>
                <a:gd name="T69" fmla="*/ 0 h 393"/>
                <a:gd name="T70" fmla="*/ 1 w 440"/>
                <a:gd name="T71" fmla="*/ 0 h 393"/>
                <a:gd name="T72" fmla="*/ 1 w 440"/>
                <a:gd name="T73" fmla="*/ 0 h 393"/>
                <a:gd name="T74" fmla="*/ 1 w 440"/>
                <a:gd name="T75" fmla="*/ 0 h 393"/>
                <a:gd name="T76" fmla="*/ 1 w 440"/>
                <a:gd name="T77" fmla="*/ 0 h 393"/>
                <a:gd name="T78" fmla="*/ 1 w 440"/>
                <a:gd name="T79" fmla="*/ 0 h 393"/>
                <a:gd name="T80" fmla="*/ 1 w 440"/>
                <a:gd name="T81" fmla="*/ 0 h 393"/>
                <a:gd name="T82" fmla="*/ 1 w 440"/>
                <a:gd name="T83" fmla="*/ 0 h 393"/>
                <a:gd name="T84" fmla="*/ 1 w 440"/>
                <a:gd name="T85" fmla="*/ 0 h 393"/>
                <a:gd name="T86" fmla="*/ 1 w 440"/>
                <a:gd name="T87" fmla="*/ 0 h 393"/>
                <a:gd name="T88" fmla="*/ 1 w 440"/>
                <a:gd name="T89" fmla="*/ 0 h 393"/>
                <a:gd name="T90" fmla="*/ 1 w 440"/>
                <a:gd name="T91" fmla="*/ 0 h 393"/>
                <a:gd name="T92" fmla="*/ 1 w 440"/>
                <a:gd name="T93" fmla="*/ 0 h 393"/>
                <a:gd name="T94" fmla="*/ 1 w 440"/>
                <a:gd name="T95" fmla="*/ 0 h 393"/>
                <a:gd name="T96" fmla="*/ 1 w 440"/>
                <a:gd name="T97" fmla="*/ 0 h 393"/>
                <a:gd name="T98" fmla="*/ 1 w 440"/>
                <a:gd name="T99" fmla="*/ 0 h 393"/>
                <a:gd name="T100" fmla="*/ 1 w 440"/>
                <a:gd name="T101" fmla="*/ 0 h 393"/>
                <a:gd name="T102" fmla="*/ 1 w 440"/>
                <a:gd name="T103" fmla="*/ 0 h 393"/>
                <a:gd name="T104" fmla="*/ 1 w 440"/>
                <a:gd name="T105" fmla="*/ 0 h 393"/>
                <a:gd name="T106" fmla="*/ 1 w 440"/>
                <a:gd name="T107" fmla="*/ 0 h 393"/>
                <a:gd name="T108" fmla="*/ 1 w 440"/>
                <a:gd name="T109" fmla="*/ 0 h 393"/>
                <a:gd name="T110" fmla="*/ 1 w 440"/>
                <a:gd name="T111" fmla="*/ 0 h 393"/>
                <a:gd name="T112" fmla="*/ 1 w 440"/>
                <a:gd name="T113" fmla="*/ 0 h 393"/>
                <a:gd name="T114" fmla="*/ 1 w 440"/>
                <a:gd name="T115" fmla="*/ 0 h 393"/>
                <a:gd name="T116" fmla="*/ 1 w 440"/>
                <a:gd name="T117" fmla="*/ 0 h 393"/>
                <a:gd name="T118" fmla="*/ 1 w 440"/>
                <a:gd name="T119" fmla="*/ 0 h 393"/>
                <a:gd name="T120" fmla="*/ 1 w 440"/>
                <a:gd name="T121" fmla="*/ 0 h 39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0"/>
                <a:gd name="T184" fmla="*/ 0 h 393"/>
                <a:gd name="T185" fmla="*/ 440 w 440"/>
                <a:gd name="T186" fmla="*/ 393 h 39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0" h="393">
                  <a:moveTo>
                    <a:pt x="311" y="393"/>
                  </a:moveTo>
                  <a:lnTo>
                    <a:pt x="307" y="371"/>
                  </a:lnTo>
                  <a:lnTo>
                    <a:pt x="298" y="350"/>
                  </a:lnTo>
                  <a:lnTo>
                    <a:pt x="284" y="327"/>
                  </a:lnTo>
                  <a:lnTo>
                    <a:pt x="270" y="305"/>
                  </a:lnTo>
                  <a:lnTo>
                    <a:pt x="252" y="283"/>
                  </a:lnTo>
                  <a:lnTo>
                    <a:pt x="237" y="262"/>
                  </a:lnTo>
                  <a:lnTo>
                    <a:pt x="222" y="243"/>
                  </a:lnTo>
                  <a:lnTo>
                    <a:pt x="210" y="228"/>
                  </a:lnTo>
                  <a:lnTo>
                    <a:pt x="195" y="192"/>
                  </a:lnTo>
                  <a:lnTo>
                    <a:pt x="180" y="156"/>
                  </a:lnTo>
                  <a:lnTo>
                    <a:pt x="161" y="121"/>
                  </a:lnTo>
                  <a:lnTo>
                    <a:pt x="138" y="88"/>
                  </a:lnTo>
                  <a:lnTo>
                    <a:pt x="110" y="58"/>
                  </a:lnTo>
                  <a:lnTo>
                    <a:pt x="79" y="34"/>
                  </a:lnTo>
                  <a:lnTo>
                    <a:pt x="42" y="15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0" y="0"/>
                  </a:lnTo>
                  <a:lnTo>
                    <a:pt x="41" y="1"/>
                  </a:lnTo>
                  <a:lnTo>
                    <a:pt x="60" y="4"/>
                  </a:lnTo>
                  <a:lnTo>
                    <a:pt x="82" y="9"/>
                  </a:lnTo>
                  <a:lnTo>
                    <a:pt x="101" y="14"/>
                  </a:lnTo>
                  <a:lnTo>
                    <a:pt x="120" y="22"/>
                  </a:lnTo>
                  <a:lnTo>
                    <a:pt x="138" y="32"/>
                  </a:lnTo>
                  <a:lnTo>
                    <a:pt x="156" y="46"/>
                  </a:lnTo>
                  <a:lnTo>
                    <a:pt x="156" y="48"/>
                  </a:lnTo>
                  <a:lnTo>
                    <a:pt x="158" y="49"/>
                  </a:lnTo>
                  <a:lnTo>
                    <a:pt x="162" y="50"/>
                  </a:lnTo>
                  <a:lnTo>
                    <a:pt x="162" y="51"/>
                  </a:lnTo>
                  <a:lnTo>
                    <a:pt x="162" y="53"/>
                  </a:lnTo>
                  <a:lnTo>
                    <a:pt x="190" y="82"/>
                  </a:lnTo>
                  <a:lnTo>
                    <a:pt x="214" y="116"/>
                  </a:lnTo>
                  <a:lnTo>
                    <a:pt x="231" y="150"/>
                  </a:lnTo>
                  <a:lnTo>
                    <a:pt x="247" y="189"/>
                  </a:lnTo>
                  <a:lnTo>
                    <a:pt x="261" y="226"/>
                  </a:lnTo>
                  <a:lnTo>
                    <a:pt x="277" y="264"/>
                  </a:lnTo>
                  <a:lnTo>
                    <a:pt x="294" y="301"/>
                  </a:lnTo>
                  <a:lnTo>
                    <a:pt x="317" y="338"/>
                  </a:lnTo>
                  <a:lnTo>
                    <a:pt x="321" y="338"/>
                  </a:lnTo>
                  <a:lnTo>
                    <a:pt x="325" y="329"/>
                  </a:lnTo>
                  <a:lnTo>
                    <a:pt x="328" y="323"/>
                  </a:lnTo>
                  <a:lnTo>
                    <a:pt x="328" y="316"/>
                  </a:lnTo>
                  <a:lnTo>
                    <a:pt x="328" y="309"/>
                  </a:lnTo>
                  <a:lnTo>
                    <a:pt x="319" y="286"/>
                  </a:lnTo>
                  <a:lnTo>
                    <a:pt x="320" y="267"/>
                  </a:lnTo>
                  <a:lnTo>
                    <a:pt x="329" y="251"/>
                  </a:lnTo>
                  <a:lnTo>
                    <a:pt x="345" y="238"/>
                  </a:lnTo>
                  <a:lnTo>
                    <a:pt x="365" y="229"/>
                  </a:lnTo>
                  <a:lnTo>
                    <a:pt x="388" y="222"/>
                  </a:lnTo>
                  <a:lnTo>
                    <a:pt x="413" y="219"/>
                  </a:lnTo>
                  <a:lnTo>
                    <a:pt x="440" y="220"/>
                  </a:lnTo>
                  <a:lnTo>
                    <a:pt x="426" y="237"/>
                  </a:lnTo>
                  <a:lnTo>
                    <a:pt x="411" y="260"/>
                  </a:lnTo>
                  <a:lnTo>
                    <a:pt x="393" y="285"/>
                  </a:lnTo>
                  <a:lnTo>
                    <a:pt x="375" y="312"/>
                  </a:lnTo>
                  <a:lnTo>
                    <a:pt x="356" y="338"/>
                  </a:lnTo>
                  <a:lnTo>
                    <a:pt x="339" y="362"/>
                  </a:lnTo>
                  <a:lnTo>
                    <a:pt x="323" y="380"/>
                  </a:lnTo>
                  <a:lnTo>
                    <a:pt x="311" y="39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0" name="Freeform 15"/>
            <p:cNvSpPr>
              <a:spLocks/>
            </p:cNvSpPr>
            <p:nvPr/>
          </p:nvSpPr>
          <p:spPr bwMode="auto">
            <a:xfrm>
              <a:off x="4855" y="1240"/>
              <a:ext cx="43" cy="25"/>
            </a:xfrm>
            <a:custGeom>
              <a:avLst/>
              <a:gdLst>
                <a:gd name="T0" fmla="*/ 0 w 86"/>
                <a:gd name="T1" fmla="*/ 1 h 48"/>
                <a:gd name="T2" fmla="*/ 0 w 86"/>
                <a:gd name="T3" fmla="*/ 1 h 48"/>
                <a:gd name="T4" fmla="*/ 1 w 86"/>
                <a:gd name="T5" fmla="*/ 1 h 48"/>
                <a:gd name="T6" fmla="*/ 1 w 86"/>
                <a:gd name="T7" fmla="*/ 1 h 48"/>
                <a:gd name="T8" fmla="*/ 1 w 86"/>
                <a:gd name="T9" fmla="*/ 1 h 48"/>
                <a:gd name="T10" fmla="*/ 1 w 86"/>
                <a:gd name="T11" fmla="*/ 1 h 48"/>
                <a:gd name="T12" fmla="*/ 1 w 86"/>
                <a:gd name="T13" fmla="*/ 1 h 48"/>
                <a:gd name="T14" fmla="*/ 1 w 86"/>
                <a:gd name="T15" fmla="*/ 1 h 48"/>
                <a:gd name="T16" fmla="*/ 1 w 86"/>
                <a:gd name="T17" fmla="*/ 1 h 48"/>
                <a:gd name="T18" fmla="*/ 1 w 86"/>
                <a:gd name="T19" fmla="*/ 1 h 48"/>
                <a:gd name="T20" fmla="*/ 1 w 86"/>
                <a:gd name="T21" fmla="*/ 1 h 48"/>
                <a:gd name="T22" fmla="*/ 1 w 86"/>
                <a:gd name="T23" fmla="*/ 1 h 48"/>
                <a:gd name="T24" fmla="*/ 1 w 86"/>
                <a:gd name="T25" fmla="*/ 1 h 48"/>
                <a:gd name="T26" fmla="*/ 1 w 86"/>
                <a:gd name="T27" fmla="*/ 0 h 48"/>
                <a:gd name="T28" fmla="*/ 1 w 86"/>
                <a:gd name="T29" fmla="*/ 0 h 48"/>
                <a:gd name="T30" fmla="*/ 1 w 86"/>
                <a:gd name="T31" fmla="*/ 0 h 48"/>
                <a:gd name="T32" fmla="*/ 1 w 86"/>
                <a:gd name="T33" fmla="*/ 0 h 48"/>
                <a:gd name="T34" fmla="*/ 1 w 86"/>
                <a:gd name="T35" fmla="*/ 1 h 48"/>
                <a:gd name="T36" fmla="*/ 1 w 86"/>
                <a:gd name="T37" fmla="*/ 1 h 48"/>
                <a:gd name="T38" fmla="*/ 1 w 86"/>
                <a:gd name="T39" fmla="*/ 1 h 48"/>
                <a:gd name="T40" fmla="*/ 1 w 86"/>
                <a:gd name="T41" fmla="*/ 1 h 48"/>
                <a:gd name="T42" fmla="*/ 1 w 86"/>
                <a:gd name="T43" fmla="*/ 1 h 48"/>
                <a:gd name="T44" fmla="*/ 1 w 86"/>
                <a:gd name="T45" fmla="*/ 1 h 48"/>
                <a:gd name="T46" fmla="*/ 1 w 86"/>
                <a:gd name="T47" fmla="*/ 1 h 48"/>
                <a:gd name="T48" fmla="*/ 0 w 86"/>
                <a:gd name="T49" fmla="*/ 1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48"/>
                <a:gd name="T77" fmla="*/ 86 w 86"/>
                <a:gd name="T78" fmla="*/ 48 h 4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48">
                  <a:moveTo>
                    <a:pt x="0" y="48"/>
                  </a:moveTo>
                  <a:lnTo>
                    <a:pt x="0" y="42"/>
                  </a:lnTo>
                  <a:lnTo>
                    <a:pt x="1" y="36"/>
                  </a:lnTo>
                  <a:lnTo>
                    <a:pt x="4" y="29"/>
                  </a:lnTo>
                  <a:lnTo>
                    <a:pt x="8" y="24"/>
                  </a:lnTo>
                  <a:lnTo>
                    <a:pt x="10" y="18"/>
                  </a:lnTo>
                  <a:lnTo>
                    <a:pt x="14" y="11"/>
                  </a:lnTo>
                  <a:lnTo>
                    <a:pt x="18" y="6"/>
                  </a:lnTo>
                  <a:lnTo>
                    <a:pt x="22" y="3"/>
                  </a:lnTo>
                  <a:lnTo>
                    <a:pt x="30" y="2"/>
                  </a:lnTo>
                  <a:lnTo>
                    <a:pt x="37" y="2"/>
                  </a:lnTo>
                  <a:lnTo>
                    <a:pt x="45" y="1"/>
                  </a:lnTo>
                  <a:lnTo>
                    <a:pt x="52" y="1"/>
                  </a:lnTo>
                  <a:lnTo>
                    <a:pt x="60" y="0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79" y="15"/>
                  </a:lnTo>
                  <a:lnTo>
                    <a:pt x="74" y="27"/>
                  </a:lnTo>
                  <a:lnTo>
                    <a:pt x="66" y="34"/>
                  </a:lnTo>
                  <a:lnTo>
                    <a:pt x="60" y="40"/>
                  </a:lnTo>
                  <a:lnTo>
                    <a:pt x="49" y="41"/>
                  </a:lnTo>
                  <a:lnTo>
                    <a:pt x="36" y="43"/>
                  </a:lnTo>
                  <a:lnTo>
                    <a:pt x="19" y="4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16"/>
            <p:cNvSpPr>
              <a:spLocks/>
            </p:cNvSpPr>
            <p:nvPr/>
          </p:nvSpPr>
          <p:spPr bwMode="auto">
            <a:xfrm>
              <a:off x="5016" y="1232"/>
              <a:ext cx="30" cy="17"/>
            </a:xfrm>
            <a:custGeom>
              <a:avLst/>
              <a:gdLst>
                <a:gd name="T0" fmla="*/ 0 w 59"/>
                <a:gd name="T1" fmla="*/ 0 h 35"/>
                <a:gd name="T2" fmla="*/ 0 w 59"/>
                <a:gd name="T3" fmla="*/ 0 h 35"/>
                <a:gd name="T4" fmla="*/ 1 w 59"/>
                <a:gd name="T5" fmla="*/ 0 h 35"/>
                <a:gd name="T6" fmla="*/ 1 w 59"/>
                <a:gd name="T7" fmla="*/ 0 h 35"/>
                <a:gd name="T8" fmla="*/ 1 w 59"/>
                <a:gd name="T9" fmla="*/ 0 h 35"/>
                <a:gd name="T10" fmla="*/ 1 w 59"/>
                <a:gd name="T11" fmla="*/ 0 h 35"/>
                <a:gd name="T12" fmla="*/ 1 w 59"/>
                <a:gd name="T13" fmla="*/ 0 h 35"/>
                <a:gd name="T14" fmla="*/ 1 w 59"/>
                <a:gd name="T15" fmla="*/ 0 h 35"/>
                <a:gd name="T16" fmla="*/ 1 w 59"/>
                <a:gd name="T17" fmla="*/ 0 h 35"/>
                <a:gd name="T18" fmla="*/ 1 w 59"/>
                <a:gd name="T19" fmla="*/ 0 h 35"/>
                <a:gd name="T20" fmla="*/ 1 w 59"/>
                <a:gd name="T21" fmla="*/ 0 h 35"/>
                <a:gd name="T22" fmla="*/ 1 w 59"/>
                <a:gd name="T23" fmla="*/ 0 h 35"/>
                <a:gd name="T24" fmla="*/ 1 w 59"/>
                <a:gd name="T25" fmla="*/ 0 h 35"/>
                <a:gd name="T26" fmla="*/ 1 w 59"/>
                <a:gd name="T27" fmla="*/ 0 h 35"/>
                <a:gd name="T28" fmla="*/ 1 w 59"/>
                <a:gd name="T29" fmla="*/ 0 h 35"/>
                <a:gd name="T30" fmla="*/ 1 w 59"/>
                <a:gd name="T31" fmla="*/ 0 h 35"/>
                <a:gd name="T32" fmla="*/ 0 w 59"/>
                <a:gd name="T33" fmla="*/ 0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9"/>
                <a:gd name="T52" fmla="*/ 0 h 35"/>
                <a:gd name="T53" fmla="*/ 59 w 59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9" h="35">
                  <a:moveTo>
                    <a:pt x="0" y="35"/>
                  </a:moveTo>
                  <a:lnTo>
                    <a:pt x="0" y="24"/>
                  </a:lnTo>
                  <a:lnTo>
                    <a:pt x="3" y="15"/>
                  </a:lnTo>
                  <a:lnTo>
                    <a:pt x="8" y="9"/>
                  </a:lnTo>
                  <a:lnTo>
                    <a:pt x="17" y="5"/>
                  </a:lnTo>
                  <a:lnTo>
                    <a:pt x="25" y="1"/>
                  </a:lnTo>
                  <a:lnTo>
                    <a:pt x="36" y="0"/>
                  </a:lnTo>
                  <a:lnTo>
                    <a:pt x="48" y="0"/>
                  </a:lnTo>
                  <a:lnTo>
                    <a:pt x="59" y="4"/>
                  </a:lnTo>
                  <a:lnTo>
                    <a:pt x="52" y="7"/>
                  </a:lnTo>
                  <a:lnTo>
                    <a:pt x="44" y="11"/>
                  </a:lnTo>
                  <a:lnTo>
                    <a:pt x="36" y="15"/>
                  </a:lnTo>
                  <a:lnTo>
                    <a:pt x="30" y="20"/>
                  </a:lnTo>
                  <a:lnTo>
                    <a:pt x="22" y="23"/>
                  </a:lnTo>
                  <a:lnTo>
                    <a:pt x="15" y="27"/>
                  </a:lnTo>
                  <a:lnTo>
                    <a:pt x="7" y="3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17"/>
            <p:cNvSpPr>
              <a:spLocks/>
            </p:cNvSpPr>
            <p:nvPr/>
          </p:nvSpPr>
          <p:spPr bwMode="auto">
            <a:xfrm>
              <a:off x="4870" y="1151"/>
              <a:ext cx="101" cy="90"/>
            </a:xfrm>
            <a:custGeom>
              <a:avLst/>
              <a:gdLst>
                <a:gd name="T0" fmla="*/ 1 w 201"/>
                <a:gd name="T1" fmla="*/ 1 h 180"/>
                <a:gd name="T2" fmla="*/ 1 w 201"/>
                <a:gd name="T3" fmla="*/ 1 h 180"/>
                <a:gd name="T4" fmla="*/ 1 w 201"/>
                <a:gd name="T5" fmla="*/ 1 h 180"/>
                <a:gd name="T6" fmla="*/ 1 w 201"/>
                <a:gd name="T7" fmla="*/ 1 h 180"/>
                <a:gd name="T8" fmla="*/ 0 w 201"/>
                <a:gd name="T9" fmla="*/ 1 h 180"/>
                <a:gd name="T10" fmla="*/ 1 w 201"/>
                <a:gd name="T11" fmla="*/ 1 h 180"/>
                <a:gd name="T12" fmla="*/ 1 w 201"/>
                <a:gd name="T13" fmla="*/ 1 h 180"/>
                <a:gd name="T14" fmla="*/ 1 w 201"/>
                <a:gd name="T15" fmla="*/ 1 h 180"/>
                <a:gd name="T16" fmla="*/ 1 w 201"/>
                <a:gd name="T17" fmla="*/ 1 h 180"/>
                <a:gd name="T18" fmla="*/ 1 w 201"/>
                <a:gd name="T19" fmla="*/ 1 h 180"/>
                <a:gd name="T20" fmla="*/ 1 w 201"/>
                <a:gd name="T21" fmla="*/ 1 h 180"/>
                <a:gd name="T22" fmla="*/ 1 w 201"/>
                <a:gd name="T23" fmla="*/ 1 h 180"/>
                <a:gd name="T24" fmla="*/ 1 w 201"/>
                <a:gd name="T25" fmla="*/ 1 h 180"/>
                <a:gd name="T26" fmla="*/ 1 w 201"/>
                <a:gd name="T27" fmla="*/ 1 h 180"/>
                <a:gd name="T28" fmla="*/ 1 w 201"/>
                <a:gd name="T29" fmla="*/ 1 h 180"/>
                <a:gd name="T30" fmla="*/ 1 w 201"/>
                <a:gd name="T31" fmla="*/ 1 h 180"/>
                <a:gd name="T32" fmla="*/ 1 w 201"/>
                <a:gd name="T33" fmla="*/ 1 h 180"/>
                <a:gd name="T34" fmla="*/ 1 w 201"/>
                <a:gd name="T35" fmla="*/ 1 h 180"/>
                <a:gd name="T36" fmla="*/ 1 w 201"/>
                <a:gd name="T37" fmla="*/ 1 h 180"/>
                <a:gd name="T38" fmla="*/ 1 w 201"/>
                <a:gd name="T39" fmla="*/ 1 h 180"/>
                <a:gd name="T40" fmla="*/ 1 w 201"/>
                <a:gd name="T41" fmla="*/ 1 h 180"/>
                <a:gd name="T42" fmla="*/ 1 w 201"/>
                <a:gd name="T43" fmla="*/ 1 h 180"/>
                <a:gd name="T44" fmla="*/ 1 w 201"/>
                <a:gd name="T45" fmla="*/ 1 h 180"/>
                <a:gd name="T46" fmla="*/ 1 w 201"/>
                <a:gd name="T47" fmla="*/ 1 h 180"/>
                <a:gd name="T48" fmla="*/ 1 w 201"/>
                <a:gd name="T49" fmla="*/ 0 h 180"/>
                <a:gd name="T50" fmla="*/ 1 w 201"/>
                <a:gd name="T51" fmla="*/ 1 h 180"/>
                <a:gd name="T52" fmla="*/ 1 w 201"/>
                <a:gd name="T53" fmla="*/ 1 h 180"/>
                <a:gd name="T54" fmla="*/ 1 w 201"/>
                <a:gd name="T55" fmla="*/ 1 h 180"/>
                <a:gd name="T56" fmla="*/ 1 w 201"/>
                <a:gd name="T57" fmla="*/ 1 h 180"/>
                <a:gd name="T58" fmla="*/ 1 w 201"/>
                <a:gd name="T59" fmla="*/ 1 h 180"/>
                <a:gd name="T60" fmla="*/ 1 w 201"/>
                <a:gd name="T61" fmla="*/ 1 h 180"/>
                <a:gd name="T62" fmla="*/ 1 w 201"/>
                <a:gd name="T63" fmla="*/ 1 h 1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1"/>
                <a:gd name="T97" fmla="*/ 0 h 180"/>
                <a:gd name="T98" fmla="*/ 201 w 201"/>
                <a:gd name="T99" fmla="*/ 180 h 18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1" h="180">
                  <a:moveTo>
                    <a:pt x="81" y="180"/>
                  </a:moveTo>
                  <a:lnTo>
                    <a:pt x="70" y="173"/>
                  </a:lnTo>
                  <a:lnTo>
                    <a:pt x="60" y="170"/>
                  </a:lnTo>
                  <a:lnTo>
                    <a:pt x="48" y="167"/>
                  </a:lnTo>
                  <a:lnTo>
                    <a:pt x="39" y="167"/>
                  </a:lnTo>
                  <a:lnTo>
                    <a:pt x="29" y="167"/>
                  </a:lnTo>
                  <a:lnTo>
                    <a:pt x="19" y="168"/>
                  </a:lnTo>
                  <a:lnTo>
                    <a:pt x="9" y="168"/>
                  </a:lnTo>
                  <a:lnTo>
                    <a:pt x="0" y="170"/>
                  </a:lnTo>
                  <a:lnTo>
                    <a:pt x="0" y="164"/>
                  </a:lnTo>
                  <a:lnTo>
                    <a:pt x="1" y="157"/>
                  </a:lnTo>
                  <a:lnTo>
                    <a:pt x="4" y="152"/>
                  </a:lnTo>
                  <a:lnTo>
                    <a:pt x="7" y="147"/>
                  </a:lnTo>
                  <a:lnTo>
                    <a:pt x="14" y="137"/>
                  </a:lnTo>
                  <a:lnTo>
                    <a:pt x="21" y="129"/>
                  </a:lnTo>
                  <a:lnTo>
                    <a:pt x="28" y="129"/>
                  </a:lnTo>
                  <a:lnTo>
                    <a:pt x="39" y="129"/>
                  </a:lnTo>
                  <a:lnTo>
                    <a:pt x="51" y="128"/>
                  </a:lnTo>
                  <a:lnTo>
                    <a:pt x="66" y="127"/>
                  </a:lnTo>
                  <a:lnTo>
                    <a:pt x="80" y="125"/>
                  </a:lnTo>
                  <a:lnTo>
                    <a:pt x="94" y="124"/>
                  </a:lnTo>
                  <a:lnTo>
                    <a:pt x="108" y="122"/>
                  </a:lnTo>
                  <a:lnTo>
                    <a:pt x="120" y="122"/>
                  </a:lnTo>
                  <a:lnTo>
                    <a:pt x="122" y="117"/>
                  </a:lnTo>
                  <a:lnTo>
                    <a:pt x="126" y="110"/>
                  </a:lnTo>
                  <a:lnTo>
                    <a:pt x="130" y="98"/>
                  </a:lnTo>
                  <a:lnTo>
                    <a:pt x="134" y="88"/>
                  </a:lnTo>
                  <a:lnTo>
                    <a:pt x="136" y="75"/>
                  </a:lnTo>
                  <a:lnTo>
                    <a:pt x="139" y="65"/>
                  </a:lnTo>
                  <a:lnTo>
                    <a:pt x="139" y="57"/>
                  </a:lnTo>
                  <a:lnTo>
                    <a:pt x="140" y="53"/>
                  </a:lnTo>
                  <a:lnTo>
                    <a:pt x="130" y="47"/>
                  </a:lnTo>
                  <a:lnTo>
                    <a:pt x="121" y="45"/>
                  </a:lnTo>
                  <a:lnTo>
                    <a:pt x="111" y="44"/>
                  </a:lnTo>
                  <a:lnTo>
                    <a:pt x="101" y="45"/>
                  </a:lnTo>
                  <a:lnTo>
                    <a:pt x="89" y="45"/>
                  </a:lnTo>
                  <a:lnTo>
                    <a:pt x="79" y="47"/>
                  </a:lnTo>
                  <a:lnTo>
                    <a:pt x="69" y="48"/>
                  </a:lnTo>
                  <a:lnTo>
                    <a:pt x="61" y="50"/>
                  </a:lnTo>
                  <a:lnTo>
                    <a:pt x="65" y="39"/>
                  </a:lnTo>
                  <a:lnTo>
                    <a:pt x="70" y="30"/>
                  </a:lnTo>
                  <a:lnTo>
                    <a:pt x="78" y="27"/>
                  </a:lnTo>
                  <a:lnTo>
                    <a:pt x="86" y="24"/>
                  </a:lnTo>
                  <a:lnTo>
                    <a:pt x="94" y="21"/>
                  </a:lnTo>
                  <a:lnTo>
                    <a:pt x="104" y="18"/>
                  </a:lnTo>
                  <a:lnTo>
                    <a:pt x="113" y="12"/>
                  </a:lnTo>
                  <a:lnTo>
                    <a:pt x="122" y="8"/>
                  </a:lnTo>
                  <a:lnTo>
                    <a:pt x="131" y="4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53" y="1"/>
                  </a:lnTo>
                  <a:lnTo>
                    <a:pt x="160" y="2"/>
                  </a:lnTo>
                  <a:lnTo>
                    <a:pt x="169" y="5"/>
                  </a:lnTo>
                  <a:lnTo>
                    <a:pt x="177" y="7"/>
                  </a:lnTo>
                  <a:lnTo>
                    <a:pt x="186" y="10"/>
                  </a:lnTo>
                  <a:lnTo>
                    <a:pt x="194" y="13"/>
                  </a:lnTo>
                  <a:lnTo>
                    <a:pt x="201" y="18"/>
                  </a:lnTo>
                  <a:lnTo>
                    <a:pt x="196" y="31"/>
                  </a:lnTo>
                  <a:lnTo>
                    <a:pt x="185" y="54"/>
                  </a:lnTo>
                  <a:lnTo>
                    <a:pt x="167" y="79"/>
                  </a:lnTo>
                  <a:lnTo>
                    <a:pt x="146" y="107"/>
                  </a:lnTo>
                  <a:lnTo>
                    <a:pt x="125" y="132"/>
                  </a:lnTo>
                  <a:lnTo>
                    <a:pt x="106" y="154"/>
                  </a:lnTo>
                  <a:lnTo>
                    <a:pt x="89" y="171"/>
                  </a:lnTo>
                  <a:lnTo>
                    <a:pt x="81" y="18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18"/>
            <p:cNvSpPr>
              <a:spLocks/>
            </p:cNvSpPr>
            <p:nvPr/>
          </p:nvSpPr>
          <p:spPr bwMode="auto">
            <a:xfrm>
              <a:off x="4884" y="1178"/>
              <a:ext cx="46" cy="32"/>
            </a:xfrm>
            <a:custGeom>
              <a:avLst/>
              <a:gdLst>
                <a:gd name="T0" fmla="*/ 0 w 92"/>
                <a:gd name="T1" fmla="*/ 1 h 62"/>
                <a:gd name="T2" fmla="*/ 0 w 92"/>
                <a:gd name="T3" fmla="*/ 1 h 62"/>
                <a:gd name="T4" fmla="*/ 1 w 92"/>
                <a:gd name="T5" fmla="*/ 1 h 62"/>
                <a:gd name="T6" fmla="*/ 1 w 92"/>
                <a:gd name="T7" fmla="*/ 1 h 62"/>
                <a:gd name="T8" fmla="*/ 1 w 92"/>
                <a:gd name="T9" fmla="*/ 1 h 62"/>
                <a:gd name="T10" fmla="*/ 1 w 92"/>
                <a:gd name="T11" fmla="*/ 1 h 62"/>
                <a:gd name="T12" fmla="*/ 1 w 92"/>
                <a:gd name="T13" fmla="*/ 1 h 62"/>
                <a:gd name="T14" fmla="*/ 1 w 92"/>
                <a:gd name="T15" fmla="*/ 1 h 62"/>
                <a:gd name="T16" fmla="*/ 1 w 92"/>
                <a:gd name="T17" fmla="*/ 1 h 62"/>
                <a:gd name="T18" fmla="*/ 1 w 92"/>
                <a:gd name="T19" fmla="*/ 1 h 62"/>
                <a:gd name="T20" fmla="*/ 1 w 92"/>
                <a:gd name="T21" fmla="*/ 1 h 62"/>
                <a:gd name="T22" fmla="*/ 1 w 92"/>
                <a:gd name="T23" fmla="*/ 1 h 62"/>
                <a:gd name="T24" fmla="*/ 1 w 92"/>
                <a:gd name="T25" fmla="*/ 1 h 62"/>
                <a:gd name="T26" fmla="*/ 1 w 92"/>
                <a:gd name="T27" fmla="*/ 0 h 62"/>
                <a:gd name="T28" fmla="*/ 1 w 92"/>
                <a:gd name="T29" fmla="*/ 0 h 62"/>
                <a:gd name="T30" fmla="*/ 1 w 92"/>
                <a:gd name="T31" fmla="*/ 1 h 62"/>
                <a:gd name="T32" fmla="*/ 1 w 92"/>
                <a:gd name="T33" fmla="*/ 1 h 62"/>
                <a:gd name="T34" fmla="*/ 1 w 92"/>
                <a:gd name="T35" fmla="*/ 1 h 62"/>
                <a:gd name="T36" fmla="*/ 1 w 92"/>
                <a:gd name="T37" fmla="*/ 1 h 62"/>
                <a:gd name="T38" fmla="*/ 1 w 92"/>
                <a:gd name="T39" fmla="*/ 1 h 62"/>
                <a:gd name="T40" fmla="*/ 1 w 92"/>
                <a:gd name="T41" fmla="*/ 1 h 62"/>
                <a:gd name="T42" fmla="*/ 1 w 92"/>
                <a:gd name="T43" fmla="*/ 1 h 62"/>
                <a:gd name="T44" fmla="*/ 1 w 92"/>
                <a:gd name="T45" fmla="*/ 1 h 62"/>
                <a:gd name="T46" fmla="*/ 1 w 92"/>
                <a:gd name="T47" fmla="*/ 1 h 62"/>
                <a:gd name="T48" fmla="*/ 1 w 92"/>
                <a:gd name="T49" fmla="*/ 1 h 62"/>
                <a:gd name="T50" fmla="*/ 1 w 92"/>
                <a:gd name="T51" fmla="*/ 1 h 62"/>
                <a:gd name="T52" fmla="*/ 1 w 92"/>
                <a:gd name="T53" fmla="*/ 1 h 62"/>
                <a:gd name="T54" fmla="*/ 1 w 92"/>
                <a:gd name="T55" fmla="*/ 1 h 62"/>
                <a:gd name="T56" fmla="*/ 1 w 92"/>
                <a:gd name="T57" fmla="*/ 1 h 62"/>
                <a:gd name="T58" fmla="*/ 1 w 92"/>
                <a:gd name="T59" fmla="*/ 1 h 62"/>
                <a:gd name="T60" fmla="*/ 0 w 92"/>
                <a:gd name="T61" fmla="*/ 1 h 6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2"/>
                <a:gd name="T94" fmla="*/ 0 h 62"/>
                <a:gd name="T95" fmla="*/ 92 w 92"/>
                <a:gd name="T96" fmla="*/ 62 h 6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2" h="62">
                  <a:moveTo>
                    <a:pt x="0" y="62"/>
                  </a:moveTo>
                  <a:lnTo>
                    <a:pt x="0" y="57"/>
                  </a:lnTo>
                  <a:lnTo>
                    <a:pt x="2" y="49"/>
                  </a:lnTo>
                  <a:lnTo>
                    <a:pt x="5" y="43"/>
                  </a:lnTo>
                  <a:lnTo>
                    <a:pt x="11" y="34"/>
                  </a:lnTo>
                  <a:lnTo>
                    <a:pt x="18" y="21"/>
                  </a:lnTo>
                  <a:lnTo>
                    <a:pt x="29" y="5"/>
                  </a:lnTo>
                  <a:lnTo>
                    <a:pt x="36" y="4"/>
                  </a:lnTo>
                  <a:lnTo>
                    <a:pt x="43" y="3"/>
                  </a:lnTo>
                  <a:lnTo>
                    <a:pt x="51" y="2"/>
                  </a:lnTo>
                  <a:lnTo>
                    <a:pt x="58" y="2"/>
                  </a:lnTo>
                  <a:lnTo>
                    <a:pt x="66" y="1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92" y="0"/>
                  </a:lnTo>
                  <a:lnTo>
                    <a:pt x="90" y="6"/>
                  </a:lnTo>
                  <a:lnTo>
                    <a:pt x="89" y="12"/>
                  </a:lnTo>
                  <a:lnTo>
                    <a:pt x="88" y="19"/>
                  </a:lnTo>
                  <a:lnTo>
                    <a:pt x="87" y="26"/>
                  </a:lnTo>
                  <a:lnTo>
                    <a:pt x="84" y="32"/>
                  </a:lnTo>
                  <a:lnTo>
                    <a:pt x="81" y="40"/>
                  </a:lnTo>
                  <a:lnTo>
                    <a:pt x="78" y="46"/>
                  </a:lnTo>
                  <a:lnTo>
                    <a:pt x="75" y="53"/>
                  </a:lnTo>
                  <a:lnTo>
                    <a:pt x="65" y="53"/>
                  </a:lnTo>
                  <a:lnTo>
                    <a:pt x="56" y="54"/>
                  </a:lnTo>
                  <a:lnTo>
                    <a:pt x="46" y="55"/>
                  </a:lnTo>
                  <a:lnTo>
                    <a:pt x="37" y="57"/>
                  </a:lnTo>
                  <a:lnTo>
                    <a:pt x="27" y="57"/>
                  </a:lnTo>
                  <a:lnTo>
                    <a:pt x="18" y="59"/>
                  </a:lnTo>
                  <a:lnTo>
                    <a:pt x="7" y="6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4" name="Freeform 19"/>
            <p:cNvSpPr>
              <a:spLocks/>
            </p:cNvSpPr>
            <p:nvPr/>
          </p:nvSpPr>
          <p:spPr bwMode="auto">
            <a:xfrm>
              <a:off x="5055" y="1169"/>
              <a:ext cx="63" cy="38"/>
            </a:xfrm>
            <a:custGeom>
              <a:avLst/>
              <a:gdLst>
                <a:gd name="T0" fmla="*/ 1 w 125"/>
                <a:gd name="T1" fmla="*/ 0 h 77"/>
                <a:gd name="T2" fmla="*/ 1 w 125"/>
                <a:gd name="T3" fmla="*/ 0 h 77"/>
                <a:gd name="T4" fmla="*/ 1 w 125"/>
                <a:gd name="T5" fmla="*/ 0 h 77"/>
                <a:gd name="T6" fmla="*/ 1 w 125"/>
                <a:gd name="T7" fmla="*/ 0 h 77"/>
                <a:gd name="T8" fmla="*/ 1 w 125"/>
                <a:gd name="T9" fmla="*/ 0 h 77"/>
                <a:gd name="T10" fmla="*/ 0 w 125"/>
                <a:gd name="T11" fmla="*/ 0 h 77"/>
                <a:gd name="T12" fmla="*/ 0 w 125"/>
                <a:gd name="T13" fmla="*/ 0 h 77"/>
                <a:gd name="T14" fmla="*/ 1 w 125"/>
                <a:gd name="T15" fmla="*/ 0 h 77"/>
                <a:gd name="T16" fmla="*/ 1 w 125"/>
                <a:gd name="T17" fmla="*/ 0 h 77"/>
                <a:gd name="T18" fmla="*/ 1 w 125"/>
                <a:gd name="T19" fmla="*/ 0 h 77"/>
                <a:gd name="T20" fmla="*/ 1 w 125"/>
                <a:gd name="T21" fmla="*/ 0 h 77"/>
                <a:gd name="T22" fmla="*/ 1 w 125"/>
                <a:gd name="T23" fmla="*/ 0 h 77"/>
                <a:gd name="T24" fmla="*/ 1 w 125"/>
                <a:gd name="T25" fmla="*/ 0 h 77"/>
                <a:gd name="T26" fmla="*/ 1 w 125"/>
                <a:gd name="T27" fmla="*/ 0 h 77"/>
                <a:gd name="T28" fmla="*/ 1 w 125"/>
                <a:gd name="T29" fmla="*/ 0 h 77"/>
                <a:gd name="T30" fmla="*/ 1 w 125"/>
                <a:gd name="T31" fmla="*/ 0 h 77"/>
                <a:gd name="T32" fmla="*/ 1 w 125"/>
                <a:gd name="T33" fmla="*/ 0 h 77"/>
                <a:gd name="T34" fmla="*/ 1 w 125"/>
                <a:gd name="T35" fmla="*/ 0 h 77"/>
                <a:gd name="T36" fmla="*/ 1 w 125"/>
                <a:gd name="T37" fmla="*/ 0 h 77"/>
                <a:gd name="T38" fmla="*/ 1 w 125"/>
                <a:gd name="T39" fmla="*/ 0 h 77"/>
                <a:gd name="T40" fmla="*/ 1 w 125"/>
                <a:gd name="T41" fmla="*/ 0 h 77"/>
                <a:gd name="T42" fmla="*/ 1 w 125"/>
                <a:gd name="T43" fmla="*/ 0 h 77"/>
                <a:gd name="T44" fmla="*/ 1 w 125"/>
                <a:gd name="T45" fmla="*/ 0 h 7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5"/>
                <a:gd name="T70" fmla="*/ 0 h 77"/>
                <a:gd name="T71" fmla="*/ 125 w 125"/>
                <a:gd name="T72" fmla="*/ 77 h 7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5" h="77">
                  <a:moveTo>
                    <a:pt x="76" y="77"/>
                  </a:moveTo>
                  <a:lnTo>
                    <a:pt x="51" y="68"/>
                  </a:lnTo>
                  <a:lnTo>
                    <a:pt x="31" y="63"/>
                  </a:lnTo>
                  <a:lnTo>
                    <a:pt x="16" y="59"/>
                  </a:lnTo>
                  <a:lnTo>
                    <a:pt x="6" y="55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3" y="22"/>
                  </a:lnTo>
                  <a:lnTo>
                    <a:pt x="15" y="1"/>
                  </a:lnTo>
                  <a:lnTo>
                    <a:pt x="24" y="0"/>
                  </a:lnTo>
                  <a:lnTo>
                    <a:pt x="38" y="3"/>
                  </a:lnTo>
                  <a:lnTo>
                    <a:pt x="53" y="6"/>
                  </a:lnTo>
                  <a:lnTo>
                    <a:pt x="71" y="12"/>
                  </a:lnTo>
                  <a:lnTo>
                    <a:pt x="88" y="17"/>
                  </a:lnTo>
                  <a:lnTo>
                    <a:pt x="103" y="23"/>
                  </a:lnTo>
                  <a:lnTo>
                    <a:pt x="116" y="28"/>
                  </a:lnTo>
                  <a:lnTo>
                    <a:pt x="125" y="33"/>
                  </a:lnTo>
                  <a:lnTo>
                    <a:pt x="113" y="44"/>
                  </a:lnTo>
                  <a:lnTo>
                    <a:pt x="103" y="55"/>
                  </a:lnTo>
                  <a:lnTo>
                    <a:pt x="91" y="65"/>
                  </a:lnTo>
                  <a:lnTo>
                    <a:pt x="82" y="77"/>
                  </a:lnTo>
                  <a:lnTo>
                    <a:pt x="79" y="77"/>
                  </a:lnTo>
                  <a:lnTo>
                    <a:pt x="76" y="77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5" name="Freeform 20"/>
            <p:cNvSpPr>
              <a:spLocks/>
            </p:cNvSpPr>
            <p:nvPr/>
          </p:nvSpPr>
          <p:spPr bwMode="auto">
            <a:xfrm>
              <a:off x="4969" y="584"/>
              <a:ext cx="423" cy="576"/>
            </a:xfrm>
            <a:custGeom>
              <a:avLst/>
              <a:gdLst>
                <a:gd name="T0" fmla="*/ 1 w 846"/>
                <a:gd name="T1" fmla="*/ 0 h 1153"/>
                <a:gd name="T2" fmla="*/ 1 w 846"/>
                <a:gd name="T3" fmla="*/ 0 h 1153"/>
                <a:gd name="T4" fmla="*/ 1 w 846"/>
                <a:gd name="T5" fmla="*/ 0 h 1153"/>
                <a:gd name="T6" fmla="*/ 1 w 846"/>
                <a:gd name="T7" fmla="*/ 0 h 1153"/>
                <a:gd name="T8" fmla="*/ 1 w 846"/>
                <a:gd name="T9" fmla="*/ 0 h 1153"/>
                <a:gd name="T10" fmla="*/ 1 w 846"/>
                <a:gd name="T11" fmla="*/ 0 h 1153"/>
                <a:gd name="T12" fmla="*/ 1 w 846"/>
                <a:gd name="T13" fmla="*/ 0 h 1153"/>
                <a:gd name="T14" fmla="*/ 1 w 846"/>
                <a:gd name="T15" fmla="*/ 0 h 1153"/>
                <a:gd name="T16" fmla="*/ 0 w 846"/>
                <a:gd name="T17" fmla="*/ 0 h 1153"/>
                <a:gd name="T18" fmla="*/ 1 w 846"/>
                <a:gd name="T19" fmla="*/ 0 h 1153"/>
                <a:gd name="T20" fmla="*/ 1 w 846"/>
                <a:gd name="T21" fmla="*/ 0 h 1153"/>
                <a:gd name="T22" fmla="*/ 1 w 846"/>
                <a:gd name="T23" fmla="*/ 0 h 1153"/>
                <a:gd name="T24" fmla="*/ 1 w 846"/>
                <a:gd name="T25" fmla="*/ 0 h 1153"/>
                <a:gd name="T26" fmla="*/ 1 w 846"/>
                <a:gd name="T27" fmla="*/ 0 h 1153"/>
                <a:gd name="T28" fmla="*/ 1 w 846"/>
                <a:gd name="T29" fmla="*/ 0 h 1153"/>
                <a:gd name="T30" fmla="*/ 1 w 846"/>
                <a:gd name="T31" fmla="*/ 0 h 1153"/>
                <a:gd name="T32" fmla="*/ 1 w 846"/>
                <a:gd name="T33" fmla="*/ 0 h 1153"/>
                <a:gd name="T34" fmla="*/ 1 w 846"/>
                <a:gd name="T35" fmla="*/ 0 h 1153"/>
                <a:gd name="T36" fmla="*/ 1 w 846"/>
                <a:gd name="T37" fmla="*/ 0 h 1153"/>
                <a:gd name="T38" fmla="*/ 1 w 846"/>
                <a:gd name="T39" fmla="*/ 0 h 1153"/>
                <a:gd name="T40" fmla="*/ 1 w 846"/>
                <a:gd name="T41" fmla="*/ 0 h 1153"/>
                <a:gd name="T42" fmla="*/ 1 w 846"/>
                <a:gd name="T43" fmla="*/ 0 h 1153"/>
                <a:gd name="T44" fmla="*/ 1 w 846"/>
                <a:gd name="T45" fmla="*/ 0 h 1153"/>
                <a:gd name="T46" fmla="*/ 1 w 846"/>
                <a:gd name="T47" fmla="*/ 0 h 1153"/>
                <a:gd name="T48" fmla="*/ 1 w 846"/>
                <a:gd name="T49" fmla="*/ 0 h 1153"/>
                <a:gd name="T50" fmla="*/ 1 w 846"/>
                <a:gd name="T51" fmla="*/ 0 h 1153"/>
                <a:gd name="T52" fmla="*/ 1 w 846"/>
                <a:gd name="T53" fmla="*/ 0 h 1153"/>
                <a:gd name="T54" fmla="*/ 1 w 846"/>
                <a:gd name="T55" fmla="*/ 0 h 1153"/>
                <a:gd name="T56" fmla="*/ 1 w 846"/>
                <a:gd name="T57" fmla="*/ 0 h 1153"/>
                <a:gd name="T58" fmla="*/ 1 w 846"/>
                <a:gd name="T59" fmla="*/ 0 h 1153"/>
                <a:gd name="T60" fmla="*/ 1 w 846"/>
                <a:gd name="T61" fmla="*/ 0 h 1153"/>
                <a:gd name="T62" fmla="*/ 1 w 846"/>
                <a:gd name="T63" fmla="*/ 0 h 1153"/>
                <a:gd name="T64" fmla="*/ 1 w 846"/>
                <a:gd name="T65" fmla="*/ 0 h 1153"/>
                <a:gd name="T66" fmla="*/ 1 w 846"/>
                <a:gd name="T67" fmla="*/ 0 h 1153"/>
                <a:gd name="T68" fmla="*/ 1 w 846"/>
                <a:gd name="T69" fmla="*/ 0 h 1153"/>
                <a:gd name="T70" fmla="*/ 1 w 846"/>
                <a:gd name="T71" fmla="*/ 0 h 1153"/>
                <a:gd name="T72" fmla="*/ 1 w 846"/>
                <a:gd name="T73" fmla="*/ 0 h 1153"/>
                <a:gd name="T74" fmla="*/ 1 w 846"/>
                <a:gd name="T75" fmla="*/ 0 h 1153"/>
                <a:gd name="T76" fmla="*/ 1 w 846"/>
                <a:gd name="T77" fmla="*/ 0 h 1153"/>
                <a:gd name="T78" fmla="*/ 1 w 846"/>
                <a:gd name="T79" fmla="*/ 0 h 1153"/>
                <a:gd name="T80" fmla="*/ 1 w 846"/>
                <a:gd name="T81" fmla="*/ 0 h 1153"/>
                <a:gd name="T82" fmla="*/ 1 w 846"/>
                <a:gd name="T83" fmla="*/ 0 h 1153"/>
                <a:gd name="T84" fmla="*/ 1 w 846"/>
                <a:gd name="T85" fmla="*/ 0 h 1153"/>
                <a:gd name="T86" fmla="*/ 1 w 846"/>
                <a:gd name="T87" fmla="*/ 0 h 1153"/>
                <a:gd name="T88" fmla="*/ 1 w 846"/>
                <a:gd name="T89" fmla="*/ 0 h 1153"/>
                <a:gd name="T90" fmla="*/ 1 w 846"/>
                <a:gd name="T91" fmla="*/ 0 h 115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46"/>
                <a:gd name="T139" fmla="*/ 0 h 1153"/>
                <a:gd name="T140" fmla="*/ 846 w 846"/>
                <a:gd name="T141" fmla="*/ 1153 h 115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46" h="1153">
                  <a:moveTo>
                    <a:pt x="323" y="1153"/>
                  </a:moveTo>
                  <a:lnTo>
                    <a:pt x="303" y="1148"/>
                  </a:lnTo>
                  <a:lnTo>
                    <a:pt x="283" y="1143"/>
                  </a:lnTo>
                  <a:lnTo>
                    <a:pt x="266" y="1136"/>
                  </a:lnTo>
                  <a:lnTo>
                    <a:pt x="249" y="1129"/>
                  </a:lnTo>
                  <a:lnTo>
                    <a:pt x="231" y="1121"/>
                  </a:lnTo>
                  <a:lnTo>
                    <a:pt x="215" y="1112"/>
                  </a:lnTo>
                  <a:lnTo>
                    <a:pt x="199" y="1104"/>
                  </a:lnTo>
                  <a:lnTo>
                    <a:pt x="185" y="1097"/>
                  </a:lnTo>
                  <a:lnTo>
                    <a:pt x="156" y="1089"/>
                  </a:lnTo>
                  <a:lnTo>
                    <a:pt x="130" y="1086"/>
                  </a:lnTo>
                  <a:lnTo>
                    <a:pt x="108" y="1083"/>
                  </a:lnTo>
                  <a:lnTo>
                    <a:pt x="88" y="1084"/>
                  </a:lnTo>
                  <a:lnTo>
                    <a:pt x="67" y="1086"/>
                  </a:lnTo>
                  <a:lnTo>
                    <a:pt x="46" y="1090"/>
                  </a:lnTo>
                  <a:lnTo>
                    <a:pt x="25" y="1097"/>
                  </a:lnTo>
                  <a:lnTo>
                    <a:pt x="2" y="1107"/>
                  </a:lnTo>
                  <a:lnTo>
                    <a:pt x="0" y="1063"/>
                  </a:lnTo>
                  <a:lnTo>
                    <a:pt x="18" y="1017"/>
                  </a:lnTo>
                  <a:lnTo>
                    <a:pt x="46" y="970"/>
                  </a:lnTo>
                  <a:lnTo>
                    <a:pt x="85" y="924"/>
                  </a:lnTo>
                  <a:lnTo>
                    <a:pt x="125" y="877"/>
                  </a:lnTo>
                  <a:lnTo>
                    <a:pt x="169" y="835"/>
                  </a:lnTo>
                  <a:lnTo>
                    <a:pt x="208" y="795"/>
                  </a:lnTo>
                  <a:lnTo>
                    <a:pt x="240" y="759"/>
                  </a:lnTo>
                  <a:lnTo>
                    <a:pt x="263" y="713"/>
                  </a:lnTo>
                  <a:lnTo>
                    <a:pt x="287" y="666"/>
                  </a:lnTo>
                  <a:lnTo>
                    <a:pt x="312" y="617"/>
                  </a:lnTo>
                  <a:lnTo>
                    <a:pt x="336" y="568"/>
                  </a:lnTo>
                  <a:lnTo>
                    <a:pt x="360" y="520"/>
                  </a:lnTo>
                  <a:lnTo>
                    <a:pt x="389" y="474"/>
                  </a:lnTo>
                  <a:lnTo>
                    <a:pt x="421" y="432"/>
                  </a:lnTo>
                  <a:lnTo>
                    <a:pt x="461" y="396"/>
                  </a:lnTo>
                  <a:lnTo>
                    <a:pt x="508" y="366"/>
                  </a:lnTo>
                  <a:lnTo>
                    <a:pt x="544" y="326"/>
                  </a:lnTo>
                  <a:lnTo>
                    <a:pt x="564" y="277"/>
                  </a:lnTo>
                  <a:lnTo>
                    <a:pt x="577" y="224"/>
                  </a:lnTo>
                  <a:lnTo>
                    <a:pt x="578" y="167"/>
                  </a:lnTo>
                  <a:lnTo>
                    <a:pt x="574" y="112"/>
                  </a:lnTo>
                  <a:lnTo>
                    <a:pt x="564" y="60"/>
                  </a:lnTo>
                  <a:lnTo>
                    <a:pt x="553" y="16"/>
                  </a:lnTo>
                  <a:lnTo>
                    <a:pt x="551" y="7"/>
                  </a:lnTo>
                  <a:lnTo>
                    <a:pt x="551" y="0"/>
                  </a:lnTo>
                  <a:lnTo>
                    <a:pt x="574" y="0"/>
                  </a:lnTo>
                  <a:lnTo>
                    <a:pt x="597" y="4"/>
                  </a:lnTo>
                  <a:lnTo>
                    <a:pt x="620" y="10"/>
                  </a:lnTo>
                  <a:lnTo>
                    <a:pt x="643" y="19"/>
                  </a:lnTo>
                  <a:lnTo>
                    <a:pt x="665" y="27"/>
                  </a:lnTo>
                  <a:lnTo>
                    <a:pt x="686" y="39"/>
                  </a:lnTo>
                  <a:lnTo>
                    <a:pt x="708" y="51"/>
                  </a:lnTo>
                  <a:lnTo>
                    <a:pt x="730" y="63"/>
                  </a:lnTo>
                  <a:lnTo>
                    <a:pt x="787" y="126"/>
                  </a:lnTo>
                  <a:lnTo>
                    <a:pt x="825" y="192"/>
                  </a:lnTo>
                  <a:lnTo>
                    <a:pt x="843" y="260"/>
                  </a:lnTo>
                  <a:lnTo>
                    <a:pt x="846" y="332"/>
                  </a:lnTo>
                  <a:lnTo>
                    <a:pt x="833" y="403"/>
                  </a:lnTo>
                  <a:lnTo>
                    <a:pt x="809" y="476"/>
                  </a:lnTo>
                  <a:lnTo>
                    <a:pt x="776" y="547"/>
                  </a:lnTo>
                  <a:lnTo>
                    <a:pt x="736" y="619"/>
                  </a:lnTo>
                  <a:lnTo>
                    <a:pt x="734" y="627"/>
                  </a:lnTo>
                  <a:lnTo>
                    <a:pt x="727" y="635"/>
                  </a:lnTo>
                  <a:lnTo>
                    <a:pt x="723" y="639"/>
                  </a:lnTo>
                  <a:lnTo>
                    <a:pt x="721" y="643"/>
                  </a:lnTo>
                  <a:lnTo>
                    <a:pt x="717" y="649"/>
                  </a:lnTo>
                  <a:lnTo>
                    <a:pt x="717" y="655"/>
                  </a:lnTo>
                  <a:lnTo>
                    <a:pt x="707" y="666"/>
                  </a:lnTo>
                  <a:lnTo>
                    <a:pt x="692" y="690"/>
                  </a:lnTo>
                  <a:lnTo>
                    <a:pt x="671" y="722"/>
                  </a:lnTo>
                  <a:lnTo>
                    <a:pt x="651" y="761"/>
                  </a:lnTo>
                  <a:lnTo>
                    <a:pt x="628" y="799"/>
                  </a:lnTo>
                  <a:lnTo>
                    <a:pt x="610" y="835"/>
                  </a:lnTo>
                  <a:lnTo>
                    <a:pt x="595" y="863"/>
                  </a:lnTo>
                  <a:lnTo>
                    <a:pt x="586" y="882"/>
                  </a:lnTo>
                  <a:lnTo>
                    <a:pt x="573" y="914"/>
                  </a:lnTo>
                  <a:lnTo>
                    <a:pt x="565" y="946"/>
                  </a:lnTo>
                  <a:lnTo>
                    <a:pt x="558" y="975"/>
                  </a:lnTo>
                  <a:lnTo>
                    <a:pt x="549" y="1004"/>
                  </a:lnTo>
                  <a:lnTo>
                    <a:pt x="535" y="1031"/>
                  </a:lnTo>
                  <a:lnTo>
                    <a:pt x="516" y="1057"/>
                  </a:lnTo>
                  <a:lnTo>
                    <a:pt x="488" y="1085"/>
                  </a:lnTo>
                  <a:lnTo>
                    <a:pt x="451" y="1115"/>
                  </a:lnTo>
                  <a:lnTo>
                    <a:pt x="443" y="1114"/>
                  </a:lnTo>
                  <a:lnTo>
                    <a:pt x="439" y="1114"/>
                  </a:lnTo>
                  <a:lnTo>
                    <a:pt x="438" y="1112"/>
                  </a:lnTo>
                  <a:lnTo>
                    <a:pt x="437" y="1112"/>
                  </a:lnTo>
                  <a:lnTo>
                    <a:pt x="429" y="1117"/>
                  </a:lnTo>
                  <a:lnTo>
                    <a:pt x="416" y="1122"/>
                  </a:lnTo>
                  <a:lnTo>
                    <a:pt x="400" y="1128"/>
                  </a:lnTo>
                  <a:lnTo>
                    <a:pt x="382" y="1136"/>
                  </a:lnTo>
                  <a:lnTo>
                    <a:pt x="363" y="1141"/>
                  </a:lnTo>
                  <a:lnTo>
                    <a:pt x="345" y="1146"/>
                  </a:lnTo>
                  <a:lnTo>
                    <a:pt x="331" y="1149"/>
                  </a:lnTo>
                  <a:lnTo>
                    <a:pt x="323" y="1153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21"/>
            <p:cNvSpPr>
              <a:spLocks/>
            </p:cNvSpPr>
            <p:nvPr/>
          </p:nvSpPr>
          <p:spPr bwMode="auto">
            <a:xfrm>
              <a:off x="4891" y="792"/>
              <a:ext cx="281" cy="367"/>
            </a:xfrm>
            <a:custGeom>
              <a:avLst/>
              <a:gdLst>
                <a:gd name="T0" fmla="*/ 0 w 562"/>
                <a:gd name="T1" fmla="*/ 1 h 734"/>
                <a:gd name="T2" fmla="*/ 1 w 562"/>
                <a:gd name="T3" fmla="*/ 1 h 734"/>
                <a:gd name="T4" fmla="*/ 1 w 562"/>
                <a:gd name="T5" fmla="*/ 1 h 734"/>
                <a:gd name="T6" fmla="*/ 1 w 562"/>
                <a:gd name="T7" fmla="*/ 1 h 734"/>
                <a:gd name="T8" fmla="*/ 1 w 562"/>
                <a:gd name="T9" fmla="*/ 1 h 734"/>
                <a:gd name="T10" fmla="*/ 1 w 562"/>
                <a:gd name="T11" fmla="*/ 1 h 734"/>
                <a:gd name="T12" fmla="*/ 1 w 562"/>
                <a:gd name="T13" fmla="*/ 1 h 734"/>
                <a:gd name="T14" fmla="*/ 1 w 562"/>
                <a:gd name="T15" fmla="*/ 1 h 734"/>
                <a:gd name="T16" fmla="*/ 1 w 562"/>
                <a:gd name="T17" fmla="*/ 1 h 734"/>
                <a:gd name="T18" fmla="*/ 1 w 562"/>
                <a:gd name="T19" fmla="*/ 1 h 734"/>
                <a:gd name="T20" fmla="*/ 1 w 562"/>
                <a:gd name="T21" fmla="*/ 1 h 734"/>
                <a:gd name="T22" fmla="*/ 1 w 562"/>
                <a:gd name="T23" fmla="*/ 1 h 734"/>
                <a:gd name="T24" fmla="*/ 1 w 562"/>
                <a:gd name="T25" fmla="*/ 1 h 734"/>
                <a:gd name="T26" fmla="*/ 1 w 562"/>
                <a:gd name="T27" fmla="*/ 1 h 734"/>
                <a:gd name="T28" fmla="*/ 1 w 562"/>
                <a:gd name="T29" fmla="*/ 1 h 734"/>
                <a:gd name="T30" fmla="*/ 1 w 562"/>
                <a:gd name="T31" fmla="*/ 1 h 734"/>
                <a:gd name="T32" fmla="*/ 1 w 562"/>
                <a:gd name="T33" fmla="*/ 1 h 734"/>
                <a:gd name="T34" fmla="*/ 1 w 562"/>
                <a:gd name="T35" fmla="*/ 1 h 734"/>
                <a:gd name="T36" fmla="*/ 1 w 562"/>
                <a:gd name="T37" fmla="*/ 1 h 734"/>
                <a:gd name="T38" fmla="*/ 1 w 562"/>
                <a:gd name="T39" fmla="*/ 1 h 734"/>
                <a:gd name="T40" fmla="*/ 1 w 562"/>
                <a:gd name="T41" fmla="*/ 1 h 734"/>
                <a:gd name="T42" fmla="*/ 1 w 562"/>
                <a:gd name="T43" fmla="*/ 1 h 734"/>
                <a:gd name="T44" fmla="*/ 1 w 562"/>
                <a:gd name="T45" fmla="*/ 1 h 734"/>
                <a:gd name="T46" fmla="*/ 1 w 562"/>
                <a:gd name="T47" fmla="*/ 1 h 734"/>
                <a:gd name="T48" fmla="*/ 1 w 562"/>
                <a:gd name="T49" fmla="*/ 1 h 734"/>
                <a:gd name="T50" fmla="*/ 1 w 562"/>
                <a:gd name="T51" fmla="*/ 1 h 734"/>
                <a:gd name="T52" fmla="*/ 1 w 562"/>
                <a:gd name="T53" fmla="*/ 1 h 734"/>
                <a:gd name="T54" fmla="*/ 1 w 562"/>
                <a:gd name="T55" fmla="*/ 1 h 734"/>
                <a:gd name="T56" fmla="*/ 1 w 562"/>
                <a:gd name="T57" fmla="*/ 1 h 734"/>
                <a:gd name="T58" fmla="*/ 1 w 562"/>
                <a:gd name="T59" fmla="*/ 1 h 734"/>
                <a:gd name="T60" fmla="*/ 1 w 562"/>
                <a:gd name="T61" fmla="*/ 1 h 734"/>
                <a:gd name="T62" fmla="*/ 1 w 562"/>
                <a:gd name="T63" fmla="*/ 1 h 734"/>
                <a:gd name="T64" fmla="*/ 1 w 562"/>
                <a:gd name="T65" fmla="*/ 1 h 734"/>
                <a:gd name="T66" fmla="*/ 1 w 562"/>
                <a:gd name="T67" fmla="*/ 1 h 734"/>
                <a:gd name="T68" fmla="*/ 1 w 562"/>
                <a:gd name="T69" fmla="*/ 1 h 7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62"/>
                <a:gd name="T106" fmla="*/ 0 h 734"/>
                <a:gd name="T107" fmla="*/ 562 w 562"/>
                <a:gd name="T108" fmla="*/ 734 h 73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62" h="734">
                  <a:moveTo>
                    <a:pt x="20" y="734"/>
                  </a:moveTo>
                  <a:lnTo>
                    <a:pt x="0" y="701"/>
                  </a:lnTo>
                  <a:lnTo>
                    <a:pt x="3" y="663"/>
                  </a:lnTo>
                  <a:lnTo>
                    <a:pt x="24" y="618"/>
                  </a:lnTo>
                  <a:lnTo>
                    <a:pt x="57" y="574"/>
                  </a:lnTo>
                  <a:lnTo>
                    <a:pt x="95" y="528"/>
                  </a:lnTo>
                  <a:lnTo>
                    <a:pt x="135" y="489"/>
                  </a:lnTo>
                  <a:lnTo>
                    <a:pt x="169" y="456"/>
                  </a:lnTo>
                  <a:lnTo>
                    <a:pt x="195" y="433"/>
                  </a:lnTo>
                  <a:lnTo>
                    <a:pt x="216" y="398"/>
                  </a:lnTo>
                  <a:lnTo>
                    <a:pt x="242" y="362"/>
                  </a:lnTo>
                  <a:lnTo>
                    <a:pt x="266" y="323"/>
                  </a:lnTo>
                  <a:lnTo>
                    <a:pt x="290" y="283"/>
                  </a:lnTo>
                  <a:lnTo>
                    <a:pt x="309" y="241"/>
                  </a:lnTo>
                  <a:lnTo>
                    <a:pt x="326" y="200"/>
                  </a:lnTo>
                  <a:lnTo>
                    <a:pt x="336" y="160"/>
                  </a:lnTo>
                  <a:lnTo>
                    <a:pt x="341" y="122"/>
                  </a:lnTo>
                  <a:lnTo>
                    <a:pt x="363" y="104"/>
                  </a:lnTo>
                  <a:lnTo>
                    <a:pt x="390" y="85"/>
                  </a:lnTo>
                  <a:lnTo>
                    <a:pt x="417" y="63"/>
                  </a:lnTo>
                  <a:lnTo>
                    <a:pt x="446" y="44"/>
                  </a:lnTo>
                  <a:lnTo>
                    <a:pt x="474" y="26"/>
                  </a:lnTo>
                  <a:lnTo>
                    <a:pt x="503" y="12"/>
                  </a:lnTo>
                  <a:lnTo>
                    <a:pt x="533" y="2"/>
                  </a:lnTo>
                  <a:lnTo>
                    <a:pt x="562" y="0"/>
                  </a:lnTo>
                  <a:lnTo>
                    <a:pt x="557" y="6"/>
                  </a:lnTo>
                  <a:lnTo>
                    <a:pt x="552" y="15"/>
                  </a:lnTo>
                  <a:lnTo>
                    <a:pt x="547" y="22"/>
                  </a:lnTo>
                  <a:lnTo>
                    <a:pt x="542" y="31"/>
                  </a:lnTo>
                  <a:lnTo>
                    <a:pt x="535" y="38"/>
                  </a:lnTo>
                  <a:lnTo>
                    <a:pt x="530" y="46"/>
                  </a:lnTo>
                  <a:lnTo>
                    <a:pt x="524" y="55"/>
                  </a:lnTo>
                  <a:lnTo>
                    <a:pt x="519" y="63"/>
                  </a:lnTo>
                  <a:lnTo>
                    <a:pt x="491" y="115"/>
                  </a:lnTo>
                  <a:lnTo>
                    <a:pt x="465" y="166"/>
                  </a:lnTo>
                  <a:lnTo>
                    <a:pt x="438" y="214"/>
                  </a:lnTo>
                  <a:lnTo>
                    <a:pt x="413" y="261"/>
                  </a:lnTo>
                  <a:lnTo>
                    <a:pt x="383" y="306"/>
                  </a:lnTo>
                  <a:lnTo>
                    <a:pt x="353" y="350"/>
                  </a:lnTo>
                  <a:lnTo>
                    <a:pt x="316" y="395"/>
                  </a:lnTo>
                  <a:lnTo>
                    <a:pt x="274" y="441"/>
                  </a:lnTo>
                  <a:lnTo>
                    <a:pt x="266" y="450"/>
                  </a:lnTo>
                  <a:lnTo>
                    <a:pt x="257" y="458"/>
                  </a:lnTo>
                  <a:lnTo>
                    <a:pt x="246" y="467"/>
                  </a:lnTo>
                  <a:lnTo>
                    <a:pt x="235" y="476"/>
                  </a:lnTo>
                  <a:lnTo>
                    <a:pt x="224" y="484"/>
                  </a:lnTo>
                  <a:lnTo>
                    <a:pt x="216" y="493"/>
                  </a:lnTo>
                  <a:lnTo>
                    <a:pt x="209" y="503"/>
                  </a:lnTo>
                  <a:lnTo>
                    <a:pt x="206" y="514"/>
                  </a:lnTo>
                  <a:lnTo>
                    <a:pt x="191" y="528"/>
                  </a:lnTo>
                  <a:lnTo>
                    <a:pt x="173" y="555"/>
                  </a:lnTo>
                  <a:lnTo>
                    <a:pt x="154" y="586"/>
                  </a:lnTo>
                  <a:lnTo>
                    <a:pt x="139" y="622"/>
                  </a:lnTo>
                  <a:lnTo>
                    <a:pt x="128" y="655"/>
                  </a:lnTo>
                  <a:lnTo>
                    <a:pt x="128" y="684"/>
                  </a:lnTo>
                  <a:lnTo>
                    <a:pt x="142" y="701"/>
                  </a:lnTo>
                  <a:lnTo>
                    <a:pt x="173" y="705"/>
                  </a:lnTo>
                  <a:lnTo>
                    <a:pt x="170" y="710"/>
                  </a:lnTo>
                  <a:lnTo>
                    <a:pt x="169" y="716"/>
                  </a:lnTo>
                  <a:lnTo>
                    <a:pt x="165" y="721"/>
                  </a:lnTo>
                  <a:lnTo>
                    <a:pt x="160" y="726"/>
                  </a:lnTo>
                  <a:lnTo>
                    <a:pt x="140" y="717"/>
                  </a:lnTo>
                  <a:lnTo>
                    <a:pt x="123" y="710"/>
                  </a:lnTo>
                  <a:lnTo>
                    <a:pt x="108" y="707"/>
                  </a:lnTo>
                  <a:lnTo>
                    <a:pt x="95" y="708"/>
                  </a:lnTo>
                  <a:lnTo>
                    <a:pt x="81" y="710"/>
                  </a:lnTo>
                  <a:lnTo>
                    <a:pt x="67" y="716"/>
                  </a:lnTo>
                  <a:lnTo>
                    <a:pt x="52" y="723"/>
                  </a:lnTo>
                  <a:lnTo>
                    <a:pt x="33" y="734"/>
                  </a:lnTo>
                  <a:lnTo>
                    <a:pt x="26" y="734"/>
                  </a:lnTo>
                  <a:lnTo>
                    <a:pt x="20" y="734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22"/>
            <p:cNvSpPr>
              <a:spLocks/>
            </p:cNvSpPr>
            <p:nvPr/>
          </p:nvSpPr>
          <p:spPr bwMode="auto">
            <a:xfrm>
              <a:off x="4246" y="378"/>
              <a:ext cx="506" cy="746"/>
            </a:xfrm>
            <a:custGeom>
              <a:avLst/>
              <a:gdLst>
                <a:gd name="T0" fmla="*/ 0 w 1014"/>
                <a:gd name="T1" fmla="*/ 1 h 1491"/>
                <a:gd name="T2" fmla="*/ 0 w 1014"/>
                <a:gd name="T3" fmla="*/ 1 h 1491"/>
                <a:gd name="T4" fmla="*/ 0 w 1014"/>
                <a:gd name="T5" fmla="*/ 1 h 1491"/>
                <a:gd name="T6" fmla="*/ 0 w 1014"/>
                <a:gd name="T7" fmla="*/ 1 h 1491"/>
                <a:gd name="T8" fmla="*/ 0 w 1014"/>
                <a:gd name="T9" fmla="*/ 1 h 1491"/>
                <a:gd name="T10" fmla="*/ 0 w 1014"/>
                <a:gd name="T11" fmla="*/ 1 h 1491"/>
                <a:gd name="T12" fmla="*/ 0 w 1014"/>
                <a:gd name="T13" fmla="*/ 1 h 1491"/>
                <a:gd name="T14" fmla="*/ 0 w 1014"/>
                <a:gd name="T15" fmla="*/ 1 h 1491"/>
                <a:gd name="T16" fmla="*/ 0 w 1014"/>
                <a:gd name="T17" fmla="*/ 1 h 1491"/>
                <a:gd name="T18" fmla="*/ 0 w 1014"/>
                <a:gd name="T19" fmla="*/ 1 h 1491"/>
                <a:gd name="T20" fmla="*/ 0 w 1014"/>
                <a:gd name="T21" fmla="*/ 1 h 1491"/>
                <a:gd name="T22" fmla="*/ 0 w 1014"/>
                <a:gd name="T23" fmla="*/ 1 h 1491"/>
                <a:gd name="T24" fmla="*/ 0 w 1014"/>
                <a:gd name="T25" fmla="*/ 1 h 1491"/>
                <a:gd name="T26" fmla="*/ 0 w 1014"/>
                <a:gd name="T27" fmla="*/ 1 h 1491"/>
                <a:gd name="T28" fmla="*/ 0 w 1014"/>
                <a:gd name="T29" fmla="*/ 1 h 1491"/>
                <a:gd name="T30" fmla="*/ 0 w 1014"/>
                <a:gd name="T31" fmla="*/ 1 h 1491"/>
                <a:gd name="T32" fmla="*/ 0 w 1014"/>
                <a:gd name="T33" fmla="*/ 1 h 1491"/>
                <a:gd name="T34" fmla="*/ 0 w 1014"/>
                <a:gd name="T35" fmla="*/ 1 h 1491"/>
                <a:gd name="T36" fmla="*/ 0 w 1014"/>
                <a:gd name="T37" fmla="*/ 1 h 1491"/>
                <a:gd name="T38" fmla="*/ 0 w 1014"/>
                <a:gd name="T39" fmla="*/ 1 h 1491"/>
                <a:gd name="T40" fmla="*/ 0 w 1014"/>
                <a:gd name="T41" fmla="*/ 1 h 1491"/>
                <a:gd name="T42" fmla="*/ 0 w 1014"/>
                <a:gd name="T43" fmla="*/ 1 h 1491"/>
                <a:gd name="T44" fmla="*/ 0 w 1014"/>
                <a:gd name="T45" fmla="*/ 1 h 1491"/>
                <a:gd name="T46" fmla="*/ 0 w 1014"/>
                <a:gd name="T47" fmla="*/ 1 h 1491"/>
                <a:gd name="T48" fmla="*/ 0 w 1014"/>
                <a:gd name="T49" fmla="*/ 1 h 1491"/>
                <a:gd name="T50" fmla="*/ 0 w 1014"/>
                <a:gd name="T51" fmla="*/ 1 h 1491"/>
                <a:gd name="T52" fmla="*/ 0 w 1014"/>
                <a:gd name="T53" fmla="*/ 1 h 1491"/>
                <a:gd name="T54" fmla="*/ 0 w 1014"/>
                <a:gd name="T55" fmla="*/ 1 h 1491"/>
                <a:gd name="T56" fmla="*/ 0 w 1014"/>
                <a:gd name="T57" fmla="*/ 1 h 1491"/>
                <a:gd name="T58" fmla="*/ 0 w 1014"/>
                <a:gd name="T59" fmla="*/ 1 h 1491"/>
                <a:gd name="T60" fmla="*/ 0 w 1014"/>
                <a:gd name="T61" fmla="*/ 1 h 1491"/>
                <a:gd name="T62" fmla="*/ 0 w 1014"/>
                <a:gd name="T63" fmla="*/ 1 h 1491"/>
                <a:gd name="T64" fmla="*/ 0 w 1014"/>
                <a:gd name="T65" fmla="*/ 1 h 1491"/>
                <a:gd name="T66" fmla="*/ 0 w 1014"/>
                <a:gd name="T67" fmla="*/ 1 h 1491"/>
                <a:gd name="T68" fmla="*/ 0 w 1014"/>
                <a:gd name="T69" fmla="*/ 1 h 1491"/>
                <a:gd name="T70" fmla="*/ 0 w 1014"/>
                <a:gd name="T71" fmla="*/ 1 h 1491"/>
                <a:gd name="T72" fmla="*/ 0 w 1014"/>
                <a:gd name="T73" fmla="*/ 1 h 1491"/>
                <a:gd name="T74" fmla="*/ 0 w 1014"/>
                <a:gd name="T75" fmla="*/ 1 h 1491"/>
                <a:gd name="T76" fmla="*/ 0 w 1014"/>
                <a:gd name="T77" fmla="*/ 1 h 1491"/>
                <a:gd name="T78" fmla="*/ 0 w 1014"/>
                <a:gd name="T79" fmla="*/ 1 h 1491"/>
                <a:gd name="T80" fmla="*/ 0 w 1014"/>
                <a:gd name="T81" fmla="*/ 1 h 1491"/>
                <a:gd name="T82" fmla="*/ 0 w 1014"/>
                <a:gd name="T83" fmla="*/ 1 h 1491"/>
                <a:gd name="T84" fmla="*/ 0 w 1014"/>
                <a:gd name="T85" fmla="*/ 1 h 1491"/>
                <a:gd name="T86" fmla="*/ 0 w 1014"/>
                <a:gd name="T87" fmla="*/ 1 h 1491"/>
                <a:gd name="T88" fmla="*/ 0 w 1014"/>
                <a:gd name="T89" fmla="*/ 1 h 1491"/>
                <a:gd name="T90" fmla="*/ 0 w 1014"/>
                <a:gd name="T91" fmla="*/ 0 h 1491"/>
                <a:gd name="T92" fmla="*/ 0 w 1014"/>
                <a:gd name="T93" fmla="*/ 1 h 1491"/>
                <a:gd name="T94" fmla="*/ 0 w 1014"/>
                <a:gd name="T95" fmla="*/ 1 h 1491"/>
                <a:gd name="T96" fmla="*/ 0 w 1014"/>
                <a:gd name="T97" fmla="*/ 1 h 1491"/>
                <a:gd name="T98" fmla="*/ 0 w 1014"/>
                <a:gd name="T99" fmla="*/ 1 h 1491"/>
                <a:gd name="T100" fmla="*/ 0 w 1014"/>
                <a:gd name="T101" fmla="*/ 1 h 1491"/>
                <a:gd name="T102" fmla="*/ 0 w 1014"/>
                <a:gd name="T103" fmla="*/ 1 h 1491"/>
                <a:gd name="T104" fmla="*/ 0 w 1014"/>
                <a:gd name="T105" fmla="*/ 1 h 1491"/>
                <a:gd name="T106" fmla="*/ 0 w 1014"/>
                <a:gd name="T107" fmla="*/ 1 h 1491"/>
                <a:gd name="T108" fmla="*/ 0 w 1014"/>
                <a:gd name="T109" fmla="*/ 1 h 1491"/>
                <a:gd name="T110" fmla="*/ 0 w 1014"/>
                <a:gd name="T111" fmla="*/ 1 h 1491"/>
                <a:gd name="T112" fmla="*/ 0 w 1014"/>
                <a:gd name="T113" fmla="*/ 1 h 1491"/>
                <a:gd name="T114" fmla="*/ 0 w 1014"/>
                <a:gd name="T115" fmla="*/ 1 h 1491"/>
                <a:gd name="T116" fmla="*/ 0 w 1014"/>
                <a:gd name="T117" fmla="*/ 1 h 1491"/>
                <a:gd name="T118" fmla="*/ 0 w 1014"/>
                <a:gd name="T119" fmla="*/ 1 h 1491"/>
                <a:gd name="T120" fmla="*/ 0 w 1014"/>
                <a:gd name="T121" fmla="*/ 1 h 149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14"/>
                <a:gd name="T184" fmla="*/ 0 h 1491"/>
                <a:gd name="T185" fmla="*/ 1014 w 1014"/>
                <a:gd name="T186" fmla="*/ 1491 h 149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14" h="1491">
                  <a:moveTo>
                    <a:pt x="408" y="1491"/>
                  </a:moveTo>
                  <a:lnTo>
                    <a:pt x="341" y="1468"/>
                  </a:lnTo>
                  <a:lnTo>
                    <a:pt x="292" y="1425"/>
                  </a:lnTo>
                  <a:lnTo>
                    <a:pt x="256" y="1364"/>
                  </a:lnTo>
                  <a:lnTo>
                    <a:pt x="234" y="1293"/>
                  </a:lnTo>
                  <a:lnTo>
                    <a:pt x="219" y="1216"/>
                  </a:lnTo>
                  <a:lnTo>
                    <a:pt x="213" y="1143"/>
                  </a:lnTo>
                  <a:lnTo>
                    <a:pt x="212" y="1077"/>
                  </a:lnTo>
                  <a:lnTo>
                    <a:pt x="216" y="1026"/>
                  </a:lnTo>
                  <a:lnTo>
                    <a:pt x="217" y="1006"/>
                  </a:lnTo>
                  <a:lnTo>
                    <a:pt x="219" y="988"/>
                  </a:lnTo>
                  <a:lnTo>
                    <a:pt x="223" y="971"/>
                  </a:lnTo>
                  <a:lnTo>
                    <a:pt x="231" y="958"/>
                  </a:lnTo>
                  <a:lnTo>
                    <a:pt x="240" y="946"/>
                  </a:lnTo>
                  <a:lnTo>
                    <a:pt x="255" y="940"/>
                  </a:lnTo>
                  <a:lnTo>
                    <a:pt x="276" y="937"/>
                  </a:lnTo>
                  <a:lnTo>
                    <a:pt x="304" y="939"/>
                  </a:lnTo>
                  <a:lnTo>
                    <a:pt x="328" y="961"/>
                  </a:lnTo>
                  <a:lnTo>
                    <a:pt x="347" y="990"/>
                  </a:lnTo>
                  <a:lnTo>
                    <a:pt x="361" y="1022"/>
                  </a:lnTo>
                  <a:lnTo>
                    <a:pt x="371" y="1057"/>
                  </a:lnTo>
                  <a:lnTo>
                    <a:pt x="379" y="1092"/>
                  </a:lnTo>
                  <a:lnTo>
                    <a:pt x="387" y="1127"/>
                  </a:lnTo>
                  <a:lnTo>
                    <a:pt x="395" y="1160"/>
                  </a:lnTo>
                  <a:lnTo>
                    <a:pt x="408" y="1191"/>
                  </a:lnTo>
                  <a:lnTo>
                    <a:pt x="409" y="1203"/>
                  </a:lnTo>
                  <a:lnTo>
                    <a:pt x="415" y="1225"/>
                  </a:lnTo>
                  <a:lnTo>
                    <a:pt x="421" y="1251"/>
                  </a:lnTo>
                  <a:lnTo>
                    <a:pt x="430" y="1282"/>
                  </a:lnTo>
                  <a:lnTo>
                    <a:pt x="439" y="1310"/>
                  </a:lnTo>
                  <a:lnTo>
                    <a:pt x="450" y="1334"/>
                  </a:lnTo>
                  <a:lnTo>
                    <a:pt x="463" y="1350"/>
                  </a:lnTo>
                  <a:lnTo>
                    <a:pt x="476" y="1355"/>
                  </a:lnTo>
                  <a:lnTo>
                    <a:pt x="476" y="1347"/>
                  </a:lnTo>
                  <a:lnTo>
                    <a:pt x="480" y="1340"/>
                  </a:lnTo>
                  <a:lnTo>
                    <a:pt x="483" y="1335"/>
                  </a:lnTo>
                  <a:lnTo>
                    <a:pt x="491" y="1330"/>
                  </a:lnTo>
                  <a:lnTo>
                    <a:pt x="506" y="1298"/>
                  </a:lnTo>
                  <a:lnTo>
                    <a:pt x="522" y="1267"/>
                  </a:lnTo>
                  <a:lnTo>
                    <a:pt x="536" y="1235"/>
                  </a:lnTo>
                  <a:lnTo>
                    <a:pt x="550" y="1205"/>
                  </a:lnTo>
                  <a:lnTo>
                    <a:pt x="561" y="1173"/>
                  </a:lnTo>
                  <a:lnTo>
                    <a:pt x="574" y="1142"/>
                  </a:lnTo>
                  <a:lnTo>
                    <a:pt x="585" y="1111"/>
                  </a:lnTo>
                  <a:lnTo>
                    <a:pt x="598" y="1081"/>
                  </a:lnTo>
                  <a:lnTo>
                    <a:pt x="612" y="1021"/>
                  </a:lnTo>
                  <a:lnTo>
                    <a:pt x="628" y="958"/>
                  </a:lnTo>
                  <a:lnTo>
                    <a:pt x="639" y="894"/>
                  </a:lnTo>
                  <a:lnTo>
                    <a:pt x="650" y="829"/>
                  </a:lnTo>
                  <a:lnTo>
                    <a:pt x="657" y="763"/>
                  </a:lnTo>
                  <a:lnTo>
                    <a:pt x="659" y="700"/>
                  </a:lnTo>
                  <a:lnTo>
                    <a:pt x="658" y="638"/>
                  </a:lnTo>
                  <a:lnTo>
                    <a:pt x="653" y="580"/>
                  </a:lnTo>
                  <a:lnTo>
                    <a:pt x="639" y="522"/>
                  </a:lnTo>
                  <a:lnTo>
                    <a:pt x="625" y="477"/>
                  </a:lnTo>
                  <a:lnTo>
                    <a:pt x="607" y="443"/>
                  </a:lnTo>
                  <a:lnTo>
                    <a:pt x="585" y="417"/>
                  </a:lnTo>
                  <a:lnTo>
                    <a:pt x="555" y="398"/>
                  </a:lnTo>
                  <a:lnTo>
                    <a:pt x="517" y="387"/>
                  </a:lnTo>
                  <a:lnTo>
                    <a:pt x="464" y="382"/>
                  </a:lnTo>
                  <a:lnTo>
                    <a:pt x="402" y="382"/>
                  </a:lnTo>
                  <a:lnTo>
                    <a:pt x="374" y="386"/>
                  </a:lnTo>
                  <a:lnTo>
                    <a:pt x="347" y="393"/>
                  </a:lnTo>
                  <a:lnTo>
                    <a:pt x="320" y="400"/>
                  </a:lnTo>
                  <a:lnTo>
                    <a:pt x="295" y="410"/>
                  </a:lnTo>
                  <a:lnTo>
                    <a:pt x="268" y="419"/>
                  </a:lnTo>
                  <a:lnTo>
                    <a:pt x="245" y="432"/>
                  </a:lnTo>
                  <a:lnTo>
                    <a:pt x="221" y="444"/>
                  </a:lnTo>
                  <a:lnTo>
                    <a:pt x="200" y="458"/>
                  </a:lnTo>
                  <a:lnTo>
                    <a:pt x="175" y="461"/>
                  </a:lnTo>
                  <a:lnTo>
                    <a:pt x="154" y="459"/>
                  </a:lnTo>
                  <a:lnTo>
                    <a:pt x="135" y="454"/>
                  </a:lnTo>
                  <a:lnTo>
                    <a:pt x="121" y="446"/>
                  </a:lnTo>
                  <a:lnTo>
                    <a:pt x="110" y="433"/>
                  </a:lnTo>
                  <a:lnTo>
                    <a:pt x="103" y="418"/>
                  </a:lnTo>
                  <a:lnTo>
                    <a:pt x="101" y="401"/>
                  </a:lnTo>
                  <a:lnTo>
                    <a:pt x="105" y="382"/>
                  </a:lnTo>
                  <a:lnTo>
                    <a:pt x="124" y="384"/>
                  </a:lnTo>
                  <a:lnTo>
                    <a:pt x="144" y="386"/>
                  </a:lnTo>
                  <a:lnTo>
                    <a:pt x="165" y="386"/>
                  </a:lnTo>
                  <a:lnTo>
                    <a:pt x="186" y="386"/>
                  </a:lnTo>
                  <a:lnTo>
                    <a:pt x="205" y="383"/>
                  </a:lnTo>
                  <a:lnTo>
                    <a:pt x="226" y="378"/>
                  </a:lnTo>
                  <a:lnTo>
                    <a:pt x="245" y="368"/>
                  </a:lnTo>
                  <a:lnTo>
                    <a:pt x="264" y="357"/>
                  </a:lnTo>
                  <a:lnTo>
                    <a:pt x="251" y="356"/>
                  </a:lnTo>
                  <a:lnTo>
                    <a:pt x="237" y="358"/>
                  </a:lnTo>
                  <a:lnTo>
                    <a:pt x="222" y="362"/>
                  </a:lnTo>
                  <a:lnTo>
                    <a:pt x="207" y="367"/>
                  </a:lnTo>
                  <a:lnTo>
                    <a:pt x="189" y="372"/>
                  </a:lnTo>
                  <a:lnTo>
                    <a:pt x="174" y="375"/>
                  </a:lnTo>
                  <a:lnTo>
                    <a:pt x="158" y="375"/>
                  </a:lnTo>
                  <a:lnTo>
                    <a:pt x="146" y="373"/>
                  </a:lnTo>
                  <a:lnTo>
                    <a:pt x="109" y="363"/>
                  </a:lnTo>
                  <a:lnTo>
                    <a:pt x="77" y="346"/>
                  </a:lnTo>
                  <a:lnTo>
                    <a:pt x="46" y="321"/>
                  </a:lnTo>
                  <a:lnTo>
                    <a:pt x="24" y="291"/>
                  </a:lnTo>
                  <a:lnTo>
                    <a:pt x="7" y="258"/>
                  </a:lnTo>
                  <a:lnTo>
                    <a:pt x="0" y="228"/>
                  </a:lnTo>
                  <a:lnTo>
                    <a:pt x="3" y="198"/>
                  </a:lnTo>
                  <a:lnTo>
                    <a:pt x="19" y="175"/>
                  </a:lnTo>
                  <a:lnTo>
                    <a:pt x="33" y="150"/>
                  </a:lnTo>
                  <a:lnTo>
                    <a:pt x="52" y="133"/>
                  </a:lnTo>
                  <a:lnTo>
                    <a:pt x="75" y="122"/>
                  </a:lnTo>
                  <a:lnTo>
                    <a:pt x="102" y="118"/>
                  </a:lnTo>
                  <a:lnTo>
                    <a:pt x="129" y="116"/>
                  </a:lnTo>
                  <a:lnTo>
                    <a:pt x="158" y="122"/>
                  </a:lnTo>
                  <a:lnTo>
                    <a:pt x="186" y="131"/>
                  </a:lnTo>
                  <a:lnTo>
                    <a:pt x="216" y="144"/>
                  </a:lnTo>
                  <a:lnTo>
                    <a:pt x="223" y="150"/>
                  </a:lnTo>
                  <a:lnTo>
                    <a:pt x="234" y="159"/>
                  </a:lnTo>
                  <a:lnTo>
                    <a:pt x="241" y="166"/>
                  </a:lnTo>
                  <a:lnTo>
                    <a:pt x="251" y="176"/>
                  </a:lnTo>
                  <a:lnTo>
                    <a:pt x="260" y="184"/>
                  </a:lnTo>
                  <a:lnTo>
                    <a:pt x="270" y="194"/>
                  </a:lnTo>
                  <a:lnTo>
                    <a:pt x="279" y="203"/>
                  </a:lnTo>
                  <a:lnTo>
                    <a:pt x="290" y="213"/>
                  </a:lnTo>
                  <a:lnTo>
                    <a:pt x="290" y="215"/>
                  </a:lnTo>
                  <a:lnTo>
                    <a:pt x="290" y="218"/>
                  </a:lnTo>
                  <a:lnTo>
                    <a:pt x="281" y="219"/>
                  </a:lnTo>
                  <a:lnTo>
                    <a:pt x="274" y="221"/>
                  </a:lnTo>
                  <a:lnTo>
                    <a:pt x="269" y="222"/>
                  </a:lnTo>
                  <a:lnTo>
                    <a:pt x="265" y="225"/>
                  </a:lnTo>
                  <a:lnTo>
                    <a:pt x="256" y="232"/>
                  </a:lnTo>
                  <a:lnTo>
                    <a:pt x="246" y="240"/>
                  </a:lnTo>
                  <a:lnTo>
                    <a:pt x="258" y="238"/>
                  </a:lnTo>
                  <a:lnTo>
                    <a:pt x="269" y="236"/>
                  </a:lnTo>
                  <a:lnTo>
                    <a:pt x="281" y="233"/>
                  </a:lnTo>
                  <a:lnTo>
                    <a:pt x="292" y="231"/>
                  </a:lnTo>
                  <a:lnTo>
                    <a:pt x="304" y="228"/>
                  </a:lnTo>
                  <a:lnTo>
                    <a:pt x="316" y="228"/>
                  </a:lnTo>
                  <a:lnTo>
                    <a:pt x="329" y="230"/>
                  </a:lnTo>
                  <a:lnTo>
                    <a:pt x="344" y="235"/>
                  </a:lnTo>
                  <a:lnTo>
                    <a:pt x="375" y="258"/>
                  </a:lnTo>
                  <a:lnTo>
                    <a:pt x="394" y="272"/>
                  </a:lnTo>
                  <a:lnTo>
                    <a:pt x="403" y="275"/>
                  </a:lnTo>
                  <a:lnTo>
                    <a:pt x="406" y="272"/>
                  </a:lnTo>
                  <a:lnTo>
                    <a:pt x="401" y="261"/>
                  </a:lnTo>
                  <a:lnTo>
                    <a:pt x="394" y="249"/>
                  </a:lnTo>
                  <a:lnTo>
                    <a:pt x="387" y="233"/>
                  </a:lnTo>
                  <a:lnTo>
                    <a:pt x="381" y="218"/>
                  </a:lnTo>
                  <a:lnTo>
                    <a:pt x="365" y="203"/>
                  </a:lnTo>
                  <a:lnTo>
                    <a:pt x="356" y="185"/>
                  </a:lnTo>
                  <a:lnTo>
                    <a:pt x="348" y="162"/>
                  </a:lnTo>
                  <a:lnTo>
                    <a:pt x="342" y="140"/>
                  </a:lnTo>
                  <a:lnTo>
                    <a:pt x="332" y="116"/>
                  </a:lnTo>
                  <a:lnTo>
                    <a:pt x="318" y="98"/>
                  </a:lnTo>
                  <a:lnTo>
                    <a:pt x="296" y="87"/>
                  </a:lnTo>
                  <a:lnTo>
                    <a:pt x="265" y="84"/>
                  </a:lnTo>
                  <a:lnTo>
                    <a:pt x="278" y="89"/>
                  </a:lnTo>
                  <a:lnTo>
                    <a:pt x="291" y="100"/>
                  </a:lnTo>
                  <a:lnTo>
                    <a:pt x="302" y="111"/>
                  </a:lnTo>
                  <a:lnTo>
                    <a:pt x="314" y="127"/>
                  </a:lnTo>
                  <a:lnTo>
                    <a:pt x="321" y="143"/>
                  </a:lnTo>
                  <a:lnTo>
                    <a:pt x="329" y="160"/>
                  </a:lnTo>
                  <a:lnTo>
                    <a:pt x="336" y="176"/>
                  </a:lnTo>
                  <a:lnTo>
                    <a:pt x="341" y="192"/>
                  </a:lnTo>
                  <a:lnTo>
                    <a:pt x="337" y="192"/>
                  </a:lnTo>
                  <a:lnTo>
                    <a:pt x="334" y="193"/>
                  </a:lnTo>
                  <a:lnTo>
                    <a:pt x="321" y="186"/>
                  </a:lnTo>
                  <a:lnTo>
                    <a:pt x="310" y="182"/>
                  </a:lnTo>
                  <a:lnTo>
                    <a:pt x="299" y="177"/>
                  </a:lnTo>
                  <a:lnTo>
                    <a:pt x="287" y="173"/>
                  </a:lnTo>
                  <a:lnTo>
                    <a:pt x="276" y="167"/>
                  </a:lnTo>
                  <a:lnTo>
                    <a:pt x="265" y="163"/>
                  </a:lnTo>
                  <a:lnTo>
                    <a:pt x="256" y="158"/>
                  </a:lnTo>
                  <a:lnTo>
                    <a:pt x="250" y="154"/>
                  </a:lnTo>
                  <a:lnTo>
                    <a:pt x="250" y="151"/>
                  </a:lnTo>
                  <a:lnTo>
                    <a:pt x="250" y="149"/>
                  </a:lnTo>
                  <a:lnTo>
                    <a:pt x="258" y="134"/>
                  </a:lnTo>
                  <a:lnTo>
                    <a:pt x="260" y="121"/>
                  </a:lnTo>
                  <a:lnTo>
                    <a:pt x="258" y="105"/>
                  </a:lnTo>
                  <a:lnTo>
                    <a:pt x="256" y="91"/>
                  </a:lnTo>
                  <a:lnTo>
                    <a:pt x="255" y="75"/>
                  </a:lnTo>
                  <a:lnTo>
                    <a:pt x="260" y="64"/>
                  </a:lnTo>
                  <a:lnTo>
                    <a:pt x="272" y="53"/>
                  </a:lnTo>
                  <a:lnTo>
                    <a:pt x="295" y="46"/>
                  </a:lnTo>
                  <a:lnTo>
                    <a:pt x="296" y="55"/>
                  </a:lnTo>
                  <a:lnTo>
                    <a:pt x="300" y="65"/>
                  </a:lnTo>
                  <a:lnTo>
                    <a:pt x="301" y="68"/>
                  </a:lnTo>
                  <a:lnTo>
                    <a:pt x="306" y="72"/>
                  </a:lnTo>
                  <a:lnTo>
                    <a:pt x="313" y="74"/>
                  </a:lnTo>
                  <a:lnTo>
                    <a:pt x="323" y="77"/>
                  </a:lnTo>
                  <a:lnTo>
                    <a:pt x="330" y="72"/>
                  </a:lnTo>
                  <a:lnTo>
                    <a:pt x="337" y="71"/>
                  </a:lnTo>
                  <a:lnTo>
                    <a:pt x="341" y="70"/>
                  </a:lnTo>
                  <a:lnTo>
                    <a:pt x="346" y="73"/>
                  </a:lnTo>
                  <a:lnTo>
                    <a:pt x="350" y="74"/>
                  </a:lnTo>
                  <a:lnTo>
                    <a:pt x="356" y="77"/>
                  </a:lnTo>
                  <a:lnTo>
                    <a:pt x="365" y="78"/>
                  </a:lnTo>
                  <a:lnTo>
                    <a:pt x="378" y="80"/>
                  </a:lnTo>
                  <a:lnTo>
                    <a:pt x="380" y="87"/>
                  </a:lnTo>
                  <a:lnTo>
                    <a:pt x="380" y="97"/>
                  </a:lnTo>
                  <a:lnTo>
                    <a:pt x="378" y="109"/>
                  </a:lnTo>
                  <a:lnTo>
                    <a:pt x="376" y="122"/>
                  </a:lnTo>
                  <a:lnTo>
                    <a:pt x="374" y="133"/>
                  </a:lnTo>
                  <a:lnTo>
                    <a:pt x="375" y="144"/>
                  </a:lnTo>
                  <a:lnTo>
                    <a:pt x="381" y="150"/>
                  </a:lnTo>
                  <a:lnTo>
                    <a:pt x="395" y="154"/>
                  </a:lnTo>
                  <a:lnTo>
                    <a:pt x="403" y="143"/>
                  </a:lnTo>
                  <a:lnTo>
                    <a:pt x="412" y="133"/>
                  </a:lnTo>
                  <a:lnTo>
                    <a:pt x="418" y="123"/>
                  </a:lnTo>
                  <a:lnTo>
                    <a:pt x="426" y="112"/>
                  </a:lnTo>
                  <a:lnTo>
                    <a:pt x="431" y="101"/>
                  </a:lnTo>
                  <a:lnTo>
                    <a:pt x="439" y="90"/>
                  </a:lnTo>
                  <a:lnTo>
                    <a:pt x="444" y="79"/>
                  </a:lnTo>
                  <a:lnTo>
                    <a:pt x="452" y="70"/>
                  </a:lnTo>
                  <a:lnTo>
                    <a:pt x="454" y="70"/>
                  </a:lnTo>
                  <a:lnTo>
                    <a:pt x="458" y="70"/>
                  </a:lnTo>
                  <a:lnTo>
                    <a:pt x="462" y="75"/>
                  </a:lnTo>
                  <a:lnTo>
                    <a:pt x="467" y="80"/>
                  </a:lnTo>
                  <a:lnTo>
                    <a:pt x="476" y="80"/>
                  </a:lnTo>
                  <a:lnTo>
                    <a:pt x="485" y="80"/>
                  </a:lnTo>
                  <a:lnTo>
                    <a:pt x="491" y="73"/>
                  </a:lnTo>
                  <a:lnTo>
                    <a:pt x="499" y="65"/>
                  </a:lnTo>
                  <a:lnTo>
                    <a:pt x="506" y="54"/>
                  </a:lnTo>
                  <a:lnTo>
                    <a:pt x="514" y="44"/>
                  </a:lnTo>
                  <a:lnTo>
                    <a:pt x="520" y="33"/>
                  </a:lnTo>
                  <a:lnTo>
                    <a:pt x="528" y="23"/>
                  </a:lnTo>
                  <a:lnTo>
                    <a:pt x="536" y="13"/>
                  </a:lnTo>
                  <a:lnTo>
                    <a:pt x="546" y="4"/>
                  </a:lnTo>
                  <a:lnTo>
                    <a:pt x="551" y="4"/>
                  </a:lnTo>
                  <a:lnTo>
                    <a:pt x="555" y="6"/>
                  </a:lnTo>
                  <a:lnTo>
                    <a:pt x="557" y="8"/>
                  </a:lnTo>
                  <a:lnTo>
                    <a:pt x="561" y="11"/>
                  </a:lnTo>
                  <a:lnTo>
                    <a:pt x="562" y="11"/>
                  </a:lnTo>
                  <a:lnTo>
                    <a:pt x="568" y="11"/>
                  </a:lnTo>
                  <a:lnTo>
                    <a:pt x="574" y="7"/>
                  </a:lnTo>
                  <a:lnTo>
                    <a:pt x="585" y="1"/>
                  </a:lnTo>
                  <a:lnTo>
                    <a:pt x="592" y="0"/>
                  </a:lnTo>
                  <a:lnTo>
                    <a:pt x="598" y="1"/>
                  </a:lnTo>
                  <a:lnTo>
                    <a:pt x="603" y="3"/>
                  </a:lnTo>
                  <a:lnTo>
                    <a:pt x="608" y="7"/>
                  </a:lnTo>
                  <a:lnTo>
                    <a:pt x="612" y="11"/>
                  </a:lnTo>
                  <a:lnTo>
                    <a:pt x="619" y="14"/>
                  </a:lnTo>
                  <a:lnTo>
                    <a:pt x="625" y="16"/>
                  </a:lnTo>
                  <a:lnTo>
                    <a:pt x="635" y="19"/>
                  </a:lnTo>
                  <a:lnTo>
                    <a:pt x="658" y="12"/>
                  </a:lnTo>
                  <a:lnTo>
                    <a:pt x="681" y="10"/>
                  </a:lnTo>
                  <a:lnTo>
                    <a:pt x="704" y="11"/>
                  </a:lnTo>
                  <a:lnTo>
                    <a:pt x="730" y="16"/>
                  </a:lnTo>
                  <a:lnTo>
                    <a:pt x="754" y="21"/>
                  </a:lnTo>
                  <a:lnTo>
                    <a:pt x="781" y="26"/>
                  </a:lnTo>
                  <a:lnTo>
                    <a:pt x="809" y="31"/>
                  </a:lnTo>
                  <a:lnTo>
                    <a:pt x="839" y="33"/>
                  </a:lnTo>
                  <a:lnTo>
                    <a:pt x="846" y="34"/>
                  </a:lnTo>
                  <a:lnTo>
                    <a:pt x="851" y="37"/>
                  </a:lnTo>
                  <a:lnTo>
                    <a:pt x="856" y="41"/>
                  </a:lnTo>
                  <a:lnTo>
                    <a:pt x="863" y="48"/>
                  </a:lnTo>
                  <a:lnTo>
                    <a:pt x="860" y="53"/>
                  </a:lnTo>
                  <a:lnTo>
                    <a:pt x="856" y="58"/>
                  </a:lnTo>
                  <a:lnTo>
                    <a:pt x="869" y="56"/>
                  </a:lnTo>
                  <a:lnTo>
                    <a:pt x="883" y="52"/>
                  </a:lnTo>
                  <a:lnTo>
                    <a:pt x="895" y="47"/>
                  </a:lnTo>
                  <a:lnTo>
                    <a:pt x="909" y="42"/>
                  </a:lnTo>
                  <a:lnTo>
                    <a:pt x="923" y="38"/>
                  </a:lnTo>
                  <a:lnTo>
                    <a:pt x="939" y="37"/>
                  </a:lnTo>
                  <a:lnTo>
                    <a:pt x="956" y="38"/>
                  </a:lnTo>
                  <a:lnTo>
                    <a:pt x="977" y="46"/>
                  </a:lnTo>
                  <a:lnTo>
                    <a:pt x="1002" y="73"/>
                  </a:lnTo>
                  <a:lnTo>
                    <a:pt x="1014" y="101"/>
                  </a:lnTo>
                  <a:lnTo>
                    <a:pt x="1011" y="126"/>
                  </a:lnTo>
                  <a:lnTo>
                    <a:pt x="999" y="150"/>
                  </a:lnTo>
                  <a:lnTo>
                    <a:pt x="976" y="170"/>
                  </a:lnTo>
                  <a:lnTo>
                    <a:pt x="946" y="187"/>
                  </a:lnTo>
                  <a:lnTo>
                    <a:pt x="911" y="200"/>
                  </a:lnTo>
                  <a:lnTo>
                    <a:pt x="874" y="210"/>
                  </a:lnTo>
                  <a:lnTo>
                    <a:pt x="897" y="220"/>
                  </a:lnTo>
                  <a:lnTo>
                    <a:pt x="909" y="237"/>
                  </a:lnTo>
                  <a:lnTo>
                    <a:pt x="913" y="257"/>
                  </a:lnTo>
                  <a:lnTo>
                    <a:pt x="911" y="281"/>
                  </a:lnTo>
                  <a:lnTo>
                    <a:pt x="903" y="305"/>
                  </a:lnTo>
                  <a:lnTo>
                    <a:pt x="894" y="330"/>
                  </a:lnTo>
                  <a:lnTo>
                    <a:pt x="885" y="354"/>
                  </a:lnTo>
                  <a:lnTo>
                    <a:pt x="879" y="376"/>
                  </a:lnTo>
                  <a:lnTo>
                    <a:pt x="862" y="402"/>
                  </a:lnTo>
                  <a:lnTo>
                    <a:pt x="853" y="435"/>
                  </a:lnTo>
                  <a:lnTo>
                    <a:pt x="848" y="470"/>
                  </a:lnTo>
                  <a:lnTo>
                    <a:pt x="847" y="508"/>
                  </a:lnTo>
                  <a:lnTo>
                    <a:pt x="844" y="545"/>
                  </a:lnTo>
                  <a:lnTo>
                    <a:pt x="840" y="582"/>
                  </a:lnTo>
                  <a:lnTo>
                    <a:pt x="832" y="616"/>
                  </a:lnTo>
                  <a:lnTo>
                    <a:pt x="819" y="647"/>
                  </a:lnTo>
                  <a:lnTo>
                    <a:pt x="793" y="723"/>
                  </a:lnTo>
                  <a:lnTo>
                    <a:pt x="770" y="800"/>
                  </a:lnTo>
                  <a:lnTo>
                    <a:pt x="749" y="878"/>
                  </a:lnTo>
                  <a:lnTo>
                    <a:pt x="727" y="956"/>
                  </a:lnTo>
                  <a:lnTo>
                    <a:pt x="704" y="1033"/>
                  </a:lnTo>
                  <a:lnTo>
                    <a:pt x="682" y="1112"/>
                  </a:lnTo>
                  <a:lnTo>
                    <a:pt x="658" y="1189"/>
                  </a:lnTo>
                  <a:lnTo>
                    <a:pt x="635" y="1267"/>
                  </a:lnTo>
                  <a:lnTo>
                    <a:pt x="620" y="1299"/>
                  </a:lnTo>
                  <a:lnTo>
                    <a:pt x="603" y="1329"/>
                  </a:lnTo>
                  <a:lnTo>
                    <a:pt x="584" y="1356"/>
                  </a:lnTo>
                  <a:lnTo>
                    <a:pt x="564" y="1383"/>
                  </a:lnTo>
                  <a:lnTo>
                    <a:pt x="540" y="1407"/>
                  </a:lnTo>
                  <a:lnTo>
                    <a:pt x="517" y="1432"/>
                  </a:lnTo>
                  <a:lnTo>
                    <a:pt x="491" y="1458"/>
                  </a:lnTo>
                  <a:lnTo>
                    <a:pt x="466" y="1484"/>
                  </a:lnTo>
                  <a:lnTo>
                    <a:pt x="457" y="1486"/>
                  </a:lnTo>
                  <a:lnTo>
                    <a:pt x="449" y="1489"/>
                  </a:lnTo>
                  <a:lnTo>
                    <a:pt x="441" y="1490"/>
                  </a:lnTo>
                  <a:lnTo>
                    <a:pt x="435" y="1491"/>
                  </a:lnTo>
                  <a:lnTo>
                    <a:pt x="427" y="1491"/>
                  </a:lnTo>
                  <a:lnTo>
                    <a:pt x="421" y="1491"/>
                  </a:lnTo>
                  <a:lnTo>
                    <a:pt x="413" y="1491"/>
                  </a:lnTo>
                  <a:lnTo>
                    <a:pt x="408" y="1491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23"/>
            <p:cNvSpPr>
              <a:spLocks/>
            </p:cNvSpPr>
            <p:nvPr/>
          </p:nvSpPr>
          <p:spPr bwMode="auto">
            <a:xfrm>
              <a:off x="4401" y="613"/>
              <a:ext cx="162" cy="430"/>
            </a:xfrm>
            <a:custGeom>
              <a:avLst/>
              <a:gdLst>
                <a:gd name="T0" fmla="*/ 1 w 324"/>
                <a:gd name="T1" fmla="*/ 0 h 861"/>
                <a:gd name="T2" fmla="*/ 1 w 324"/>
                <a:gd name="T3" fmla="*/ 0 h 861"/>
                <a:gd name="T4" fmla="*/ 1 w 324"/>
                <a:gd name="T5" fmla="*/ 0 h 861"/>
                <a:gd name="T6" fmla="*/ 1 w 324"/>
                <a:gd name="T7" fmla="*/ 0 h 861"/>
                <a:gd name="T8" fmla="*/ 1 w 324"/>
                <a:gd name="T9" fmla="*/ 0 h 861"/>
                <a:gd name="T10" fmla="*/ 1 w 324"/>
                <a:gd name="T11" fmla="*/ 0 h 861"/>
                <a:gd name="T12" fmla="*/ 1 w 324"/>
                <a:gd name="T13" fmla="*/ 0 h 861"/>
                <a:gd name="T14" fmla="*/ 1 w 324"/>
                <a:gd name="T15" fmla="*/ 0 h 861"/>
                <a:gd name="T16" fmla="*/ 1 w 324"/>
                <a:gd name="T17" fmla="*/ 0 h 861"/>
                <a:gd name="T18" fmla="*/ 1 w 324"/>
                <a:gd name="T19" fmla="*/ 0 h 861"/>
                <a:gd name="T20" fmla="*/ 1 w 324"/>
                <a:gd name="T21" fmla="*/ 0 h 861"/>
                <a:gd name="T22" fmla="*/ 1 w 324"/>
                <a:gd name="T23" fmla="*/ 0 h 861"/>
                <a:gd name="T24" fmla="*/ 1 w 324"/>
                <a:gd name="T25" fmla="*/ 0 h 861"/>
                <a:gd name="T26" fmla="*/ 1 w 324"/>
                <a:gd name="T27" fmla="*/ 0 h 861"/>
                <a:gd name="T28" fmla="*/ 1 w 324"/>
                <a:gd name="T29" fmla="*/ 0 h 861"/>
                <a:gd name="T30" fmla="*/ 1 w 324"/>
                <a:gd name="T31" fmla="*/ 0 h 861"/>
                <a:gd name="T32" fmla="*/ 1 w 324"/>
                <a:gd name="T33" fmla="*/ 0 h 861"/>
                <a:gd name="T34" fmla="*/ 1 w 324"/>
                <a:gd name="T35" fmla="*/ 0 h 861"/>
                <a:gd name="T36" fmla="*/ 1 w 324"/>
                <a:gd name="T37" fmla="*/ 0 h 861"/>
                <a:gd name="T38" fmla="*/ 1 w 324"/>
                <a:gd name="T39" fmla="*/ 0 h 861"/>
                <a:gd name="T40" fmla="*/ 1 w 324"/>
                <a:gd name="T41" fmla="*/ 0 h 861"/>
                <a:gd name="T42" fmla="*/ 1 w 324"/>
                <a:gd name="T43" fmla="*/ 0 h 861"/>
                <a:gd name="T44" fmla="*/ 1 w 324"/>
                <a:gd name="T45" fmla="*/ 0 h 861"/>
                <a:gd name="T46" fmla="*/ 1 w 324"/>
                <a:gd name="T47" fmla="*/ 0 h 861"/>
                <a:gd name="T48" fmla="*/ 1 w 324"/>
                <a:gd name="T49" fmla="*/ 0 h 861"/>
                <a:gd name="T50" fmla="*/ 1 w 324"/>
                <a:gd name="T51" fmla="*/ 0 h 861"/>
                <a:gd name="T52" fmla="*/ 0 w 324"/>
                <a:gd name="T53" fmla="*/ 0 h 861"/>
                <a:gd name="T54" fmla="*/ 1 w 324"/>
                <a:gd name="T55" fmla="*/ 0 h 861"/>
                <a:gd name="T56" fmla="*/ 1 w 324"/>
                <a:gd name="T57" fmla="*/ 0 h 861"/>
                <a:gd name="T58" fmla="*/ 1 w 324"/>
                <a:gd name="T59" fmla="*/ 0 h 861"/>
                <a:gd name="T60" fmla="*/ 1 w 324"/>
                <a:gd name="T61" fmla="*/ 0 h 861"/>
                <a:gd name="T62" fmla="*/ 1 w 324"/>
                <a:gd name="T63" fmla="*/ 0 h 861"/>
                <a:gd name="T64" fmla="*/ 1 w 324"/>
                <a:gd name="T65" fmla="*/ 0 h 861"/>
                <a:gd name="T66" fmla="*/ 1 w 324"/>
                <a:gd name="T67" fmla="*/ 0 h 861"/>
                <a:gd name="T68" fmla="*/ 1 w 324"/>
                <a:gd name="T69" fmla="*/ 0 h 861"/>
                <a:gd name="T70" fmla="*/ 1 w 324"/>
                <a:gd name="T71" fmla="*/ 0 h 861"/>
                <a:gd name="T72" fmla="*/ 1 w 324"/>
                <a:gd name="T73" fmla="*/ 0 h 861"/>
                <a:gd name="T74" fmla="*/ 1 w 324"/>
                <a:gd name="T75" fmla="*/ 0 h 861"/>
                <a:gd name="T76" fmla="*/ 1 w 324"/>
                <a:gd name="T77" fmla="*/ 0 h 861"/>
                <a:gd name="T78" fmla="*/ 1 w 324"/>
                <a:gd name="T79" fmla="*/ 0 h 861"/>
                <a:gd name="T80" fmla="*/ 1 w 324"/>
                <a:gd name="T81" fmla="*/ 0 h 861"/>
                <a:gd name="T82" fmla="*/ 1 w 324"/>
                <a:gd name="T83" fmla="*/ 0 h 861"/>
                <a:gd name="T84" fmla="*/ 1 w 324"/>
                <a:gd name="T85" fmla="*/ 0 h 861"/>
                <a:gd name="T86" fmla="*/ 1 w 324"/>
                <a:gd name="T87" fmla="*/ 0 h 861"/>
                <a:gd name="T88" fmla="*/ 1 w 324"/>
                <a:gd name="T89" fmla="*/ 0 h 861"/>
                <a:gd name="T90" fmla="*/ 1 w 324"/>
                <a:gd name="T91" fmla="*/ 0 h 86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24"/>
                <a:gd name="T139" fmla="*/ 0 h 861"/>
                <a:gd name="T140" fmla="*/ 324 w 324"/>
                <a:gd name="T141" fmla="*/ 861 h 86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24" h="861">
                  <a:moveTo>
                    <a:pt x="155" y="861"/>
                  </a:moveTo>
                  <a:lnTo>
                    <a:pt x="141" y="831"/>
                  </a:lnTo>
                  <a:lnTo>
                    <a:pt x="129" y="799"/>
                  </a:lnTo>
                  <a:lnTo>
                    <a:pt x="119" y="765"/>
                  </a:lnTo>
                  <a:lnTo>
                    <a:pt x="111" y="732"/>
                  </a:lnTo>
                  <a:lnTo>
                    <a:pt x="104" y="696"/>
                  </a:lnTo>
                  <a:lnTo>
                    <a:pt x="97" y="661"/>
                  </a:lnTo>
                  <a:lnTo>
                    <a:pt x="92" y="627"/>
                  </a:lnTo>
                  <a:lnTo>
                    <a:pt x="88" y="597"/>
                  </a:lnTo>
                  <a:lnTo>
                    <a:pt x="84" y="592"/>
                  </a:lnTo>
                  <a:lnTo>
                    <a:pt x="81" y="587"/>
                  </a:lnTo>
                  <a:lnTo>
                    <a:pt x="78" y="579"/>
                  </a:lnTo>
                  <a:lnTo>
                    <a:pt x="76" y="573"/>
                  </a:lnTo>
                  <a:lnTo>
                    <a:pt x="73" y="564"/>
                  </a:lnTo>
                  <a:lnTo>
                    <a:pt x="72" y="558"/>
                  </a:lnTo>
                  <a:lnTo>
                    <a:pt x="70" y="552"/>
                  </a:lnTo>
                  <a:lnTo>
                    <a:pt x="70" y="548"/>
                  </a:lnTo>
                  <a:lnTo>
                    <a:pt x="65" y="541"/>
                  </a:lnTo>
                  <a:lnTo>
                    <a:pt x="59" y="531"/>
                  </a:lnTo>
                  <a:lnTo>
                    <a:pt x="51" y="521"/>
                  </a:lnTo>
                  <a:lnTo>
                    <a:pt x="45" y="510"/>
                  </a:lnTo>
                  <a:lnTo>
                    <a:pt x="37" y="499"/>
                  </a:lnTo>
                  <a:lnTo>
                    <a:pt x="32" y="489"/>
                  </a:lnTo>
                  <a:lnTo>
                    <a:pt x="27" y="480"/>
                  </a:lnTo>
                  <a:lnTo>
                    <a:pt x="27" y="474"/>
                  </a:lnTo>
                  <a:lnTo>
                    <a:pt x="35" y="457"/>
                  </a:lnTo>
                  <a:lnTo>
                    <a:pt x="37" y="437"/>
                  </a:lnTo>
                  <a:lnTo>
                    <a:pt x="35" y="415"/>
                  </a:lnTo>
                  <a:lnTo>
                    <a:pt x="31" y="393"/>
                  </a:lnTo>
                  <a:lnTo>
                    <a:pt x="25" y="368"/>
                  </a:lnTo>
                  <a:lnTo>
                    <a:pt x="19" y="346"/>
                  </a:lnTo>
                  <a:lnTo>
                    <a:pt x="16" y="325"/>
                  </a:lnTo>
                  <a:lnTo>
                    <a:pt x="16" y="308"/>
                  </a:lnTo>
                  <a:lnTo>
                    <a:pt x="53" y="304"/>
                  </a:lnTo>
                  <a:lnTo>
                    <a:pt x="78" y="301"/>
                  </a:lnTo>
                  <a:lnTo>
                    <a:pt x="93" y="295"/>
                  </a:lnTo>
                  <a:lnTo>
                    <a:pt x="105" y="290"/>
                  </a:lnTo>
                  <a:lnTo>
                    <a:pt x="111" y="282"/>
                  </a:lnTo>
                  <a:lnTo>
                    <a:pt x="121" y="271"/>
                  </a:lnTo>
                  <a:lnTo>
                    <a:pt x="134" y="256"/>
                  </a:lnTo>
                  <a:lnTo>
                    <a:pt x="155" y="238"/>
                  </a:lnTo>
                  <a:lnTo>
                    <a:pt x="158" y="227"/>
                  </a:lnTo>
                  <a:lnTo>
                    <a:pt x="162" y="218"/>
                  </a:lnTo>
                  <a:lnTo>
                    <a:pt x="162" y="211"/>
                  </a:lnTo>
                  <a:lnTo>
                    <a:pt x="164" y="205"/>
                  </a:lnTo>
                  <a:lnTo>
                    <a:pt x="161" y="200"/>
                  </a:lnTo>
                  <a:lnTo>
                    <a:pt x="161" y="195"/>
                  </a:lnTo>
                  <a:lnTo>
                    <a:pt x="161" y="187"/>
                  </a:lnTo>
                  <a:lnTo>
                    <a:pt x="162" y="180"/>
                  </a:lnTo>
                  <a:lnTo>
                    <a:pt x="165" y="180"/>
                  </a:lnTo>
                  <a:lnTo>
                    <a:pt x="170" y="180"/>
                  </a:lnTo>
                  <a:lnTo>
                    <a:pt x="167" y="176"/>
                  </a:lnTo>
                  <a:lnTo>
                    <a:pt x="167" y="170"/>
                  </a:lnTo>
                  <a:lnTo>
                    <a:pt x="157" y="166"/>
                  </a:lnTo>
                  <a:lnTo>
                    <a:pt x="151" y="164"/>
                  </a:lnTo>
                  <a:lnTo>
                    <a:pt x="144" y="163"/>
                  </a:lnTo>
                  <a:lnTo>
                    <a:pt x="141" y="164"/>
                  </a:lnTo>
                  <a:lnTo>
                    <a:pt x="134" y="164"/>
                  </a:lnTo>
                  <a:lnTo>
                    <a:pt x="129" y="166"/>
                  </a:lnTo>
                  <a:lnTo>
                    <a:pt x="123" y="168"/>
                  </a:lnTo>
                  <a:lnTo>
                    <a:pt x="115" y="170"/>
                  </a:lnTo>
                  <a:lnTo>
                    <a:pt x="102" y="169"/>
                  </a:lnTo>
                  <a:lnTo>
                    <a:pt x="91" y="169"/>
                  </a:lnTo>
                  <a:lnTo>
                    <a:pt x="79" y="168"/>
                  </a:lnTo>
                  <a:lnTo>
                    <a:pt x="68" y="167"/>
                  </a:lnTo>
                  <a:lnTo>
                    <a:pt x="56" y="165"/>
                  </a:lnTo>
                  <a:lnTo>
                    <a:pt x="46" y="164"/>
                  </a:lnTo>
                  <a:lnTo>
                    <a:pt x="36" y="163"/>
                  </a:lnTo>
                  <a:lnTo>
                    <a:pt x="27" y="162"/>
                  </a:lnTo>
                  <a:lnTo>
                    <a:pt x="22" y="146"/>
                  </a:lnTo>
                  <a:lnTo>
                    <a:pt x="22" y="130"/>
                  </a:lnTo>
                  <a:lnTo>
                    <a:pt x="21" y="114"/>
                  </a:lnTo>
                  <a:lnTo>
                    <a:pt x="21" y="100"/>
                  </a:lnTo>
                  <a:lnTo>
                    <a:pt x="19" y="84"/>
                  </a:lnTo>
                  <a:lnTo>
                    <a:pt x="18" y="68"/>
                  </a:lnTo>
                  <a:lnTo>
                    <a:pt x="13" y="53"/>
                  </a:lnTo>
                  <a:lnTo>
                    <a:pt x="8" y="40"/>
                  </a:lnTo>
                  <a:lnTo>
                    <a:pt x="5" y="33"/>
                  </a:lnTo>
                  <a:lnTo>
                    <a:pt x="4" y="26"/>
                  </a:lnTo>
                  <a:lnTo>
                    <a:pt x="2" y="19"/>
                  </a:lnTo>
                  <a:lnTo>
                    <a:pt x="0" y="13"/>
                  </a:lnTo>
                  <a:lnTo>
                    <a:pt x="5" y="14"/>
                  </a:lnTo>
                  <a:lnTo>
                    <a:pt x="13" y="18"/>
                  </a:lnTo>
                  <a:lnTo>
                    <a:pt x="18" y="23"/>
                  </a:lnTo>
                  <a:lnTo>
                    <a:pt x="26" y="29"/>
                  </a:lnTo>
                  <a:lnTo>
                    <a:pt x="33" y="31"/>
                  </a:lnTo>
                  <a:lnTo>
                    <a:pt x="42" y="33"/>
                  </a:lnTo>
                  <a:lnTo>
                    <a:pt x="54" y="32"/>
                  </a:lnTo>
                  <a:lnTo>
                    <a:pt x="67" y="28"/>
                  </a:lnTo>
                  <a:lnTo>
                    <a:pt x="72" y="17"/>
                  </a:lnTo>
                  <a:lnTo>
                    <a:pt x="78" y="8"/>
                  </a:lnTo>
                  <a:lnTo>
                    <a:pt x="82" y="4"/>
                  </a:lnTo>
                  <a:lnTo>
                    <a:pt x="87" y="2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09" y="10"/>
                  </a:lnTo>
                  <a:lnTo>
                    <a:pt x="119" y="20"/>
                  </a:lnTo>
                  <a:lnTo>
                    <a:pt x="129" y="29"/>
                  </a:lnTo>
                  <a:lnTo>
                    <a:pt x="141" y="36"/>
                  </a:lnTo>
                  <a:lnTo>
                    <a:pt x="152" y="38"/>
                  </a:lnTo>
                  <a:lnTo>
                    <a:pt x="164" y="37"/>
                  </a:lnTo>
                  <a:lnTo>
                    <a:pt x="176" y="28"/>
                  </a:lnTo>
                  <a:lnTo>
                    <a:pt x="192" y="13"/>
                  </a:lnTo>
                  <a:lnTo>
                    <a:pt x="194" y="12"/>
                  </a:lnTo>
                  <a:lnTo>
                    <a:pt x="198" y="11"/>
                  </a:lnTo>
                  <a:lnTo>
                    <a:pt x="208" y="23"/>
                  </a:lnTo>
                  <a:lnTo>
                    <a:pt x="218" y="33"/>
                  </a:lnTo>
                  <a:lnTo>
                    <a:pt x="229" y="39"/>
                  </a:lnTo>
                  <a:lnTo>
                    <a:pt x="241" y="46"/>
                  </a:lnTo>
                  <a:lnTo>
                    <a:pt x="253" y="49"/>
                  </a:lnTo>
                  <a:lnTo>
                    <a:pt x="268" y="51"/>
                  </a:lnTo>
                  <a:lnTo>
                    <a:pt x="286" y="52"/>
                  </a:lnTo>
                  <a:lnTo>
                    <a:pt x="308" y="54"/>
                  </a:lnTo>
                  <a:lnTo>
                    <a:pt x="308" y="65"/>
                  </a:lnTo>
                  <a:lnTo>
                    <a:pt x="310" y="75"/>
                  </a:lnTo>
                  <a:lnTo>
                    <a:pt x="311" y="86"/>
                  </a:lnTo>
                  <a:lnTo>
                    <a:pt x="314" y="96"/>
                  </a:lnTo>
                  <a:lnTo>
                    <a:pt x="315" y="106"/>
                  </a:lnTo>
                  <a:lnTo>
                    <a:pt x="318" y="116"/>
                  </a:lnTo>
                  <a:lnTo>
                    <a:pt x="320" y="127"/>
                  </a:lnTo>
                  <a:lnTo>
                    <a:pt x="323" y="138"/>
                  </a:lnTo>
                  <a:lnTo>
                    <a:pt x="324" y="182"/>
                  </a:lnTo>
                  <a:lnTo>
                    <a:pt x="322" y="229"/>
                  </a:lnTo>
                  <a:lnTo>
                    <a:pt x="317" y="274"/>
                  </a:lnTo>
                  <a:lnTo>
                    <a:pt x="310" y="321"/>
                  </a:lnTo>
                  <a:lnTo>
                    <a:pt x="300" y="366"/>
                  </a:lnTo>
                  <a:lnTo>
                    <a:pt x="292" y="413"/>
                  </a:lnTo>
                  <a:lnTo>
                    <a:pt x="285" y="458"/>
                  </a:lnTo>
                  <a:lnTo>
                    <a:pt x="278" y="505"/>
                  </a:lnTo>
                  <a:lnTo>
                    <a:pt x="272" y="524"/>
                  </a:lnTo>
                  <a:lnTo>
                    <a:pt x="260" y="566"/>
                  </a:lnTo>
                  <a:lnTo>
                    <a:pt x="243" y="623"/>
                  </a:lnTo>
                  <a:lnTo>
                    <a:pt x="225" y="686"/>
                  </a:lnTo>
                  <a:lnTo>
                    <a:pt x="203" y="747"/>
                  </a:lnTo>
                  <a:lnTo>
                    <a:pt x="184" y="802"/>
                  </a:lnTo>
                  <a:lnTo>
                    <a:pt x="166" y="842"/>
                  </a:lnTo>
                  <a:lnTo>
                    <a:pt x="156" y="861"/>
                  </a:lnTo>
                  <a:lnTo>
                    <a:pt x="155" y="861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24"/>
            <p:cNvSpPr>
              <a:spLocks/>
            </p:cNvSpPr>
            <p:nvPr/>
          </p:nvSpPr>
          <p:spPr bwMode="auto">
            <a:xfrm>
              <a:off x="4117" y="860"/>
              <a:ext cx="125" cy="40"/>
            </a:xfrm>
            <a:custGeom>
              <a:avLst/>
              <a:gdLst>
                <a:gd name="T0" fmla="*/ 1 w 249"/>
                <a:gd name="T1" fmla="*/ 0 h 81"/>
                <a:gd name="T2" fmla="*/ 1 w 249"/>
                <a:gd name="T3" fmla="*/ 0 h 81"/>
                <a:gd name="T4" fmla="*/ 1 w 249"/>
                <a:gd name="T5" fmla="*/ 0 h 81"/>
                <a:gd name="T6" fmla="*/ 1 w 249"/>
                <a:gd name="T7" fmla="*/ 0 h 81"/>
                <a:gd name="T8" fmla="*/ 1 w 249"/>
                <a:gd name="T9" fmla="*/ 0 h 81"/>
                <a:gd name="T10" fmla="*/ 1 w 249"/>
                <a:gd name="T11" fmla="*/ 0 h 81"/>
                <a:gd name="T12" fmla="*/ 1 w 249"/>
                <a:gd name="T13" fmla="*/ 0 h 81"/>
                <a:gd name="T14" fmla="*/ 1 w 249"/>
                <a:gd name="T15" fmla="*/ 0 h 81"/>
                <a:gd name="T16" fmla="*/ 0 w 249"/>
                <a:gd name="T17" fmla="*/ 0 h 81"/>
                <a:gd name="T18" fmla="*/ 1 w 249"/>
                <a:gd name="T19" fmla="*/ 0 h 81"/>
                <a:gd name="T20" fmla="*/ 1 w 249"/>
                <a:gd name="T21" fmla="*/ 0 h 81"/>
                <a:gd name="T22" fmla="*/ 1 w 249"/>
                <a:gd name="T23" fmla="*/ 0 h 81"/>
                <a:gd name="T24" fmla="*/ 1 w 249"/>
                <a:gd name="T25" fmla="*/ 0 h 81"/>
                <a:gd name="T26" fmla="*/ 1 w 249"/>
                <a:gd name="T27" fmla="*/ 0 h 81"/>
                <a:gd name="T28" fmla="*/ 1 w 249"/>
                <a:gd name="T29" fmla="*/ 0 h 81"/>
                <a:gd name="T30" fmla="*/ 1 w 249"/>
                <a:gd name="T31" fmla="*/ 0 h 81"/>
                <a:gd name="T32" fmla="*/ 1 w 249"/>
                <a:gd name="T33" fmla="*/ 0 h 81"/>
                <a:gd name="T34" fmla="*/ 1 w 249"/>
                <a:gd name="T35" fmla="*/ 0 h 81"/>
                <a:gd name="T36" fmla="*/ 1 w 249"/>
                <a:gd name="T37" fmla="*/ 0 h 81"/>
                <a:gd name="T38" fmla="*/ 1 w 249"/>
                <a:gd name="T39" fmla="*/ 0 h 81"/>
                <a:gd name="T40" fmla="*/ 1 w 249"/>
                <a:gd name="T41" fmla="*/ 0 h 81"/>
                <a:gd name="T42" fmla="*/ 1 w 249"/>
                <a:gd name="T43" fmla="*/ 0 h 81"/>
                <a:gd name="T44" fmla="*/ 1 w 249"/>
                <a:gd name="T45" fmla="*/ 0 h 81"/>
                <a:gd name="T46" fmla="*/ 1 w 249"/>
                <a:gd name="T47" fmla="*/ 0 h 81"/>
                <a:gd name="T48" fmla="*/ 1 w 249"/>
                <a:gd name="T49" fmla="*/ 0 h 81"/>
                <a:gd name="T50" fmla="*/ 1 w 249"/>
                <a:gd name="T51" fmla="*/ 0 h 81"/>
                <a:gd name="T52" fmla="*/ 1 w 249"/>
                <a:gd name="T53" fmla="*/ 0 h 81"/>
                <a:gd name="T54" fmla="*/ 1 w 249"/>
                <a:gd name="T55" fmla="*/ 0 h 81"/>
                <a:gd name="T56" fmla="*/ 1 w 249"/>
                <a:gd name="T57" fmla="*/ 0 h 81"/>
                <a:gd name="T58" fmla="*/ 1 w 249"/>
                <a:gd name="T59" fmla="*/ 0 h 81"/>
                <a:gd name="T60" fmla="*/ 1 w 249"/>
                <a:gd name="T61" fmla="*/ 0 h 81"/>
                <a:gd name="T62" fmla="*/ 1 w 249"/>
                <a:gd name="T63" fmla="*/ 0 h 81"/>
                <a:gd name="T64" fmla="*/ 1 w 249"/>
                <a:gd name="T65" fmla="*/ 0 h 81"/>
                <a:gd name="T66" fmla="*/ 1 w 249"/>
                <a:gd name="T67" fmla="*/ 0 h 81"/>
                <a:gd name="T68" fmla="*/ 1 w 249"/>
                <a:gd name="T69" fmla="*/ 0 h 8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9"/>
                <a:gd name="T106" fmla="*/ 0 h 81"/>
                <a:gd name="T107" fmla="*/ 249 w 249"/>
                <a:gd name="T108" fmla="*/ 81 h 8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9" h="81">
                  <a:moveTo>
                    <a:pt x="177" y="81"/>
                  </a:moveTo>
                  <a:lnTo>
                    <a:pt x="154" y="74"/>
                  </a:lnTo>
                  <a:lnTo>
                    <a:pt x="132" y="67"/>
                  </a:lnTo>
                  <a:lnTo>
                    <a:pt x="110" y="59"/>
                  </a:lnTo>
                  <a:lnTo>
                    <a:pt x="88" y="51"/>
                  </a:lnTo>
                  <a:lnTo>
                    <a:pt x="65" y="44"/>
                  </a:lnTo>
                  <a:lnTo>
                    <a:pt x="42" y="41"/>
                  </a:lnTo>
                  <a:lnTo>
                    <a:pt x="20" y="41"/>
                  </a:lnTo>
                  <a:lnTo>
                    <a:pt x="0" y="46"/>
                  </a:lnTo>
                  <a:lnTo>
                    <a:pt x="6" y="27"/>
                  </a:lnTo>
                  <a:lnTo>
                    <a:pt x="25" y="14"/>
                  </a:lnTo>
                  <a:lnTo>
                    <a:pt x="52" y="5"/>
                  </a:lnTo>
                  <a:lnTo>
                    <a:pt x="85" y="1"/>
                  </a:lnTo>
                  <a:lnTo>
                    <a:pt x="118" y="0"/>
                  </a:lnTo>
                  <a:lnTo>
                    <a:pt x="153" y="2"/>
                  </a:lnTo>
                  <a:lnTo>
                    <a:pt x="182" y="6"/>
                  </a:lnTo>
                  <a:lnTo>
                    <a:pt x="205" y="13"/>
                  </a:lnTo>
                  <a:lnTo>
                    <a:pt x="212" y="11"/>
                  </a:lnTo>
                  <a:lnTo>
                    <a:pt x="219" y="10"/>
                  </a:lnTo>
                  <a:lnTo>
                    <a:pt x="223" y="9"/>
                  </a:lnTo>
                  <a:lnTo>
                    <a:pt x="228" y="9"/>
                  </a:lnTo>
                  <a:lnTo>
                    <a:pt x="234" y="9"/>
                  </a:lnTo>
                  <a:lnTo>
                    <a:pt x="242" y="12"/>
                  </a:lnTo>
                  <a:lnTo>
                    <a:pt x="243" y="14"/>
                  </a:lnTo>
                  <a:lnTo>
                    <a:pt x="245" y="19"/>
                  </a:lnTo>
                  <a:lnTo>
                    <a:pt x="246" y="19"/>
                  </a:lnTo>
                  <a:lnTo>
                    <a:pt x="249" y="19"/>
                  </a:lnTo>
                  <a:lnTo>
                    <a:pt x="241" y="26"/>
                  </a:lnTo>
                  <a:lnTo>
                    <a:pt x="234" y="36"/>
                  </a:lnTo>
                  <a:lnTo>
                    <a:pt x="226" y="46"/>
                  </a:lnTo>
                  <a:lnTo>
                    <a:pt x="217" y="56"/>
                  </a:lnTo>
                  <a:lnTo>
                    <a:pt x="205" y="65"/>
                  </a:lnTo>
                  <a:lnTo>
                    <a:pt x="195" y="73"/>
                  </a:lnTo>
                  <a:lnTo>
                    <a:pt x="185" y="79"/>
                  </a:lnTo>
                  <a:lnTo>
                    <a:pt x="177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25"/>
            <p:cNvSpPr>
              <a:spLocks/>
            </p:cNvSpPr>
            <p:nvPr/>
          </p:nvSpPr>
          <p:spPr bwMode="auto">
            <a:xfrm>
              <a:off x="4137" y="869"/>
              <a:ext cx="91" cy="22"/>
            </a:xfrm>
            <a:custGeom>
              <a:avLst/>
              <a:gdLst>
                <a:gd name="T0" fmla="*/ 1 w 182"/>
                <a:gd name="T1" fmla="*/ 0 h 45"/>
                <a:gd name="T2" fmla="*/ 1 w 182"/>
                <a:gd name="T3" fmla="*/ 0 h 45"/>
                <a:gd name="T4" fmla="*/ 1 w 182"/>
                <a:gd name="T5" fmla="*/ 0 h 45"/>
                <a:gd name="T6" fmla="*/ 1 w 182"/>
                <a:gd name="T7" fmla="*/ 0 h 45"/>
                <a:gd name="T8" fmla="*/ 1 w 182"/>
                <a:gd name="T9" fmla="*/ 0 h 45"/>
                <a:gd name="T10" fmla="*/ 1 w 182"/>
                <a:gd name="T11" fmla="*/ 0 h 45"/>
                <a:gd name="T12" fmla="*/ 1 w 182"/>
                <a:gd name="T13" fmla="*/ 0 h 45"/>
                <a:gd name="T14" fmla="*/ 1 w 182"/>
                <a:gd name="T15" fmla="*/ 0 h 45"/>
                <a:gd name="T16" fmla="*/ 0 w 182"/>
                <a:gd name="T17" fmla="*/ 0 h 45"/>
                <a:gd name="T18" fmla="*/ 0 w 182"/>
                <a:gd name="T19" fmla="*/ 0 h 45"/>
                <a:gd name="T20" fmla="*/ 0 w 182"/>
                <a:gd name="T21" fmla="*/ 0 h 45"/>
                <a:gd name="T22" fmla="*/ 1 w 182"/>
                <a:gd name="T23" fmla="*/ 0 h 45"/>
                <a:gd name="T24" fmla="*/ 1 w 182"/>
                <a:gd name="T25" fmla="*/ 0 h 45"/>
                <a:gd name="T26" fmla="*/ 1 w 182"/>
                <a:gd name="T27" fmla="*/ 0 h 45"/>
                <a:gd name="T28" fmla="*/ 1 w 182"/>
                <a:gd name="T29" fmla="*/ 0 h 45"/>
                <a:gd name="T30" fmla="*/ 1 w 182"/>
                <a:gd name="T31" fmla="*/ 0 h 45"/>
                <a:gd name="T32" fmla="*/ 1 w 182"/>
                <a:gd name="T33" fmla="*/ 0 h 45"/>
                <a:gd name="T34" fmla="*/ 1 w 182"/>
                <a:gd name="T35" fmla="*/ 0 h 45"/>
                <a:gd name="T36" fmla="*/ 1 w 182"/>
                <a:gd name="T37" fmla="*/ 0 h 45"/>
                <a:gd name="T38" fmla="*/ 1 w 182"/>
                <a:gd name="T39" fmla="*/ 0 h 45"/>
                <a:gd name="T40" fmla="*/ 1 w 182"/>
                <a:gd name="T41" fmla="*/ 0 h 45"/>
                <a:gd name="T42" fmla="*/ 1 w 182"/>
                <a:gd name="T43" fmla="*/ 0 h 45"/>
                <a:gd name="T44" fmla="*/ 1 w 182"/>
                <a:gd name="T45" fmla="*/ 0 h 45"/>
                <a:gd name="T46" fmla="*/ 1 w 182"/>
                <a:gd name="T47" fmla="*/ 0 h 45"/>
                <a:gd name="T48" fmla="*/ 1 w 182"/>
                <a:gd name="T49" fmla="*/ 0 h 45"/>
                <a:gd name="T50" fmla="*/ 1 w 182"/>
                <a:gd name="T51" fmla="*/ 0 h 45"/>
                <a:gd name="T52" fmla="*/ 1 w 182"/>
                <a:gd name="T53" fmla="*/ 0 h 4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2"/>
                <a:gd name="T82" fmla="*/ 0 h 45"/>
                <a:gd name="T83" fmla="*/ 182 w 182"/>
                <a:gd name="T84" fmla="*/ 45 h 4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2" h="45">
                  <a:moveTo>
                    <a:pt x="130" y="45"/>
                  </a:moveTo>
                  <a:lnTo>
                    <a:pt x="110" y="33"/>
                  </a:lnTo>
                  <a:lnTo>
                    <a:pt x="94" y="25"/>
                  </a:lnTo>
                  <a:lnTo>
                    <a:pt x="80" y="18"/>
                  </a:lnTo>
                  <a:lnTo>
                    <a:pt x="68" y="14"/>
                  </a:lnTo>
                  <a:lnTo>
                    <a:pt x="52" y="11"/>
                  </a:lnTo>
                  <a:lnTo>
                    <a:pt x="37" y="10"/>
                  </a:lnTo>
                  <a:lnTo>
                    <a:pt x="19" y="9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24" y="0"/>
                  </a:lnTo>
                  <a:lnTo>
                    <a:pt x="49" y="0"/>
                  </a:lnTo>
                  <a:lnTo>
                    <a:pt x="72" y="0"/>
                  </a:lnTo>
                  <a:lnTo>
                    <a:pt x="94" y="4"/>
                  </a:lnTo>
                  <a:lnTo>
                    <a:pt x="116" y="5"/>
                  </a:lnTo>
                  <a:lnTo>
                    <a:pt x="138" y="7"/>
                  </a:lnTo>
                  <a:lnTo>
                    <a:pt x="160" y="7"/>
                  </a:lnTo>
                  <a:lnTo>
                    <a:pt x="182" y="7"/>
                  </a:lnTo>
                  <a:lnTo>
                    <a:pt x="180" y="15"/>
                  </a:lnTo>
                  <a:lnTo>
                    <a:pt x="177" y="23"/>
                  </a:lnTo>
                  <a:lnTo>
                    <a:pt x="171" y="29"/>
                  </a:lnTo>
                  <a:lnTo>
                    <a:pt x="166" y="35"/>
                  </a:lnTo>
                  <a:lnTo>
                    <a:pt x="157" y="38"/>
                  </a:lnTo>
                  <a:lnTo>
                    <a:pt x="148" y="42"/>
                  </a:lnTo>
                  <a:lnTo>
                    <a:pt x="139" y="44"/>
                  </a:lnTo>
                  <a:lnTo>
                    <a:pt x="130" y="4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Freeform 26"/>
            <p:cNvSpPr>
              <a:spLocks/>
            </p:cNvSpPr>
            <p:nvPr/>
          </p:nvSpPr>
          <p:spPr bwMode="auto">
            <a:xfrm>
              <a:off x="4647" y="344"/>
              <a:ext cx="836" cy="543"/>
            </a:xfrm>
            <a:custGeom>
              <a:avLst/>
              <a:gdLst>
                <a:gd name="T0" fmla="*/ 1 w 1672"/>
                <a:gd name="T1" fmla="*/ 1 h 1086"/>
                <a:gd name="T2" fmla="*/ 1 w 1672"/>
                <a:gd name="T3" fmla="*/ 1 h 1086"/>
                <a:gd name="T4" fmla="*/ 1 w 1672"/>
                <a:gd name="T5" fmla="*/ 1 h 1086"/>
                <a:gd name="T6" fmla="*/ 1 w 1672"/>
                <a:gd name="T7" fmla="*/ 1 h 1086"/>
                <a:gd name="T8" fmla="*/ 1 w 1672"/>
                <a:gd name="T9" fmla="*/ 1 h 1086"/>
                <a:gd name="T10" fmla="*/ 1 w 1672"/>
                <a:gd name="T11" fmla="*/ 1 h 1086"/>
                <a:gd name="T12" fmla="*/ 1 w 1672"/>
                <a:gd name="T13" fmla="*/ 1 h 1086"/>
                <a:gd name="T14" fmla="*/ 1 w 1672"/>
                <a:gd name="T15" fmla="*/ 1 h 1086"/>
                <a:gd name="T16" fmla="*/ 1 w 1672"/>
                <a:gd name="T17" fmla="*/ 1 h 1086"/>
                <a:gd name="T18" fmla="*/ 1 w 1672"/>
                <a:gd name="T19" fmla="*/ 1 h 1086"/>
                <a:gd name="T20" fmla="*/ 1 w 1672"/>
                <a:gd name="T21" fmla="*/ 1 h 1086"/>
                <a:gd name="T22" fmla="*/ 1 w 1672"/>
                <a:gd name="T23" fmla="*/ 1 h 1086"/>
                <a:gd name="T24" fmla="*/ 1 w 1672"/>
                <a:gd name="T25" fmla="*/ 1 h 1086"/>
                <a:gd name="T26" fmla="*/ 1 w 1672"/>
                <a:gd name="T27" fmla="*/ 1 h 1086"/>
                <a:gd name="T28" fmla="*/ 1 w 1672"/>
                <a:gd name="T29" fmla="*/ 1 h 1086"/>
                <a:gd name="T30" fmla="*/ 1 w 1672"/>
                <a:gd name="T31" fmla="*/ 1 h 1086"/>
                <a:gd name="T32" fmla="*/ 1 w 1672"/>
                <a:gd name="T33" fmla="*/ 1 h 1086"/>
                <a:gd name="T34" fmla="*/ 1 w 1672"/>
                <a:gd name="T35" fmla="*/ 1 h 1086"/>
                <a:gd name="T36" fmla="*/ 1 w 1672"/>
                <a:gd name="T37" fmla="*/ 1 h 1086"/>
                <a:gd name="T38" fmla="*/ 1 w 1672"/>
                <a:gd name="T39" fmla="*/ 1 h 1086"/>
                <a:gd name="T40" fmla="*/ 1 w 1672"/>
                <a:gd name="T41" fmla="*/ 1 h 1086"/>
                <a:gd name="T42" fmla="*/ 1 w 1672"/>
                <a:gd name="T43" fmla="*/ 1 h 1086"/>
                <a:gd name="T44" fmla="*/ 1 w 1672"/>
                <a:gd name="T45" fmla="*/ 1 h 1086"/>
                <a:gd name="T46" fmla="*/ 1 w 1672"/>
                <a:gd name="T47" fmla="*/ 1 h 1086"/>
                <a:gd name="T48" fmla="*/ 1 w 1672"/>
                <a:gd name="T49" fmla="*/ 1 h 1086"/>
                <a:gd name="T50" fmla="*/ 1 w 1672"/>
                <a:gd name="T51" fmla="*/ 1 h 1086"/>
                <a:gd name="T52" fmla="*/ 1 w 1672"/>
                <a:gd name="T53" fmla="*/ 1 h 1086"/>
                <a:gd name="T54" fmla="*/ 1 w 1672"/>
                <a:gd name="T55" fmla="*/ 1 h 1086"/>
                <a:gd name="T56" fmla="*/ 1 w 1672"/>
                <a:gd name="T57" fmla="*/ 1 h 1086"/>
                <a:gd name="T58" fmla="*/ 1 w 1672"/>
                <a:gd name="T59" fmla="*/ 1 h 1086"/>
                <a:gd name="T60" fmla="*/ 1 w 1672"/>
                <a:gd name="T61" fmla="*/ 1 h 1086"/>
                <a:gd name="T62" fmla="*/ 1 w 1672"/>
                <a:gd name="T63" fmla="*/ 1 h 1086"/>
                <a:gd name="T64" fmla="*/ 1 w 1672"/>
                <a:gd name="T65" fmla="*/ 1 h 1086"/>
                <a:gd name="T66" fmla="*/ 1 w 1672"/>
                <a:gd name="T67" fmla="*/ 1 h 1086"/>
                <a:gd name="T68" fmla="*/ 1 w 1672"/>
                <a:gd name="T69" fmla="*/ 1 h 1086"/>
                <a:gd name="T70" fmla="*/ 1 w 1672"/>
                <a:gd name="T71" fmla="*/ 1 h 1086"/>
                <a:gd name="T72" fmla="*/ 1 w 1672"/>
                <a:gd name="T73" fmla="*/ 1 h 1086"/>
                <a:gd name="T74" fmla="*/ 1 w 1672"/>
                <a:gd name="T75" fmla="*/ 1 h 1086"/>
                <a:gd name="T76" fmla="*/ 1 w 1672"/>
                <a:gd name="T77" fmla="*/ 1 h 1086"/>
                <a:gd name="T78" fmla="*/ 1 w 1672"/>
                <a:gd name="T79" fmla="*/ 1 h 1086"/>
                <a:gd name="T80" fmla="*/ 1 w 1672"/>
                <a:gd name="T81" fmla="*/ 1 h 1086"/>
                <a:gd name="T82" fmla="*/ 1 w 1672"/>
                <a:gd name="T83" fmla="*/ 1 h 1086"/>
                <a:gd name="T84" fmla="*/ 1 w 1672"/>
                <a:gd name="T85" fmla="*/ 1 h 1086"/>
                <a:gd name="T86" fmla="*/ 1 w 1672"/>
                <a:gd name="T87" fmla="*/ 1 h 1086"/>
                <a:gd name="T88" fmla="*/ 1 w 1672"/>
                <a:gd name="T89" fmla="*/ 1 h 1086"/>
                <a:gd name="T90" fmla="*/ 1 w 1672"/>
                <a:gd name="T91" fmla="*/ 1 h 1086"/>
                <a:gd name="T92" fmla="*/ 1 w 1672"/>
                <a:gd name="T93" fmla="*/ 1 h 1086"/>
                <a:gd name="T94" fmla="*/ 1 w 1672"/>
                <a:gd name="T95" fmla="*/ 1 h 1086"/>
                <a:gd name="T96" fmla="*/ 1 w 1672"/>
                <a:gd name="T97" fmla="*/ 1 h 1086"/>
                <a:gd name="T98" fmla="*/ 1 w 1672"/>
                <a:gd name="T99" fmla="*/ 1 h 1086"/>
                <a:gd name="T100" fmla="*/ 1 w 1672"/>
                <a:gd name="T101" fmla="*/ 1 h 1086"/>
                <a:gd name="T102" fmla="*/ 1 w 1672"/>
                <a:gd name="T103" fmla="*/ 1 h 1086"/>
                <a:gd name="T104" fmla="*/ 1 w 1672"/>
                <a:gd name="T105" fmla="*/ 1 h 1086"/>
                <a:gd name="T106" fmla="*/ 1 w 1672"/>
                <a:gd name="T107" fmla="*/ 1 h 1086"/>
                <a:gd name="T108" fmla="*/ 1 w 1672"/>
                <a:gd name="T109" fmla="*/ 1 h 1086"/>
                <a:gd name="T110" fmla="*/ 1 w 1672"/>
                <a:gd name="T111" fmla="*/ 1 h 1086"/>
                <a:gd name="T112" fmla="*/ 1 w 1672"/>
                <a:gd name="T113" fmla="*/ 1 h 1086"/>
                <a:gd name="T114" fmla="*/ 1 w 1672"/>
                <a:gd name="T115" fmla="*/ 1 h 1086"/>
                <a:gd name="T116" fmla="*/ 1 w 1672"/>
                <a:gd name="T117" fmla="*/ 1 h 1086"/>
                <a:gd name="T118" fmla="*/ 1 w 1672"/>
                <a:gd name="T119" fmla="*/ 1 h 108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672"/>
                <a:gd name="T181" fmla="*/ 0 h 1086"/>
                <a:gd name="T182" fmla="*/ 1672 w 1672"/>
                <a:gd name="T183" fmla="*/ 1086 h 108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672" h="1086">
                  <a:moveTo>
                    <a:pt x="477" y="1086"/>
                  </a:moveTo>
                  <a:lnTo>
                    <a:pt x="435" y="1081"/>
                  </a:lnTo>
                  <a:lnTo>
                    <a:pt x="388" y="1075"/>
                  </a:lnTo>
                  <a:lnTo>
                    <a:pt x="337" y="1065"/>
                  </a:lnTo>
                  <a:lnTo>
                    <a:pt x="286" y="1055"/>
                  </a:lnTo>
                  <a:lnTo>
                    <a:pt x="236" y="1039"/>
                  </a:lnTo>
                  <a:lnTo>
                    <a:pt x="194" y="1020"/>
                  </a:lnTo>
                  <a:lnTo>
                    <a:pt x="160" y="996"/>
                  </a:lnTo>
                  <a:lnTo>
                    <a:pt x="138" y="970"/>
                  </a:lnTo>
                  <a:lnTo>
                    <a:pt x="132" y="963"/>
                  </a:lnTo>
                  <a:lnTo>
                    <a:pt x="125" y="957"/>
                  </a:lnTo>
                  <a:lnTo>
                    <a:pt x="119" y="951"/>
                  </a:lnTo>
                  <a:lnTo>
                    <a:pt x="113" y="945"/>
                  </a:lnTo>
                  <a:lnTo>
                    <a:pt x="101" y="928"/>
                  </a:lnTo>
                  <a:lnTo>
                    <a:pt x="87" y="914"/>
                  </a:lnTo>
                  <a:lnTo>
                    <a:pt x="68" y="901"/>
                  </a:lnTo>
                  <a:lnTo>
                    <a:pt x="50" y="891"/>
                  </a:lnTo>
                  <a:lnTo>
                    <a:pt x="31" y="879"/>
                  </a:lnTo>
                  <a:lnTo>
                    <a:pt x="17" y="867"/>
                  </a:lnTo>
                  <a:lnTo>
                    <a:pt x="6" y="855"/>
                  </a:lnTo>
                  <a:lnTo>
                    <a:pt x="0" y="841"/>
                  </a:lnTo>
                  <a:lnTo>
                    <a:pt x="3" y="829"/>
                  </a:lnTo>
                  <a:lnTo>
                    <a:pt x="7" y="819"/>
                  </a:lnTo>
                  <a:lnTo>
                    <a:pt x="9" y="808"/>
                  </a:lnTo>
                  <a:lnTo>
                    <a:pt x="13" y="798"/>
                  </a:lnTo>
                  <a:lnTo>
                    <a:pt x="16" y="789"/>
                  </a:lnTo>
                  <a:lnTo>
                    <a:pt x="18" y="779"/>
                  </a:lnTo>
                  <a:lnTo>
                    <a:pt x="22" y="770"/>
                  </a:lnTo>
                  <a:lnTo>
                    <a:pt x="27" y="761"/>
                  </a:lnTo>
                  <a:lnTo>
                    <a:pt x="29" y="762"/>
                  </a:lnTo>
                  <a:lnTo>
                    <a:pt x="34" y="767"/>
                  </a:lnTo>
                  <a:lnTo>
                    <a:pt x="40" y="771"/>
                  </a:lnTo>
                  <a:lnTo>
                    <a:pt x="48" y="776"/>
                  </a:lnTo>
                  <a:lnTo>
                    <a:pt x="55" y="780"/>
                  </a:lnTo>
                  <a:lnTo>
                    <a:pt x="63" y="786"/>
                  </a:lnTo>
                  <a:lnTo>
                    <a:pt x="69" y="788"/>
                  </a:lnTo>
                  <a:lnTo>
                    <a:pt x="77" y="790"/>
                  </a:lnTo>
                  <a:lnTo>
                    <a:pt x="66" y="757"/>
                  </a:lnTo>
                  <a:lnTo>
                    <a:pt x="64" y="732"/>
                  </a:lnTo>
                  <a:lnTo>
                    <a:pt x="71" y="713"/>
                  </a:lnTo>
                  <a:lnTo>
                    <a:pt x="83" y="697"/>
                  </a:lnTo>
                  <a:lnTo>
                    <a:pt x="95" y="682"/>
                  </a:lnTo>
                  <a:lnTo>
                    <a:pt x="108" y="667"/>
                  </a:lnTo>
                  <a:lnTo>
                    <a:pt x="115" y="650"/>
                  </a:lnTo>
                  <a:lnTo>
                    <a:pt x="117" y="630"/>
                  </a:lnTo>
                  <a:lnTo>
                    <a:pt x="133" y="633"/>
                  </a:lnTo>
                  <a:lnTo>
                    <a:pt x="146" y="635"/>
                  </a:lnTo>
                  <a:lnTo>
                    <a:pt x="157" y="634"/>
                  </a:lnTo>
                  <a:lnTo>
                    <a:pt x="168" y="634"/>
                  </a:lnTo>
                  <a:lnTo>
                    <a:pt x="178" y="632"/>
                  </a:lnTo>
                  <a:lnTo>
                    <a:pt x="189" y="630"/>
                  </a:lnTo>
                  <a:lnTo>
                    <a:pt x="203" y="628"/>
                  </a:lnTo>
                  <a:lnTo>
                    <a:pt x="222" y="627"/>
                  </a:lnTo>
                  <a:lnTo>
                    <a:pt x="234" y="628"/>
                  </a:lnTo>
                  <a:lnTo>
                    <a:pt x="245" y="630"/>
                  </a:lnTo>
                  <a:lnTo>
                    <a:pt x="258" y="630"/>
                  </a:lnTo>
                  <a:lnTo>
                    <a:pt x="272" y="630"/>
                  </a:lnTo>
                  <a:lnTo>
                    <a:pt x="270" y="625"/>
                  </a:lnTo>
                  <a:lnTo>
                    <a:pt x="266" y="620"/>
                  </a:lnTo>
                  <a:lnTo>
                    <a:pt x="245" y="614"/>
                  </a:lnTo>
                  <a:lnTo>
                    <a:pt x="231" y="609"/>
                  </a:lnTo>
                  <a:lnTo>
                    <a:pt x="220" y="603"/>
                  </a:lnTo>
                  <a:lnTo>
                    <a:pt x="213" y="596"/>
                  </a:lnTo>
                  <a:lnTo>
                    <a:pt x="208" y="586"/>
                  </a:lnTo>
                  <a:lnTo>
                    <a:pt x="205" y="576"/>
                  </a:lnTo>
                  <a:lnTo>
                    <a:pt x="201" y="563"/>
                  </a:lnTo>
                  <a:lnTo>
                    <a:pt x="198" y="551"/>
                  </a:lnTo>
                  <a:lnTo>
                    <a:pt x="198" y="527"/>
                  </a:lnTo>
                  <a:lnTo>
                    <a:pt x="201" y="504"/>
                  </a:lnTo>
                  <a:lnTo>
                    <a:pt x="202" y="480"/>
                  </a:lnTo>
                  <a:lnTo>
                    <a:pt x="205" y="456"/>
                  </a:lnTo>
                  <a:lnTo>
                    <a:pt x="203" y="431"/>
                  </a:lnTo>
                  <a:lnTo>
                    <a:pt x="202" y="409"/>
                  </a:lnTo>
                  <a:lnTo>
                    <a:pt x="196" y="387"/>
                  </a:lnTo>
                  <a:lnTo>
                    <a:pt x="187" y="369"/>
                  </a:lnTo>
                  <a:lnTo>
                    <a:pt x="175" y="363"/>
                  </a:lnTo>
                  <a:lnTo>
                    <a:pt x="168" y="358"/>
                  </a:lnTo>
                  <a:lnTo>
                    <a:pt x="162" y="353"/>
                  </a:lnTo>
                  <a:lnTo>
                    <a:pt x="161" y="347"/>
                  </a:lnTo>
                  <a:lnTo>
                    <a:pt x="178" y="347"/>
                  </a:lnTo>
                  <a:lnTo>
                    <a:pt x="194" y="348"/>
                  </a:lnTo>
                  <a:lnTo>
                    <a:pt x="210" y="347"/>
                  </a:lnTo>
                  <a:lnTo>
                    <a:pt x="225" y="346"/>
                  </a:lnTo>
                  <a:lnTo>
                    <a:pt x="238" y="342"/>
                  </a:lnTo>
                  <a:lnTo>
                    <a:pt x="253" y="337"/>
                  </a:lnTo>
                  <a:lnTo>
                    <a:pt x="267" y="327"/>
                  </a:lnTo>
                  <a:lnTo>
                    <a:pt x="284" y="317"/>
                  </a:lnTo>
                  <a:lnTo>
                    <a:pt x="299" y="304"/>
                  </a:lnTo>
                  <a:lnTo>
                    <a:pt x="314" y="296"/>
                  </a:lnTo>
                  <a:lnTo>
                    <a:pt x="328" y="290"/>
                  </a:lnTo>
                  <a:lnTo>
                    <a:pt x="342" y="289"/>
                  </a:lnTo>
                  <a:lnTo>
                    <a:pt x="355" y="288"/>
                  </a:lnTo>
                  <a:lnTo>
                    <a:pt x="372" y="290"/>
                  </a:lnTo>
                  <a:lnTo>
                    <a:pt x="389" y="293"/>
                  </a:lnTo>
                  <a:lnTo>
                    <a:pt x="412" y="297"/>
                  </a:lnTo>
                  <a:lnTo>
                    <a:pt x="412" y="296"/>
                  </a:lnTo>
                  <a:lnTo>
                    <a:pt x="414" y="294"/>
                  </a:lnTo>
                  <a:lnTo>
                    <a:pt x="389" y="280"/>
                  </a:lnTo>
                  <a:lnTo>
                    <a:pt x="366" y="274"/>
                  </a:lnTo>
                  <a:lnTo>
                    <a:pt x="341" y="273"/>
                  </a:lnTo>
                  <a:lnTo>
                    <a:pt x="318" y="280"/>
                  </a:lnTo>
                  <a:lnTo>
                    <a:pt x="294" y="288"/>
                  </a:lnTo>
                  <a:lnTo>
                    <a:pt x="272" y="301"/>
                  </a:lnTo>
                  <a:lnTo>
                    <a:pt x="253" y="315"/>
                  </a:lnTo>
                  <a:lnTo>
                    <a:pt x="238" y="329"/>
                  </a:lnTo>
                  <a:lnTo>
                    <a:pt x="215" y="335"/>
                  </a:lnTo>
                  <a:lnTo>
                    <a:pt x="193" y="337"/>
                  </a:lnTo>
                  <a:lnTo>
                    <a:pt x="173" y="335"/>
                  </a:lnTo>
                  <a:lnTo>
                    <a:pt x="155" y="329"/>
                  </a:lnTo>
                  <a:lnTo>
                    <a:pt x="138" y="320"/>
                  </a:lnTo>
                  <a:lnTo>
                    <a:pt x="124" y="309"/>
                  </a:lnTo>
                  <a:lnTo>
                    <a:pt x="114" y="297"/>
                  </a:lnTo>
                  <a:lnTo>
                    <a:pt x="108" y="282"/>
                  </a:lnTo>
                  <a:lnTo>
                    <a:pt x="122" y="279"/>
                  </a:lnTo>
                  <a:lnTo>
                    <a:pt x="139" y="273"/>
                  </a:lnTo>
                  <a:lnTo>
                    <a:pt x="156" y="267"/>
                  </a:lnTo>
                  <a:lnTo>
                    <a:pt x="174" y="260"/>
                  </a:lnTo>
                  <a:lnTo>
                    <a:pt x="188" y="249"/>
                  </a:lnTo>
                  <a:lnTo>
                    <a:pt x="203" y="239"/>
                  </a:lnTo>
                  <a:lnTo>
                    <a:pt x="213" y="229"/>
                  </a:lnTo>
                  <a:lnTo>
                    <a:pt x="222" y="218"/>
                  </a:lnTo>
                  <a:lnTo>
                    <a:pt x="233" y="217"/>
                  </a:lnTo>
                  <a:lnTo>
                    <a:pt x="244" y="216"/>
                  </a:lnTo>
                  <a:lnTo>
                    <a:pt x="273" y="199"/>
                  </a:lnTo>
                  <a:lnTo>
                    <a:pt x="299" y="188"/>
                  </a:lnTo>
                  <a:lnTo>
                    <a:pt x="322" y="179"/>
                  </a:lnTo>
                  <a:lnTo>
                    <a:pt x="346" y="177"/>
                  </a:lnTo>
                  <a:lnTo>
                    <a:pt x="368" y="177"/>
                  </a:lnTo>
                  <a:lnTo>
                    <a:pt x="392" y="183"/>
                  </a:lnTo>
                  <a:lnTo>
                    <a:pt x="420" y="194"/>
                  </a:lnTo>
                  <a:lnTo>
                    <a:pt x="452" y="210"/>
                  </a:lnTo>
                  <a:lnTo>
                    <a:pt x="452" y="207"/>
                  </a:lnTo>
                  <a:lnTo>
                    <a:pt x="452" y="203"/>
                  </a:lnTo>
                  <a:lnTo>
                    <a:pt x="444" y="196"/>
                  </a:lnTo>
                  <a:lnTo>
                    <a:pt x="438" y="191"/>
                  </a:lnTo>
                  <a:lnTo>
                    <a:pt x="431" y="185"/>
                  </a:lnTo>
                  <a:lnTo>
                    <a:pt x="428" y="182"/>
                  </a:lnTo>
                  <a:lnTo>
                    <a:pt x="428" y="180"/>
                  </a:lnTo>
                  <a:lnTo>
                    <a:pt x="428" y="178"/>
                  </a:lnTo>
                  <a:lnTo>
                    <a:pt x="442" y="174"/>
                  </a:lnTo>
                  <a:lnTo>
                    <a:pt x="454" y="170"/>
                  </a:lnTo>
                  <a:lnTo>
                    <a:pt x="465" y="166"/>
                  </a:lnTo>
                  <a:lnTo>
                    <a:pt x="474" y="164"/>
                  </a:lnTo>
                  <a:lnTo>
                    <a:pt x="480" y="161"/>
                  </a:lnTo>
                  <a:lnTo>
                    <a:pt x="488" y="160"/>
                  </a:lnTo>
                  <a:lnTo>
                    <a:pt x="493" y="159"/>
                  </a:lnTo>
                  <a:lnTo>
                    <a:pt x="498" y="159"/>
                  </a:lnTo>
                  <a:lnTo>
                    <a:pt x="509" y="164"/>
                  </a:lnTo>
                  <a:lnTo>
                    <a:pt x="522" y="170"/>
                  </a:lnTo>
                  <a:lnTo>
                    <a:pt x="536" y="174"/>
                  </a:lnTo>
                  <a:lnTo>
                    <a:pt x="551" y="178"/>
                  </a:lnTo>
                  <a:lnTo>
                    <a:pt x="565" y="182"/>
                  </a:lnTo>
                  <a:lnTo>
                    <a:pt x="579" y="188"/>
                  </a:lnTo>
                  <a:lnTo>
                    <a:pt x="593" y="193"/>
                  </a:lnTo>
                  <a:lnTo>
                    <a:pt x="606" y="200"/>
                  </a:lnTo>
                  <a:lnTo>
                    <a:pt x="596" y="214"/>
                  </a:lnTo>
                  <a:lnTo>
                    <a:pt x="588" y="229"/>
                  </a:lnTo>
                  <a:lnTo>
                    <a:pt x="578" y="244"/>
                  </a:lnTo>
                  <a:lnTo>
                    <a:pt x="570" y="259"/>
                  </a:lnTo>
                  <a:lnTo>
                    <a:pt x="560" y="272"/>
                  </a:lnTo>
                  <a:lnTo>
                    <a:pt x="551" y="287"/>
                  </a:lnTo>
                  <a:lnTo>
                    <a:pt x="542" y="301"/>
                  </a:lnTo>
                  <a:lnTo>
                    <a:pt x="535" y="317"/>
                  </a:lnTo>
                  <a:lnTo>
                    <a:pt x="537" y="340"/>
                  </a:lnTo>
                  <a:lnTo>
                    <a:pt x="548" y="354"/>
                  </a:lnTo>
                  <a:lnTo>
                    <a:pt x="562" y="358"/>
                  </a:lnTo>
                  <a:lnTo>
                    <a:pt x="582" y="356"/>
                  </a:lnTo>
                  <a:lnTo>
                    <a:pt x="602" y="348"/>
                  </a:lnTo>
                  <a:lnTo>
                    <a:pt x="625" y="341"/>
                  </a:lnTo>
                  <a:lnTo>
                    <a:pt x="648" y="333"/>
                  </a:lnTo>
                  <a:lnTo>
                    <a:pt x="672" y="327"/>
                  </a:lnTo>
                  <a:lnTo>
                    <a:pt x="672" y="324"/>
                  </a:lnTo>
                  <a:lnTo>
                    <a:pt x="699" y="315"/>
                  </a:lnTo>
                  <a:lnTo>
                    <a:pt x="726" y="305"/>
                  </a:lnTo>
                  <a:lnTo>
                    <a:pt x="753" y="296"/>
                  </a:lnTo>
                  <a:lnTo>
                    <a:pt x="781" y="286"/>
                  </a:lnTo>
                  <a:lnTo>
                    <a:pt x="808" y="276"/>
                  </a:lnTo>
                  <a:lnTo>
                    <a:pt x="836" y="268"/>
                  </a:lnTo>
                  <a:lnTo>
                    <a:pt x="862" y="259"/>
                  </a:lnTo>
                  <a:lnTo>
                    <a:pt x="891" y="251"/>
                  </a:lnTo>
                  <a:lnTo>
                    <a:pt x="898" y="244"/>
                  </a:lnTo>
                  <a:lnTo>
                    <a:pt x="906" y="234"/>
                  </a:lnTo>
                  <a:lnTo>
                    <a:pt x="913" y="221"/>
                  </a:lnTo>
                  <a:lnTo>
                    <a:pt x="922" y="209"/>
                  </a:lnTo>
                  <a:lnTo>
                    <a:pt x="929" y="193"/>
                  </a:lnTo>
                  <a:lnTo>
                    <a:pt x="936" y="179"/>
                  </a:lnTo>
                  <a:lnTo>
                    <a:pt x="943" y="167"/>
                  </a:lnTo>
                  <a:lnTo>
                    <a:pt x="950" y="160"/>
                  </a:lnTo>
                  <a:lnTo>
                    <a:pt x="956" y="153"/>
                  </a:lnTo>
                  <a:lnTo>
                    <a:pt x="964" y="143"/>
                  </a:lnTo>
                  <a:lnTo>
                    <a:pt x="976" y="131"/>
                  </a:lnTo>
                  <a:lnTo>
                    <a:pt x="987" y="120"/>
                  </a:lnTo>
                  <a:lnTo>
                    <a:pt x="998" y="107"/>
                  </a:lnTo>
                  <a:lnTo>
                    <a:pt x="1008" y="97"/>
                  </a:lnTo>
                  <a:lnTo>
                    <a:pt x="1014" y="87"/>
                  </a:lnTo>
                  <a:lnTo>
                    <a:pt x="1019" y="81"/>
                  </a:lnTo>
                  <a:lnTo>
                    <a:pt x="1028" y="75"/>
                  </a:lnTo>
                  <a:lnTo>
                    <a:pt x="1033" y="70"/>
                  </a:lnTo>
                  <a:lnTo>
                    <a:pt x="1037" y="64"/>
                  </a:lnTo>
                  <a:lnTo>
                    <a:pt x="1040" y="57"/>
                  </a:lnTo>
                  <a:lnTo>
                    <a:pt x="1111" y="52"/>
                  </a:lnTo>
                  <a:lnTo>
                    <a:pt x="1181" y="41"/>
                  </a:lnTo>
                  <a:lnTo>
                    <a:pt x="1250" y="28"/>
                  </a:lnTo>
                  <a:lnTo>
                    <a:pt x="1320" y="16"/>
                  </a:lnTo>
                  <a:lnTo>
                    <a:pt x="1389" y="4"/>
                  </a:lnTo>
                  <a:lnTo>
                    <a:pt x="1461" y="0"/>
                  </a:lnTo>
                  <a:lnTo>
                    <a:pt x="1532" y="2"/>
                  </a:lnTo>
                  <a:lnTo>
                    <a:pt x="1606" y="15"/>
                  </a:lnTo>
                  <a:lnTo>
                    <a:pt x="1629" y="23"/>
                  </a:lnTo>
                  <a:lnTo>
                    <a:pt x="1647" y="30"/>
                  </a:lnTo>
                  <a:lnTo>
                    <a:pt x="1658" y="35"/>
                  </a:lnTo>
                  <a:lnTo>
                    <a:pt x="1667" y="41"/>
                  </a:lnTo>
                  <a:lnTo>
                    <a:pt x="1671" y="49"/>
                  </a:lnTo>
                  <a:lnTo>
                    <a:pt x="1672" y="61"/>
                  </a:lnTo>
                  <a:lnTo>
                    <a:pt x="1671" y="77"/>
                  </a:lnTo>
                  <a:lnTo>
                    <a:pt x="1671" y="104"/>
                  </a:lnTo>
                  <a:lnTo>
                    <a:pt x="1633" y="138"/>
                  </a:lnTo>
                  <a:lnTo>
                    <a:pt x="1596" y="164"/>
                  </a:lnTo>
                  <a:lnTo>
                    <a:pt x="1555" y="183"/>
                  </a:lnTo>
                  <a:lnTo>
                    <a:pt x="1514" y="197"/>
                  </a:lnTo>
                  <a:lnTo>
                    <a:pt x="1469" y="205"/>
                  </a:lnTo>
                  <a:lnTo>
                    <a:pt x="1425" y="210"/>
                  </a:lnTo>
                  <a:lnTo>
                    <a:pt x="1376" y="212"/>
                  </a:lnTo>
                  <a:lnTo>
                    <a:pt x="1327" y="215"/>
                  </a:lnTo>
                  <a:lnTo>
                    <a:pt x="1235" y="238"/>
                  </a:lnTo>
                  <a:lnTo>
                    <a:pt x="1148" y="270"/>
                  </a:lnTo>
                  <a:lnTo>
                    <a:pt x="1064" y="305"/>
                  </a:lnTo>
                  <a:lnTo>
                    <a:pt x="982" y="344"/>
                  </a:lnTo>
                  <a:lnTo>
                    <a:pt x="898" y="381"/>
                  </a:lnTo>
                  <a:lnTo>
                    <a:pt x="815" y="418"/>
                  </a:lnTo>
                  <a:lnTo>
                    <a:pt x="730" y="451"/>
                  </a:lnTo>
                  <a:lnTo>
                    <a:pt x="642" y="478"/>
                  </a:lnTo>
                  <a:lnTo>
                    <a:pt x="619" y="484"/>
                  </a:lnTo>
                  <a:lnTo>
                    <a:pt x="596" y="490"/>
                  </a:lnTo>
                  <a:lnTo>
                    <a:pt x="574" y="497"/>
                  </a:lnTo>
                  <a:lnTo>
                    <a:pt x="553" y="503"/>
                  </a:lnTo>
                  <a:lnTo>
                    <a:pt x="530" y="508"/>
                  </a:lnTo>
                  <a:lnTo>
                    <a:pt x="508" y="514"/>
                  </a:lnTo>
                  <a:lnTo>
                    <a:pt x="486" y="517"/>
                  </a:lnTo>
                  <a:lnTo>
                    <a:pt x="465" y="520"/>
                  </a:lnTo>
                  <a:lnTo>
                    <a:pt x="451" y="518"/>
                  </a:lnTo>
                  <a:lnTo>
                    <a:pt x="440" y="517"/>
                  </a:lnTo>
                  <a:lnTo>
                    <a:pt x="430" y="515"/>
                  </a:lnTo>
                  <a:lnTo>
                    <a:pt x="424" y="515"/>
                  </a:lnTo>
                  <a:lnTo>
                    <a:pt x="416" y="514"/>
                  </a:lnTo>
                  <a:lnTo>
                    <a:pt x="411" y="514"/>
                  </a:lnTo>
                  <a:lnTo>
                    <a:pt x="407" y="514"/>
                  </a:lnTo>
                  <a:lnTo>
                    <a:pt x="406" y="515"/>
                  </a:lnTo>
                  <a:lnTo>
                    <a:pt x="446" y="524"/>
                  </a:lnTo>
                  <a:lnTo>
                    <a:pt x="494" y="525"/>
                  </a:lnTo>
                  <a:lnTo>
                    <a:pt x="546" y="519"/>
                  </a:lnTo>
                  <a:lnTo>
                    <a:pt x="602" y="507"/>
                  </a:lnTo>
                  <a:lnTo>
                    <a:pt x="657" y="490"/>
                  </a:lnTo>
                  <a:lnTo>
                    <a:pt x="709" y="473"/>
                  </a:lnTo>
                  <a:lnTo>
                    <a:pt x="758" y="455"/>
                  </a:lnTo>
                  <a:lnTo>
                    <a:pt x="799" y="442"/>
                  </a:lnTo>
                  <a:lnTo>
                    <a:pt x="804" y="443"/>
                  </a:lnTo>
                  <a:lnTo>
                    <a:pt x="811" y="447"/>
                  </a:lnTo>
                  <a:lnTo>
                    <a:pt x="818" y="451"/>
                  </a:lnTo>
                  <a:lnTo>
                    <a:pt x="828" y="456"/>
                  </a:lnTo>
                  <a:lnTo>
                    <a:pt x="869" y="459"/>
                  </a:lnTo>
                  <a:lnTo>
                    <a:pt x="908" y="456"/>
                  </a:lnTo>
                  <a:lnTo>
                    <a:pt x="947" y="452"/>
                  </a:lnTo>
                  <a:lnTo>
                    <a:pt x="982" y="452"/>
                  </a:lnTo>
                  <a:lnTo>
                    <a:pt x="1014" y="455"/>
                  </a:lnTo>
                  <a:lnTo>
                    <a:pt x="1044" y="469"/>
                  </a:lnTo>
                  <a:lnTo>
                    <a:pt x="1069" y="495"/>
                  </a:lnTo>
                  <a:lnTo>
                    <a:pt x="1092" y="538"/>
                  </a:lnTo>
                  <a:lnTo>
                    <a:pt x="1097" y="564"/>
                  </a:lnTo>
                  <a:lnTo>
                    <a:pt x="1105" y="599"/>
                  </a:lnTo>
                  <a:lnTo>
                    <a:pt x="1111" y="639"/>
                  </a:lnTo>
                  <a:lnTo>
                    <a:pt x="1117" y="682"/>
                  </a:lnTo>
                  <a:lnTo>
                    <a:pt x="1120" y="724"/>
                  </a:lnTo>
                  <a:lnTo>
                    <a:pt x="1121" y="767"/>
                  </a:lnTo>
                  <a:lnTo>
                    <a:pt x="1117" y="804"/>
                  </a:lnTo>
                  <a:lnTo>
                    <a:pt x="1111" y="835"/>
                  </a:lnTo>
                  <a:lnTo>
                    <a:pt x="1064" y="857"/>
                  </a:lnTo>
                  <a:lnTo>
                    <a:pt x="1019" y="880"/>
                  </a:lnTo>
                  <a:lnTo>
                    <a:pt x="977" y="905"/>
                  </a:lnTo>
                  <a:lnTo>
                    <a:pt x="935" y="932"/>
                  </a:lnTo>
                  <a:lnTo>
                    <a:pt x="893" y="958"/>
                  </a:lnTo>
                  <a:lnTo>
                    <a:pt x="852" y="986"/>
                  </a:lnTo>
                  <a:lnTo>
                    <a:pt x="810" y="1011"/>
                  </a:lnTo>
                  <a:lnTo>
                    <a:pt x="768" y="1038"/>
                  </a:lnTo>
                  <a:lnTo>
                    <a:pt x="752" y="1043"/>
                  </a:lnTo>
                  <a:lnTo>
                    <a:pt x="735" y="1049"/>
                  </a:lnTo>
                  <a:lnTo>
                    <a:pt x="716" y="1056"/>
                  </a:lnTo>
                  <a:lnTo>
                    <a:pt x="698" y="1063"/>
                  </a:lnTo>
                  <a:lnTo>
                    <a:pt x="679" y="1068"/>
                  </a:lnTo>
                  <a:lnTo>
                    <a:pt x="661" y="1074"/>
                  </a:lnTo>
                  <a:lnTo>
                    <a:pt x="642" y="1078"/>
                  </a:lnTo>
                  <a:lnTo>
                    <a:pt x="627" y="1082"/>
                  </a:lnTo>
                  <a:lnTo>
                    <a:pt x="607" y="1082"/>
                  </a:lnTo>
                  <a:lnTo>
                    <a:pt x="588" y="1083"/>
                  </a:lnTo>
                  <a:lnTo>
                    <a:pt x="569" y="1083"/>
                  </a:lnTo>
                  <a:lnTo>
                    <a:pt x="550" y="1084"/>
                  </a:lnTo>
                  <a:lnTo>
                    <a:pt x="531" y="1084"/>
                  </a:lnTo>
                  <a:lnTo>
                    <a:pt x="513" y="1084"/>
                  </a:lnTo>
                  <a:lnTo>
                    <a:pt x="495" y="1085"/>
                  </a:lnTo>
                  <a:lnTo>
                    <a:pt x="477" y="1086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2" name="Freeform 27"/>
            <p:cNvSpPr>
              <a:spLocks/>
            </p:cNvSpPr>
            <p:nvPr/>
          </p:nvSpPr>
          <p:spPr bwMode="auto">
            <a:xfrm>
              <a:off x="3726" y="618"/>
              <a:ext cx="752" cy="268"/>
            </a:xfrm>
            <a:custGeom>
              <a:avLst/>
              <a:gdLst>
                <a:gd name="T0" fmla="*/ 1 w 1503"/>
                <a:gd name="T1" fmla="*/ 1 h 535"/>
                <a:gd name="T2" fmla="*/ 1 w 1503"/>
                <a:gd name="T3" fmla="*/ 1 h 535"/>
                <a:gd name="T4" fmla="*/ 1 w 1503"/>
                <a:gd name="T5" fmla="*/ 1 h 535"/>
                <a:gd name="T6" fmla="*/ 1 w 1503"/>
                <a:gd name="T7" fmla="*/ 1 h 535"/>
                <a:gd name="T8" fmla="*/ 1 w 1503"/>
                <a:gd name="T9" fmla="*/ 1 h 535"/>
                <a:gd name="T10" fmla="*/ 1 w 1503"/>
                <a:gd name="T11" fmla="*/ 1 h 535"/>
                <a:gd name="T12" fmla="*/ 1 w 1503"/>
                <a:gd name="T13" fmla="*/ 1 h 535"/>
                <a:gd name="T14" fmla="*/ 1 w 1503"/>
                <a:gd name="T15" fmla="*/ 1 h 535"/>
                <a:gd name="T16" fmla="*/ 1 w 1503"/>
                <a:gd name="T17" fmla="*/ 1 h 535"/>
                <a:gd name="T18" fmla="*/ 1 w 1503"/>
                <a:gd name="T19" fmla="*/ 1 h 535"/>
                <a:gd name="T20" fmla="*/ 1 w 1503"/>
                <a:gd name="T21" fmla="*/ 1 h 535"/>
                <a:gd name="T22" fmla="*/ 1 w 1503"/>
                <a:gd name="T23" fmla="*/ 1 h 535"/>
                <a:gd name="T24" fmla="*/ 1 w 1503"/>
                <a:gd name="T25" fmla="*/ 1 h 535"/>
                <a:gd name="T26" fmla="*/ 1 w 1503"/>
                <a:gd name="T27" fmla="*/ 1 h 535"/>
                <a:gd name="T28" fmla="*/ 1 w 1503"/>
                <a:gd name="T29" fmla="*/ 1 h 535"/>
                <a:gd name="T30" fmla="*/ 1 w 1503"/>
                <a:gd name="T31" fmla="*/ 1 h 535"/>
                <a:gd name="T32" fmla="*/ 1 w 1503"/>
                <a:gd name="T33" fmla="*/ 1 h 535"/>
                <a:gd name="T34" fmla="*/ 1 w 1503"/>
                <a:gd name="T35" fmla="*/ 1 h 535"/>
                <a:gd name="T36" fmla="*/ 1 w 1503"/>
                <a:gd name="T37" fmla="*/ 1 h 535"/>
                <a:gd name="T38" fmla="*/ 1 w 1503"/>
                <a:gd name="T39" fmla="*/ 1 h 535"/>
                <a:gd name="T40" fmla="*/ 1 w 1503"/>
                <a:gd name="T41" fmla="*/ 1 h 535"/>
                <a:gd name="T42" fmla="*/ 1 w 1503"/>
                <a:gd name="T43" fmla="*/ 1 h 535"/>
                <a:gd name="T44" fmla="*/ 1 w 1503"/>
                <a:gd name="T45" fmla="*/ 1 h 535"/>
                <a:gd name="T46" fmla="*/ 1 w 1503"/>
                <a:gd name="T47" fmla="*/ 1 h 535"/>
                <a:gd name="T48" fmla="*/ 1 w 1503"/>
                <a:gd name="T49" fmla="*/ 1 h 535"/>
                <a:gd name="T50" fmla="*/ 1 w 1503"/>
                <a:gd name="T51" fmla="*/ 1 h 535"/>
                <a:gd name="T52" fmla="*/ 1 w 1503"/>
                <a:gd name="T53" fmla="*/ 1 h 535"/>
                <a:gd name="T54" fmla="*/ 1 w 1503"/>
                <a:gd name="T55" fmla="*/ 1 h 535"/>
                <a:gd name="T56" fmla="*/ 1 w 1503"/>
                <a:gd name="T57" fmla="*/ 1 h 535"/>
                <a:gd name="T58" fmla="*/ 1 w 1503"/>
                <a:gd name="T59" fmla="*/ 1 h 535"/>
                <a:gd name="T60" fmla="*/ 1 w 1503"/>
                <a:gd name="T61" fmla="*/ 1 h 535"/>
                <a:gd name="T62" fmla="*/ 1 w 1503"/>
                <a:gd name="T63" fmla="*/ 1 h 535"/>
                <a:gd name="T64" fmla="*/ 1 w 1503"/>
                <a:gd name="T65" fmla="*/ 1 h 535"/>
                <a:gd name="T66" fmla="*/ 1 w 1503"/>
                <a:gd name="T67" fmla="*/ 1 h 535"/>
                <a:gd name="T68" fmla="*/ 1 w 1503"/>
                <a:gd name="T69" fmla="*/ 1 h 535"/>
                <a:gd name="T70" fmla="*/ 1 w 1503"/>
                <a:gd name="T71" fmla="*/ 1 h 535"/>
                <a:gd name="T72" fmla="*/ 1 w 1503"/>
                <a:gd name="T73" fmla="*/ 1 h 535"/>
                <a:gd name="T74" fmla="*/ 1 w 1503"/>
                <a:gd name="T75" fmla="*/ 1 h 535"/>
                <a:gd name="T76" fmla="*/ 1 w 1503"/>
                <a:gd name="T77" fmla="*/ 1 h 535"/>
                <a:gd name="T78" fmla="*/ 1 w 1503"/>
                <a:gd name="T79" fmla="*/ 1 h 535"/>
                <a:gd name="T80" fmla="*/ 1 w 1503"/>
                <a:gd name="T81" fmla="*/ 1 h 535"/>
                <a:gd name="T82" fmla="*/ 1 w 1503"/>
                <a:gd name="T83" fmla="*/ 1 h 535"/>
                <a:gd name="T84" fmla="*/ 1 w 1503"/>
                <a:gd name="T85" fmla="*/ 1 h 535"/>
                <a:gd name="T86" fmla="*/ 1 w 1503"/>
                <a:gd name="T87" fmla="*/ 1 h 535"/>
                <a:gd name="T88" fmla="*/ 1 w 1503"/>
                <a:gd name="T89" fmla="*/ 1 h 535"/>
                <a:gd name="T90" fmla="*/ 1 w 1503"/>
                <a:gd name="T91" fmla="*/ 1 h 535"/>
                <a:gd name="T92" fmla="*/ 1 w 1503"/>
                <a:gd name="T93" fmla="*/ 1 h 535"/>
                <a:gd name="T94" fmla="*/ 1 w 1503"/>
                <a:gd name="T95" fmla="*/ 1 h 535"/>
                <a:gd name="T96" fmla="*/ 1 w 1503"/>
                <a:gd name="T97" fmla="*/ 1 h 535"/>
                <a:gd name="T98" fmla="*/ 1 w 1503"/>
                <a:gd name="T99" fmla="*/ 1 h 535"/>
                <a:gd name="T100" fmla="*/ 1 w 1503"/>
                <a:gd name="T101" fmla="*/ 1 h 535"/>
                <a:gd name="T102" fmla="*/ 1 w 1503"/>
                <a:gd name="T103" fmla="*/ 1 h 535"/>
                <a:gd name="T104" fmla="*/ 1 w 1503"/>
                <a:gd name="T105" fmla="*/ 1 h 535"/>
                <a:gd name="T106" fmla="*/ 1 w 1503"/>
                <a:gd name="T107" fmla="*/ 1 h 535"/>
                <a:gd name="T108" fmla="*/ 1 w 1503"/>
                <a:gd name="T109" fmla="*/ 1 h 535"/>
                <a:gd name="T110" fmla="*/ 1 w 1503"/>
                <a:gd name="T111" fmla="*/ 1 h 535"/>
                <a:gd name="T112" fmla="*/ 1 w 1503"/>
                <a:gd name="T113" fmla="*/ 1 h 535"/>
                <a:gd name="T114" fmla="*/ 1 w 1503"/>
                <a:gd name="T115" fmla="*/ 1 h 535"/>
                <a:gd name="T116" fmla="*/ 1 w 1503"/>
                <a:gd name="T117" fmla="*/ 1 h 53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503"/>
                <a:gd name="T178" fmla="*/ 0 h 535"/>
                <a:gd name="T179" fmla="*/ 1503 w 1503"/>
                <a:gd name="T180" fmla="*/ 535 h 53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503" h="535">
                  <a:moveTo>
                    <a:pt x="588" y="535"/>
                  </a:moveTo>
                  <a:lnTo>
                    <a:pt x="576" y="534"/>
                  </a:lnTo>
                  <a:lnTo>
                    <a:pt x="567" y="533"/>
                  </a:lnTo>
                  <a:lnTo>
                    <a:pt x="556" y="533"/>
                  </a:lnTo>
                  <a:lnTo>
                    <a:pt x="547" y="533"/>
                  </a:lnTo>
                  <a:lnTo>
                    <a:pt x="537" y="532"/>
                  </a:lnTo>
                  <a:lnTo>
                    <a:pt x="527" y="532"/>
                  </a:lnTo>
                  <a:lnTo>
                    <a:pt x="516" y="532"/>
                  </a:lnTo>
                  <a:lnTo>
                    <a:pt x="507" y="532"/>
                  </a:lnTo>
                  <a:lnTo>
                    <a:pt x="509" y="525"/>
                  </a:lnTo>
                  <a:lnTo>
                    <a:pt x="515" y="520"/>
                  </a:lnTo>
                  <a:lnTo>
                    <a:pt x="542" y="516"/>
                  </a:lnTo>
                  <a:lnTo>
                    <a:pt x="570" y="509"/>
                  </a:lnTo>
                  <a:lnTo>
                    <a:pt x="595" y="498"/>
                  </a:lnTo>
                  <a:lnTo>
                    <a:pt x="621" y="486"/>
                  </a:lnTo>
                  <a:lnTo>
                    <a:pt x="643" y="470"/>
                  </a:lnTo>
                  <a:lnTo>
                    <a:pt x="666" y="454"/>
                  </a:lnTo>
                  <a:lnTo>
                    <a:pt x="685" y="436"/>
                  </a:lnTo>
                  <a:lnTo>
                    <a:pt x="704" y="419"/>
                  </a:lnTo>
                  <a:lnTo>
                    <a:pt x="688" y="421"/>
                  </a:lnTo>
                  <a:lnTo>
                    <a:pt x="673" y="424"/>
                  </a:lnTo>
                  <a:lnTo>
                    <a:pt x="658" y="427"/>
                  </a:lnTo>
                  <a:lnTo>
                    <a:pt x="645" y="430"/>
                  </a:lnTo>
                  <a:lnTo>
                    <a:pt x="632" y="430"/>
                  </a:lnTo>
                  <a:lnTo>
                    <a:pt x="625" y="428"/>
                  </a:lnTo>
                  <a:lnTo>
                    <a:pt x="618" y="422"/>
                  </a:lnTo>
                  <a:lnTo>
                    <a:pt x="618" y="411"/>
                  </a:lnTo>
                  <a:lnTo>
                    <a:pt x="607" y="406"/>
                  </a:lnTo>
                  <a:lnTo>
                    <a:pt x="593" y="404"/>
                  </a:lnTo>
                  <a:lnTo>
                    <a:pt x="574" y="401"/>
                  </a:lnTo>
                  <a:lnTo>
                    <a:pt x="556" y="400"/>
                  </a:lnTo>
                  <a:lnTo>
                    <a:pt x="534" y="398"/>
                  </a:lnTo>
                  <a:lnTo>
                    <a:pt x="516" y="397"/>
                  </a:lnTo>
                  <a:lnTo>
                    <a:pt x="499" y="394"/>
                  </a:lnTo>
                  <a:lnTo>
                    <a:pt x="484" y="392"/>
                  </a:lnTo>
                  <a:lnTo>
                    <a:pt x="479" y="376"/>
                  </a:lnTo>
                  <a:lnTo>
                    <a:pt x="470" y="367"/>
                  </a:lnTo>
                  <a:lnTo>
                    <a:pt x="455" y="361"/>
                  </a:lnTo>
                  <a:lnTo>
                    <a:pt x="439" y="357"/>
                  </a:lnTo>
                  <a:lnTo>
                    <a:pt x="419" y="357"/>
                  </a:lnTo>
                  <a:lnTo>
                    <a:pt x="402" y="361"/>
                  </a:lnTo>
                  <a:lnTo>
                    <a:pt x="386" y="366"/>
                  </a:lnTo>
                  <a:lnTo>
                    <a:pt x="376" y="375"/>
                  </a:lnTo>
                  <a:lnTo>
                    <a:pt x="357" y="373"/>
                  </a:lnTo>
                  <a:lnTo>
                    <a:pt x="338" y="372"/>
                  </a:lnTo>
                  <a:lnTo>
                    <a:pt x="320" y="369"/>
                  </a:lnTo>
                  <a:lnTo>
                    <a:pt x="303" y="367"/>
                  </a:lnTo>
                  <a:lnTo>
                    <a:pt x="286" y="364"/>
                  </a:lnTo>
                  <a:lnTo>
                    <a:pt x="269" y="361"/>
                  </a:lnTo>
                  <a:lnTo>
                    <a:pt x="252" y="357"/>
                  </a:lnTo>
                  <a:lnTo>
                    <a:pt x="236" y="354"/>
                  </a:lnTo>
                  <a:lnTo>
                    <a:pt x="235" y="346"/>
                  </a:lnTo>
                  <a:lnTo>
                    <a:pt x="235" y="339"/>
                  </a:lnTo>
                  <a:lnTo>
                    <a:pt x="233" y="334"/>
                  </a:lnTo>
                  <a:lnTo>
                    <a:pt x="231" y="332"/>
                  </a:lnTo>
                  <a:lnTo>
                    <a:pt x="199" y="329"/>
                  </a:lnTo>
                  <a:lnTo>
                    <a:pt x="171" y="324"/>
                  </a:lnTo>
                  <a:lnTo>
                    <a:pt x="143" y="317"/>
                  </a:lnTo>
                  <a:lnTo>
                    <a:pt x="116" y="311"/>
                  </a:lnTo>
                  <a:lnTo>
                    <a:pt x="89" y="303"/>
                  </a:lnTo>
                  <a:lnTo>
                    <a:pt x="62" y="298"/>
                  </a:lnTo>
                  <a:lnTo>
                    <a:pt x="36" y="293"/>
                  </a:lnTo>
                  <a:lnTo>
                    <a:pt x="10" y="292"/>
                  </a:lnTo>
                  <a:lnTo>
                    <a:pt x="10" y="290"/>
                  </a:lnTo>
                  <a:lnTo>
                    <a:pt x="10" y="289"/>
                  </a:lnTo>
                  <a:lnTo>
                    <a:pt x="25" y="284"/>
                  </a:lnTo>
                  <a:lnTo>
                    <a:pt x="45" y="283"/>
                  </a:lnTo>
                  <a:lnTo>
                    <a:pt x="65" y="283"/>
                  </a:lnTo>
                  <a:lnTo>
                    <a:pt x="88" y="283"/>
                  </a:lnTo>
                  <a:lnTo>
                    <a:pt x="108" y="282"/>
                  </a:lnTo>
                  <a:lnTo>
                    <a:pt x="130" y="281"/>
                  </a:lnTo>
                  <a:lnTo>
                    <a:pt x="148" y="279"/>
                  </a:lnTo>
                  <a:lnTo>
                    <a:pt x="162" y="276"/>
                  </a:lnTo>
                  <a:lnTo>
                    <a:pt x="155" y="262"/>
                  </a:lnTo>
                  <a:lnTo>
                    <a:pt x="139" y="253"/>
                  </a:lnTo>
                  <a:lnTo>
                    <a:pt x="115" y="244"/>
                  </a:lnTo>
                  <a:lnTo>
                    <a:pt x="88" y="239"/>
                  </a:lnTo>
                  <a:lnTo>
                    <a:pt x="59" y="235"/>
                  </a:lnTo>
                  <a:lnTo>
                    <a:pt x="33" y="231"/>
                  </a:lnTo>
                  <a:lnTo>
                    <a:pt x="13" y="229"/>
                  </a:lnTo>
                  <a:lnTo>
                    <a:pt x="0" y="228"/>
                  </a:lnTo>
                  <a:lnTo>
                    <a:pt x="11" y="226"/>
                  </a:lnTo>
                  <a:lnTo>
                    <a:pt x="24" y="225"/>
                  </a:lnTo>
                  <a:lnTo>
                    <a:pt x="33" y="224"/>
                  </a:lnTo>
                  <a:lnTo>
                    <a:pt x="42" y="223"/>
                  </a:lnTo>
                  <a:lnTo>
                    <a:pt x="47" y="220"/>
                  </a:lnTo>
                  <a:lnTo>
                    <a:pt x="51" y="217"/>
                  </a:lnTo>
                  <a:lnTo>
                    <a:pt x="52" y="210"/>
                  </a:lnTo>
                  <a:lnTo>
                    <a:pt x="52" y="202"/>
                  </a:lnTo>
                  <a:lnTo>
                    <a:pt x="60" y="201"/>
                  </a:lnTo>
                  <a:lnTo>
                    <a:pt x="73" y="201"/>
                  </a:lnTo>
                  <a:lnTo>
                    <a:pt x="88" y="200"/>
                  </a:lnTo>
                  <a:lnTo>
                    <a:pt x="104" y="199"/>
                  </a:lnTo>
                  <a:lnTo>
                    <a:pt x="120" y="196"/>
                  </a:lnTo>
                  <a:lnTo>
                    <a:pt x="135" y="194"/>
                  </a:lnTo>
                  <a:lnTo>
                    <a:pt x="147" y="191"/>
                  </a:lnTo>
                  <a:lnTo>
                    <a:pt x="157" y="189"/>
                  </a:lnTo>
                  <a:lnTo>
                    <a:pt x="154" y="183"/>
                  </a:lnTo>
                  <a:lnTo>
                    <a:pt x="154" y="176"/>
                  </a:lnTo>
                  <a:lnTo>
                    <a:pt x="161" y="172"/>
                  </a:lnTo>
                  <a:lnTo>
                    <a:pt x="166" y="167"/>
                  </a:lnTo>
                  <a:lnTo>
                    <a:pt x="189" y="163"/>
                  </a:lnTo>
                  <a:lnTo>
                    <a:pt x="212" y="162"/>
                  </a:lnTo>
                  <a:lnTo>
                    <a:pt x="235" y="161"/>
                  </a:lnTo>
                  <a:lnTo>
                    <a:pt x="258" y="161"/>
                  </a:lnTo>
                  <a:lnTo>
                    <a:pt x="280" y="158"/>
                  </a:lnTo>
                  <a:lnTo>
                    <a:pt x="305" y="157"/>
                  </a:lnTo>
                  <a:lnTo>
                    <a:pt x="329" y="153"/>
                  </a:lnTo>
                  <a:lnTo>
                    <a:pt x="354" y="149"/>
                  </a:lnTo>
                  <a:lnTo>
                    <a:pt x="374" y="147"/>
                  </a:lnTo>
                  <a:lnTo>
                    <a:pt x="395" y="147"/>
                  </a:lnTo>
                  <a:lnTo>
                    <a:pt x="416" y="147"/>
                  </a:lnTo>
                  <a:lnTo>
                    <a:pt x="439" y="150"/>
                  </a:lnTo>
                  <a:lnTo>
                    <a:pt x="459" y="151"/>
                  </a:lnTo>
                  <a:lnTo>
                    <a:pt x="482" y="153"/>
                  </a:lnTo>
                  <a:lnTo>
                    <a:pt x="504" y="155"/>
                  </a:lnTo>
                  <a:lnTo>
                    <a:pt x="527" y="157"/>
                  </a:lnTo>
                  <a:lnTo>
                    <a:pt x="538" y="157"/>
                  </a:lnTo>
                  <a:lnTo>
                    <a:pt x="562" y="158"/>
                  </a:lnTo>
                  <a:lnTo>
                    <a:pt x="589" y="158"/>
                  </a:lnTo>
                  <a:lnTo>
                    <a:pt x="621" y="159"/>
                  </a:lnTo>
                  <a:lnTo>
                    <a:pt x="649" y="156"/>
                  </a:lnTo>
                  <a:lnTo>
                    <a:pt x="672" y="151"/>
                  </a:lnTo>
                  <a:lnTo>
                    <a:pt x="683" y="143"/>
                  </a:lnTo>
                  <a:lnTo>
                    <a:pt x="682" y="131"/>
                  </a:lnTo>
                  <a:lnTo>
                    <a:pt x="671" y="128"/>
                  </a:lnTo>
                  <a:lnTo>
                    <a:pt x="659" y="125"/>
                  </a:lnTo>
                  <a:lnTo>
                    <a:pt x="648" y="121"/>
                  </a:lnTo>
                  <a:lnTo>
                    <a:pt x="636" y="118"/>
                  </a:lnTo>
                  <a:lnTo>
                    <a:pt x="625" y="115"/>
                  </a:lnTo>
                  <a:lnTo>
                    <a:pt x="615" y="112"/>
                  </a:lnTo>
                  <a:lnTo>
                    <a:pt x="604" y="109"/>
                  </a:lnTo>
                  <a:lnTo>
                    <a:pt x="594" y="105"/>
                  </a:lnTo>
                  <a:lnTo>
                    <a:pt x="613" y="97"/>
                  </a:lnTo>
                  <a:lnTo>
                    <a:pt x="634" y="93"/>
                  </a:lnTo>
                  <a:lnTo>
                    <a:pt x="654" y="90"/>
                  </a:lnTo>
                  <a:lnTo>
                    <a:pt x="677" y="91"/>
                  </a:lnTo>
                  <a:lnTo>
                    <a:pt x="699" y="91"/>
                  </a:lnTo>
                  <a:lnTo>
                    <a:pt x="722" y="93"/>
                  </a:lnTo>
                  <a:lnTo>
                    <a:pt x="745" y="95"/>
                  </a:lnTo>
                  <a:lnTo>
                    <a:pt x="768" y="98"/>
                  </a:lnTo>
                  <a:lnTo>
                    <a:pt x="773" y="92"/>
                  </a:lnTo>
                  <a:lnTo>
                    <a:pt x="774" y="84"/>
                  </a:lnTo>
                  <a:lnTo>
                    <a:pt x="773" y="76"/>
                  </a:lnTo>
                  <a:lnTo>
                    <a:pt x="771" y="68"/>
                  </a:lnTo>
                  <a:lnTo>
                    <a:pt x="803" y="72"/>
                  </a:lnTo>
                  <a:lnTo>
                    <a:pt x="827" y="71"/>
                  </a:lnTo>
                  <a:lnTo>
                    <a:pt x="843" y="64"/>
                  </a:lnTo>
                  <a:lnTo>
                    <a:pt x="850" y="56"/>
                  </a:lnTo>
                  <a:lnTo>
                    <a:pt x="847" y="43"/>
                  </a:lnTo>
                  <a:lnTo>
                    <a:pt x="834" y="29"/>
                  </a:lnTo>
                  <a:lnTo>
                    <a:pt x="811" y="15"/>
                  </a:lnTo>
                  <a:lnTo>
                    <a:pt x="780" y="4"/>
                  </a:lnTo>
                  <a:lnTo>
                    <a:pt x="779" y="1"/>
                  </a:lnTo>
                  <a:lnTo>
                    <a:pt x="778" y="0"/>
                  </a:lnTo>
                  <a:lnTo>
                    <a:pt x="815" y="2"/>
                  </a:lnTo>
                  <a:lnTo>
                    <a:pt x="852" y="7"/>
                  </a:lnTo>
                  <a:lnTo>
                    <a:pt x="886" y="14"/>
                  </a:lnTo>
                  <a:lnTo>
                    <a:pt x="922" y="25"/>
                  </a:lnTo>
                  <a:lnTo>
                    <a:pt x="956" y="37"/>
                  </a:lnTo>
                  <a:lnTo>
                    <a:pt x="991" y="50"/>
                  </a:lnTo>
                  <a:lnTo>
                    <a:pt x="1025" y="65"/>
                  </a:lnTo>
                  <a:lnTo>
                    <a:pt x="1060" y="81"/>
                  </a:lnTo>
                  <a:lnTo>
                    <a:pt x="1108" y="98"/>
                  </a:lnTo>
                  <a:lnTo>
                    <a:pt x="1159" y="116"/>
                  </a:lnTo>
                  <a:lnTo>
                    <a:pt x="1211" y="132"/>
                  </a:lnTo>
                  <a:lnTo>
                    <a:pt x="1267" y="146"/>
                  </a:lnTo>
                  <a:lnTo>
                    <a:pt x="1322" y="155"/>
                  </a:lnTo>
                  <a:lnTo>
                    <a:pt x="1380" y="163"/>
                  </a:lnTo>
                  <a:lnTo>
                    <a:pt x="1436" y="165"/>
                  </a:lnTo>
                  <a:lnTo>
                    <a:pt x="1493" y="164"/>
                  </a:lnTo>
                  <a:lnTo>
                    <a:pt x="1501" y="180"/>
                  </a:lnTo>
                  <a:lnTo>
                    <a:pt x="1503" y="195"/>
                  </a:lnTo>
                  <a:lnTo>
                    <a:pt x="1499" y="208"/>
                  </a:lnTo>
                  <a:lnTo>
                    <a:pt x="1493" y="221"/>
                  </a:lnTo>
                  <a:lnTo>
                    <a:pt x="1482" y="232"/>
                  </a:lnTo>
                  <a:lnTo>
                    <a:pt x="1470" y="245"/>
                  </a:lnTo>
                  <a:lnTo>
                    <a:pt x="1459" y="258"/>
                  </a:lnTo>
                  <a:lnTo>
                    <a:pt x="1450" y="274"/>
                  </a:lnTo>
                  <a:lnTo>
                    <a:pt x="1426" y="275"/>
                  </a:lnTo>
                  <a:lnTo>
                    <a:pt x="1403" y="276"/>
                  </a:lnTo>
                  <a:lnTo>
                    <a:pt x="1382" y="278"/>
                  </a:lnTo>
                  <a:lnTo>
                    <a:pt x="1363" y="281"/>
                  </a:lnTo>
                  <a:lnTo>
                    <a:pt x="1344" y="284"/>
                  </a:lnTo>
                  <a:lnTo>
                    <a:pt x="1326" y="291"/>
                  </a:lnTo>
                  <a:lnTo>
                    <a:pt x="1307" y="298"/>
                  </a:lnTo>
                  <a:lnTo>
                    <a:pt x="1289" y="310"/>
                  </a:lnTo>
                  <a:lnTo>
                    <a:pt x="1269" y="312"/>
                  </a:lnTo>
                  <a:lnTo>
                    <a:pt x="1239" y="316"/>
                  </a:lnTo>
                  <a:lnTo>
                    <a:pt x="1202" y="322"/>
                  </a:lnTo>
                  <a:lnTo>
                    <a:pt x="1165" y="330"/>
                  </a:lnTo>
                  <a:lnTo>
                    <a:pt x="1128" y="338"/>
                  </a:lnTo>
                  <a:lnTo>
                    <a:pt x="1100" y="350"/>
                  </a:lnTo>
                  <a:lnTo>
                    <a:pt x="1081" y="363"/>
                  </a:lnTo>
                  <a:lnTo>
                    <a:pt x="1077" y="380"/>
                  </a:lnTo>
                  <a:lnTo>
                    <a:pt x="1088" y="383"/>
                  </a:lnTo>
                  <a:lnTo>
                    <a:pt x="1098" y="386"/>
                  </a:lnTo>
                  <a:lnTo>
                    <a:pt x="1100" y="387"/>
                  </a:lnTo>
                  <a:lnTo>
                    <a:pt x="1104" y="391"/>
                  </a:lnTo>
                  <a:lnTo>
                    <a:pt x="1107" y="396"/>
                  </a:lnTo>
                  <a:lnTo>
                    <a:pt x="1111" y="403"/>
                  </a:lnTo>
                  <a:lnTo>
                    <a:pt x="1097" y="408"/>
                  </a:lnTo>
                  <a:lnTo>
                    <a:pt x="1077" y="417"/>
                  </a:lnTo>
                  <a:lnTo>
                    <a:pt x="1052" y="428"/>
                  </a:lnTo>
                  <a:lnTo>
                    <a:pt x="1025" y="440"/>
                  </a:lnTo>
                  <a:lnTo>
                    <a:pt x="996" y="450"/>
                  </a:lnTo>
                  <a:lnTo>
                    <a:pt x="972" y="457"/>
                  </a:lnTo>
                  <a:lnTo>
                    <a:pt x="950" y="460"/>
                  </a:lnTo>
                  <a:lnTo>
                    <a:pt x="937" y="457"/>
                  </a:lnTo>
                  <a:lnTo>
                    <a:pt x="936" y="450"/>
                  </a:lnTo>
                  <a:lnTo>
                    <a:pt x="936" y="444"/>
                  </a:lnTo>
                  <a:lnTo>
                    <a:pt x="935" y="440"/>
                  </a:lnTo>
                  <a:lnTo>
                    <a:pt x="935" y="437"/>
                  </a:lnTo>
                  <a:lnTo>
                    <a:pt x="933" y="432"/>
                  </a:lnTo>
                  <a:lnTo>
                    <a:pt x="931" y="426"/>
                  </a:lnTo>
                  <a:lnTo>
                    <a:pt x="919" y="421"/>
                  </a:lnTo>
                  <a:lnTo>
                    <a:pt x="909" y="418"/>
                  </a:lnTo>
                  <a:lnTo>
                    <a:pt x="909" y="410"/>
                  </a:lnTo>
                  <a:lnTo>
                    <a:pt x="909" y="404"/>
                  </a:lnTo>
                  <a:lnTo>
                    <a:pt x="909" y="399"/>
                  </a:lnTo>
                  <a:lnTo>
                    <a:pt x="909" y="393"/>
                  </a:lnTo>
                  <a:lnTo>
                    <a:pt x="887" y="397"/>
                  </a:lnTo>
                  <a:lnTo>
                    <a:pt x="870" y="401"/>
                  </a:lnTo>
                  <a:lnTo>
                    <a:pt x="850" y="404"/>
                  </a:lnTo>
                  <a:lnTo>
                    <a:pt x="835" y="408"/>
                  </a:lnTo>
                  <a:lnTo>
                    <a:pt x="817" y="411"/>
                  </a:lnTo>
                  <a:lnTo>
                    <a:pt x="801" y="418"/>
                  </a:lnTo>
                  <a:lnTo>
                    <a:pt x="784" y="425"/>
                  </a:lnTo>
                  <a:lnTo>
                    <a:pt x="769" y="436"/>
                  </a:lnTo>
                  <a:lnTo>
                    <a:pt x="747" y="456"/>
                  </a:lnTo>
                  <a:lnTo>
                    <a:pt x="728" y="475"/>
                  </a:lnTo>
                  <a:lnTo>
                    <a:pt x="710" y="490"/>
                  </a:lnTo>
                  <a:lnTo>
                    <a:pt x="692" y="504"/>
                  </a:lnTo>
                  <a:lnTo>
                    <a:pt x="672" y="513"/>
                  </a:lnTo>
                  <a:lnTo>
                    <a:pt x="649" y="523"/>
                  </a:lnTo>
                  <a:lnTo>
                    <a:pt x="621" y="529"/>
                  </a:lnTo>
                  <a:lnTo>
                    <a:pt x="588" y="53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28"/>
            <p:cNvSpPr>
              <a:spLocks/>
            </p:cNvSpPr>
            <p:nvPr/>
          </p:nvSpPr>
          <p:spPr bwMode="auto">
            <a:xfrm>
              <a:off x="3760" y="840"/>
              <a:ext cx="174" cy="43"/>
            </a:xfrm>
            <a:custGeom>
              <a:avLst/>
              <a:gdLst>
                <a:gd name="T0" fmla="*/ 1 w 348"/>
                <a:gd name="T1" fmla="*/ 0 h 87"/>
                <a:gd name="T2" fmla="*/ 1 w 348"/>
                <a:gd name="T3" fmla="*/ 0 h 87"/>
                <a:gd name="T4" fmla="*/ 1 w 348"/>
                <a:gd name="T5" fmla="*/ 0 h 87"/>
                <a:gd name="T6" fmla="*/ 1 w 348"/>
                <a:gd name="T7" fmla="*/ 0 h 87"/>
                <a:gd name="T8" fmla="*/ 1 w 348"/>
                <a:gd name="T9" fmla="*/ 0 h 87"/>
                <a:gd name="T10" fmla="*/ 1 w 348"/>
                <a:gd name="T11" fmla="*/ 0 h 87"/>
                <a:gd name="T12" fmla="*/ 1 w 348"/>
                <a:gd name="T13" fmla="*/ 0 h 87"/>
                <a:gd name="T14" fmla="*/ 1 w 348"/>
                <a:gd name="T15" fmla="*/ 0 h 87"/>
                <a:gd name="T16" fmla="*/ 0 w 348"/>
                <a:gd name="T17" fmla="*/ 0 h 87"/>
                <a:gd name="T18" fmla="*/ 0 w 348"/>
                <a:gd name="T19" fmla="*/ 0 h 87"/>
                <a:gd name="T20" fmla="*/ 1 w 348"/>
                <a:gd name="T21" fmla="*/ 0 h 87"/>
                <a:gd name="T22" fmla="*/ 1 w 348"/>
                <a:gd name="T23" fmla="*/ 0 h 87"/>
                <a:gd name="T24" fmla="*/ 1 w 348"/>
                <a:gd name="T25" fmla="*/ 0 h 87"/>
                <a:gd name="T26" fmla="*/ 1 w 348"/>
                <a:gd name="T27" fmla="*/ 0 h 87"/>
                <a:gd name="T28" fmla="*/ 1 w 348"/>
                <a:gd name="T29" fmla="*/ 0 h 87"/>
                <a:gd name="T30" fmla="*/ 1 w 348"/>
                <a:gd name="T31" fmla="*/ 0 h 87"/>
                <a:gd name="T32" fmla="*/ 1 w 348"/>
                <a:gd name="T33" fmla="*/ 0 h 87"/>
                <a:gd name="T34" fmla="*/ 1 w 348"/>
                <a:gd name="T35" fmla="*/ 0 h 87"/>
                <a:gd name="T36" fmla="*/ 1 w 348"/>
                <a:gd name="T37" fmla="*/ 0 h 87"/>
                <a:gd name="T38" fmla="*/ 1 w 348"/>
                <a:gd name="T39" fmla="*/ 0 h 87"/>
                <a:gd name="T40" fmla="*/ 1 w 348"/>
                <a:gd name="T41" fmla="*/ 0 h 87"/>
                <a:gd name="T42" fmla="*/ 1 w 348"/>
                <a:gd name="T43" fmla="*/ 0 h 87"/>
                <a:gd name="T44" fmla="*/ 1 w 348"/>
                <a:gd name="T45" fmla="*/ 0 h 87"/>
                <a:gd name="T46" fmla="*/ 1 w 348"/>
                <a:gd name="T47" fmla="*/ 0 h 87"/>
                <a:gd name="T48" fmla="*/ 1 w 348"/>
                <a:gd name="T49" fmla="*/ 0 h 87"/>
                <a:gd name="T50" fmla="*/ 1 w 348"/>
                <a:gd name="T51" fmla="*/ 0 h 87"/>
                <a:gd name="T52" fmla="*/ 1 w 348"/>
                <a:gd name="T53" fmla="*/ 0 h 87"/>
                <a:gd name="T54" fmla="*/ 1 w 348"/>
                <a:gd name="T55" fmla="*/ 0 h 87"/>
                <a:gd name="T56" fmla="*/ 1 w 348"/>
                <a:gd name="T57" fmla="*/ 0 h 87"/>
                <a:gd name="T58" fmla="*/ 1 w 348"/>
                <a:gd name="T59" fmla="*/ 0 h 87"/>
                <a:gd name="T60" fmla="*/ 1 w 348"/>
                <a:gd name="T61" fmla="*/ 0 h 87"/>
                <a:gd name="T62" fmla="*/ 1 w 348"/>
                <a:gd name="T63" fmla="*/ 0 h 87"/>
                <a:gd name="T64" fmla="*/ 1 w 348"/>
                <a:gd name="T65" fmla="*/ 0 h 87"/>
                <a:gd name="T66" fmla="*/ 1 w 348"/>
                <a:gd name="T67" fmla="*/ 0 h 87"/>
                <a:gd name="T68" fmla="*/ 1 w 348"/>
                <a:gd name="T69" fmla="*/ 0 h 87"/>
                <a:gd name="T70" fmla="*/ 1 w 348"/>
                <a:gd name="T71" fmla="*/ 0 h 87"/>
                <a:gd name="T72" fmla="*/ 1 w 348"/>
                <a:gd name="T73" fmla="*/ 0 h 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48"/>
                <a:gd name="T112" fmla="*/ 0 h 87"/>
                <a:gd name="T113" fmla="*/ 348 w 348"/>
                <a:gd name="T114" fmla="*/ 87 h 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48" h="87">
                  <a:moveTo>
                    <a:pt x="156" y="87"/>
                  </a:moveTo>
                  <a:lnTo>
                    <a:pt x="133" y="85"/>
                  </a:lnTo>
                  <a:lnTo>
                    <a:pt x="113" y="83"/>
                  </a:lnTo>
                  <a:lnTo>
                    <a:pt x="93" y="80"/>
                  </a:lnTo>
                  <a:lnTo>
                    <a:pt x="73" y="76"/>
                  </a:lnTo>
                  <a:lnTo>
                    <a:pt x="54" y="71"/>
                  </a:lnTo>
                  <a:lnTo>
                    <a:pt x="35" y="67"/>
                  </a:lnTo>
                  <a:lnTo>
                    <a:pt x="17" y="61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2" y="45"/>
                  </a:lnTo>
                  <a:lnTo>
                    <a:pt x="5" y="41"/>
                  </a:lnTo>
                  <a:lnTo>
                    <a:pt x="8" y="38"/>
                  </a:lnTo>
                  <a:lnTo>
                    <a:pt x="22" y="39"/>
                  </a:lnTo>
                  <a:lnTo>
                    <a:pt x="42" y="41"/>
                  </a:lnTo>
                  <a:lnTo>
                    <a:pt x="61" y="41"/>
                  </a:lnTo>
                  <a:lnTo>
                    <a:pt x="82" y="43"/>
                  </a:lnTo>
                  <a:lnTo>
                    <a:pt x="103" y="40"/>
                  </a:lnTo>
                  <a:lnTo>
                    <a:pt x="123" y="38"/>
                  </a:lnTo>
                  <a:lnTo>
                    <a:pt x="141" y="34"/>
                  </a:lnTo>
                  <a:lnTo>
                    <a:pt x="159" y="29"/>
                  </a:lnTo>
                  <a:lnTo>
                    <a:pt x="173" y="11"/>
                  </a:lnTo>
                  <a:lnTo>
                    <a:pt x="193" y="2"/>
                  </a:lnTo>
                  <a:lnTo>
                    <a:pt x="218" y="0"/>
                  </a:lnTo>
                  <a:lnTo>
                    <a:pt x="246" y="5"/>
                  </a:lnTo>
                  <a:lnTo>
                    <a:pt x="272" y="12"/>
                  </a:lnTo>
                  <a:lnTo>
                    <a:pt x="300" y="21"/>
                  </a:lnTo>
                  <a:lnTo>
                    <a:pt x="326" y="29"/>
                  </a:lnTo>
                  <a:lnTo>
                    <a:pt x="348" y="34"/>
                  </a:lnTo>
                  <a:lnTo>
                    <a:pt x="337" y="47"/>
                  </a:lnTo>
                  <a:lnTo>
                    <a:pt x="320" y="57"/>
                  </a:lnTo>
                  <a:lnTo>
                    <a:pt x="294" y="66"/>
                  </a:lnTo>
                  <a:lnTo>
                    <a:pt x="265" y="73"/>
                  </a:lnTo>
                  <a:lnTo>
                    <a:pt x="232" y="79"/>
                  </a:lnTo>
                  <a:lnTo>
                    <a:pt x="202" y="83"/>
                  </a:lnTo>
                  <a:lnTo>
                    <a:pt x="175" y="85"/>
                  </a:lnTo>
                  <a:lnTo>
                    <a:pt x="15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Freeform 29"/>
            <p:cNvSpPr>
              <a:spLocks/>
            </p:cNvSpPr>
            <p:nvPr/>
          </p:nvSpPr>
          <p:spPr bwMode="auto">
            <a:xfrm>
              <a:off x="3787" y="850"/>
              <a:ext cx="135" cy="26"/>
            </a:xfrm>
            <a:custGeom>
              <a:avLst/>
              <a:gdLst>
                <a:gd name="T0" fmla="*/ 1 w 269"/>
                <a:gd name="T1" fmla="*/ 1 h 52"/>
                <a:gd name="T2" fmla="*/ 1 w 269"/>
                <a:gd name="T3" fmla="*/ 1 h 52"/>
                <a:gd name="T4" fmla="*/ 1 w 269"/>
                <a:gd name="T5" fmla="*/ 1 h 52"/>
                <a:gd name="T6" fmla="*/ 1 w 269"/>
                <a:gd name="T7" fmla="*/ 1 h 52"/>
                <a:gd name="T8" fmla="*/ 1 w 269"/>
                <a:gd name="T9" fmla="*/ 1 h 52"/>
                <a:gd name="T10" fmla="*/ 1 w 269"/>
                <a:gd name="T11" fmla="*/ 1 h 52"/>
                <a:gd name="T12" fmla="*/ 1 w 269"/>
                <a:gd name="T13" fmla="*/ 1 h 52"/>
                <a:gd name="T14" fmla="*/ 1 w 269"/>
                <a:gd name="T15" fmla="*/ 1 h 52"/>
                <a:gd name="T16" fmla="*/ 0 w 269"/>
                <a:gd name="T17" fmla="*/ 1 h 52"/>
                <a:gd name="T18" fmla="*/ 1 w 269"/>
                <a:gd name="T19" fmla="*/ 1 h 52"/>
                <a:gd name="T20" fmla="*/ 1 w 269"/>
                <a:gd name="T21" fmla="*/ 1 h 52"/>
                <a:gd name="T22" fmla="*/ 1 w 269"/>
                <a:gd name="T23" fmla="*/ 1 h 52"/>
                <a:gd name="T24" fmla="*/ 1 w 269"/>
                <a:gd name="T25" fmla="*/ 1 h 52"/>
                <a:gd name="T26" fmla="*/ 1 w 269"/>
                <a:gd name="T27" fmla="*/ 1 h 52"/>
                <a:gd name="T28" fmla="*/ 1 w 269"/>
                <a:gd name="T29" fmla="*/ 1 h 52"/>
                <a:gd name="T30" fmla="*/ 1 w 269"/>
                <a:gd name="T31" fmla="*/ 1 h 52"/>
                <a:gd name="T32" fmla="*/ 1 w 269"/>
                <a:gd name="T33" fmla="*/ 1 h 52"/>
                <a:gd name="T34" fmla="*/ 1 w 269"/>
                <a:gd name="T35" fmla="*/ 0 h 52"/>
                <a:gd name="T36" fmla="*/ 1 w 269"/>
                <a:gd name="T37" fmla="*/ 0 h 52"/>
                <a:gd name="T38" fmla="*/ 1 w 269"/>
                <a:gd name="T39" fmla="*/ 1 h 52"/>
                <a:gd name="T40" fmla="*/ 1 w 269"/>
                <a:gd name="T41" fmla="*/ 1 h 52"/>
                <a:gd name="T42" fmla="*/ 1 w 269"/>
                <a:gd name="T43" fmla="*/ 1 h 52"/>
                <a:gd name="T44" fmla="*/ 1 w 269"/>
                <a:gd name="T45" fmla="*/ 1 h 52"/>
                <a:gd name="T46" fmla="*/ 1 w 269"/>
                <a:gd name="T47" fmla="*/ 1 h 52"/>
                <a:gd name="T48" fmla="*/ 1 w 269"/>
                <a:gd name="T49" fmla="*/ 1 h 52"/>
                <a:gd name="T50" fmla="*/ 1 w 269"/>
                <a:gd name="T51" fmla="*/ 1 h 52"/>
                <a:gd name="T52" fmla="*/ 1 w 269"/>
                <a:gd name="T53" fmla="*/ 1 h 52"/>
                <a:gd name="T54" fmla="*/ 1 w 269"/>
                <a:gd name="T55" fmla="*/ 1 h 52"/>
                <a:gd name="T56" fmla="*/ 1 w 269"/>
                <a:gd name="T57" fmla="*/ 1 h 52"/>
                <a:gd name="T58" fmla="*/ 1 w 269"/>
                <a:gd name="T59" fmla="*/ 1 h 52"/>
                <a:gd name="T60" fmla="*/ 1 w 269"/>
                <a:gd name="T61" fmla="*/ 1 h 52"/>
                <a:gd name="T62" fmla="*/ 1 w 269"/>
                <a:gd name="T63" fmla="*/ 1 h 52"/>
                <a:gd name="T64" fmla="*/ 1 w 269"/>
                <a:gd name="T65" fmla="*/ 1 h 52"/>
                <a:gd name="T66" fmla="*/ 1 w 269"/>
                <a:gd name="T67" fmla="*/ 1 h 52"/>
                <a:gd name="T68" fmla="*/ 1 w 269"/>
                <a:gd name="T69" fmla="*/ 1 h 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9"/>
                <a:gd name="T106" fmla="*/ 0 h 52"/>
                <a:gd name="T107" fmla="*/ 269 w 269"/>
                <a:gd name="T108" fmla="*/ 52 h 5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9" h="52">
                  <a:moveTo>
                    <a:pt x="105" y="52"/>
                  </a:moveTo>
                  <a:lnTo>
                    <a:pt x="78" y="49"/>
                  </a:lnTo>
                  <a:lnTo>
                    <a:pt x="56" y="47"/>
                  </a:lnTo>
                  <a:lnTo>
                    <a:pt x="40" y="45"/>
                  </a:lnTo>
                  <a:lnTo>
                    <a:pt x="27" y="44"/>
                  </a:lnTo>
                  <a:lnTo>
                    <a:pt x="16" y="43"/>
                  </a:lnTo>
                  <a:lnTo>
                    <a:pt x="9" y="43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16" y="41"/>
                  </a:lnTo>
                  <a:lnTo>
                    <a:pt x="32" y="39"/>
                  </a:lnTo>
                  <a:lnTo>
                    <a:pt x="48" y="36"/>
                  </a:lnTo>
                  <a:lnTo>
                    <a:pt x="64" y="34"/>
                  </a:lnTo>
                  <a:lnTo>
                    <a:pt x="78" y="29"/>
                  </a:lnTo>
                  <a:lnTo>
                    <a:pt x="93" y="24"/>
                  </a:lnTo>
                  <a:lnTo>
                    <a:pt x="106" y="14"/>
                  </a:lnTo>
                  <a:lnTo>
                    <a:pt x="118" y="3"/>
                  </a:lnTo>
                  <a:lnTo>
                    <a:pt x="130" y="0"/>
                  </a:lnTo>
                  <a:lnTo>
                    <a:pt x="146" y="0"/>
                  </a:lnTo>
                  <a:lnTo>
                    <a:pt x="162" y="1"/>
                  </a:lnTo>
                  <a:lnTo>
                    <a:pt x="179" y="5"/>
                  </a:lnTo>
                  <a:lnTo>
                    <a:pt x="195" y="8"/>
                  </a:lnTo>
                  <a:lnTo>
                    <a:pt x="213" y="11"/>
                  </a:lnTo>
                  <a:lnTo>
                    <a:pt x="230" y="13"/>
                  </a:lnTo>
                  <a:lnTo>
                    <a:pt x="248" y="16"/>
                  </a:lnTo>
                  <a:lnTo>
                    <a:pt x="257" y="18"/>
                  </a:lnTo>
                  <a:lnTo>
                    <a:pt x="269" y="24"/>
                  </a:lnTo>
                  <a:lnTo>
                    <a:pt x="249" y="30"/>
                  </a:lnTo>
                  <a:lnTo>
                    <a:pt x="229" y="37"/>
                  </a:lnTo>
                  <a:lnTo>
                    <a:pt x="208" y="42"/>
                  </a:lnTo>
                  <a:lnTo>
                    <a:pt x="189" y="46"/>
                  </a:lnTo>
                  <a:lnTo>
                    <a:pt x="167" y="48"/>
                  </a:lnTo>
                  <a:lnTo>
                    <a:pt x="147" y="50"/>
                  </a:lnTo>
                  <a:lnTo>
                    <a:pt x="125" y="51"/>
                  </a:lnTo>
                  <a:lnTo>
                    <a:pt x="105" y="5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5" name="Freeform 30"/>
            <p:cNvSpPr>
              <a:spLocks/>
            </p:cNvSpPr>
            <p:nvPr/>
          </p:nvSpPr>
          <p:spPr bwMode="auto">
            <a:xfrm>
              <a:off x="4639" y="780"/>
              <a:ext cx="90" cy="75"/>
            </a:xfrm>
            <a:custGeom>
              <a:avLst/>
              <a:gdLst>
                <a:gd name="T0" fmla="*/ 0 w 181"/>
                <a:gd name="T1" fmla="*/ 0 h 152"/>
                <a:gd name="T2" fmla="*/ 0 w 181"/>
                <a:gd name="T3" fmla="*/ 0 h 152"/>
                <a:gd name="T4" fmla="*/ 0 w 181"/>
                <a:gd name="T5" fmla="*/ 0 h 152"/>
                <a:gd name="T6" fmla="*/ 0 w 181"/>
                <a:gd name="T7" fmla="*/ 0 h 152"/>
                <a:gd name="T8" fmla="*/ 0 w 181"/>
                <a:gd name="T9" fmla="*/ 0 h 152"/>
                <a:gd name="T10" fmla="*/ 0 w 181"/>
                <a:gd name="T11" fmla="*/ 0 h 152"/>
                <a:gd name="T12" fmla="*/ 0 w 181"/>
                <a:gd name="T13" fmla="*/ 0 h 152"/>
                <a:gd name="T14" fmla="*/ 0 w 181"/>
                <a:gd name="T15" fmla="*/ 0 h 152"/>
                <a:gd name="T16" fmla="*/ 0 w 181"/>
                <a:gd name="T17" fmla="*/ 0 h 152"/>
                <a:gd name="T18" fmla="*/ 0 w 181"/>
                <a:gd name="T19" fmla="*/ 0 h 152"/>
                <a:gd name="T20" fmla="*/ 0 w 181"/>
                <a:gd name="T21" fmla="*/ 0 h 152"/>
                <a:gd name="T22" fmla="*/ 0 w 181"/>
                <a:gd name="T23" fmla="*/ 0 h 152"/>
                <a:gd name="T24" fmla="*/ 0 w 181"/>
                <a:gd name="T25" fmla="*/ 0 h 152"/>
                <a:gd name="T26" fmla="*/ 0 w 181"/>
                <a:gd name="T27" fmla="*/ 0 h 152"/>
                <a:gd name="T28" fmla="*/ 0 w 181"/>
                <a:gd name="T29" fmla="*/ 0 h 152"/>
                <a:gd name="T30" fmla="*/ 0 w 181"/>
                <a:gd name="T31" fmla="*/ 0 h 152"/>
                <a:gd name="T32" fmla="*/ 0 w 181"/>
                <a:gd name="T33" fmla="*/ 0 h 152"/>
                <a:gd name="T34" fmla="*/ 0 w 181"/>
                <a:gd name="T35" fmla="*/ 0 h 152"/>
                <a:gd name="T36" fmla="*/ 0 w 181"/>
                <a:gd name="T37" fmla="*/ 0 h 152"/>
                <a:gd name="T38" fmla="*/ 0 w 181"/>
                <a:gd name="T39" fmla="*/ 0 h 152"/>
                <a:gd name="T40" fmla="*/ 0 w 181"/>
                <a:gd name="T41" fmla="*/ 0 h 152"/>
                <a:gd name="T42" fmla="*/ 0 w 181"/>
                <a:gd name="T43" fmla="*/ 0 h 152"/>
                <a:gd name="T44" fmla="*/ 0 w 181"/>
                <a:gd name="T45" fmla="*/ 0 h 152"/>
                <a:gd name="T46" fmla="*/ 0 w 181"/>
                <a:gd name="T47" fmla="*/ 0 h 152"/>
                <a:gd name="T48" fmla="*/ 0 w 181"/>
                <a:gd name="T49" fmla="*/ 0 h 152"/>
                <a:gd name="T50" fmla="*/ 0 w 181"/>
                <a:gd name="T51" fmla="*/ 0 h 152"/>
                <a:gd name="T52" fmla="*/ 0 w 181"/>
                <a:gd name="T53" fmla="*/ 0 h 152"/>
                <a:gd name="T54" fmla="*/ 0 w 181"/>
                <a:gd name="T55" fmla="*/ 0 h 152"/>
                <a:gd name="T56" fmla="*/ 0 w 181"/>
                <a:gd name="T57" fmla="*/ 0 h 152"/>
                <a:gd name="T58" fmla="*/ 0 w 181"/>
                <a:gd name="T59" fmla="*/ 0 h 152"/>
                <a:gd name="T60" fmla="*/ 0 w 181"/>
                <a:gd name="T61" fmla="*/ 0 h 152"/>
                <a:gd name="T62" fmla="*/ 0 w 181"/>
                <a:gd name="T63" fmla="*/ 0 h 152"/>
                <a:gd name="T64" fmla="*/ 0 w 181"/>
                <a:gd name="T65" fmla="*/ 0 h 152"/>
                <a:gd name="T66" fmla="*/ 0 w 181"/>
                <a:gd name="T67" fmla="*/ 0 h 152"/>
                <a:gd name="T68" fmla="*/ 0 w 181"/>
                <a:gd name="T69" fmla="*/ 0 h 152"/>
                <a:gd name="T70" fmla="*/ 0 w 181"/>
                <a:gd name="T71" fmla="*/ 0 h 152"/>
                <a:gd name="T72" fmla="*/ 0 w 181"/>
                <a:gd name="T73" fmla="*/ 0 h 152"/>
                <a:gd name="T74" fmla="*/ 0 w 181"/>
                <a:gd name="T75" fmla="*/ 0 h 152"/>
                <a:gd name="T76" fmla="*/ 0 w 181"/>
                <a:gd name="T77" fmla="*/ 0 h 15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81"/>
                <a:gd name="T118" fmla="*/ 0 h 152"/>
                <a:gd name="T119" fmla="*/ 181 w 181"/>
                <a:gd name="T120" fmla="*/ 152 h 15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81" h="152">
                  <a:moveTo>
                    <a:pt x="175" y="152"/>
                  </a:moveTo>
                  <a:lnTo>
                    <a:pt x="168" y="149"/>
                  </a:lnTo>
                  <a:lnTo>
                    <a:pt x="164" y="148"/>
                  </a:lnTo>
                  <a:lnTo>
                    <a:pt x="158" y="146"/>
                  </a:lnTo>
                  <a:lnTo>
                    <a:pt x="148" y="144"/>
                  </a:lnTo>
                  <a:lnTo>
                    <a:pt x="126" y="132"/>
                  </a:lnTo>
                  <a:lnTo>
                    <a:pt x="107" y="119"/>
                  </a:lnTo>
                  <a:lnTo>
                    <a:pt x="89" y="104"/>
                  </a:lnTo>
                  <a:lnTo>
                    <a:pt x="73" y="92"/>
                  </a:lnTo>
                  <a:lnTo>
                    <a:pt x="55" y="78"/>
                  </a:lnTo>
                  <a:lnTo>
                    <a:pt x="38" y="66"/>
                  </a:lnTo>
                  <a:lnTo>
                    <a:pt x="19" y="57"/>
                  </a:lnTo>
                  <a:lnTo>
                    <a:pt x="0" y="51"/>
                  </a:lnTo>
                  <a:lnTo>
                    <a:pt x="1" y="40"/>
                  </a:lnTo>
                  <a:lnTo>
                    <a:pt x="2" y="32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6" y="15"/>
                  </a:lnTo>
                  <a:lnTo>
                    <a:pt x="8" y="11"/>
                  </a:lnTo>
                  <a:lnTo>
                    <a:pt x="9" y="6"/>
                  </a:lnTo>
                  <a:lnTo>
                    <a:pt x="13" y="0"/>
                  </a:lnTo>
                  <a:lnTo>
                    <a:pt x="15" y="2"/>
                  </a:lnTo>
                  <a:lnTo>
                    <a:pt x="23" y="7"/>
                  </a:lnTo>
                  <a:lnTo>
                    <a:pt x="33" y="14"/>
                  </a:lnTo>
                  <a:lnTo>
                    <a:pt x="48" y="24"/>
                  </a:lnTo>
                  <a:lnTo>
                    <a:pt x="62" y="32"/>
                  </a:lnTo>
                  <a:lnTo>
                    <a:pt x="76" y="42"/>
                  </a:lnTo>
                  <a:lnTo>
                    <a:pt x="88" y="49"/>
                  </a:lnTo>
                  <a:lnTo>
                    <a:pt x="98" y="56"/>
                  </a:lnTo>
                  <a:lnTo>
                    <a:pt x="107" y="66"/>
                  </a:lnTo>
                  <a:lnTo>
                    <a:pt x="116" y="78"/>
                  </a:lnTo>
                  <a:lnTo>
                    <a:pt x="125" y="89"/>
                  </a:lnTo>
                  <a:lnTo>
                    <a:pt x="135" y="101"/>
                  </a:lnTo>
                  <a:lnTo>
                    <a:pt x="145" y="112"/>
                  </a:lnTo>
                  <a:lnTo>
                    <a:pt x="155" y="124"/>
                  </a:lnTo>
                  <a:lnTo>
                    <a:pt x="167" y="135"/>
                  </a:lnTo>
                  <a:lnTo>
                    <a:pt x="181" y="148"/>
                  </a:lnTo>
                  <a:lnTo>
                    <a:pt x="177" y="151"/>
                  </a:lnTo>
                  <a:lnTo>
                    <a:pt x="175" y="152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6" name="Freeform 31"/>
            <p:cNvSpPr>
              <a:spLocks/>
            </p:cNvSpPr>
            <p:nvPr/>
          </p:nvSpPr>
          <p:spPr bwMode="auto">
            <a:xfrm>
              <a:off x="4704" y="669"/>
              <a:ext cx="224" cy="153"/>
            </a:xfrm>
            <a:custGeom>
              <a:avLst/>
              <a:gdLst>
                <a:gd name="T0" fmla="*/ 0 w 449"/>
                <a:gd name="T1" fmla="*/ 1 h 305"/>
                <a:gd name="T2" fmla="*/ 0 w 449"/>
                <a:gd name="T3" fmla="*/ 1 h 305"/>
                <a:gd name="T4" fmla="*/ 0 w 449"/>
                <a:gd name="T5" fmla="*/ 1 h 305"/>
                <a:gd name="T6" fmla="*/ 0 w 449"/>
                <a:gd name="T7" fmla="*/ 1 h 305"/>
                <a:gd name="T8" fmla="*/ 0 w 449"/>
                <a:gd name="T9" fmla="*/ 1 h 305"/>
                <a:gd name="T10" fmla="*/ 0 w 449"/>
                <a:gd name="T11" fmla="*/ 1 h 305"/>
                <a:gd name="T12" fmla="*/ 0 w 449"/>
                <a:gd name="T13" fmla="*/ 1 h 305"/>
                <a:gd name="T14" fmla="*/ 0 w 449"/>
                <a:gd name="T15" fmla="*/ 1 h 305"/>
                <a:gd name="T16" fmla="*/ 0 w 449"/>
                <a:gd name="T17" fmla="*/ 1 h 305"/>
                <a:gd name="T18" fmla="*/ 0 w 449"/>
                <a:gd name="T19" fmla="*/ 1 h 305"/>
                <a:gd name="T20" fmla="*/ 0 w 449"/>
                <a:gd name="T21" fmla="*/ 1 h 305"/>
                <a:gd name="T22" fmla="*/ 0 w 449"/>
                <a:gd name="T23" fmla="*/ 1 h 305"/>
                <a:gd name="T24" fmla="*/ 0 w 449"/>
                <a:gd name="T25" fmla="*/ 1 h 305"/>
                <a:gd name="T26" fmla="*/ 0 w 449"/>
                <a:gd name="T27" fmla="*/ 1 h 305"/>
                <a:gd name="T28" fmla="*/ 0 w 449"/>
                <a:gd name="T29" fmla="*/ 1 h 305"/>
                <a:gd name="T30" fmla="*/ 0 w 449"/>
                <a:gd name="T31" fmla="*/ 1 h 305"/>
                <a:gd name="T32" fmla="*/ 0 w 449"/>
                <a:gd name="T33" fmla="*/ 1 h 305"/>
                <a:gd name="T34" fmla="*/ 0 w 449"/>
                <a:gd name="T35" fmla="*/ 1 h 305"/>
                <a:gd name="T36" fmla="*/ 0 w 449"/>
                <a:gd name="T37" fmla="*/ 1 h 305"/>
                <a:gd name="T38" fmla="*/ 0 w 449"/>
                <a:gd name="T39" fmla="*/ 1 h 305"/>
                <a:gd name="T40" fmla="*/ 0 w 449"/>
                <a:gd name="T41" fmla="*/ 1 h 305"/>
                <a:gd name="T42" fmla="*/ 0 w 449"/>
                <a:gd name="T43" fmla="*/ 1 h 305"/>
                <a:gd name="T44" fmla="*/ 0 w 449"/>
                <a:gd name="T45" fmla="*/ 1 h 305"/>
                <a:gd name="T46" fmla="*/ 0 w 449"/>
                <a:gd name="T47" fmla="*/ 1 h 305"/>
                <a:gd name="T48" fmla="*/ 0 w 449"/>
                <a:gd name="T49" fmla="*/ 0 h 305"/>
                <a:gd name="T50" fmla="*/ 0 w 449"/>
                <a:gd name="T51" fmla="*/ 1 h 305"/>
                <a:gd name="T52" fmla="*/ 0 w 449"/>
                <a:gd name="T53" fmla="*/ 1 h 305"/>
                <a:gd name="T54" fmla="*/ 0 w 449"/>
                <a:gd name="T55" fmla="*/ 1 h 305"/>
                <a:gd name="T56" fmla="*/ 0 w 449"/>
                <a:gd name="T57" fmla="*/ 1 h 305"/>
                <a:gd name="T58" fmla="*/ 0 w 449"/>
                <a:gd name="T59" fmla="*/ 1 h 305"/>
                <a:gd name="T60" fmla="*/ 0 w 449"/>
                <a:gd name="T61" fmla="*/ 1 h 305"/>
                <a:gd name="T62" fmla="*/ 0 w 449"/>
                <a:gd name="T63" fmla="*/ 1 h 305"/>
                <a:gd name="T64" fmla="*/ 0 w 449"/>
                <a:gd name="T65" fmla="*/ 1 h 305"/>
                <a:gd name="T66" fmla="*/ 0 w 449"/>
                <a:gd name="T67" fmla="*/ 1 h 305"/>
                <a:gd name="T68" fmla="*/ 0 w 449"/>
                <a:gd name="T69" fmla="*/ 1 h 305"/>
                <a:gd name="T70" fmla="*/ 0 w 449"/>
                <a:gd name="T71" fmla="*/ 1 h 305"/>
                <a:gd name="T72" fmla="*/ 0 w 449"/>
                <a:gd name="T73" fmla="*/ 1 h 305"/>
                <a:gd name="T74" fmla="*/ 0 w 449"/>
                <a:gd name="T75" fmla="*/ 1 h 305"/>
                <a:gd name="T76" fmla="*/ 0 w 449"/>
                <a:gd name="T77" fmla="*/ 1 h 305"/>
                <a:gd name="T78" fmla="*/ 0 w 449"/>
                <a:gd name="T79" fmla="*/ 1 h 305"/>
                <a:gd name="T80" fmla="*/ 0 w 449"/>
                <a:gd name="T81" fmla="*/ 1 h 305"/>
                <a:gd name="T82" fmla="*/ 0 w 449"/>
                <a:gd name="T83" fmla="*/ 1 h 305"/>
                <a:gd name="T84" fmla="*/ 0 w 449"/>
                <a:gd name="T85" fmla="*/ 1 h 305"/>
                <a:gd name="T86" fmla="*/ 0 w 449"/>
                <a:gd name="T87" fmla="*/ 1 h 305"/>
                <a:gd name="T88" fmla="*/ 0 w 449"/>
                <a:gd name="T89" fmla="*/ 1 h 305"/>
                <a:gd name="T90" fmla="*/ 0 w 449"/>
                <a:gd name="T91" fmla="*/ 1 h 305"/>
                <a:gd name="T92" fmla="*/ 0 w 449"/>
                <a:gd name="T93" fmla="*/ 1 h 305"/>
                <a:gd name="T94" fmla="*/ 0 w 449"/>
                <a:gd name="T95" fmla="*/ 1 h 305"/>
                <a:gd name="T96" fmla="*/ 0 w 449"/>
                <a:gd name="T97" fmla="*/ 1 h 305"/>
                <a:gd name="T98" fmla="*/ 0 w 449"/>
                <a:gd name="T99" fmla="*/ 1 h 305"/>
                <a:gd name="T100" fmla="*/ 0 w 449"/>
                <a:gd name="T101" fmla="*/ 1 h 30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49"/>
                <a:gd name="T154" fmla="*/ 0 h 305"/>
                <a:gd name="T155" fmla="*/ 449 w 449"/>
                <a:gd name="T156" fmla="*/ 305 h 30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49" h="305">
                  <a:moveTo>
                    <a:pt x="215" y="305"/>
                  </a:moveTo>
                  <a:lnTo>
                    <a:pt x="177" y="298"/>
                  </a:lnTo>
                  <a:lnTo>
                    <a:pt x="143" y="284"/>
                  </a:lnTo>
                  <a:lnTo>
                    <a:pt x="108" y="265"/>
                  </a:lnTo>
                  <a:lnTo>
                    <a:pt x="79" y="242"/>
                  </a:lnTo>
                  <a:lnTo>
                    <a:pt x="51" y="215"/>
                  </a:lnTo>
                  <a:lnTo>
                    <a:pt x="28" y="188"/>
                  </a:lnTo>
                  <a:lnTo>
                    <a:pt x="10" y="159"/>
                  </a:lnTo>
                  <a:lnTo>
                    <a:pt x="0" y="131"/>
                  </a:lnTo>
                  <a:lnTo>
                    <a:pt x="1" y="103"/>
                  </a:lnTo>
                  <a:lnTo>
                    <a:pt x="6" y="83"/>
                  </a:lnTo>
                  <a:lnTo>
                    <a:pt x="15" y="68"/>
                  </a:lnTo>
                  <a:lnTo>
                    <a:pt x="29" y="60"/>
                  </a:lnTo>
                  <a:lnTo>
                    <a:pt x="45" y="54"/>
                  </a:lnTo>
                  <a:lnTo>
                    <a:pt x="66" y="53"/>
                  </a:lnTo>
                  <a:lnTo>
                    <a:pt x="89" y="53"/>
                  </a:lnTo>
                  <a:lnTo>
                    <a:pt x="119" y="55"/>
                  </a:lnTo>
                  <a:lnTo>
                    <a:pt x="145" y="47"/>
                  </a:lnTo>
                  <a:lnTo>
                    <a:pt x="173" y="38"/>
                  </a:lnTo>
                  <a:lnTo>
                    <a:pt x="201" y="30"/>
                  </a:lnTo>
                  <a:lnTo>
                    <a:pt x="229" y="22"/>
                  </a:lnTo>
                  <a:lnTo>
                    <a:pt x="256" y="13"/>
                  </a:lnTo>
                  <a:lnTo>
                    <a:pt x="286" y="8"/>
                  </a:lnTo>
                  <a:lnTo>
                    <a:pt x="314" y="2"/>
                  </a:lnTo>
                  <a:lnTo>
                    <a:pt x="344" y="0"/>
                  </a:lnTo>
                  <a:lnTo>
                    <a:pt x="340" y="11"/>
                  </a:lnTo>
                  <a:lnTo>
                    <a:pt x="346" y="30"/>
                  </a:lnTo>
                  <a:lnTo>
                    <a:pt x="356" y="54"/>
                  </a:lnTo>
                  <a:lnTo>
                    <a:pt x="374" y="83"/>
                  </a:lnTo>
                  <a:lnTo>
                    <a:pt x="391" y="109"/>
                  </a:lnTo>
                  <a:lnTo>
                    <a:pt x="411" y="135"/>
                  </a:lnTo>
                  <a:lnTo>
                    <a:pt x="428" y="153"/>
                  </a:lnTo>
                  <a:lnTo>
                    <a:pt x="445" y="164"/>
                  </a:lnTo>
                  <a:lnTo>
                    <a:pt x="446" y="169"/>
                  </a:lnTo>
                  <a:lnTo>
                    <a:pt x="449" y="177"/>
                  </a:lnTo>
                  <a:lnTo>
                    <a:pt x="430" y="192"/>
                  </a:lnTo>
                  <a:lnTo>
                    <a:pt x="411" y="209"/>
                  </a:lnTo>
                  <a:lnTo>
                    <a:pt x="391" y="227"/>
                  </a:lnTo>
                  <a:lnTo>
                    <a:pt x="372" y="246"/>
                  </a:lnTo>
                  <a:lnTo>
                    <a:pt x="351" y="263"/>
                  </a:lnTo>
                  <a:lnTo>
                    <a:pt x="330" y="280"/>
                  </a:lnTo>
                  <a:lnTo>
                    <a:pt x="307" y="292"/>
                  </a:lnTo>
                  <a:lnTo>
                    <a:pt x="284" y="304"/>
                  </a:lnTo>
                  <a:lnTo>
                    <a:pt x="275" y="304"/>
                  </a:lnTo>
                  <a:lnTo>
                    <a:pt x="266" y="304"/>
                  </a:lnTo>
                  <a:lnTo>
                    <a:pt x="258" y="304"/>
                  </a:lnTo>
                  <a:lnTo>
                    <a:pt x="250" y="304"/>
                  </a:lnTo>
                  <a:lnTo>
                    <a:pt x="241" y="304"/>
                  </a:lnTo>
                  <a:lnTo>
                    <a:pt x="232" y="304"/>
                  </a:lnTo>
                  <a:lnTo>
                    <a:pt x="223" y="304"/>
                  </a:lnTo>
                  <a:lnTo>
                    <a:pt x="215" y="3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7" name="Freeform 32"/>
            <p:cNvSpPr>
              <a:spLocks/>
            </p:cNvSpPr>
            <p:nvPr/>
          </p:nvSpPr>
          <p:spPr bwMode="auto">
            <a:xfrm>
              <a:off x="4760" y="740"/>
              <a:ext cx="114" cy="74"/>
            </a:xfrm>
            <a:custGeom>
              <a:avLst/>
              <a:gdLst>
                <a:gd name="T0" fmla="*/ 1 w 227"/>
                <a:gd name="T1" fmla="*/ 1 h 147"/>
                <a:gd name="T2" fmla="*/ 1 w 227"/>
                <a:gd name="T3" fmla="*/ 1 h 147"/>
                <a:gd name="T4" fmla="*/ 1 w 227"/>
                <a:gd name="T5" fmla="*/ 1 h 147"/>
                <a:gd name="T6" fmla="*/ 1 w 227"/>
                <a:gd name="T7" fmla="*/ 1 h 147"/>
                <a:gd name="T8" fmla="*/ 1 w 227"/>
                <a:gd name="T9" fmla="*/ 1 h 147"/>
                <a:gd name="T10" fmla="*/ 1 w 227"/>
                <a:gd name="T11" fmla="*/ 1 h 147"/>
                <a:gd name="T12" fmla="*/ 1 w 227"/>
                <a:gd name="T13" fmla="*/ 1 h 147"/>
                <a:gd name="T14" fmla="*/ 1 w 227"/>
                <a:gd name="T15" fmla="*/ 1 h 147"/>
                <a:gd name="T16" fmla="*/ 0 w 227"/>
                <a:gd name="T17" fmla="*/ 1 h 147"/>
                <a:gd name="T18" fmla="*/ 1 w 227"/>
                <a:gd name="T19" fmla="*/ 1 h 147"/>
                <a:gd name="T20" fmla="*/ 1 w 227"/>
                <a:gd name="T21" fmla="*/ 1 h 147"/>
                <a:gd name="T22" fmla="*/ 1 w 227"/>
                <a:gd name="T23" fmla="*/ 1 h 147"/>
                <a:gd name="T24" fmla="*/ 1 w 227"/>
                <a:gd name="T25" fmla="*/ 1 h 147"/>
                <a:gd name="T26" fmla="*/ 1 w 227"/>
                <a:gd name="T27" fmla="*/ 1 h 147"/>
                <a:gd name="T28" fmla="*/ 1 w 227"/>
                <a:gd name="T29" fmla="*/ 1 h 147"/>
                <a:gd name="T30" fmla="*/ 1 w 227"/>
                <a:gd name="T31" fmla="*/ 1 h 147"/>
                <a:gd name="T32" fmla="*/ 1 w 227"/>
                <a:gd name="T33" fmla="*/ 1 h 147"/>
                <a:gd name="T34" fmla="*/ 1 w 227"/>
                <a:gd name="T35" fmla="*/ 1 h 147"/>
                <a:gd name="T36" fmla="*/ 1 w 227"/>
                <a:gd name="T37" fmla="*/ 0 h 147"/>
                <a:gd name="T38" fmla="*/ 1 w 227"/>
                <a:gd name="T39" fmla="*/ 1 h 147"/>
                <a:gd name="T40" fmla="*/ 1 w 227"/>
                <a:gd name="T41" fmla="*/ 1 h 147"/>
                <a:gd name="T42" fmla="*/ 1 w 227"/>
                <a:gd name="T43" fmla="*/ 1 h 147"/>
                <a:gd name="T44" fmla="*/ 1 w 227"/>
                <a:gd name="T45" fmla="*/ 1 h 147"/>
                <a:gd name="T46" fmla="*/ 1 w 227"/>
                <a:gd name="T47" fmla="*/ 1 h 147"/>
                <a:gd name="T48" fmla="*/ 1 w 227"/>
                <a:gd name="T49" fmla="*/ 1 h 147"/>
                <a:gd name="T50" fmla="*/ 1 w 227"/>
                <a:gd name="T51" fmla="*/ 1 h 147"/>
                <a:gd name="T52" fmla="*/ 1 w 227"/>
                <a:gd name="T53" fmla="*/ 1 h 147"/>
                <a:gd name="T54" fmla="*/ 1 w 227"/>
                <a:gd name="T55" fmla="*/ 1 h 147"/>
                <a:gd name="T56" fmla="*/ 1 w 227"/>
                <a:gd name="T57" fmla="*/ 1 h 147"/>
                <a:gd name="T58" fmla="*/ 1 w 227"/>
                <a:gd name="T59" fmla="*/ 1 h 147"/>
                <a:gd name="T60" fmla="*/ 1 w 227"/>
                <a:gd name="T61" fmla="*/ 1 h 147"/>
                <a:gd name="T62" fmla="*/ 1 w 227"/>
                <a:gd name="T63" fmla="*/ 1 h 147"/>
                <a:gd name="T64" fmla="*/ 1 w 227"/>
                <a:gd name="T65" fmla="*/ 1 h 147"/>
                <a:gd name="T66" fmla="*/ 1 w 227"/>
                <a:gd name="T67" fmla="*/ 1 h 147"/>
                <a:gd name="T68" fmla="*/ 1 w 227"/>
                <a:gd name="T69" fmla="*/ 1 h 147"/>
                <a:gd name="T70" fmla="*/ 1 w 227"/>
                <a:gd name="T71" fmla="*/ 1 h 147"/>
                <a:gd name="T72" fmla="*/ 1 w 227"/>
                <a:gd name="T73" fmla="*/ 1 h 147"/>
                <a:gd name="T74" fmla="*/ 1 w 227"/>
                <a:gd name="T75" fmla="*/ 1 h 147"/>
                <a:gd name="T76" fmla="*/ 1 w 227"/>
                <a:gd name="T77" fmla="*/ 1 h 147"/>
                <a:gd name="T78" fmla="*/ 1 w 227"/>
                <a:gd name="T79" fmla="*/ 1 h 147"/>
                <a:gd name="T80" fmla="*/ 1 w 227"/>
                <a:gd name="T81" fmla="*/ 1 h 1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27"/>
                <a:gd name="T124" fmla="*/ 0 h 147"/>
                <a:gd name="T125" fmla="*/ 227 w 227"/>
                <a:gd name="T126" fmla="*/ 147 h 14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27" h="147">
                  <a:moveTo>
                    <a:pt x="107" y="147"/>
                  </a:moveTo>
                  <a:lnTo>
                    <a:pt x="87" y="133"/>
                  </a:lnTo>
                  <a:lnTo>
                    <a:pt x="72" y="122"/>
                  </a:lnTo>
                  <a:lnTo>
                    <a:pt x="56" y="109"/>
                  </a:lnTo>
                  <a:lnTo>
                    <a:pt x="45" y="99"/>
                  </a:lnTo>
                  <a:lnTo>
                    <a:pt x="33" y="85"/>
                  </a:lnTo>
                  <a:lnTo>
                    <a:pt x="22" y="72"/>
                  </a:lnTo>
                  <a:lnTo>
                    <a:pt x="10" y="57"/>
                  </a:lnTo>
                  <a:lnTo>
                    <a:pt x="0" y="41"/>
                  </a:lnTo>
                  <a:lnTo>
                    <a:pt x="1" y="40"/>
                  </a:lnTo>
                  <a:lnTo>
                    <a:pt x="3" y="38"/>
                  </a:lnTo>
                  <a:lnTo>
                    <a:pt x="26" y="61"/>
                  </a:lnTo>
                  <a:lnTo>
                    <a:pt x="47" y="75"/>
                  </a:lnTo>
                  <a:lnTo>
                    <a:pt x="65" y="78"/>
                  </a:lnTo>
                  <a:lnTo>
                    <a:pt x="82" y="76"/>
                  </a:lnTo>
                  <a:lnTo>
                    <a:pt x="95" y="65"/>
                  </a:lnTo>
                  <a:lnTo>
                    <a:pt x="107" y="48"/>
                  </a:lnTo>
                  <a:lnTo>
                    <a:pt x="117" y="25"/>
                  </a:lnTo>
                  <a:lnTo>
                    <a:pt x="129" y="0"/>
                  </a:lnTo>
                  <a:lnTo>
                    <a:pt x="132" y="3"/>
                  </a:lnTo>
                  <a:lnTo>
                    <a:pt x="139" y="12"/>
                  </a:lnTo>
                  <a:lnTo>
                    <a:pt x="149" y="23"/>
                  </a:lnTo>
                  <a:lnTo>
                    <a:pt x="161" y="39"/>
                  </a:lnTo>
                  <a:lnTo>
                    <a:pt x="171" y="54"/>
                  </a:lnTo>
                  <a:lnTo>
                    <a:pt x="183" y="70"/>
                  </a:lnTo>
                  <a:lnTo>
                    <a:pt x="193" y="83"/>
                  </a:lnTo>
                  <a:lnTo>
                    <a:pt x="202" y="92"/>
                  </a:lnTo>
                  <a:lnTo>
                    <a:pt x="209" y="95"/>
                  </a:lnTo>
                  <a:lnTo>
                    <a:pt x="216" y="99"/>
                  </a:lnTo>
                  <a:lnTo>
                    <a:pt x="220" y="100"/>
                  </a:lnTo>
                  <a:lnTo>
                    <a:pt x="223" y="102"/>
                  </a:lnTo>
                  <a:lnTo>
                    <a:pt x="226" y="103"/>
                  </a:lnTo>
                  <a:lnTo>
                    <a:pt x="227" y="105"/>
                  </a:lnTo>
                  <a:lnTo>
                    <a:pt x="209" y="118"/>
                  </a:lnTo>
                  <a:lnTo>
                    <a:pt x="197" y="127"/>
                  </a:lnTo>
                  <a:lnTo>
                    <a:pt x="185" y="135"/>
                  </a:lnTo>
                  <a:lnTo>
                    <a:pt x="175" y="140"/>
                  </a:lnTo>
                  <a:lnTo>
                    <a:pt x="162" y="142"/>
                  </a:lnTo>
                  <a:lnTo>
                    <a:pt x="148" y="145"/>
                  </a:lnTo>
                  <a:lnTo>
                    <a:pt x="129" y="146"/>
                  </a:lnTo>
                  <a:lnTo>
                    <a:pt x="107" y="147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8" name="Freeform 33"/>
            <p:cNvSpPr>
              <a:spLocks/>
            </p:cNvSpPr>
            <p:nvPr/>
          </p:nvSpPr>
          <p:spPr bwMode="auto">
            <a:xfrm>
              <a:off x="4719" y="740"/>
              <a:ext cx="70" cy="68"/>
            </a:xfrm>
            <a:custGeom>
              <a:avLst/>
              <a:gdLst>
                <a:gd name="T0" fmla="*/ 0 w 141"/>
                <a:gd name="T1" fmla="*/ 0 h 137"/>
                <a:gd name="T2" fmla="*/ 0 w 141"/>
                <a:gd name="T3" fmla="*/ 0 h 137"/>
                <a:gd name="T4" fmla="*/ 0 w 141"/>
                <a:gd name="T5" fmla="*/ 0 h 137"/>
                <a:gd name="T6" fmla="*/ 0 w 141"/>
                <a:gd name="T7" fmla="*/ 0 h 137"/>
                <a:gd name="T8" fmla="*/ 0 w 141"/>
                <a:gd name="T9" fmla="*/ 0 h 137"/>
                <a:gd name="T10" fmla="*/ 0 w 141"/>
                <a:gd name="T11" fmla="*/ 0 h 137"/>
                <a:gd name="T12" fmla="*/ 0 w 141"/>
                <a:gd name="T13" fmla="*/ 0 h 137"/>
                <a:gd name="T14" fmla="*/ 0 w 141"/>
                <a:gd name="T15" fmla="*/ 0 h 137"/>
                <a:gd name="T16" fmla="*/ 0 w 141"/>
                <a:gd name="T17" fmla="*/ 0 h 137"/>
                <a:gd name="T18" fmla="*/ 0 w 141"/>
                <a:gd name="T19" fmla="*/ 0 h 137"/>
                <a:gd name="T20" fmla="*/ 0 w 141"/>
                <a:gd name="T21" fmla="*/ 0 h 137"/>
                <a:gd name="T22" fmla="*/ 0 w 141"/>
                <a:gd name="T23" fmla="*/ 0 h 137"/>
                <a:gd name="T24" fmla="*/ 0 w 141"/>
                <a:gd name="T25" fmla="*/ 0 h 137"/>
                <a:gd name="T26" fmla="*/ 0 w 141"/>
                <a:gd name="T27" fmla="*/ 0 h 137"/>
                <a:gd name="T28" fmla="*/ 0 w 141"/>
                <a:gd name="T29" fmla="*/ 0 h 137"/>
                <a:gd name="T30" fmla="*/ 0 w 141"/>
                <a:gd name="T31" fmla="*/ 0 h 137"/>
                <a:gd name="T32" fmla="*/ 0 w 141"/>
                <a:gd name="T33" fmla="*/ 0 h 137"/>
                <a:gd name="T34" fmla="*/ 0 w 141"/>
                <a:gd name="T35" fmla="*/ 0 h 137"/>
                <a:gd name="T36" fmla="*/ 0 w 141"/>
                <a:gd name="T37" fmla="*/ 0 h 137"/>
                <a:gd name="T38" fmla="*/ 0 w 141"/>
                <a:gd name="T39" fmla="*/ 0 h 137"/>
                <a:gd name="T40" fmla="*/ 0 w 141"/>
                <a:gd name="T41" fmla="*/ 0 h 137"/>
                <a:gd name="T42" fmla="*/ 0 w 141"/>
                <a:gd name="T43" fmla="*/ 0 h 137"/>
                <a:gd name="T44" fmla="*/ 0 w 141"/>
                <a:gd name="T45" fmla="*/ 0 h 137"/>
                <a:gd name="T46" fmla="*/ 0 w 141"/>
                <a:gd name="T47" fmla="*/ 0 h 137"/>
                <a:gd name="T48" fmla="*/ 0 w 141"/>
                <a:gd name="T49" fmla="*/ 0 h 137"/>
                <a:gd name="T50" fmla="*/ 0 w 141"/>
                <a:gd name="T51" fmla="*/ 0 h 137"/>
                <a:gd name="T52" fmla="*/ 0 w 141"/>
                <a:gd name="T53" fmla="*/ 0 h 137"/>
                <a:gd name="T54" fmla="*/ 0 w 141"/>
                <a:gd name="T55" fmla="*/ 0 h 137"/>
                <a:gd name="T56" fmla="*/ 0 w 141"/>
                <a:gd name="T57" fmla="*/ 0 h 137"/>
                <a:gd name="T58" fmla="*/ 0 w 141"/>
                <a:gd name="T59" fmla="*/ 0 h 137"/>
                <a:gd name="T60" fmla="*/ 0 w 141"/>
                <a:gd name="T61" fmla="*/ 0 h 13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41"/>
                <a:gd name="T94" fmla="*/ 0 h 137"/>
                <a:gd name="T95" fmla="*/ 141 w 141"/>
                <a:gd name="T96" fmla="*/ 137 h 13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41" h="137">
                  <a:moveTo>
                    <a:pt x="133" y="135"/>
                  </a:moveTo>
                  <a:lnTo>
                    <a:pt x="111" y="120"/>
                  </a:lnTo>
                  <a:lnTo>
                    <a:pt x="90" y="106"/>
                  </a:lnTo>
                  <a:lnTo>
                    <a:pt x="68" y="90"/>
                  </a:lnTo>
                  <a:lnTo>
                    <a:pt x="49" y="75"/>
                  </a:lnTo>
                  <a:lnTo>
                    <a:pt x="31" y="57"/>
                  </a:lnTo>
                  <a:lnTo>
                    <a:pt x="17" y="39"/>
                  </a:lnTo>
                  <a:lnTo>
                    <a:pt x="5" y="19"/>
                  </a:lnTo>
                  <a:lnTo>
                    <a:pt x="0" y="0"/>
                  </a:lnTo>
                  <a:lnTo>
                    <a:pt x="8" y="0"/>
                  </a:lnTo>
                  <a:lnTo>
                    <a:pt x="17" y="2"/>
                  </a:lnTo>
                  <a:lnTo>
                    <a:pt x="26" y="4"/>
                  </a:lnTo>
                  <a:lnTo>
                    <a:pt x="36" y="7"/>
                  </a:lnTo>
                  <a:lnTo>
                    <a:pt x="45" y="11"/>
                  </a:lnTo>
                  <a:lnTo>
                    <a:pt x="54" y="15"/>
                  </a:lnTo>
                  <a:lnTo>
                    <a:pt x="63" y="20"/>
                  </a:lnTo>
                  <a:lnTo>
                    <a:pt x="72" y="28"/>
                  </a:lnTo>
                  <a:lnTo>
                    <a:pt x="70" y="28"/>
                  </a:lnTo>
                  <a:lnTo>
                    <a:pt x="70" y="31"/>
                  </a:lnTo>
                  <a:lnTo>
                    <a:pt x="64" y="28"/>
                  </a:lnTo>
                  <a:lnTo>
                    <a:pt x="62" y="25"/>
                  </a:lnTo>
                  <a:lnTo>
                    <a:pt x="64" y="35"/>
                  </a:lnTo>
                  <a:lnTo>
                    <a:pt x="73" y="50"/>
                  </a:lnTo>
                  <a:lnTo>
                    <a:pt x="86" y="68"/>
                  </a:lnTo>
                  <a:lnTo>
                    <a:pt x="101" y="87"/>
                  </a:lnTo>
                  <a:lnTo>
                    <a:pt x="114" y="105"/>
                  </a:lnTo>
                  <a:lnTo>
                    <a:pt x="128" y="121"/>
                  </a:lnTo>
                  <a:lnTo>
                    <a:pt x="137" y="131"/>
                  </a:lnTo>
                  <a:lnTo>
                    <a:pt x="141" y="137"/>
                  </a:lnTo>
                  <a:lnTo>
                    <a:pt x="137" y="135"/>
                  </a:lnTo>
                  <a:lnTo>
                    <a:pt x="133" y="135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9" name="Freeform 34"/>
            <p:cNvSpPr>
              <a:spLocks/>
            </p:cNvSpPr>
            <p:nvPr/>
          </p:nvSpPr>
          <p:spPr bwMode="auto">
            <a:xfrm>
              <a:off x="5162" y="777"/>
              <a:ext cx="25" cy="12"/>
            </a:xfrm>
            <a:custGeom>
              <a:avLst/>
              <a:gdLst>
                <a:gd name="T0" fmla="*/ 0 w 48"/>
                <a:gd name="T1" fmla="*/ 0 h 26"/>
                <a:gd name="T2" fmla="*/ 1 w 48"/>
                <a:gd name="T3" fmla="*/ 0 h 26"/>
                <a:gd name="T4" fmla="*/ 1 w 48"/>
                <a:gd name="T5" fmla="*/ 0 h 26"/>
                <a:gd name="T6" fmla="*/ 1 w 48"/>
                <a:gd name="T7" fmla="*/ 0 h 26"/>
                <a:gd name="T8" fmla="*/ 1 w 48"/>
                <a:gd name="T9" fmla="*/ 0 h 26"/>
                <a:gd name="T10" fmla="*/ 1 w 48"/>
                <a:gd name="T11" fmla="*/ 0 h 26"/>
                <a:gd name="T12" fmla="*/ 1 w 48"/>
                <a:gd name="T13" fmla="*/ 0 h 26"/>
                <a:gd name="T14" fmla="*/ 1 w 48"/>
                <a:gd name="T15" fmla="*/ 0 h 26"/>
                <a:gd name="T16" fmla="*/ 1 w 48"/>
                <a:gd name="T17" fmla="*/ 0 h 26"/>
                <a:gd name="T18" fmla="*/ 1 w 48"/>
                <a:gd name="T19" fmla="*/ 0 h 26"/>
                <a:gd name="T20" fmla="*/ 1 w 48"/>
                <a:gd name="T21" fmla="*/ 0 h 26"/>
                <a:gd name="T22" fmla="*/ 1 w 48"/>
                <a:gd name="T23" fmla="*/ 0 h 26"/>
                <a:gd name="T24" fmla="*/ 1 w 48"/>
                <a:gd name="T25" fmla="*/ 0 h 26"/>
                <a:gd name="T26" fmla="*/ 1 w 48"/>
                <a:gd name="T27" fmla="*/ 0 h 26"/>
                <a:gd name="T28" fmla="*/ 0 w 48"/>
                <a:gd name="T29" fmla="*/ 0 h 2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8"/>
                <a:gd name="T46" fmla="*/ 0 h 26"/>
                <a:gd name="T47" fmla="*/ 48 w 48"/>
                <a:gd name="T48" fmla="*/ 26 h 2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8" h="26">
                  <a:moveTo>
                    <a:pt x="0" y="26"/>
                  </a:moveTo>
                  <a:lnTo>
                    <a:pt x="1" y="20"/>
                  </a:lnTo>
                  <a:lnTo>
                    <a:pt x="6" y="16"/>
                  </a:lnTo>
                  <a:lnTo>
                    <a:pt x="13" y="12"/>
                  </a:lnTo>
                  <a:lnTo>
                    <a:pt x="20" y="9"/>
                  </a:lnTo>
                  <a:lnTo>
                    <a:pt x="27" y="4"/>
                  </a:lnTo>
                  <a:lnTo>
                    <a:pt x="34" y="2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39" y="9"/>
                  </a:lnTo>
                  <a:lnTo>
                    <a:pt x="28" y="17"/>
                  </a:lnTo>
                  <a:lnTo>
                    <a:pt x="20" y="19"/>
                  </a:lnTo>
                  <a:lnTo>
                    <a:pt x="13" y="22"/>
                  </a:lnTo>
                  <a:lnTo>
                    <a:pt x="5" y="23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0" name="Freeform 35"/>
            <p:cNvSpPr>
              <a:spLocks/>
            </p:cNvSpPr>
            <p:nvPr/>
          </p:nvSpPr>
          <p:spPr bwMode="auto">
            <a:xfrm>
              <a:off x="4828" y="692"/>
              <a:ext cx="91" cy="96"/>
            </a:xfrm>
            <a:custGeom>
              <a:avLst/>
              <a:gdLst>
                <a:gd name="T0" fmla="*/ 0 w 184"/>
                <a:gd name="T1" fmla="*/ 1 h 192"/>
                <a:gd name="T2" fmla="*/ 0 w 184"/>
                <a:gd name="T3" fmla="*/ 1 h 192"/>
                <a:gd name="T4" fmla="*/ 0 w 184"/>
                <a:gd name="T5" fmla="*/ 1 h 192"/>
                <a:gd name="T6" fmla="*/ 0 w 184"/>
                <a:gd name="T7" fmla="*/ 1 h 192"/>
                <a:gd name="T8" fmla="*/ 0 w 184"/>
                <a:gd name="T9" fmla="*/ 1 h 192"/>
                <a:gd name="T10" fmla="*/ 0 w 184"/>
                <a:gd name="T11" fmla="*/ 1 h 192"/>
                <a:gd name="T12" fmla="*/ 0 w 184"/>
                <a:gd name="T13" fmla="*/ 1 h 192"/>
                <a:gd name="T14" fmla="*/ 0 w 184"/>
                <a:gd name="T15" fmla="*/ 1 h 192"/>
                <a:gd name="T16" fmla="*/ 0 w 184"/>
                <a:gd name="T17" fmla="*/ 1 h 192"/>
                <a:gd name="T18" fmla="*/ 0 w 184"/>
                <a:gd name="T19" fmla="*/ 1 h 192"/>
                <a:gd name="T20" fmla="*/ 0 w 184"/>
                <a:gd name="T21" fmla="*/ 1 h 192"/>
                <a:gd name="T22" fmla="*/ 0 w 184"/>
                <a:gd name="T23" fmla="*/ 1 h 192"/>
                <a:gd name="T24" fmla="*/ 0 w 184"/>
                <a:gd name="T25" fmla="*/ 1 h 192"/>
                <a:gd name="T26" fmla="*/ 0 w 184"/>
                <a:gd name="T27" fmla="*/ 1 h 192"/>
                <a:gd name="T28" fmla="*/ 0 w 184"/>
                <a:gd name="T29" fmla="*/ 1 h 192"/>
                <a:gd name="T30" fmla="*/ 0 w 184"/>
                <a:gd name="T31" fmla="*/ 1 h 192"/>
                <a:gd name="T32" fmla="*/ 0 w 184"/>
                <a:gd name="T33" fmla="*/ 0 h 192"/>
                <a:gd name="T34" fmla="*/ 0 w 184"/>
                <a:gd name="T35" fmla="*/ 1 h 192"/>
                <a:gd name="T36" fmla="*/ 0 w 184"/>
                <a:gd name="T37" fmla="*/ 1 h 192"/>
                <a:gd name="T38" fmla="*/ 0 w 184"/>
                <a:gd name="T39" fmla="*/ 1 h 192"/>
                <a:gd name="T40" fmla="*/ 0 w 184"/>
                <a:gd name="T41" fmla="*/ 1 h 192"/>
                <a:gd name="T42" fmla="*/ 0 w 184"/>
                <a:gd name="T43" fmla="*/ 1 h 192"/>
                <a:gd name="T44" fmla="*/ 0 w 184"/>
                <a:gd name="T45" fmla="*/ 1 h 192"/>
                <a:gd name="T46" fmla="*/ 0 w 184"/>
                <a:gd name="T47" fmla="*/ 1 h 192"/>
                <a:gd name="T48" fmla="*/ 0 w 184"/>
                <a:gd name="T49" fmla="*/ 1 h 192"/>
                <a:gd name="T50" fmla="*/ 0 w 184"/>
                <a:gd name="T51" fmla="*/ 1 h 192"/>
                <a:gd name="T52" fmla="*/ 0 w 184"/>
                <a:gd name="T53" fmla="*/ 1 h 192"/>
                <a:gd name="T54" fmla="*/ 0 w 184"/>
                <a:gd name="T55" fmla="*/ 1 h 192"/>
                <a:gd name="T56" fmla="*/ 0 w 184"/>
                <a:gd name="T57" fmla="*/ 1 h 192"/>
                <a:gd name="T58" fmla="*/ 0 w 184"/>
                <a:gd name="T59" fmla="*/ 1 h 192"/>
                <a:gd name="T60" fmla="*/ 0 w 184"/>
                <a:gd name="T61" fmla="*/ 1 h 192"/>
                <a:gd name="T62" fmla="*/ 0 w 184"/>
                <a:gd name="T63" fmla="*/ 1 h 192"/>
                <a:gd name="T64" fmla="*/ 0 w 184"/>
                <a:gd name="T65" fmla="*/ 1 h 192"/>
                <a:gd name="T66" fmla="*/ 0 w 184"/>
                <a:gd name="T67" fmla="*/ 1 h 192"/>
                <a:gd name="T68" fmla="*/ 0 w 184"/>
                <a:gd name="T69" fmla="*/ 1 h 1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4"/>
                <a:gd name="T106" fmla="*/ 0 h 192"/>
                <a:gd name="T107" fmla="*/ 184 w 184"/>
                <a:gd name="T108" fmla="*/ 192 h 1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4" h="192">
                  <a:moveTo>
                    <a:pt x="107" y="192"/>
                  </a:moveTo>
                  <a:lnTo>
                    <a:pt x="92" y="183"/>
                  </a:lnTo>
                  <a:lnTo>
                    <a:pt x="77" y="170"/>
                  </a:lnTo>
                  <a:lnTo>
                    <a:pt x="59" y="155"/>
                  </a:lnTo>
                  <a:lnTo>
                    <a:pt x="44" y="139"/>
                  </a:lnTo>
                  <a:lnTo>
                    <a:pt x="27" y="121"/>
                  </a:lnTo>
                  <a:lnTo>
                    <a:pt x="14" y="107"/>
                  </a:lnTo>
                  <a:lnTo>
                    <a:pt x="4" y="93"/>
                  </a:lnTo>
                  <a:lnTo>
                    <a:pt x="0" y="83"/>
                  </a:lnTo>
                  <a:lnTo>
                    <a:pt x="9" y="74"/>
                  </a:lnTo>
                  <a:lnTo>
                    <a:pt x="22" y="64"/>
                  </a:lnTo>
                  <a:lnTo>
                    <a:pt x="36" y="54"/>
                  </a:lnTo>
                  <a:lnTo>
                    <a:pt x="50" y="43"/>
                  </a:lnTo>
                  <a:lnTo>
                    <a:pt x="63" y="31"/>
                  </a:lnTo>
                  <a:lnTo>
                    <a:pt x="74" y="21"/>
                  </a:lnTo>
                  <a:lnTo>
                    <a:pt x="82" y="10"/>
                  </a:lnTo>
                  <a:lnTo>
                    <a:pt x="88" y="0"/>
                  </a:lnTo>
                  <a:lnTo>
                    <a:pt x="96" y="7"/>
                  </a:lnTo>
                  <a:lnTo>
                    <a:pt x="105" y="20"/>
                  </a:lnTo>
                  <a:lnTo>
                    <a:pt x="111" y="37"/>
                  </a:lnTo>
                  <a:lnTo>
                    <a:pt x="120" y="57"/>
                  </a:lnTo>
                  <a:lnTo>
                    <a:pt x="129" y="76"/>
                  </a:lnTo>
                  <a:lnTo>
                    <a:pt x="142" y="95"/>
                  </a:lnTo>
                  <a:lnTo>
                    <a:pt x="160" y="112"/>
                  </a:lnTo>
                  <a:lnTo>
                    <a:pt x="184" y="125"/>
                  </a:lnTo>
                  <a:lnTo>
                    <a:pt x="184" y="128"/>
                  </a:lnTo>
                  <a:lnTo>
                    <a:pt x="184" y="131"/>
                  </a:lnTo>
                  <a:lnTo>
                    <a:pt x="178" y="135"/>
                  </a:lnTo>
                  <a:lnTo>
                    <a:pt x="169" y="143"/>
                  </a:lnTo>
                  <a:lnTo>
                    <a:pt x="156" y="153"/>
                  </a:lnTo>
                  <a:lnTo>
                    <a:pt x="143" y="165"/>
                  </a:lnTo>
                  <a:lnTo>
                    <a:pt x="129" y="174"/>
                  </a:lnTo>
                  <a:lnTo>
                    <a:pt x="119" y="184"/>
                  </a:lnTo>
                  <a:lnTo>
                    <a:pt x="110" y="189"/>
                  </a:lnTo>
                  <a:lnTo>
                    <a:pt x="107" y="192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1" name="Freeform 36"/>
            <p:cNvSpPr>
              <a:spLocks/>
            </p:cNvSpPr>
            <p:nvPr/>
          </p:nvSpPr>
          <p:spPr bwMode="auto">
            <a:xfrm>
              <a:off x="5193" y="765"/>
              <a:ext cx="18" cy="12"/>
            </a:xfrm>
            <a:custGeom>
              <a:avLst/>
              <a:gdLst>
                <a:gd name="T0" fmla="*/ 0 w 37"/>
                <a:gd name="T1" fmla="*/ 1 h 22"/>
                <a:gd name="T2" fmla="*/ 0 w 37"/>
                <a:gd name="T3" fmla="*/ 1 h 22"/>
                <a:gd name="T4" fmla="*/ 0 w 37"/>
                <a:gd name="T5" fmla="*/ 1 h 22"/>
                <a:gd name="T6" fmla="*/ 0 w 37"/>
                <a:gd name="T7" fmla="*/ 1 h 22"/>
                <a:gd name="T8" fmla="*/ 0 w 37"/>
                <a:gd name="T9" fmla="*/ 1 h 22"/>
                <a:gd name="T10" fmla="*/ 0 w 37"/>
                <a:gd name="T11" fmla="*/ 1 h 22"/>
                <a:gd name="T12" fmla="*/ 0 w 37"/>
                <a:gd name="T13" fmla="*/ 0 h 22"/>
                <a:gd name="T14" fmla="*/ 0 w 37"/>
                <a:gd name="T15" fmla="*/ 1 h 22"/>
                <a:gd name="T16" fmla="*/ 0 w 37"/>
                <a:gd name="T17" fmla="*/ 1 h 22"/>
                <a:gd name="T18" fmla="*/ 0 w 37"/>
                <a:gd name="T19" fmla="*/ 1 h 22"/>
                <a:gd name="T20" fmla="*/ 0 w 37"/>
                <a:gd name="T21" fmla="*/ 1 h 22"/>
                <a:gd name="T22" fmla="*/ 0 w 37"/>
                <a:gd name="T23" fmla="*/ 1 h 22"/>
                <a:gd name="T24" fmla="*/ 0 w 37"/>
                <a:gd name="T25" fmla="*/ 1 h 22"/>
                <a:gd name="T26" fmla="*/ 0 w 37"/>
                <a:gd name="T27" fmla="*/ 1 h 22"/>
                <a:gd name="T28" fmla="*/ 0 w 37"/>
                <a:gd name="T29" fmla="*/ 1 h 2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7"/>
                <a:gd name="T46" fmla="*/ 0 h 22"/>
                <a:gd name="T47" fmla="*/ 37 w 37"/>
                <a:gd name="T48" fmla="*/ 22 h 2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7" h="22">
                  <a:moveTo>
                    <a:pt x="3" y="22"/>
                  </a:moveTo>
                  <a:lnTo>
                    <a:pt x="0" y="17"/>
                  </a:lnTo>
                  <a:lnTo>
                    <a:pt x="0" y="13"/>
                  </a:lnTo>
                  <a:lnTo>
                    <a:pt x="6" y="8"/>
                  </a:lnTo>
                  <a:lnTo>
                    <a:pt x="17" y="5"/>
                  </a:lnTo>
                  <a:lnTo>
                    <a:pt x="27" y="2"/>
                  </a:lnTo>
                  <a:lnTo>
                    <a:pt x="37" y="0"/>
                  </a:lnTo>
                  <a:lnTo>
                    <a:pt x="32" y="5"/>
                  </a:lnTo>
                  <a:lnTo>
                    <a:pt x="28" y="9"/>
                  </a:lnTo>
                  <a:lnTo>
                    <a:pt x="25" y="13"/>
                  </a:lnTo>
                  <a:lnTo>
                    <a:pt x="23" y="16"/>
                  </a:lnTo>
                  <a:lnTo>
                    <a:pt x="18" y="17"/>
                  </a:lnTo>
                  <a:lnTo>
                    <a:pt x="14" y="19"/>
                  </a:lnTo>
                  <a:lnTo>
                    <a:pt x="9" y="20"/>
                  </a:lnTo>
                  <a:lnTo>
                    <a:pt x="3" y="22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2" name="Freeform 37"/>
            <p:cNvSpPr>
              <a:spLocks/>
            </p:cNvSpPr>
            <p:nvPr/>
          </p:nvSpPr>
          <p:spPr bwMode="auto">
            <a:xfrm>
              <a:off x="4712" y="678"/>
              <a:ext cx="156" cy="96"/>
            </a:xfrm>
            <a:custGeom>
              <a:avLst/>
              <a:gdLst>
                <a:gd name="T0" fmla="*/ 1 w 312"/>
                <a:gd name="T1" fmla="*/ 0 h 194"/>
                <a:gd name="T2" fmla="*/ 1 w 312"/>
                <a:gd name="T3" fmla="*/ 0 h 194"/>
                <a:gd name="T4" fmla="*/ 1 w 312"/>
                <a:gd name="T5" fmla="*/ 0 h 194"/>
                <a:gd name="T6" fmla="*/ 1 w 312"/>
                <a:gd name="T7" fmla="*/ 0 h 194"/>
                <a:gd name="T8" fmla="*/ 1 w 312"/>
                <a:gd name="T9" fmla="*/ 0 h 194"/>
                <a:gd name="T10" fmla="*/ 1 w 312"/>
                <a:gd name="T11" fmla="*/ 0 h 194"/>
                <a:gd name="T12" fmla="*/ 1 w 312"/>
                <a:gd name="T13" fmla="*/ 0 h 194"/>
                <a:gd name="T14" fmla="*/ 1 w 312"/>
                <a:gd name="T15" fmla="*/ 0 h 194"/>
                <a:gd name="T16" fmla="*/ 1 w 312"/>
                <a:gd name="T17" fmla="*/ 0 h 194"/>
                <a:gd name="T18" fmla="*/ 1 w 312"/>
                <a:gd name="T19" fmla="*/ 0 h 194"/>
                <a:gd name="T20" fmla="*/ 1 w 312"/>
                <a:gd name="T21" fmla="*/ 0 h 194"/>
                <a:gd name="T22" fmla="*/ 1 w 312"/>
                <a:gd name="T23" fmla="*/ 0 h 194"/>
                <a:gd name="T24" fmla="*/ 1 w 312"/>
                <a:gd name="T25" fmla="*/ 0 h 194"/>
                <a:gd name="T26" fmla="*/ 1 w 312"/>
                <a:gd name="T27" fmla="*/ 0 h 194"/>
                <a:gd name="T28" fmla="*/ 1 w 312"/>
                <a:gd name="T29" fmla="*/ 0 h 194"/>
                <a:gd name="T30" fmla="*/ 1 w 312"/>
                <a:gd name="T31" fmla="*/ 0 h 194"/>
                <a:gd name="T32" fmla="*/ 1 w 312"/>
                <a:gd name="T33" fmla="*/ 0 h 194"/>
                <a:gd name="T34" fmla="*/ 0 w 312"/>
                <a:gd name="T35" fmla="*/ 0 h 194"/>
                <a:gd name="T36" fmla="*/ 1 w 312"/>
                <a:gd name="T37" fmla="*/ 0 h 194"/>
                <a:gd name="T38" fmla="*/ 1 w 312"/>
                <a:gd name="T39" fmla="*/ 0 h 194"/>
                <a:gd name="T40" fmla="*/ 1 w 312"/>
                <a:gd name="T41" fmla="*/ 0 h 194"/>
                <a:gd name="T42" fmla="*/ 1 w 312"/>
                <a:gd name="T43" fmla="*/ 0 h 194"/>
                <a:gd name="T44" fmla="*/ 1 w 312"/>
                <a:gd name="T45" fmla="*/ 0 h 194"/>
                <a:gd name="T46" fmla="*/ 1 w 312"/>
                <a:gd name="T47" fmla="*/ 0 h 194"/>
                <a:gd name="T48" fmla="*/ 1 w 312"/>
                <a:gd name="T49" fmla="*/ 0 h 194"/>
                <a:gd name="T50" fmla="*/ 1 w 312"/>
                <a:gd name="T51" fmla="*/ 0 h 194"/>
                <a:gd name="T52" fmla="*/ 1 w 312"/>
                <a:gd name="T53" fmla="*/ 0 h 194"/>
                <a:gd name="T54" fmla="*/ 1 w 312"/>
                <a:gd name="T55" fmla="*/ 0 h 194"/>
                <a:gd name="T56" fmla="*/ 1 w 312"/>
                <a:gd name="T57" fmla="*/ 0 h 194"/>
                <a:gd name="T58" fmla="*/ 1 w 312"/>
                <a:gd name="T59" fmla="*/ 0 h 194"/>
                <a:gd name="T60" fmla="*/ 1 w 312"/>
                <a:gd name="T61" fmla="*/ 0 h 194"/>
                <a:gd name="T62" fmla="*/ 1 w 312"/>
                <a:gd name="T63" fmla="*/ 0 h 194"/>
                <a:gd name="T64" fmla="*/ 1 w 312"/>
                <a:gd name="T65" fmla="*/ 0 h 194"/>
                <a:gd name="T66" fmla="*/ 1 w 312"/>
                <a:gd name="T67" fmla="*/ 0 h 19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"/>
                <a:gd name="T103" fmla="*/ 0 h 194"/>
                <a:gd name="T104" fmla="*/ 312 w 312"/>
                <a:gd name="T105" fmla="*/ 194 h 19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" h="194">
                  <a:moveTo>
                    <a:pt x="154" y="194"/>
                  </a:moveTo>
                  <a:lnTo>
                    <a:pt x="147" y="190"/>
                  </a:lnTo>
                  <a:lnTo>
                    <a:pt x="147" y="189"/>
                  </a:lnTo>
                  <a:lnTo>
                    <a:pt x="159" y="183"/>
                  </a:lnTo>
                  <a:lnTo>
                    <a:pt x="168" y="176"/>
                  </a:lnTo>
                  <a:lnTo>
                    <a:pt x="172" y="166"/>
                  </a:lnTo>
                  <a:lnTo>
                    <a:pt x="174" y="158"/>
                  </a:lnTo>
                  <a:lnTo>
                    <a:pt x="172" y="149"/>
                  </a:lnTo>
                  <a:lnTo>
                    <a:pt x="165" y="144"/>
                  </a:lnTo>
                  <a:lnTo>
                    <a:pt x="154" y="142"/>
                  </a:lnTo>
                  <a:lnTo>
                    <a:pt x="139" y="147"/>
                  </a:lnTo>
                  <a:lnTo>
                    <a:pt x="135" y="147"/>
                  </a:lnTo>
                  <a:lnTo>
                    <a:pt x="132" y="147"/>
                  </a:lnTo>
                  <a:lnTo>
                    <a:pt x="128" y="153"/>
                  </a:lnTo>
                  <a:lnTo>
                    <a:pt x="126" y="160"/>
                  </a:lnTo>
                  <a:lnTo>
                    <a:pt x="122" y="160"/>
                  </a:lnTo>
                  <a:lnTo>
                    <a:pt x="119" y="160"/>
                  </a:lnTo>
                  <a:lnTo>
                    <a:pt x="107" y="148"/>
                  </a:lnTo>
                  <a:lnTo>
                    <a:pt x="96" y="141"/>
                  </a:lnTo>
                  <a:lnTo>
                    <a:pt x="86" y="135"/>
                  </a:lnTo>
                  <a:lnTo>
                    <a:pt x="79" y="131"/>
                  </a:lnTo>
                  <a:lnTo>
                    <a:pt x="68" y="127"/>
                  </a:lnTo>
                  <a:lnTo>
                    <a:pt x="59" y="125"/>
                  </a:lnTo>
                  <a:lnTo>
                    <a:pt x="47" y="123"/>
                  </a:lnTo>
                  <a:lnTo>
                    <a:pt x="34" y="122"/>
                  </a:lnTo>
                  <a:lnTo>
                    <a:pt x="25" y="119"/>
                  </a:lnTo>
                  <a:lnTo>
                    <a:pt x="21" y="116"/>
                  </a:lnTo>
                  <a:lnTo>
                    <a:pt x="19" y="112"/>
                  </a:lnTo>
                  <a:lnTo>
                    <a:pt x="19" y="110"/>
                  </a:lnTo>
                  <a:lnTo>
                    <a:pt x="12" y="108"/>
                  </a:lnTo>
                  <a:lnTo>
                    <a:pt x="7" y="107"/>
                  </a:lnTo>
                  <a:lnTo>
                    <a:pt x="6" y="102"/>
                  </a:lnTo>
                  <a:lnTo>
                    <a:pt x="5" y="96"/>
                  </a:lnTo>
                  <a:lnTo>
                    <a:pt x="3" y="90"/>
                  </a:lnTo>
                  <a:lnTo>
                    <a:pt x="3" y="86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5" y="65"/>
                  </a:lnTo>
                  <a:lnTo>
                    <a:pt x="11" y="59"/>
                  </a:lnTo>
                  <a:lnTo>
                    <a:pt x="17" y="54"/>
                  </a:lnTo>
                  <a:lnTo>
                    <a:pt x="24" y="51"/>
                  </a:lnTo>
                  <a:lnTo>
                    <a:pt x="30" y="47"/>
                  </a:lnTo>
                  <a:lnTo>
                    <a:pt x="38" y="45"/>
                  </a:lnTo>
                  <a:lnTo>
                    <a:pt x="47" y="44"/>
                  </a:lnTo>
                  <a:lnTo>
                    <a:pt x="58" y="44"/>
                  </a:lnTo>
                  <a:lnTo>
                    <a:pt x="85" y="50"/>
                  </a:lnTo>
                  <a:lnTo>
                    <a:pt x="128" y="44"/>
                  </a:lnTo>
                  <a:lnTo>
                    <a:pt x="178" y="29"/>
                  </a:lnTo>
                  <a:lnTo>
                    <a:pt x="229" y="14"/>
                  </a:lnTo>
                  <a:lnTo>
                    <a:pt x="272" y="2"/>
                  </a:lnTo>
                  <a:lnTo>
                    <a:pt x="303" y="0"/>
                  </a:lnTo>
                  <a:lnTo>
                    <a:pt x="312" y="13"/>
                  </a:lnTo>
                  <a:lnTo>
                    <a:pt x="294" y="49"/>
                  </a:lnTo>
                  <a:lnTo>
                    <a:pt x="276" y="59"/>
                  </a:lnTo>
                  <a:lnTo>
                    <a:pt x="261" y="70"/>
                  </a:lnTo>
                  <a:lnTo>
                    <a:pt x="248" y="80"/>
                  </a:lnTo>
                  <a:lnTo>
                    <a:pt x="237" y="89"/>
                  </a:lnTo>
                  <a:lnTo>
                    <a:pt x="225" y="99"/>
                  </a:lnTo>
                  <a:lnTo>
                    <a:pt x="216" y="110"/>
                  </a:lnTo>
                  <a:lnTo>
                    <a:pt x="207" y="124"/>
                  </a:lnTo>
                  <a:lnTo>
                    <a:pt x="198" y="141"/>
                  </a:lnTo>
                  <a:lnTo>
                    <a:pt x="195" y="152"/>
                  </a:lnTo>
                  <a:lnTo>
                    <a:pt x="192" y="162"/>
                  </a:lnTo>
                  <a:lnTo>
                    <a:pt x="188" y="171"/>
                  </a:lnTo>
                  <a:lnTo>
                    <a:pt x="186" y="178"/>
                  </a:lnTo>
                  <a:lnTo>
                    <a:pt x="181" y="183"/>
                  </a:lnTo>
                  <a:lnTo>
                    <a:pt x="174" y="189"/>
                  </a:lnTo>
                  <a:lnTo>
                    <a:pt x="165" y="192"/>
                  </a:lnTo>
                  <a:lnTo>
                    <a:pt x="154" y="194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3" name="Freeform 38"/>
            <p:cNvSpPr>
              <a:spLocks/>
            </p:cNvSpPr>
            <p:nvPr/>
          </p:nvSpPr>
          <p:spPr bwMode="auto">
            <a:xfrm>
              <a:off x="4782" y="756"/>
              <a:ext cx="10" cy="11"/>
            </a:xfrm>
            <a:custGeom>
              <a:avLst/>
              <a:gdLst>
                <a:gd name="T0" fmla="*/ 1 w 20"/>
                <a:gd name="T1" fmla="*/ 1 h 21"/>
                <a:gd name="T2" fmla="*/ 1 w 20"/>
                <a:gd name="T3" fmla="*/ 1 h 21"/>
                <a:gd name="T4" fmla="*/ 0 w 20"/>
                <a:gd name="T5" fmla="*/ 1 h 21"/>
                <a:gd name="T6" fmla="*/ 0 w 20"/>
                <a:gd name="T7" fmla="*/ 1 h 21"/>
                <a:gd name="T8" fmla="*/ 0 w 20"/>
                <a:gd name="T9" fmla="*/ 1 h 21"/>
                <a:gd name="T10" fmla="*/ 1 w 20"/>
                <a:gd name="T11" fmla="*/ 1 h 21"/>
                <a:gd name="T12" fmla="*/ 1 w 20"/>
                <a:gd name="T13" fmla="*/ 0 h 21"/>
                <a:gd name="T14" fmla="*/ 1 w 20"/>
                <a:gd name="T15" fmla="*/ 1 h 21"/>
                <a:gd name="T16" fmla="*/ 1 w 20"/>
                <a:gd name="T17" fmla="*/ 1 h 21"/>
                <a:gd name="T18" fmla="*/ 1 w 20"/>
                <a:gd name="T19" fmla="*/ 1 h 21"/>
                <a:gd name="T20" fmla="*/ 1 w 20"/>
                <a:gd name="T21" fmla="*/ 1 h 21"/>
                <a:gd name="T22" fmla="*/ 1 w 20"/>
                <a:gd name="T23" fmla="*/ 1 h 21"/>
                <a:gd name="T24" fmla="*/ 1 w 20"/>
                <a:gd name="T25" fmla="*/ 1 h 21"/>
                <a:gd name="T26" fmla="*/ 1 w 20"/>
                <a:gd name="T27" fmla="*/ 1 h 21"/>
                <a:gd name="T28" fmla="*/ 1 w 20"/>
                <a:gd name="T29" fmla="*/ 1 h 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"/>
                <a:gd name="T46" fmla="*/ 0 h 21"/>
                <a:gd name="T47" fmla="*/ 20 w 20"/>
                <a:gd name="T48" fmla="*/ 21 h 2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" h="21">
                  <a:moveTo>
                    <a:pt x="5" y="21"/>
                  </a:moveTo>
                  <a:lnTo>
                    <a:pt x="1" y="19"/>
                  </a:lnTo>
                  <a:lnTo>
                    <a:pt x="0" y="18"/>
                  </a:lnTo>
                  <a:lnTo>
                    <a:pt x="0" y="9"/>
                  </a:lnTo>
                  <a:lnTo>
                    <a:pt x="0" y="2"/>
                  </a:lnTo>
                  <a:lnTo>
                    <a:pt x="6" y="1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19" y="6"/>
                  </a:lnTo>
                  <a:lnTo>
                    <a:pt x="20" y="13"/>
                  </a:lnTo>
                  <a:lnTo>
                    <a:pt x="11" y="17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4" name="Freeform 39"/>
            <p:cNvSpPr>
              <a:spLocks/>
            </p:cNvSpPr>
            <p:nvPr/>
          </p:nvSpPr>
          <p:spPr bwMode="auto">
            <a:xfrm>
              <a:off x="5167" y="560"/>
              <a:ext cx="89" cy="199"/>
            </a:xfrm>
            <a:custGeom>
              <a:avLst/>
              <a:gdLst>
                <a:gd name="T0" fmla="*/ 1 w 178"/>
                <a:gd name="T1" fmla="*/ 0 h 399"/>
                <a:gd name="T2" fmla="*/ 1 w 178"/>
                <a:gd name="T3" fmla="*/ 0 h 399"/>
                <a:gd name="T4" fmla="*/ 1 w 178"/>
                <a:gd name="T5" fmla="*/ 0 h 399"/>
                <a:gd name="T6" fmla="*/ 1 w 178"/>
                <a:gd name="T7" fmla="*/ 0 h 399"/>
                <a:gd name="T8" fmla="*/ 1 w 178"/>
                <a:gd name="T9" fmla="*/ 0 h 399"/>
                <a:gd name="T10" fmla="*/ 1 w 178"/>
                <a:gd name="T11" fmla="*/ 0 h 399"/>
                <a:gd name="T12" fmla="*/ 1 w 178"/>
                <a:gd name="T13" fmla="*/ 0 h 399"/>
                <a:gd name="T14" fmla="*/ 1 w 178"/>
                <a:gd name="T15" fmla="*/ 0 h 399"/>
                <a:gd name="T16" fmla="*/ 1 w 178"/>
                <a:gd name="T17" fmla="*/ 0 h 399"/>
                <a:gd name="T18" fmla="*/ 1 w 178"/>
                <a:gd name="T19" fmla="*/ 0 h 399"/>
                <a:gd name="T20" fmla="*/ 0 w 178"/>
                <a:gd name="T21" fmla="*/ 0 h 399"/>
                <a:gd name="T22" fmla="*/ 0 w 178"/>
                <a:gd name="T23" fmla="*/ 0 h 399"/>
                <a:gd name="T24" fmla="*/ 1 w 178"/>
                <a:gd name="T25" fmla="*/ 0 h 399"/>
                <a:gd name="T26" fmla="*/ 1 w 178"/>
                <a:gd name="T27" fmla="*/ 0 h 399"/>
                <a:gd name="T28" fmla="*/ 1 w 178"/>
                <a:gd name="T29" fmla="*/ 0 h 399"/>
                <a:gd name="T30" fmla="*/ 1 w 178"/>
                <a:gd name="T31" fmla="*/ 0 h 399"/>
                <a:gd name="T32" fmla="*/ 1 w 178"/>
                <a:gd name="T33" fmla="*/ 0 h 399"/>
                <a:gd name="T34" fmla="*/ 1 w 178"/>
                <a:gd name="T35" fmla="*/ 0 h 399"/>
                <a:gd name="T36" fmla="*/ 1 w 178"/>
                <a:gd name="T37" fmla="*/ 0 h 399"/>
                <a:gd name="T38" fmla="*/ 1 w 178"/>
                <a:gd name="T39" fmla="*/ 0 h 399"/>
                <a:gd name="T40" fmla="*/ 1 w 178"/>
                <a:gd name="T41" fmla="*/ 0 h 399"/>
                <a:gd name="T42" fmla="*/ 1 w 178"/>
                <a:gd name="T43" fmla="*/ 0 h 399"/>
                <a:gd name="T44" fmla="*/ 1 w 178"/>
                <a:gd name="T45" fmla="*/ 0 h 399"/>
                <a:gd name="T46" fmla="*/ 1 w 178"/>
                <a:gd name="T47" fmla="*/ 0 h 399"/>
                <a:gd name="T48" fmla="*/ 1 w 178"/>
                <a:gd name="T49" fmla="*/ 0 h 399"/>
                <a:gd name="T50" fmla="*/ 1 w 178"/>
                <a:gd name="T51" fmla="*/ 0 h 399"/>
                <a:gd name="T52" fmla="*/ 1 w 178"/>
                <a:gd name="T53" fmla="*/ 0 h 399"/>
                <a:gd name="T54" fmla="*/ 1 w 178"/>
                <a:gd name="T55" fmla="*/ 0 h 399"/>
                <a:gd name="T56" fmla="*/ 1 w 178"/>
                <a:gd name="T57" fmla="*/ 0 h 399"/>
                <a:gd name="T58" fmla="*/ 1 w 178"/>
                <a:gd name="T59" fmla="*/ 0 h 399"/>
                <a:gd name="T60" fmla="*/ 1 w 178"/>
                <a:gd name="T61" fmla="*/ 0 h 399"/>
                <a:gd name="T62" fmla="*/ 1 w 178"/>
                <a:gd name="T63" fmla="*/ 0 h 399"/>
                <a:gd name="T64" fmla="*/ 1 w 178"/>
                <a:gd name="T65" fmla="*/ 0 h 399"/>
                <a:gd name="T66" fmla="*/ 1 w 178"/>
                <a:gd name="T67" fmla="*/ 0 h 399"/>
                <a:gd name="T68" fmla="*/ 1 w 178"/>
                <a:gd name="T69" fmla="*/ 0 h 399"/>
                <a:gd name="T70" fmla="*/ 1 w 178"/>
                <a:gd name="T71" fmla="*/ 0 h 399"/>
                <a:gd name="T72" fmla="*/ 1 w 178"/>
                <a:gd name="T73" fmla="*/ 0 h 399"/>
                <a:gd name="T74" fmla="*/ 1 w 178"/>
                <a:gd name="T75" fmla="*/ 0 h 399"/>
                <a:gd name="T76" fmla="*/ 1 w 178"/>
                <a:gd name="T77" fmla="*/ 0 h 39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78"/>
                <a:gd name="T118" fmla="*/ 0 h 399"/>
                <a:gd name="T119" fmla="*/ 178 w 178"/>
                <a:gd name="T120" fmla="*/ 399 h 39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78" h="399">
                  <a:moveTo>
                    <a:pt x="94" y="399"/>
                  </a:moveTo>
                  <a:lnTo>
                    <a:pt x="95" y="352"/>
                  </a:lnTo>
                  <a:lnTo>
                    <a:pt x="95" y="302"/>
                  </a:lnTo>
                  <a:lnTo>
                    <a:pt x="93" y="249"/>
                  </a:lnTo>
                  <a:lnTo>
                    <a:pt x="88" y="198"/>
                  </a:lnTo>
                  <a:lnTo>
                    <a:pt x="76" y="147"/>
                  </a:lnTo>
                  <a:lnTo>
                    <a:pt x="60" y="101"/>
                  </a:lnTo>
                  <a:lnTo>
                    <a:pt x="37" y="57"/>
                  </a:lnTo>
                  <a:lnTo>
                    <a:pt x="6" y="21"/>
                  </a:lnTo>
                  <a:lnTo>
                    <a:pt x="2" y="19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2" y="6"/>
                  </a:lnTo>
                  <a:lnTo>
                    <a:pt x="6" y="3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2" y="0"/>
                  </a:lnTo>
                  <a:lnTo>
                    <a:pt x="39" y="1"/>
                  </a:lnTo>
                  <a:lnTo>
                    <a:pt x="44" y="6"/>
                  </a:lnTo>
                  <a:lnTo>
                    <a:pt x="49" y="13"/>
                  </a:lnTo>
                  <a:lnTo>
                    <a:pt x="56" y="18"/>
                  </a:lnTo>
                  <a:lnTo>
                    <a:pt x="67" y="25"/>
                  </a:lnTo>
                  <a:lnTo>
                    <a:pt x="102" y="29"/>
                  </a:lnTo>
                  <a:lnTo>
                    <a:pt x="128" y="46"/>
                  </a:lnTo>
                  <a:lnTo>
                    <a:pt x="146" y="73"/>
                  </a:lnTo>
                  <a:lnTo>
                    <a:pt x="159" y="108"/>
                  </a:lnTo>
                  <a:lnTo>
                    <a:pt x="167" y="145"/>
                  </a:lnTo>
                  <a:lnTo>
                    <a:pt x="172" y="183"/>
                  </a:lnTo>
                  <a:lnTo>
                    <a:pt x="174" y="217"/>
                  </a:lnTo>
                  <a:lnTo>
                    <a:pt x="178" y="245"/>
                  </a:lnTo>
                  <a:lnTo>
                    <a:pt x="174" y="262"/>
                  </a:lnTo>
                  <a:lnTo>
                    <a:pt x="169" y="284"/>
                  </a:lnTo>
                  <a:lnTo>
                    <a:pt x="162" y="308"/>
                  </a:lnTo>
                  <a:lnTo>
                    <a:pt x="154" y="332"/>
                  </a:lnTo>
                  <a:lnTo>
                    <a:pt x="141" y="356"/>
                  </a:lnTo>
                  <a:lnTo>
                    <a:pt x="128" y="376"/>
                  </a:lnTo>
                  <a:lnTo>
                    <a:pt x="112" y="391"/>
                  </a:lnTo>
                  <a:lnTo>
                    <a:pt x="94" y="399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5" name="Freeform 40"/>
            <p:cNvSpPr>
              <a:spLocks/>
            </p:cNvSpPr>
            <p:nvPr/>
          </p:nvSpPr>
          <p:spPr bwMode="auto">
            <a:xfrm>
              <a:off x="4663" y="634"/>
              <a:ext cx="31" cy="85"/>
            </a:xfrm>
            <a:custGeom>
              <a:avLst/>
              <a:gdLst>
                <a:gd name="T0" fmla="*/ 1 w 62"/>
                <a:gd name="T1" fmla="*/ 0 h 172"/>
                <a:gd name="T2" fmla="*/ 0 w 62"/>
                <a:gd name="T3" fmla="*/ 0 h 172"/>
                <a:gd name="T4" fmla="*/ 1 w 62"/>
                <a:gd name="T5" fmla="*/ 0 h 172"/>
                <a:gd name="T6" fmla="*/ 1 w 62"/>
                <a:gd name="T7" fmla="*/ 0 h 172"/>
                <a:gd name="T8" fmla="*/ 1 w 62"/>
                <a:gd name="T9" fmla="*/ 0 h 172"/>
                <a:gd name="T10" fmla="*/ 1 w 62"/>
                <a:gd name="T11" fmla="*/ 0 h 172"/>
                <a:gd name="T12" fmla="*/ 1 w 62"/>
                <a:gd name="T13" fmla="*/ 0 h 172"/>
                <a:gd name="T14" fmla="*/ 1 w 62"/>
                <a:gd name="T15" fmla="*/ 0 h 172"/>
                <a:gd name="T16" fmla="*/ 1 w 62"/>
                <a:gd name="T17" fmla="*/ 0 h 172"/>
                <a:gd name="T18" fmla="*/ 1 w 62"/>
                <a:gd name="T19" fmla="*/ 0 h 172"/>
                <a:gd name="T20" fmla="*/ 1 w 62"/>
                <a:gd name="T21" fmla="*/ 0 h 172"/>
                <a:gd name="T22" fmla="*/ 1 w 62"/>
                <a:gd name="T23" fmla="*/ 0 h 172"/>
                <a:gd name="T24" fmla="*/ 1 w 62"/>
                <a:gd name="T25" fmla="*/ 0 h 172"/>
                <a:gd name="T26" fmla="*/ 1 w 62"/>
                <a:gd name="T27" fmla="*/ 0 h 172"/>
                <a:gd name="T28" fmla="*/ 1 w 62"/>
                <a:gd name="T29" fmla="*/ 0 h 172"/>
                <a:gd name="T30" fmla="*/ 1 w 62"/>
                <a:gd name="T31" fmla="*/ 0 h 172"/>
                <a:gd name="T32" fmla="*/ 1 w 62"/>
                <a:gd name="T33" fmla="*/ 0 h 172"/>
                <a:gd name="T34" fmla="*/ 1 w 62"/>
                <a:gd name="T35" fmla="*/ 0 h 172"/>
                <a:gd name="T36" fmla="*/ 1 w 62"/>
                <a:gd name="T37" fmla="*/ 0 h 172"/>
                <a:gd name="T38" fmla="*/ 1 w 62"/>
                <a:gd name="T39" fmla="*/ 0 h 172"/>
                <a:gd name="T40" fmla="*/ 1 w 62"/>
                <a:gd name="T41" fmla="*/ 0 h 172"/>
                <a:gd name="T42" fmla="*/ 1 w 62"/>
                <a:gd name="T43" fmla="*/ 0 h 172"/>
                <a:gd name="T44" fmla="*/ 1 w 62"/>
                <a:gd name="T45" fmla="*/ 0 h 172"/>
                <a:gd name="T46" fmla="*/ 1 w 62"/>
                <a:gd name="T47" fmla="*/ 0 h 172"/>
                <a:gd name="T48" fmla="*/ 1 w 62"/>
                <a:gd name="T49" fmla="*/ 0 h 172"/>
                <a:gd name="T50" fmla="*/ 1 w 62"/>
                <a:gd name="T51" fmla="*/ 0 h 172"/>
                <a:gd name="T52" fmla="*/ 1 w 62"/>
                <a:gd name="T53" fmla="*/ 0 h 172"/>
                <a:gd name="T54" fmla="*/ 1 w 62"/>
                <a:gd name="T55" fmla="*/ 0 h 172"/>
                <a:gd name="T56" fmla="*/ 1 w 62"/>
                <a:gd name="T57" fmla="*/ 0 h 17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2"/>
                <a:gd name="T88" fmla="*/ 0 h 172"/>
                <a:gd name="T89" fmla="*/ 62 w 62"/>
                <a:gd name="T90" fmla="*/ 172 h 17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2" h="172">
                  <a:moveTo>
                    <a:pt x="4" y="172"/>
                  </a:moveTo>
                  <a:lnTo>
                    <a:pt x="0" y="163"/>
                  </a:lnTo>
                  <a:lnTo>
                    <a:pt x="3" y="145"/>
                  </a:lnTo>
                  <a:lnTo>
                    <a:pt x="7" y="120"/>
                  </a:lnTo>
                  <a:lnTo>
                    <a:pt x="14" y="92"/>
                  </a:lnTo>
                  <a:lnTo>
                    <a:pt x="21" y="62"/>
                  </a:lnTo>
                  <a:lnTo>
                    <a:pt x="27" y="35"/>
                  </a:lnTo>
                  <a:lnTo>
                    <a:pt x="32" y="13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6" y="11"/>
                  </a:lnTo>
                  <a:lnTo>
                    <a:pt x="51" y="21"/>
                  </a:lnTo>
                  <a:lnTo>
                    <a:pt x="55" y="31"/>
                  </a:lnTo>
                  <a:lnTo>
                    <a:pt x="60" y="41"/>
                  </a:lnTo>
                  <a:lnTo>
                    <a:pt x="62" y="49"/>
                  </a:lnTo>
                  <a:lnTo>
                    <a:pt x="62" y="60"/>
                  </a:lnTo>
                  <a:lnTo>
                    <a:pt x="58" y="71"/>
                  </a:lnTo>
                  <a:lnTo>
                    <a:pt x="50" y="86"/>
                  </a:lnTo>
                  <a:lnTo>
                    <a:pt x="39" y="96"/>
                  </a:lnTo>
                  <a:lnTo>
                    <a:pt x="30" y="105"/>
                  </a:lnTo>
                  <a:lnTo>
                    <a:pt x="22" y="114"/>
                  </a:lnTo>
                  <a:lnTo>
                    <a:pt x="18" y="124"/>
                  </a:lnTo>
                  <a:lnTo>
                    <a:pt x="13" y="134"/>
                  </a:lnTo>
                  <a:lnTo>
                    <a:pt x="11" y="144"/>
                  </a:lnTo>
                  <a:lnTo>
                    <a:pt x="8" y="157"/>
                  </a:lnTo>
                  <a:lnTo>
                    <a:pt x="8" y="172"/>
                  </a:lnTo>
                  <a:lnTo>
                    <a:pt x="5" y="172"/>
                  </a:lnTo>
                  <a:lnTo>
                    <a:pt x="4" y="172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6" name="Freeform 41"/>
            <p:cNvSpPr>
              <a:spLocks/>
            </p:cNvSpPr>
            <p:nvPr/>
          </p:nvSpPr>
          <p:spPr bwMode="auto">
            <a:xfrm>
              <a:off x="4687" y="522"/>
              <a:ext cx="64" cy="135"/>
            </a:xfrm>
            <a:custGeom>
              <a:avLst/>
              <a:gdLst>
                <a:gd name="T0" fmla="*/ 1 w 127"/>
                <a:gd name="T1" fmla="*/ 0 h 271"/>
                <a:gd name="T2" fmla="*/ 1 w 127"/>
                <a:gd name="T3" fmla="*/ 0 h 271"/>
                <a:gd name="T4" fmla="*/ 1 w 127"/>
                <a:gd name="T5" fmla="*/ 0 h 271"/>
                <a:gd name="T6" fmla="*/ 0 w 127"/>
                <a:gd name="T7" fmla="*/ 0 h 271"/>
                <a:gd name="T8" fmla="*/ 1 w 127"/>
                <a:gd name="T9" fmla="*/ 0 h 271"/>
                <a:gd name="T10" fmla="*/ 1 w 127"/>
                <a:gd name="T11" fmla="*/ 0 h 271"/>
                <a:gd name="T12" fmla="*/ 1 w 127"/>
                <a:gd name="T13" fmla="*/ 0 h 271"/>
                <a:gd name="T14" fmla="*/ 1 w 127"/>
                <a:gd name="T15" fmla="*/ 0 h 271"/>
                <a:gd name="T16" fmla="*/ 1 w 127"/>
                <a:gd name="T17" fmla="*/ 0 h 271"/>
                <a:gd name="T18" fmla="*/ 1 w 127"/>
                <a:gd name="T19" fmla="*/ 0 h 271"/>
                <a:gd name="T20" fmla="*/ 1 w 127"/>
                <a:gd name="T21" fmla="*/ 0 h 271"/>
                <a:gd name="T22" fmla="*/ 1 w 127"/>
                <a:gd name="T23" fmla="*/ 0 h 271"/>
                <a:gd name="T24" fmla="*/ 1 w 127"/>
                <a:gd name="T25" fmla="*/ 0 h 271"/>
                <a:gd name="T26" fmla="*/ 1 w 127"/>
                <a:gd name="T27" fmla="*/ 0 h 271"/>
                <a:gd name="T28" fmla="*/ 1 w 127"/>
                <a:gd name="T29" fmla="*/ 0 h 271"/>
                <a:gd name="T30" fmla="*/ 1 w 127"/>
                <a:gd name="T31" fmla="*/ 0 h 271"/>
                <a:gd name="T32" fmla="*/ 1 w 127"/>
                <a:gd name="T33" fmla="*/ 0 h 271"/>
                <a:gd name="T34" fmla="*/ 1 w 127"/>
                <a:gd name="T35" fmla="*/ 0 h 271"/>
                <a:gd name="T36" fmla="*/ 1 w 127"/>
                <a:gd name="T37" fmla="*/ 0 h 271"/>
                <a:gd name="T38" fmla="*/ 1 w 127"/>
                <a:gd name="T39" fmla="*/ 0 h 271"/>
                <a:gd name="T40" fmla="*/ 1 w 127"/>
                <a:gd name="T41" fmla="*/ 0 h 271"/>
                <a:gd name="T42" fmla="*/ 1 w 127"/>
                <a:gd name="T43" fmla="*/ 0 h 271"/>
                <a:gd name="T44" fmla="*/ 1 w 127"/>
                <a:gd name="T45" fmla="*/ 0 h 271"/>
                <a:gd name="T46" fmla="*/ 1 w 127"/>
                <a:gd name="T47" fmla="*/ 0 h 271"/>
                <a:gd name="T48" fmla="*/ 1 w 127"/>
                <a:gd name="T49" fmla="*/ 0 h 27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7"/>
                <a:gd name="T76" fmla="*/ 0 h 271"/>
                <a:gd name="T77" fmla="*/ 127 w 127"/>
                <a:gd name="T78" fmla="*/ 271 h 27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7" h="271">
                  <a:moveTo>
                    <a:pt x="69" y="271"/>
                  </a:moveTo>
                  <a:lnTo>
                    <a:pt x="30" y="252"/>
                  </a:lnTo>
                  <a:lnTo>
                    <a:pt x="9" y="224"/>
                  </a:lnTo>
                  <a:lnTo>
                    <a:pt x="0" y="188"/>
                  </a:lnTo>
                  <a:lnTo>
                    <a:pt x="2" y="149"/>
                  </a:lnTo>
                  <a:lnTo>
                    <a:pt x="10" y="107"/>
                  </a:lnTo>
                  <a:lnTo>
                    <a:pt x="23" y="67"/>
                  </a:lnTo>
                  <a:lnTo>
                    <a:pt x="34" y="30"/>
                  </a:lnTo>
                  <a:lnTo>
                    <a:pt x="44" y="0"/>
                  </a:lnTo>
                  <a:lnTo>
                    <a:pt x="78" y="7"/>
                  </a:lnTo>
                  <a:lnTo>
                    <a:pt x="95" y="31"/>
                  </a:lnTo>
                  <a:lnTo>
                    <a:pt x="102" y="63"/>
                  </a:lnTo>
                  <a:lnTo>
                    <a:pt x="103" y="104"/>
                  </a:lnTo>
                  <a:lnTo>
                    <a:pt x="101" y="146"/>
                  </a:lnTo>
                  <a:lnTo>
                    <a:pt x="102" y="188"/>
                  </a:lnTo>
                  <a:lnTo>
                    <a:pt x="108" y="226"/>
                  </a:lnTo>
                  <a:lnTo>
                    <a:pt x="127" y="256"/>
                  </a:lnTo>
                  <a:lnTo>
                    <a:pt x="124" y="258"/>
                  </a:lnTo>
                  <a:lnTo>
                    <a:pt x="117" y="260"/>
                  </a:lnTo>
                  <a:lnTo>
                    <a:pt x="108" y="262"/>
                  </a:lnTo>
                  <a:lnTo>
                    <a:pt x="99" y="266"/>
                  </a:lnTo>
                  <a:lnTo>
                    <a:pt x="89" y="267"/>
                  </a:lnTo>
                  <a:lnTo>
                    <a:pt x="80" y="269"/>
                  </a:lnTo>
                  <a:lnTo>
                    <a:pt x="72" y="270"/>
                  </a:lnTo>
                  <a:lnTo>
                    <a:pt x="69" y="271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7" name="Freeform 42"/>
            <p:cNvSpPr>
              <a:spLocks/>
            </p:cNvSpPr>
            <p:nvPr/>
          </p:nvSpPr>
          <p:spPr bwMode="auto">
            <a:xfrm>
              <a:off x="3831" y="605"/>
              <a:ext cx="191" cy="41"/>
            </a:xfrm>
            <a:custGeom>
              <a:avLst/>
              <a:gdLst>
                <a:gd name="T0" fmla="*/ 0 w 383"/>
                <a:gd name="T1" fmla="*/ 0 h 83"/>
                <a:gd name="T2" fmla="*/ 0 w 383"/>
                <a:gd name="T3" fmla="*/ 0 h 83"/>
                <a:gd name="T4" fmla="*/ 0 w 383"/>
                <a:gd name="T5" fmla="*/ 0 h 83"/>
                <a:gd name="T6" fmla="*/ 0 w 383"/>
                <a:gd name="T7" fmla="*/ 0 h 83"/>
                <a:gd name="T8" fmla="*/ 0 w 383"/>
                <a:gd name="T9" fmla="*/ 0 h 83"/>
                <a:gd name="T10" fmla="*/ 0 w 383"/>
                <a:gd name="T11" fmla="*/ 0 h 83"/>
                <a:gd name="T12" fmla="*/ 0 w 383"/>
                <a:gd name="T13" fmla="*/ 0 h 83"/>
                <a:gd name="T14" fmla="*/ 0 w 383"/>
                <a:gd name="T15" fmla="*/ 0 h 83"/>
                <a:gd name="T16" fmla="*/ 0 w 383"/>
                <a:gd name="T17" fmla="*/ 0 h 83"/>
                <a:gd name="T18" fmla="*/ 0 w 383"/>
                <a:gd name="T19" fmla="*/ 0 h 83"/>
                <a:gd name="T20" fmla="*/ 0 w 383"/>
                <a:gd name="T21" fmla="*/ 0 h 83"/>
                <a:gd name="T22" fmla="*/ 0 w 383"/>
                <a:gd name="T23" fmla="*/ 0 h 83"/>
                <a:gd name="T24" fmla="*/ 0 w 383"/>
                <a:gd name="T25" fmla="*/ 0 h 83"/>
                <a:gd name="T26" fmla="*/ 0 w 383"/>
                <a:gd name="T27" fmla="*/ 0 h 83"/>
                <a:gd name="T28" fmla="*/ 0 w 383"/>
                <a:gd name="T29" fmla="*/ 0 h 83"/>
                <a:gd name="T30" fmla="*/ 0 w 383"/>
                <a:gd name="T31" fmla="*/ 0 h 83"/>
                <a:gd name="T32" fmla="*/ 0 w 383"/>
                <a:gd name="T33" fmla="*/ 0 h 83"/>
                <a:gd name="T34" fmla="*/ 0 w 383"/>
                <a:gd name="T35" fmla="*/ 0 h 83"/>
                <a:gd name="T36" fmla="*/ 0 w 383"/>
                <a:gd name="T37" fmla="*/ 0 h 83"/>
                <a:gd name="T38" fmla="*/ 0 w 383"/>
                <a:gd name="T39" fmla="*/ 0 h 83"/>
                <a:gd name="T40" fmla="*/ 0 w 383"/>
                <a:gd name="T41" fmla="*/ 0 h 83"/>
                <a:gd name="T42" fmla="*/ 0 w 383"/>
                <a:gd name="T43" fmla="*/ 0 h 83"/>
                <a:gd name="T44" fmla="*/ 0 w 383"/>
                <a:gd name="T45" fmla="*/ 0 h 83"/>
                <a:gd name="T46" fmla="*/ 0 w 383"/>
                <a:gd name="T47" fmla="*/ 0 h 83"/>
                <a:gd name="T48" fmla="*/ 0 w 383"/>
                <a:gd name="T49" fmla="*/ 0 h 83"/>
                <a:gd name="T50" fmla="*/ 0 w 383"/>
                <a:gd name="T51" fmla="*/ 0 h 83"/>
                <a:gd name="T52" fmla="*/ 0 w 383"/>
                <a:gd name="T53" fmla="*/ 0 h 83"/>
                <a:gd name="T54" fmla="*/ 0 w 383"/>
                <a:gd name="T55" fmla="*/ 0 h 83"/>
                <a:gd name="T56" fmla="*/ 0 w 383"/>
                <a:gd name="T57" fmla="*/ 0 h 83"/>
                <a:gd name="T58" fmla="*/ 0 w 383"/>
                <a:gd name="T59" fmla="*/ 0 h 83"/>
                <a:gd name="T60" fmla="*/ 0 w 383"/>
                <a:gd name="T61" fmla="*/ 0 h 83"/>
                <a:gd name="T62" fmla="*/ 0 w 383"/>
                <a:gd name="T63" fmla="*/ 0 h 83"/>
                <a:gd name="T64" fmla="*/ 0 w 383"/>
                <a:gd name="T65" fmla="*/ 0 h 83"/>
                <a:gd name="T66" fmla="*/ 0 w 383"/>
                <a:gd name="T67" fmla="*/ 0 h 83"/>
                <a:gd name="T68" fmla="*/ 0 w 383"/>
                <a:gd name="T69" fmla="*/ 0 h 83"/>
                <a:gd name="T70" fmla="*/ 0 w 383"/>
                <a:gd name="T71" fmla="*/ 0 h 83"/>
                <a:gd name="T72" fmla="*/ 0 w 383"/>
                <a:gd name="T73" fmla="*/ 0 h 83"/>
                <a:gd name="T74" fmla="*/ 0 w 383"/>
                <a:gd name="T75" fmla="*/ 0 h 83"/>
                <a:gd name="T76" fmla="*/ 0 w 383"/>
                <a:gd name="T77" fmla="*/ 0 h 83"/>
                <a:gd name="T78" fmla="*/ 0 w 383"/>
                <a:gd name="T79" fmla="*/ 0 h 83"/>
                <a:gd name="T80" fmla="*/ 0 w 383"/>
                <a:gd name="T81" fmla="*/ 0 h 83"/>
                <a:gd name="T82" fmla="*/ 0 w 383"/>
                <a:gd name="T83" fmla="*/ 0 h 83"/>
                <a:gd name="T84" fmla="*/ 0 w 383"/>
                <a:gd name="T85" fmla="*/ 0 h 83"/>
                <a:gd name="T86" fmla="*/ 0 w 383"/>
                <a:gd name="T87" fmla="*/ 0 h 83"/>
                <a:gd name="T88" fmla="*/ 0 w 383"/>
                <a:gd name="T89" fmla="*/ 0 h 83"/>
                <a:gd name="T90" fmla="*/ 0 w 383"/>
                <a:gd name="T91" fmla="*/ 0 h 83"/>
                <a:gd name="T92" fmla="*/ 0 w 383"/>
                <a:gd name="T93" fmla="*/ 0 h 83"/>
                <a:gd name="T94" fmla="*/ 0 w 383"/>
                <a:gd name="T95" fmla="*/ 0 h 83"/>
                <a:gd name="T96" fmla="*/ 0 w 383"/>
                <a:gd name="T97" fmla="*/ 0 h 8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83"/>
                <a:gd name="T148" fmla="*/ 0 h 83"/>
                <a:gd name="T149" fmla="*/ 383 w 383"/>
                <a:gd name="T150" fmla="*/ 83 h 8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83" h="83">
                  <a:moveTo>
                    <a:pt x="238" y="83"/>
                  </a:moveTo>
                  <a:lnTo>
                    <a:pt x="221" y="78"/>
                  </a:lnTo>
                  <a:lnTo>
                    <a:pt x="205" y="75"/>
                  </a:lnTo>
                  <a:lnTo>
                    <a:pt x="190" y="71"/>
                  </a:lnTo>
                  <a:lnTo>
                    <a:pt x="175" y="67"/>
                  </a:lnTo>
                  <a:lnTo>
                    <a:pt x="159" y="62"/>
                  </a:lnTo>
                  <a:lnTo>
                    <a:pt x="145" y="58"/>
                  </a:lnTo>
                  <a:lnTo>
                    <a:pt x="130" y="55"/>
                  </a:lnTo>
                  <a:lnTo>
                    <a:pt x="115" y="54"/>
                  </a:lnTo>
                  <a:lnTo>
                    <a:pt x="101" y="54"/>
                  </a:lnTo>
                  <a:lnTo>
                    <a:pt x="85" y="56"/>
                  </a:lnTo>
                  <a:lnTo>
                    <a:pt x="68" y="59"/>
                  </a:lnTo>
                  <a:lnTo>
                    <a:pt x="50" y="63"/>
                  </a:lnTo>
                  <a:lnTo>
                    <a:pt x="32" y="65"/>
                  </a:lnTo>
                  <a:lnTo>
                    <a:pt x="18" y="68"/>
                  </a:lnTo>
                  <a:lnTo>
                    <a:pt x="6" y="69"/>
                  </a:lnTo>
                  <a:lnTo>
                    <a:pt x="0" y="70"/>
                  </a:lnTo>
                  <a:lnTo>
                    <a:pt x="13" y="64"/>
                  </a:lnTo>
                  <a:lnTo>
                    <a:pt x="26" y="58"/>
                  </a:lnTo>
                  <a:lnTo>
                    <a:pt x="38" y="52"/>
                  </a:lnTo>
                  <a:lnTo>
                    <a:pt x="52" y="47"/>
                  </a:lnTo>
                  <a:lnTo>
                    <a:pt x="60" y="32"/>
                  </a:lnTo>
                  <a:lnTo>
                    <a:pt x="82" y="21"/>
                  </a:lnTo>
                  <a:lnTo>
                    <a:pt x="112" y="13"/>
                  </a:lnTo>
                  <a:lnTo>
                    <a:pt x="151" y="8"/>
                  </a:lnTo>
                  <a:lnTo>
                    <a:pt x="189" y="3"/>
                  </a:lnTo>
                  <a:lnTo>
                    <a:pt x="227" y="1"/>
                  </a:lnTo>
                  <a:lnTo>
                    <a:pt x="258" y="0"/>
                  </a:lnTo>
                  <a:lnTo>
                    <a:pt x="281" y="0"/>
                  </a:lnTo>
                  <a:lnTo>
                    <a:pt x="287" y="3"/>
                  </a:lnTo>
                  <a:lnTo>
                    <a:pt x="298" y="9"/>
                  </a:lnTo>
                  <a:lnTo>
                    <a:pt x="310" y="14"/>
                  </a:lnTo>
                  <a:lnTo>
                    <a:pt x="324" y="19"/>
                  </a:lnTo>
                  <a:lnTo>
                    <a:pt x="338" y="22"/>
                  </a:lnTo>
                  <a:lnTo>
                    <a:pt x="352" y="24"/>
                  </a:lnTo>
                  <a:lnTo>
                    <a:pt x="363" y="24"/>
                  </a:lnTo>
                  <a:lnTo>
                    <a:pt x="376" y="21"/>
                  </a:lnTo>
                  <a:lnTo>
                    <a:pt x="376" y="18"/>
                  </a:lnTo>
                  <a:lnTo>
                    <a:pt x="376" y="16"/>
                  </a:lnTo>
                  <a:lnTo>
                    <a:pt x="379" y="16"/>
                  </a:lnTo>
                  <a:lnTo>
                    <a:pt x="383" y="16"/>
                  </a:lnTo>
                  <a:lnTo>
                    <a:pt x="379" y="31"/>
                  </a:lnTo>
                  <a:lnTo>
                    <a:pt x="366" y="44"/>
                  </a:lnTo>
                  <a:lnTo>
                    <a:pt x="347" y="55"/>
                  </a:lnTo>
                  <a:lnTo>
                    <a:pt x="325" y="65"/>
                  </a:lnTo>
                  <a:lnTo>
                    <a:pt x="300" y="71"/>
                  </a:lnTo>
                  <a:lnTo>
                    <a:pt x="275" y="77"/>
                  </a:lnTo>
                  <a:lnTo>
                    <a:pt x="254" y="81"/>
                  </a:lnTo>
                  <a:lnTo>
                    <a:pt x="238" y="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8" name="Freeform 43"/>
            <p:cNvSpPr>
              <a:spLocks/>
            </p:cNvSpPr>
            <p:nvPr/>
          </p:nvSpPr>
          <p:spPr bwMode="auto">
            <a:xfrm>
              <a:off x="3876" y="609"/>
              <a:ext cx="132" cy="32"/>
            </a:xfrm>
            <a:custGeom>
              <a:avLst/>
              <a:gdLst>
                <a:gd name="T0" fmla="*/ 1 w 263"/>
                <a:gd name="T1" fmla="*/ 1 h 63"/>
                <a:gd name="T2" fmla="*/ 1 w 263"/>
                <a:gd name="T3" fmla="*/ 1 h 63"/>
                <a:gd name="T4" fmla="*/ 1 w 263"/>
                <a:gd name="T5" fmla="*/ 1 h 63"/>
                <a:gd name="T6" fmla="*/ 1 w 263"/>
                <a:gd name="T7" fmla="*/ 1 h 63"/>
                <a:gd name="T8" fmla="*/ 1 w 263"/>
                <a:gd name="T9" fmla="*/ 1 h 63"/>
                <a:gd name="T10" fmla="*/ 1 w 263"/>
                <a:gd name="T11" fmla="*/ 1 h 63"/>
                <a:gd name="T12" fmla="*/ 1 w 263"/>
                <a:gd name="T13" fmla="*/ 1 h 63"/>
                <a:gd name="T14" fmla="*/ 1 w 263"/>
                <a:gd name="T15" fmla="*/ 1 h 63"/>
                <a:gd name="T16" fmla="*/ 0 w 263"/>
                <a:gd name="T17" fmla="*/ 1 h 63"/>
                <a:gd name="T18" fmla="*/ 0 w 263"/>
                <a:gd name="T19" fmla="*/ 1 h 63"/>
                <a:gd name="T20" fmla="*/ 0 w 263"/>
                <a:gd name="T21" fmla="*/ 1 h 63"/>
                <a:gd name="T22" fmla="*/ 1 w 263"/>
                <a:gd name="T23" fmla="*/ 1 h 63"/>
                <a:gd name="T24" fmla="*/ 1 w 263"/>
                <a:gd name="T25" fmla="*/ 1 h 63"/>
                <a:gd name="T26" fmla="*/ 1 w 263"/>
                <a:gd name="T27" fmla="*/ 1 h 63"/>
                <a:gd name="T28" fmla="*/ 1 w 263"/>
                <a:gd name="T29" fmla="*/ 1 h 63"/>
                <a:gd name="T30" fmla="*/ 1 w 263"/>
                <a:gd name="T31" fmla="*/ 1 h 63"/>
                <a:gd name="T32" fmla="*/ 1 w 263"/>
                <a:gd name="T33" fmla="*/ 1 h 63"/>
                <a:gd name="T34" fmla="*/ 1 w 263"/>
                <a:gd name="T35" fmla="*/ 0 h 63"/>
                <a:gd name="T36" fmla="*/ 1 w 263"/>
                <a:gd name="T37" fmla="*/ 0 h 63"/>
                <a:gd name="T38" fmla="*/ 1 w 263"/>
                <a:gd name="T39" fmla="*/ 1 h 63"/>
                <a:gd name="T40" fmla="*/ 1 w 263"/>
                <a:gd name="T41" fmla="*/ 1 h 63"/>
                <a:gd name="T42" fmla="*/ 1 w 263"/>
                <a:gd name="T43" fmla="*/ 1 h 63"/>
                <a:gd name="T44" fmla="*/ 1 w 263"/>
                <a:gd name="T45" fmla="*/ 1 h 63"/>
                <a:gd name="T46" fmla="*/ 1 w 263"/>
                <a:gd name="T47" fmla="*/ 1 h 63"/>
                <a:gd name="T48" fmla="*/ 1 w 263"/>
                <a:gd name="T49" fmla="*/ 1 h 63"/>
                <a:gd name="T50" fmla="*/ 1 w 263"/>
                <a:gd name="T51" fmla="*/ 1 h 63"/>
                <a:gd name="T52" fmla="*/ 1 w 263"/>
                <a:gd name="T53" fmla="*/ 1 h 63"/>
                <a:gd name="T54" fmla="*/ 1 w 263"/>
                <a:gd name="T55" fmla="*/ 1 h 63"/>
                <a:gd name="T56" fmla="*/ 1 w 263"/>
                <a:gd name="T57" fmla="*/ 1 h 63"/>
                <a:gd name="T58" fmla="*/ 1 w 263"/>
                <a:gd name="T59" fmla="*/ 1 h 63"/>
                <a:gd name="T60" fmla="*/ 1 w 263"/>
                <a:gd name="T61" fmla="*/ 1 h 63"/>
                <a:gd name="T62" fmla="*/ 1 w 263"/>
                <a:gd name="T63" fmla="*/ 1 h 63"/>
                <a:gd name="T64" fmla="*/ 1 w 263"/>
                <a:gd name="T65" fmla="*/ 1 h 63"/>
                <a:gd name="T66" fmla="*/ 1 w 263"/>
                <a:gd name="T67" fmla="*/ 1 h 63"/>
                <a:gd name="T68" fmla="*/ 1 w 263"/>
                <a:gd name="T69" fmla="*/ 1 h 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3"/>
                <a:gd name="T106" fmla="*/ 0 h 63"/>
                <a:gd name="T107" fmla="*/ 263 w 263"/>
                <a:gd name="T108" fmla="*/ 63 h 6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3" h="63">
                  <a:moveTo>
                    <a:pt x="158" y="63"/>
                  </a:moveTo>
                  <a:lnTo>
                    <a:pt x="136" y="59"/>
                  </a:lnTo>
                  <a:lnTo>
                    <a:pt x="117" y="55"/>
                  </a:lnTo>
                  <a:lnTo>
                    <a:pt x="98" y="49"/>
                  </a:lnTo>
                  <a:lnTo>
                    <a:pt x="79" y="45"/>
                  </a:lnTo>
                  <a:lnTo>
                    <a:pt x="59" y="40"/>
                  </a:lnTo>
                  <a:lnTo>
                    <a:pt x="39" y="36"/>
                  </a:lnTo>
                  <a:lnTo>
                    <a:pt x="19" y="3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0" y="27"/>
                  </a:lnTo>
                  <a:lnTo>
                    <a:pt x="19" y="21"/>
                  </a:lnTo>
                  <a:lnTo>
                    <a:pt x="38" y="15"/>
                  </a:lnTo>
                  <a:lnTo>
                    <a:pt x="57" y="10"/>
                  </a:lnTo>
                  <a:lnTo>
                    <a:pt x="78" y="7"/>
                  </a:lnTo>
                  <a:lnTo>
                    <a:pt x="97" y="4"/>
                  </a:lnTo>
                  <a:lnTo>
                    <a:pt x="117" y="2"/>
                  </a:lnTo>
                  <a:lnTo>
                    <a:pt x="138" y="0"/>
                  </a:lnTo>
                  <a:lnTo>
                    <a:pt x="162" y="0"/>
                  </a:lnTo>
                  <a:lnTo>
                    <a:pt x="172" y="5"/>
                  </a:lnTo>
                  <a:lnTo>
                    <a:pt x="183" y="11"/>
                  </a:lnTo>
                  <a:lnTo>
                    <a:pt x="195" y="15"/>
                  </a:lnTo>
                  <a:lnTo>
                    <a:pt x="206" y="21"/>
                  </a:lnTo>
                  <a:lnTo>
                    <a:pt x="218" y="24"/>
                  </a:lnTo>
                  <a:lnTo>
                    <a:pt x="231" y="27"/>
                  </a:lnTo>
                  <a:lnTo>
                    <a:pt x="246" y="29"/>
                  </a:lnTo>
                  <a:lnTo>
                    <a:pt x="263" y="32"/>
                  </a:lnTo>
                  <a:lnTo>
                    <a:pt x="251" y="39"/>
                  </a:lnTo>
                  <a:lnTo>
                    <a:pt x="240" y="45"/>
                  </a:lnTo>
                  <a:lnTo>
                    <a:pt x="226" y="49"/>
                  </a:lnTo>
                  <a:lnTo>
                    <a:pt x="212" y="55"/>
                  </a:lnTo>
                  <a:lnTo>
                    <a:pt x="196" y="57"/>
                  </a:lnTo>
                  <a:lnTo>
                    <a:pt x="182" y="60"/>
                  </a:lnTo>
                  <a:lnTo>
                    <a:pt x="169" y="62"/>
                  </a:lnTo>
                  <a:lnTo>
                    <a:pt x="158" y="6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69" name="Freeform 44"/>
            <p:cNvSpPr>
              <a:spLocks/>
            </p:cNvSpPr>
            <p:nvPr/>
          </p:nvSpPr>
          <p:spPr bwMode="auto">
            <a:xfrm>
              <a:off x="4388" y="573"/>
              <a:ext cx="164" cy="61"/>
            </a:xfrm>
            <a:custGeom>
              <a:avLst/>
              <a:gdLst>
                <a:gd name="T0" fmla="*/ 1 w 327"/>
                <a:gd name="T1" fmla="*/ 1 h 121"/>
                <a:gd name="T2" fmla="*/ 1 w 327"/>
                <a:gd name="T3" fmla="*/ 1 h 121"/>
                <a:gd name="T4" fmla="*/ 1 w 327"/>
                <a:gd name="T5" fmla="*/ 1 h 121"/>
                <a:gd name="T6" fmla="*/ 1 w 327"/>
                <a:gd name="T7" fmla="*/ 1 h 121"/>
                <a:gd name="T8" fmla="*/ 1 w 327"/>
                <a:gd name="T9" fmla="*/ 1 h 121"/>
                <a:gd name="T10" fmla="*/ 1 w 327"/>
                <a:gd name="T11" fmla="*/ 1 h 121"/>
                <a:gd name="T12" fmla="*/ 1 w 327"/>
                <a:gd name="T13" fmla="*/ 1 h 121"/>
                <a:gd name="T14" fmla="*/ 1 w 327"/>
                <a:gd name="T15" fmla="*/ 1 h 121"/>
                <a:gd name="T16" fmla="*/ 1 w 327"/>
                <a:gd name="T17" fmla="*/ 1 h 121"/>
                <a:gd name="T18" fmla="*/ 1 w 327"/>
                <a:gd name="T19" fmla="*/ 1 h 121"/>
                <a:gd name="T20" fmla="*/ 1 w 327"/>
                <a:gd name="T21" fmla="*/ 1 h 121"/>
                <a:gd name="T22" fmla="*/ 1 w 327"/>
                <a:gd name="T23" fmla="*/ 1 h 121"/>
                <a:gd name="T24" fmla="*/ 1 w 327"/>
                <a:gd name="T25" fmla="*/ 1 h 121"/>
                <a:gd name="T26" fmla="*/ 1 w 327"/>
                <a:gd name="T27" fmla="*/ 1 h 121"/>
                <a:gd name="T28" fmla="*/ 1 w 327"/>
                <a:gd name="T29" fmla="*/ 1 h 121"/>
                <a:gd name="T30" fmla="*/ 1 w 327"/>
                <a:gd name="T31" fmla="*/ 1 h 121"/>
                <a:gd name="T32" fmla="*/ 1 w 327"/>
                <a:gd name="T33" fmla="*/ 1 h 121"/>
                <a:gd name="T34" fmla="*/ 1 w 327"/>
                <a:gd name="T35" fmla="*/ 1 h 121"/>
                <a:gd name="T36" fmla="*/ 1 w 327"/>
                <a:gd name="T37" fmla="*/ 1 h 121"/>
                <a:gd name="T38" fmla="*/ 1 w 327"/>
                <a:gd name="T39" fmla="*/ 1 h 121"/>
                <a:gd name="T40" fmla="*/ 1 w 327"/>
                <a:gd name="T41" fmla="*/ 1 h 121"/>
                <a:gd name="T42" fmla="*/ 1 w 327"/>
                <a:gd name="T43" fmla="*/ 1 h 121"/>
                <a:gd name="T44" fmla="*/ 1 w 327"/>
                <a:gd name="T45" fmla="*/ 1 h 121"/>
                <a:gd name="T46" fmla="*/ 1 w 327"/>
                <a:gd name="T47" fmla="*/ 1 h 121"/>
                <a:gd name="T48" fmla="*/ 1 w 327"/>
                <a:gd name="T49" fmla="*/ 1 h 121"/>
                <a:gd name="T50" fmla="*/ 1 w 327"/>
                <a:gd name="T51" fmla="*/ 1 h 121"/>
                <a:gd name="T52" fmla="*/ 1 w 327"/>
                <a:gd name="T53" fmla="*/ 1 h 121"/>
                <a:gd name="T54" fmla="*/ 1 w 327"/>
                <a:gd name="T55" fmla="*/ 1 h 121"/>
                <a:gd name="T56" fmla="*/ 1 w 327"/>
                <a:gd name="T57" fmla="*/ 1 h 121"/>
                <a:gd name="T58" fmla="*/ 1 w 327"/>
                <a:gd name="T59" fmla="*/ 1 h 121"/>
                <a:gd name="T60" fmla="*/ 1 w 327"/>
                <a:gd name="T61" fmla="*/ 1 h 121"/>
                <a:gd name="T62" fmla="*/ 1 w 327"/>
                <a:gd name="T63" fmla="*/ 1 h 121"/>
                <a:gd name="T64" fmla="*/ 1 w 327"/>
                <a:gd name="T65" fmla="*/ 1 h 121"/>
                <a:gd name="T66" fmla="*/ 1 w 327"/>
                <a:gd name="T67" fmla="*/ 1 h 121"/>
                <a:gd name="T68" fmla="*/ 1 w 327"/>
                <a:gd name="T69" fmla="*/ 1 h 121"/>
                <a:gd name="T70" fmla="*/ 1 w 327"/>
                <a:gd name="T71" fmla="*/ 1 h 121"/>
                <a:gd name="T72" fmla="*/ 1 w 327"/>
                <a:gd name="T73" fmla="*/ 1 h 121"/>
                <a:gd name="T74" fmla="*/ 1 w 327"/>
                <a:gd name="T75" fmla="*/ 1 h 121"/>
                <a:gd name="T76" fmla="*/ 1 w 327"/>
                <a:gd name="T77" fmla="*/ 1 h 121"/>
                <a:gd name="T78" fmla="*/ 1 w 327"/>
                <a:gd name="T79" fmla="*/ 1 h 121"/>
                <a:gd name="T80" fmla="*/ 0 w 327"/>
                <a:gd name="T81" fmla="*/ 1 h 121"/>
                <a:gd name="T82" fmla="*/ 0 w 327"/>
                <a:gd name="T83" fmla="*/ 1 h 121"/>
                <a:gd name="T84" fmla="*/ 0 w 327"/>
                <a:gd name="T85" fmla="*/ 1 h 121"/>
                <a:gd name="T86" fmla="*/ 1 w 327"/>
                <a:gd name="T87" fmla="*/ 1 h 121"/>
                <a:gd name="T88" fmla="*/ 1 w 327"/>
                <a:gd name="T89" fmla="*/ 1 h 121"/>
                <a:gd name="T90" fmla="*/ 1 w 327"/>
                <a:gd name="T91" fmla="*/ 1 h 121"/>
                <a:gd name="T92" fmla="*/ 1 w 327"/>
                <a:gd name="T93" fmla="*/ 1 h 121"/>
                <a:gd name="T94" fmla="*/ 1 w 327"/>
                <a:gd name="T95" fmla="*/ 0 h 121"/>
                <a:gd name="T96" fmla="*/ 1 w 327"/>
                <a:gd name="T97" fmla="*/ 1 h 121"/>
                <a:gd name="T98" fmla="*/ 1 w 327"/>
                <a:gd name="T99" fmla="*/ 1 h 121"/>
                <a:gd name="T100" fmla="*/ 1 w 327"/>
                <a:gd name="T101" fmla="*/ 1 h 121"/>
                <a:gd name="T102" fmla="*/ 1 w 327"/>
                <a:gd name="T103" fmla="*/ 1 h 121"/>
                <a:gd name="T104" fmla="*/ 1 w 327"/>
                <a:gd name="T105" fmla="*/ 1 h 121"/>
                <a:gd name="T106" fmla="*/ 1 w 327"/>
                <a:gd name="T107" fmla="*/ 1 h 121"/>
                <a:gd name="T108" fmla="*/ 1 w 327"/>
                <a:gd name="T109" fmla="*/ 1 h 121"/>
                <a:gd name="T110" fmla="*/ 1 w 327"/>
                <a:gd name="T111" fmla="*/ 1 h 121"/>
                <a:gd name="T112" fmla="*/ 1 w 327"/>
                <a:gd name="T113" fmla="*/ 1 h 121"/>
                <a:gd name="T114" fmla="*/ 1 w 327"/>
                <a:gd name="T115" fmla="*/ 1 h 121"/>
                <a:gd name="T116" fmla="*/ 1 w 327"/>
                <a:gd name="T117" fmla="*/ 1 h 121"/>
                <a:gd name="T118" fmla="*/ 1 w 327"/>
                <a:gd name="T119" fmla="*/ 1 h 121"/>
                <a:gd name="T120" fmla="*/ 1 w 327"/>
                <a:gd name="T121" fmla="*/ 1 h 121"/>
                <a:gd name="T122" fmla="*/ 1 w 327"/>
                <a:gd name="T123" fmla="*/ 1 h 121"/>
                <a:gd name="T124" fmla="*/ 1 w 327"/>
                <a:gd name="T125" fmla="*/ 1 h 1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27"/>
                <a:gd name="T190" fmla="*/ 0 h 121"/>
                <a:gd name="T191" fmla="*/ 327 w 327"/>
                <a:gd name="T192" fmla="*/ 121 h 12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27" h="121">
                  <a:moveTo>
                    <a:pt x="306" y="120"/>
                  </a:moveTo>
                  <a:lnTo>
                    <a:pt x="292" y="119"/>
                  </a:lnTo>
                  <a:lnTo>
                    <a:pt x="280" y="118"/>
                  </a:lnTo>
                  <a:lnTo>
                    <a:pt x="269" y="115"/>
                  </a:lnTo>
                  <a:lnTo>
                    <a:pt x="260" y="112"/>
                  </a:lnTo>
                  <a:lnTo>
                    <a:pt x="248" y="98"/>
                  </a:lnTo>
                  <a:lnTo>
                    <a:pt x="240" y="87"/>
                  </a:lnTo>
                  <a:lnTo>
                    <a:pt x="231" y="81"/>
                  </a:lnTo>
                  <a:lnTo>
                    <a:pt x="223" y="79"/>
                  </a:lnTo>
                  <a:lnTo>
                    <a:pt x="213" y="80"/>
                  </a:lnTo>
                  <a:lnTo>
                    <a:pt x="203" y="85"/>
                  </a:lnTo>
                  <a:lnTo>
                    <a:pt x="191" y="94"/>
                  </a:lnTo>
                  <a:lnTo>
                    <a:pt x="180" y="108"/>
                  </a:lnTo>
                  <a:lnTo>
                    <a:pt x="174" y="108"/>
                  </a:lnTo>
                  <a:lnTo>
                    <a:pt x="171" y="108"/>
                  </a:lnTo>
                  <a:lnTo>
                    <a:pt x="159" y="98"/>
                  </a:lnTo>
                  <a:lnTo>
                    <a:pt x="153" y="90"/>
                  </a:lnTo>
                  <a:lnTo>
                    <a:pt x="148" y="81"/>
                  </a:lnTo>
                  <a:lnTo>
                    <a:pt x="146" y="73"/>
                  </a:lnTo>
                  <a:lnTo>
                    <a:pt x="144" y="63"/>
                  </a:lnTo>
                  <a:lnTo>
                    <a:pt x="144" y="55"/>
                  </a:lnTo>
                  <a:lnTo>
                    <a:pt x="144" y="45"/>
                  </a:lnTo>
                  <a:lnTo>
                    <a:pt x="144" y="37"/>
                  </a:lnTo>
                  <a:lnTo>
                    <a:pt x="131" y="38"/>
                  </a:lnTo>
                  <a:lnTo>
                    <a:pt x="121" y="43"/>
                  </a:lnTo>
                  <a:lnTo>
                    <a:pt x="111" y="49"/>
                  </a:lnTo>
                  <a:lnTo>
                    <a:pt x="103" y="59"/>
                  </a:lnTo>
                  <a:lnTo>
                    <a:pt x="94" y="68"/>
                  </a:lnTo>
                  <a:lnTo>
                    <a:pt x="86" y="80"/>
                  </a:lnTo>
                  <a:lnTo>
                    <a:pt x="78" y="91"/>
                  </a:lnTo>
                  <a:lnTo>
                    <a:pt x="70" y="101"/>
                  </a:lnTo>
                  <a:lnTo>
                    <a:pt x="62" y="98"/>
                  </a:lnTo>
                  <a:lnTo>
                    <a:pt x="55" y="95"/>
                  </a:lnTo>
                  <a:lnTo>
                    <a:pt x="47" y="91"/>
                  </a:lnTo>
                  <a:lnTo>
                    <a:pt x="43" y="86"/>
                  </a:lnTo>
                  <a:lnTo>
                    <a:pt x="35" y="76"/>
                  </a:lnTo>
                  <a:lnTo>
                    <a:pt x="34" y="66"/>
                  </a:lnTo>
                  <a:lnTo>
                    <a:pt x="25" y="61"/>
                  </a:lnTo>
                  <a:lnTo>
                    <a:pt x="25" y="56"/>
                  </a:lnTo>
                  <a:lnTo>
                    <a:pt x="13" y="49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32" y="24"/>
                  </a:lnTo>
                  <a:lnTo>
                    <a:pt x="67" y="13"/>
                  </a:lnTo>
                  <a:lnTo>
                    <a:pt x="102" y="5"/>
                  </a:lnTo>
                  <a:lnTo>
                    <a:pt x="139" y="2"/>
                  </a:lnTo>
                  <a:lnTo>
                    <a:pt x="173" y="0"/>
                  </a:lnTo>
                  <a:lnTo>
                    <a:pt x="209" y="5"/>
                  </a:lnTo>
                  <a:lnTo>
                    <a:pt x="243" y="14"/>
                  </a:lnTo>
                  <a:lnTo>
                    <a:pt x="279" y="30"/>
                  </a:lnTo>
                  <a:lnTo>
                    <a:pt x="285" y="38"/>
                  </a:lnTo>
                  <a:lnTo>
                    <a:pt x="292" y="48"/>
                  </a:lnTo>
                  <a:lnTo>
                    <a:pt x="298" y="58"/>
                  </a:lnTo>
                  <a:lnTo>
                    <a:pt x="306" y="69"/>
                  </a:lnTo>
                  <a:lnTo>
                    <a:pt x="311" y="81"/>
                  </a:lnTo>
                  <a:lnTo>
                    <a:pt x="317" y="94"/>
                  </a:lnTo>
                  <a:lnTo>
                    <a:pt x="322" y="107"/>
                  </a:lnTo>
                  <a:lnTo>
                    <a:pt x="327" y="119"/>
                  </a:lnTo>
                  <a:lnTo>
                    <a:pt x="321" y="120"/>
                  </a:lnTo>
                  <a:lnTo>
                    <a:pt x="315" y="121"/>
                  </a:lnTo>
                  <a:lnTo>
                    <a:pt x="308" y="120"/>
                  </a:lnTo>
                  <a:lnTo>
                    <a:pt x="306" y="1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0" name="Freeform 45"/>
            <p:cNvSpPr>
              <a:spLocks/>
            </p:cNvSpPr>
            <p:nvPr/>
          </p:nvSpPr>
          <p:spPr bwMode="auto">
            <a:xfrm>
              <a:off x="4355" y="529"/>
              <a:ext cx="66" cy="24"/>
            </a:xfrm>
            <a:custGeom>
              <a:avLst/>
              <a:gdLst>
                <a:gd name="T0" fmla="*/ 0 w 133"/>
                <a:gd name="T1" fmla="*/ 1 h 48"/>
                <a:gd name="T2" fmla="*/ 0 w 133"/>
                <a:gd name="T3" fmla="*/ 1 h 48"/>
                <a:gd name="T4" fmla="*/ 0 w 133"/>
                <a:gd name="T5" fmla="*/ 1 h 48"/>
                <a:gd name="T6" fmla="*/ 0 w 133"/>
                <a:gd name="T7" fmla="*/ 1 h 48"/>
                <a:gd name="T8" fmla="*/ 0 w 133"/>
                <a:gd name="T9" fmla="*/ 1 h 48"/>
                <a:gd name="T10" fmla="*/ 0 w 133"/>
                <a:gd name="T11" fmla="*/ 1 h 48"/>
                <a:gd name="T12" fmla="*/ 0 w 133"/>
                <a:gd name="T13" fmla="*/ 1 h 48"/>
                <a:gd name="T14" fmla="*/ 0 w 133"/>
                <a:gd name="T15" fmla="*/ 1 h 48"/>
                <a:gd name="T16" fmla="*/ 0 w 133"/>
                <a:gd name="T17" fmla="*/ 1 h 48"/>
                <a:gd name="T18" fmla="*/ 0 w 133"/>
                <a:gd name="T19" fmla="*/ 1 h 48"/>
                <a:gd name="T20" fmla="*/ 0 w 133"/>
                <a:gd name="T21" fmla="*/ 1 h 48"/>
                <a:gd name="T22" fmla="*/ 0 w 133"/>
                <a:gd name="T23" fmla="*/ 1 h 48"/>
                <a:gd name="T24" fmla="*/ 0 w 133"/>
                <a:gd name="T25" fmla="*/ 1 h 48"/>
                <a:gd name="T26" fmla="*/ 0 w 133"/>
                <a:gd name="T27" fmla="*/ 1 h 48"/>
                <a:gd name="T28" fmla="*/ 0 w 133"/>
                <a:gd name="T29" fmla="*/ 1 h 48"/>
                <a:gd name="T30" fmla="*/ 0 w 133"/>
                <a:gd name="T31" fmla="*/ 1 h 48"/>
                <a:gd name="T32" fmla="*/ 0 w 133"/>
                <a:gd name="T33" fmla="*/ 0 h 48"/>
                <a:gd name="T34" fmla="*/ 0 w 133"/>
                <a:gd name="T35" fmla="*/ 1 h 48"/>
                <a:gd name="T36" fmla="*/ 0 w 133"/>
                <a:gd name="T37" fmla="*/ 1 h 48"/>
                <a:gd name="T38" fmla="*/ 0 w 133"/>
                <a:gd name="T39" fmla="*/ 1 h 48"/>
                <a:gd name="T40" fmla="*/ 0 w 133"/>
                <a:gd name="T41" fmla="*/ 1 h 48"/>
                <a:gd name="T42" fmla="*/ 0 w 133"/>
                <a:gd name="T43" fmla="*/ 1 h 48"/>
                <a:gd name="T44" fmla="*/ 0 w 133"/>
                <a:gd name="T45" fmla="*/ 1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3"/>
                <a:gd name="T70" fmla="*/ 0 h 48"/>
                <a:gd name="T71" fmla="*/ 133 w 133"/>
                <a:gd name="T72" fmla="*/ 48 h 4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3" h="48">
                  <a:moveTo>
                    <a:pt x="126" y="48"/>
                  </a:moveTo>
                  <a:lnTo>
                    <a:pt x="116" y="39"/>
                  </a:lnTo>
                  <a:lnTo>
                    <a:pt x="107" y="32"/>
                  </a:lnTo>
                  <a:lnTo>
                    <a:pt x="98" y="25"/>
                  </a:lnTo>
                  <a:lnTo>
                    <a:pt x="89" y="18"/>
                  </a:lnTo>
                  <a:lnTo>
                    <a:pt x="78" y="18"/>
                  </a:lnTo>
                  <a:lnTo>
                    <a:pt x="67" y="20"/>
                  </a:lnTo>
                  <a:lnTo>
                    <a:pt x="52" y="22"/>
                  </a:lnTo>
                  <a:lnTo>
                    <a:pt x="40" y="25"/>
                  </a:lnTo>
                  <a:lnTo>
                    <a:pt x="26" y="27"/>
                  </a:lnTo>
                  <a:lnTo>
                    <a:pt x="16" y="29"/>
                  </a:lnTo>
                  <a:lnTo>
                    <a:pt x="5" y="29"/>
                  </a:lnTo>
                  <a:lnTo>
                    <a:pt x="0" y="30"/>
                  </a:lnTo>
                  <a:lnTo>
                    <a:pt x="18" y="17"/>
                  </a:lnTo>
                  <a:lnTo>
                    <a:pt x="37" y="7"/>
                  </a:lnTo>
                  <a:lnTo>
                    <a:pt x="58" y="1"/>
                  </a:lnTo>
                  <a:lnTo>
                    <a:pt x="78" y="0"/>
                  </a:lnTo>
                  <a:lnTo>
                    <a:pt x="96" y="2"/>
                  </a:lnTo>
                  <a:lnTo>
                    <a:pt x="111" y="11"/>
                  </a:lnTo>
                  <a:lnTo>
                    <a:pt x="124" y="26"/>
                  </a:lnTo>
                  <a:lnTo>
                    <a:pt x="133" y="48"/>
                  </a:lnTo>
                  <a:lnTo>
                    <a:pt x="129" y="48"/>
                  </a:lnTo>
                  <a:lnTo>
                    <a:pt x="126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1" name="Freeform 46"/>
            <p:cNvSpPr>
              <a:spLocks/>
            </p:cNvSpPr>
            <p:nvPr/>
          </p:nvSpPr>
          <p:spPr bwMode="auto">
            <a:xfrm>
              <a:off x="4902" y="411"/>
              <a:ext cx="100" cy="107"/>
            </a:xfrm>
            <a:custGeom>
              <a:avLst/>
              <a:gdLst>
                <a:gd name="T0" fmla="*/ 1 w 198"/>
                <a:gd name="T1" fmla="*/ 1 h 213"/>
                <a:gd name="T2" fmla="*/ 1 w 198"/>
                <a:gd name="T3" fmla="*/ 1 h 213"/>
                <a:gd name="T4" fmla="*/ 1 w 198"/>
                <a:gd name="T5" fmla="*/ 1 h 213"/>
                <a:gd name="T6" fmla="*/ 1 w 198"/>
                <a:gd name="T7" fmla="*/ 1 h 213"/>
                <a:gd name="T8" fmla="*/ 1 w 198"/>
                <a:gd name="T9" fmla="*/ 1 h 213"/>
                <a:gd name="T10" fmla="*/ 1 w 198"/>
                <a:gd name="T11" fmla="*/ 1 h 213"/>
                <a:gd name="T12" fmla="*/ 1 w 198"/>
                <a:gd name="T13" fmla="*/ 1 h 213"/>
                <a:gd name="T14" fmla="*/ 1 w 198"/>
                <a:gd name="T15" fmla="*/ 1 h 213"/>
                <a:gd name="T16" fmla="*/ 1 w 198"/>
                <a:gd name="T17" fmla="*/ 1 h 213"/>
                <a:gd name="T18" fmla="*/ 1 w 198"/>
                <a:gd name="T19" fmla="*/ 1 h 213"/>
                <a:gd name="T20" fmla="*/ 1 w 198"/>
                <a:gd name="T21" fmla="*/ 1 h 213"/>
                <a:gd name="T22" fmla="*/ 1 w 198"/>
                <a:gd name="T23" fmla="*/ 1 h 213"/>
                <a:gd name="T24" fmla="*/ 1 w 198"/>
                <a:gd name="T25" fmla="*/ 1 h 213"/>
                <a:gd name="T26" fmla="*/ 1 w 198"/>
                <a:gd name="T27" fmla="*/ 1 h 213"/>
                <a:gd name="T28" fmla="*/ 1 w 198"/>
                <a:gd name="T29" fmla="*/ 1 h 213"/>
                <a:gd name="T30" fmla="*/ 1 w 198"/>
                <a:gd name="T31" fmla="*/ 1 h 213"/>
                <a:gd name="T32" fmla="*/ 1 w 198"/>
                <a:gd name="T33" fmla="*/ 1 h 213"/>
                <a:gd name="T34" fmla="*/ 1 w 198"/>
                <a:gd name="T35" fmla="*/ 1 h 213"/>
                <a:gd name="T36" fmla="*/ 1 w 198"/>
                <a:gd name="T37" fmla="*/ 1 h 213"/>
                <a:gd name="T38" fmla="*/ 1 w 198"/>
                <a:gd name="T39" fmla="*/ 1 h 213"/>
                <a:gd name="T40" fmla="*/ 0 w 198"/>
                <a:gd name="T41" fmla="*/ 1 h 213"/>
                <a:gd name="T42" fmla="*/ 1 w 198"/>
                <a:gd name="T43" fmla="*/ 1 h 213"/>
                <a:gd name="T44" fmla="*/ 1 w 198"/>
                <a:gd name="T45" fmla="*/ 1 h 213"/>
                <a:gd name="T46" fmla="*/ 1 w 198"/>
                <a:gd name="T47" fmla="*/ 1 h 213"/>
                <a:gd name="T48" fmla="*/ 1 w 198"/>
                <a:gd name="T49" fmla="*/ 1 h 213"/>
                <a:gd name="T50" fmla="*/ 1 w 198"/>
                <a:gd name="T51" fmla="*/ 0 h 213"/>
                <a:gd name="T52" fmla="*/ 1 w 198"/>
                <a:gd name="T53" fmla="*/ 0 h 213"/>
                <a:gd name="T54" fmla="*/ 1 w 198"/>
                <a:gd name="T55" fmla="*/ 1 h 213"/>
                <a:gd name="T56" fmla="*/ 1 w 198"/>
                <a:gd name="T57" fmla="*/ 1 h 213"/>
                <a:gd name="T58" fmla="*/ 1 w 198"/>
                <a:gd name="T59" fmla="*/ 1 h 213"/>
                <a:gd name="T60" fmla="*/ 1 w 198"/>
                <a:gd name="T61" fmla="*/ 1 h 213"/>
                <a:gd name="T62" fmla="*/ 1 w 198"/>
                <a:gd name="T63" fmla="*/ 1 h 213"/>
                <a:gd name="T64" fmla="*/ 1 w 198"/>
                <a:gd name="T65" fmla="*/ 1 h 213"/>
                <a:gd name="T66" fmla="*/ 1 w 198"/>
                <a:gd name="T67" fmla="*/ 1 h 213"/>
                <a:gd name="T68" fmla="*/ 1 w 198"/>
                <a:gd name="T69" fmla="*/ 1 h 213"/>
                <a:gd name="T70" fmla="*/ 1 w 198"/>
                <a:gd name="T71" fmla="*/ 1 h 213"/>
                <a:gd name="T72" fmla="*/ 1 w 198"/>
                <a:gd name="T73" fmla="*/ 1 h 213"/>
                <a:gd name="T74" fmla="*/ 1 w 198"/>
                <a:gd name="T75" fmla="*/ 1 h 213"/>
                <a:gd name="T76" fmla="*/ 1 w 198"/>
                <a:gd name="T77" fmla="*/ 1 h 213"/>
                <a:gd name="T78" fmla="*/ 1 w 198"/>
                <a:gd name="T79" fmla="*/ 1 h 213"/>
                <a:gd name="T80" fmla="*/ 1 w 198"/>
                <a:gd name="T81" fmla="*/ 1 h 213"/>
                <a:gd name="T82" fmla="*/ 1 w 198"/>
                <a:gd name="T83" fmla="*/ 1 h 213"/>
                <a:gd name="T84" fmla="*/ 1 w 198"/>
                <a:gd name="T85" fmla="*/ 1 h 213"/>
                <a:gd name="T86" fmla="*/ 1 w 198"/>
                <a:gd name="T87" fmla="*/ 1 h 213"/>
                <a:gd name="T88" fmla="*/ 1 w 198"/>
                <a:gd name="T89" fmla="*/ 1 h 213"/>
                <a:gd name="T90" fmla="*/ 1 w 198"/>
                <a:gd name="T91" fmla="*/ 1 h 213"/>
                <a:gd name="T92" fmla="*/ 1 w 198"/>
                <a:gd name="T93" fmla="*/ 1 h 213"/>
                <a:gd name="T94" fmla="*/ 1 w 198"/>
                <a:gd name="T95" fmla="*/ 1 h 213"/>
                <a:gd name="T96" fmla="*/ 1 w 198"/>
                <a:gd name="T97" fmla="*/ 1 h 213"/>
                <a:gd name="T98" fmla="*/ 1 w 198"/>
                <a:gd name="T99" fmla="*/ 1 h 213"/>
                <a:gd name="T100" fmla="*/ 1 w 198"/>
                <a:gd name="T101" fmla="*/ 1 h 21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98"/>
                <a:gd name="T154" fmla="*/ 0 h 213"/>
                <a:gd name="T155" fmla="*/ 198 w 198"/>
                <a:gd name="T156" fmla="*/ 213 h 21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98" h="213">
                  <a:moveTo>
                    <a:pt x="40" y="213"/>
                  </a:moveTo>
                  <a:lnTo>
                    <a:pt x="39" y="199"/>
                  </a:lnTo>
                  <a:lnTo>
                    <a:pt x="44" y="181"/>
                  </a:lnTo>
                  <a:lnTo>
                    <a:pt x="52" y="162"/>
                  </a:lnTo>
                  <a:lnTo>
                    <a:pt x="65" y="141"/>
                  </a:lnTo>
                  <a:lnTo>
                    <a:pt x="79" y="121"/>
                  </a:lnTo>
                  <a:lnTo>
                    <a:pt x="93" y="103"/>
                  </a:lnTo>
                  <a:lnTo>
                    <a:pt x="107" y="87"/>
                  </a:lnTo>
                  <a:lnTo>
                    <a:pt x="119" y="77"/>
                  </a:lnTo>
                  <a:lnTo>
                    <a:pt x="118" y="72"/>
                  </a:lnTo>
                  <a:lnTo>
                    <a:pt x="117" y="66"/>
                  </a:lnTo>
                  <a:lnTo>
                    <a:pt x="100" y="58"/>
                  </a:lnTo>
                  <a:lnTo>
                    <a:pt x="85" y="51"/>
                  </a:lnTo>
                  <a:lnTo>
                    <a:pt x="71" y="46"/>
                  </a:lnTo>
                  <a:lnTo>
                    <a:pt x="57" y="41"/>
                  </a:lnTo>
                  <a:lnTo>
                    <a:pt x="43" y="36"/>
                  </a:lnTo>
                  <a:lnTo>
                    <a:pt x="29" y="31"/>
                  </a:lnTo>
                  <a:lnTo>
                    <a:pt x="15" y="27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12" y="12"/>
                  </a:lnTo>
                  <a:lnTo>
                    <a:pt x="26" y="6"/>
                  </a:lnTo>
                  <a:lnTo>
                    <a:pt x="33" y="3"/>
                  </a:lnTo>
                  <a:lnTo>
                    <a:pt x="40" y="1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70" y="6"/>
                  </a:lnTo>
                  <a:lnTo>
                    <a:pt x="88" y="11"/>
                  </a:lnTo>
                  <a:lnTo>
                    <a:pt x="104" y="13"/>
                  </a:lnTo>
                  <a:lnTo>
                    <a:pt x="123" y="17"/>
                  </a:lnTo>
                  <a:lnTo>
                    <a:pt x="142" y="19"/>
                  </a:lnTo>
                  <a:lnTo>
                    <a:pt x="161" y="22"/>
                  </a:lnTo>
                  <a:lnTo>
                    <a:pt x="179" y="27"/>
                  </a:lnTo>
                  <a:lnTo>
                    <a:pt x="198" y="36"/>
                  </a:lnTo>
                  <a:lnTo>
                    <a:pt x="196" y="51"/>
                  </a:lnTo>
                  <a:lnTo>
                    <a:pt x="190" y="68"/>
                  </a:lnTo>
                  <a:lnTo>
                    <a:pt x="182" y="85"/>
                  </a:lnTo>
                  <a:lnTo>
                    <a:pt x="174" y="103"/>
                  </a:lnTo>
                  <a:lnTo>
                    <a:pt x="164" y="120"/>
                  </a:lnTo>
                  <a:lnTo>
                    <a:pt x="156" y="138"/>
                  </a:lnTo>
                  <a:lnTo>
                    <a:pt x="151" y="157"/>
                  </a:lnTo>
                  <a:lnTo>
                    <a:pt x="150" y="177"/>
                  </a:lnTo>
                  <a:lnTo>
                    <a:pt x="136" y="183"/>
                  </a:lnTo>
                  <a:lnTo>
                    <a:pt x="122" y="188"/>
                  </a:lnTo>
                  <a:lnTo>
                    <a:pt x="108" y="193"/>
                  </a:lnTo>
                  <a:lnTo>
                    <a:pt x="95" y="200"/>
                  </a:lnTo>
                  <a:lnTo>
                    <a:pt x="80" y="204"/>
                  </a:lnTo>
                  <a:lnTo>
                    <a:pt x="67" y="208"/>
                  </a:lnTo>
                  <a:lnTo>
                    <a:pt x="53" y="211"/>
                  </a:lnTo>
                  <a:lnTo>
                    <a:pt x="40" y="213"/>
                  </a:lnTo>
                  <a:close/>
                </a:path>
              </a:pathLst>
            </a:custGeom>
            <a:solidFill>
              <a:srgbClr val="CC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2" name="Freeform 47"/>
            <p:cNvSpPr>
              <a:spLocks/>
            </p:cNvSpPr>
            <p:nvPr/>
          </p:nvSpPr>
          <p:spPr bwMode="auto">
            <a:xfrm>
              <a:off x="4711" y="509"/>
              <a:ext cx="6" cy="8"/>
            </a:xfrm>
            <a:custGeom>
              <a:avLst/>
              <a:gdLst>
                <a:gd name="T0" fmla="*/ 0 w 13"/>
                <a:gd name="T1" fmla="*/ 1 h 15"/>
                <a:gd name="T2" fmla="*/ 0 w 13"/>
                <a:gd name="T3" fmla="*/ 1 h 15"/>
                <a:gd name="T4" fmla="*/ 0 w 13"/>
                <a:gd name="T5" fmla="*/ 1 h 15"/>
                <a:gd name="T6" fmla="*/ 0 w 13"/>
                <a:gd name="T7" fmla="*/ 1 h 15"/>
                <a:gd name="T8" fmla="*/ 0 w 13"/>
                <a:gd name="T9" fmla="*/ 0 h 15"/>
                <a:gd name="T10" fmla="*/ 0 w 13"/>
                <a:gd name="T11" fmla="*/ 1 h 15"/>
                <a:gd name="T12" fmla="*/ 0 w 13"/>
                <a:gd name="T13" fmla="*/ 1 h 15"/>
                <a:gd name="T14" fmla="*/ 0 w 13"/>
                <a:gd name="T15" fmla="*/ 1 h 15"/>
                <a:gd name="T16" fmla="*/ 0 w 13"/>
                <a:gd name="T17" fmla="*/ 1 h 15"/>
                <a:gd name="T18" fmla="*/ 0 w 13"/>
                <a:gd name="T19" fmla="*/ 1 h 15"/>
                <a:gd name="T20" fmla="*/ 0 w 13"/>
                <a:gd name="T21" fmla="*/ 1 h 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"/>
                <a:gd name="T34" fmla="*/ 0 h 15"/>
                <a:gd name="T35" fmla="*/ 13 w 13"/>
                <a:gd name="T36" fmla="*/ 15 h 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" h="15">
                  <a:moveTo>
                    <a:pt x="4" y="15"/>
                  </a:moveTo>
                  <a:lnTo>
                    <a:pt x="0" y="12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0"/>
                  </a:lnTo>
                  <a:lnTo>
                    <a:pt x="6" y="4"/>
                  </a:lnTo>
                  <a:lnTo>
                    <a:pt x="13" y="8"/>
                  </a:lnTo>
                  <a:lnTo>
                    <a:pt x="13" y="11"/>
                  </a:lnTo>
                  <a:lnTo>
                    <a:pt x="13" y="15"/>
                  </a:lnTo>
                  <a:lnTo>
                    <a:pt x="8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3" name="Freeform 48"/>
            <p:cNvSpPr>
              <a:spLocks/>
            </p:cNvSpPr>
            <p:nvPr/>
          </p:nvSpPr>
          <p:spPr bwMode="auto">
            <a:xfrm>
              <a:off x="5430" y="369"/>
              <a:ext cx="161" cy="148"/>
            </a:xfrm>
            <a:custGeom>
              <a:avLst/>
              <a:gdLst>
                <a:gd name="T0" fmla="*/ 0 w 323"/>
                <a:gd name="T1" fmla="*/ 1 h 294"/>
                <a:gd name="T2" fmla="*/ 0 w 323"/>
                <a:gd name="T3" fmla="*/ 1 h 294"/>
                <a:gd name="T4" fmla="*/ 0 w 323"/>
                <a:gd name="T5" fmla="*/ 1 h 294"/>
                <a:gd name="T6" fmla="*/ 0 w 323"/>
                <a:gd name="T7" fmla="*/ 1 h 294"/>
                <a:gd name="T8" fmla="*/ 0 w 323"/>
                <a:gd name="T9" fmla="*/ 1 h 294"/>
                <a:gd name="T10" fmla="*/ 0 w 323"/>
                <a:gd name="T11" fmla="*/ 1 h 294"/>
                <a:gd name="T12" fmla="*/ 0 w 323"/>
                <a:gd name="T13" fmla="*/ 1 h 294"/>
                <a:gd name="T14" fmla="*/ 0 w 323"/>
                <a:gd name="T15" fmla="*/ 1 h 294"/>
                <a:gd name="T16" fmla="*/ 0 w 323"/>
                <a:gd name="T17" fmla="*/ 1 h 294"/>
                <a:gd name="T18" fmla="*/ 0 w 323"/>
                <a:gd name="T19" fmla="*/ 1 h 294"/>
                <a:gd name="T20" fmla="*/ 0 w 323"/>
                <a:gd name="T21" fmla="*/ 1 h 294"/>
                <a:gd name="T22" fmla="*/ 0 w 323"/>
                <a:gd name="T23" fmla="*/ 1 h 294"/>
                <a:gd name="T24" fmla="*/ 0 w 323"/>
                <a:gd name="T25" fmla="*/ 1 h 294"/>
                <a:gd name="T26" fmla="*/ 0 w 323"/>
                <a:gd name="T27" fmla="*/ 1 h 294"/>
                <a:gd name="T28" fmla="*/ 0 w 323"/>
                <a:gd name="T29" fmla="*/ 1 h 294"/>
                <a:gd name="T30" fmla="*/ 0 w 323"/>
                <a:gd name="T31" fmla="*/ 1 h 294"/>
                <a:gd name="T32" fmla="*/ 0 w 323"/>
                <a:gd name="T33" fmla="*/ 1 h 294"/>
                <a:gd name="T34" fmla="*/ 0 w 323"/>
                <a:gd name="T35" fmla="*/ 1 h 294"/>
                <a:gd name="T36" fmla="*/ 0 w 323"/>
                <a:gd name="T37" fmla="*/ 1 h 294"/>
                <a:gd name="T38" fmla="*/ 0 w 323"/>
                <a:gd name="T39" fmla="*/ 1 h 294"/>
                <a:gd name="T40" fmla="*/ 0 w 323"/>
                <a:gd name="T41" fmla="*/ 1 h 294"/>
                <a:gd name="T42" fmla="*/ 0 w 323"/>
                <a:gd name="T43" fmla="*/ 1 h 294"/>
                <a:gd name="T44" fmla="*/ 0 w 323"/>
                <a:gd name="T45" fmla="*/ 1 h 294"/>
                <a:gd name="T46" fmla="*/ 0 w 323"/>
                <a:gd name="T47" fmla="*/ 1 h 294"/>
                <a:gd name="T48" fmla="*/ 0 w 323"/>
                <a:gd name="T49" fmla="*/ 1 h 294"/>
                <a:gd name="T50" fmla="*/ 0 w 323"/>
                <a:gd name="T51" fmla="*/ 1 h 294"/>
                <a:gd name="T52" fmla="*/ 0 w 323"/>
                <a:gd name="T53" fmla="*/ 1 h 294"/>
                <a:gd name="T54" fmla="*/ 0 w 323"/>
                <a:gd name="T55" fmla="*/ 1 h 294"/>
                <a:gd name="T56" fmla="*/ 0 w 323"/>
                <a:gd name="T57" fmla="*/ 1 h 294"/>
                <a:gd name="T58" fmla="*/ 0 w 323"/>
                <a:gd name="T59" fmla="*/ 1 h 294"/>
                <a:gd name="T60" fmla="*/ 0 w 323"/>
                <a:gd name="T61" fmla="*/ 1 h 294"/>
                <a:gd name="T62" fmla="*/ 0 w 323"/>
                <a:gd name="T63" fmla="*/ 1 h 294"/>
                <a:gd name="T64" fmla="*/ 0 w 323"/>
                <a:gd name="T65" fmla="*/ 1 h 294"/>
                <a:gd name="T66" fmla="*/ 0 w 323"/>
                <a:gd name="T67" fmla="*/ 1 h 294"/>
                <a:gd name="T68" fmla="*/ 0 w 323"/>
                <a:gd name="T69" fmla="*/ 1 h 294"/>
                <a:gd name="T70" fmla="*/ 0 w 323"/>
                <a:gd name="T71" fmla="*/ 1 h 294"/>
                <a:gd name="T72" fmla="*/ 0 w 323"/>
                <a:gd name="T73" fmla="*/ 1 h 294"/>
                <a:gd name="T74" fmla="*/ 0 w 323"/>
                <a:gd name="T75" fmla="*/ 1 h 294"/>
                <a:gd name="T76" fmla="*/ 0 w 323"/>
                <a:gd name="T77" fmla="*/ 1 h 294"/>
                <a:gd name="T78" fmla="*/ 0 w 323"/>
                <a:gd name="T79" fmla="*/ 1 h 294"/>
                <a:gd name="T80" fmla="*/ 0 w 323"/>
                <a:gd name="T81" fmla="*/ 1 h 294"/>
                <a:gd name="T82" fmla="*/ 0 w 323"/>
                <a:gd name="T83" fmla="*/ 1 h 2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23"/>
                <a:gd name="T127" fmla="*/ 0 h 294"/>
                <a:gd name="T128" fmla="*/ 323 w 323"/>
                <a:gd name="T129" fmla="*/ 294 h 29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23" h="294">
                  <a:moveTo>
                    <a:pt x="142" y="294"/>
                  </a:moveTo>
                  <a:lnTo>
                    <a:pt x="125" y="282"/>
                  </a:lnTo>
                  <a:lnTo>
                    <a:pt x="117" y="270"/>
                  </a:lnTo>
                  <a:lnTo>
                    <a:pt x="111" y="256"/>
                  </a:lnTo>
                  <a:lnTo>
                    <a:pt x="110" y="243"/>
                  </a:lnTo>
                  <a:lnTo>
                    <a:pt x="108" y="229"/>
                  </a:lnTo>
                  <a:lnTo>
                    <a:pt x="107" y="215"/>
                  </a:lnTo>
                  <a:lnTo>
                    <a:pt x="105" y="202"/>
                  </a:lnTo>
                  <a:lnTo>
                    <a:pt x="100" y="191"/>
                  </a:lnTo>
                  <a:lnTo>
                    <a:pt x="89" y="188"/>
                  </a:lnTo>
                  <a:lnTo>
                    <a:pt x="80" y="188"/>
                  </a:lnTo>
                  <a:lnTo>
                    <a:pt x="71" y="187"/>
                  </a:lnTo>
                  <a:lnTo>
                    <a:pt x="63" y="187"/>
                  </a:lnTo>
                  <a:lnTo>
                    <a:pt x="74" y="194"/>
                  </a:lnTo>
                  <a:lnTo>
                    <a:pt x="84" y="198"/>
                  </a:lnTo>
                  <a:lnTo>
                    <a:pt x="87" y="199"/>
                  </a:lnTo>
                  <a:lnTo>
                    <a:pt x="91" y="204"/>
                  </a:lnTo>
                  <a:lnTo>
                    <a:pt x="92" y="211"/>
                  </a:lnTo>
                  <a:lnTo>
                    <a:pt x="93" y="222"/>
                  </a:lnTo>
                  <a:lnTo>
                    <a:pt x="89" y="230"/>
                  </a:lnTo>
                  <a:lnTo>
                    <a:pt x="87" y="234"/>
                  </a:lnTo>
                  <a:lnTo>
                    <a:pt x="85" y="236"/>
                  </a:lnTo>
                  <a:lnTo>
                    <a:pt x="87" y="238"/>
                  </a:lnTo>
                  <a:lnTo>
                    <a:pt x="88" y="237"/>
                  </a:lnTo>
                  <a:lnTo>
                    <a:pt x="89" y="236"/>
                  </a:lnTo>
                  <a:lnTo>
                    <a:pt x="89" y="238"/>
                  </a:lnTo>
                  <a:lnTo>
                    <a:pt x="89" y="241"/>
                  </a:lnTo>
                  <a:lnTo>
                    <a:pt x="69" y="245"/>
                  </a:lnTo>
                  <a:lnTo>
                    <a:pt x="55" y="248"/>
                  </a:lnTo>
                  <a:lnTo>
                    <a:pt x="43" y="250"/>
                  </a:lnTo>
                  <a:lnTo>
                    <a:pt x="37" y="252"/>
                  </a:lnTo>
                  <a:lnTo>
                    <a:pt x="27" y="254"/>
                  </a:lnTo>
                  <a:lnTo>
                    <a:pt x="19" y="256"/>
                  </a:lnTo>
                  <a:lnTo>
                    <a:pt x="10" y="248"/>
                  </a:lnTo>
                  <a:lnTo>
                    <a:pt x="6" y="236"/>
                  </a:lnTo>
                  <a:lnTo>
                    <a:pt x="3" y="220"/>
                  </a:lnTo>
                  <a:lnTo>
                    <a:pt x="1" y="203"/>
                  </a:lnTo>
                  <a:lnTo>
                    <a:pt x="0" y="185"/>
                  </a:lnTo>
                  <a:lnTo>
                    <a:pt x="1" y="169"/>
                  </a:lnTo>
                  <a:lnTo>
                    <a:pt x="1" y="156"/>
                  </a:lnTo>
                  <a:lnTo>
                    <a:pt x="4" y="147"/>
                  </a:lnTo>
                  <a:lnTo>
                    <a:pt x="27" y="137"/>
                  </a:lnTo>
                  <a:lnTo>
                    <a:pt x="50" y="124"/>
                  </a:lnTo>
                  <a:lnTo>
                    <a:pt x="70" y="110"/>
                  </a:lnTo>
                  <a:lnTo>
                    <a:pt x="89" y="95"/>
                  </a:lnTo>
                  <a:lnTo>
                    <a:pt x="103" y="77"/>
                  </a:lnTo>
                  <a:lnTo>
                    <a:pt x="114" y="59"/>
                  </a:lnTo>
                  <a:lnTo>
                    <a:pt x="119" y="37"/>
                  </a:lnTo>
                  <a:lnTo>
                    <a:pt x="120" y="15"/>
                  </a:lnTo>
                  <a:lnTo>
                    <a:pt x="117" y="12"/>
                  </a:lnTo>
                  <a:lnTo>
                    <a:pt x="117" y="11"/>
                  </a:lnTo>
                  <a:lnTo>
                    <a:pt x="117" y="6"/>
                  </a:lnTo>
                  <a:lnTo>
                    <a:pt x="120" y="0"/>
                  </a:lnTo>
                  <a:lnTo>
                    <a:pt x="147" y="7"/>
                  </a:lnTo>
                  <a:lnTo>
                    <a:pt x="175" y="20"/>
                  </a:lnTo>
                  <a:lnTo>
                    <a:pt x="202" y="37"/>
                  </a:lnTo>
                  <a:lnTo>
                    <a:pt x="228" y="57"/>
                  </a:lnTo>
                  <a:lnTo>
                    <a:pt x="253" y="77"/>
                  </a:lnTo>
                  <a:lnTo>
                    <a:pt x="277" y="98"/>
                  </a:lnTo>
                  <a:lnTo>
                    <a:pt x="300" y="120"/>
                  </a:lnTo>
                  <a:lnTo>
                    <a:pt x="323" y="140"/>
                  </a:lnTo>
                  <a:lnTo>
                    <a:pt x="321" y="141"/>
                  </a:lnTo>
                  <a:lnTo>
                    <a:pt x="321" y="142"/>
                  </a:lnTo>
                  <a:lnTo>
                    <a:pt x="311" y="140"/>
                  </a:lnTo>
                  <a:lnTo>
                    <a:pt x="306" y="144"/>
                  </a:lnTo>
                  <a:lnTo>
                    <a:pt x="311" y="158"/>
                  </a:lnTo>
                  <a:lnTo>
                    <a:pt x="312" y="173"/>
                  </a:lnTo>
                  <a:lnTo>
                    <a:pt x="307" y="187"/>
                  </a:lnTo>
                  <a:lnTo>
                    <a:pt x="301" y="202"/>
                  </a:lnTo>
                  <a:lnTo>
                    <a:pt x="291" y="216"/>
                  </a:lnTo>
                  <a:lnTo>
                    <a:pt x="282" y="231"/>
                  </a:lnTo>
                  <a:lnTo>
                    <a:pt x="273" y="246"/>
                  </a:lnTo>
                  <a:lnTo>
                    <a:pt x="267" y="261"/>
                  </a:lnTo>
                  <a:lnTo>
                    <a:pt x="250" y="265"/>
                  </a:lnTo>
                  <a:lnTo>
                    <a:pt x="237" y="265"/>
                  </a:lnTo>
                  <a:lnTo>
                    <a:pt x="226" y="263"/>
                  </a:lnTo>
                  <a:lnTo>
                    <a:pt x="217" y="261"/>
                  </a:lnTo>
                  <a:lnTo>
                    <a:pt x="207" y="260"/>
                  </a:lnTo>
                  <a:lnTo>
                    <a:pt x="196" y="264"/>
                  </a:lnTo>
                  <a:lnTo>
                    <a:pt x="184" y="270"/>
                  </a:lnTo>
                  <a:lnTo>
                    <a:pt x="172" y="284"/>
                  </a:lnTo>
                  <a:lnTo>
                    <a:pt x="162" y="286"/>
                  </a:lnTo>
                  <a:lnTo>
                    <a:pt x="154" y="290"/>
                  </a:lnTo>
                  <a:lnTo>
                    <a:pt x="147" y="292"/>
                  </a:lnTo>
                  <a:lnTo>
                    <a:pt x="142" y="294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4" name="Freeform 49"/>
            <p:cNvSpPr>
              <a:spLocks/>
            </p:cNvSpPr>
            <p:nvPr/>
          </p:nvSpPr>
          <p:spPr bwMode="auto">
            <a:xfrm>
              <a:off x="4452" y="396"/>
              <a:ext cx="142" cy="109"/>
            </a:xfrm>
            <a:custGeom>
              <a:avLst/>
              <a:gdLst>
                <a:gd name="T0" fmla="*/ 0 w 284"/>
                <a:gd name="T1" fmla="*/ 1 h 218"/>
                <a:gd name="T2" fmla="*/ 1 w 284"/>
                <a:gd name="T3" fmla="*/ 1 h 218"/>
                <a:gd name="T4" fmla="*/ 1 w 284"/>
                <a:gd name="T5" fmla="*/ 1 h 218"/>
                <a:gd name="T6" fmla="*/ 1 w 284"/>
                <a:gd name="T7" fmla="*/ 1 h 218"/>
                <a:gd name="T8" fmla="*/ 1 w 284"/>
                <a:gd name="T9" fmla="*/ 1 h 218"/>
                <a:gd name="T10" fmla="*/ 1 w 284"/>
                <a:gd name="T11" fmla="*/ 1 h 218"/>
                <a:gd name="T12" fmla="*/ 1 w 284"/>
                <a:gd name="T13" fmla="*/ 1 h 218"/>
                <a:gd name="T14" fmla="*/ 1 w 284"/>
                <a:gd name="T15" fmla="*/ 1 h 218"/>
                <a:gd name="T16" fmla="*/ 1 w 284"/>
                <a:gd name="T17" fmla="*/ 1 h 218"/>
                <a:gd name="T18" fmla="*/ 1 w 284"/>
                <a:gd name="T19" fmla="*/ 1 h 218"/>
                <a:gd name="T20" fmla="*/ 1 w 284"/>
                <a:gd name="T21" fmla="*/ 1 h 218"/>
                <a:gd name="T22" fmla="*/ 1 w 284"/>
                <a:gd name="T23" fmla="*/ 1 h 218"/>
                <a:gd name="T24" fmla="*/ 1 w 284"/>
                <a:gd name="T25" fmla="*/ 0 h 218"/>
                <a:gd name="T26" fmla="*/ 1 w 284"/>
                <a:gd name="T27" fmla="*/ 1 h 218"/>
                <a:gd name="T28" fmla="*/ 1 w 284"/>
                <a:gd name="T29" fmla="*/ 1 h 218"/>
                <a:gd name="T30" fmla="*/ 1 w 284"/>
                <a:gd name="T31" fmla="*/ 1 h 218"/>
                <a:gd name="T32" fmla="*/ 1 w 284"/>
                <a:gd name="T33" fmla="*/ 1 h 218"/>
                <a:gd name="T34" fmla="*/ 1 w 284"/>
                <a:gd name="T35" fmla="*/ 1 h 218"/>
                <a:gd name="T36" fmla="*/ 1 w 284"/>
                <a:gd name="T37" fmla="*/ 1 h 218"/>
                <a:gd name="T38" fmla="*/ 1 w 284"/>
                <a:gd name="T39" fmla="*/ 1 h 218"/>
                <a:gd name="T40" fmla="*/ 1 w 284"/>
                <a:gd name="T41" fmla="*/ 1 h 218"/>
                <a:gd name="T42" fmla="*/ 1 w 284"/>
                <a:gd name="T43" fmla="*/ 1 h 218"/>
                <a:gd name="T44" fmla="*/ 1 w 284"/>
                <a:gd name="T45" fmla="*/ 1 h 218"/>
                <a:gd name="T46" fmla="*/ 1 w 284"/>
                <a:gd name="T47" fmla="*/ 1 h 218"/>
                <a:gd name="T48" fmla="*/ 1 w 284"/>
                <a:gd name="T49" fmla="*/ 1 h 218"/>
                <a:gd name="T50" fmla="*/ 1 w 284"/>
                <a:gd name="T51" fmla="*/ 1 h 218"/>
                <a:gd name="T52" fmla="*/ 1 w 284"/>
                <a:gd name="T53" fmla="*/ 1 h 218"/>
                <a:gd name="T54" fmla="*/ 1 w 284"/>
                <a:gd name="T55" fmla="*/ 1 h 218"/>
                <a:gd name="T56" fmla="*/ 1 w 284"/>
                <a:gd name="T57" fmla="*/ 1 h 218"/>
                <a:gd name="T58" fmla="*/ 1 w 284"/>
                <a:gd name="T59" fmla="*/ 1 h 218"/>
                <a:gd name="T60" fmla="*/ 1 w 284"/>
                <a:gd name="T61" fmla="*/ 1 h 218"/>
                <a:gd name="T62" fmla="*/ 1 w 284"/>
                <a:gd name="T63" fmla="*/ 1 h 218"/>
                <a:gd name="T64" fmla="*/ 1 w 284"/>
                <a:gd name="T65" fmla="*/ 1 h 218"/>
                <a:gd name="T66" fmla="*/ 1 w 284"/>
                <a:gd name="T67" fmla="*/ 1 h 218"/>
                <a:gd name="T68" fmla="*/ 1 w 284"/>
                <a:gd name="T69" fmla="*/ 1 h 218"/>
                <a:gd name="T70" fmla="*/ 1 w 284"/>
                <a:gd name="T71" fmla="*/ 1 h 218"/>
                <a:gd name="T72" fmla="*/ 1 w 284"/>
                <a:gd name="T73" fmla="*/ 1 h 218"/>
                <a:gd name="T74" fmla="*/ 1 w 284"/>
                <a:gd name="T75" fmla="*/ 1 h 218"/>
                <a:gd name="T76" fmla="*/ 1 w 284"/>
                <a:gd name="T77" fmla="*/ 1 h 218"/>
                <a:gd name="T78" fmla="*/ 1 w 284"/>
                <a:gd name="T79" fmla="*/ 1 h 218"/>
                <a:gd name="T80" fmla="*/ 1 w 284"/>
                <a:gd name="T81" fmla="*/ 1 h 218"/>
                <a:gd name="T82" fmla="*/ 1 w 284"/>
                <a:gd name="T83" fmla="*/ 1 h 218"/>
                <a:gd name="T84" fmla="*/ 1 w 284"/>
                <a:gd name="T85" fmla="*/ 1 h 218"/>
                <a:gd name="T86" fmla="*/ 1 w 284"/>
                <a:gd name="T87" fmla="*/ 1 h 218"/>
                <a:gd name="T88" fmla="*/ 1 w 284"/>
                <a:gd name="T89" fmla="*/ 1 h 218"/>
                <a:gd name="T90" fmla="*/ 1 w 284"/>
                <a:gd name="T91" fmla="*/ 1 h 218"/>
                <a:gd name="T92" fmla="*/ 1 w 284"/>
                <a:gd name="T93" fmla="*/ 1 h 218"/>
                <a:gd name="T94" fmla="*/ 1 w 284"/>
                <a:gd name="T95" fmla="*/ 1 h 218"/>
                <a:gd name="T96" fmla="*/ 0 w 284"/>
                <a:gd name="T97" fmla="*/ 1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84"/>
                <a:gd name="T148" fmla="*/ 0 h 218"/>
                <a:gd name="T149" fmla="*/ 284 w 284"/>
                <a:gd name="T150" fmla="*/ 218 h 2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84" h="218">
                  <a:moveTo>
                    <a:pt x="0" y="218"/>
                  </a:moveTo>
                  <a:lnTo>
                    <a:pt x="4" y="212"/>
                  </a:lnTo>
                  <a:lnTo>
                    <a:pt x="8" y="208"/>
                  </a:lnTo>
                  <a:lnTo>
                    <a:pt x="5" y="206"/>
                  </a:lnTo>
                  <a:lnTo>
                    <a:pt x="3" y="205"/>
                  </a:lnTo>
                  <a:lnTo>
                    <a:pt x="18" y="177"/>
                  </a:lnTo>
                  <a:lnTo>
                    <a:pt x="36" y="145"/>
                  </a:lnTo>
                  <a:lnTo>
                    <a:pt x="55" y="111"/>
                  </a:lnTo>
                  <a:lnTo>
                    <a:pt x="78" y="79"/>
                  </a:lnTo>
                  <a:lnTo>
                    <a:pt x="102" y="49"/>
                  </a:lnTo>
                  <a:lnTo>
                    <a:pt x="133" y="25"/>
                  </a:lnTo>
                  <a:lnTo>
                    <a:pt x="167" y="7"/>
                  </a:lnTo>
                  <a:lnTo>
                    <a:pt x="207" y="0"/>
                  </a:lnTo>
                  <a:lnTo>
                    <a:pt x="185" y="14"/>
                  </a:lnTo>
                  <a:lnTo>
                    <a:pt x="168" y="25"/>
                  </a:lnTo>
                  <a:lnTo>
                    <a:pt x="152" y="35"/>
                  </a:lnTo>
                  <a:lnTo>
                    <a:pt x="139" y="45"/>
                  </a:lnTo>
                  <a:lnTo>
                    <a:pt x="126" y="56"/>
                  </a:lnTo>
                  <a:lnTo>
                    <a:pt x="116" y="70"/>
                  </a:lnTo>
                  <a:lnTo>
                    <a:pt x="106" y="87"/>
                  </a:lnTo>
                  <a:lnTo>
                    <a:pt x="97" y="111"/>
                  </a:lnTo>
                  <a:lnTo>
                    <a:pt x="116" y="101"/>
                  </a:lnTo>
                  <a:lnTo>
                    <a:pt x="138" y="90"/>
                  </a:lnTo>
                  <a:lnTo>
                    <a:pt x="161" y="78"/>
                  </a:lnTo>
                  <a:lnTo>
                    <a:pt x="185" y="68"/>
                  </a:lnTo>
                  <a:lnTo>
                    <a:pt x="208" y="58"/>
                  </a:lnTo>
                  <a:lnTo>
                    <a:pt x="233" y="52"/>
                  </a:lnTo>
                  <a:lnTo>
                    <a:pt x="258" y="49"/>
                  </a:lnTo>
                  <a:lnTo>
                    <a:pt x="284" y="51"/>
                  </a:lnTo>
                  <a:lnTo>
                    <a:pt x="275" y="56"/>
                  </a:lnTo>
                  <a:lnTo>
                    <a:pt x="265" y="60"/>
                  </a:lnTo>
                  <a:lnTo>
                    <a:pt x="254" y="63"/>
                  </a:lnTo>
                  <a:lnTo>
                    <a:pt x="245" y="68"/>
                  </a:lnTo>
                  <a:lnTo>
                    <a:pt x="224" y="72"/>
                  </a:lnTo>
                  <a:lnTo>
                    <a:pt x="205" y="77"/>
                  </a:lnTo>
                  <a:lnTo>
                    <a:pt x="187" y="81"/>
                  </a:lnTo>
                  <a:lnTo>
                    <a:pt x="172" y="88"/>
                  </a:lnTo>
                  <a:lnTo>
                    <a:pt x="156" y="94"/>
                  </a:lnTo>
                  <a:lnTo>
                    <a:pt x="140" y="102"/>
                  </a:lnTo>
                  <a:lnTo>
                    <a:pt x="124" y="111"/>
                  </a:lnTo>
                  <a:lnTo>
                    <a:pt x="107" y="122"/>
                  </a:lnTo>
                  <a:lnTo>
                    <a:pt x="93" y="132"/>
                  </a:lnTo>
                  <a:lnTo>
                    <a:pt x="82" y="145"/>
                  </a:lnTo>
                  <a:lnTo>
                    <a:pt x="69" y="160"/>
                  </a:lnTo>
                  <a:lnTo>
                    <a:pt x="57" y="175"/>
                  </a:lnTo>
                  <a:lnTo>
                    <a:pt x="43" y="188"/>
                  </a:lnTo>
                  <a:lnTo>
                    <a:pt x="29" y="201"/>
                  </a:lnTo>
                  <a:lnTo>
                    <a:pt x="14" y="211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5" name="Freeform 50"/>
            <p:cNvSpPr>
              <a:spLocks/>
            </p:cNvSpPr>
            <p:nvPr/>
          </p:nvSpPr>
          <p:spPr bwMode="auto">
            <a:xfrm>
              <a:off x="4474" y="445"/>
              <a:ext cx="178" cy="55"/>
            </a:xfrm>
            <a:custGeom>
              <a:avLst/>
              <a:gdLst>
                <a:gd name="T0" fmla="*/ 0 w 355"/>
                <a:gd name="T1" fmla="*/ 1 h 110"/>
                <a:gd name="T2" fmla="*/ 1 w 355"/>
                <a:gd name="T3" fmla="*/ 1 h 110"/>
                <a:gd name="T4" fmla="*/ 1 w 355"/>
                <a:gd name="T5" fmla="*/ 1 h 110"/>
                <a:gd name="T6" fmla="*/ 1 w 355"/>
                <a:gd name="T7" fmla="*/ 1 h 110"/>
                <a:gd name="T8" fmla="*/ 1 w 355"/>
                <a:gd name="T9" fmla="*/ 1 h 110"/>
                <a:gd name="T10" fmla="*/ 1 w 355"/>
                <a:gd name="T11" fmla="*/ 1 h 110"/>
                <a:gd name="T12" fmla="*/ 1 w 355"/>
                <a:gd name="T13" fmla="*/ 0 h 110"/>
                <a:gd name="T14" fmla="*/ 1 w 355"/>
                <a:gd name="T15" fmla="*/ 1 h 110"/>
                <a:gd name="T16" fmla="*/ 1 w 355"/>
                <a:gd name="T17" fmla="*/ 1 h 110"/>
                <a:gd name="T18" fmla="*/ 1 w 355"/>
                <a:gd name="T19" fmla="*/ 1 h 110"/>
                <a:gd name="T20" fmla="*/ 1 w 355"/>
                <a:gd name="T21" fmla="*/ 1 h 110"/>
                <a:gd name="T22" fmla="*/ 1 w 355"/>
                <a:gd name="T23" fmla="*/ 1 h 110"/>
                <a:gd name="T24" fmla="*/ 1 w 355"/>
                <a:gd name="T25" fmla="*/ 1 h 110"/>
                <a:gd name="T26" fmla="*/ 1 w 355"/>
                <a:gd name="T27" fmla="*/ 1 h 110"/>
                <a:gd name="T28" fmla="*/ 1 w 355"/>
                <a:gd name="T29" fmla="*/ 1 h 110"/>
                <a:gd name="T30" fmla="*/ 1 w 355"/>
                <a:gd name="T31" fmla="*/ 1 h 110"/>
                <a:gd name="T32" fmla="*/ 1 w 355"/>
                <a:gd name="T33" fmla="*/ 1 h 110"/>
                <a:gd name="T34" fmla="*/ 1 w 355"/>
                <a:gd name="T35" fmla="*/ 1 h 110"/>
                <a:gd name="T36" fmla="*/ 1 w 355"/>
                <a:gd name="T37" fmla="*/ 1 h 110"/>
                <a:gd name="T38" fmla="*/ 1 w 355"/>
                <a:gd name="T39" fmla="*/ 1 h 110"/>
                <a:gd name="T40" fmla="*/ 1 w 355"/>
                <a:gd name="T41" fmla="*/ 1 h 110"/>
                <a:gd name="T42" fmla="*/ 0 w 355"/>
                <a:gd name="T43" fmla="*/ 1 h 11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55"/>
                <a:gd name="T67" fmla="*/ 0 h 110"/>
                <a:gd name="T68" fmla="*/ 355 w 355"/>
                <a:gd name="T69" fmla="*/ 110 h 11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55" h="110">
                  <a:moveTo>
                    <a:pt x="0" y="110"/>
                  </a:moveTo>
                  <a:lnTo>
                    <a:pt x="28" y="83"/>
                  </a:lnTo>
                  <a:lnTo>
                    <a:pt x="69" y="56"/>
                  </a:lnTo>
                  <a:lnTo>
                    <a:pt x="116" y="32"/>
                  </a:lnTo>
                  <a:lnTo>
                    <a:pt x="168" y="14"/>
                  </a:lnTo>
                  <a:lnTo>
                    <a:pt x="219" y="2"/>
                  </a:lnTo>
                  <a:lnTo>
                    <a:pt x="271" y="0"/>
                  </a:lnTo>
                  <a:lnTo>
                    <a:pt x="317" y="11"/>
                  </a:lnTo>
                  <a:lnTo>
                    <a:pt x="355" y="37"/>
                  </a:lnTo>
                  <a:lnTo>
                    <a:pt x="354" y="41"/>
                  </a:lnTo>
                  <a:lnTo>
                    <a:pt x="353" y="45"/>
                  </a:lnTo>
                  <a:lnTo>
                    <a:pt x="352" y="46"/>
                  </a:lnTo>
                  <a:lnTo>
                    <a:pt x="349" y="47"/>
                  </a:lnTo>
                  <a:lnTo>
                    <a:pt x="299" y="26"/>
                  </a:lnTo>
                  <a:lnTo>
                    <a:pt x="253" y="18"/>
                  </a:lnTo>
                  <a:lnTo>
                    <a:pt x="209" y="19"/>
                  </a:lnTo>
                  <a:lnTo>
                    <a:pt x="167" y="31"/>
                  </a:lnTo>
                  <a:lnTo>
                    <a:pt x="125" y="46"/>
                  </a:lnTo>
                  <a:lnTo>
                    <a:pt x="85" y="67"/>
                  </a:lnTo>
                  <a:lnTo>
                    <a:pt x="44" y="88"/>
                  </a:lnTo>
                  <a:lnTo>
                    <a:pt x="3" y="110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6" name="Freeform 51"/>
            <p:cNvSpPr>
              <a:spLocks/>
            </p:cNvSpPr>
            <p:nvPr/>
          </p:nvSpPr>
          <p:spPr bwMode="auto">
            <a:xfrm>
              <a:off x="4935" y="385"/>
              <a:ext cx="127" cy="111"/>
            </a:xfrm>
            <a:custGeom>
              <a:avLst/>
              <a:gdLst>
                <a:gd name="T0" fmla="*/ 1 w 253"/>
                <a:gd name="T1" fmla="*/ 1 h 221"/>
                <a:gd name="T2" fmla="*/ 1 w 253"/>
                <a:gd name="T3" fmla="*/ 1 h 221"/>
                <a:gd name="T4" fmla="*/ 1 w 253"/>
                <a:gd name="T5" fmla="*/ 1 h 221"/>
                <a:gd name="T6" fmla="*/ 1 w 253"/>
                <a:gd name="T7" fmla="*/ 1 h 221"/>
                <a:gd name="T8" fmla="*/ 1 w 253"/>
                <a:gd name="T9" fmla="*/ 1 h 221"/>
                <a:gd name="T10" fmla="*/ 1 w 253"/>
                <a:gd name="T11" fmla="*/ 1 h 221"/>
                <a:gd name="T12" fmla="*/ 1 w 253"/>
                <a:gd name="T13" fmla="*/ 1 h 221"/>
                <a:gd name="T14" fmla="*/ 1 w 253"/>
                <a:gd name="T15" fmla="*/ 1 h 221"/>
                <a:gd name="T16" fmla="*/ 1 w 253"/>
                <a:gd name="T17" fmla="*/ 1 h 221"/>
                <a:gd name="T18" fmla="*/ 1 w 253"/>
                <a:gd name="T19" fmla="*/ 1 h 221"/>
                <a:gd name="T20" fmla="*/ 1 w 253"/>
                <a:gd name="T21" fmla="*/ 1 h 221"/>
                <a:gd name="T22" fmla="*/ 1 w 253"/>
                <a:gd name="T23" fmla="*/ 1 h 221"/>
                <a:gd name="T24" fmla="*/ 1 w 253"/>
                <a:gd name="T25" fmla="*/ 1 h 221"/>
                <a:gd name="T26" fmla="*/ 1 w 253"/>
                <a:gd name="T27" fmla="*/ 1 h 221"/>
                <a:gd name="T28" fmla="*/ 1 w 253"/>
                <a:gd name="T29" fmla="*/ 1 h 221"/>
                <a:gd name="T30" fmla="*/ 1 w 253"/>
                <a:gd name="T31" fmla="*/ 1 h 221"/>
                <a:gd name="T32" fmla="*/ 0 w 253"/>
                <a:gd name="T33" fmla="*/ 1 h 221"/>
                <a:gd name="T34" fmla="*/ 0 w 253"/>
                <a:gd name="T35" fmla="*/ 1 h 221"/>
                <a:gd name="T36" fmla="*/ 0 w 253"/>
                <a:gd name="T37" fmla="*/ 1 h 221"/>
                <a:gd name="T38" fmla="*/ 1 w 253"/>
                <a:gd name="T39" fmla="*/ 1 h 221"/>
                <a:gd name="T40" fmla="*/ 1 w 253"/>
                <a:gd name="T41" fmla="*/ 1 h 221"/>
                <a:gd name="T42" fmla="*/ 1 w 253"/>
                <a:gd name="T43" fmla="*/ 1 h 221"/>
                <a:gd name="T44" fmla="*/ 1 w 253"/>
                <a:gd name="T45" fmla="*/ 1 h 221"/>
                <a:gd name="T46" fmla="*/ 1 w 253"/>
                <a:gd name="T47" fmla="*/ 1 h 221"/>
                <a:gd name="T48" fmla="*/ 1 w 253"/>
                <a:gd name="T49" fmla="*/ 1 h 221"/>
                <a:gd name="T50" fmla="*/ 1 w 253"/>
                <a:gd name="T51" fmla="*/ 1 h 221"/>
                <a:gd name="T52" fmla="*/ 1 w 253"/>
                <a:gd name="T53" fmla="*/ 0 h 221"/>
                <a:gd name="T54" fmla="*/ 1 w 253"/>
                <a:gd name="T55" fmla="*/ 0 h 221"/>
                <a:gd name="T56" fmla="*/ 1 w 253"/>
                <a:gd name="T57" fmla="*/ 0 h 221"/>
                <a:gd name="T58" fmla="*/ 1 w 253"/>
                <a:gd name="T59" fmla="*/ 0 h 221"/>
                <a:gd name="T60" fmla="*/ 1 w 253"/>
                <a:gd name="T61" fmla="*/ 1 h 221"/>
                <a:gd name="T62" fmla="*/ 1 w 253"/>
                <a:gd name="T63" fmla="*/ 1 h 221"/>
                <a:gd name="T64" fmla="*/ 1 w 253"/>
                <a:gd name="T65" fmla="*/ 1 h 221"/>
                <a:gd name="T66" fmla="*/ 1 w 253"/>
                <a:gd name="T67" fmla="*/ 1 h 221"/>
                <a:gd name="T68" fmla="*/ 1 w 253"/>
                <a:gd name="T69" fmla="*/ 1 h 221"/>
                <a:gd name="T70" fmla="*/ 1 w 253"/>
                <a:gd name="T71" fmla="*/ 1 h 221"/>
                <a:gd name="T72" fmla="*/ 1 w 253"/>
                <a:gd name="T73" fmla="*/ 1 h 221"/>
                <a:gd name="T74" fmla="*/ 1 w 253"/>
                <a:gd name="T75" fmla="*/ 1 h 221"/>
                <a:gd name="T76" fmla="*/ 1 w 253"/>
                <a:gd name="T77" fmla="*/ 1 h 221"/>
                <a:gd name="T78" fmla="*/ 1 w 253"/>
                <a:gd name="T79" fmla="*/ 1 h 221"/>
                <a:gd name="T80" fmla="*/ 1 w 253"/>
                <a:gd name="T81" fmla="*/ 1 h 221"/>
                <a:gd name="T82" fmla="*/ 1 w 253"/>
                <a:gd name="T83" fmla="*/ 1 h 221"/>
                <a:gd name="T84" fmla="*/ 1 w 253"/>
                <a:gd name="T85" fmla="*/ 1 h 221"/>
                <a:gd name="T86" fmla="*/ 1 w 253"/>
                <a:gd name="T87" fmla="*/ 1 h 221"/>
                <a:gd name="T88" fmla="*/ 1 w 253"/>
                <a:gd name="T89" fmla="*/ 1 h 221"/>
                <a:gd name="T90" fmla="*/ 1 w 253"/>
                <a:gd name="T91" fmla="*/ 1 h 221"/>
                <a:gd name="T92" fmla="*/ 1 w 253"/>
                <a:gd name="T93" fmla="*/ 1 h 221"/>
                <a:gd name="T94" fmla="*/ 1 w 253"/>
                <a:gd name="T95" fmla="*/ 1 h 221"/>
                <a:gd name="T96" fmla="*/ 1 w 253"/>
                <a:gd name="T97" fmla="*/ 1 h 221"/>
                <a:gd name="T98" fmla="*/ 1 w 253"/>
                <a:gd name="T99" fmla="*/ 1 h 221"/>
                <a:gd name="T100" fmla="*/ 1 w 253"/>
                <a:gd name="T101" fmla="*/ 1 h 221"/>
                <a:gd name="T102" fmla="*/ 1 w 253"/>
                <a:gd name="T103" fmla="*/ 1 h 221"/>
                <a:gd name="T104" fmla="*/ 1 w 253"/>
                <a:gd name="T105" fmla="*/ 1 h 221"/>
                <a:gd name="T106" fmla="*/ 1 w 253"/>
                <a:gd name="T107" fmla="*/ 1 h 221"/>
                <a:gd name="T108" fmla="*/ 1 w 253"/>
                <a:gd name="T109" fmla="*/ 1 h 221"/>
                <a:gd name="T110" fmla="*/ 1 w 253"/>
                <a:gd name="T111" fmla="*/ 1 h 221"/>
                <a:gd name="T112" fmla="*/ 1 w 253"/>
                <a:gd name="T113" fmla="*/ 1 h 221"/>
                <a:gd name="T114" fmla="*/ 1 w 253"/>
                <a:gd name="T115" fmla="*/ 1 h 221"/>
                <a:gd name="T116" fmla="*/ 1 w 253"/>
                <a:gd name="T117" fmla="*/ 1 h 22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3"/>
                <a:gd name="T178" fmla="*/ 0 h 221"/>
                <a:gd name="T179" fmla="*/ 253 w 253"/>
                <a:gd name="T180" fmla="*/ 221 h 22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3" h="221">
                  <a:moveTo>
                    <a:pt x="103" y="221"/>
                  </a:moveTo>
                  <a:lnTo>
                    <a:pt x="105" y="204"/>
                  </a:lnTo>
                  <a:lnTo>
                    <a:pt x="113" y="186"/>
                  </a:lnTo>
                  <a:lnTo>
                    <a:pt x="123" y="166"/>
                  </a:lnTo>
                  <a:lnTo>
                    <a:pt x="135" y="146"/>
                  </a:lnTo>
                  <a:lnTo>
                    <a:pt x="144" y="126"/>
                  </a:lnTo>
                  <a:lnTo>
                    <a:pt x="153" y="109"/>
                  </a:lnTo>
                  <a:lnTo>
                    <a:pt x="155" y="95"/>
                  </a:lnTo>
                  <a:lnTo>
                    <a:pt x="155" y="87"/>
                  </a:lnTo>
                  <a:lnTo>
                    <a:pt x="133" y="77"/>
                  </a:lnTo>
                  <a:lnTo>
                    <a:pt x="114" y="71"/>
                  </a:lnTo>
                  <a:lnTo>
                    <a:pt x="95" y="64"/>
                  </a:lnTo>
                  <a:lnTo>
                    <a:pt x="77" y="60"/>
                  </a:lnTo>
                  <a:lnTo>
                    <a:pt x="58" y="55"/>
                  </a:lnTo>
                  <a:lnTo>
                    <a:pt x="39" y="52"/>
                  </a:lnTo>
                  <a:lnTo>
                    <a:pt x="19" y="48"/>
                  </a:lnTo>
                  <a:lnTo>
                    <a:pt x="0" y="46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20" y="35"/>
                  </a:lnTo>
                  <a:lnTo>
                    <a:pt x="42" y="28"/>
                  </a:lnTo>
                  <a:lnTo>
                    <a:pt x="62" y="23"/>
                  </a:lnTo>
                  <a:lnTo>
                    <a:pt x="85" y="18"/>
                  </a:lnTo>
                  <a:lnTo>
                    <a:pt x="105" y="12"/>
                  </a:lnTo>
                  <a:lnTo>
                    <a:pt x="128" y="8"/>
                  </a:lnTo>
                  <a:lnTo>
                    <a:pt x="151" y="4"/>
                  </a:lnTo>
                  <a:lnTo>
                    <a:pt x="176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3" y="0"/>
                  </a:lnTo>
                  <a:lnTo>
                    <a:pt x="191" y="3"/>
                  </a:lnTo>
                  <a:lnTo>
                    <a:pt x="198" y="6"/>
                  </a:lnTo>
                  <a:lnTo>
                    <a:pt x="211" y="12"/>
                  </a:lnTo>
                  <a:lnTo>
                    <a:pt x="229" y="20"/>
                  </a:lnTo>
                  <a:lnTo>
                    <a:pt x="253" y="32"/>
                  </a:lnTo>
                  <a:lnTo>
                    <a:pt x="251" y="39"/>
                  </a:lnTo>
                  <a:lnTo>
                    <a:pt x="247" y="50"/>
                  </a:lnTo>
                  <a:lnTo>
                    <a:pt x="241" y="60"/>
                  </a:lnTo>
                  <a:lnTo>
                    <a:pt x="234" y="73"/>
                  </a:lnTo>
                  <a:lnTo>
                    <a:pt x="227" y="86"/>
                  </a:lnTo>
                  <a:lnTo>
                    <a:pt x="220" y="98"/>
                  </a:lnTo>
                  <a:lnTo>
                    <a:pt x="213" y="109"/>
                  </a:lnTo>
                  <a:lnTo>
                    <a:pt x="210" y="120"/>
                  </a:lnTo>
                  <a:lnTo>
                    <a:pt x="206" y="128"/>
                  </a:lnTo>
                  <a:lnTo>
                    <a:pt x="202" y="136"/>
                  </a:lnTo>
                  <a:lnTo>
                    <a:pt x="200" y="145"/>
                  </a:lnTo>
                  <a:lnTo>
                    <a:pt x="197" y="153"/>
                  </a:lnTo>
                  <a:lnTo>
                    <a:pt x="195" y="162"/>
                  </a:lnTo>
                  <a:lnTo>
                    <a:pt x="192" y="171"/>
                  </a:lnTo>
                  <a:lnTo>
                    <a:pt x="190" y="181"/>
                  </a:lnTo>
                  <a:lnTo>
                    <a:pt x="188" y="190"/>
                  </a:lnTo>
                  <a:lnTo>
                    <a:pt x="168" y="197"/>
                  </a:lnTo>
                  <a:lnTo>
                    <a:pt x="151" y="203"/>
                  </a:lnTo>
                  <a:lnTo>
                    <a:pt x="139" y="207"/>
                  </a:lnTo>
                  <a:lnTo>
                    <a:pt x="131" y="211"/>
                  </a:lnTo>
                  <a:lnTo>
                    <a:pt x="123" y="213"/>
                  </a:lnTo>
                  <a:lnTo>
                    <a:pt x="117" y="216"/>
                  </a:lnTo>
                  <a:lnTo>
                    <a:pt x="109" y="218"/>
                  </a:lnTo>
                  <a:lnTo>
                    <a:pt x="103" y="221"/>
                  </a:lnTo>
                  <a:close/>
                </a:path>
              </a:pathLst>
            </a:custGeom>
            <a:solidFill>
              <a:srgbClr val="CC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7" name="Freeform 52"/>
            <p:cNvSpPr>
              <a:spLocks/>
            </p:cNvSpPr>
            <p:nvPr/>
          </p:nvSpPr>
          <p:spPr bwMode="auto">
            <a:xfrm>
              <a:off x="4396" y="476"/>
              <a:ext cx="10" cy="10"/>
            </a:xfrm>
            <a:custGeom>
              <a:avLst/>
              <a:gdLst>
                <a:gd name="T0" fmla="*/ 1 w 19"/>
                <a:gd name="T1" fmla="*/ 1 h 20"/>
                <a:gd name="T2" fmla="*/ 1 w 19"/>
                <a:gd name="T3" fmla="*/ 1 h 20"/>
                <a:gd name="T4" fmla="*/ 0 w 19"/>
                <a:gd name="T5" fmla="*/ 0 h 20"/>
                <a:gd name="T6" fmla="*/ 1 w 19"/>
                <a:gd name="T7" fmla="*/ 1 h 20"/>
                <a:gd name="T8" fmla="*/ 1 w 19"/>
                <a:gd name="T9" fmla="*/ 1 h 20"/>
                <a:gd name="T10" fmla="*/ 1 w 19"/>
                <a:gd name="T11" fmla="*/ 1 h 20"/>
                <a:gd name="T12" fmla="*/ 1 w 19"/>
                <a:gd name="T13" fmla="*/ 1 h 20"/>
                <a:gd name="T14" fmla="*/ 1 w 19"/>
                <a:gd name="T15" fmla="*/ 1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20"/>
                <a:gd name="T26" fmla="*/ 19 w 19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20">
                  <a:moveTo>
                    <a:pt x="18" y="20"/>
                  </a:moveTo>
                  <a:lnTo>
                    <a:pt x="6" y="8"/>
                  </a:lnTo>
                  <a:lnTo>
                    <a:pt x="0" y="0"/>
                  </a:lnTo>
                  <a:lnTo>
                    <a:pt x="5" y="2"/>
                  </a:lnTo>
                  <a:lnTo>
                    <a:pt x="12" y="6"/>
                  </a:lnTo>
                  <a:lnTo>
                    <a:pt x="15" y="11"/>
                  </a:lnTo>
                  <a:lnTo>
                    <a:pt x="19" y="20"/>
                  </a:lnTo>
                  <a:lnTo>
                    <a:pt x="18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8" name="Freeform 53"/>
            <p:cNvSpPr>
              <a:spLocks/>
            </p:cNvSpPr>
            <p:nvPr/>
          </p:nvSpPr>
          <p:spPr bwMode="auto">
            <a:xfrm>
              <a:off x="4734" y="468"/>
              <a:ext cx="18" cy="16"/>
            </a:xfrm>
            <a:custGeom>
              <a:avLst/>
              <a:gdLst>
                <a:gd name="T0" fmla="*/ 0 w 37"/>
                <a:gd name="T1" fmla="*/ 1 h 32"/>
                <a:gd name="T2" fmla="*/ 0 w 37"/>
                <a:gd name="T3" fmla="*/ 1 h 32"/>
                <a:gd name="T4" fmla="*/ 0 w 37"/>
                <a:gd name="T5" fmla="*/ 1 h 32"/>
                <a:gd name="T6" fmla="*/ 0 w 37"/>
                <a:gd name="T7" fmla="*/ 1 h 32"/>
                <a:gd name="T8" fmla="*/ 0 w 37"/>
                <a:gd name="T9" fmla="*/ 0 h 32"/>
                <a:gd name="T10" fmla="*/ 0 w 37"/>
                <a:gd name="T11" fmla="*/ 0 h 32"/>
                <a:gd name="T12" fmla="*/ 0 w 37"/>
                <a:gd name="T13" fmla="*/ 0 h 32"/>
                <a:gd name="T14" fmla="*/ 0 w 37"/>
                <a:gd name="T15" fmla="*/ 1 h 32"/>
                <a:gd name="T16" fmla="*/ 0 w 37"/>
                <a:gd name="T17" fmla="*/ 1 h 32"/>
                <a:gd name="T18" fmla="*/ 0 w 37"/>
                <a:gd name="T19" fmla="*/ 1 h 32"/>
                <a:gd name="T20" fmla="*/ 0 w 37"/>
                <a:gd name="T21" fmla="*/ 1 h 32"/>
                <a:gd name="T22" fmla="*/ 0 w 37"/>
                <a:gd name="T23" fmla="*/ 1 h 32"/>
                <a:gd name="T24" fmla="*/ 0 w 37"/>
                <a:gd name="T25" fmla="*/ 1 h 32"/>
                <a:gd name="T26" fmla="*/ 0 w 37"/>
                <a:gd name="T27" fmla="*/ 1 h 32"/>
                <a:gd name="T28" fmla="*/ 0 w 37"/>
                <a:gd name="T29" fmla="*/ 1 h 32"/>
                <a:gd name="T30" fmla="*/ 0 w 37"/>
                <a:gd name="T31" fmla="*/ 1 h 32"/>
                <a:gd name="T32" fmla="*/ 0 w 37"/>
                <a:gd name="T33" fmla="*/ 1 h 32"/>
                <a:gd name="T34" fmla="*/ 0 w 37"/>
                <a:gd name="T35" fmla="*/ 1 h 32"/>
                <a:gd name="T36" fmla="*/ 0 w 37"/>
                <a:gd name="T37" fmla="*/ 1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7"/>
                <a:gd name="T58" fmla="*/ 0 h 32"/>
                <a:gd name="T59" fmla="*/ 37 w 37"/>
                <a:gd name="T60" fmla="*/ 32 h 3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7" h="32">
                  <a:moveTo>
                    <a:pt x="0" y="32"/>
                  </a:moveTo>
                  <a:lnTo>
                    <a:pt x="4" y="22"/>
                  </a:lnTo>
                  <a:lnTo>
                    <a:pt x="11" y="15"/>
                  </a:lnTo>
                  <a:lnTo>
                    <a:pt x="20" y="7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3" y="1"/>
                  </a:lnTo>
                  <a:lnTo>
                    <a:pt x="31" y="3"/>
                  </a:lnTo>
                  <a:lnTo>
                    <a:pt x="25" y="11"/>
                  </a:lnTo>
                  <a:lnTo>
                    <a:pt x="18" y="16"/>
                  </a:lnTo>
                  <a:lnTo>
                    <a:pt x="16" y="19"/>
                  </a:lnTo>
                  <a:lnTo>
                    <a:pt x="15" y="23"/>
                  </a:lnTo>
                  <a:lnTo>
                    <a:pt x="10" y="24"/>
                  </a:lnTo>
                  <a:lnTo>
                    <a:pt x="6" y="25"/>
                  </a:lnTo>
                  <a:lnTo>
                    <a:pt x="8" y="26"/>
                  </a:lnTo>
                  <a:lnTo>
                    <a:pt x="10" y="28"/>
                  </a:lnTo>
                  <a:lnTo>
                    <a:pt x="4" y="3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9" name="Freeform 54"/>
            <p:cNvSpPr>
              <a:spLocks/>
            </p:cNvSpPr>
            <p:nvPr/>
          </p:nvSpPr>
          <p:spPr bwMode="auto">
            <a:xfrm>
              <a:off x="4821" y="461"/>
              <a:ext cx="48" cy="20"/>
            </a:xfrm>
            <a:custGeom>
              <a:avLst/>
              <a:gdLst>
                <a:gd name="T0" fmla="*/ 1 w 95"/>
                <a:gd name="T1" fmla="*/ 1 h 39"/>
                <a:gd name="T2" fmla="*/ 1 w 95"/>
                <a:gd name="T3" fmla="*/ 1 h 39"/>
                <a:gd name="T4" fmla="*/ 1 w 95"/>
                <a:gd name="T5" fmla="*/ 1 h 39"/>
                <a:gd name="T6" fmla="*/ 1 w 95"/>
                <a:gd name="T7" fmla="*/ 1 h 39"/>
                <a:gd name="T8" fmla="*/ 1 w 95"/>
                <a:gd name="T9" fmla="*/ 1 h 39"/>
                <a:gd name="T10" fmla="*/ 1 w 95"/>
                <a:gd name="T11" fmla="*/ 1 h 39"/>
                <a:gd name="T12" fmla="*/ 1 w 95"/>
                <a:gd name="T13" fmla="*/ 1 h 39"/>
                <a:gd name="T14" fmla="*/ 1 w 95"/>
                <a:gd name="T15" fmla="*/ 1 h 39"/>
                <a:gd name="T16" fmla="*/ 0 w 95"/>
                <a:gd name="T17" fmla="*/ 1 h 39"/>
                <a:gd name="T18" fmla="*/ 1 w 95"/>
                <a:gd name="T19" fmla="*/ 0 h 39"/>
                <a:gd name="T20" fmla="*/ 1 w 95"/>
                <a:gd name="T21" fmla="*/ 0 h 39"/>
                <a:gd name="T22" fmla="*/ 1 w 95"/>
                <a:gd name="T23" fmla="*/ 0 h 39"/>
                <a:gd name="T24" fmla="*/ 1 w 95"/>
                <a:gd name="T25" fmla="*/ 1 h 39"/>
                <a:gd name="T26" fmla="*/ 1 w 95"/>
                <a:gd name="T27" fmla="*/ 1 h 39"/>
                <a:gd name="T28" fmla="*/ 1 w 95"/>
                <a:gd name="T29" fmla="*/ 1 h 39"/>
                <a:gd name="T30" fmla="*/ 1 w 95"/>
                <a:gd name="T31" fmla="*/ 1 h 39"/>
                <a:gd name="T32" fmla="*/ 1 w 95"/>
                <a:gd name="T33" fmla="*/ 1 h 39"/>
                <a:gd name="T34" fmla="*/ 1 w 95"/>
                <a:gd name="T35" fmla="*/ 1 h 39"/>
                <a:gd name="T36" fmla="*/ 1 w 95"/>
                <a:gd name="T37" fmla="*/ 1 h 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5"/>
                <a:gd name="T58" fmla="*/ 0 h 39"/>
                <a:gd name="T59" fmla="*/ 95 w 95"/>
                <a:gd name="T60" fmla="*/ 39 h 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5" h="39">
                  <a:moveTo>
                    <a:pt x="94" y="39"/>
                  </a:moveTo>
                  <a:lnTo>
                    <a:pt x="81" y="33"/>
                  </a:lnTo>
                  <a:lnTo>
                    <a:pt x="68" y="29"/>
                  </a:lnTo>
                  <a:lnTo>
                    <a:pt x="54" y="23"/>
                  </a:lnTo>
                  <a:lnTo>
                    <a:pt x="42" y="20"/>
                  </a:lnTo>
                  <a:lnTo>
                    <a:pt x="29" y="15"/>
                  </a:lnTo>
                  <a:lnTo>
                    <a:pt x="17" y="12"/>
                  </a:lnTo>
                  <a:lnTo>
                    <a:pt x="6" y="8"/>
                  </a:lnTo>
                  <a:lnTo>
                    <a:pt x="0" y="4"/>
                  </a:lnTo>
                  <a:lnTo>
                    <a:pt x="12" y="0"/>
                  </a:lnTo>
                  <a:lnTo>
                    <a:pt x="25" y="0"/>
                  </a:lnTo>
                  <a:lnTo>
                    <a:pt x="38" y="0"/>
                  </a:lnTo>
                  <a:lnTo>
                    <a:pt x="51" y="3"/>
                  </a:lnTo>
                  <a:lnTo>
                    <a:pt x="61" y="8"/>
                  </a:lnTo>
                  <a:lnTo>
                    <a:pt x="72" y="14"/>
                  </a:lnTo>
                  <a:lnTo>
                    <a:pt x="84" y="21"/>
                  </a:lnTo>
                  <a:lnTo>
                    <a:pt x="95" y="32"/>
                  </a:lnTo>
                  <a:lnTo>
                    <a:pt x="94" y="38"/>
                  </a:lnTo>
                  <a:lnTo>
                    <a:pt x="94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0" name="Freeform 55"/>
            <p:cNvSpPr>
              <a:spLocks/>
            </p:cNvSpPr>
            <p:nvPr/>
          </p:nvSpPr>
          <p:spPr bwMode="auto">
            <a:xfrm>
              <a:off x="5036" y="372"/>
              <a:ext cx="117" cy="104"/>
            </a:xfrm>
            <a:custGeom>
              <a:avLst/>
              <a:gdLst>
                <a:gd name="T0" fmla="*/ 0 w 236"/>
                <a:gd name="T1" fmla="*/ 0 h 209"/>
                <a:gd name="T2" fmla="*/ 0 w 236"/>
                <a:gd name="T3" fmla="*/ 0 h 209"/>
                <a:gd name="T4" fmla="*/ 0 w 236"/>
                <a:gd name="T5" fmla="*/ 0 h 209"/>
                <a:gd name="T6" fmla="*/ 0 w 236"/>
                <a:gd name="T7" fmla="*/ 0 h 209"/>
                <a:gd name="T8" fmla="*/ 0 w 236"/>
                <a:gd name="T9" fmla="*/ 0 h 209"/>
                <a:gd name="T10" fmla="*/ 0 w 236"/>
                <a:gd name="T11" fmla="*/ 0 h 209"/>
                <a:gd name="T12" fmla="*/ 0 w 236"/>
                <a:gd name="T13" fmla="*/ 0 h 209"/>
                <a:gd name="T14" fmla="*/ 0 w 236"/>
                <a:gd name="T15" fmla="*/ 0 h 209"/>
                <a:gd name="T16" fmla="*/ 0 w 236"/>
                <a:gd name="T17" fmla="*/ 0 h 209"/>
                <a:gd name="T18" fmla="*/ 0 w 236"/>
                <a:gd name="T19" fmla="*/ 0 h 209"/>
                <a:gd name="T20" fmla="*/ 0 w 236"/>
                <a:gd name="T21" fmla="*/ 0 h 209"/>
                <a:gd name="T22" fmla="*/ 0 w 236"/>
                <a:gd name="T23" fmla="*/ 0 h 209"/>
                <a:gd name="T24" fmla="*/ 0 w 236"/>
                <a:gd name="T25" fmla="*/ 0 h 209"/>
                <a:gd name="T26" fmla="*/ 0 w 236"/>
                <a:gd name="T27" fmla="*/ 0 h 209"/>
                <a:gd name="T28" fmla="*/ 0 w 236"/>
                <a:gd name="T29" fmla="*/ 0 h 209"/>
                <a:gd name="T30" fmla="*/ 0 w 236"/>
                <a:gd name="T31" fmla="*/ 0 h 209"/>
                <a:gd name="T32" fmla="*/ 0 w 236"/>
                <a:gd name="T33" fmla="*/ 0 h 209"/>
                <a:gd name="T34" fmla="*/ 0 w 236"/>
                <a:gd name="T35" fmla="*/ 0 h 209"/>
                <a:gd name="T36" fmla="*/ 0 w 236"/>
                <a:gd name="T37" fmla="*/ 0 h 209"/>
                <a:gd name="T38" fmla="*/ 0 w 236"/>
                <a:gd name="T39" fmla="*/ 0 h 209"/>
                <a:gd name="T40" fmla="*/ 0 w 236"/>
                <a:gd name="T41" fmla="*/ 0 h 209"/>
                <a:gd name="T42" fmla="*/ 0 w 236"/>
                <a:gd name="T43" fmla="*/ 0 h 209"/>
                <a:gd name="T44" fmla="*/ 0 w 236"/>
                <a:gd name="T45" fmla="*/ 0 h 209"/>
                <a:gd name="T46" fmla="*/ 0 w 236"/>
                <a:gd name="T47" fmla="*/ 0 h 209"/>
                <a:gd name="T48" fmla="*/ 0 w 236"/>
                <a:gd name="T49" fmla="*/ 0 h 209"/>
                <a:gd name="T50" fmla="*/ 0 w 236"/>
                <a:gd name="T51" fmla="*/ 0 h 209"/>
                <a:gd name="T52" fmla="*/ 0 w 236"/>
                <a:gd name="T53" fmla="*/ 0 h 209"/>
                <a:gd name="T54" fmla="*/ 0 w 236"/>
                <a:gd name="T55" fmla="*/ 0 h 209"/>
                <a:gd name="T56" fmla="*/ 0 w 236"/>
                <a:gd name="T57" fmla="*/ 0 h 209"/>
                <a:gd name="T58" fmla="*/ 0 w 236"/>
                <a:gd name="T59" fmla="*/ 0 h 209"/>
                <a:gd name="T60" fmla="*/ 0 w 236"/>
                <a:gd name="T61" fmla="*/ 0 h 209"/>
                <a:gd name="T62" fmla="*/ 0 w 236"/>
                <a:gd name="T63" fmla="*/ 0 h 209"/>
                <a:gd name="T64" fmla="*/ 0 w 236"/>
                <a:gd name="T65" fmla="*/ 0 h 209"/>
                <a:gd name="T66" fmla="*/ 0 w 236"/>
                <a:gd name="T67" fmla="*/ 0 h 209"/>
                <a:gd name="T68" fmla="*/ 0 w 236"/>
                <a:gd name="T69" fmla="*/ 0 h 209"/>
                <a:gd name="T70" fmla="*/ 0 w 236"/>
                <a:gd name="T71" fmla="*/ 0 h 209"/>
                <a:gd name="T72" fmla="*/ 0 w 236"/>
                <a:gd name="T73" fmla="*/ 0 h 209"/>
                <a:gd name="T74" fmla="*/ 0 w 236"/>
                <a:gd name="T75" fmla="*/ 0 h 209"/>
                <a:gd name="T76" fmla="*/ 0 w 236"/>
                <a:gd name="T77" fmla="*/ 0 h 209"/>
                <a:gd name="T78" fmla="*/ 0 w 236"/>
                <a:gd name="T79" fmla="*/ 0 h 209"/>
                <a:gd name="T80" fmla="*/ 0 w 236"/>
                <a:gd name="T81" fmla="*/ 0 h 209"/>
                <a:gd name="T82" fmla="*/ 0 w 236"/>
                <a:gd name="T83" fmla="*/ 0 h 209"/>
                <a:gd name="T84" fmla="*/ 0 w 236"/>
                <a:gd name="T85" fmla="*/ 0 h 2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6"/>
                <a:gd name="T130" fmla="*/ 0 h 209"/>
                <a:gd name="T131" fmla="*/ 236 w 236"/>
                <a:gd name="T132" fmla="*/ 209 h 20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6" h="209">
                  <a:moveTo>
                    <a:pt x="15" y="209"/>
                  </a:moveTo>
                  <a:lnTo>
                    <a:pt x="19" y="189"/>
                  </a:lnTo>
                  <a:lnTo>
                    <a:pt x="26" y="172"/>
                  </a:lnTo>
                  <a:lnTo>
                    <a:pt x="32" y="154"/>
                  </a:lnTo>
                  <a:lnTo>
                    <a:pt x="41" y="138"/>
                  </a:lnTo>
                  <a:lnTo>
                    <a:pt x="48" y="122"/>
                  </a:lnTo>
                  <a:lnTo>
                    <a:pt x="56" y="106"/>
                  </a:lnTo>
                  <a:lnTo>
                    <a:pt x="65" y="90"/>
                  </a:lnTo>
                  <a:lnTo>
                    <a:pt x="74" y="74"/>
                  </a:lnTo>
                  <a:lnTo>
                    <a:pt x="70" y="64"/>
                  </a:lnTo>
                  <a:lnTo>
                    <a:pt x="63" y="56"/>
                  </a:lnTo>
                  <a:lnTo>
                    <a:pt x="52" y="49"/>
                  </a:lnTo>
                  <a:lnTo>
                    <a:pt x="42" y="44"/>
                  </a:lnTo>
                  <a:lnTo>
                    <a:pt x="29" y="37"/>
                  </a:lnTo>
                  <a:lnTo>
                    <a:pt x="19" y="33"/>
                  </a:lnTo>
                  <a:lnTo>
                    <a:pt x="8" y="29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26" y="17"/>
                  </a:lnTo>
                  <a:lnTo>
                    <a:pt x="54" y="14"/>
                  </a:lnTo>
                  <a:lnTo>
                    <a:pt x="84" y="10"/>
                  </a:lnTo>
                  <a:lnTo>
                    <a:pt x="116" y="7"/>
                  </a:lnTo>
                  <a:lnTo>
                    <a:pt x="147" y="3"/>
                  </a:lnTo>
                  <a:lnTo>
                    <a:pt x="177" y="1"/>
                  </a:lnTo>
                  <a:lnTo>
                    <a:pt x="207" y="0"/>
                  </a:lnTo>
                  <a:lnTo>
                    <a:pt x="236" y="3"/>
                  </a:lnTo>
                  <a:lnTo>
                    <a:pt x="223" y="18"/>
                  </a:lnTo>
                  <a:lnTo>
                    <a:pt x="210" y="33"/>
                  </a:lnTo>
                  <a:lnTo>
                    <a:pt x="195" y="49"/>
                  </a:lnTo>
                  <a:lnTo>
                    <a:pt x="181" y="65"/>
                  </a:lnTo>
                  <a:lnTo>
                    <a:pt x="166" y="80"/>
                  </a:lnTo>
                  <a:lnTo>
                    <a:pt x="152" y="96"/>
                  </a:lnTo>
                  <a:lnTo>
                    <a:pt x="139" y="112"/>
                  </a:lnTo>
                  <a:lnTo>
                    <a:pt x="128" y="129"/>
                  </a:lnTo>
                  <a:lnTo>
                    <a:pt x="119" y="150"/>
                  </a:lnTo>
                  <a:lnTo>
                    <a:pt x="110" y="164"/>
                  </a:lnTo>
                  <a:lnTo>
                    <a:pt x="101" y="176"/>
                  </a:lnTo>
                  <a:lnTo>
                    <a:pt x="92" y="184"/>
                  </a:lnTo>
                  <a:lnTo>
                    <a:pt x="79" y="190"/>
                  </a:lnTo>
                  <a:lnTo>
                    <a:pt x="63" y="195"/>
                  </a:lnTo>
                  <a:lnTo>
                    <a:pt x="42" y="200"/>
                  </a:lnTo>
                  <a:lnTo>
                    <a:pt x="15" y="209"/>
                  </a:lnTo>
                  <a:close/>
                </a:path>
              </a:pathLst>
            </a:custGeom>
            <a:solidFill>
              <a:srgbClr val="CC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1" name="Freeform 56"/>
            <p:cNvSpPr>
              <a:spLocks/>
            </p:cNvSpPr>
            <p:nvPr/>
          </p:nvSpPr>
          <p:spPr bwMode="auto">
            <a:xfrm>
              <a:off x="4694" y="417"/>
              <a:ext cx="34" cy="38"/>
            </a:xfrm>
            <a:custGeom>
              <a:avLst/>
              <a:gdLst>
                <a:gd name="T0" fmla="*/ 1 w 66"/>
                <a:gd name="T1" fmla="*/ 0 h 78"/>
                <a:gd name="T2" fmla="*/ 1 w 66"/>
                <a:gd name="T3" fmla="*/ 0 h 78"/>
                <a:gd name="T4" fmla="*/ 1 w 66"/>
                <a:gd name="T5" fmla="*/ 0 h 78"/>
                <a:gd name="T6" fmla="*/ 1 w 66"/>
                <a:gd name="T7" fmla="*/ 0 h 78"/>
                <a:gd name="T8" fmla="*/ 1 w 66"/>
                <a:gd name="T9" fmla="*/ 0 h 78"/>
                <a:gd name="T10" fmla="*/ 1 w 66"/>
                <a:gd name="T11" fmla="*/ 0 h 78"/>
                <a:gd name="T12" fmla="*/ 1 w 66"/>
                <a:gd name="T13" fmla="*/ 0 h 78"/>
                <a:gd name="T14" fmla="*/ 1 w 66"/>
                <a:gd name="T15" fmla="*/ 0 h 78"/>
                <a:gd name="T16" fmla="*/ 1 w 66"/>
                <a:gd name="T17" fmla="*/ 0 h 78"/>
                <a:gd name="T18" fmla="*/ 1 w 66"/>
                <a:gd name="T19" fmla="*/ 0 h 78"/>
                <a:gd name="T20" fmla="*/ 1 w 66"/>
                <a:gd name="T21" fmla="*/ 0 h 78"/>
                <a:gd name="T22" fmla="*/ 1 w 66"/>
                <a:gd name="T23" fmla="*/ 0 h 78"/>
                <a:gd name="T24" fmla="*/ 1 w 66"/>
                <a:gd name="T25" fmla="*/ 0 h 78"/>
                <a:gd name="T26" fmla="*/ 1 w 66"/>
                <a:gd name="T27" fmla="*/ 0 h 78"/>
                <a:gd name="T28" fmla="*/ 0 w 66"/>
                <a:gd name="T29" fmla="*/ 0 h 78"/>
                <a:gd name="T30" fmla="*/ 1 w 66"/>
                <a:gd name="T31" fmla="*/ 0 h 78"/>
                <a:gd name="T32" fmla="*/ 1 w 66"/>
                <a:gd name="T33" fmla="*/ 0 h 78"/>
                <a:gd name="T34" fmla="*/ 1 w 66"/>
                <a:gd name="T35" fmla="*/ 0 h 78"/>
                <a:gd name="T36" fmla="*/ 1 w 66"/>
                <a:gd name="T37" fmla="*/ 0 h 78"/>
                <a:gd name="T38" fmla="*/ 1 w 66"/>
                <a:gd name="T39" fmla="*/ 0 h 78"/>
                <a:gd name="T40" fmla="*/ 1 w 66"/>
                <a:gd name="T41" fmla="*/ 0 h 78"/>
                <a:gd name="T42" fmla="*/ 1 w 66"/>
                <a:gd name="T43" fmla="*/ 0 h 78"/>
                <a:gd name="T44" fmla="*/ 1 w 66"/>
                <a:gd name="T45" fmla="*/ 0 h 7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6"/>
                <a:gd name="T70" fmla="*/ 0 h 78"/>
                <a:gd name="T71" fmla="*/ 66 w 66"/>
                <a:gd name="T72" fmla="*/ 78 h 7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6" h="78">
                  <a:moveTo>
                    <a:pt x="27" y="78"/>
                  </a:moveTo>
                  <a:lnTo>
                    <a:pt x="23" y="76"/>
                  </a:lnTo>
                  <a:lnTo>
                    <a:pt x="19" y="75"/>
                  </a:lnTo>
                  <a:lnTo>
                    <a:pt x="23" y="62"/>
                  </a:lnTo>
                  <a:lnTo>
                    <a:pt x="28" y="51"/>
                  </a:lnTo>
                  <a:lnTo>
                    <a:pt x="32" y="40"/>
                  </a:lnTo>
                  <a:lnTo>
                    <a:pt x="36" y="34"/>
                  </a:lnTo>
                  <a:lnTo>
                    <a:pt x="37" y="27"/>
                  </a:lnTo>
                  <a:lnTo>
                    <a:pt x="39" y="22"/>
                  </a:lnTo>
                  <a:lnTo>
                    <a:pt x="41" y="18"/>
                  </a:lnTo>
                  <a:lnTo>
                    <a:pt x="43" y="15"/>
                  </a:lnTo>
                  <a:lnTo>
                    <a:pt x="30" y="14"/>
                  </a:lnTo>
                  <a:lnTo>
                    <a:pt x="19" y="13"/>
                  </a:lnTo>
                  <a:lnTo>
                    <a:pt x="9" y="11"/>
                  </a:lnTo>
                  <a:lnTo>
                    <a:pt x="0" y="8"/>
                  </a:lnTo>
                  <a:lnTo>
                    <a:pt x="28" y="0"/>
                  </a:lnTo>
                  <a:lnTo>
                    <a:pt x="48" y="3"/>
                  </a:lnTo>
                  <a:lnTo>
                    <a:pt x="60" y="12"/>
                  </a:lnTo>
                  <a:lnTo>
                    <a:pt x="66" y="27"/>
                  </a:lnTo>
                  <a:lnTo>
                    <a:pt x="65" y="42"/>
                  </a:lnTo>
                  <a:lnTo>
                    <a:pt x="57" y="57"/>
                  </a:lnTo>
                  <a:lnTo>
                    <a:pt x="44" y="69"/>
                  </a:lnTo>
                  <a:lnTo>
                    <a:pt x="27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2" name="Freeform 57"/>
            <p:cNvSpPr>
              <a:spLocks/>
            </p:cNvSpPr>
            <p:nvPr/>
          </p:nvSpPr>
          <p:spPr bwMode="auto">
            <a:xfrm>
              <a:off x="4722" y="298"/>
              <a:ext cx="154" cy="151"/>
            </a:xfrm>
            <a:custGeom>
              <a:avLst/>
              <a:gdLst>
                <a:gd name="T0" fmla="*/ 1 w 308"/>
                <a:gd name="T1" fmla="*/ 0 h 303"/>
                <a:gd name="T2" fmla="*/ 1 w 308"/>
                <a:gd name="T3" fmla="*/ 0 h 303"/>
                <a:gd name="T4" fmla="*/ 1 w 308"/>
                <a:gd name="T5" fmla="*/ 0 h 303"/>
                <a:gd name="T6" fmla="*/ 1 w 308"/>
                <a:gd name="T7" fmla="*/ 0 h 303"/>
                <a:gd name="T8" fmla="*/ 1 w 308"/>
                <a:gd name="T9" fmla="*/ 0 h 303"/>
                <a:gd name="T10" fmla="*/ 1 w 308"/>
                <a:gd name="T11" fmla="*/ 0 h 303"/>
                <a:gd name="T12" fmla="*/ 1 w 308"/>
                <a:gd name="T13" fmla="*/ 0 h 303"/>
                <a:gd name="T14" fmla="*/ 1 w 308"/>
                <a:gd name="T15" fmla="*/ 0 h 303"/>
                <a:gd name="T16" fmla="*/ 1 w 308"/>
                <a:gd name="T17" fmla="*/ 0 h 303"/>
                <a:gd name="T18" fmla="*/ 1 w 308"/>
                <a:gd name="T19" fmla="*/ 0 h 303"/>
                <a:gd name="T20" fmla="*/ 1 w 308"/>
                <a:gd name="T21" fmla="*/ 0 h 303"/>
                <a:gd name="T22" fmla="*/ 1 w 308"/>
                <a:gd name="T23" fmla="*/ 0 h 303"/>
                <a:gd name="T24" fmla="*/ 1 w 308"/>
                <a:gd name="T25" fmla="*/ 0 h 303"/>
                <a:gd name="T26" fmla="*/ 1 w 308"/>
                <a:gd name="T27" fmla="*/ 0 h 303"/>
                <a:gd name="T28" fmla="*/ 1 w 308"/>
                <a:gd name="T29" fmla="*/ 0 h 303"/>
                <a:gd name="T30" fmla="*/ 1 w 308"/>
                <a:gd name="T31" fmla="*/ 0 h 303"/>
                <a:gd name="T32" fmla="*/ 1 w 308"/>
                <a:gd name="T33" fmla="*/ 0 h 303"/>
                <a:gd name="T34" fmla="*/ 1 w 308"/>
                <a:gd name="T35" fmla="*/ 0 h 303"/>
                <a:gd name="T36" fmla="*/ 1 w 308"/>
                <a:gd name="T37" fmla="*/ 0 h 303"/>
                <a:gd name="T38" fmla="*/ 1 w 308"/>
                <a:gd name="T39" fmla="*/ 0 h 303"/>
                <a:gd name="T40" fmla="*/ 1 w 308"/>
                <a:gd name="T41" fmla="*/ 0 h 303"/>
                <a:gd name="T42" fmla="*/ 1 w 308"/>
                <a:gd name="T43" fmla="*/ 0 h 303"/>
                <a:gd name="T44" fmla="*/ 1 w 308"/>
                <a:gd name="T45" fmla="*/ 0 h 303"/>
                <a:gd name="T46" fmla="*/ 1 w 308"/>
                <a:gd name="T47" fmla="*/ 0 h 303"/>
                <a:gd name="T48" fmla="*/ 1 w 308"/>
                <a:gd name="T49" fmla="*/ 0 h 303"/>
                <a:gd name="T50" fmla="*/ 1 w 308"/>
                <a:gd name="T51" fmla="*/ 0 h 303"/>
                <a:gd name="T52" fmla="*/ 1 w 308"/>
                <a:gd name="T53" fmla="*/ 0 h 303"/>
                <a:gd name="T54" fmla="*/ 1 w 308"/>
                <a:gd name="T55" fmla="*/ 0 h 303"/>
                <a:gd name="T56" fmla="*/ 1 w 308"/>
                <a:gd name="T57" fmla="*/ 0 h 303"/>
                <a:gd name="T58" fmla="*/ 1 w 308"/>
                <a:gd name="T59" fmla="*/ 0 h 303"/>
                <a:gd name="T60" fmla="*/ 1 w 308"/>
                <a:gd name="T61" fmla="*/ 0 h 303"/>
                <a:gd name="T62" fmla="*/ 1 w 308"/>
                <a:gd name="T63" fmla="*/ 0 h 303"/>
                <a:gd name="T64" fmla="*/ 1 w 308"/>
                <a:gd name="T65" fmla="*/ 0 h 303"/>
                <a:gd name="T66" fmla="*/ 1 w 308"/>
                <a:gd name="T67" fmla="*/ 0 h 303"/>
                <a:gd name="T68" fmla="*/ 1 w 308"/>
                <a:gd name="T69" fmla="*/ 0 h 303"/>
                <a:gd name="T70" fmla="*/ 1 w 308"/>
                <a:gd name="T71" fmla="*/ 0 h 303"/>
                <a:gd name="T72" fmla="*/ 1 w 308"/>
                <a:gd name="T73" fmla="*/ 0 h 303"/>
                <a:gd name="T74" fmla="*/ 1 w 308"/>
                <a:gd name="T75" fmla="*/ 0 h 303"/>
                <a:gd name="T76" fmla="*/ 1 w 308"/>
                <a:gd name="T77" fmla="*/ 0 h 303"/>
                <a:gd name="T78" fmla="*/ 1 w 308"/>
                <a:gd name="T79" fmla="*/ 0 h 303"/>
                <a:gd name="T80" fmla="*/ 1 w 308"/>
                <a:gd name="T81" fmla="*/ 0 h 30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8"/>
                <a:gd name="T124" fmla="*/ 0 h 303"/>
                <a:gd name="T125" fmla="*/ 308 w 308"/>
                <a:gd name="T126" fmla="*/ 303 h 30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8" h="303">
                  <a:moveTo>
                    <a:pt x="80" y="303"/>
                  </a:moveTo>
                  <a:lnTo>
                    <a:pt x="83" y="284"/>
                  </a:lnTo>
                  <a:lnTo>
                    <a:pt x="85" y="271"/>
                  </a:lnTo>
                  <a:lnTo>
                    <a:pt x="85" y="259"/>
                  </a:lnTo>
                  <a:lnTo>
                    <a:pt x="85" y="252"/>
                  </a:lnTo>
                  <a:lnTo>
                    <a:pt x="81" y="244"/>
                  </a:lnTo>
                  <a:lnTo>
                    <a:pt x="76" y="235"/>
                  </a:lnTo>
                  <a:lnTo>
                    <a:pt x="69" y="225"/>
                  </a:lnTo>
                  <a:lnTo>
                    <a:pt x="58" y="213"/>
                  </a:lnTo>
                  <a:lnTo>
                    <a:pt x="55" y="189"/>
                  </a:lnTo>
                  <a:lnTo>
                    <a:pt x="48" y="172"/>
                  </a:lnTo>
                  <a:lnTo>
                    <a:pt x="38" y="159"/>
                  </a:lnTo>
                  <a:lnTo>
                    <a:pt x="29" y="150"/>
                  </a:lnTo>
                  <a:lnTo>
                    <a:pt x="18" y="142"/>
                  </a:lnTo>
                  <a:lnTo>
                    <a:pt x="9" y="135"/>
                  </a:lnTo>
                  <a:lnTo>
                    <a:pt x="2" y="125"/>
                  </a:lnTo>
                  <a:lnTo>
                    <a:pt x="0" y="112"/>
                  </a:lnTo>
                  <a:lnTo>
                    <a:pt x="19" y="94"/>
                  </a:lnTo>
                  <a:lnTo>
                    <a:pt x="42" y="77"/>
                  </a:lnTo>
                  <a:lnTo>
                    <a:pt x="65" y="60"/>
                  </a:lnTo>
                  <a:lnTo>
                    <a:pt x="89" y="46"/>
                  </a:lnTo>
                  <a:lnTo>
                    <a:pt x="113" y="31"/>
                  </a:lnTo>
                  <a:lnTo>
                    <a:pt x="140" y="19"/>
                  </a:lnTo>
                  <a:lnTo>
                    <a:pt x="167" y="7"/>
                  </a:lnTo>
                  <a:lnTo>
                    <a:pt x="196" y="0"/>
                  </a:lnTo>
                  <a:lnTo>
                    <a:pt x="204" y="1"/>
                  </a:lnTo>
                  <a:lnTo>
                    <a:pt x="216" y="4"/>
                  </a:lnTo>
                  <a:lnTo>
                    <a:pt x="223" y="5"/>
                  </a:lnTo>
                  <a:lnTo>
                    <a:pt x="230" y="9"/>
                  </a:lnTo>
                  <a:lnTo>
                    <a:pt x="238" y="10"/>
                  </a:lnTo>
                  <a:lnTo>
                    <a:pt x="248" y="13"/>
                  </a:lnTo>
                  <a:lnTo>
                    <a:pt x="252" y="10"/>
                  </a:lnTo>
                  <a:lnTo>
                    <a:pt x="260" y="9"/>
                  </a:lnTo>
                  <a:lnTo>
                    <a:pt x="267" y="6"/>
                  </a:lnTo>
                  <a:lnTo>
                    <a:pt x="276" y="5"/>
                  </a:lnTo>
                  <a:lnTo>
                    <a:pt x="284" y="4"/>
                  </a:lnTo>
                  <a:lnTo>
                    <a:pt x="293" y="5"/>
                  </a:lnTo>
                  <a:lnTo>
                    <a:pt x="301" y="5"/>
                  </a:lnTo>
                  <a:lnTo>
                    <a:pt x="308" y="9"/>
                  </a:lnTo>
                  <a:lnTo>
                    <a:pt x="307" y="28"/>
                  </a:lnTo>
                  <a:lnTo>
                    <a:pt x="306" y="48"/>
                  </a:lnTo>
                  <a:lnTo>
                    <a:pt x="304" y="67"/>
                  </a:lnTo>
                  <a:lnTo>
                    <a:pt x="304" y="86"/>
                  </a:lnTo>
                  <a:lnTo>
                    <a:pt x="303" y="104"/>
                  </a:lnTo>
                  <a:lnTo>
                    <a:pt x="303" y="123"/>
                  </a:lnTo>
                  <a:lnTo>
                    <a:pt x="303" y="142"/>
                  </a:lnTo>
                  <a:lnTo>
                    <a:pt x="303" y="163"/>
                  </a:lnTo>
                  <a:lnTo>
                    <a:pt x="298" y="173"/>
                  </a:lnTo>
                  <a:lnTo>
                    <a:pt x="294" y="183"/>
                  </a:lnTo>
                  <a:lnTo>
                    <a:pt x="289" y="193"/>
                  </a:lnTo>
                  <a:lnTo>
                    <a:pt x="285" y="203"/>
                  </a:lnTo>
                  <a:lnTo>
                    <a:pt x="279" y="213"/>
                  </a:lnTo>
                  <a:lnTo>
                    <a:pt x="275" y="222"/>
                  </a:lnTo>
                  <a:lnTo>
                    <a:pt x="271" y="233"/>
                  </a:lnTo>
                  <a:lnTo>
                    <a:pt x="271" y="245"/>
                  </a:lnTo>
                  <a:lnTo>
                    <a:pt x="275" y="249"/>
                  </a:lnTo>
                  <a:lnTo>
                    <a:pt x="279" y="257"/>
                  </a:lnTo>
                  <a:lnTo>
                    <a:pt x="264" y="261"/>
                  </a:lnTo>
                  <a:lnTo>
                    <a:pt x="250" y="264"/>
                  </a:lnTo>
                  <a:lnTo>
                    <a:pt x="236" y="264"/>
                  </a:lnTo>
                  <a:lnTo>
                    <a:pt x="222" y="264"/>
                  </a:lnTo>
                  <a:lnTo>
                    <a:pt x="206" y="263"/>
                  </a:lnTo>
                  <a:lnTo>
                    <a:pt x="191" y="263"/>
                  </a:lnTo>
                  <a:lnTo>
                    <a:pt x="177" y="263"/>
                  </a:lnTo>
                  <a:lnTo>
                    <a:pt x="165" y="264"/>
                  </a:lnTo>
                  <a:lnTo>
                    <a:pt x="162" y="251"/>
                  </a:lnTo>
                  <a:lnTo>
                    <a:pt x="158" y="241"/>
                  </a:lnTo>
                  <a:lnTo>
                    <a:pt x="154" y="234"/>
                  </a:lnTo>
                  <a:lnTo>
                    <a:pt x="154" y="228"/>
                  </a:lnTo>
                  <a:lnTo>
                    <a:pt x="151" y="220"/>
                  </a:lnTo>
                  <a:lnTo>
                    <a:pt x="153" y="213"/>
                  </a:lnTo>
                  <a:lnTo>
                    <a:pt x="154" y="203"/>
                  </a:lnTo>
                  <a:lnTo>
                    <a:pt x="159" y="191"/>
                  </a:lnTo>
                  <a:lnTo>
                    <a:pt x="149" y="190"/>
                  </a:lnTo>
                  <a:lnTo>
                    <a:pt x="141" y="189"/>
                  </a:lnTo>
                  <a:lnTo>
                    <a:pt x="135" y="209"/>
                  </a:lnTo>
                  <a:lnTo>
                    <a:pt x="136" y="226"/>
                  </a:lnTo>
                  <a:lnTo>
                    <a:pt x="139" y="239"/>
                  </a:lnTo>
                  <a:lnTo>
                    <a:pt x="142" y="253"/>
                  </a:lnTo>
                  <a:lnTo>
                    <a:pt x="141" y="265"/>
                  </a:lnTo>
                  <a:lnTo>
                    <a:pt x="132" y="276"/>
                  </a:lnTo>
                  <a:lnTo>
                    <a:pt x="113" y="289"/>
                  </a:lnTo>
                  <a:lnTo>
                    <a:pt x="80" y="303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3" name="Freeform 58"/>
            <p:cNvSpPr>
              <a:spLocks/>
            </p:cNvSpPr>
            <p:nvPr/>
          </p:nvSpPr>
          <p:spPr bwMode="auto">
            <a:xfrm>
              <a:off x="4359" y="331"/>
              <a:ext cx="228" cy="102"/>
            </a:xfrm>
            <a:custGeom>
              <a:avLst/>
              <a:gdLst>
                <a:gd name="T0" fmla="*/ 0 w 457"/>
                <a:gd name="T1" fmla="*/ 1 h 203"/>
                <a:gd name="T2" fmla="*/ 0 w 457"/>
                <a:gd name="T3" fmla="*/ 1 h 203"/>
                <a:gd name="T4" fmla="*/ 0 w 457"/>
                <a:gd name="T5" fmla="*/ 1 h 203"/>
                <a:gd name="T6" fmla="*/ 0 w 457"/>
                <a:gd name="T7" fmla="*/ 1 h 203"/>
                <a:gd name="T8" fmla="*/ 0 w 457"/>
                <a:gd name="T9" fmla="*/ 1 h 203"/>
                <a:gd name="T10" fmla="*/ 0 w 457"/>
                <a:gd name="T11" fmla="*/ 1 h 203"/>
                <a:gd name="T12" fmla="*/ 0 w 457"/>
                <a:gd name="T13" fmla="*/ 1 h 203"/>
                <a:gd name="T14" fmla="*/ 0 w 457"/>
                <a:gd name="T15" fmla="*/ 1 h 203"/>
                <a:gd name="T16" fmla="*/ 0 w 457"/>
                <a:gd name="T17" fmla="*/ 1 h 203"/>
                <a:gd name="T18" fmla="*/ 0 w 457"/>
                <a:gd name="T19" fmla="*/ 1 h 203"/>
                <a:gd name="T20" fmla="*/ 0 w 457"/>
                <a:gd name="T21" fmla="*/ 1 h 203"/>
                <a:gd name="T22" fmla="*/ 0 w 457"/>
                <a:gd name="T23" fmla="*/ 1 h 203"/>
                <a:gd name="T24" fmla="*/ 0 w 457"/>
                <a:gd name="T25" fmla="*/ 1 h 203"/>
                <a:gd name="T26" fmla="*/ 0 w 457"/>
                <a:gd name="T27" fmla="*/ 1 h 203"/>
                <a:gd name="T28" fmla="*/ 0 w 457"/>
                <a:gd name="T29" fmla="*/ 1 h 203"/>
                <a:gd name="T30" fmla="*/ 0 w 457"/>
                <a:gd name="T31" fmla="*/ 1 h 203"/>
                <a:gd name="T32" fmla="*/ 0 w 457"/>
                <a:gd name="T33" fmla="*/ 1 h 203"/>
                <a:gd name="T34" fmla="*/ 0 w 457"/>
                <a:gd name="T35" fmla="*/ 1 h 203"/>
                <a:gd name="T36" fmla="*/ 0 w 457"/>
                <a:gd name="T37" fmla="*/ 1 h 203"/>
                <a:gd name="T38" fmla="*/ 0 w 457"/>
                <a:gd name="T39" fmla="*/ 1 h 203"/>
                <a:gd name="T40" fmla="*/ 0 w 457"/>
                <a:gd name="T41" fmla="*/ 1 h 203"/>
                <a:gd name="T42" fmla="*/ 0 w 457"/>
                <a:gd name="T43" fmla="*/ 1 h 203"/>
                <a:gd name="T44" fmla="*/ 0 w 457"/>
                <a:gd name="T45" fmla="*/ 1 h 203"/>
                <a:gd name="T46" fmla="*/ 0 w 457"/>
                <a:gd name="T47" fmla="*/ 1 h 203"/>
                <a:gd name="T48" fmla="*/ 0 w 457"/>
                <a:gd name="T49" fmla="*/ 1 h 203"/>
                <a:gd name="T50" fmla="*/ 0 w 457"/>
                <a:gd name="T51" fmla="*/ 1 h 203"/>
                <a:gd name="T52" fmla="*/ 0 w 457"/>
                <a:gd name="T53" fmla="*/ 1 h 203"/>
                <a:gd name="T54" fmla="*/ 0 w 457"/>
                <a:gd name="T55" fmla="*/ 1 h 203"/>
                <a:gd name="T56" fmla="*/ 0 w 457"/>
                <a:gd name="T57" fmla="*/ 1 h 203"/>
                <a:gd name="T58" fmla="*/ 0 w 457"/>
                <a:gd name="T59" fmla="*/ 1 h 203"/>
                <a:gd name="T60" fmla="*/ 0 w 457"/>
                <a:gd name="T61" fmla="*/ 0 h 203"/>
                <a:gd name="T62" fmla="*/ 0 w 457"/>
                <a:gd name="T63" fmla="*/ 1 h 203"/>
                <a:gd name="T64" fmla="*/ 0 w 457"/>
                <a:gd name="T65" fmla="*/ 1 h 203"/>
                <a:gd name="T66" fmla="*/ 0 w 457"/>
                <a:gd name="T67" fmla="*/ 1 h 203"/>
                <a:gd name="T68" fmla="*/ 0 w 457"/>
                <a:gd name="T69" fmla="*/ 1 h 203"/>
                <a:gd name="T70" fmla="*/ 0 w 457"/>
                <a:gd name="T71" fmla="*/ 1 h 203"/>
                <a:gd name="T72" fmla="*/ 0 w 457"/>
                <a:gd name="T73" fmla="*/ 1 h 203"/>
                <a:gd name="T74" fmla="*/ 0 w 457"/>
                <a:gd name="T75" fmla="*/ 1 h 203"/>
                <a:gd name="T76" fmla="*/ 0 w 457"/>
                <a:gd name="T77" fmla="*/ 1 h 203"/>
                <a:gd name="T78" fmla="*/ 0 w 457"/>
                <a:gd name="T79" fmla="*/ 1 h 203"/>
                <a:gd name="T80" fmla="*/ 0 w 457"/>
                <a:gd name="T81" fmla="*/ 1 h 203"/>
                <a:gd name="T82" fmla="*/ 0 w 457"/>
                <a:gd name="T83" fmla="*/ 1 h 203"/>
                <a:gd name="T84" fmla="*/ 0 w 457"/>
                <a:gd name="T85" fmla="*/ 1 h 203"/>
                <a:gd name="T86" fmla="*/ 0 w 457"/>
                <a:gd name="T87" fmla="*/ 1 h 203"/>
                <a:gd name="T88" fmla="*/ 0 w 457"/>
                <a:gd name="T89" fmla="*/ 1 h 203"/>
                <a:gd name="T90" fmla="*/ 0 w 457"/>
                <a:gd name="T91" fmla="*/ 1 h 203"/>
                <a:gd name="T92" fmla="*/ 0 w 457"/>
                <a:gd name="T93" fmla="*/ 1 h 203"/>
                <a:gd name="T94" fmla="*/ 0 w 457"/>
                <a:gd name="T95" fmla="*/ 1 h 203"/>
                <a:gd name="T96" fmla="*/ 0 w 457"/>
                <a:gd name="T97" fmla="*/ 1 h 203"/>
                <a:gd name="T98" fmla="*/ 0 w 457"/>
                <a:gd name="T99" fmla="*/ 1 h 203"/>
                <a:gd name="T100" fmla="*/ 0 w 457"/>
                <a:gd name="T101" fmla="*/ 1 h 203"/>
                <a:gd name="T102" fmla="*/ 0 w 457"/>
                <a:gd name="T103" fmla="*/ 1 h 203"/>
                <a:gd name="T104" fmla="*/ 0 w 457"/>
                <a:gd name="T105" fmla="*/ 1 h 203"/>
                <a:gd name="T106" fmla="*/ 0 w 457"/>
                <a:gd name="T107" fmla="*/ 1 h 203"/>
                <a:gd name="T108" fmla="*/ 0 w 457"/>
                <a:gd name="T109" fmla="*/ 1 h 203"/>
                <a:gd name="T110" fmla="*/ 0 w 457"/>
                <a:gd name="T111" fmla="*/ 1 h 2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57"/>
                <a:gd name="T169" fmla="*/ 0 h 203"/>
                <a:gd name="T170" fmla="*/ 457 w 457"/>
                <a:gd name="T171" fmla="*/ 203 h 20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57" h="203">
                  <a:moveTo>
                    <a:pt x="177" y="203"/>
                  </a:moveTo>
                  <a:lnTo>
                    <a:pt x="175" y="190"/>
                  </a:lnTo>
                  <a:lnTo>
                    <a:pt x="174" y="182"/>
                  </a:lnTo>
                  <a:lnTo>
                    <a:pt x="171" y="174"/>
                  </a:lnTo>
                  <a:lnTo>
                    <a:pt x="168" y="170"/>
                  </a:lnTo>
                  <a:lnTo>
                    <a:pt x="163" y="166"/>
                  </a:lnTo>
                  <a:lnTo>
                    <a:pt x="157" y="165"/>
                  </a:lnTo>
                  <a:lnTo>
                    <a:pt x="148" y="164"/>
                  </a:lnTo>
                  <a:lnTo>
                    <a:pt x="138" y="164"/>
                  </a:lnTo>
                  <a:lnTo>
                    <a:pt x="131" y="155"/>
                  </a:lnTo>
                  <a:lnTo>
                    <a:pt x="126" y="151"/>
                  </a:lnTo>
                  <a:lnTo>
                    <a:pt x="121" y="149"/>
                  </a:lnTo>
                  <a:lnTo>
                    <a:pt x="116" y="149"/>
                  </a:lnTo>
                  <a:lnTo>
                    <a:pt x="110" y="149"/>
                  </a:lnTo>
                  <a:lnTo>
                    <a:pt x="105" y="151"/>
                  </a:lnTo>
                  <a:lnTo>
                    <a:pt x="98" y="152"/>
                  </a:lnTo>
                  <a:lnTo>
                    <a:pt x="92" y="154"/>
                  </a:lnTo>
                  <a:lnTo>
                    <a:pt x="83" y="141"/>
                  </a:lnTo>
                  <a:lnTo>
                    <a:pt x="75" y="133"/>
                  </a:lnTo>
                  <a:lnTo>
                    <a:pt x="66" y="129"/>
                  </a:lnTo>
                  <a:lnTo>
                    <a:pt x="59" y="131"/>
                  </a:lnTo>
                  <a:lnTo>
                    <a:pt x="50" y="134"/>
                  </a:lnTo>
                  <a:lnTo>
                    <a:pt x="41" y="141"/>
                  </a:lnTo>
                  <a:lnTo>
                    <a:pt x="31" y="148"/>
                  </a:lnTo>
                  <a:lnTo>
                    <a:pt x="22" y="156"/>
                  </a:lnTo>
                  <a:lnTo>
                    <a:pt x="22" y="147"/>
                  </a:lnTo>
                  <a:lnTo>
                    <a:pt x="24" y="138"/>
                  </a:lnTo>
                  <a:lnTo>
                    <a:pt x="28" y="130"/>
                  </a:lnTo>
                  <a:lnTo>
                    <a:pt x="35" y="124"/>
                  </a:lnTo>
                  <a:lnTo>
                    <a:pt x="40" y="115"/>
                  </a:lnTo>
                  <a:lnTo>
                    <a:pt x="47" y="108"/>
                  </a:lnTo>
                  <a:lnTo>
                    <a:pt x="55" y="101"/>
                  </a:lnTo>
                  <a:lnTo>
                    <a:pt x="63" y="95"/>
                  </a:lnTo>
                  <a:lnTo>
                    <a:pt x="60" y="90"/>
                  </a:lnTo>
                  <a:lnTo>
                    <a:pt x="59" y="88"/>
                  </a:lnTo>
                  <a:lnTo>
                    <a:pt x="49" y="84"/>
                  </a:lnTo>
                  <a:lnTo>
                    <a:pt x="41" y="84"/>
                  </a:lnTo>
                  <a:lnTo>
                    <a:pt x="33" y="84"/>
                  </a:lnTo>
                  <a:lnTo>
                    <a:pt x="27" y="87"/>
                  </a:lnTo>
                  <a:lnTo>
                    <a:pt x="13" y="91"/>
                  </a:lnTo>
                  <a:lnTo>
                    <a:pt x="0" y="96"/>
                  </a:lnTo>
                  <a:lnTo>
                    <a:pt x="3" y="87"/>
                  </a:lnTo>
                  <a:lnTo>
                    <a:pt x="12" y="78"/>
                  </a:lnTo>
                  <a:lnTo>
                    <a:pt x="23" y="70"/>
                  </a:lnTo>
                  <a:lnTo>
                    <a:pt x="38" y="61"/>
                  </a:lnTo>
                  <a:lnTo>
                    <a:pt x="54" y="53"/>
                  </a:lnTo>
                  <a:lnTo>
                    <a:pt x="70" y="47"/>
                  </a:lnTo>
                  <a:lnTo>
                    <a:pt x="86" y="43"/>
                  </a:lnTo>
                  <a:lnTo>
                    <a:pt x="98" y="42"/>
                  </a:lnTo>
                  <a:lnTo>
                    <a:pt x="97" y="46"/>
                  </a:lnTo>
                  <a:lnTo>
                    <a:pt x="97" y="54"/>
                  </a:lnTo>
                  <a:lnTo>
                    <a:pt x="97" y="62"/>
                  </a:lnTo>
                  <a:lnTo>
                    <a:pt x="98" y="72"/>
                  </a:lnTo>
                  <a:lnTo>
                    <a:pt x="100" y="80"/>
                  </a:lnTo>
                  <a:lnTo>
                    <a:pt x="103" y="88"/>
                  </a:lnTo>
                  <a:lnTo>
                    <a:pt x="110" y="93"/>
                  </a:lnTo>
                  <a:lnTo>
                    <a:pt x="120" y="95"/>
                  </a:lnTo>
                  <a:lnTo>
                    <a:pt x="148" y="58"/>
                  </a:lnTo>
                  <a:lnTo>
                    <a:pt x="177" y="32"/>
                  </a:lnTo>
                  <a:lnTo>
                    <a:pt x="208" y="12"/>
                  </a:lnTo>
                  <a:lnTo>
                    <a:pt x="241" y="3"/>
                  </a:lnTo>
                  <a:lnTo>
                    <a:pt x="276" y="0"/>
                  </a:lnTo>
                  <a:lnTo>
                    <a:pt x="315" y="6"/>
                  </a:lnTo>
                  <a:lnTo>
                    <a:pt x="358" y="19"/>
                  </a:lnTo>
                  <a:lnTo>
                    <a:pt x="407" y="38"/>
                  </a:lnTo>
                  <a:lnTo>
                    <a:pt x="417" y="45"/>
                  </a:lnTo>
                  <a:lnTo>
                    <a:pt x="426" y="53"/>
                  </a:lnTo>
                  <a:lnTo>
                    <a:pt x="432" y="57"/>
                  </a:lnTo>
                  <a:lnTo>
                    <a:pt x="439" y="61"/>
                  </a:lnTo>
                  <a:lnTo>
                    <a:pt x="446" y="69"/>
                  </a:lnTo>
                  <a:lnTo>
                    <a:pt x="457" y="78"/>
                  </a:lnTo>
                  <a:lnTo>
                    <a:pt x="454" y="78"/>
                  </a:lnTo>
                  <a:lnTo>
                    <a:pt x="449" y="81"/>
                  </a:lnTo>
                  <a:lnTo>
                    <a:pt x="441" y="84"/>
                  </a:lnTo>
                  <a:lnTo>
                    <a:pt x="434" y="88"/>
                  </a:lnTo>
                  <a:lnTo>
                    <a:pt x="425" y="90"/>
                  </a:lnTo>
                  <a:lnTo>
                    <a:pt x="417" y="93"/>
                  </a:lnTo>
                  <a:lnTo>
                    <a:pt x="411" y="95"/>
                  </a:lnTo>
                  <a:lnTo>
                    <a:pt x="408" y="98"/>
                  </a:lnTo>
                  <a:lnTo>
                    <a:pt x="399" y="94"/>
                  </a:lnTo>
                  <a:lnTo>
                    <a:pt x="393" y="91"/>
                  </a:lnTo>
                  <a:lnTo>
                    <a:pt x="385" y="87"/>
                  </a:lnTo>
                  <a:lnTo>
                    <a:pt x="380" y="83"/>
                  </a:lnTo>
                  <a:lnTo>
                    <a:pt x="372" y="80"/>
                  </a:lnTo>
                  <a:lnTo>
                    <a:pt x="365" y="80"/>
                  </a:lnTo>
                  <a:lnTo>
                    <a:pt x="356" y="82"/>
                  </a:lnTo>
                  <a:lnTo>
                    <a:pt x="346" y="89"/>
                  </a:lnTo>
                  <a:lnTo>
                    <a:pt x="334" y="88"/>
                  </a:lnTo>
                  <a:lnTo>
                    <a:pt x="327" y="88"/>
                  </a:lnTo>
                  <a:lnTo>
                    <a:pt x="323" y="87"/>
                  </a:lnTo>
                  <a:lnTo>
                    <a:pt x="319" y="87"/>
                  </a:lnTo>
                  <a:lnTo>
                    <a:pt x="314" y="88"/>
                  </a:lnTo>
                  <a:lnTo>
                    <a:pt x="307" y="91"/>
                  </a:lnTo>
                  <a:lnTo>
                    <a:pt x="297" y="100"/>
                  </a:lnTo>
                  <a:lnTo>
                    <a:pt x="290" y="108"/>
                  </a:lnTo>
                  <a:lnTo>
                    <a:pt x="283" y="114"/>
                  </a:lnTo>
                  <a:lnTo>
                    <a:pt x="279" y="122"/>
                  </a:lnTo>
                  <a:lnTo>
                    <a:pt x="273" y="128"/>
                  </a:lnTo>
                  <a:lnTo>
                    <a:pt x="267" y="135"/>
                  </a:lnTo>
                  <a:lnTo>
                    <a:pt x="259" y="145"/>
                  </a:lnTo>
                  <a:lnTo>
                    <a:pt x="251" y="159"/>
                  </a:lnTo>
                  <a:lnTo>
                    <a:pt x="244" y="149"/>
                  </a:lnTo>
                  <a:lnTo>
                    <a:pt x="239" y="144"/>
                  </a:lnTo>
                  <a:lnTo>
                    <a:pt x="230" y="144"/>
                  </a:lnTo>
                  <a:lnTo>
                    <a:pt x="221" y="144"/>
                  </a:lnTo>
                  <a:lnTo>
                    <a:pt x="213" y="150"/>
                  </a:lnTo>
                  <a:lnTo>
                    <a:pt x="208" y="158"/>
                  </a:lnTo>
                  <a:lnTo>
                    <a:pt x="202" y="165"/>
                  </a:lnTo>
                  <a:lnTo>
                    <a:pt x="198" y="173"/>
                  </a:lnTo>
                  <a:lnTo>
                    <a:pt x="193" y="180"/>
                  </a:lnTo>
                  <a:lnTo>
                    <a:pt x="188" y="188"/>
                  </a:lnTo>
                  <a:lnTo>
                    <a:pt x="182" y="195"/>
                  </a:lnTo>
                  <a:lnTo>
                    <a:pt x="177" y="203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4" name="Freeform 59"/>
            <p:cNvSpPr>
              <a:spLocks/>
            </p:cNvSpPr>
            <p:nvPr/>
          </p:nvSpPr>
          <p:spPr bwMode="auto">
            <a:xfrm>
              <a:off x="4419" y="281"/>
              <a:ext cx="323" cy="113"/>
            </a:xfrm>
            <a:custGeom>
              <a:avLst/>
              <a:gdLst>
                <a:gd name="T0" fmla="*/ 1 w 645"/>
                <a:gd name="T1" fmla="*/ 0 h 228"/>
                <a:gd name="T2" fmla="*/ 1 w 645"/>
                <a:gd name="T3" fmla="*/ 0 h 228"/>
                <a:gd name="T4" fmla="*/ 1 w 645"/>
                <a:gd name="T5" fmla="*/ 0 h 228"/>
                <a:gd name="T6" fmla="*/ 1 w 645"/>
                <a:gd name="T7" fmla="*/ 0 h 228"/>
                <a:gd name="T8" fmla="*/ 1 w 645"/>
                <a:gd name="T9" fmla="*/ 0 h 228"/>
                <a:gd name="T10" fmla="*/ 1 w 645"/>
                <a:gd name="T11" fmla="*/ 0 h 228"/>
                <a:gd name="T12" fmla="*/ 1 w 645"/>
                <a:gd name="T13" fmla="*/ 0 h 228"/>
                <a:gd name="T14" fmla="*/ 1 w 645"/>
                <a:gd name="T15" fmla="*/ 0 h 228"/>
                <a:gd name="T16" fmla="*/ 1 w 645"/>
                <a:gd name="T17" fmla="*/ 0 h 228"/>
                <a:gd name="T18" fmla="*/ 1 w 645"/>
                <a:gd name="T19" fmla="*/ 0 h 228"/>
                <a:gd name="T20" fmla="*/ 1 w 645"/>
                <a:gd name="T21" fmla="*/ 0 h 228"/>
                <a:gd name="T22" fmla="*/ 1 w 645"/>
                <a:gd name="T23" fmla="*/ 0 h 228"/>
                <a:gd name="T24" fmla="*/ 1 w 645"/>
                <a:gd name="T25" fmla="*/ 0 h 228"/>
                <a:gd name="T26" fmla="*/ 1 w 645"/>
                <a:gd name="T27" fmla="*/ 0 h 228"/>
                <a:gd name="T28" fmla="*/ 1 w 645"/>
                <a:gd name="T29" fmla="*/ 0 h 228"/>
                <a:gd name="T30" fmla="*/ 1 w 645"/>
                <a:gd name="T31" fmla="*/ 0 h 228"/>
                <a:gd name="T32" fmla="*/ 0 w 645"/>
                <a:gd name="T33" fmla="*/ 0 h 228"/>
                <a:gd name="T34" fmla="*/ 1 w 645"/>
                <a:gd name="T35" fmla="*/ 0 h 228"/>
                <a:gd name="T36" fmla="*/ 1 w 645"/>
                <a:gd name="T37" fmla="*/ 0 h 228"/>
                <a:gd name="T38" fmla="*/ 1 w 645"/>
                <a:gd name="T39" fmla="*/ 0 h 228"/>
                <a:gd name="T40" fmla="*/ 1 w 645"/>
                <a:gd name="T41" fmla="*/ 0 h 228"/>
                <a:gd name="T42" fmla="*/ 1 w 645"/>
                <a:gd name="T43" fmla="*/ 0 h 228"/>
                <a:gd name="T44" fmla="*/ 1 w 645"/>
                <a:gd name="T45" fmla="*/ 0 h 228"/>
                <a:gd name="T46" fmla="*/ 1 w 645"/>
                <a:gd name="T47" fmla="*/ 0 h 228"/>
                <a:gd name="T48" fmla="*/ 1 w 645"/>
                <a:gd name="T49" fmla="*/ 0 h 228"/>
                <a:gd name="T50" fmla="*/ 1 w 645"/>
                <a:gd name="T51" fmla="*/ 0 h 228"/>
                <a:gd name="T52" fmla="*/ 1 w 645"/>
                <a:gd name="T53" fmla="*/ 0 h 228"/>
                <a:gd name="T54" fmla="*/ 1 w 645"/>
                <a:gd name="T55" fmla="*/ 0 h 228"/>
                <a:gd name="T56" fmla="*/ 1 w 645"/>
                <a:gd name="T57" fmla="*/ 0 h 228"/>
                <a:gd name="T58" fmla="*/ 1 w 645"/>
                <a:gd name="T59" fmla="*/ 0 h 228"/>
                <a:gd name="T60" fmla="*/ 1 w 645"/>
                <a:gd name="T61" fmla="*/ 0 h 228"/>
                <a:gd name="T62" fmla="*/ 1 w 645"/>
                <a:gd name="T63" fmla="*/ 0 h 228"/>
                <a:gd name="T64" fmla="*/ 1 w 645"/>
                <a:gd name="T65" fmla="*/ 0 h 228"/>
                <a:gd name="T66" fmla="*/ 1 w 645"/>
                <a:gd name="T67" fmla="*/ 0 h 228"/>
                <a:gd name="T68" fmla="*/ 1 w 645"/>
                <a:gd name="T69" fmla="*/ 0 h 228"/>
                <a:gd name="T70" fmla="*/ 1 w 645"/>
                <a:gd name="T71" fmla="*/ 0 h 2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45"/>
                <a:gd name="T109" fmla="*/ 0 h 228"/>
                <a:gd name="T110" fmla="*/ 645 w 645"/>
                <a:gd name="T111" fmla="*/ 228 h 22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45" h="228">
                  <a:moveTo>
                    <a:pt x="634" y="228"/>
                  </a:moveTo>
                  <a:lnTo>
                    <a:pt x="616" y="222"/>
                  </a:lnTo>
                  <a:lnTo>
                    <a:pt x="599" y="221"/>
                  </a:lnTo>
                  <a:lnTo>
                    <a:pt x="583" y="221"/>
                  </a:lnTo>
                  <a:lnTo>
                    <a:pt x="567" y="222"/>
                  </a:lnTo>
                  <a:lnTo>
                    <a:pt x="551" y="224"/>
                  </a:lnTo>
                  <a:lnTo>
                    <a:pt x="538" y="225"/>
                  </a:lnTo>
                  <a:lnTo>
                    <a:pt x="527" y="224"/>
                  </a:lnTo>
                  <a:lnTo>
                    <a:pt x="520" y="220"/>
                  </a:lnTo>
                  <a:lnTo>
                    <a:pt x="500" y="216"/>
                  </a:lnTo>
                  <a:lnTo>
                    <a:pt x="483" y="214"/>
                  </a:lnTo>
                  <a:lnTo>
                    <a:pt x="468" y="212"/>
                  </a:lnTo>
                  <a:lnTo>
                    <a:pt x="453" y="211"/>
                  </a:lnTo>
                  <a:lnTo>
                    <a:pt x="437" y="208"/>
                  </a:lnTo>
                  <a:lnTo>
                    <a:pt x="422" y="206"/>
                  </a:lnTo>
                  <a:lnTo>
                    <a:pt x="405" y="200"/>
                  </a:lnTo>
                  <a:lnTo>
                    <a:pt x="389" y="195"/>
                  </a:lnTo>
                  <a:lnTo>
                    <a:pt x="349" y="166"/>
                  </a:lnTo>
                  <a:lnTo>
                    <a:pt x="311" y="141"/>
                  </a:lnTo>
                  <a:lnTo>
                    <a:pt x="272" y="120"/>
                  </a:lnTo>
                  <a:lnTo>
                    <a:pt x="232" y="104"/>
                  </a:lnTo>
                  <a:lnTo>
                    <a:pt x="189" y="93"/>
                  </a:lnTo>
                  <a:lnTo>
                    <a:pt x="145" y="91"/>
                  </a:lnTo>
                  <a:lnTo>
                    <a:pt x="98" y="99"/>
                  </a:lnTo>
                  <a:lnTo>
                    <a:pt x="52" y="117"/>
                  </a:lnTo>
                  <a:lnTo>
                    <a:pt x="47" y="119"/>
                  </a:lnTo>
                  <a:lnTo>
                    <a:pt x="42" y="124"/>
                  </a:lnTo>
                  <a:lnTo>
                    <a:pt x="34" y="129"/>
                  </a:lnTo>
                  <a:lnTo>
                    <a:pt x="27" y="138"/>
                  </a:lnTo>
                  <a:lnTo>
                    <a:pt x="18" y="144"/>
                  </a:lnTo>
                  <a:lnTo>
                    <a:pt x="10" y="150"/>
                  </a:lnTo>
                  <a:lnTo>
                    <a:pt x="3" y="155"/>
                  </a:lnTo>
                  <a:lnTo>
                    <a:pt x="0" y="157"/>
                  </a:lnTo>
                  <a:lnTo>
                    <a:pt x="0" y="129"/>
                  </a:lnTo>
                  <a:lnTo>
                    <a:pt x="5" y="109"/>
                  </a:lnTo>
                  <a:lnTo>
                    <a:pt x="11" y="91"/>
                  </a:lnTo>
                  <a:lnTo>
                    <a:pt x="20" y="76"/>
                  </a:lnTo>
                  <a:lnTo>
                    <a:pt x="31" y="60"/>
                  </a:lnTo>
                  <a:lnTo>
                    <a:pt x="43" y="45"/>
                  </a:lnTo>
                  <a:lnTo>
                    <a:pt x="57" y="24"/>
                  </a:lnTo>
                  <a:lnTo>
                    <a:pt x="74" y="2"/>
                  </a:lnTo>
                  <a:lnTo>
                    <a:pt x="82" y="1"/>
                  </a:lnTo>
                  <a:lnTo>
                    <a:pt x="89" y="1"/>
                  </a:lnTo>
                  <a:lnTo>
                    <a:pt x="97" y="0"/>
                  </a:lnTo>
                  <a:lnTo>
                    <a:pt x="105" y="0"/>
                  </a:lnTo>
                  <a:lnTo>
                    <a:pt x="110" y="20"/>
                  </a:lnTo>
                  <a:lnTo>
                    <a:pt x="122" y="35"/>
                  </a:lnTo>
                  <a:lnTo>
                    <a:pt x="140" y="44"/>
                  </a:lnTo>
                  <a:lnTo>
                    <a:pt x="163" y="49"/>
                  </a:lnTo>
                  <a:lnTo>
                    <a:pt x="189" y="50"/>
                  </a:lnTo>
                  <a:lnTo>
                    <a:pt x="217" y="50"/>
                  </a:lnTo>
                  <a:lnTo>
                    <a:pt x="245" y="48"/>
                  </a:lnTo>
                  <a:lnTo>
                    <a:pt x="273" y="48"/>
                  </a:lnTo>
                  <a:lnTo>
                    <a:pt x="316" y="54"/>
                  </a:lnTo>
                  <a:lnTo>
                    <a:pt x="362" y="65"/>
                  </a:lnTo>
                  <a:lnTo>
                    <a:pt x="409" y="77"/>
                  </a:lnTo>
                  <a:lnTo>
                    <a:pt x="458" y="94"/>
                  </a:lnTo>
                  <a:lnTo>
                    <a:pt x="502" y="113"/>
                  </a:lnTo>
                  <a:lnTo>
                    <a:pt x="543" y="137"/>
                  </a:lnTo>
                  <a:lnTo>
                    <a:pt x="580" y="163"/>
                  </a:lnTo>
                  <a:lnTo>
                    <a:pt x="612" y="195"/>
                  </a:lnTo>
                  <a:lnTo>
                    <a:pt x="618" y="199"/>
                  </a:lnTo>
                  <a:lnTo>
                    <a:pt x="625" y="203"/>
                  </a:lnTo>
                  <a:lnTo>
                    <a:pt x="625" y="198"/>
                  </a:lnTo>
                  <a:lnTo>
                    <a:pt x="627" y="195"/>
                  </a:lnTo>
                  <a:lnTo>
                    <a:pt x="636" y="198"/>
                  </a:lnTo>
                  <a:lnTo>
                    <a:pt x="641" y="204"/>
                  </a:lnTo>
                  <a:lnTo>
                    <a:pt x="641" y="209"/>
                  </a:lnTo>
                  <a:lnTo>
                    <a:pt x="643" y="214"/>
                  </a:lnTo>
                  <a:lnTo>
                    <a:pt x="644" y="220"/>
                  </a:lnTo>
                  <a:lnTo>
                    <a:pt x="645" y="228"/>
                  </a:lnTo>
                  <a:lnTo>
                    <a:pt x="638" y="228"/>
                  </a:lnTo>
                  <a:lnTo>
                    <a:pt x="634" y="228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5" name="Freeform 60"/>
            <p:cNvSpPr>
              <a:spLocks/>
            </p:cNvSpPr>
            <p:nvPr/>
          </p:nvSpPr>
          <p:spPr bwMode="auto">
            <a:xfrm>
              <a:off x="4466" y="186"/>
              <a:ext cx="242" cy="169"/>
            </a:xfrm>
            <a:custGeom>
              <a:avLst/>
              <a:gdLst>
                <a:gd name="T0" fmla="*/ 0 w 485"/>
                <a:gd name="T1" fmla="*/ 1 h 338"/>
                <a:gd name="T2" fmla="*/ 0 w 485"/>
                <a:gd name="T3" fmla="*/ 1 h 338"/>
                <a:gd name="T4" fmla="*/ 0 w 485"/>
                <a:gd name="T5" fmla="*/ 1 h 338"/>
                <a:gd name="T6" fmla="*/ 0 w 485"/>
                <a:gd name="T7" fmla="*/ 1 h 338"/>
                <a:gd name="T8" fmla="*/ 0 w 485"/>
                <a:gd name="T9" fmla="*/ 1 h 338"/>
                <a:gd name="T10" fmla="*/ 0 w 485"/>
                <a:gd name="T11" fmla="*/ 1 h 338"/>
                <a:gd name="T12" fmla="*/ 0 w 485"/>
                <a:gd name="T13" fmla="*/ 1 h 338"/>
                <a:gd name="T14" fmla="*/ 0 w 485"/>
                <a:gd name="T15" fmla="*/ 1 h 338"/>
                <a:gd name="T16" fmla="*/ 0 w 485"/>
                <a:gd name="T17" fmla="*/ 1 h 338"/>
                <a:gd name="T18" fmla="*/ 0 w 485"/>
                <a:gd name="T19" fmla="*/ 1 h 338"/>
                <a:gd name="T20" fmla="*/ 0 w 485"/>
                <a:gd name="T21" fmla="*/ 1 h 338"/>
                <a:gd name="T22" fmla="*/ 0 w 485"/>
                <a:gd name="T23" fmla="*/ 1 h 338"/>
                <a:gd name="T24" fmla="*/ 0 w 485"/>
                <a:gd name="T25" fmla="*/ 1 h 338"/>
                <a:gd name="T26" fmla="*/ 0 w 485"/>
                <a:gd name="T27" fmla="*/ 1 h 338"/>
                <a:gd name="T28" fmla="*/ 0 w 485"/>
                <a:gd name="T29" fmla="*/ 1 h 338"/>
                <a:gd name="T30" fmla="*/ 0 w 485"/>
                <a:gd name="T31" fmla="*/ 1 h 338"/>
                <a:gd name="T32" fmla="*/ 0 w 485"/>
                <a:gd name="T33" fmla="*/ 1 h 338"/>
                <a:gd name="T34" fmla="*/ 0 w 485"/>
                <a:gd name="T35" fmla="*/ 1 h 338"/>
                <a:gd name="T36" fmla="*/ 0 w 485"/>
                <a:gd name="T37" fmla="*/ 1 h 338"/>
                <a:gd name="T38" fmla="*/ 0 w 485"/>
                <a:gd name="T39" fmla="*/ 1 h 338"/>
                <a:gd name="T40" fmla="*/ 0 w 485"/>
                <a:gd name="T41" fmla="*/ 1 h 338"/>
                <a:gd name="T42" fmla="*/ 0 w 485"/>
                <a:gd name="T43" fmla="*/ 1 h 338"/>
                <a:gd name="T44" fmla="*/ 0 w 485"/>
                <a:gd name="T45" fmla="*/ 1 h 338"/>
                <a:gd name="T46" fmla="*/ 0 w 485"/>
                <a:gd name="T47" fmla="*/ 1 h 338"/>
                <a:gd name="T48" fmla="*/ 0 w 485"/>
                <a:gd name="T49" fmla="*/ 1 h 338"/>
                <a:gd name="T50" fmla="*/ 0 w 485"/>
                <a:gd name="T51" fmla="*/ 1 h 338"/>
                <a:gd name="T52" fmla="*/ 0 w 485"/>
                <a:gd name="T53" fmla="*/ 1 h 338"/>
                <a:gd name="T54" fmla="*/ 0 w 485"/>
                <a:gd name="T55" fmla="*/ 1 h 338"/>
                <a:gd name="T56" fmla="*/ 0 w 485"/>
                <a:gd name="T57" fmla="*/ 1 h 338"/>
                <a:gd name="T58" fmla="*/ 0 w 485"/>
                <a:gd name="T59" fmla="*/ 1 h 338"/>
                <a:gd name="T60" fmla="*/ 0 w 485"/>
                <a:gd name="T61" fmla="*/ 1 h 338"/>
                <a:gd name="T62" fmla="*/ 0 w 485"/>
                <a:gd name="T63" fmla="*/ 1 h 338"/>
                <a:gd name="T64" fmla="*/ 0 w 485"/>
                <a:gd name="T65" fmla="*/ 1 h 338"/>
                <a:gd name="T66" fmla="*/ 0 w 485"/>
                <a:gd name="T67" fmla="*/ 1 h 338"/>
                <a:gd name="T68" fmla="*/ 0 w 485"/>
                <a:gd name="T69" fmla="*/ 1 h 338"/>
                <a:gd name="T70" fmla="*/ 0 w 485"/>
                <a:gd name="T71" fmla="*/ 1 h 338"/>
                <a:gd name="T72" fmla="*/ 0 w 485"/>
                <a:gd name="T73" fmla="*/ 1 h 338"/>
                <a:gd name="T74" fmla="*/ 0 w 485"/>
                <a:gd name="T75" fmla="*/ 1 h 338"/>
                <a:gd name="T76" fmla="*/ 0 w 485"/>
                <a:gd name="T77" fmla="*/ 1 h 338"/>
                <a:gd name="T78" fmla="*/ 0 w 485"/>
                <a:gd name="T79" fmla="*/ 1 h 338"/>
                <a:gd name="T80" fmla="*/ 0 w 485"/>
                <a:gd name="T81" fmla="*/ 1 h 338"/>
                <a:gd name="T82" fmla="*/ 0 w 485"/>
                <a:gd name="T83" fmla="*/ 1 h 338"/>
                <a:gd name="T84" fmla="*/ 0 w 485"/>
                <a:gd name="T85" fmla="*/ 1 h 338"/>
                <a:gd name="T86" fmla="*/ 0 w 485"/>
                <a:gd name="T87" fmla="*/ 1 h 3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85"/>
                <a:gd name="T133" fmla="*/ 0 h 338"/>
                <a:gd name="T134" fmla="*/ 485 w 485"/>
                <a:gd name="T135" fmla="*/ 338 h 33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85" h="338">
                  <a:moveTo>
                    <a:pt x="484" y="338"/>
                  </a:moveTo>
                  <a:lnTo>
                    <a:pt x="453" y="319"/>
                  </a:lnTo>
                  <a:lnTo>
                    <a:pt x="424" y="302"/>
                  </a:lnTo>
                  <a:lnTo>
                    <a:pt x="393" y="287"/>
                  </a:lnTo>
                  <a:lnTo>
                    <a:pt x="362" y="273"/>
                  </a:lnTo>
                  <a:lnTo>
                    <a:pt x="329" y="259"/>
                  </a:lnTo>
                  <a:lnTo>
                    <a:pt x="297" y="247"/>
                  </a:lnTo>
                  <a:lnTo>
                    <a:pt x="264" y="238"/>
                  </a:lnTo>
                  <a:lnTo>
                    <a:pt x="231" y="233"/>
                  </a:lnTo>
                  <a:lnTo>
                    <a:pt x="235" y="227"/>
                  </a:lnTo>
                  <a:lnTo>
                    <a:pt x="243" y="224"/>
                  </a:lnTo>
                  <a:lnTo>
                    <a:pt x="249" y="222"/>
                  </a:lnTo>
                  <a:lnTo>
                    <a:pt x="258" y="220"/>
                  </a:lnTo>
                  <a:lnTo>
                    <a:pt x="266" y="216"/>
                  </a:lnTo>
                  <a:lnTo>
                    <a:pt x="273" y="211"/>
                  </a:lnTo>
                  <a:lnTo>
                    <a:pt x="278" y="204"/>
                  </a:lnTo>
                  <a:lnTo>
                    <a:pt x="282" y="193"/>
                  </a:lnTo>
                  <a:lnTo>
                    <a:pt x="287" y="173"/>
                  </a:lnTo>
                  <a:lnTo>
                    <a:pt x="287" y="156"/>
                  </a:lnTo>
                  <a:lnTo>
                    <a:pt x="280" y="141"/>
                  </a:lnTo>
                  <a:lnTo>
                    <a:pt x="269" y="131"/>
                  </a:lnTo>
                  <a:lnTo>
                    <a:pt x="254" y="124"/>
                  </a:lnTo>
                  <a:lnTo>
                    <a:pt x="236" y="120"/>
                  </a:lnTo>
                  <a:lnTo>
                    <a:pt x="216" y="120"/>
                  </a:lnTo>
                  <a:lnTo>
                    <a:pt x="197" y="128"/>
                  </a:lnTo>
                  <a:lnTo>
                    <a:pt x="185" y="135"/>
                  </a:lnTo>
                  <a:lnTo>
                    <a:pt x="175" y="144"/>
                  </a:lnTo>
                  <a:lnTo>
                    <a:pt x="176" y="145"/>
                  </a:lnTo>
                  <a:lnTo>
                    <a:pt x="179" y="146"/>
                  </a:lnTo>
                  <a:lnTo>
                    <a:pt x="175" y="155"/>
                  </a:lnTo>
                  <a:lnTo>
                    <a:pt x="174" y="166"/>
                  </a:lnTo>
                  <a:lnTo>
                    <a:pt x="171" y="175"/>
                  </a:lnTo>
                  <a:lnTo>
                    <a:pt x="172" y="186"/>
                  </a:lnTo>
                  <a:lnTo>
                    <a:pt x="174" y="194"/>
                  </a:lnTo>
                  <a:lnTo>
                    <a:pt x="179" y="204"/>
                  </a:lnTo>
                  <a:lnTo>
                    <a:pt x="185" y="213"/>
                  </a:lnTo>
                  <a:lnTo>
                    <a:pt x="197" y="224"/>
                  </a:lnTo>
                  <a:lnTo>
                    <a:pt x="197" y="225"/>
                  </a:lnTo>
                  <a:lnTo>
                    <a:pt x="197" y="227"/>
                  </a:lnTo>
                  <a:lnTo>
                    <a:pt x="176" y="225"/>
                  </a:lnTo>
                  <a:lnTo>
                    <a:pt x="157" y="225"/>
                  </a:lnTo>
                  <a:lnTo>
                    <a:pt x="137" y="225"/>
                  </a:lnTo>
                  <a:lnTo>
                    <a:pt x="118" y="225"/>
                  </a:lnTo>
                  <a:lnTo>
                    <a:pt x="99" y="225"/>
                  </a:lnTo>
                  <a:lnTo>
                    <a:pt x="79" y="225"/>
                  </a:lnTo>
                  <a:lnTo>
                    <a:pt x="62" y="225"/>
                  </a:lnTo>
                  <a:lnTo>
                    <a:pt x="44" y="226"/>
                  </a:lnTo>
                  <a:lnTo>
                    <a:pt x="32" y="219"/>
                  </a:lnTo>
                  <a:lnTo>
                    <a:pt x="30" y="210"/>
                  </a:lnTo>
                  <a:lnTo>
                    <a:pt x="28" y="202"/>
                  </a:lnTo>
                  <a:lnTo>
                    <a:pt x="31" y="195"/>
                  </a:lnTo>
                  <a:lnTo>
                    <a:pt x="30" y="188"/>
                  </a:lnTo>
                  <a:lnTo>
                    <a:pt x="27" y="183"/>
                  </a:lnTo>
                  <a:lnTo>
                    <a:pt x="17" y="179"/>
                  </a:lnTo>
                  <a:lnTo>
                    <a:pt x="0" y="179"/>
                  </a:lnTo>
                  <a:lnTo>
                    <a:pt x="5" y="162"/>
                  </a:lnTo>
                  <a:lnTo>
                    <a:pt x="22" y="140"/>
                  </a:lnTo>
                  <a:lnTo>
                    <a:pt x="46" y="116"/>
                  </a:lnTo>
                  <a:lnTo>
                    <a:pt x="76" y="92"/>
                  </a:lnTo>
                  <a:lnTo>
                    <a:pt x="104" y="66"/>
                  </a:lnTo>
                  <a:lnTo>
                    <a:pt x="132" y="45"/>
                  </a:lnTo>
                  <a:lnTo>
                    <a:pt x="155" y="28"/>
                  </a:lnTo>
                  <a:lnTo>
                    <a:pt x="170" y="19"/>
                  </a:lnTo>
                  <a:lnTo>
                    <a:pt x="199" y="5"/>
                  </a:lnTo>
                  <a:lnTo>
                    <a:pt x="226" y="0"/>
                  </a:lnTo>
                  <a:lnTo>
                    <a:pt x="248" y="1"/>
                  </a:lnTo>
                  <a:lnTo>
                    <a:pt x="268" y="8"/>
                  </a:lnTo>
                  <a:lnTo>
                    <a:pt x="285" y="20"/>
                  </a:lnTo>
                  <a:lnTo>
                    <a:pt x="301" y="37"/>
                  </a:lnTo>
                  <a:lnTo>
                    <a:pt x="315" y="59"/>
                  </a:lnTo>
                  <a:lnTo>
                    <a:pt x="331" y="84"/>
                  </a:lnTo>
                  <a:lnTo>
                    <a:pt x="334" y="103"/>
                  </a:lnTo>
                  <a:lnTo>
                    <a:pt x="340" y="126"/>
                  </a:lnTo>
                  <a:lnTo>
                    <a:pt x="343" y="147"/>
                  </a:lnTo>
                  <a:lnTo>
                    <a:pt x="350" y="169"/>
                  </a:lnTo>
                  <a:lnTo>
                    <a:pt x="355" y="190"/>
                  </a:lnTo>
                  <a:lnTo>
                    <a:pt x="364" y="212"/>
                  </a:lnTo>
                  <a:lnTo>
                    <a:pt x="374" y="234"/>
                  </a:lnTo>
                  <a:lnTo>
                    <a:pt x="389" y="255"/>
                  </a:lnTo>
                  <a:lnTo>
                    <a:pt x="397" y="261"/>
                  </a:lnTo>
                  <a:lnTo>
                    <a:pt x="410" y="271"/>
                  </a:lnTo>
                  <a:lnTo>
                    <a:pt x="424" y="282"/>
                  </a:lnTo>
                  <a:lnTo>
                    <a:pt x="440" y="295"/>
                  </a:lnTo>
                  <a:lnTo>
                    <a:pt x="454" y="307"/>
                  </a:lnTo>
                  <a:lnTo>
                    <a:pt x="470" y="318"/>
                  </a:lnTo>
                  <a:lnTo>
                    <a:pt x="479" y="328"/>
                  </a:lnTo>
                  <a:lnTo>
                    <a:pt x="485" y="336"/>
                  </a:lnTo>
                  <a:lnTo>
                    <a:pt x="484" y="336"/>
                  </a:lnTo>
                  <a:lnTo>
                    <a:pt x="484" y="338"/>
                  </a:lnTo>
                  <a:close/>
                </a:path>
              </a:pathLst>
            </a:custGeom>
            <a:solidFill>
              <a:srgbClr val="999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6" name="Freeform 61"/>
            <p:cNvSpPr>
              <a:spLocks/>
            </p:cNvSpPr>
            <p:nvPr/>
          </p:nvSpPr>
          <p:spPr bwMode="auto">
            <a:xfrm>
              <a:off x="4828" y="269"/>
              <a:ext cx="79" cy="36"/>
            </a:xfrm>
            <a:custGeom>
              <a:avLst/>
              <a:gdLst>
                <a:gd name="T0" fmla="*/ 1 w 158"/>
                <a:gd name="T1" fmla="*/ 0 h 73"/>
                <a:gd name="T2" fmla="*/ 1 w 158"/>
                <a:gd name="T3" fmla="*/ 0 h 73"/>
                <a:gd name="T4" fmla="*/ 1 w 158"/>
                <a:gd name="T5" fmla="*/ 0 h 73"/>
                <a:gd name="T6" fmla="*/ 1 w 158"/>
                <a:gd name="T7" fmla="*/ 0 h 73"/>
                <a:gd name="T8" fmla="*/ 1 w 158"/>
                <a:gd name="T9" fmla="*/ 0 h 73"/>
                <a:gd name="T10" fmla="*/ 1 w 158"/>
                <a:gd name="T11" fmla="*/ 0 h 73"/>
                <a:gd name="T12" fmla="*/ 1 w 158"/>
                <a:gd name="T13" fmla="*/ 0 h 73"/>
                <a:gd name="T14" fmla="*/ 1 w 158"/>
                <a:gd name="T15" fmla="*/ 0 h 73"/>
                <a:gd name="T16" fmla="*/ 0 w 158"/>
                <a:gd name="T17" fmla="*/ 0 h 73"/>
                <a:gd name="T18" fmla="*/ 1 w 158"/>
                <a:gd name="T19" fmla="*/ 0 h 73"/>
                <a:gd name="T20" fmla="*/ 1 w 158"/>
                <a:gd name="T21" fmla="*/ 0 h 73"/>
                <a:gd name="T22" fmla="*/ 1 w 158"/>
                <a:gd name="T23" fmla="*/ 0 h 73"/>
                <a:gd name="T24" fmla="*/ 1 w 158"/>
                <a:gd name="T25" fmla="*/ 0 h 73"/>
                <a:gd name="T26" fmla="*/ 1 w 158"/>
                <a:gd name="T27" fmla="*/ 0 h 73"/>
                <a:gd name="T28" fmla="*/ 1 w 158"/>
                <a:gd name="T29" fmla="*/ 0 h 73"/>
                <a:gd name="T30" fmla="*/ 1 w 158"/>
                <a:gd name="T31" fmla="*/ 0 h 73"/>
                <a:gd name="T32" fmla="*/ 1 w 158"/>
                <a:gd name="T33" fmla="*/ 0 h 73"/>
                <a:gd name="T34" fmla="*/ 1 w 158"/>
                <a:gd name="T35" fmla="*/ 0 h 73"/>
                <a:gd name="T36" fmla="*/ 1 w 158"/>
                <a:gd name="T37" fmla="*/ 0 h 73"/>
                <a:gd name="T38" fmla="*/ 1 w 158"/>
                <a:gd name="T39" fmla="*/ 0 h 73"/>
                <a:gd name="T40" fmla="*/ 1 w 158"/>
                <a:gd name="T41" fmla="*/ 0 h 73"/>
                <a:gd name="T42" fmla="*/ 1 w 158"/>
                <a:gd name="T43" fmla="*/ 0 h 73"/>
                <a:gd name="T44" fmla="*/ 1 w 158"/>
                <a:gd name="T45" fmla="*/ 0 h 73"/>
                <a:gd name="T46" fmla="*/ 1 w 158"/>
                <a:gd name="T47" fmla="*/ 0 h 73"/>
                <a:gd name="T48" fmla="*/ 1 w 158"/>
                <a:gd name="T49" fmla="*/ 0 h 73"/>
                <a:gd name="T50" fmla="*/ 1 w 158"/>
                <a:gd name="T51" fmla="*/ 0 h 73"/>
                <a:gd name="T52" fmla="*/ 1 w 158"/>
                <a:gd name="T53" fmla="*/ 0 h 73"/>
                <a:gd name="T54" fmla="*/ 1 w 158"/>
                <a:gd name="T55" fmla="*/ 0 h 73"/>
                <a:gd name="T56" fmla="*/ 1 w 158"/>
                <a:gd name="T57" fmla="*/ 0 h 73"/>
                <a:gd name="T58" fmla="*/ 1 w 158"/>
                <a:gd name="T59" fmla="*/ 0 h 73"/>
                <a:gd name="T60" fmla="*/ 1 w 158"/>
                <a:gd name="T61" fmla="*/ 0 h 73"/>
                <a:gd name="T62" fmla="*/ 1 w 158"/>
                <a:gd name="T63" fmla="*/ 0 h 73"/>
                <a:gd name="T64" fmla="*/ 1 w 158"/>
                <a:gd name="T65" fmla="*/ 0 h 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8"/>
                <a:gd name="T100" fmla="*/ 0 h 73"/>
                <a:gd name="T101" fmla="*/ 158 w 158"/>
                <a:gd name="T102" fmla="*/ 73 h 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8" h="73">
                  <a:moveTo>
                    <a:pt x="137" y="73"/>
                  </a:moveTo>
                  <a:lnTo>
                    <a:pt x="128" y="58"/>
                  </a:lnTo>
                  <a:lnTo>
                    <a:pt x="114" y="50"/>
                  </a:lnTo>
                  <a:lnTo>
                    <a:pt x="95" y="44"/>
                  </a:lnTo>
                  <a:lnTo>
                    <a:pt x="76" y="43"/>
                  </a:lnTo>
                  <a:lnTo>
                    <a:pt x="53" y="43"/>
                  </a:lnTo>
                  <a:lnTo>
                    <a:pt x="32" y="45"/>
                  </a:lnTo>
                  <a:lnTo>
                    <a:pt x="14" y="46"/>
                  </a:lnTo>
                  <a:lnTo>
                    <a:pt x="0" y="49"/>
                  </a:lnTo>
                  <a:lnTo>
                    <a:pt x="2" y="35"/>
                  </a:lnTo>
                  <a:lnTo>
                    <a:pt x="7" y="25"/>
                  </a:lnTo>
                  <a:lnTo>
                    <a:pt x="13" y="16"/>
                  </a:lnTo>
                  <a:lnTo>
                    <a:pt x="22" y="10"/>
                  </a:lnTo>
                  <a:lnTo>
                    <a:pt x="32" y="5"/>
                  </a:lnTo>
                  <a:lnTo>
                    <a:pt x="45" y="2"/>
                  </a:lnTo>
                  <a:lnTo>
                    <a:pt x="59" y="0"/>
                  </a:lnTo>
                  <a:lnTo>
                    <a:pt x="76" y="0"/>
                  </a:lnTo>
                  <a:lnTo>
                    <a:pt x="86" y="10"/>
                  </a:lnTo>
                  <a:lnTo>
                    <a:pt x="96" y="18"/>
                  </a:lnTo>
                  <a:lnTo>
                    <a:pt x="104" y="21"/>
                  </a:lnTo>
                  <a:lnTo>
                    <a:pt x="113" y="22"/>
                  </a:lnTo>
                  <a:lnTo>
                    <a:pt x="120" y="20"/>
                  </a:lnTo>
                  <a:lnTo>
                    <a:pt x="130" y="19"/>
                  </a:lnTo>
                  <a:lnTo>
                    <a:pt x="142" y="18"/>
                  </a:lnTo>
                  <a:lnTo>
                    <a:pt x="158" y="20"/>
                  </a:lnTo>
                  <a:lnTo>
                    <a:pt x="157" y="25"/>
                  </a:lnTo>
                  <a:lnTo>
                    <a:pt x="156" y="33"/>
                  </a:lnTo>
                  <a:lnTo>
                    <a:pt x="155" y="39"/>
                  </a:lnTo>
                  <a:lnTo>
                    <a:pt x="153" y="47"/>
                  </a:lnTo>
                  <a:lnTo>
                    <a:pt x="150" y="54"/>
                  </a:lnTo>
                  <a:lnTo>
                    <a:pt x="147" y="61"/>
                  </a:lnTo>
                  <a:lnTo>
                    <a:pt x="142" y="67"/>
                  </a:lnTo>
                  <a:lnTo>
                    <a:pt x="137" y="73"/>
                  </a:lnTo>
                  <a:close/>
                </a:path>
              </a:pathLst>
            </a:custGeom>
            <a:solidFill>
              <a:srgbClr val="FF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87" name="Freeform 62"/>
            <p:cNvSpPr>
              <a:spLocks/>
            </p:cNvSpPr>
            <p:nvPr/>
          </p:nvSpPr>
          <p:spPr bwMode="auto">
            <a:xfrm>
              <a:off x="4557" y="250"/>
              <a:ext cx="44" cy="44"/>
            </a:xfrm>
            <a:custGeom>
              <a:avLst/>
              <a:gdLst>
                <a:gd name="T0" fmla="*/ 1 w 86"/>
                <a:gd name="T1" fmla="*/ 1 h 88"/>
                <a:gd name="T2" fmla="*/ 1 w 86"/>
                <a:gd name="T3" fmla="*/ 1 h 88"/>
                <a:gd name="T4" fmla="*/ 0 w 86"/>
                <a:gd name="T5" fmla="*/ 1 h 88"/>
                <a:gd name="T6" fmla="*/ 1 w 86"/>
                <a:gd name="T7" fmla="*/ 1 h 88"/>
                <a:gd name="T8" fmla="*/ 1 w 86"/>
                <a:gd name="T9" fmla="*/ 1 h 88"/>
                <a:gd name="T10" fmla="*/ 1 w 86"/>
                <a:gd name="T11" fmla="*/ 0 h 88"/>
                <a:gd name="T12" fmla="*/ 1 w 86"/>
                <a:gd name="T13" fmla="*/ 1 h 88"/>
                <a:gd name="T14" fmla="*/ 1 w 86"/>
                <a:gd name="T15" fmla="*/ 1 h 88"/>
                <a:gd name="T16" fmla="*/ 1 w 86"/>
                <a:gd name="T17" fmla="*/ 1 h 88"/>
                <a:gd name="T18" fmla="*/ 1 w 86"/>
                <a:gd name="T19" fmla="*/ 1 h 88"/>
                <a:gd name="T20" fmla="*/ 1 w 86"/>
                <a:gd name="T21" fmla="*/ 1 h 88"/>
                <a:gd name="T22" fmla="*/ 1 w 86"/>
                <a:gd name="T23" fmla="*/ 1 h 88"/>
                <a:gd name="T24" fmla="*/ 1 w 86"/>
                <a:gd name="T25" fmla="*/ 1 h 88"/>
                <a:gd name="T26" fmla="*/ 1 w 86"/>
                <a:gd name="T27" fmla="*/ 1 h 88"/>
                <a:gd name="T28" fmla="*/ 1 w 86"/>
                <a:gd name="T29" fmla="*/ 1 h 88"/>
                <a:gd name="T30" fmla="*/ 1 w 86"/>
                <a:gd name="T31" fmla="*/ 1 h 88"/>
                <a:gd name="T32" fmla="*/ 1 w 86"/>
                <a:gd name="T33" fmla="*/ 1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6"/>
                <a:gd name="T52" fmla="*/ 0 h 88"/>
                <a:gd name="T53" fmla="*/ 86 w 86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6" h="88">
                  <a:moveTo>
                    <a:pt x="23" y="88"/>
                  </a:moveTo>
                  <a:lnTo>
                    <a:pt x="1" y="60"/>
                  </a:lnTo>
                  <a:lnTo>
                    <a:pt x="0" y="37"/>
                  </a:lnTo>
                  <a:lnTo>
                    <a:pt x="11" y="17"/>
                  </a:lnTo>
                  <a:lnTo>
                    <a:pt x="32" y="5"/>
                  </a:lnTo>
                  <a:lnTo>
                    <a:pt x="53" y="0"/>
                  </a:lnTo>
                  <a:lnTo>
                    <a:pt x="74" y="6"/>
                  </a:lnTo>
                  <a:lnTo>
                    <a:pt x="85" y="24"/>
                  </a:lnTo>
                  <a:lnTo>
                    <a:pt x="86" y="57"/>
                  </a:lnTo>
                  <a:lnTo>
                    <a:pt x="77" y="65"/>
                  </a:lnTo>
                  <a:lnTo>
                    <a:pt x="71" y="73"/>
                  </a:lnTo>
                  <a:lnTo>
                    <a:pt x="65" y="78"/>
                  </a:lnTo>
                  <a:lnTo>
                    <a:pt x="60" y="82"/>
                  </a:lnTo>
                  <a:lnTo>
                    <a:pt x="52" y="84"/>
                  </a:lnTo>
                  <a:lnTo>
                    <a:pt x="44" y="87"/>
                  </a:lnTo>
                  <a:lnTo>
                    <a:pt x="34" y="87"/>
                  </a:lnTo>
                  <a:lnTo>
                    <a:pt x="23" y="88"/>
                  </a:lnTo>
                  <a:close/>
                </a:path>
              </a:pathLst>
            </a:custGeom>
            <a:solidFill>
              <a:srgbClr val="CC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4006" y="349423"/>
            <a:ext cx="82296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Protected 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Communication (PC)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/>
              <a:t>(3 of 3)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3801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41844" y="6400800"/>
            <a:ext cx="396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FCB7E5DC-5322-41ED-8905-31A974C0261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34021" y="234497"/>
            <a:ext cx="7086600" cy="905164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Question Two:</a:t>
            </a:r>
            <a:endParaRPr lang="en-US" sz="4000" dirty="0" smtClean="0">
              <a:solidFill>
                <a:srgbClr val="FF33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3042" y="1914939"/>
            <a:ext cx="882855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>
                <a:latin typeface="+mn-lt"/>
                <a:cs typeface="+mn-cs"/>
              </a:rPr>
              <a:t>Was </a:t>
            </a:r>
            <a:r>
              <a:rPr lang="en-US" sz="3200" b="1" kern="0" dirty="0" smtClean="0">
                <a:latin typeface="+mn-lt"/>
                <a:cs typeface="+mn-cs"/>
              </a:rPr>
              <a:t>an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3200" b="1" kern="0" dirty="0" smtClean="0">
                <a:latin typeface="+mn-lt"/>
                <a:cs typeface="+mn-cs"/>
              </a:rPr>
              <a:t>unfavorable </a:t>
            </a:r>
            <a:r>
              <a:rPr lang="en-US" sz="3200" b="1" kern="0" dirty="0" smtClean="0">
                <a:solidFill>
                  <a:srgbClr val="3333FF"/>
                </a:solidFill>
                <a:latin typeface="+mn-lt"/>
                <a:cs typeface="+mn-cs"/>
              </a:rPr>
              <a:t>Personnel Action (PA)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taken </a:t>
            </a:r>
            <a:r>
              <a:rPr lang="en-US" sz="3200" b="1" i="1" u="sng" kern="0" dirty="0">
                <a:solidFill>
                  <a:srgbClr val="FF0000"/>
                </a:solidFill>
                <a:latin typeface="+mn-lt"/>
                <a:cs typeface="+mn-cs"/>
              </a:rPr>
              <a:t>or </a:t>
            </a:r>
            <a:r>
              <a:rPr lang="en-US" sz="32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threatened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3200" b="1" kern="0" dirty="0" smtClean="0">
                <a:latin typeface="+mn-lt"/>
                <a:cs typeface="+mn-cs"/>
              </a:rPr>
              <a:t>against the complainant,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 smtClean="0"/>
              <a:t>or was a favorable</a:t>
            </a:r>
            <a:r>
              <a:rPr lang="en-US" sz="3200" b="1" kern="0" dirty="0" smtClean="0">
                <a:solidFill>
                  <a:srgbClr val="FF0000"/>
                </a:solidFill>
              </a:rPr>
              <a:t> </a:t>
            </a:r>
            <a:r>
              <a:rPr lang="en-US" sz="3200" b="1" kern="0" dirty="0" smtClean="0">
                <a:solidFill>
                  <a:srgbClr val="3333FF"/>
                </a:solidFill>
              </a:rPr>
              <a:t>Personnel Action (PA)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i="1" u="sng" kern="0" dirty="0" smtClean="0">
                <a:solidFill>
                  <a:srgbClr val="FF0000"/>
                </a:solidFill>
              </a:rPr>
              <a:t>withheld or </a:t>
            </a:r>
            <a:r>
              <a:rPr lang="en-US" sz="3200" b="1" i="1" u="sng" kern="0" dirty="0">
                <a:solidFill>
                  <a:srgbClr val="FF0000"/>
                </a:solidFill>
              </a:rPr>
              <a:t>threatened to be withheld </a:t>
            </a:r>
            <a:r>
              <a:rPr lang="en-US" sz="3200" b="1" kern="0" dirty="0"/>
              <a:t>from </a:t>
            </a:r>
            <a:endParaRPr lang="en-US" sz="3200" b="1" kern="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 smtClean="0"/>
              <a:t>the </a:t>
            </a:r>
            <a:r>
              <a:rPr lang="en-US" sz="3200" b="1" kern="0" dirty="0"/>
              <a:t>complainant</a:t>
            </a:r>
            <a:r>
              <a:rPr lang="en-US" sz="3200" b="1" kern="0" dirty="0">
                <a:solidFill>
                  <a:srgbClr val="FF0000"/>
                </a:solidFill>
              </a:rPr>
              <a:t> </a:t>
            </a:r>
            <a:r>
              <a:rPr lang="en-US" sz="3200" b="1" i="1" u="sng" kern="0" dirty="0" smtClean="0">
                <a:solidFill>
                  <a:srgbClr val="FF0000"/>
                </a:solidFill>
              </a:rPr>
              <a:t>following</a:t>
            </a:r>
            <a:r>
              <a:rPr lang="en-US" sz="3200" b="1" i="1" kern="0" dirty="0" smtClean="0">
                <a:solidFill>
                  <a:srgbClr val="FF0000"/>
                </a:solidFill>
              </a:rPr>
              <a:t> </a:t>
            </a:r>
            <a:r>
              <a:rPr lang="en-US" sz="3200" b="1" kern="0" dirty="0"/>
              <a:t>the </a:t>
            </a:r>
            <a:r>
              <a:rPr lang="en-US" sz="3200" b="1" kern="0" dirty="0" smtClean="0">
                <a:solidFill>
                  <a:srgbClr val="3333FF"/>
                </a:solidFill>
              </a:rPr>
              <a:t>Protected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3333FF"/>
                </a:solidFill>
              </a:rPr>
              <a:t>Communication (PC)</a:t>
            </a:r>
            <a:r>
              <a:rPr lang="en-US" sz="3200" b="1" kern="0" dirty="0"/>
              <a:t>?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3200" b="1" kern="0" dirty="0">
              <a:latin typeface="+mn-lt"/>
              <a:cs typeface="+mn-cs"/>
            </a:endParaRPr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143164" y="6096000"/>
            <a:ext cx="4648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3333FF"/>
                </a:solidFill>
              </a:rPr>
              <a:t>The A&amp;I Guide</a:t>
            </a:r>
            <a:r>
              <a:rPr lang="en-US" sz="1600" b="1" dirty="0">
                <a:solidFill>
                  <a:srgbClr val="3333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3333FF"/>
                </a:solidFill>
              </a:rPr>
              <a:t>9-3</a:t>
            </a:r>
            <a:endParaRPr lang="en-US" sz="1600" b="1" dirty="0">
              <a:solidFill>
                <a:srgbClr val="3333FF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sp>
        <p:nvSpPr>
          <p:cNvPr id="14" name="Oval 13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46526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DF30856A-2FB4-4CDB-8215-8B0447E79920}" type="slidenum">
              <a:rPr lang="en-US" smtClean="0"/>
              <a:pPr>
                <a:defRPr/>
              </a:pPr>
              <a:t>38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875144" y="417944"/>
            <a:ext cx="7391400" cy="762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Unfavorable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Personnel Action?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8" y="2362199"/>
            <a:ext cx="8676862" cy="366753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If </a:t>
            </a:r>
            <a:r>
              <a:rPr lang="en-US" sz="2400" i="1" dirty="0"/>
              <a:t>there is any doubt </a:t>
            </a:r>
            <a:r>
              <a:rPr lang="en-US" sz="2400" i="1" dirty="0" smtClean="0"/>
              <a:t>whether </a:t>
            </a:r>
            <a:r>
              <a:rPr lang="en-US" sz="2400" i="1" dirty="0"/>
              <a:t>the c</a:t>
            </a:r>
            <a:r>
              <a:rPr lang="en-US" sz="2400" i="1" dirty="0" smtClean="0"/>
              <a:t>omplainant received an </a:t>
            </a:r>
            <a:r>
              <a:rPr lang="en-US" sz="2400" dirty="0" smtClean="0"/>
              <a:t>unfavorable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u="sng" dirty="0">
                <a:solidFill>
                  <a:srgbClr val="3333FF"/>
                </a:solidFill>
              </a:rPr>
              <a:t>Personnel </a:t>
            </a:r>
            <a:r>
              <a:rPr lang="en-US" sz="2400" i="1" u="sng" dirty="0" smtClean="0">
                <a:solidFill>
                  <a:srgbClr val="3333FF"/>
                </a:solidFill>
              </a:rPr>
              <a:t>Action (PA)</a:t>
            </a:r>
            <a:r>
              <a:rPr lang="en-US" sz="2400" i="1" dirty="0" smtClean="0">
                <a:solidFill>
                  <a:srgbClr val="3333FF"/>
                </a:solidFill>
              </a:rPr>
              <a:t> </a:t>
            </a:r>
            <a:r>
              <a:rPr lang="en-US" sz="2400" i="1" dirty="0" smtClean="0"/>
              <a:t>-- </a:t>
            </a:r>
            <a:r>
              <a:rPr lang="en-US" sz="2400" i="1" u="sng" dirty="0" smtClean="0">
                <a:solidFill>
                  <a:srgbClr val="FF0000"/>
                </a:solidFill>
              </a:rPr>
              <a:t>give </a:t>
            </a:r>
            <a:r>
              <a:rPr lang="en-US" sz="2400" i="1" u="sng" dirty="0">
                <a:solidFill>
                  <a:srgbClr val="FF0000"/>
                </a:solidFill>
              </a:rPr>
              <a:t>the complainant the benefit </a:t>
            </a:r>
            <a:r>
              <a:rPr lang="en-US" sz="2400" i="1" u="sng" dirty="0" smtClean="0">
                <a:solidFill>
                  <a:srgbClr val="FF0000"/>
                </a:solidFill>
              </a:rPr>
              <a:t>of the doubt</a:t>
            </a:r>
            <a:endParaRPr lang="en-US" sz="2400" i="1" dirty="0"/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solidFill>
                <a:srgbClr val="3333FF"/>
              </a:solidFill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6734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uild="p" autoUpdateAnimBg="0"/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95463" y="6400800"/>
            <a:ext cx="40485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F352C23-EE0C-4CAA-AAEA-E88A2D5F15E9}" type="slidenum">
              <a:rPr lang="en-US" smtClean="0"/>
              <a:pPr>
                <a:defRPr/>
              </a:pPr>
              <a:t>39</a:t>
            </a:fld>
            <a:endParaRPr lang="en-US" dirty="0" smtClean="0"/>
          </a:p>
        </p:txBody>
      </p:sp>
      <p:sp>
        <p:nvSpPr>
          <p:cNvPr id="4813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38538" y="1914939"/>
            <a:ext cx="8829261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What if...</a:t>
            </a:r>
          </a:p>
          <a:p>
            <a:pPr lvl="1" eaLnBrk="1" hangingPunct="1"/>
            <a:r>
              <a:rPr lang="en-US" dirty="0" smtClean="0">
                <a:solidFill>
                  <a:srgbClr val="3333FF"/>
                </a:solidFill>
              </a:rPr>
              <a:t>Responsible management official did not consider the Personnel Action to be “adverse”?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200" dirty="0" smtClean="0"/>
          </a:p>
          <a:p>
            <a:pPr lvl="1" eaLnBrk="1" hangingPunct="1"/>
            <a:r>
              <a:rPr lang="en-US" dirty="0" smtClean="0"/>
              <a:t>Personnel Action was subsequently reversed?</a:t>
            </a:r>
            <a:br>
              <a:rPr lang="en-US" dirty="0" smtClean="0"/>
            </a:br>
            <a:endParaRPr lang="en-US" sz="1200" dirty="0" smtClean="0"/>
          </a:p>
          <a:p>
            <a:pPr lvl="1" eaLnBrk="1" hangingPunct="1"/>
            <a:r>
              <a:rPr lang="en-US" dirty="0" smtClean="0">
                <a:solidFill>
                  <a:srgbClr val="3333FF"/>
                </a:solidFill>
              </a:rPr>
              <a:t>Member left the service before the Personnel Action could have an effect?</a:t>
            </a:r>
          </a:p>
          <a:p>
            <a:pPr lvl="1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Doesn't matter.  Still an unfavorable PA.</a:t>
            </a:r>
          </a:p>
        </p:txBody>
      </p:sp>
      <p:pic>
        <p:nvPicPr>
          <p:cNvPr id="33796" name="Picture 1030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517650"/>
            <a:ext cx="8620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1031"/>
          <p:cNvSpPr>
            <a:spLocks noChangeArrowheads="1"/>
          </p:cNvSpPr>
          <p:nvPr/>
        </p:nvSpPr>
        <p:spPr bwMode="auto">
          <a:xfrm>
            <a:off x="998002" y="85344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/>
              <a:t>Personnel Actions</a:t>
            </a:r>
            <a:endParaRPr lang="en-US" sz="4000" b="1" dirty="0"/>
          </a:p>
        </p:txBody>
      </p:sp>
      <p:sp>
        <p:nvSpPr>
          <p:cNvPr id="7" name="Oval 6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1290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C84305AF-9B0D-46DF-A33D-9D78F42C5BB9}" type="slidenum">
              <a:rPr lang="en-US" smtClean="0"/>
              <a:pPr>
                <a:defRPr/>
              </a:pPr>
              <a:t>4</a:t>
            </a:fld>
            <a:endParaRPr lang="en-US" dirty="0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ltGray">
          <a:xfrm>
            <a:off x="1581764" y="365543"/>
            <a:ext cx="5943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dirty="0"/>
              <a:t>A Case Study </a:t>
            </a:r>
          </a:p>
        </p:txBody>
      </p:sp>
      <p:pic>
        <p:nvPicPr>
          <p:cNvPr id="6" name="Whistleblowstory.wmv">
            <a:hlinkClick r:id="" action="ppaction://media"/>
          </p:cNvPr>
          <p:cNvPicPr>
            <a:picLocks noGrp="1" noChangeAspect="1"/>
          </p:cNvPicPr>
          <p:nvPr>
            <p:ph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686664" y="1447800"/>
            <a:ext cx="3733800" cy="2800350"/>
          </a:xfrm>
        </p:spPr>
      </p:pic>
      <p:sp>
        <p:nvSpPr>
          <p:cNvPr id="2" name="TextBox 1"/>
          <p:cNvSpPr txBox="1"/>
          <p:nvPr/>
        </p:nvSpPr>
        <p:spPr>
          <a:xfrm>
            <a:off x="0" y="4419600"/>
            <a:ext cx="9107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purpose and intent of the Military Whistleblower Protection Act is to enhance good order and readiness by encouraging Soldiers to </a:t>
            </a:r>
            <a:r>
              <a:rPr lang="en-US" b="1" i="1" dirty="0" smtClean="0"/>
              <a:t>come forward in good faith with complaints of </a:t>
            </a:r>
            <a:r>
              <a:rPr lang="en-US" b="1" i="1" u="sng" dirty="0" smtClean="0"/>
              <a:t>wrongdoing </a:t>
            </a:r>
            <a:r>
              <a:rPr lang="en-US" b="1" i="1" dirty="0" smtClean="0"/>
              <a:t>and other issues (protected communications)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E4BC3E47-3F0C-43CE-BD99-93658F2E6E90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4783" y="142875"/>
            <a:ext cx="55626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Question Three:</a:t>
            </a:r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1905000"/>
            <a:ext cx="8839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 smtClean="0">
                <a:latin typeface="+mn-lt"/>
                <a:cs typeface="+mn-cs"/>
              </a:rPr>
              <a:t>Did the </a:t>
            </a:r>
            <a:r>
              <a:rPr lang="en-US" sz="2800" b="1" i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Responsible Management Official(s) (RMO)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 smtClean="0">
                <a:latin typeface="+mn-lt"/>
                <a:cs typeface="+mn-cs"/>
              </a:rPr>
              <a:t>who took, withheld, or threatened the unfavorable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kern="0" dirty="0" smtClean="0">
                <a:latin typeface="+mn-lt"/>
                <a:cs typeface="+mn-cs"/>
              </a:rPr>
              <a:t>personnel action </a:t>
            </a:r>
            <a:r>
              <a:rPr lang="en-US" sz="28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know</a:t>
            </a:r>
            <a:r>
              <a:rPr lang="en-US" sz="28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2800" b="1" kern="0" dirty="0" smtClean="0">
                <a:latin typeface="+mn-lt"/>
                <a:cs typeface="+mn-cs"/>
              </a:rPr>
              <a:t>about the </a:t>
            </a:r>
            <a:r>
              <a:rPr lang="en-US" sz="2800" b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Protected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Communication (PC), or perceive the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complainant as having made or prepared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b="1" u="sng" kern="0" dirty="0" smtClean="0">
                <a:solidFill>
                  <a:srgbClr val="3333FF"/>
                </a:solidFill>
                <a:latin typeface="+mn-lt"/>
                <a:cs typeface="+mn-cs"/>
              </a:rPr>
              <a:t>a PC</a:t>
            </a:r>
            <a:r>
              <a:rPr lang="en-US" sz="2800" b="1" kern="0" dirty="0" smtClean="0">
                <a:solidFill>
                  <a:srgbClr val="3333FF"/>
                </a:solidFill>
                <a:latin typeface="+mn-lt"/>
                <a:cs typeface="+mn-cs"/>
              </a:rPr>
              <a:t> </a:t>
            </a:r>
            <a:r>
              <a:rPr lang="en-US" sz="28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before</a:t>
            </a:r>
            <a:r>
              <a:rPr lang="en-US" sz="2800" b="1" kern="0" dirty="0" smtClean="0">
                <a:latin typeface="+mn-lt"/>
                <a:cs typeface="+mn-cs"/>
              </a:rPr>
              <a:t> they took the </a:t>
            </a:r>
            <a:r>
              <a:rPr lang="en-US" sz="28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Personnel Action</a:t>
            </a:r>
            <a:r>
              <a:rPr lang="en-US" sz="2800" b="1" kern="0" dirty="0" smtClean="0">
                <a:latin typeface="+mn-lt"/>
                <a:cs typeface="+mn-cs"/>
              </a:rPr>
              <a:t>?</a:t>
            </a:r>
            <a:endParaRPr lang="en-US" sz="2800" b="1" kern="0" dirty="0">
              <a:latin typeface="+mn-lt"/>
              <a:cs typeface="+mn-cs"/>
            </a:endParaRPr>
          </a:p>
        </p:txBody>
      </p:sp>
      <p:sp>
        <p:nvSpPr>
          <p:cNvPr id="35847" name="TextBox 7"/>
          <p:cNvSpPr txBox="1">
            <a:spLocks noChangeArrowheads="1"/>
          </p:cNvSpPr>
          <p:nvPr/>
        </p:nvSpPr>
        <p:spPr bwMode="auto">
          <a:xfrm>
            <a:off x="94672" y="6096000"/>
            <a:ext cx="3810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u="sng" dirty="0">
                <a:solidFill>
                  <a:srgbClr val="0000FF"/>
                </a:solidFill>
              </a:rPr>
              <a:t>The A&amp;I Guide</a:t>
            </a:r>
            <a:r>
              <a:rPr lang="en-US" sz="1600" b="1" dirty="0">
                <a:solidFill>
                  <a:srgbClr val="0000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0000FF"/>
                </a:solidFill>
              </a:rPr>
              <a:t>9-3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ltGray">
          <a:xfrm>
            <a:off x="631372" y="5497513"/>
            <a:ext cx="7864475" cy="3698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T         I        M         E                   L         I          N           E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sp>
        <p:nvSpPr>
          <p:cNvPr id="16" name="Oval 1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1456" y="5062834"/>
            <a:ext cx="5444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‘</a:t>
            </a:r>
            <a:r>
              <a:rPr lang="en-US" i="1" dirty="0"/>
              <a:t>Timing is Everything'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3558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0" grpId="0" animBg="1"/>
      <p:bldP spid="1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5CF819C3-DAA2-4948-A0CA-004310D8F899}" type="slidenum">
              <a:rPr lang="en-US" smtClean="0"/>
              <a:pPr>
                <a:defRPr/>
              </a:pPr>
              <a:t>41</a:t>
            </a:fld>
            <a:endParaRPr lang="en-US" dirty="0" smtClean="0"/>
          </a:p>
        </p:txBody>
      </p:sp>
      <p:sp>
        <p:nvSpPr>
          <p:cNvPr id="378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8172" y="457200"/>
            <a:ext cx="64770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Responsible Management Official Knowledge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(1 of 5)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38538" y="1921566"/>
            <a:ext cx="8676861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solidFill>
                  <a:srgbClr val="3333FF"/>
                </a:solidFill>
              </a:rPr>
              <a:t>Two-step process:</a:t>
            </a:r>
          </a:p>
          <a:p>
            <a:pPr eaLnBrk="1" hangingPunct="1">
              <a:lnSpc>
                <a:spcPct val="10000"/>
              </a:lnSpc>
              <a:buFontTx/>
              <a:buNone/>
            </a:pPr>
            <a:endParaRPr lang="en-US" dirty="0" smtClean="0">
              <a:solidFill>
                <a:srgbClr val="3366FF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Identify the Responsible Management Officials (RMO)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>
                <a:solidFill>
                  <a:srgbClr val="3333FF"/>
                </a:solidFill>
              </a:rPr>
              <a:t>All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officials for </a:t>
            </a:r>
            <a:r>
              <a:rPr lang="en-US" sz="2400" u="sng" dirty="0" smtClean="0">
                <a:solidFill>
                  <a:srgbClr val="3333FF"/>
                </a:solidFill>
              </a:rPr>
              <a:t>each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Personnel Action</a:t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0"/>
              </a:lnSpc>
              <a:buFontTx/>
              <a:buNone/>
            </a:pPr>
            <a:endParaRPr lang="en-US" sz="2000" dirty="0" smtClean="0">
              <a:solidFill>
                <a:srgbClr val="FF3300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400" dirty="0" smtClean="0"/>
              <a:t>Determine if Responsible Management Officials (RMO) knew of the Protected Communication (PC)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>
                <a:solidFill>
                  <a:srgbClr val="3333FF"/>
                </a:solidFill>
              </a:rPr>
              <a:t>When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did RMOs know?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>
                <a:solidFill>
                  <a:srgbClr val="3333FF"/>
                </a:solidFill>
              </a:rPr>
              <a:t>What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did RMOs know?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u="sng" dirty="0" smtClean="0">
                <a:solidFill>
                  <a:srgbClr val="3333FF"/>
                </a:solidFill>
              </a:rPr>
              <a:t>How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did RMOs find out?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Did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u="sng" dirty="0" smtClean="0">
                <a:solidFill>
                  <a:srgbClr val="3333FF"/>
                </a:solidFill>
              </a:rPr>
              <a:t>anyone else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know the RMOs knew?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D12A4BE8-60DD-4653-AB44-B43D00151B83}" type="slidenum">
              <a:rPr lang="en-US" smtClean="0"/>
              <a:pPr>
                <a:defRPr/>
              </a:pPr>
              <a:t>42</a:t>
            </a:fld>
            <a:endParaRPr lang="en-US" dirty="0" smtClean="0"/>
          </a:p>
        </p:txBody>
      </p:sp>
      <p:sp>
        <p:nvSpPr>
          <p:cNvPr id="3891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85058" y="1981200"/>
            <a:ext cx="8763000" cy="46482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buFontTx/>
              <a:buNone/>
            </a:pPr>
            <a:r>
              <a:rPr lang="en-US" sz="2800" dirty="0" smtClean="0"/>
              <a:t>Timing: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sz="2800" dirty="0" smtClean="0"/>
              <a:t>Determine </a:t>
            </a:r>
            <a:r>
              <a:rPr lang="en-US" sz="2800" i="1" u="sng" dirty="0" smtClean="0">
                <a:solidFill>
                  <a:srgbClr val="FF0000"/>
                </a:solidFill>
              </a:rPr>
              <a:t>exact date that </a:t>
            </a:r>
            <a:r>
              <a:rPr lang="en-US" sz="2800" i="1" u="sng" dirty="0" smtClean="0">
                <a:solidFill>
                  <a:srgbClr val="3333FF"/>
                </a:solidFill>
              </a:rPr>
              <a:t>each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RMO: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First considered taking the personnel action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Initiated the personnel action (began drafting)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Completed the personnel action (or failed to complete)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First notified the complainant of the personnel action (being considered, in progress, delivered or denied)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sz="2800" dirty="0" smtClean="0"/>
              <a:t>Establish the timing for </a:t>
            </a:r>
            <a:r>
              <a:rPr lang="en-US" sz="2800" i="1" u="sng" dirty="0" smtClean="0">
                <a:solidFill>
                  <a:srgbClr val="3333FF"/>
                </a:solidFill>
              </a:rPr>
              <a:t>each</a:t>
            </a:r>
            <a:r>
              <a:rPr lang="en-US" sz="2800" dirty="0" smtClean="0"/>
              <a:t> personnel action</a:t>
            </a:r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8172" y="457200"/>
            <a:ext cx="64770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Responsible Management Official Knowledge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(2 of 5)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B29FE48-2851-47D2-B88E-778FEF1C70CF}" type="slidenum">
              <a:rPr lang="en-US" smtClean="0"/>
              <a:pPr>
                <a:defRPr/>
              </a:pPr>
              <a:t>43</a:t>
            </a:fld>
            <a:endParaRPr lang="en-US" dirty="0" smtClean="0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8539" y="1828800"/>
            <a:ext cx="8676861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3333FF"/>
                </a:solidFill>
              </a:rPr>
              <a:t>Knowledge includes: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Personally received the Protected Communication (PC)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Heard rumors about the Protected Communication (PC)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Suspicion or belief that the complainant may have made a Protected Communication (PC)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800" i="1" u="sng" dirty="0" smtClean="0">
                <a:solidFill>
                  <a:srgbClr val="3333FF"/>
                </a:solidFill>
              </a:rPr>
              <a:t>Important to understand</a:t>
            </a:r>
            <a:r>
              <a:rPr lang="en-US" sz="2800" u="sng" dirty="0" smtClean="0">
                <a:solidFill>
                  <a:srgbClr val="3333FF"/>
                </a:solidFill>
              </a:rPr>
              <a:t>:</a:t>
            </a:r>
            <a:endParaRPr lang="en-US" sz="2400" u="sng" dirty="0" smtClean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Precise knowledge of the Protected Communication (PC) </a:t>
            </a:r>
            <a:r>
              <a:rPr lang="en-US" sz="2400" dirty="0" smtClean="0">
                <a:solidFill>
                  <a:srgbClr val="FF0000"/>
                </a:solidFill>
              </a:rPr>
              <a:t>is not necessary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sz="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400" dirty="0" smtClean="0"/>
              <a:t>Simple awareness that a (PC) occurred </a:t>
            </a:r>
            <a:r>
              <a:rPr lang="en-US" sz="2400" u="sng" dirty="0" smtClean="0">
                <a:solidFill>
                  <a:srgbClr val="FF0000"/>
                </a:solidFill>
              </a:rPr>
              <a:t>(regardless of subject or content)</a:t>
            </a:r>
            <a:r>
              <a:rPr lang="en-US" sz="2400" dirty="0" smtClean="0"/>
              <a:t> is sufficient</a:t>
            </a:r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8172" y="457200"/>
            <a:ext cx="64770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Responsible Management Official Knowledge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(3 of 5)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98FFA7F3-8B8B-4BEE-A109-6F72DEF2FB03}" type="slidenum">
              <a:rPr lang="en-US" smtClean="0"/>
              <a:pPr>
                <a:defRPr/>
              </a:pPr>
              <a:t>44</a:t>
            </a:fld>
            <a:endParaRPr lang="en-US" dirty="0" smtClean="0"/>
          </a:p>
        </p:txBody>
      </p:sp>
      <p:sp>
        <p:nvSpPr>
          <p:cNvPr id="4096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38538" y="1921566"/>
            <a:ext cx="8676861" cy="4572000"/>
          </a:xfrm>
        </p:spPr>
        <p:txBody>
          <a:bodyPr/>
          <a:lstStyle/>
          <a:p>
            <a:pPr eaLnBrk="1" hangingPunct="1"/>
            <a:r>
              <a:rPr lang="en-US" sz="2800" i="1" dirty="0" smtClean="0"/>
              <a:t>Ask the </a:t>
            </a:r>
            <a:r>
              <a:rPr lang="en-US" sz="2800" i="1" u="sng" dirty="0" smtClean="0">
                <a:solidFill>
                  <a:srgbClr val="FF0000"/>
                </a:solidFill>
              </a:rPr>
              <a:t>complainant</a:t>
            </a:r>
            <a:r>
              <a:rPr lang="en-US" sz="2800" i="1" dirty="0" smtClean="0"/>
              <a:t>:</a:t>
            </a:r>
          </a:p>
          <a:p>
            <a:pPr lvl="1" eaLnBrk="1" hangingPunct="1"/>
            <a:r>
              <a:rPr lang="en-US" sz="2400" dirty="0" smtClean="0"/>
              <a:t>“</a:t>
            </a:r>
            <a:r>
              <a:rPr lang="en-US" sz="2400" i="1" u="sng" dirty="0" smtClean="0">
                <a:solidFill>
                  <a:srgbClr val="FF0000"/>
                </a:solidFill>
              </a:rPr>
              <a:t>Who</a:t>
            </a:r>
            <a:r>
              <a:rPr lang="en-US" sz="2400" dirty="0" smtClean="0"/>
              <a:t> do you believe is responsible?”</a:t>
            </a:r>
          </a:p>
          <a:p>
            <a:pPr lvl="1" eaLnBrk="1" hangingPunct="1"/>
            <a:endParaRPr lang="en-US" sz="800" dirty="0" smtClean="0"/>
          </a:p>
          <a:p>
            <a:pPr lvl="1" eaLnBrk="1" hangingPunct="1"/>
            <a:r>
              <a:rPr lang="en-US" sz="2400" dirty="0" smtClean="0"/>
              <a:t>“</a:t>
            </a:r>
            <a:r>
              <a:rPr lang="en-US" sz="2400" i="1" u="sng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do you believe the responsible management official knew you made a protected communication before taking the unfavorable action?”</a:t>
            </a:r>
          </a:p>
          <a:p>
            <a:pPr lvl="1" eaLnBrk="1" hangingPunct="1"/>
            <a:endParaRPr lang="en-US" sz="800" dirty="0" smtClean="0"/>
          </a:p>
          <a:p>
            <a:pPr lvl="1" eaLnBrk="1" hangingPunct="1"/>
            <a:r>
              <a:rPr lang="en-US" sz="2400" dirty="0" smtClean="0"/>
              <a:t>“</a:t>
            </a:r>
            <a:r>
              <a:rPr lang="en-US" sz="2400" i="1" u="sng" dirty="0" smtClean="0">
                <a:solidFill>
                  <a:srgbClr val="FF0000"/>
                </a:solidFill>
              </a:rPr>
              <a:t>Who</a:t>
            </a:r>
            <a:r>
              <a:rPr lang="en-US" sz="2400" dirty="0" smtClean="0"/>
              <a:t> can testify or provide documents to support your allegation that the responsible officials knew of your protected communication?”</a:t>
            </a:r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8172" y="457200"/>
            <a:ext cx="64770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Responsible Management Official Knowledge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(4 of 5)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A5B1762-D3CD-409B-8E8A-1D69112EDD3D}" type="slidenum">
              <a:rPr lang="en-US" smtClean="0"/>
              <a:pPr>
                <a:defRPr/>
              </a:pPr>
              <a:t>45</a:t>
            </a:fld>
            <a:endParaRPr lang="en-US" dirty="0" smtClean="0"/>
          </a:p>
        </p:txBody>
      </p:sp>
      <p:sp>
        <p:nvSpPr>
          <p:cNvPr id="4198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152400" y="1914939"/>
            <a:ext cx="8839200" cy="3810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i="1" dirty="0" smtClean="0"/>
              <a:t>Ask each </a:t>
            </a:r>
            <a:r>
              <a:rPr lang="en-US" sz="2800" i="1" u="sng" dirty="0" smtClean="0">
                <a:solidFill>
                  <a:srgbClr val="FF0000"/>
                </a:solidFill>
              </a:rPr>
              <a:t>Responsible Management Official (RMO)</a:t>
            </a:r>
            <a:r>
              <a:rPr lang="en-US" sz="2800" i="1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en-US" sz="1400" i="1" dirty="0" smtClean="0"/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/>
              <a:t>“Did you </a:t>
            </a:r>
            <a:r>
              <a:rPr lang="en-US" sz="2400" i="1" u="sng" dirty="0" smtClean="0">
                <a:solidFill>
                  <a:srgbClr val="FF0000"/>
                </a:solidFill>
              </a:rPr>
              <a:t>know</a:t>
            </a:r>
            <a:r>
              <a:rPr lang="en-US" sz="2400" dirty="0" smtClean="0"/>
              <a:t> that the complainant made </a:t>
            </a:r>
            <a:r>
              <a:rPr lang="en-US" sz="2400" dirty="0"/>
              <a:t>a PC</a:t>
            </a:r>
            <a:r>
              <a:rPr lang="en-US" sz="2400" dirty="0" smtClean="0"/>
              <a:t>?”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/>
              <a:t>“</a:t>
            </a:r>
            <a:r>
              <a:rPr lang="en-US" sz="2400" i="1" u="sng" dirty="0">
                <a:solidFill>
                  <a:srgbClr val="FF0000"/>
                </a:solidFill>
              </a:rPr>
              <a:t>When</a:t>
            </a:r>
            <a:r>
              <a:rPr lang="en-US" sz="2400" dirty="0"/>
              <a:t> and how did you first become aware of the complainant’s protected communications?”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/>
              <a:t>“</a:t>
            </a:r>
            <a:r>
              <a:rPr lang="en-US" sz="2400" i="1" u="sng" dirty="0">
                <a:solidFill>
                  <a:srgbClr val="FF0000"/>
                </a:solidFill>
              </a:rPr>
              <a:t>When</a:t>
            </a:r>
            <a:r>
              <a:rPr lang="en-US" sz="2400" dirty="0"/>
              <a:t> and how did you first come to believe or suspect that the complainant may have </a:t>
            </a:r>
            <a:r>
              <a:rPr lang="en-US" sz="2400" dirty="0" smtClean="0"/>
              <a:t>made            (or intended </a:t>
            </a:r>
            <a:r>
              <a:rPr lang="en-US" sz="2400" dirty="0"/>
              <a:t>to make) a protected communication?”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/>
              <a:t>“</a:t>
            </a:r>
            <a:r>
              <a:rPr lang="en-US" sz="2400" i="1" u="sng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did you become aware?”</a:t>
            </a:r>
          </a:p>
          <a:p>
            <a:pPr lvl="1" eaLnBrk="1" hangingPunct="1">
              <a:spcBef>
                <a:spcPts val="500"/>
              </a:spcBef>
            </a:pPr>
            <a:r>
              <a:rPr lang="en-US" sz="2400" dirty="0" smtClean="0"/>
              <a:t>“Did you </a:t>
            </a:r>
            <a:r>
              <a:rPr lang="en-US" sz="2400" i="1" u="sng" dirty="0" smtClean="0">
                <a:solidFill>
                  <a:srgbClr val="FF0000"/>
                </a:solidFill>
              </a:rPr>
              <a:t>suspect</a:t>
            </a:r>
            <a:r>
              <a:rPr lang="en-US" sz="2400" dirty="0" smtClean="0"/>
              <a:t> or </a:t>
            </a:r>
            <a:r>
              <a:rPr lang="en-US" sz="2400" i="1" u="sng" dirty="0" smtClean="0">
                <a:solidFill>
                  <a:srgbClr val="FF0000"/>
                </a:solidFill>
              </a:rPr>
              <a:t>hear rumors </a:t>
            </a:r>
            <a:r>
              <a:rPr lang="en-US" sz="2400" dirty="0" smtClean="0"/>
              <a:t>that the complainant made a PC?”</a:t>
            </a:r>
            <a:endParaRPr lang="en-US" sz="2400" dirty="0"/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8172" y="457200"/>
            <a:ext cx="64770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Responsible Management Official Knowledge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(5 of 5)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9A44EEE5-D157-4EC5-8D02-929949499411}" type="slidenum">
              <a:rPr lang="en-US" smtClean="0"/>
              <a:pPr>
                <a:defRPr/>
              </a:pPr>
              <a:t>46</a:t>
            </a:fld>
            <a:endParaRPr lang="en-US" dirty="0" smtClean="0"/>
          </a:p>
        </p:txBody>
      </p:sp>
      <p:sp>
        <p:nvSpPr>
          <p:cNvPr id="686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38538" y="1921566"/>
            <a:ext cx="8676861" cy="45720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i="1" dirty="0" smtClean="0"/>
              <a:t>				</a:t>
            </a:r>
            <a:r>
              <a:rPr lang="en-US" i="1" dirty="0" smtClean="0">
                <a:solidFill>
                  <a:srgbClr val="3333FF"/>
                </a:solidFill>
              </a:rPr>
              <a:t>What if...</a:t>
            </a:r>
          </a:p>
          <a:p>
            <a:pPr marL="0" eaLnBrk="1" hangingPunct="1">
              <a:spcBef>
                <a:spcPts val="0"/>
              </a:spcBef>
              <a:buFontTx/>
              <a:buNone/>
            </a:pPr>
            <a:endParaRPr lang="en-US" sz="1200" i="1" dirty="0" smtClean="0"/>
          </a:p>
          <a:p>
            <a:pPr eaLnBrk="1" hangingPunct="1">
              <a:spcBef>
                <a:spcPts val="0"/>
              </a:spcBef>
            </a:pPr>
            <a:r>
              <a:rPr lang="en-US" sz="2800" dirty="0" smtClean="0"/>
              <a:t>Responsible Management Officials (RMOs) deny having any knowledge of the protected communications (PCs)?</a:t>
            </a:r>
          </a:p>
          <a:p>
            <a:pPr eaLnBrk="1" hangingPunct="1"/>
            <a:endParaRPr lang="en-US" sz="2000" dirty="0" smtClean="0"/>
          </a:p>
          <a:p>
            <a:pPr eaLnBrk="1" hangingPunct="1">
              <a:spcBef>
                <a:spcPts val="0"/>
              </a:spcBef>
            </a:pPr>
            <a:r>
              <a:rPr lang="en-US" sz="2800" dirty="0" smtClean="0"/>
              <a:t>No documentary evidence or corroborating witness testimony exists that the Responsible Management Officials (RMOs) knew of the protected communications (PCs)?</a:t>
            </a:r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9368" y="228600"/>
            <a:ext cx="73152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Knowledge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(1 of 2)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7128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1B2683F-308C-4D90-8705-CC28BB79CFE6}" type="slidenum">
              <a:rPr lang="en-US" smtClean="0"/>
              <a:pPr>
                <a:defRPr/>
              </a:pPr>
              <a:t>47</a:t>
            </a:fld>
            <a:endParaRPr lang="en-US" dirty="0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9" y="1921566"/>
            <a:ext cx="8686800" cy="3962400"/>
          </a:xfrm>
        </p:spPr>
        <p:txBody>
          <a:bodyPr wrap="square" lIns="90488" tIns="44450" rIns="90488" bIns="44450"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Sometimes RMOs take action based on rumor or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perception, which, even when not accurate, can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still motivate reprisal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i="1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sz="2800" i="1" dirty="0" smtClean="0"/>
              <a:t>If there is any doubt whether the Responsible Management Officials (RMOs) knew about the </a:t>
            </a:r>
            <a:r>
              <a:rPr lang="en-US" sz="2800" i="1" u="sng" dirty="0" smtClean="0">
                <a:solidFill>
                  <a:srgbClr val="3333FF"/>
                </a:solidFill>
              </a:rPr>
              <a:t>Protected  Communication (PC)</a:t>
            </a:r>
            <a:r>
              <a:rPr lang="en-US" sz="2800" i="1" dirty="0" smtClean="0">
                <a:solidFill>
                  <a:srgbClr val="3333FF"/>
                </a:solidFill>
              </a:rPr>
              <a:t> </a:t>
            </a:r>
            <a:r>
              <a:rPr lang="en-US" sz="2800" i="1" dirty="0" smtClean="0"/>
              <a:t>-- </a:t>
            </a:r>
            <a:r>
              <a:rPr lang="en-US" sz="2800" i="1" u="sng" dirty="0" smtClean="0">
                <a:solidFill>
                  <a:srgbClr val="FF0000"/>
                </a:solidFill>
              </a:rPr>
              <a:t>give the complainant the benefit of the doubt</a:t>
            </a:r>
            <a:endParaRPr lang="en-US" sz="2800" i="1" dirty="0" smtClean="0"/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 bwMode="auto">
          <a:xfrm>
            <a:off x="1066800" y="266700"/>
            <a:ext cx="726077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Knowledge</a:t>
            </a:r>
            <a:br>
              <a:rPr kumimoji="0" lang="en-US" sz="3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 of 2)</a:t>
            </a:r>
          </a:p>
        </p:txBody>
      </p:sp>
    </p:spTree>
    <p:extLst>
      <p:ext uri="{BB962C8B-B14F-4D97-AF65-F5344CB8AC3E}">
        <p14:creationId xmlns:p14="http://schemas.microsoft.com/office/powerpoint/2010/main" val="65572541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54D7BA5-11B2-4714-ADCC-44304470C48B}" type="slidenum">
              <a:rPr lang="en-US" smtClean="0"/>
              <a:pPr>
                <a:defRPr/>
              </a:pPr>
              <a:t>48</a:t>
            </a:fld>
            <a:endParaRPr lang="en-US" dirty="0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1319213" y="400050"/>
            <a:ext cx="6427788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US" sz="3800" b="1" dirty="0"/>
              <a:t>Let’s Review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2600" b="1" dirty="0" smtClean="0"/>
              <a:t>(Timing</a:t>
            </a:r>
            <a:r>
              <a:rPr lang="en-US" sz="2600" b="1" dirty="0"/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41375" y="1958975"/>
            <a:ext cx="7542213" cy="1397000"/>
            <a:chOff x="530" y="1234"/>
            <a:chExt cx="4751" cy="880"/>
          </a:xfrm>
        </p:grpSpPr>
        <p:sp>
          <p:nvSpPr>
            <p:cNvPr id="56352" name="Text Box 4"/>
            <p:cNvSpPr txBox="1">
              <a:spLocks noChangeArrowheads="1"/>
            </p:cNvSpPr>
            <p:nvPr/>
          </p:nvSpPr>
          <p:spPr bwMode="auto">
            <a:xfrm>
              <a:off x="4915" y="1866"/>
              <a:ext cx="36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292929"/>
                  </a:solidFill>
                  <a:latin typeface="Tahoma" pitchFamily="34" charset="0"/>
                </a:rPr>
                <a:t>Time</a:t>
              </a:r>
            </a:p>
          </p:txBody>
        </p:sp>
        <p:sp>
          <p:nvSpPr>
            <p:cNvPr id="56353" name="Line 5"/>
            <p:cNvSpPr>
              <a:spLocks noChangeShapeType="1"/>
            </p:cNvSpPr>
            <p:nvPr/>
          </p:nvSpPr>
          <p:spPr bwMode="auto">
            <a:xfrm>
              <a:off x="530" y="1968"/>
              <a:ext cx="435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4374" name="Line 6"/>
            <p:cNvSpPr>
              <a:spLocks noChangeShapeType="1"/>
            </p:cNvSpPr>
            <p:nvPr/>
          </p:nvSpPr>
          <p:spPr bwMode="auto">
            <a:xfrm>
              <a:off x="1056" y="1728"/>
              <a:ext cx="0" cy="38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6355" name="Text Box 7"/>
            <p:cNvSpPr txBox="1">
              <a:spLocks noChangeArrowheads="1"/>
            </p:cNvSpPr>
            <p:nvPr/>
          </p:nvSpPr>
          <p:spPr bwMode="auto">
            <a:xfrm>
              <a:off x="566" y="1234"/>
              <a:ext cx="9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3300"/>
                  </a:solidFill>
                  <a:latin typeface="Tahoma" pitchFamily="34" charset="0"/>
                </a:rPr>
                <a:t>Personnel </a:t>
              </a:r>
              <a:endParaRPr lang="en-US" sz="2000" b="1" dirty="0">
                <a:solidFill>
                  <a:srgbClr val="FF3300"/>
                </a:solidFill>
                <a:latin typeface="Tahoma" pitchFamily="34" charset="0"/>
              </a:endParaRPr>
            </a:p>
            <a:p>
              <a:pPr algn="ctr"/>
              <a:r>
                <a:rPr lang="en-US" sz="2000" b="1" dirty="0">
                  <a:solidFill>
                    <a:srgbClr val="FF3300"/>
                  </a:solidFill>
                  <a:latin typeface="Tahoma" pitchFamily="34" charset="0"/>
                </a:rPr>
                <a:t>Action</a:t>
              </a:r>
            </a:p>
          </p:txBody>
        </p:sp>
        <p:sp>
          <p:nvSpPr>
            <p:cNvPr id="314376" name="Line 8"/>
            <p:cNvSpPr>
              <a:spLocks noChangeShapeType="1"/>
            </p:cNvSpPr>
            <p:nvPr/>
          </p:nvSpPr>
          <p:spPr bwMode="auto">
            <a:xfrm>
              <a:off x="4175" y="1728"/>
              <a:ext cx="0" cy="386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6357" name="Text Box 9"/>
            <p:cNvSpPr txBox="1">
              <a:spLocks noChangeArrowheads="1"/>
            </p:cNvSpPr>
            <p:nvPr/>
          </p:nvSpPr>
          <p:spPr bwMode="auto">
            <a:xfrm>
              <a:off x="3670" y="1308"/>
              <a:ext cx="1019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66FF"/>
                  </a:solidFill>
                  <a:latin typeface="Tahoma" pitchFamily="34" charset="0"/>
                </a:rPr>
                <a:t>Knowledge</a:t>
              </a:r>
            </a:p>
            <a:p>
              <a:r>
                <a:rPr lang="en-US" sz="2000" b="1" dirty="0">
                  <a:solidFill>
                    <a:srgbClr val="0066FF"/>
                  </a:solidFill>
                  <a:latin typeface="Tahoma" pitchFamily="34" charset="0"/>
                </a:rPr>
                <a:t>of PC </a:t>
              </a:r>
            </a:p>
            <a:p>
              <a:endParaRPr lang="en-US" sz="2000" b="1" dirty="0">
                <a:solidFill>
                  <a:srgbClr val="0066FF"/>
                </a:solidFill>
                <a:latin typeface="Tahoma" pitchFamily="34" charset="0"/>
              </a:endParaRPr>
            </a:p>
          </p:txBody>
        </p:sp>
        <p:sp>
          <p:nvSpPr>
            <p:cNvPr id="314378" name="Line 10"/>
            <p:cNvSpPr>
              <a:spLocks noChangeShapeType="1"/>
            </p:cNvSpPr>
            <p:nvPr/>
          </p:nvSpPr>
          <p:spPr bwMode="auto">
            <a:xfrm>
              <a:off x="2480" y="1726"/>
              <a:ext cx="0" cy="386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6359" name="Text Box 11"/>
            <p:cNvSpPr txBox="1">
              <a:spLocks noChangeArrowheads="1"/>
            </p:cNvSpPr>
            <p:nvPr/>
          </p:nvSpPr>
          <p:spPr bwMode="auto">
            <a:xfrm>
              <a:off x="1785" y="1334"/>
              <a:ext cx="137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Protected </a:t>
              </a:r>
            </a:p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Communication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5788" y="3482975"/>
            <a:ext cx="7797800" cy="1393825"/>
            <a:chOff x="369" y="2242"/>
            <a:chExt cx="4912" cy="878"/>
          </a:xfrm>
        </p:grpSpPr>
        <p:sp>
          <p:nvSpPr>
            <p:cNvPr id="56343" name="Text Box 13"/>
            <p:cNvSpPr txBox="1">
              <a:spLocks noChangeArrowheads="1"/>
            </p:cNvSpPr>
            <p:nvPr/>
          </p:nvSpPr>
          <p:spPr bwMode="auto">
            <a:xfrm>
              <a:off x="4915" y="2778"/>
              <a:ext cx="36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292929"/>
                  </a:solidFill>
                  <a:latin typeface="Tahoma" pitchFamily="34" charset="0"/>
                </a:rPr>
                <a:t>Time</a:t>
              </a:r>
            </a:p>
          </p:txBody>
        </p:sp>
        <p:sp>
          <p:nvSpPr>
            <p:cNvPr id="56344" name="Line 14"/>
            <p:cNvSpPr>
              <a:spLocks noChangeShapeType="1"/>
            </p:cNvSpPr>
            <p:nvPr/>
          </p:nvSpPr>
          <p:spPr bwMode="auto">
            <a:xfrm>
              <a:off x="528" y="2880"/>
              <a:ext cx="435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4383" name="Line 15"/>
            <p:cNvSpPr>
              <a:spLocks noChangeShapeType="1"/>
            </p:cNvSpPr>
            <p:nvPr/>
          </p:nvSpPr>
          <p:spPr bwMode="auto">
            <a:xfrm>
              <a:off x="4176" y="2734"/>
              <a:ext cx="0" cy="38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4384" name="Line 16"/>
            <p:cNvSpPr>
              <a:spLocks noChangeShapeType="1"/>
            </p:cNvSpPr>
            <p:nvPr/>
          </p:nvSpPr>
          <p:spPr bwMode="auto">
            <a:xfrm>
              <a:off x="1056" y="2686"/>
              <a:ext cx="0" cy="386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56347" name="Group 17"/>
            <p:cNvGrpSpPr>
              <a:grpSpLocks/>
            </p:cNvGrpSpPr>
            <p:nvPr/>
          </p:nvGrpSpPr>
          <p:grpSpPr bwMode="auto">
            <a:xfrm>
              <a:off x="1975" y="2296"/>
              <a:ext cx="1019" cy="816"/>
              <a:chOff x="1975" y="2145"/>
              <a:chExt cx="1019" cy="816"/>
            </a:xfrm>
          </p:grpSpPr>
          <p:sp>
            <p:nvSpPr>
              <p:cNvPr id="314386" name="Line 18"/>
              <p:cNvSpPr>
                <a:spLocks noChangeShapeType="1"/>
              </p:cNvSpPr>
              <p:nvPr/>
            </p:nvSpPr>
            <p:spPr bwMode="auto">
              <a:xfrm>
                <a:off x="2480" y="2575"/>
                <a:ext cx="0" cy="386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56351" name="Text Box 19"/>
              <p:cNvSpPr txBox="1">
                <a:spLocks noChangeArrowheads="1"/>
              </p:cNvSpPr>
              <p:nvPr/>
            </p:nvSpPr>
            <p:spPr bwMode="auto">
              <a:xfrm>
                <a:off x="1975" y="2145"/>
                <a:ext cx="1019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0066FF"/>
                    </a:solidFill>
                    <a:latin typeface="Tahoma" pitchFamily="34" charset="0"/>
                  </a:rPr>
                  <a:t>Knowledge</a:t>
                </a:r>
              </a:p>
              <a:p>
                <a:pPr algn="ctr"/>
                <a:r>
                  <a:rPr lang="en-US" sz="2000" b="1" dirty="0">
                    <a:solidFill>
                      <a:srgbClr val="0066FF"/>
                    </a:solidFill>
                    <a:latin typeface="Tahoma" pitchFamily="34" charset="0"/>
                  </a:rPr>
                  <a:t>of PC</a:t>
                </a:r>
              </a:p>
            </p:txBody>
          </p:sp>
        </p:grpSp>
        <p:sp>
          <p:nvSpPr>
            <p:cNvPr id="56348" name="Text Box 20"/>
            <p:cNvSpPr txBox="1">
              <a:spLocks noChangeArrowheads="1"/>
            </p:cNvSpPr>
            <p:nvPr/>
          </p:nvSpPr>
          <p:spPr bwMode="auto">
            <a:xfrm>
              <a:off x="369" y="2246"/>
              <a:ext cx="137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Protected </a:t>
              </a:r>
            </a:p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Communication</a:t>
              </a:r>
            </a:p>
          </p:txBody>
        </p:sp>
        <p:sp>
          <p:nvSpPr>
            <p:cNvPr id="56349" name="Text Box 21"/>
            <p:cNvSpPr txBox="1">
              <a:spLocks noChangeArrowheads="1"/>
            </p:cNvSpPr>
            <p:nvPr/>
          </p:nvSpPr>
          <p:spPr bwMode="auto">
            <a:xfrm>
              <a:off x="3682" y="2242"/>
              <a:ext cx="96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Tahoma" pitchFamily="34" charset="0"/>
                </a:rPr>
                <a:t>Personnel</a:t>
              </a:r>
              <a:r>
                <a:rPr lang="en-US" sz="2000" b="1" dirty="0" smtClean="0">
                  <a:solidFill>
                    <a:srgbClr val="FF3300"/>
                  </a:solidFill>
                  <a:latin typeface="Tahoma" pitchFamily="34" charset="0"/>
                </a:rPr>
                <a:t> </a:t>
              </a:r>
              <a:endParaRPr lang="en-US" sz="2000" b="1" dirty="0">
                <a:solidFill>
                  <a:srgbClr val="FF3300"/>
                </a:solidFill>
                <a:latin typeface="Tahoma" pitchFamily="34" charset="0"/>
              </a:endParaRPr>
            </a:p>
            <a:p>
              <a:pPr algn="ctr"/>
              <a:r>
                <a:rPr lang="en-US" sz="2000" b="1" dirty="0">
                  <a:solidFill>
                    <a:srgbClr val="FF3300"/>
                  </a:solidFill>
                  <a:latin typeface="Tahoma" pitchFamily="34" charset="0"/>
                </a:rPr>
                <a:t>Action</a:t>
              </a:r>
            </a:p>
          </p:txBody>
        </p:sp>
      </p:grpSp>
      <p:sp>
        <p:nvSpPr>
          <p:cNvPr id="314390" name="AutoShape 22"/>
          <p:cNvSpPr>
            <a:spLocks noChangeArrowheads="1"/>
          </p:cNvSpPr>
          <p:nvPr/>
        </p:nvSpPr>
        <p:spPr bwMode="auto">
          <a:xfrm>
            <a:off x="5791200" y="762000"/>
            <a:ext cx="3200400" cy="914400"/>
          </a:xfrm>
          <a:prstGeom prst="cloudCallout">
            <a:avLst>
              <a:gd name="adj1" fmla="val -54019"/>
              <a:gd name="adj2" fmla="val 102083"/>
            </a:avLst>
          </a:prstGeom>
          <a:gradFill rotWithShape="1">
            <a:gsLst>
              <a:gs pos="0">
                <a:schemeClr val="bg1"/>
              </a:gs>
              <a:gs pos="50000">
                <a:srgbClr val="B2B2B2"/>
              </a:gs>
              <a:gs pos="100000">
                <a:schemeClr val="bg1"/>
              </a:gs>
            </a:gsLst>
            <a:lin ang="18900000" scaled="1"/>
          </a:gra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1200"/>
              </a:spcBef>
              <a:defRPr/>
            </a:pPr>
            <a:r>
              <a:rPr lang="en-US" b="1" dirty="0" smtClean="0">
                <a:cs typeface="+mn-cs"/>
              </a:rPr>
              <a:t>Is </a:t>
            </a:r>
            <a:r>
              <a:rPr lang="en-US" b="1" dirty="0">
                <a:cs typeface="+mn-cs"/>
              </a:rPr>
              <a:t>it reprisal?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84200" y="4476750"/>
            <a:ext cx="7797800" cy="1908175"/>
            <a:chOff x="368" y="2820"/>
            <a:chExt cx="4912" cy="1202"/>
          </a:xfrm>
        </p:grpSpPr>
        <p:sp>
          <p:nvSpPr>
            <p:cNvPr id="56333" name="Text Box 24"/>
            <p:cNvSpPr txBox="1">
              <a:spLocks noChangeArrowheads="1"/>
            </p:cNvSpPr>
            <p:nvPr/>
          </p:nvSpPr>
          <p:spPr bwMode="auto">
            <a:xfrm>
              <a:off x="4914" y="3680"/>
              <a:ext cx="366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292929"/>
                  </a:solidFill>
                  <a:latin typeface="Tahoma" pitchFamily="34" charset="0"/>
                </a:rPr>
                <a:t>Time</a:t>
              </a:r>
            </a:p>
          </p:txBody>
        </p:sp>
        <p:sp>
          <p:nvSpPr>
            <p:cNvPr id="56334" name="Line 25"/>
            <p:cNvSpPr>
              <a:spLocks noChangeShapeType="1"/>
            </p:cNvSpPr>
            <p:nvPr/>
          </p:nvSpPr>
          <p:spPr bwMode="auto">
            <a:xfrm>
              <a:off x="527" y="3782"/>
              <a:ext cx="435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4394" name="Line 26"/>
            <p:cNvSpPr>
              <a:spLocks noChangeShapeType="1"/>
            </p:cNvSpPr>
            <p:nvPr/>
          </p:nvSpPr>
          <p:spPr bwMode="auto">
            <a:xfrm>
              <a:off x="4175" y="3636"/>
              <a:ext cx="0" cy="386"/>
            </a:xfrm>
            <a:prstGeom prst="line">
              <a:avLst/>
            </a:prstGeom>
            <a:noFill/>
            <a:ln w="57150">
              <a:solidFill>
                <a:srgbClr val="3366FF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14395" name="Line 27"/>
            <p:cNvSpPr>
              <a:spLocks noChangeShapeType="1"/>
            </p:cNvSpPr>
            <p:nvPr/>
          </p:nvSpPr>
          <p:spPr bwMode="auto">
            <a:xfrm>
              <a:off x="1055" y="3588"/>
              <a:ext cx="0" cy="386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/>
            </a:ln>
            <a:effectLst>
              <a:outerShdw dist="17961" dir="2700000" algn="ctr" rotWithShape="0">
                <a:schemeClr val="tx1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56337" name="Group 28"/>
            <p:cNvGrpSpPr>
              <a:grpSpLocks/>
            </p:cNvGrpSpPr>
            <p:nvPr/>
          </p:nvGrpSpPr>
          <p:grpSpPr bwMode="auto">
            <a:xfrm>
              <a:off x="2463" y="3302"/>
              <a:ext cx="116" cy="712"/>
              <a:chOff x="2464" y="2249"/>
              <a:chExt cx="116" cy="712"/>
            </a:xfrm>
          </p:grpSpPr>
          <p:sp>
            <p:nvSpPr>
              <p:cNvPr id="314397" name="Line 29"/>
              <p:cNvSpPr>
                <a:spLocks noChangeShapeType="1"/>
              </p:cNvSpPr>
              <p:nvPr/>
            </p:nvSpPr>
            <p:spPr bwMode="auto">
              <a:xfrm>
                <a:off x="2480" y="2575"/>
                <a:ext cx="0" cy="38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pPr algn="ctr"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56342" name="Text Box 30"/>
              <p:cNvSpPr txBox="1">
                <a:spLocks noChangeArrowheads="1"/>
              </p:cNvSpPr>
              <p:nvPr/>
            </p:nvSpPr>
            <p:spPr bwMode="auto">
              <a:xfrm>
                <a:off x="2464" y="2249"/>
                <a:ext cx="1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endParaRPr lang="en-US" sz="20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56338" name="Text Box 31"/>
            <p:cNvSpPr txBox="1">
              <a:spLocks noChangeArrowheads="1"/>
            </p:cNvSpPr>
            <p:nvPr/>
          </p:nvSpPr>
          <p:spPr bwMode="auto">
            <a:xfrm>
              <a:off x="368" y="3148"/>
              <a:ext cx="137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Protected </a:t>
              </a:r>
            </a:p>
            <a:p>
              <a:pPr algn="ctr"/>
              <a:r>
                <a:rPr lang="en-US" sz="2000" b="1" dirty="0">
                  <a:solidFill>
                    <a:srgbClr val="008000"/>
                  </a:solidFill>
                  <a:latin typeface="Tahoma" pitchFamily="34" charset="0"/>
                </a:rPr>
                <a:t>Communication</a:t>
              </a:r>
            </a:p>
          </p:txBody>
        </p:sp>
        <p:sp>
          <p:nvSpPr>
            <p:cNvPr id="56339" name="Text Box 32"/>
            <p:cNvSpPr txBox="1">
              <a:spLocks noChangeArrowheads="1"/>
            </p:cNvSpPr>
            <p:nvPr/>
          </p:nvSpPr>
          <p:spPr bwMode="auto">
            <a:xfrm>
              <a:off x="3656" y="2820"/>
              <a:ext cx="1019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0" b="1" dirty="0">
                <a:solidFill>
                  <a:srgbClr val="FF3300"/>
                </a:solidFill>
                <a:latin typeface="Tahoma" pitchFamily="34" charset="0"/>
              </a:endParaRPr>
            </a:p>
            <a:p>
              <a:pPr algn="ctr"/>
              <a:endParaRPr lang="en-US" sz="2000" b="1" dirty="0">
                <a:solidFill>
                  <a:srgbClr val="FF3300"/>
                </a:solidFill>
                <a:latin typeface="Tahoma" pitchFamily="34" charset="0"/>
              </a:endParaRPr>
            </a:p>
            <a:p>
              <a:pPr algn="ctr"/>
              <a:r>
                <a:rPr lang="en-US" sz="2000" b="1" dirty="0">
                  <a:solidFill>
                    <a:srgbClr val="0066FF"/>
                  </a:solidFill>
                  <a:latin typeface="Tahoma" pitchFamily="34" charset="0"/>
                </a:rPr>
                <a:t>Knowledge</a:t>
              </a:r>
            </a:p>
            <a:p>
              <a:pPr algn="ctr"/>
              <a:r>
                <a:rPr lang="en-US" sz="2000" b="1" dirty="0">
                  <a:solidFill>
                    <a:srgbClr val="0066FF"/>
                  </a:solidFill>
                  <a:latin typeface="Tahoma" pitchFamily="34" charset="0"/>
                </a:rPr>
                <a:t>of PC</a:t>
              </a:r>
              <a:r>
                <a:rPr lang="en-US" sz="2000" b="1" dirty="0">
                  <a:solidFill>
                    <a:srgbClr val="0000FF"/>
                  </a:solidFill>
                  <a:latin typeface="Tahoma" pitchFamily="34" charset="0"/>
                </a:rPr>
                <a:t> </a:t>
              </a:r>
            </a:p>
            <a:p>
              <a:pPr algn="ctr"/>
              <a:endParaRPr lang="en-US" sz="2000" b="1" dirty="0">
                <a:solidFill>
                  <a:srgbClr val="0000FF"/>
                </a:solidFill>
                <a:latin typeface="Tahoma" pitchFamily="34" charset="0"/>
              </a:endParaRPr>
            </a:p>
          </p:txBody>
        </p:sp>
        <p:sp>
          <p:nvSpPr>
            <p:cNvPr id="56340" name="Text Box 33"/>
            <p:cNvSpPr txBox="1">
              <a:spLocks noChangeArrowheads="1"/>
            </p:cNvSpPr>
            <p:nvPr/>
          </p:nvSpPr>
          <p:spPr bwMode="auto">
            <a:xfrm>
              <a:off x="2016" y="3154"/>
              <a:ext cx="921" cy="4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  <a:latin typeface="Tahoma" pitchFamily="34" charset="0"/>
                </a:rPr>
                <a:t>Personnel</a:t>
              </a:r>
              <a:endParaRPr lang="en-US" sz="2000" b="1" dirty="0">
                <a:solidFill>
                  <a:srgbClr val="FF0000"/>
                </a:solidFill>
                <a:latin typeface="Tahoma" pitchFamily="34" charset="0"/>
              </a:endParaRPr>
            </a:p>
            <a:p>
              <a:pPr algn="ctr"/>
              <a:r>
                <a:rPr lang="en-US" sz="2000" b="1" dirty="0">
                  <a:solidFill>
                    <a:srgbClr val="FF0000"/>
                  </a:solidFill>
                  <a:latin typeface="Tahoma" pitchFamily="34" charset="0"/>
                </a:rPr>
                <a:t>Action</a:t>
              </a:r>
            </a:p>
          </p:txBody>
        </p:sp>
      </p:grpSp>
      <p:sp>
        <p:nvSpPr>
          <p:cNvPr id="35" name="10-Point Star 34"/>
          <p:cNvSpPr/>
          <p:nvPr/>
        </p:nvSpPr>
        <p:spPr bwMode="auto">
          <a:xfrm>
            <a:off x="7315200" y="1600200"/>
            <a:ext cx="1828800" cy="1219200"/>
          </a:xfrm>
          <a:prstGeom prst="star10">
            <a:avLst/>
          </a:prstGeom>
          <a:solidFill>
            <a:srgbClr val="FF66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1" i="1" dirty="0"/>
              <a:t>does not </a:t>
            </a:r>
            <a:r>
              <a:rPr lang="en-US" sz="1600" b="1" i="1" dirty="0" smtClean="0"/>
              <a:t>meet</a:t>
            </a:r>
          </a:p>
          <a:p>
            <a:pPr algn="ctr">
              <a:defRPr/>
            </a:pPr>
            <a:r>
              <a:rPr lang="en-US" sz="1600" b="1" i="1" dirty="0" smtClean="0"/>
              <a:t>the elements</a:t>
            </a:r>
          </a:p>
          <a:p>
            <a:pPr algn="ctr">
              <a:defRPr/>
            </a:pPr>
            <a:r>
              <a:rPr lang="en-US" sz="1600" b="1" i="1" dirty="0" smtClean="0"/>
              <a:t>of proof</a:t>
            </a:r>
            <a:endParaRPr lang="en-US" sz="1600" b="1" i="1" dirty="0"/>
          </a:p>
        </p:txBody>
      </p:sp>
      <p:sp>
        <p:nvSpPr>
          <p:cNvPr id="36" name="10-Point Star 35"/>
          <p:cNvSpPr/>
          <p:nvPr/>
        </p:nvSpPr>
        <p:spPr bwMode="auto">
          <a:xfrm>
            <a:off x="7315200" y="4664074"/>
            <a:ext cx="1828800" cy="1177926"/>
          </a:xfrm>
          <a:prstGeom prst="star10">
            <a:avLst/>
          </a:prstGeom>
          <a:solidFill>
            <a:srgbClr val="FF66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1" i="1" dirty="0"/>
              <a:t>does not </a:t>
            </a:r>
            <a:r>
              <a:rPr lang="en-US" sz="1600" b="1" i="1" dirty="0" smtClean="0"/>
              <a:t>meet</a:t>
            </a:r>
          </a:p>
          <a:p>
            <a:pPr algn="ctr">
              <a:defRPr/>
            </a:pPr>
            <a:r>
              <a:rPr lang="en-US" sz="1600" b="1" i="1" dirty="0" smtClean="0"/>
              <a:t>the elements</a:t>
            </a:r>
          </a:p>
          <a:p>
            <a:pPr algn="ctr">
              <a:defRPr/>
            </a:pPr>
            <a:r>
              <a:rPr lang="en-US" sz="1600" b="1" i="1" dirty="0" smtClean="0"/>
              <a:t>of proof</a:t>
            </a:r>
            <a:endParaRPr lang="en-US" sz="1600" b="1" i="1" dirty="0"/>
          </a:p>
        </p:txBody>
      </p:sp>
      <p:sp>
        <p:nvSpPr>
          <p:cNvPr id="37" name="10-Point Star 36"/>
          <p:cNvSpPr/>
          <p:nvPr/>
        </p:nvSpPr>
        <p:spPr bwMode="auto">
          <a:xfrm>
            <a:off x="7315200" y="3276600"/>
            <a:ext cx="1828800" cy="990600"/>
          </a:xfrm>
          <a:prstGeom prst="star10">
            <a:avLst/>
          </a:prstGeom>
          <a:solidFill>
            <a:srgbClr val="FFFF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1" i="1" dirty="0"/>
              <a:t>maybe?</a:t>
            </a:r>
          </a:p>
          <a:p>
            <a:pPr algn="ctr">
              <a:defRPr/>
            </a:pPr>
            <a:r>
              <a:rPr lang="en-US" sz="1600" b="1" i="1" dirty="0"/>
              <a:t>why?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3276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90" grpId="0" animBg="1"/>
      <p:bldP spid="314390" grpId="1" animBg="1"/>
      <p:bldP spid="35" grpId="0" animBg="1"/>
      <p:bldP spid="36" grpId="0" animBg="1"/>
      <p:bldP spid="37" grpId="0" animBg="1"/>
      <p:bldP spid="4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32608" y="6400800"/>
            <a:ext cx="3991514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1879B90D-A655-4384-8261-BE6C09B98CEB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1648239" y="259744"/>
            <a:ext cx="5867400" cy="827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sz="3800" b="1" kern="0" dirty="0">
                <a:latin typeface="+mj-lt"/>
                <a:ea typeface="+mj-ea"/>
                <a:cs typeface="+mj-cs"/>
              </a:rPr>
              <a:t>Question Four</a:t>
            </a:r>
            <a:r>
              <a:rPr lang="en-US" sz="3800" b="1" kern="0" dirty="0" smtClean="0">
                <a:latin typeface="+mj-lt"/>
                <a:ea typeface="+mj-ea"/>
                <a:cs typeface="+mj-cs"/>
              </a:rPr>
              <a:t>:</a:t>
            </a:r>
            <a:endParaRPr lang="en-US" sz="38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 bwMode="auto">
          <a:xfrm>
            <a:off x="238539" y="1915642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>
                <a:latin typeface="+mn-lt"/>
                <a:cs typeface="+mn-cs"/>
              </a:rPr>
              <a:t>Does a </a:t>
            </a:r>
            <a:r>
              <a:rPr lang="en-US" sz="3200" b="1" i="1" kern="0" dirty="0" smtClean="0">
                <a:solidFill>
                  <a:srgbClr val="FF0000"/>
                </a:solidFill>
                <a:latin typeface="+mn-lt"/>
                <a:cs typeface="+mn-cs"/>
              </a:rPr>
              <a:t>preponderance </a:t>
            </a:r>
            <a:r>
              <a:rPr lang="en-US" sz="3200" b="1" i="1" kern="0" dirty="0">
                <a:solidFill>
                  <a:srgbClr val="FF0000"/>
                </a:solidFill>
                <a:latin typeface="+mn-lt"/>
                <a:cs typeface="+mn-cs"/>
              </a:rPr>
              <a:t>of credible </a:t>
            </a:r>
            <a:r>
              <a:rPr lang="en-US" sz="3200" b="1" i="1" kern="0" dirty="0" smtClean="0">
                <a:solidFill>
                  <a:srgbClr val="FF0000"/>
                </a:solidFill>
                <a:latin typeface="+mn-lt"/>
                <a:cs typeface="+mn-cs"/>
              </a:rPr>
              <a:t>evidence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 smtClean="0">
                <a:latin typeface="+mn-lt"/>
                <a:cs typeface="+mn-cs"/>
              </a:rPr>
              <a:t>establish </a:t>
            </a:r>
            <a:r>
              <a:rPr lang="en-US" sz="3200" b="1" kern="0" dirty="0">
                <a:latin typeface="+mn-lt"/>
                <a:cs typeface="+mn-cs"/>
              </a:rPr>
              <a:t>that </a:t>
            </a:r>
            <a:r>
              <a:rPr lang="en-US" sz="3200" b="1" kern="0" dirty="0" smtClean="0">
                <a:latin typeface="+mn-lt"/>
                <a:cs typeface="+mn-cs"/>
              </a:rPr>
              <a:t>the same</a:t>
            </a:r>
            <a:r>
              <a:rPr lang="en-US" sz="3200" b="1" i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i="1" kern="0" dirty="0" smtClean="0">
                <a:solidFill>
                  <a:srgbClr val="FF0000"/>
                </a:solidFill>
                <a:latin typeface="+mn-lt"/>
                <a:cs typeface="+mn-cs"/>
              </a:rPr>
              <a:t>Personnel Action(s) (PA) </a:t>
            </a:r>
            <a:r>
              <a:rPr lang="en-US" sz="3200" b="1" kern="0" dirty="0" smtClean="0">
                <a:latin typeface="+mn-lt"/>
                <a:cs typeface="+mn-cs"/>
              </a:rPr>
              <a:t>would have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 smtClean="0">
                <a:latin typeface="+mn-lt"/>
                <a:cs typeface="+mn-cs"/>
              </a:rPr>
              <a:t>been taken, withheld, or threatened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200" b="1" i="1" u="sng" kern="0" dirty="0" smtClean="0">
                <a:solidFill>
                  <a:srgbClr val="FF0000"/>
                </a:solidFill>
                <a:latin typeface="+mn-lt"/>
                <a:cs typeface="+mn-cs"/>
              </a:rPr>
              <a:t>absent</a:t>
            </a:r>
            <a:r>
              <a:rPr lang="en-US" sz="3200" b="1" kern="0" dirty="0" smtClean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en-US" sz="3200" b="1" kern="0" dirty="0" smtClean="0">
                <a:latin typeface="+mn-lt"/>
                <a:cs typeface="+mn-cs"/>
              </a:rPr>
              <a:t>the </a:t>
            </a:r>
            <a:r>
              <a:rPr lang="en-US" sz="3200" b="1" i="1" kern="0" dirty="0" smtClean="0">
                <a:solidFill>
                  <a:srgbClr val="3333FF"/>
                </a:solidFill>
                <a:latin typeface="+mn-lt"/>
                <a:cs typeface="+mn-cs"/>
              </a:rPr>
              <a:t>Protected Communication (PC)</a:t>
            </a:r>
            <a:r>
              <a:rPr lang="en-US" sz="3200" b="1" kern="0" dirty="0" smtClean="0">
                <a:latin typeface="+mn-lt"/>
                <a:cs typeface="+mn-cs"/>
              </a:rPr>
              <a:t>?</a:t>
            </a:r>
          </a:p>
          <a:p>
            <a:pPr marL="342900" indent="-342900">
              <a:spcBef>
                <a:spcPts val="0"/>
              </a:spcBef>
              <a:defRPr/>
            </a:pPr>
            <a:endParaRPr lang="en-US" b="1" kern="0" dirty="0" smtClean="0">
              <a:latin typeface="+mn-lt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3200" b="1" kern="0" dirty="0" smtClean="0">
                <a:latin typeface="+mn-lt"/>
                <a:cs typeface="+mn-cs"/>
              </a:rPr>
              <a:t>(Most cases will be resolved here)</a:t>
            </a:r>
            <a:endParaRPr lang="en-US" sz="3200" b="1" kern="0" dirty="0">
              <a:latin typeface="+mn-lt"/>
              <a:cs typeface="+mn-cs"/>
            </a:endParaRPr>
          </a:p>
        </p:txBody>
      </p:sp>
      <p:sp>
        <p:nvSpPr>
          <p:cNvPr id="45063" name="TextBox 7"/>
          <p:cNvSpPr txBox="1">
            <a:spLocks noChangeArrowheads="1"/>
          </p:cNvSpPr>
          <p:nvPr/>
        </p:nvSpPr>
        <p:spPr bwMode="auto">
          <a:xfrm>
            <a:off x="143164" y="6096000"/>
            <a:ext cx="3733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0000FF"/>
                </a:solidFill>
              </a:rPr>
              <a:t>The A&amp;I Guide</a:t>
            </a:r>
            <a:r>
              <a:rPr lang="en-US" sz="1600" b="1" dirty="0">
                <a:solidFill>
                  <a:srgbClr val="0000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0000FF"/>
                </a:solidFill>
              </a:rPr>
              <a:t>9-3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7912100" y="152400"/>
            <a:ext cx="1231900" cy="1219200"/>
            <a:chOff x="7467600" y="76200"/>
            <a:chExt cx="1231900" cy="1219200"/>
          </a:xfrm>
        </p:grpSpPr>
        <p:sp>
          <p:nvSpPr>
            <p:cNvPr id="13" name="AutoShape 5"/>
            <p:cNvSpPr>
              <a:spLocks noChangeArrowheads="1"/>
            </p:cNvSpPr>
            <p:nvPr/>
          </p:nvSpPr>
          <p:spPr bwMode="auto">
            <a:xfrm>
              <a:off x="7467600" y="76200"/>
              <a:ext cx="1231900" cy="1219200"/>
            </a:xfrm>
            <a:prstGeom prst="star5">
              <a:avLst/>
            </a:prstGeom>
            <a:solidFill>
              <a:srgbClr val="F9F96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7811173" y="505336"/>
              <a:ext cx="647027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ELO</a:t>
              </a:r>
            </a:p>
            <a:p>
              <a:pPr eaLnBrk="0" hangingPunct="0"/>
              <a:r>
                <a:rPr lang="en-US" sz="1400" i="1" dirty="0">
                  <a:solidFill>
                    <a:schemeClr val="tx1"/>
                  </a:solidFill>
                  <a:latin typeface="Tempus Sans ITC" pitchFamily="82" charset="0"/>
                </a:rPr>
                <a:t>  </a:t>
              </a:r>
              <a:r>
                <a:rPr lang="en-US" sz="1400" i="1" dirty="0" smtClean="0">
                  <a:solidFill>
                    <a:schemeClr val="tx1"/>
                  </a:solidFill>
                  <a:latin typeface="Tempus Sans ITC" pitchFamily="82" charset="0"/>
                </a:rPr>
                <a:t>4</a:t>
              </a:r>
              <a:endParaRPr lang="en-US" sz="1400" i="1" dirty="0">
                <a:solidFill>
                  <a:schemeClr val="tx1"/>
                </a:solidFill>
                <a:latin typeface="Tempus Sans ITC" pitchFamily="82" charset="0"/>
              </a:endParaRPr>
            </a:p>
          </p:txBody>
        </p:sp>
      </p:grpSp>
      <p:sp>
        <p:nvSpPr>
          <p:cNvPr id="15" name="Oval 14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0232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xplosion 1 22"/>
          <p:cNvSpPr/>
          <p:nvPr/>
        </p:nvSpPr>
        <p:spPr bwMode="auto">
          <a:xfrm>
            <a:off x="3005446" y="2337827"/>
            <a:ext cx="3280723" cy="1604290"/>
          </a:xfrm>
          <a:prstGeom prst="irregularSeal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 w="31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987" y="442021"/>
            <a:ext cx="8229600" cy="1066800"/>
          </a:xfrm>
          <a:noFill/>
        </p:spPr>
        <p:txBody>
          <a:bodyPr>
            <a:noAutofit/>
          </a:bodyPr>
          <a:lstStyle/>
          <a:p>
            <a:r>
              <a:rPr lang="en-US" sz="3800" b="1" dirty="0" smtClean="0">
                <a:cs typeface="Arial" pitchFamily="34" charset="0"/>
              </a:rPr>
              <a:t>Whistleblower Reprisal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800" b="1" dirty="0" smtClean="0">
                <a:latin typeface="Arial" pitchFamily="34" charset="0"/>
                <a:cs typeface="Arial" pitchFamily="34" charset="0"/>
              </a:rPr>
            </a:br>
            <a:endParaRPr lang="en-US" sz="3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66" y="2088086"/>
            <a:ext cx="2895600" cy="457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/>
              <a:t>Congressional Interest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19019" y="2134664"/>
            <a:ext cx="3200400" cy="838200"/>
          </a:xfrm>
          <a:prstGeom prst="rect">
            <a:avLst/>
          </a:prstGeom>
          <a:noFill/>
        </p:spPr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Special Interest Groups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3816545"/>
            <a:ext cx="3409702" cy="914400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Leader Decisions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368" y="3876215"/>
            <a:ext cx="4217440" cy="533400"/>
          </a:xfrm>
          <a:prstGeom prst="rect">
            <a:avLst/>
          </a:prstGeom>
        </p:spPr>
        <p:txBody>
          <a:bodyPr/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Remedy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Wrongs - ARBA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3366" y="5744489"/>
            <a:ext cx="9020634" cy="580798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task … get it right, for the right reasons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5892" name="Picture 4" descr="POGO Project On Government Oversigh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5321" y="2486542"/>
            <a:ext cx="2595498" cy="303542"/>
          </a:xfrm>
          <a:prstGeom prst="rect">
            <a:avLst/>
          </a:prstGeom>
          <a:noFill/>
        </p:spPr>
      </p:pic>
      <p:pic>
        <p:nvPicPr>
          <p:cNvPr id="165894" name="Picture 6" descr="http://upload.wikimedia.org/wikipedia/en/1/10/Naacplogo.png">
            <a:hlinkClick r:id="rId5" tooltip="180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168" y="2758042"/>
            <a:ext cx="711442" cy="711442"/>
          </a:xfrm>
          <a:prstGeom prst="rect">
            <a:avLst/>
          </a:prstGeom>
          <a:noFill/>
        </p:spPr>
      </p:pic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97696" y="4153516"/>
            <a:ext cx="4419600" cy="10926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lnSpc>
                <a:spcPts val="2600"/>
              </a:lnSpc>
              <a:buFont typeface="Arial" charset="0"/>
              <a:buChar char="•"/>
            </a:pPr>
            <a:r>
              <a:rPr lang="en-US" sz="1200" b="1" dirty="0" smtClean="0"/>
              <a:t>  </a:t>
            </a:r>
            <a:r>
              <a:rPr lang="en-US" sz="1200" b="1" u="sng" dirty="0" smtClean="0"/>
              <a:t>Army Board </a:t>
            </a:r>
            <a:r>
              <a:rPr lang="en-US" sz="1200" b="1" u="sng" dirty="0"/>
              <a:t>for Correction of Military Records (ABCMR)</a:t>
            </a:r>
          </a:p>
          <a:p>
            <a:pPr algn="l">
              <a:lnSpc>
                <a:spcPts val="2600"/>
              </a:lnSpc>
              <a:buFont typeface="Arial" charset="0"/>
              <a:buChar char="•"/>
            </a:pPr>
            <a:r>
              <a:rPr lang="en-US" sz="1200" b="1" dirty="0"/>
              <a:t> </a:t>
            </a:r>
            <a:r>
              <a:rPr lang="en-US" sz="1200" b="1" dirty="0" smtClean="0"/>
              <a:t> </a:t>
            </a:r>
            <a:r>
              <a:rPr lang="en-US" sz="1200" b="1" u="sng" dirty="0" smtClean="0"/>
              <a:t>Army </a:t>
            </a:r>
            <a:r>
              <a:rPr lang="en-US" sz="1200" b="1" u="sng" dirty="0"/>
              <a:t>Discharge Review Board (ADRB)</a:t>
            </a:r>
          </a:p>
          <a:p>
            <a:pPr algn="l">
              <a:lnSpc>
                <a:spcPts val="2600"/>
              </a:lnSpc>
              <a:buFont typeface="Arial" charset="0"/>
              <a:buChar char="•"/>
            </a:pPr>
            <a:r>
              <a:rPr lang="en-US" sz="1200" b="1" dirty="0" smtClean="0"/>
              <a:t>  </a:t>
            </a:r>
            <a:r>
              <a:rPr lang="en-US" sz="1200" b="1" u="sng" dirty="0" smtClean="0"/>
              <a:t>Army </a:t>
            </a:r>
            <a:r>
              <a:rPr lang="en-US" sz="1200" b="1" u="sng" dirty="0"/>
              <a:t>Grade Determination Review Board (AGDRB</a:t>
            </a:r>
            <a:r>
              <a:rPr lang="en-US" sz="1200" b="1" u="sng" dirty="0" smtClean="0"/>
              <a:t>)</a:t>
            </a:r>
            <a:endParaRPr lang="en-US" sz="1200" b="1" u="sng" dirty="0"/>
          </a:p>
        </p:txBody>
      </p:sp>
      <p:pic>
        <p:nvPicPr>
          <p:cNvPr id="165908" name="Picture 20" descr="Duplication &amp; Cost Savings Medalli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32188" y="2525854"/>
            <a:ext cx="1104900" cy="972624"/>
          </a:xfrm>
          <a:prstGeom prst="rect">
            <a:avLst/>
          </a:prstGeom>
          <a:noFill/>
        </p:spPr>
      </p:pic>
      <p:sp>
        <p:nvSpPr>
          <p:cNvPr id="21" name="Content Placeholder 2"/>
          <p:cNvSpPr txBox="1">
            <a:spLocks/>
          </p:cNvSpPr>
          <p:nvPr/>
        </p:nvSpPr>
        <p:spPr>
          <a:xfrm>
            <a:off x="3257458" y="1298156"/>
            <a:ext cx="2776699" cy="448890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 interest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michael.p.warrington\Desktop\aclu_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035" y="2831232"/>
            <a:ext cx="1371600" cy="565061"/>
          </a:xfrm>
          <a:prstGeom prst="rect">
            <a:avLst/>
          </a:prstGeom>
          <a:noFill/>
        </p:spPr>
      </p:pic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29200" y="6400800"/>
            <a:ext cx="4114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6D53C06-7AC7-4ED1-8CFA-FC4ADA911F5A}" type="slidenum">
              <a:rPr lang="en-US" smtClean="0"/>
              <a:pPr>
                <a:defRPr/>
              </a:pPr>
              <a:t>5</a:t>
            </a:fld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39" y="2494599"/>
            <a:ext cx="895702" cy="11185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219" y="1666589"/>
            <a:ext cx="417659" cy="4176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831" y="1693191"/>
            <a:ext cx="417659" cy="41765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458" y="1692639"/>
            <a:ext cx="417659" cy="4176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957" y="1666385"/>
            <a:ext cx="417659" cy="41765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739" y="1654152"/>
            <a:ext cx="417659" cy="417659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497202" y="2953125"/>
            <a:ext cx="2534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Current Situation…</a:t>
            </a:r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377088" y="4273745"/>
            <a:ext cx="1008990" cy="12599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79353" y="4278557"/>
            <a:ext cx="1028682" cy="128457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056" y="4280446"/>
            <a:ext cx="919244" cy="128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79191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 build="p"/>
      <p:bldP spid="4" grpId="0"/>
      <p:bldP spid="6" grpId="0"/>
      <p:bldP spid="7" grpId="0"/>
      <p:bldP spid="8" grpId="0"/>
      <p:bldP spid="19" grpId="0"/>
      <p:bldP spid="21" grpId="0"/>
      <p:bldP spid="1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3B3EAF8-453B-4E4D-94E1-F352A454A699}" type="slidenum">
              <a:rPr lang="en-US" smtClean="0"/>
              <a:pPr>
                <a:defRPr/>
              </a:pPr>
              <a:t>50</a:t>
            </a:fld>
            <a:endParaRPr lang="en-US" dirty="0" smtClean="0"/>
          </a:p>
        </p:txBody>
      </p:sp>
      <p:sp>
        <p:nvSpPr>
          <p:cNvPr id="460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38539" y="2514600"/>
            <a:ext cx="6172200" cy="41148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sz="2400" dirty="0" smtClean="0"/>
              <a:t>For each PA, consider: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3333FF"/>
                </a:solidFill>
              </a:rPr>
              <a:t>Reason</a:t>
            </a:r>
            <a:r>
              <a:rPr lang="en-US" sz="2400" dirty="0" smtClean="0"/>
              <a:t> for action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3333FF"/>
                </a:solidFill>
              </a:rPr>
              <a:t>Timing </a:t>
            </a:r>
            <a:r>
              <a:rPr lang="en-US" sz="2400" dirty="0" smtClean="0"/>
              <a:t>between PC and PA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3333FF"/>
                </a:solidFill>
              </a:rPr>
              <a:t>Motive </a:t>
            </a:r>
            <a:r>
              <a:rPr lang="en-US" sz="2400" dirty="0" smtClean="0"/>
              <a:t>to reprise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3333FF"/>
                </a:solidFill>
              </a:rPr>
              <a:t>Disparate treatment</a:t>
            </a:r>
            <a:r>
              <a:rPr lang="en-US" sz="2400" dirty="0" smtClean="0"/>
              <a:t> of complainant as compared to others </a:t>
            </a:r>
          </a:p>
          <a:p>
            <a:pPr lvl="1" eaLnBrk="1" hangingPunct="1">
              <a:buFontTx/>
              <a:buNone/>
              <a:defRPr/>
            </a:pPr>
            <a:endParaRPr lang="en-US" sz="1000" dirty="0" smtClean="0"/>
          </a:p>
          <a:p>
            <a:pPr lvl="1" eaLnBrk="1" hangingPunct="1">
              <a:buFontTx/>
              <a:buNone/>
              <a:defRPr/>
            </a:pPr>
            <a:r>
              <a:rPr lang="en-US" sz="1800" dirty="0" smtClean="0"/>
              <a:t>(also known as the '</a:t>
            </a:r>
            <a:r>
              <a:rPr lang="en-US" sz="1800" u="sng" dirty="0" smtClean="0">
                <a:solidFill>
                  <a:srgbClr val="3333FF"/>
                </a:solidFill>
              </a:rPr>
              <a:t>four variables</a:t>
            </a:r>
            <a:r>
              <a:rPr lang="en-US" sz="1800" dirty="0" smtClean="0"/>
              <a:t>'</a:t>
            </a:r>
            <a:r>
              <a:rPr lang="en-US" sz="2000" dirty="0" smtClean="0"/>
              <a:t>)</a:t>
            </a:r>
          </a:p>
        </p:txBody>
      </p:sp>
      <p:pic>
        <p:nvPicPr>
          <p:cNvPr id="48132" name="Picture 12" descr="BS0194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081020"/>
            <a:ext cx="2743199" cy="309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6400800" y="3505200"/>
            <a:ext cx="2573338" cy="2246769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0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i="1" dirty="0">
                <a:solidFill>
                  <a:srgbClr val="FF0000"/>
                </a:solidFill>
              </a:rPr>
              <a:t>Would the average</a:t>
            </a:r>
          </a:p>
          <a:p>
            <a:pPr algn="ctr"/>
            <a:r>
              <a:rPr lang="en-US" sz="2000" b="1" i="1" dirty="0">
                <a:solidFill>
                  <a:srgbClr val="FF0000"/>
                </a:solidFill>
              </a:rPr>
              <a:t>RMO (Army Officer, NCO or DAC)</a:t>
            </a:r>
          </a:p>
          <a:p>
            <a:pPr algn="ctr"/>
            <a:r>
              <a:rPr lang="en-US" sz="2000" b="1" i="1" dirty="0">
                <a:solidFill>
                  <a:srgbClr val="FF0000"/>
                </a:solidFill>
              </a:rPr>
              <a:t>consider the action</a:t>
            </a:r>
          </a:p>
          <a:p>
            <a:pPr algn="ctr"/>
            <a:r>
              <a:rPr lang="en-US" sz="2000" b="1" i="1" dirty="0">
                <a:solidFill>
                  <a:srgbClr val="FF0000"/>
                </a:solidFill>
              </a:rPr>
              <a:t>reasonable</a:t>
            </a:r>
            <a:r>
              <a:rPr lang="en-US" sz="2000" b="1" i="1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8135" name="Rectangle 16"/>
          <p:cNvSpPr>
            <a:spLocks noChangeArrowheads="1"/>
          </p:cNvSpPr>
          <p:nvPr/>
        </p:nvSpPr>
        <p:spPr bwMode="auto">
          <a:xfrm>
            <a:off x="238539" y="1914939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rgbClr val="3333FF"/>
                </a:solidFill>
              </a:rPr>
              <a:t>The </a:t>
            </a:r>
            <a:r>
              <a:rPr lang="en-US" sz="2800" b="1" dirty="0" smtClean="0">
                <a:solidFill>
                  <a:srgbClr val="3333FF"/>
                </a:solidFill>
              </a:rPr>
              <a:t>four </a:t>
            </a:r>
            <a:r>
              <a:rPr lang="en-US" sz="2800" b="1" i="1" u="sng" dirty="0" smtClean="0">
                <a:solidFill>
                  <a:srgbClr val="3333FF"/>
                </a:solidFill>
              </a:rPr>
              <a:t>variables </a:t>
            </a:r>
            <a:r>
              <a:rPr lang="en-US" sz="2800" b="1" dirty="0" smtClean="0">
                <a:solidFill>
                  <a:srgbClr val="3333FF"/>
                </a:solidFill>
              </a:rPr>
              <a:t>for </a:t>
            </a:r>
            <a:r>
              <a:rPr lang="en-US" sz="2800" b="1" dirty="0">
                <a:solidFill>
                  <a:srgbClr val="3333FF"/>
                </a:solidFill>
              </a:rPr>
              <a:t>Question 4!</a:t>
            </a:r>
          </a:p>
        </p:txBody>
      </p:sp>
      <p:sp>
        <p:nvSpPr>
          <p:cNvPr id="48136" name="TextBox 7"/>
          <p:cNvSpPr txBox="1">
            <a:spLocks noChangeArrowheads="1"/>
          </p:cNvSpPr>
          <p:nvPr/>
        </p:nvSpPr>
        <p:spPr bwMode="auto">
          <a:xfrm>
            <a:off x="143164" y="6096000"/>
            <a:ext cx="3733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 dirty="0">
                <a:solidFill>
                  <a:srgbClr val="0000FF"/>
                </a:solidFill>
              </a:rPr>
              <a:t>The A&amp;I Guide</a:t>
            </a:r>
            <a:r>
              <a:rPr lang="en-US" sz="1600" b="1" dirty="0">
                <a:solidFill>
                  <a:srgbClr val="0000FF"/>
                </a:solidFill>
              </a:rPr>
              <a:t>, Part Two, Section </a:t>
            </a:r>
            <a:r>
              <a:rPr lang="en-US" sz="1600" b="1" dirty="0" smtClean="0">
                <a:solidFill>
                  <a:srgbClr val="0000FF"/>
                </a:solidFill>
              </a:rPr>
              <a:t>9-3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1531402" y="143256"/>
            <a:ext cx="60960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Causation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(1 of 3)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7421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1" grpId="0" animBg="1"/>
      <p:bldP spid="1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DFD472B-5873-401F-8385-96F9A12919C7}" type="slidenum">
              <a:rPr lang="en-US" smtClean="0"/>
              <a:pPr>
                <a:defRPr/>
              </a:pPr>
              <a:t>51</a:t>
            </a:fld>
            <a:endParaRPr lang="en-US" dirty="0" smtClean="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>
          <a:xfrm>
            <a:off x="1531402" y="143256"/>
            <a:ext cx="60960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Causation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(2 of 3)</a:t>
            </a:r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8538" y="1914939"/>
            <a:ext cx="8676861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solidFill>
                  <a:srgbClr val="3333FF"/>
                </a:solidFill>
              </a:rPr>
              <a:t>Documentary</a:t>
            </a:r>
            <a:r>
              <a:rPr lang="en-US" sz="2800" dirty="0" smtClean="0"/>
              <a:t> evidence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Copy of the </a:t>
            </a:r>
            <a:r>
              <a:rPr lang="en-US" sz="2400" dirty="0"/>
              <a:t>P</a:t>
            </a:r>
            <a:r>
              <a:rPr lang="en-US" sz="2400" dirty="0" smtClean="0"/>
              <a:t>ersonnel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Service regulations and policies (PA discretionary?)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Other relevant documents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>
                <a:solidFill>
                  <a:srgbClr val="3333FF"/>
                </a:solidFill>
              </a:rPr>
              <a:t>Testimonial</a:t>
            </a:r>
            <a:r>
              <a:rPr lang="en-US" sz="2800" i="1" dirty="0" smtClean="0"/>
              <a:t> </a:t>
            </a:r>
            <a:r>
              <a:rPr lang="en-US" sz="2800" dirty="0" smtClean="0"/>
              <a:t>evidence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Complainant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Responsible management officials (RMO)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dirty="0" smtClean="0">
                <a:solidFill>
                  <a:srgbClr val="FF0000"/>
                </a:solidFill>
              </a:rPr>
              <a:t>Anyone who decided, directed, recommended, or influenced the unfavorable personnel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Other key witnesses</a:t>
            </a:r>
          </a:p>
        </p:txBody>
      </p:sp>
    </p:spTree>
    <p:extLst>
      <p:ext uri="{BB962C8B-B14F-4D97-AF65-F5344CB8AC3E}">
        <p14:creationId xmlns:p14="http://schemas.microsoft.com/office/powerpoint/2010/main" val="73842704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E4638BE0-0B45-4773-88FE-5E93AE803810}" type="slidenum">
              <a:rPr lang="en-US" smtClean="0"/>
              <a:pPr>
                <a:defRPr/>
              </a:pPr>
              <a:t>52</a:t>
            </a:fld>
            <a:endParaRPr lang="en-US" dirty="0" smtClean="0"/>
          </a:p>
        </p:txBody>
      </p:sp>
      <p:sp>
        <p:nvSpPr>
          <p:cNvPr id="4710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38538" y="1921566"/>
            <a:ext cx="8676861" cy="4572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sz="2400" i="1" dirty="0" smtClean="0">
                <a:solidFill>
                  <a:srgbClr val="FF0000"/>
                </a:solidFill>
              </a:rPr>
              <a:t>What</a:t>
            </a:r>
            <a:r>
              <a:rPr lang="en-US" sz="2400" dirty="0" smtClean="0"/>
              <a:t> was the </a:t>
            </a:r>
            <a:r>
              <a:rPr lang="en-US" sz="2400" i="1" dirty="0" smtClean="0">
                <a:solidFill>
                  <a:srgbClr val="FF0000"/>
                </a:solidFill>
              </a:rPr>
              <a:t>effect</a:t>
            </a:r>
            <a:r>
              <a:rPr lang="en-US" sz="2400" dirty="0" smtClean="0"/>
              <a:t> of the Protected Communication (PC) on the Responsible Management Official (RMO)?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sz="2400" i="1" dirty="0" smtClean="0">
                <a:solidFill>
                  <a:srgbClr val="FF0000"/>
                </a:solidFill>
              </a:rPr>
              <a:t>What factors </a:t>
            </a:r>
            <a:r>
              <a:rPr lang="en-US" sz="2400" dirty="0" smtClean="0"/>
              <a:t>did the Responsible Management Official (RMO) consider in taking the action?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sz="2400" i="1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did the action occur when it did?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sz="2400" i="1" dirty="0" smtClean="0">
                <a:solidFill>
                  <a:srgbClr val="FF0000"/>
                </a:solidFill>
              </a:rPr>
              <a:t>Was</a:t>
            </a:r>
            <a:r>
              <a:rPr lang="en-US" sz="2400" dirty="0" smtClean="0"/>
              <a:t> the </a:t>
            </a:r>
            <a:r>
              <a:rPr lang="en-US" sz="2400" i="1" dirty="0" smtClean="0">
                <a:solidFill>
                  <a:srgbClr val="FF0000"/>
                </a:solidFill>
              </a:rPr>
              <a:t>action consistent </a:t>
            </a:r>
            <a:r>
              <a:rPr lang="en-US" sz="2400" dirty="0" smtClean="0"/>
              <a:t>with previous actions?</a:t>
            </a:r>
          </a:p>
          <a:p>
            <a:pPr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 sz="2400" i="1" dirty="0" smtClean="0">
                <a:solidFill>
                  <a:srgbClr val="FF0000"/>
                </a:solidFill>
              </a:rPr>
              <a:t>Who can corroborate </a:t>
            </a:r>
            <a:r>
              <a:rPr lang="en-US" sz="2400" dirty="0" smtClean="0"/>
              <a:t>the Responsible Management Official’s (RMO's) testimony?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143256"/>
            <a:ext cx="60960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Causation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(3 of 3)</a:t>
            </a:r>
          </a:p>
        </p:txBody>
      </p:sp>
    </p:spTree>
    <p:extLst>
      <p:ext uri="{BB962C8B-B14F-4D97-AF65-F5344CB8AC3E}">
        <p14:creationId xmlns:p14="http://schemas.microsoft.com/office/powerpoint/2010/main" val="381033588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BA49EA67-4966-4F69-8C7C-C503C80835FC}" type="slidenum">
              <a:rPr lang="en-US" smtClean="0"/>
              <a:pPr>
                <a:defRPr/>
              </a:pPr>
              <a:t>53</a:t>
            </a:fld>
            <a:endParaRPr lang="en-US" dirty="0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Analyze Evidence and Conclusions</a:t>
            </a:r>
          </a:p>
        </p:txBody>
      </p:sp>
      <p:sp>
        <p:nvSpPr>
          <p:cNvPr id="5734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38539" y="2373086"/>
            <a:ext cx="5715000" cy="24384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2400" dirty="0" smtClean="0"/>
              <a:t>Evaluate documents and testimony</a:t>
            </a: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</a:rPr>
              <a:t>What is credible, what is not, and why</a:t>
            </a:r>
          </a:p>
          <a:p>
            <a:pPr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2400" dirty="0" smtClean="0"/>
              <a:t>Resolve any conflicts</a:t>
            </a:r>
          </a:p>
          <a:p>
            <a:pPr eaLnBrk="1" hangingPunct="1">
              <a:lnSpc>
                <a:spcPct val="140000"/>
              </a:lnSpc>
              <a:buClr>
                <a:schemeClr val="tx1"/>
              </a:buClr>
            </a:pPr>
            <a:r>
              <a:rPr lang="en-US" sz="2400" dirty="0" smtClean="0"/>
              <a:t>Update chronology</a:t>
            </a:r>
          </a:p>
        </p:txBody>
      </p:sp>
      <p:pic>
        <p:nvPicPr>
          <p:cNvPr id="53253" name="Picture 9" descr="BS01947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29400" y="2438400"/>
            <a:ext cx="2514600" cy="2549525"/>
          </a:xfrm>
        </p:spPr>
      </p:pic>
      <p:sp>
        <p:nvSpPr>
          <p:cNvPr id="87050" name="Text Box 10"/>
          <p:cNvSpPr txBox="1">
            <a:spLocks noChangeArrowheads="1"/>
          </p:cNvSpPr>
          <p:nvPr/>
        </p:nvSpPr>
        <p:spPr bwMode="ltGray">
          <a:xfrm>
            <a:off x="238539" y="1914939"/>
            <a:ext cx="8236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smtClean="0">
                <a:cs typeface="+mn-cs"/>
              </a:rPr>
              <a:t>Standard:  Preponderance </a:t>
            </a:r>
            <a:r>
              <a:rPr lang="en-US" sz="2800" b="1" dirty="0">
                <a:cs typeface="+mn-cs"/>
              </a:rPr>
              <a:t>of credible evidence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ltGray">
          <a:xfrm>
            <a:off x="1023258" y="5105400"/>
            <a:ext cx="7086600" cy="314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Rockwell Extra Bold" pitchFamily="18" charset="0"/>
              </a:rPr>
              <a:t>    T         I         M         E                   L         I         N         E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228600" y="6553200"/>
            <a:ext cx="136525" cy="136525"/>
          </a:xfrm>
          <a:prstGeom prst="ellipse">
            <a:avLst/>
          </a:prstGeom>
          <a:solidFill>
            <a:schemeClr val="tx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93631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45156" y="6400800"/>
            <a:ext cx="396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CCF99B6-D8F8-48D5-95E8-9A52D16E437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ltGray">
          <a:xfrm>
            <a:off x="1676400" y="304800"/>
            <a:ext cx="5943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dirty="0"/>
              <a:t>Summary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8538" y="1838739"/>
            <a:ext cx="867686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800" b="1" dirty="0" smtClean="0"/>
              <a:t>ELO 4. Describe </a:t>
            </a:r>
            <a:r>
              <a:rPr lang="en-US" sz="2800" b="1" dirty="0"/>
              <a:t>the four questions (or factors) that establish the framework for an investigation into an allegation of Whistleblower Reprisal (WBR). 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b="1" kern="0" dirty="0" smtClean="0">
                <a:latin typeface="+mn-lt"/>
                <a:cs typeface="+mn-cs"/>
              </a:rPr>
              <a:t>Difference between retaliation and reprisal?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latin typeface="+mn-lt"/>
                <a:cs typeface="+mn-cs"/>
              </a:rPr>
              <a:t>What is restriction?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latin typeface="+mn-lt"/>
                <a:cs typeface="+mn-cs"/>
              </a:rPr>
              <a:t>What are the four elements or proof for a reprisal allegation?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latin typeface="+mn-lt"/>
                <a:cs typeface="+mn-cs"/>
              </a:rPr>
              <a:t>What are the four variables considered within the element of Causation?</a:t>
            </a:r>
            <a:endParaRPr lang="en-US" b="1" kern="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94599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F44BBF8A-0DB4-45D8-9BBF-DE6B7914E29C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6" name="Title 16"/>
          <p:cNvSpPr txBox="1">
            <a:spLocks/>
          </p:cNvSpPr>
          <p:nvPr/>
        </p:nvSpPr>
        <p:spPr bwMode="auto">
          <a:xfrm>
            <a:off x="1600200" y="457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kern="0" dirty="0" smtClean="0">
                <a:latin typeface="Arial" pitchFamily="34" charset="0"/>
                <a:cs typeface="Arial" pitchFamily="34" charset="0"/>
              </a:rPr>
              <a:t>Resolving WBR Complaints</a:t>
            </a:r>
            <a:br>
              <a:rPr lang="en-US" kern="0" dirty="0" smtClean="0">
                <a:latin typeface="Arial" pitchFamily="34" charset="0"/>
                <a:cs typeface="Arial" pitchFamily="34" charset="0"/>
              </a:rPr>
            </a:br>
            <a:endParaRPr lang="en-US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38538" y="1838739"/>
            <a:ext cx="867686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 b="1" kern="0" dirty="0" smtClean="0">
                <a:latin typeface="+mn-lt"/>
                <a:cs typeface="+mn-cs"/>
              </a:rPr>
              <a:t>Allegations of Whistleblower Reprisal and restriction are resolved using the IGAP with some exceptions</a:t>
            </a:r>
            <a:endParaRPr lang="en-US" sz="2800" b="1" kern="0" dirty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1200" b="1" kern="0" dirty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 b="1" kern="0" dirty="0" smtClean="0">
                <a:latin typeface="+mn-lt"/>
                <a:cs typeface="+mn-cs"/>
              </a:rPr>
              <a:t>Primary Differences: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DOD directed IG Investigation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Notification to DAIG requirement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Authority to conduct limited Fact Finding in Step 2 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Dismissal Recommendation 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ROI Format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Notification of Results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Approval  / Case closure procedures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lang="en-US" sz="2000" b="1" kern="0" dirty="0" smtClean="0">
                <a:latin typeface="+mn-lt"/>
                <a:cs typeface="+mn-cs"/>
              </a:rPr>
              <a:t>Punishment / Adverse Action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 b="1" kern="0" dirty="0" smtClean="0">
              <a:solidFill>
                <a:srgbClr val="3333FF"/>
              </a:solidFill>
              <a:latin typeface="+mn-lt"/>
              <a:cs typeface="+mn-cs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 b="1" kern="0" dirty="0" smtClean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 b="1" kern="0" dirty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 b="1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07659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3EFBEF01-3035-44D0-963F-AA5C69A27A6D}" type="slidenum">
              <a:rPr lang="en-US" smtClean="0"/>
              <a:pPr>
                <a:defRPr/>
              </a:pPr>
              <a:t>56</a:t>
            </a:fld>
            <a:endParaRPr lang="en-US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948796" y="304800"/>
            <a:ext cx="8195203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WBR Considerations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1914939"/>
            <a:ext cx="7315200" cy="4267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100" dirty="0" smtClean="0"/>
              <a:t>IGs </a:t>
            </a:r>
            <a:r>
              <a:rPr lang="en-US" sz="2100" i="1" u="sng" dirty="0" smtClean="0">
                <a:solidFill>
                  <a:srgbClr val="FF0000"/>
                </a:solidFill>
              </a:rPr>
              <a:t>will NOT accept, or pursue, anonymous or third party complaints</a:t>
            </a:r>
            <a:r>
              <a:rPr lang="en-US" sz="2100" i="1" dirty="0" smtClean="0">
                <a:solidFill>
                  <a:srgbClr val="FF0000"/>
                </a:solidFill>
              </a:rPr>
              <a:t> </a:t>
            </a:r>
            <a:r>
              <a:rPr lang="en-US" sz="2100" dirty="0" smtClean="0"/>
              <a:t>of WBR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endParaRPr lang="en-US" sz="2100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sz="2100" i="1" u="sng" dirty="0" smtClean="0">
                <a:solidFill>
                  <a:srgbClr val="FF0000"/>
                </a:solidFill>
              </a:rPr>
              <a:t>Steps 1 &amp; 2</a:t>
            </a:r>
            <a:r>
              <a:rPr lang="en-US" sz="2100" dirty="0" smtClean="0"/>
              <a:t> (IGAP):  Open the case &amp; assess for issues and allegations; </a:t>
            </a:r>
            <a:r>
              <a:rPr lang="en-US" sz="2100" dirty="0" smtClean="0">
                <a:solidFill>
                  <a:srgbClr val="3333FF"/>
                </a:solidFill>
              </a:rPr>
              <a:t>separate Whistleblower allegations from all other issues and allegations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2100" i="1" u="sng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US" sz="2100" dirty="0" smtClean="0"/>
              <a:t>Forward </a:t>
            </a:r>
            <a:r>
              <a:rPr lang="en-US" sz="2100" u="sng" dirty="0" smtClean="0">
                <a:solidFill>
                  <a:srgbClr val="FF0000"/>
                </a:solidFill>
              </a:rPr>
              <a:t>only the reprisal complaint(s</a:t>
            </a:r>
            <a:r>
              <a:rPr lang="en-US" sz="2100" dirty="0" smtClean="0">
                <a:solidFill>
                  <a:srgbClr val="FF0000"/>
                </a:solidFill>
              </a:rPr>
              <a:t>) </a:t>
            </a:r>
            <a:r>
              <a:rPr lang="en-US" sz="2100" dirty="0" smtClean="0"/>
              <a:t>(allegation(s)) and supporting documentation (</a:t>
            </a:r>
            <a:r>
              <a:rPr lang="en-US" sz="2100" u="sng" dirty="0" smtClean="0">
                <a:solidFill>
                  <a:srgbClr val="FF0000"/>
                </a:solidFill>
              </a:rPr>
              <a:t>four required documents</a:t>
            </a:r>
            <a:r>
              <a:rPr lang="en-US" sz="2100" dirty="0" smtClean="0"/>
              <a:t>) to Whistleblower Investigations Oversight Branch (WIOB) within </a:t>
            </a:r>
            <a:r>
              <a:rPr lang="en-US" sz="2100" i="1" u="sng" dirty="0" smtClean="0">
                <a:solidFill>
                  <a:srgbClr val="FF0000"/>
                </a:solidFill>
              </a:rPr>
              <a:t>five business days</a:t>
            </a:r>
            <a:r>
              <a:rPr lang="en-US" sz="2100" dirty="0" smtClean="0"/>
              <a:t> via e-mail to </a:t>
            </a:r>
            <a:r>
              <a:rPr lang="en-US" sz="2100" u="sng" dirty="0" smtClean="0">
                <a:solidFill>
                  <a:srgbClr val="3333FF"/>
                </a:solidFill>
              </a:rPr>
              <a:t>usarmy.pentagon.hqda-otig.mbx.ignet-saig-ac-whistleblower-rep@army.mil</a:t>
            </a:r>
            <a:r>
              <a:rPr lang="en-US" sz="2100" u="sng" dirty="0">
                <a:solidFill>
                  <a:srgbClr val="3333FF"/>
                </a:solidFill>
              </a:rPr>
              <a:t>.</a:t>
            </a:r>
            <a:endParaRPr lang="en-US" sz="2100" dirty="0" smtClean="0"/>
          </a:p>
        </p:txBody>
      </p:sp>
      <p:pic>
        <p:nvPicPr>
          <p:cNvPr id="11269" name="Picture 4" descr="HH01628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" y="1981200"/>
            <a:ext cx="1585913" cy="1843088"/>
          </a:xfrm>
        </p:spPr>
      </p:pic>
      <p:pic>
        <p:nvPicPr>
          <p:cNvPr id="11270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4196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905164" y="381000"/>
            <a:ext cx="8238836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1: Receive the IGAR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69207" y="1828800"/>
            <a:ext cx="8686800" cy="426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sz="2800" dirty="0" smtClean="0"/>
              <a:t>Complaint Intake Process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en-US" sz="1200" dirty="0" smtClean="0"/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en-US" sz="2800" dirty="0" smtClean="0"/>
              <a:t>DA Form 1559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en-US" sz="2800" dirty="0" smtClean="0"/>
              <a:t>Privacy Act Release Form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en-US" sz="2800" dirty="0" smtClean="0"/>
              <a:t>Whistleblower Reprisal Questionnaire (WBRQ)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en-US" sz="2800" dirty="0" smtClean="0"/>
              <a:t>Complainant Clarification Interview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2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/>
              <a:t>* </a:t>
            </a:r>
            <a:r>
              <a:rPr lang="en-US" sz="2000" dirty="0" smtClean="0"/>
              <a:t>Complainant Conduct.  </a:t>
            </a:r>
            <a:r>
              <a:rPr lang="en-US" sz="2000" i="1" dirty="0" smtClean="0"/>
              <a:t>Complainants remain accountable for their own performance, behavior, and conduct. Whistleblower protection does not imply or grant immunity and does not interfere with appropriate application of military authority.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marL="57150" indent="0" eaLnBrk="1" hangingPunct="1">
              <a:buNone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80950578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35693" y="6400800"/>
            <a:ext cx="3968551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D4E22BE3-1C40-4724-991A-5334723F7453}" type="slidenum">
              <a:rPr lang="en-US" smtClean="0"/>
              <a:pPr>
                <a:defRPr/>
              </a:pPr>
              <a:t>58</a:t>
            </a:fld>
            <a:endParaRPr lang="en-US" dirty="0" smtClean="0"/>
          </a:p>
        </p:txBody>
      </p:sp>
      <p:sp>
        <p:nvSpPr>
          <p:cNvPr id="49155" name="Rectangle 1030"/>
          <p:cNvSpPr>
            <a:spLocks noGrp="1" noChangeArrowheads="1"/>
          </p:cNvSpPr>
          <p:nvPr>
            <p:ph type="title"/>
          </p:nvPr>
        </p:nvSpPr>
        <p:spPr>
          <a:xfrm>
            <a:off x="674914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Complainant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3800" dirty="0" smtClean="0">
                <a:solidFill>
                  <a:schemeClr val="tx1"/>
                </a:solidFill>
              </a:rPr>
              <a:t>Interview Guidelines</a:t>
            </a:r>
          </a:p>
        </p:txBody>
      </p:sp>
      <p:sp>
        <p:nvSpPr>
          <p:cNvPr id="49156" name="Rectangle 1031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7630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2800" i="1" dirty="0" smtClean="0">
                <a:solidFill>
                  <a:srgbClr val="FF0000"/>
                </a:solidFill>
              </a:rPr>
              <a:t>Interview complainant first (informal clarification followed by formal interview)</a:t>
            </a:r>
          </a:p>
          <a:p>
            <a:pPr eaLnBrk="1" hangingPunct="1"/>
            <a:endParaRPr lang="en-US" sz="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dirty="0" smtClean="0"/>
              <a:t>Verify relevance of documents submitted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800" dirty="0" smtClean="0"/>
              <a:t>Ask what the complainant believes were the RMO's motives to reprise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800" dirty="0" smtClean="0"/>
              <a:t>Identify witnesses (</a:t>
            </a:r>
            <a:r>
              <a:rPr lang="en-US" sz="2800" dirty="0" smtClean="0">
                <a:solidFill>
                  <a:srgbClr val="3333FF"/>
                </a:solidFill>
              </a:rPr>
              <a:t>PC, Knowledge, PA, </a:t>
            </a:r>
            <a:r>
              <a:rPr lang="en-US" sz="2800" dirty="0" smtClean="0">
                <a:solidFill>
                  <a:srgbClr val="FF0000"/>
                </a:solidFill>
              </a:rPr>
              <a:t>Causation</a:t>
            </a:r>
            <a:r>
              <a:rPr lang="en-US" sz="2800" dirty="0" smtClean="0"/>
              <a:t>)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2800" dirty="0" smtClean="0"/>
              <a:t>Character witnesses </a:t>
            </a:r>
            <a:r>
              <a:rPr lang="en-US" sz="2800" dirty="0" smtClean="0">
                <a:solidFill>
                  <a:srgbClr val="FF0000"/>
                </a:solidFill>
              </a:rPr>
              <a:t>- Relevant to the reprisal?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43354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2: Preliminary Analysis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/>
              <a:t>Reporting Requirements: Notification to DAIG</a:t>
            </a:r>
            <a:br>
              <a:rPr lang="en-US" sz="2600" dirty="0"/>
            </a:b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69207" y="1828800"/>
            <a:ext cx="86868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200" u="sng" dirty="0" smtClean="0"/>
              <a:t>Four Required Documents </a:t>
            </a:r>
            <a:r>
              <a:rPr lang="en-US" sz="2200" dirty="0" smtClean="0"/>
              <a:t>to </a:t>
            </a:r>
            <a:r>
              <a:rPr lang="en-US" sz="2200" dirty="0" smtClean="0">
                <a:solidFill>
                  <a:srgbClr val="FF0000"/>
                </a:solidFill>
              </a:rPr>
              <a:t>WIOB</a:t>
            </a:r>
            <a:r>
              <a:rPr lang="en-US" sz="2200" dirty="0" smtClean="0"/>
              <a:t> </a:t>
            </a:r>
            <a:r>
              <a:rPr lang="en-US" sz="2200" dirty="0"/>
              <a:t>within </a:t>
            </a:r>
            <a:r>
              <a:rPr lang="en-US" sz="2200" i="1" u="sng" dirty="0">
                <a:solidFill>
                  <a:srgbClr val="FF0000"/>
                </a:solidFill>
              </a:rPr>
              <a:t>five</a:t>
            </a:r>
            <a:r>
              <a:rPr lang="en-US" sz="2200" dirty="0"/>
              <a:t> business days:</a:t>
            </a:r>
          </a:p>
          <a:p>
            <a:pPr marL="1314450" lvl="2" indent="-457200" eaLnBrk="1" hangingPunct="1">
              <a:buFontTx/>
              <a:buAutoNum type="arabicPeriod"/>
            </a:pPr>
            <a:r>
              <a:rPr lang="en-US" sz="1800" dirty="0" smtClean="0"/>
              <a:t>Military Reprisal / Restriction Complaint Notification (MR / RCN), </a:t>
            </a:r>
          </a:p>
          <a:p>
            <a:pPr marL="1771650" lvl="3" indent="-457200" eaLnBrk="1" hangingPunct="1"/>
            <a:r>
              <a:rPr lang="en-US" sz="1800" dirty="0" smtClean="0"/>
              <a:t>Include an </a:t>
            </a:r>
            <a:r>
              <a:rPr lang="en-US" sz="1800" u="sng" dirty="0" smtClean="0">
                <a:solidFill>
                  <a:srgbClr val="3333FF"/>
                </a:solidFill>
              </a:rPr>
              <a:t>exhibit list</a:t>
            </a:r>
          </a:p>
          <a:p>
            <a:pPr marL="1771650" lvl="3" indent="-457200" eaLnBrk="1" hangingPunct="1"/>
            <a:r>
              <a:rPr lang="en-US" sz="1800" dirty="0" smtClean="0"/>
              <a:t>Include a </a:t>
            </a:r>
            <a:r>
              <a:rPr lang="en-US" sz="1800" u="sng" dirty="0" smtClean="0">
                <a:solidFill>
                  <a:srgbClr val="3333FF"/>
                </a:solidFill>
              </a:rPr>
              <a:t>timeline / chronology </a:t>
            </a:r>
          </a:p>
          <a:p>
            <a:pPr marL="1771650" lvl="3" indent="-457200" eaLnBrk="1" hangingPunct="1"/>
            <a:r>
              <a:rPr lang="en-US" sz="1800" dirty="0" smtClean="0"/>
              <a:t>Include the </a:t>
            </a:r>
            <a:r>
              <a:rPr lang="en-US" sz="1800" u="sng" dirty="0" smtClean="0">
                <a:solidFill>
                  <a:srgbClr val="3333FF"/>
                </a:solidFill>
              </a:rPr>
              <a:t>Complaint Clarification Interview summary MFR</a:t>
            </a:r>
            <a:endParaRPr lang="en-US" sz="1800" dirty="0" smtClean="0"/>
          </a:p>
          <a:p>
            <a:pPr marL="1314450" lvl="2" indent="-457200" eaLnBrk="1" hangingPunct="1">
              <a:buFontTx/>
              <a:buAutoNum type="arabicPeriod"/>
            </a:pPr>
            <a:r>
              <a:rPr lang="en-US" sz="1800" dirty="0" smtClean="0"/>
              <a:t>Whistleblower Reprisal Questionnaire (WBRQ)</a:t>
            </a:r>
          </a:p>
          <a:p>
            <a:pPr marL="1314450" lvl="2" indent="-457200" eaLnBrk="1" hangingPunct="1">
              <a:buFontTx/>
              <a:buAutoNum type="arabicPeriod"/>
            </a:pPr>
            <a:r>
              <a:rPr lang="en-US" sz="1800" dirty="0" smtClean="0"/>
              <a:t>Privacy Act Information Release </a:t>
            </a:r>
          </a:p>
          <a:p>
            <a:pPr marL="1314450" lvl="2" indent="-457200" eaLnBrk="1" hangingPunct="1">
              <a:buFontTx/>
              <a:buAutoNum type="arabicPeriod"/>
            </a:pPr>
            <a:r>
              <a:rPr lang="en-US" sz="1800" dirty="0" smtClean="0"/>
              <a:t>DA 1559 – IG Action Request (IGAR)</a:t>
            </a:r>
          </a:p>
          <a:p>
            <a:pPr marL="57150" indent="0" eaLnBrk="1" hangingPunct="1">
              <a:buNone/>
            </a:pPr>
            <a:endParaRPr lang="en-US" sz="1000" dirty="0" smtClean="0"/>
          </a:p>
          <a:p>
            <a:pPr marL="57150" indent="0" eaLnBrk="1" hangingPunct="1">
              <a:buNone/>
            </a:pPr>
            <a:r>
              <a:rPr lang="en-US" sz="2000" dirty="0" smtClean="0"/>
              <a:t>Note: </a:t>
            </a:r>
            <a:r>
              <a:rPr lang="en-US" sz="2000" u="sng" dirty="0" smtClean="0">
                <a:solidFill>
                  <a:srgbClr val="FF0000"/>
                </a:solidFill>
              </a:rPr>
              <a:t>DO NOT</a:t>
            </a:r>
            <a:r>
              <a:rPr lang="en-US" sz="2000" dirty="0" smtClean="0"/>
              <a:t> notify the RMO(s) or their Commander / Supervisor</a:t>
            </a:r>
            <a:endParaRPr lang="en-US" sz="2000" dirty="0"/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6388170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DA36A0E-FECC-46F7-A58E-A67F473B2CE6}" type="slidenum">
              <a:rPr lang="en-US" smtClean="0"/>
              <a:pPr>
                <a:defRPr/>
              </a:pPr>
              <a:t>6</a:t>
            </a:fld>
            <a:endParaRPr lang="en-US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848600" cy="5334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WBR Standards / References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8" y="1676400"/>
            <a:ext cx="8676861" cy="464820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u="sng" dirty="0" smtClean="0">
                <a:solidFill>
                  <a:srgbClr val="FF0000"/>
                </a:solidFill>
              </a:rPr>
              <a:t>Military</a:t>
            </a:r>
            <a:r>
              <a:rPr lang="en-US" sz="2200" dirty="0" smtClean="0">
                <a:solidFill>
                  <a:srgbClr val="FF0000"/>
                </a:solidFill>
              </a:rPr>
              <a:t>: 	10 USC 1034 and DoD Directive 7050.06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u="sng" dirty="0" smtClean="0">
                <a:solidFill>
                  <a:schemeClr val="tx2"/>
                </a:solidFill>
              </a:rPr>
              <a:t>NAFI</a:t>
            </a:r>
            <a:r>
              <a:rPr lang="en-US" sz="2200" dirty="0" smtClean="0">
                <a:solidFill>
                  <a:schemeClr val="tx2"/>
                </a:solidFill>
              </a:rPr>
              <a:t>: 	10 USC 1587 and DoD Directive 1401.03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u="sng" dirty="0" smtClean="0">
                <a:solidFill>
                  <a:schemeClr val="tx2"/>
                </a:solidFill>
              </a:rPr>
              <a:t>AF</a:t>
            </a:r>
            <a:r>
              <a:rPr lang="en-US" sz="2200" dirty="0" smtClean="0">
                <a:solidFill>
                  <a:schemeClr val="tx2"/>
                </a:solidFill>
              </a:rPr>
              <a:t>: 	  	  5 USC 2302(b)(8); Presidential Policy </a:t>
            </a:r>
          </a:p>
          <a:p>
            <a:pPr indent="1652588" eaLnBrk="1" hangingPunct="1">
              <a:spcBef>
                <a:spcPct val="1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Directive-19 (</a:t>
            </a:r>
            <a:r>
              <a:rPr lang="en-US" sz="2200" dirty="0" smtClean="0">
                <a:solidFill>
                  <a:schemeClr val="tx2"/>
                </a:solidFill>
                <a:latin typeface="+mj-lt"/>
              </a:rPr>
              <a:t>PPD-19</a:t>
            </a:r>
            <a:r>
              <a:rPr lang="en-US" sz="2200" dirty="0" smtClean="0">
                <a:solidFill>
                  <a:schemeClr val="tx2"/>
                </a:solidFill>
              </a:rPr>
              <a:t>), Change 3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u="sng" dirty="0" smtClean="0">
                <a:solidFill>
                  <a:schemeClr val="tx2"/>
                </a:solidFill>
              </a:rPr>
              <a:t>Contractor Employees</a:t>
            </a:r>
            <a:r>
              <a:rPr lang="en-US" sz="2200" dirty="0" smtClean="0">
                <a:solidFill>
                  <a:schemeClr val="tx2"/>
                </a:solidFill>
              </a:rPr>
              <a:t>:  10 USC 2409; Defense Federal Acquisition Regulation (DFAR), Subpart 203.9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dirty="0" smtClean="0">
                <a:solidFill>
                  <a:srgbClr val="3333FF"/>
                </a:solidFill>
              </a:rPr>
              <a:t>FY14 / FY17 NDAA: 10 USC 1034, DoDD 7050.06, 10 USC 2409 (Influenced changes to DoDD 7050.06)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AR 20-1, paragraphs 1-13, 7-3b</a:t>
            </a:r>
            <a:endParaRPr lang="en-US" sz="2200" dirty="0" smtClean="0">
              <a:solidFill>
                <a:srgbClr val="3333FF"/>
              </a:solidFill>
            </a:endParaRP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AR 600-20, paragraphs 5-11 and 5-12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u="sng" dirty="0" smtClean="0">
                <a:solidFill>
                  <a:schemeClr val="tx2"/>
                </a:solidFill>
              </a:rPr>
              <a:t>A&amp;I Guide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smtClean="0"/>
              <a:t>Part Two, Chapter 9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sz="2200" dirty="0" smtClean="0">
                <a:solidFill>
                  <a:srgbClr val="3333FF"/>
                </a:solidFill>
              </a:rPr>
              <a:t>MCM </a:t>
            </a:r>
            <a:r>
              <a:rPr lang="en-US" sz="2200" dirty="0">
                <a:solidFill>
                  <a:srgbClr val="3333FF"/>
                </a:solidFill>
              </a:rPr>
              <a:t>2019, Article 132 (Does not serve </a:t>
            </a:r>
            <a:r>
              <a:rPr lang="en-US" sz="2200" dirty="0" smtClean="0">
                <a:solidFill>
                  <a:srgbClr val="3333FF"/>
                </a:solidFill>
              </a:rPr>
              <a:t>as WBR </a:t>
            </a:r>
            <a:r>
              <a:rPr lang="en-US" sz="2200" dirty="0">
                <a:solidFill>
                  <a:srgbClr val="3333FF"/>
                </a:solidFill>
              </a:rPr>
              <a:t>standard)</a:t>
            </a:r>
          </a:p>
          <a:p>
            <a:pPr eaLnBrk="1" hangingPunct="1">
              <a:spcBef>
                <a:spcPct val="10000"/>
              </a:spcBef>
              <a:buClr>
                <a:schemeClr val="tx1"/>
              </a:buClr>
              <a:defRPr/>
            </a:pPr>
            <a:endParaRPr lang="en-US" sz="22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52668" y="970722"/>
            <a:ext cx="784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kern="0" dirty="0" smtClean="0">
                <a:solidFill>
                  <a:schemeClr val="tx1"/>
                </a:solidFill>
              </a:rPr>
              <a:t>(1 of 2)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Arrow Connector 48"/>
          <p:cNvCxnSpPr/>
          <p:nvPr/>
        </p:nvCxnSpPr>
        <p:spPr bwMode="auto">
          <a:xfrm flipV="1">
            <a:off x="2791665" y="2342558"/>
            <a:ext cx="1117553" cy="4965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819400" y="3300940"/>
            <a:ext cx="0" cy="209367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>
            <a:stCxn id="11" idx="0"/>
            <a:endCxn id="27" idx="3"/>
          </p:cNvCxnSpPr>
          <p:nvPr/>
        </p:nvCxnSpPr>
        <p:spPr bwMode="auto">
          <a:xfrm flipH="1" flipV="1">
            <a:off x="5504838" y="2133025"/>
            <a:ext cx="1481518" cy="667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1863206" y="1973081"/>
            <a:ext cx="2074630" cy="8842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4711065" y="2363857"/>
            <a:ext cx="15594" cy="302782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99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96" name="Straight Arrow Connector 95"/>
          <p:cNvCxnSpPr>
            <a:stCxn id="78" idx="0"/>
            <a:endCxn id="11" idx="2"/>
          </p:cNvCxnSpPr>
          <p:nvPr/>
        </p:nvCxnSpPr>
        <p:spPr bwMode="auto">
          <a:xfrm flipH="1" flipV="1">
            <a:off x="6986356" y="3262197"/>
            <a:ext cx="4736" cy="21351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Curved Right Arrow 59"/>
          <p:cNvSpPr/>
          <p:nvPr/>
        </p:nvSpPr>
        <p:spPr bwMode="auto">
          <a:xfrm rot="245563" flipV="1">
            <a:off x="418678" y="1854160"/>
            <a:ext cx="1621256" cy="3935478"/>
          </a:xfrm>
          <a:prstGeom prst="curvedRightArrow">
            <a:avLst>
              <a:gd name="adj1" fmla="val 12031"/>
              <a:gd name="adj2" fmla="val 28331"/>
              <a:gd name="adj3" fmla="val 16296"/>
            </a:avLst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1889026" y="3287952"/>
            <a:ext cx="3595" cy="21297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12156"/>
            <a:ext cx="7086600" cy="1143000"/>
          </a:xfrm>
        </p:spPr>
        <p:txBody>
          <a:bodyPr/>
          <a:lstStyle/>
          <a:p>
            <a:r>
              <a:rPr lang="en-US" sz="3600" dirty="0" smtClean="0"/>
              <a:t>WBR Report and Referral Chain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U.S. Army Inspector General School 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1387" y="2783048"/>
            <a:ext cx="155235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WIOB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86530" y="2800532"/>
            <a:ext cx="1599652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WIOB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89443" y="2827161"/>
            <a:ext cx="155235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WIOB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882615" y="311248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52484" y="1902192"/>
            <a:ext cx="1552354" cy="461665"/>
          </a:xfrm>
          <a:prstGeom prst="rect">
            <a:avLst/>
          </a:prstGeom>
          <a:solidFill>
            <a:srgbClr val="CCCC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DoD IG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961176" y="4031225"/>
            <a:ext cx="1552565" cy="523220"/>
            <a:chOff x="4032956" y="3802319"/>
            <a:chExt cx="1552565" cy="523220"/>
          </a:xfrm>
        </p:grpSpPr>
        <p:sp>
          <p:nvSpPr>
            <p:cNvPr id="28" name="TextBox 27"/>
            <p:cNvSpPr txBox="1"/>
            <p:nvPr/>
          </p:nvSpPr>
          <p:spPr>
            <a:xfrm>
              <a:off x="4032956" y="3818793"/>
              <a:ext cx="1552354" cy="4616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033167" y="3802319"/>
              <a:ext cx="15523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ACOM / ASCC / DRU</a:t>
              </a:r>
              <a:endParaRPr lang="en-US" sz="1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622351" y="5402930"/>
            <a:ext cx="155235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Field IG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968078" y="5391683"/>
            <a:ext cx="155235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Field IG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6210534" y="4031225"/>
            <a:ext cx="1552565" cy="523220"/>
            <a:chOff x="4032956" y="3802319"/>
            <a:chExt cx="1552565" cy="523220"/>
          </a:xfrm>
        </p:grpSpPr>
        <p:sp>
          <p:nvSpPr>
            <p:cNvPr id="39" name="TextBox 38"/>
            <p:cNvSpPr txBox="1"/>
            <p:nvPr/>
          </p:nvSpPr>
          <p:spPr>
            <a:xfrm>
              <a:off x="4032956" y="3818793"/>
              <a:ext cx="1552354" cy="46166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033167" y="3802319"/>
              <a:ext cx="15523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ACOM / ASCC / DRU</a:t>
              </a:r>
              <a:endParaRPr lang="en-US" sz="1400" dirty="0"/>
            </a:p>
          </p:txBody>
        </p:sp>
      </p:grpSp>
      <p:sp>
        <p:nvSpPr>
          <p:cNvPr id="17" name="Flowchart: Multidocument 16"/>
          <p:cNvSpPr/>
          <p:nvPr/>
        </p:nvSpPr>
        <p:spPr bwMode="auto">
          <a:xfrm>
            <a:off x="1303333" y="4332865"/>
            <a:ext cx="1242570" cy="954668"/>
          </a:xfrm>
          <a:prstGeom prst="flowChartMultidocumen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74782" y="4501640"/>
            <a:ext cx="1299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900" dirty="0" smtClean="0"/>
              <a:t>MR/RCN</a:t>
            </a:r>
          </a:p>
          <a:p>
            <a:pPr marL="228600" indent="-228600">
              <a:buAutoNum type="arabicPeriod"/>
            </a:pPr>
            <a:r>
              <a:rPr lang="en-US" sz="900" b="1" dirty="0" smtClean="0"/>
              <a:t>WBRQ</a:t>
            </a:r>
          </a:p>
          <a:p>
            <a:pPr marL="228600" indent="-228600">
              <a:buAutoNum type="arabicPeriod"/>
            </a:pPr>
            <a:r>
              <a:rPr lang="en-US" sz="900" dirty="0" smtClean="0"/>
              <a:t>DA Form 7433</a:t>
            </a:r>
          </a:p>
          <a:p>
            <a:pPr marL="228600" indent="-228600">
              <a:buAutoNum type="arabicPeriod"/>
            </a:pPr>
            <a:r>
              <a:rPr lang="en-US" sz="900" dirty="0" smtClean="0"/>
              <a:t>DA Form 1559</a:t>
            </a:r>
            <a:endParaRPr lang="en-US" sz="900" dirty="0"/>
          </a:p>
        </p:txBody>
      </p:sp>
      <p:sp>
        <p:nvSpPr>
          <p:cNvPr id="58" name="TextBox 57"/>
          <p:cNvSpPr txBox="1"/>
          <p:nvPr/>
        </p:nvSpPr>
        <p:spPr>
          <a:xfrm rot="16200000">
            <a:off x="1219046" y="3671096"/>
            <a:ext cx="819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5 Days</a:t>
            </a:r>
            <a:endParaRPr lang="en-US" sz="1200" b="1" dirty="0"/>
          </a:p>
        </p:txBody>
      </p:sp>
      <p:sp>
        <p:nvSpPr>
          <p:cNvPr id="76" name="Rectangle 75"/>
          <p:cNvSpPr/>
          <p:nvPr/>
        </p:nvSpPr>
        <p:spPr>
          <a:xfrm rot="16200000">
            <a:off x="303959" y="3629140"/>
            <a:ext cx="1697714" cy="6644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2427934"/>
              </a:avLst>
            </a:prstTxWarp>
            <a:spAutoFit/>
          </a:bodyPr>
          <a:lstStyle/>
          <a:p>
            <a:pPr algn="ctr"/>
            <a:r>
              <a:rPr lang="en-US" sz="16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 Chain</a:t>
            </a:r>
            <a:endParaRPr lang="en-US" sz="16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Curved Right Arrow 76"/>
          <p:cNvSpPr/>
          <p:nvPr/>
        </p:nvSpPr>
        <p:spPr bwMode="auto">
          <a:xfrm rot="21265965" flipH="1" flipV="1">
            <a:off x="7118762" y="1762858"/>
            <a:ext cx="1648100" cy="3937363"/>
          </a:xfrm>
          <a:prstGeom prst="curvedRightArrow">
            <a:avLst>
              <a:gd name="adj1" fmla="val 12031"/>
              <a:gd name="adj2" fmla="val 29374"/>
              <a:gd name="adj3" fmla="val 16123"/>
            </a:avLst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14915" y="5397312"/>
            <a:ext cx="1552354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Field IG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 rot="5400000">
            <a:off x="7344931" y="3591953"/>
            <a:ext cx="1697714" cy="66440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2427934"/>
              </a:avLst>
            </a:prstTxWarp>
            <a:spAutoFit/>
          </a:bodyPr>
          <a:lstStyle/>
          <a:p>
            <a:pPr algn="ctr"/>
            <a:r>
              <a:rPr lang="en-US" sz="16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Referral Chain</a:t>
            </a:r>
            <a:endParaRPr lang="en-US" sz="16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495290" y="4014849"/>
            <a:ext cx="865942" cy="759866"/>
            <a:chOff x="5764602" y="4419599"/>
            <a:chExt cx="932034" cy="747383"/>
          </a:xfrm>
        </p:grpSpPr>
        <p:sp>
          <p:nvSpPr>
            <p:cNvPr id="70" name="Flowchart: Document 69"/>
            <p:cNvSpPr/>
            <p:nvPr/>
          </p:nvSpPr>
          <p:spPr bwMode="auto">
            <a:xfrm>
              <a:off x="5843068" y="4419599"/>
              <a:ext cx="846479" cy="668929"/>
            </a:xfrm>
            <a:prstGeom prst="flowChartDocument">
              <a:avLst/>
            </a:prstGeom>
            <a:solidFill>
              <a:srgbClr val="FFFF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64602" y="4531269"/>
              <a:ext cx="932034" cy="635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MRCD</a:t>
              </a:r>
            </a:p>
            <a:p>
              <a:pPr algn="ctr"/>
              <a:r>
                <a:rPr lang="en-US" sz="800" b="1" dirty="0" smtClean="0"/>
                <a:t> (cc ACOM / ASCC / DRU)</a:t>
              </a:r>
            </a:p>
            <a:p>
              <a:endParaRPr lang="en-US" sz="1100" dirty="0" smtClean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19923" y="3309253"/>
            <a:ext cx="865942" cy="757974"/>
            <a:chOff x="5833388" y="4419599"/>
            <a:chExt cx="932034" cy="745522"/>
          </a:xfrm>
        </p:grpSpPr>
        <p:sp>
          <p:nvSpPr>
            <p:cNvPr id="67" name="Flowchart: Document 66"/>
            <p:cNvSpPr/>
            <p:nvPr/>
          </p:nvSpPr>
          <p:spPr bwMode="auto">
            <a:xfrm>
              <a:off x="5843068" y="4419599"/>
              <a:ext cx="846479" cy="668929"/>
            </a:xfrm>
            <a:prstGeom prst="flowChartDocument">
              <a:avLst/>
            </a:prstGeom>
            <a:solidFill>
              <a:srgbClr val="FFFF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833388" y="4499137"/>
              <a:ext cx="932034" cy="665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Tasking Referral Memo</a:t>
              </a:r>
            </a:p>
            <a:p>
              <a:endParaRPr lang="en-US" sz="1100" dirty="0" smtClean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667950" y="4731632"/>
            <a:ext cx="105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/>
              <a:t>Preliminary Fact-finding</a:t>
            </a:r>
            <a:endParaRPr lang="en-US" sz="900" b="1" dirty="0"/>
          </a:p>
        </p:txBody>
      </p:sp>
      <p:grpSp>
        <p:nvGrpSpPr>
          <p:cNvPr id="59" name="Group 58"/>
          <p:cNvGrpSpPr/>
          <p:nvPr/>
        </p:nvGrpSpPr>
        <p:grpSpPr>
          <a:xfrm>
            <a:off x="6549364" y="4613287"/>
            <a:ext cx="865942" cy="680102"/>
            <a:chOff x="5800452" y="4419599"/>
            <a:chExt cx="932034" cy="668929"/>
          </a:xfrm>
        </p:grpSpPr>
        <p:sp>
          <p:nvSpPr>
            <p:cNvPr id="61" name="Flowchart: Document 60"/>
            <p:cNvSpPr/>
            <p:nvPr/>
          </p:nvSpPr>
          <p:spPr bwMode="auto">
            <a:xfrm>
              <a:off x="5843068" y="4419599"/>
              <a:ext cx="846479" cy="668929"/>
            </a:xfrm>
            <a:prstGeom prst="flowChartDocument">
              <a:avLst/>
            </a:prstGeom>
            <a:solidFill>
              <a:srgbClr val="FFFF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00452" y="4536000"/>
              <a:ext cx="932034" cy="529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ROI </a:t>
              </a:r>
            </a:p>
            <a:p>
              <a:pPr algn="ctr"/>
              <a:r>
                <a:rPr lang="en-US" sz="900" b="1" dirty="0" smtClean="0"/>
                <a:t>(150 Days)</a:t>
              </a:r>
            </a:p>
            <a:p>
              <a:endParaRPr lang="en-US" sz="1100" dirty="0" smtClean="0"/>
            </a:p>
          </p:txBody>
        </p:sp>
      </p:grpSp>
      <p:sp>
        <p:nvSpPr>
          <p:cNvPr id="73" name="TextBox 72"/>
          <p:cNvSpPr txBox="1"/>
          <p:nvPr/>
        </p:nvSpPr>
        <p:spPr>
          <a:xfrm rot="16200000">
            <a:off x="2064290" y="3723374"/>
            <a:ext cx="819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333FF"/>
                </a:solidFill>
              </a:rPr>
              <a:t>3</a:t>
            </a:r>
            <a:r>
              <a:rPr lang="en-US" sz="1200" b="1" dirty="0" smtClean="0">
                <a:solidFill>
                  <a:srgbClr val="3333FF"/>
                </a:solidFill>
              </a:rPr>
              <a:t>0 Days</a:t>
            </a:r>
            <a:endParaRPr lang="en-US" sz="12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64767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6" grpId="0" animBg="1"/>
      <p:bldP spid="27" grpId="0" animBg="1"/>
      <p:bldP spid="36" grpId="0" animBg="1"/>
      <p:bldP spid="37" grpId="0" animBg="1"/>
      <p:bldP spid="7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6096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2: Preliminary Analysis</a:t>
            </a:r>
            <a:br>
              <a:rPr lang="en-US" sz="3800" dirty="0" smtClean="0">
                <a:solidFill>
                  <a:schemeClr val="tx1"/>
                </a:solidFill>
              </a:rPr>
            </a:br>
            <a:r>
              <a:rPr lang="en-US" sz="2600" dirty="0"/>
              <a:t>Select a Course of Action (COA)</a:t>
            </a:r>
            <a:br>
              <a:rPr lang="en-US" sz="2600" dirty="0"/>
            </a:b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70142" y="1752600"/>
            <a:ext cx="8686800" cy="4267200"/>
          </a:xfrm>
        </p:spPr>
        <p:txBody>
          <a:bodyPr/>
          <a:lstStyle/>
          <a:p>
            <a:r>
              <a:rPr lang="en-US" sz="2200" dirty="0" smtClean="0"/>
              <a:t>When </a:t>
            </a:r>
            <a:r>
              <a:rPr lang="en-US" sz="2200" dirty="0"/>
              <a:t>you receive a referral to inquire into and resolve a WBR case, the OOI has 2 COAs available</a:t>
            </a:r>
            <a:r>
              <a:rPr lang="en-US" sz="2200" dirty="0" smtClean="0"/>
              <a:t>: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Dismissal </a:t>
            </a:r>
            <a:r>
              <a:rPr lang="en-US" sz="2000" dirty="0"/>
              <a:t>(</a:t>
            </a:r>
            <a:r>
              <a:rPr lang="en-US" sz="2000" dirty="0" smtClean="0"/>
              <a:t>Military Reprisal Complaint – Determination (MRCD) Form)</a:t>
            </a:r>
            <a:endParaRPr lang="en-US" sz="2000" dirty="0"/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Investigation</a:t>
            </a:r>
            <a:r>
              <a:rPr lang="en-US" sz="2000" dirty="0"/>
              <a:t> documented by a Summary WBR ROI or a (Standard) WBR </a:t>
            </a:r>
            <a:r>
              <a:rPr lang="en-US" sz="2000" dirty="0" smtClean="0"/>
              <a:t>ROI</a:t>
            </a:r>
          </a:p>
          <a:p>
            <a:pPr lvl="1"/>
            <a:endParaRPr lang="en-US" sz="1000" dirty="0" smtClean="0"/>
          </a:p>
          <a:p>
            <a:pPr marL="400050"/>
            <a:r>
              <a:rPr lang="en-US" sz="2200" dirty="0" smtClean="0"/>
              <a:t>Reporting IG granted authority to gather necessary evidence (minus the RMO), and analyze elements of proof until DAIG formally refers the case</a:t>
            </a:r>
          </a:p>
          <a:p>
            <a:pPr marL="57150" indent="0">
              <a:buNone/>
            </a:pPr>
            <a:endParaRPr lang="en-US" sz="1000" dirty="0"/>
          </a:p>
          <a:p>
            <a:r>
              <a:rPr lang="en-US" sz="2200" dirty="0"/>
              <a:t>Each COA remains viable through the life of the investigative process</a:t>
            </a:r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368972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029200" y="6278563"/>
            <a:ext cx="4114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D0F21DB-8B55-4C77-8E30-1D69C0A0682A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260486"/>
            <a:ext cx="8229600" cy="1143000"/>
          </a:xfrm>
        </p:spPr>
        <p:txBody>
          <a:bodyPr/>
          <a:lstStyle/>
          <a:p>
            <a:r>
              <a:rPr lang="en-US" sz="3800" b="1" dirty="0" smtClean="0"/>
              <a:t>COA Comparison</a:t>
            </a:r>
            <a:br>
              <a:rPr lang="en-US" sz="3800" b="1" dirty="0" smtClean="0"/>
            </a:br>
            <a:r>
              <a:rPr lang="en-US" sz="2600" dirty="0" smtClean="0"/>
              <a:t>Dismiss or Investigate</a:t>
            </a:r>
            <a:endParaRPr lang="en-US" sz="26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52400" y="2362200"/>
            <a:ext cx="274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kern="0" dirty="0" smtClean="0"/>
              <a:t>Dismissal via MRCD </a:t>
            </a:r>
          </a:p>
          <a:p>
            <a:r>
              <a:rPr lang="en-US" sz="1500" b="0" kern="0" dirty="0" smtClean="0"/>
              <a:t>Administrative and Substantive basis</a:t>
            </a:r>
          </a:p>
          <a:p>
            <a:r>
              <a:rPr lang="en-US" sz="1500" b="0" kern="0" dirty="0" smtClean="0"/>
              <a:t>Complaint fails on 1 or more elements of proof</a:t>
            </a:r>
          </a:p>
          <a:p>
            <a:r>
              <a:rPr lang="en-US" sz="1500" b="0" kern="0" dirty="0" smtClean="0"/>
              <a:t>Based on complainant input and documentary evidence</a:t>
            </a:r>
          </a:p>
          <a:p>
            <a:r>
              <a:rPr lang="en-US" sz="1500" b="0" kern="0" dirty="0" smtClean="0"/>
              <a:t>RMO interviews are not necessary</a:t>
            </a:r>
          </a:p>
          <a:p>
            <a:r>
              <a:rPr lang="en-US" sz="1500" b="0" kern="0" dirty="0" smtClean="0"/>
              <a:t>Must address the elements of proof</a:t>
            </a:r>
          </a:p>
          <a:p>
            <a:r>
              <a:rPr lang="en-US" sz="1500" b="0" kern="0" dirty="0" smtClean="0"/>
              <a:t>Address causation using one or more of the 4 variables</a:t>
            </a:r>
            <a:endParaRPr lang="en-US" sz="1500" b="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895600" y="2332038"/>
            <a:ext cx="3276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</a:rPr>
              <a:t>Summary WBR ROI:</a:t>
            </a:r>
            <a:endParaRPr lang="en-US" sz="1600" b="1" dirty="0">
              <a:solidFill>
                <a:srgbClr val="000000"/>
              </a:solidFill>
            </a:endParaRPr>
          </a:p>
          <a:p>
            <a:r>
              <a:rPr lang="en-US" sz="1500" dirty="0" smtClean="0">
                <a:solidFill>
                  <a:srgbClr val="000000"/>
                </a:solidFill>
              </a:rPr>
              <a:t>Not </a:t>
            </a:r>
            <a:r>
              <a:rPr lang="en-US" sz="1500" dirty="0">
                <a:solidFill>
                  <a:srgbClr val="000000"/>
                </a:solidFill>
              </a:rPr>
              <a:t>substantiated </a:t>
            </a:r>
            <a:r>
              <a:rPr lang="en-US" sz="1500" dirty="0" smtClean="0">
                <a:solidFill>
                  <a:srgbClr val="000000"/>
                </a:solidFill>
              </a:rPr>
              <a:t>case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 smtClean="0">
                <a:solidFill>
                  <a:srgbClr val="000000"/>
                </a:solidFill>
              </a:rPr>
              <a:t>RMO interviews are required</a:t>
            </a:r>
          </a:p>
          <a:p>
            <a:r>
              <a:rPr lang="en-US" sz="1500" dirty="0" smtClean="0">
                <a:solidFill>
                  <a:srgbClr val="000000"/>
                </a:solidFill>
              </a:rPr>
              <a:t>RMO’s </a:t>
            </a:r>
            <a:r>
              <a:rPr lang="en-US" sz="1500" dirty="0">
                <a:solidFill>
                  <a:srgbClr val="000000"/>
                </a:solidFill>
              </a:rPr>
              <a:t>reasons </a:t>
            </a:r>
            <a:r>
              <a:rPr lang="en-US" sz="1500" dirty="0" smtClean="0">
                <a:solidFill>
                  <a:srgbClr val="000000"/>
                </a:solidFill>
              </a:rPr>
              <a:t>for taking </a:t>
            </a:r>
            <a:r>
              <a:rPr lang="en-US" sz="1500" dirty="0">
                <a:solidFill>
                  <a:srgbClr val="000000"/>
                </a:solidFill>
              </a:rPr>
              <a:t>the action </a:t>
            </a:r>
            <a:r>
              <a:rPr lang="en-US" sz="1500" dirty="0" smtClean="0">
                <a:solidFill>
                  <a:srgbClr val="000000"/>
                </a:solidFill>
              </a:rPr>
              <a:t>are supported </a:t>
            </a:r>
            <a:r>
              <a:rPr lang="en-US" sz="1500" dirty="0">
                <a:solidFill>
                  <a:srgbClr val="000000"/>
                </a:solidFill>
              </a:rPr>
              <a:t>by </a:t>
            </a:r>
            <a:r>
              <a:rPr lang="en-US" sz="1500" dirty="0" smtClean="0">
                <a:solidFill>
                  <a:srgbClr val="000000"/>
                </a:solidFill>
              </a:rPr>
              <a:t>strong evidence &amp; </a:t>
            </a:r>
            <a:r>
              <a:rPr lang="en-US" sz="1500" dirty="0">
                <a:solidFill>
                  <a:srgbClr val="000000"/>
                </a:solidFill>
              </a:rPr>
              <a:t>unrelated to </a:t>
            </a:r>
            <a:r>
              <a:rPr lang="en-US" sz="1500" dirty="0" smtClean="0">
                <a:solidFill>
                  <a:srgbClr val="000000"/>
                </a:solidFill>
              </a:rPr>
              <a:t>the PCs</a:t>
            </a:r>
            <a:endParaRPr lang="en-US" sz="1500" dirty="0">
              <a:solidFill>
                <a:srgbClr val="000000"/>
              </a:solidFill>
            </a:endParaRPr>
          </a:p>
          <a:p>
            <a:r>
              <a:rPr lang="en-US" sz="1500" dirty="0" smtClean="0">
                <a:solidFill>
                  <a:srgbClr val="000000"/>
                </a:solidFill>
              </a:rPr>
              <a:t>Reliable evidence refutes Complainant’s </a:t>
            </a:r>
            <a:r>
              <a:rPr lang="en-US" sz="1500" dirty="0">
                <a:solidFill>
                  <a:srgbClr val="000000"/>
                </a:solidFill>
              </a:rPr>
              <a:t>version of events</a:t>
            </a:r>
          </a:p>
          <a:p>
            <a:r>
              <a:rPr lang="en-US" sz="1500" dirty="0" smtClean="0">
                <a:solidFill>
                  <a:srgbClr val="000000"/>
                </a:solidFill>
              </a:rPr>
              <a:t>Evidence </a:t>
            </a:r>
            <a:r>
              <a:rPr lang="en-US" sz="1500" dirty="0">
                <a:solidFill>
                  <a:srgbClr val="000000"/>
                </a:solidFill>
              </a:rPr>
              <a:t>does not support </a:t>
            </a:r>
            <a:r>
              <a:rPr lang="en-US" sz="1500" dirty="0" smtClean="0">
                <a:solidFill>
                  <a:srgbClr val="000000"/>
                </a:solidFill>
              </a:rPr>
              <a:t>PC (or </a:t>
            </a:r>
            <a:r>
              <a:rPr lang="en-US" sz="1500" dirty="0">
                <a:solidFill>
                  <a:srgbClr val="000000"/>
                </a:solidFill>
              </a:rPr>
              <a:t>PA) actually was made</a:t>
            </a:r>
          </a:p>
          <a:p>
            <a:r>
              <a:rPr lang="en-US" sz="1500" dirty="0" smtClean="0">
                <a:solidFill>
                  <a:srgbClr val="000000"/>
                </a:solidFill>
              </a:rPr>
              <a:t>Evidence reveals </a:t>
            </a:r>
            <a:r>
              <a:rPr lang="en-US" sz="1500" dirty="0">
                <a:solidFill>
                  <a:srgbClr val="000000"/>
                </a:solidFill>
              </a:rPr>
              <a:t>no knowledge </a:t>
            </a:r>
            <a:r>
              <a:rPr lang="en-US" sz="1500" dirty="0" smtClean="0">
                <a:solidFill>
                  <a:srgbClr val="000000"/>
                </a:solidFill>
              </a:rPr>
              <a:t>of PC </a:t>
            </a:r>
          </a:p>
          <a:p>
            <a:r>
              <a:rPr lang="en-US" sz="1500" i="1" dirty="0" smtClean="0">
                <a:solidFill>
                  <a:srgbClr val="000000"/>
                </a:solidFill>
              </a:rPr>
              <a:t>It </a:t>
            </a:r>
            <a:r>
              <a:rPr lang="en-US" sz="1500" i="1" dirty="0">
                <a:solidFill>
                  <a:srgbClr val="000000"/>
                </a:solidFill>
              </a:rPr>
              <a:t>becomes clear, mid‐investigation</a:t>
            </a:r>
            <a:r>
              <a:rPr lang="en-US" sz="1500" i="1" dirty="0" smtClean="0">
                <a:solidFill>
                  <a:srgbClr val="000000"/>
                </a:solidFill>
              </a:rPr>
              <a:t>, that </a:t>
            </a:r>
            <a:r>
              <a:rPr lang="en-US" sz="1500" i="1" dirty="0">
                <a:solidFill>
                  <a:srgbClr val="000000"/>
                </a:solidFill>
              </a:rPr>
              <a:t>we probably shouldn’t </a:t>
            </a:r>
            <a:r>
              <a:rPr lang="en-US" sz="1500" i="1" dirty="0" smtClean="0">
                <a:solidFill>
                  <a:srgbClr val="000000"/>
                </a:solidFill>
              </a:rPr>
              <a:t>have opened </a:t>
            </a:r>
            <a:r>
              <a:rPr lang="en-US" sz="1500" i="1" dirty="0">
                <a:solidFill>
                  <a:srgbClr val="000000"/>
                </a:solidFill>
              </a:rPr>
              <a:t>the case in the first </a:t>
            </a:r>
            <a:r>
              <a:rPr lang="en-US" sz="1500" i="1" dirty="0" smtClean="0">
                <a:solidFill>
                  <a:srgbClr val="000000"/>
                </a:solidFill>
              </a:rPr>
              <a:t>place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72200" y="2332037"/>
            <a:ext cx="2895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(Standard) WBR ROI:</a:t>
            </a:r>
          </a:p>
          <a:p>
            <a:r>
              <a:rPr lang="en-US" sz="1500" kern="0" dirty="0" smtClean="0">
                <a:solidFill>
                  <a:srgbClr val="000000"/>
                </a:solidFill>
              </a:rPr>
              <a:t>Substantiated cases and not substantiated cases</a:t>
            </a:r>
          </a:p>
          <a:p>
            <a:r>
              <a:rPr lang="en-US" sz="1500" kern="0" dirty="0" smtClean="0">
                <a:solidFill>
                  <a:srgbClr val="000000"/>
                </a:solidFill>
              </a:rPr>
              <a:t>Intense Congressional or media interest in case or related events</a:t>
            </a:r>
          </a:p>
          <a:p>
            <a:r>
              <a:rPr lang="en-US" sz="1500" kern="0" dirty="0" smtClean="0">
                <a:solidFill>
                  <a:srgbClr val="000000"/>
                </a:solidFill>
              </a:rPr>
              <a:t>Cases requiring significant analysis </a:t>
            </a:r>
          </a:p>
          <a:p>
            <a:r>
              <a:rPr lang="en-US" sz="1500" kern="0" dirty="0" smtClean="0">
                <a:solidFill>
                  <a:srgbClr val="000000"/>
                </a:solidFill>
              </a:rPr>
              <a:t>Robust documentation required</a:t>
            </a:r>
          </a:p>
        </p:txBody>
      </p:sp>
      <p:sp>
        <p:nvSpPr>
          <p:cNvPr id="10" name="Right Brace 9"/>
          <p:cNvSpPr/>
          <p:nvPr/>
        </p:nvSpPr>
        <p:spPr>
          <a:xfrm rot="16200000">
            <a:off x="1325959" y="1036240"/>
            <a:ext cx="380999" cy="2423318"/>
          </a:xfrm>
          <a:prstGeom prst="rightBrace">
            <a:avLst>
              <a:gd name="adj1" fmla="val 0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16200000">
            <a:off x="5806899" y="-777700"/>
            <a:ext cx="349605" cy="601980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59158" y="1666432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500" b="1" kern="0" dirty="0" smtClean="0">
                <a:solidFill>
                  <a:srgbClr val="3333FF"/>
                </a:solidFill>
              </a:rPr>
              <a:t>DISMISS</a:t>
            </a:r>
            <a:endParaRPr lang="en-US" sz="2500" i="1" kern="0" dirty="0">
              <a:solidFill>
                <a:srgbClr val="3333FF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19484" y="1654243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500" b="1" kern="0" dirty="0" smtClean="0">
                <a:solidFill>
                  <a:srgbClr val="3333FF"/>
                </a:solidFill>
              </a:rPr>
              <a:t>INVESTIGATE</a:t>
            </a:r>
            <a:endParaRPr lang="en-US" sz="2500" i="1" kern="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16106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52486" y="6400800"/>
            <a:ext cx="3991514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2F5A023-EEFD-44A8-A65E-F95CB287A4AE}" type="slidenum">
              <a:rPr lang="en-US" smtClean="0"/>
              <a:pPr>
                <a:defRPr/>
              </a:pPr>
              <a:t>63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42455" y="228600"/>
            <a:ext cx="46482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Dismissals </a:t>
            </a:r>
            <a:r>
              <a:rPr lang="en-US" sz="2600" dirty="0" smtClean="0">
                <a:solidFill>
                  <a:schemeClr val="tx1"/>
                </a:solidFill>
              </a:rPr>
              <a:t>(1 of 2)</a:t>
            </a:r>
            <a:endParaRPr lang="en-US" sz="3800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125" y="1743623"/>
            <a:ext cx="8676861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/>
              <a:t>Dismissal Types – </a:t>
            </a:r>
            <a:r>
              <a:rPr lang="en-US" sz="2200" b="1" u="sng" dirty="0" smtClean="0"/>
              <a:t>Administrative</a:t>
            </a:r>
            <a:r>
              <a:rPr lang="en-US" sz="2200" b="1" dirty="0" smtClean="0"/>
              <a:t> and </a:t>
            </a:r>
            <a:r>
              <a:rPr lang="en-US" sz="2200" b="1" u="sng" dirty="0" smtClean="0"/>
              <a:t>Substantive</a:t>
            </a:r>
            <a:r>
              <a:rPr lang="en-US" sz="2200" b="1" dirty="0" smtClean="0"/>
              <a:t> </a:t>
            </a:r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eaLnBrk="1" hangingPunct="1">
              <a:lnSpc>
                <a:spcPct val="90000"/>
              </a:lnSpc>
            </a:pPr>
            <a:r>
              <a:rPr lang="en-US" sz="2200" b="1" u="sng" dirty="0" smtClean="0"/>
              <a:t>Administrative Dismissal</a:t>
            </a:r>
            <a:r>
              <a:rPr lang="en-US" sz="2200" b="1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endParaRPr lang="en-US" sz="1200" b="1" dirty="0" smtClean="0"/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Is withdrawn </a:t>
            </a:r>
            <a:endParaRPr lang="en-US" sz="2200" b="1" i="1" dirty="0">
              <a:solidFill>
                <a:srgbClr val="3333FF"/>
              </a:solidFill>
            </a:endParaRP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Complainant is uncooperative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>
                <a:solidFill>
                  <a:srgbClr val="3333FF"/>
                </a:solidFill>
              </a:rPr>
              <a:t>Is untimely with no compelling </a:t>
            </a:r>
            <a:r>
              <a:rPr lang="en-US" sz="2200" b="1" i="1" dirty="0" smtClean="0">
                <a:solidFill>
                  <a:srgbClr val="3333FF"/>
                </a:solidFill>
              </a:rPr>
              <a:t>circumstances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i="1" dirty="0" smtClean="0">
              <a:solidFill>
                <a:srgbClr val="FF0000"/>
              </a:solidFill>
            </a:endParaRP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i="1" dirty="0" smtClean="0">
              <a:solidFill>
                <a:srgbClr val="FF0000"/>
              </a:solidFill>
            </a:endParaRPr>
          </a:p>
          <a:p>
            <a:pPr marL="347472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/>
              <a:t>Complaints made directly to DoD IG and referred to the service have a limited window for dismissal:</a:t>
            </a:r>
          </a:p>
          <a:p>
            <a:pPr marL="347472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i="1" dirty="0" smtClean="0">
                <a:solidFill>
                  <a:srgbClr val="FF0000"/>
                </a:solidFill>
              </a:rPr>
              <a:t>DoD </a:t>
            </a:r>
            <a:r>
              <a:rPr lang="en-US" sz="2200" b="1" i="1" dirty="0">
                <a:solidFill>
                  <a:srgbClr val="FF0000"/>
                </a:solidFill>
              </a:rPr>
              <a:t>IG </a:t>
            </a:r>
            <a:r>
              <a:rPr lang="en-US" sz="2200" b="1" i="1" dirty="0" smtClean="0">
                <a:solidFill>
                  <a:srgbClr val="FF0000"/>
                </a:solidFill>
              </a:rPr>
              <a:t>retains oversight and final authority to dismiss</a:t>
            </a: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i="1" dirty="0" smtClean="0">
                <a:solidFill>
                  <a:srgbClr val="FF0000"/>
                </a:solidFill>
              </a:rPr>
              <a:t>A DISMISSAL IS NOT A SHORTCUT - based on EVIDENCE</a:t>
            </a:r>
            <a:endParaRPr lang="en-US" sz="2200" b="1" i="1" dirty="0">
              <a:solidFill>
                <a:srgbClr val="FF0000"/>
              </a:solidFill>
            </a:endParaRPr>
          </a:p>
          <a:p>
            <a:pPr marL="800100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/>
              <a:t>Command </a:t>
            </a:r>
            <a:r>
              <a:rPr lang="en-US" sz="2200" b="1" dirty="0"/>
              <a:t>/ local IG </a:t>
            </a:r>
            <a:r>
              <a:rPr lang="en-US" sz="2200" b="1" u="sng" dirty="0" smtClean="0">
                <a:solidFill>
                  <a:srgbClr val="FF0000"/>
                </a:solidFill>
              </a:rPr>
              <a:t>must still report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/>
              <a:t>to WIOB all reprisal allegations within </a:t>
            </a:r>
            <a:r>
              <a:rPr lang="en-US" sz="2200" b="1" i="1" u="sng" dirty="0">
                <a:solidFill>
                  <a:srgbClr val="FF0000"/>
                </a:solidFill>
              </a:rPr>
              <a:t>five working days</a:t>
            </a:r>
            <a:r>
              <a:rPr lang="en-US" sz="2200" b="1" i="1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6809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52486" y="6400800"/>
            <a:ext cx="3991514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2F5A023-EEFD-44A8-A65E-F95CB287A4AE}" type="slidenum">
              <a:rPr lang="en-US" smtClean="0"/>
              <a:pPr>
                <a:defRPr/>
              </a:pPr>
              <a:t>64</a:t>
            </a:fld>
            <a:endParaRPr lang="en-US" dirty="0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242455" y="315665"/>
            <a:ext cx="46482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Dismissals </a:t>
            </a:r>
            <a:r>
              <a:rPr lang="en-US" sz="2600" dirty="0" smtClean="0">
                <a:solidFill>
                  <a:schemeClr val="tx1"/>
                </a:solidFill>
              </a:rPr>
              <a:t>(2 of 2)</a:t>
            </a:r>
            <a:endParaRPr lang="en-US" sz="3800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125" y="1743623"/>
            <a:ext cx="8676861" cy="347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eaLnBrk="1" hangingPunct="1">
              <a:lnSpc>
                <a:spcPct val="90000"/>
              </a:lnSpc>
            </a:pPr>
            <a:r>
              <a:rPr lang="en-US" sz="2200" b="1" u="sng" dirty="0" smtClean="0"/>
              <a:t>Substantive Dismissals</a:t>
            </a:r>
            <a:r>
              <a:rPr lang="en-US" sz="2200" b="1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endParaRPr lang="en-US" sz="1200" b="1" dirty="0" smtClean="0"/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No PC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No PA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PA Preceded the PC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No RMO Knowledge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No Inference of Causation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Complainant not covered under 10 USC 1034 or DoDD 7050.06</a:t>
            </a:r>
          </a:p>
          <a:p>
            <a:pPr marL="800100" lvl="1" indent="-3429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200" b="1" i="1" dirty="0" smtClean="0">
                <a:solidFill>
                  <a:srgbClr val="3333FF"/>
                </a:solidFill>
              </a:rPr>
              <a:t>No restriction as defined by 10 USC 1034 or DoDD 7050.06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7962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3: Notification &amp; Referrals</a:t>
            </a:r>
            <a:br>
              <a:rPr lang="en-US" sz="3800" dirty="0" smtClean="0">
                <a:solidFill>
                  <a:schemeClr val="tx1"/>
                </a:solidFill>
              </a:rPr>
            </a:b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8686800" cy="4267200"/>
          </a:xfrm>
        </p:spPr>
        <p:txBody>
          <a:bodyPr/>
          <a:lstStyle/>
          <a:p>
            <a:r>
              <a:rPr lang="en-US" sz="2200" dirty="0" smtClean="0"/>
              <a:t>WIOB will refer a case for </a:t>
            </a:r>
            <a:r>
              <a:rPr lang="en-US" sz="2200" dirty="0"/>
              <a:t>i</a:t>
            </a:r>
            <a:r>
              <a:rPr lang="en-US" sz="2200" dirty="0" smtClean="0"/>
              <a:t>nvestigation via a formal referral memorandum to the appropriate ACOM / ASCC / DRU IG (may further refer down to field level)</a:t>
            </a:r>
          </a:p>
          <a:p>
            <a:endParaRPr lang="en-US" sz="2200" dirty="0"/>
          </a:p>
          <a:p>
            <a:r>
              <a:rPr lang="en-US" sz="2200" dirty="0" smtClean="0"/>
              <a:t>Once the case is opened with DoD IG, the case cannot be closed until DoD IG approves an investigative report (ROI) or a dismissal recommendation (MRCD Form)</a:t>
            </a:r>
          </a:p>
          <a:p>
            <a:endParaRPr lang="en-US" sz="2200" dirty="0"/>
          </a:p>
          <a:p>
            <a:r>
              <a:rPr lang="en-US" sz="2200" dirty="0" smtClean="0"/>
              <a:t>Office of Inquiry (OOI) executes formal notifications when an </a:t>
            </a:r>
            <a:r>
              <a:rPr lang="en-US" sz="2200" dirty="0"/>
              <a:t>I</a:t>
            </a:r>
            <a:r>
              <a:rPr lang="en-US" sz="2200" dirty="0" smtClean="0"/>
              <a:t>nvestigation is initiated. (No prior notifications authorized until OOI is </a:t>
            </a:r>
            <a:r>
              <a:rPr lang="en-US" sz="2200" smtClean="0"/>
              <a:t>established.)</a:t>
            </a:r>
            <a:endParaRPr lang="en-US" sz="2200" dirty="0"/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63154685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03542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</a:t>
            </a:r>
            <a:r>
              <a:rPr lang="en-US" sz="3800" dirty="0">
                <a:solidFill>
                  <a:schemeClr val="tx1"/>
                </a:solidFill>
              </a:rPr>
              <a:t>4</a:t>
            </a:r>
            <a:r>
              <a:rPr lang="en-US" sz="3800" dirty="0" smtClean="0">
                <a:solidFill>
                  <a:schemeClr val="tx1"/>
                </a:solidFill>
              </a:rPr>
              <a:t>: Fact Finding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7018" y="2286000"/>
            <a:ext cx="8699924" cy="4267200"/>
          </a:xfrm>
        </p:spPr>
        <p:txBody>
          <a:bodyPr/>
          <a:lstStyle/>
          <a:p>
            <a:r>
              <a:rPr lang="en-US" sz="2200" dirty="0" smtClean="0"/>
              <a:t>Investigative Plan and Checklist </a:t>
            </a:r>
          </a:p>
          <a:p>
            <a:pPr lvl="1"/>
            <a:r>
              <a:rPr lang="en-US" sz="1800" dirty="0" smtClean="0"/>
              <a:t>Templates located on IGNET Website (through CITRIX) under ‘WIOB Branch POCs’ link, then Quick Reference Links</a:t>
            </a:r>
          </a:p>
          <a:p>
            <a:pPr lvl="1"/>
            <a:r>
              <a:rPr lang="en-US" sz="1800" dirty="0" smtClean="0"/>
              <a:t>Must accompany ROI or dismissal recommendation to WIOB as exhibit</a:t>
            </a:r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44240435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STEP </a:t>
            </a:r>
            <a:r>
              <a:rPr lang="en-US" sz="3800" dirty="0">
                <a:solidFill>
                  <a:schemeClr val="tx1"/>
                </a:solidFill>
              </a:rPr>
              <a:t>4</a:t>
            </a:r>
            <a:r>
              <a:rPr lang="en-US" sz="3800" dirty="0" smtClean="0">
                <a:solidFill>
                  <a:schemeClr val="tx1"/>
                </a:solidFill>
              </a:rPr>
              <a:t>: Interview Guidelines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8686800" cy="4267200"/>
          </a:xfrm>
        </p:spPr>
        <p:txBody>
          <a:bodyPr/>
          <a:lstStyle/>
          <a:p>
            <a:r>
              <a:rPr lang="en-US" sz="2200" dirty="0" smtClean="0"/>
              <a:t>Complainant – IG </a:t>
            </a:r>
            <a:r>
              <a:rPr lang="en-US" sz="2200" i="1" u="sng" dirty="0" smtClean="0">
                <a:solidFill>
                  <a:srgbClr val="FF0000"/>
                </a:solidFill>
              </a:rPr>
              <a:t>must</a:t>
            </a:r>
            <a:r>
              <a:rPr lang="en-US" sz="2200" dirty="0" smtClean="0"/>
              <a:t> execute a formal interview at some point during Step 2 or Step 4 (can combine CCI)</a:t>
            </a:r>
            <a:endParaRPr lang="en-US" sz="1800" dirty="0" smtClean="0"/>
          </a:p>
          <a:p>
            <a:endParaRPr lang="en-US" sz="2200" dirty="0"/>
          </a:p>
          <a:p>
            <a:r>
              <a:rPr lang="en-US" sz="2200" dirty="0" smtClean="0"/>
              <a:t>Individuals authorized Special Victim Counsel (SVC) – IG </a:t>
            </a:r>
            <a:r>
              <a:rPr lang="en-US" sz="2200" i="1" u="sng" dirty="0" smtClean="0">
                <a:solidFill>
                  <a:srgbClr val="FF0000"/>
                </a:solidFill>
              </a:rPr>
              <a:t>must </a:t>
            </a:r>
            <a:r>
              <a:rPr lang="en-US" sz="2200" dirty="0" smtClean="0"/>
              <a:t>allow SVC’s presence during interview.</a:t>
            </a:r>
          </a:p>
          <a:p>
            <a:endParaRPr lang="en-US" sz="2200" dirty="0"/>
          </a:p>
          <a:p>
            <a:r>
              <a:rPr lang="en-US" sz="2200" dirty="0" smtClean="0"/>
              <a:t>RMO(s) – IG </a:t>
            </a:r>
            <a:r>
              <a:rPr lang="en-US" sz="2200" i="1" u="sng" dirty="0" smtClean="0">
                <a:solidFill>
                  <a:srgbClr val="FF0000"/>
                </a:solidFill>
              </a:rPr>
              <a:t>must</a:t>
            </a:r>
            <a:r>
              <a:rPr lang="en-US" sz="2200" dirty="0" smtClean="0"/>
              <a:t> interview RMO(s) as suspects. </a:t>
            </a:r>
            <a:endParaRPr lang="en-US" sz="2200" dirty="0"/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0362945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6B061BDF-7116-4400-BB42-4246C2EAD27D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>
                <a:solidFill>
                  <a:schemeClr val="tx1"/>
                </a:solidFill>
              </a:rPr>
              <a:t>STEP 4: </a:t>
            </a:r>
            <a:r>
              <a:rPr lang="en-US" sz="3800" dirty="0" smtClean="0">
                <a:solidFill>
                  <a:schemeClr val="tx1"/>
                </a:solidFill>
              </a:rPr>
              <a:t>WBR ROI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9729" y="1905000"/>
            <a:ext cx="8686800" cy="4267200"/>
          </a:xfrm>
        </p:spPr>
        <p:txBody>
          <a:bodyPr/>
          <a:lstStyle/>
          <a:p>
            <a:r>
              <a:rPr lang="en-US" sz="2200" smtClean="0"/>
              <a:t>WBR </a:t>
            </a:r>
            <a:r>
              <a:rPr lang="en-US" sz="2200" dirty="0" smtClean="0"/>
              <a:t>Summary ROI or WBR Standard ROI</a:t>
            </a:r>
          </a:p>
          <a:p>
            <a:endParaRPr lang="en-US" sz="2000" dirty="0"/>
          </a:p>
          <a:p>
            <a:r>
              <a:rPr lang="en-US" sz="2200" dirty="0" smtClean="0"/>
              <a:t>Recommendations</a:t>
            </a:r>
          </a:p>
          <a:p>
            <a:pPr lvl="1"/>
            <a:r>
              <a:rPr lang="en-US" sz="2200" dirty="0" smtClean="0"/>
              <a:t>IG </a:t>
            </a:r>
            <a:r>
              <a:rPr lang="en-US" sz="2200" i="1" u="sng" dirty="0" smtClean="0">
                <a:solidFill>
                  <a:srgbClr val="FF0000"/>
                </a:solidFill>
              </a:rPr>
              <a:t>will not</a:t>
            </a:r>
            <a:r>
              <a:rPr lang="en-US" sz="2200" i="1" dirty="0" smtClean="0"/>
              <a:t> </a:t>
            </a:r>
            <a:r>
              <a:rPr lang="en-US" sz="2200" dirty="0" smtClean="0"/>
              <a:t>recommend specific action</a:t>
            </a:r>
          </a:p>
          <a:p>
            <a:pPr lvl="1"/>
            <a:r>
              <a:rPr lang="en-US" sz="2200" dirty="0" smtClean="0"/>
              <a:t>IG </a:t>
            </a:r>
            <a:r>
              <a:rPr lang="en-US" sz="2200" i="1" u="sng" dirty="0" smtClean="0">
                <a:solidFill>
                  <a:srgbClr val="FF0000"/>
                </a:solidFill>
              </a:rPr>
              <a:t>will</a:t>
            </a:r>
            <a:r>
              <a:rPr lang="en-US" sz="2200" dirty="0" smtClean="0"/>
              <a:t> recommend “Forward the approved Whistleblower ROI to the appropriate commander to consider for appropriate action.”</a:t>
            </a:r>
          </a:p>
          <a:p>
            <a:endParaRPr lang="en-US" sz="2000" dirty="0"/>
          </a:p>
          <a:p>
            <a:r>
              <a:rPr lang="en-US" sz="2200" dirty="0" smtClean="0"/>
              <a:t>Legal Review – all WBR ROIs must have an accompanying legal review prior to submission to WIOB</a:t>
            </a:r>
            <a:endParaRPr lang="en-US" sz="2200" dirty="0"/>
          </a:p>
          <a:p>
            <a:pPr marL="457200" lvl="1" indent="0" eaLnBrk="1" hangingPunct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1091649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D0F21DB-8B55-4C77-8E30-1D69C0A0682A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903842"/>
            <a:ext cx="853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200" kern="0" dirty="0" smtClean="0"/>
              <a:t>Once DoD IG approves ROI findings- </a:t>
            </a:r>
          </a:p>
          <a:p>
            <a:endParaRPr lang="en-US" sz="2200" kern="0" dirty="0"/>
          </a:p>
          <a:p>
            <a:r>
              <a:rPr lang="en-US" sz="2200" kern="0" dirty="0" smtClean="0"/>
              <a:t> </a:t>
            </a:r>
            <a:r>
              <a:rPr lang="en-US" sz="2200" u="sng" kern="0" dirty="0" smtClean="0"/>
              <a:t>WIOB</a:t>
            </a:r>
            <a:r>
              <a:rPr lang="en-US" sz="2200" kern="0" dirty="0" smtClean="0"/>
              <a:t> will send final notifications to:</a:t>
            </a:r>
          </a:p>
          <a:p>
            <a:pPr lvl="1"/>
            <a:r>
              <a:rPr lang="en-US" sz="1800" kern="0" dirty="0" smtClean="0"/>
              <a:t>ACOM / ASCC / DRU</a:t>
            </a:r>
          </a:p>
          <a:p>
            <a:pPr lvl="1"/>
            <a:r>
              <a:rPr lang="en-US" sz="1800" kern="0" dirty="0" smtClean="0"/>
              <a:t>RMO(s) / Suspects</a:t>
            </a:r>
          </a:p>
          <a:p>
            <a:pPr lvl="1"/>
            <a:r>
              <a:rPr lang="en-US" sz="1800" kern="0" dirty="0" smtClean="0"/>
              <a:t>Complainants</a:t>
            </a:r>
          </a:p>
          <a:p>
            <a:pPr marL="457200" lvl="1" indent="0">
              <a:buNone/>
            </a:pPr>
            <a:endParaRPr lang="en-US" sz="1800" kern="0" dirty="0"/>
          </a:p>
          <a:p>
            <a:r>
              <a:rPr lang="en-US" sz="2200" kern="0" dirty="0" smtClean="0"/>
              <a:t>Office of Inquiry informs the DA and RMO’s Commander</a:t>
            </a:r>
          </a:p>
          <a:p>
            <a:pPr lvl="1">
              <a:buClr>
                <a:schemeClr val="tx1"/>
              </a:buClr>
            </a:pPr>
            <a:r>
              <a:rPr lang="en-US" sz="1800" i="1" u="sng" kern="0" dirty="0" smtClean="0">
                <a:solidFill>
                  <a:srgbClr val="FF0000"/>
                </a:solidFill>
              </a:rPr>
              <a:t>DO NOT </a:t>
            </a:r>
            <a:r>
              <a:rPr lang="en-US" sz="1800" kern="0" dirty="0" smtClean="0"/>
              <a:t>inform complainants, witnesses, or RMOs of findings / recommendations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>
                <a:solidFill>
                  <a:schemeClr val="tx1"/>
                </a:solidFill>
              </a:rPr>
              <a:t>STEP </a:t>
            </a:r>
            <a:r>
              <a:rPr lang="en-US" sz="3800" dirty="0" smtClean="0">
                <a:solidFill>
                  <a:schemeClr val="tx1"/>
                </a:solidFill>
              </a:rPr>
              <a:t>5: Notification of Results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1840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DA36A0E-FECC-46F7-A58E-A67F473B2CE6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0"/>
            <a:ext cx="7848600" cy="5334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WBR Standards / References</a:t>
            </a:r>
            <a:br>
              <a:rPr lang="en-US" sz="3800" dirty="0" smtClean="0">
                <a:solidFill>
                  <a:schemeClr val="tx1"/>
                </a:solidFill>
              </a:rPr>
            </a:br>
            <a:endParaRPr lang="en-US" sz="3800" dirty="0" smtClean="0">
              <a:solidFill>
                <a:schemeClr val="tx1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538" y="1676400"/>
            <a:ext cx="8676861" cy="4648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  <a:defRPr/>
            </a:pPr>
            <a:r>
              <a:rPr lang="en-US" sz="2200" u="sng" dirty="0" smtClean="0"/>
              <a:t>DoD OIG Whistleblower Protection Coordinator (WPC)</a:t>
            </a:r>
          </a:p>
          <a:p>
            <a:pPr marL="0" indent="0" algn="ctr" eaLnBrk="1" hangingPunct="1">
              <a:spcBef>
                <a:spcPct val="10000"/>
              </a:spcBef>
              <a:buClr>
                <a:schemeClr val="tx1"/>
              </a:buClr>
              <a:buNone/>
              <a:defRPr/>
            </a:pPr>
            <a:r>
              <a:rPr lang="en-US" sz="2200" dirty="0" smtClean="0"/>
              <a:t>	</a:t>
            </a:r>
            <a:r>
              <a:rPr lang="en-US" sz="2000" dirty="0" smtClean="0"/>
              <a:t>Point of Contact</a:t>
            </a:r>
            <a:r>
              <a:rPr lang="en-US" sz="2000" smtClean="0"/>
              <a:t>: </a:t>
            </a:r>
            <a:r>
              <a:rPr lang="en-US" sz="2000" dirty="0" smtClean="0"/>
              <a:t>	</a:t>
            </a:r>
            <a:r>
              <a:rPr lang="en-US" sz="2200" dirty="0" smtClean="0"/>
              <a:t>	</a:t>
            </a:r>
            <a:r>
              <a:rPr lang="en-US" sz="1600" dirty="0" smtClean="0">
                <a:hlinkClick r:id="rId3"/>
              </a:rPr>
              <a:t>WhistleblowerProtectionCoordinator@dodig.mil</a:t>
            </a:r>
            <a:endParaRPr lang="en-US" sz="1600" dirty="0" smtClean="0"/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 smtClean="0"/>
              <a:t>Educates </a:t>
            </a:r>
            <a:r>
              <a:rPr lang="en-US" sz="2000" dirty="0"/>
              <a:t>all DoD </a:t>
            </a:r>
            <a:r>
              <a:rPr lang="en-US" sz="2000" dirty="0" smtClean="0"/>
              <a:t>employees on: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R</a:t>
            </a:r>
            <a:r>
              <a:rPr lang="en-US" sz="2000" dirty="0" smtClean="0"/>
              <a:t>eporting </a:t>
            </a:r>
            <a:r>
              <a:rPr lang="en-US" sz="2000" dirty="0"/>
              <a:t>fraud, waste, and abuse </a:t>
            </a:r>
            <a:r>
              <a:rPr lang="en-US" sz="2000" dirty="0" smtClean="0"/>
              <a:t>without </a:t>
            </a:r>
            <a:r>
              <a:rPr lang="en-US" sz="2000" dirty="0"/>
              <a:t>fear of reprisal.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Roles </a:t>
            </a:r>
            <a:r>
              <a:rPr lang="en-US" sz="2000" dirty="0"/>
              <a:t>the Office of Inspector General, the Office of Special Counsel, the Merit Systems Protection Board, and </a:t>
            </a:r>
            <a:r>
              <a:rPr lang="en-US" sz="2000" dirty="0" smtClean="0"/>
              <a:t>others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Case timeline requirements and information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Alternative dispute resolution or relief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Promotes timely handling and consideration of allegations</a:t>
            </a:r>
          </a:p>
          <a:p>
            <a:r>
              <a:rPr lang="en-US" sz="2000" dirty="0" smtClean="0"/>
              <a:t>Facilitates communication </a:t>
            </a:r>
            <a:r>
              <a:rPr lang="en-US" sz="2000" dirty="0"/>
              <a:t>and coordination with </a:t>
            </a:r>
            <a:r>
              <a:rPr lang="en-US" sz="2000" dirty="0" smtClean="0"/>
              <a:t>stakeholders.</a:t>
            </a:r>
          </a:p>
          <a:p>
            <a:endParaRPr lang="en-US" sz="2400" dirty="0"/>
          </a:p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  <a:defRPr/>
            </a:pPr>
            <a:endParaRPr lang="en-US" sz="2200" dirty="0" smtClean="0"/>
          </a:p>
          <a:p>
            <a:pPr marL="0" indent="0" eaLnBrk="1" hangingPunct="1">
              <a:spcBef>
                <a:spcPct val="10000"/>
              </a:spcBef>
              <a:buClr>
                <a:schemeClr val="tx1"/>
              </a:buClr>
              <a:buNone/>
              <a:defRPr/>
            </a:pPr>
            <a:endParaRPr lang="en-US" sz="22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52668" y="970722"/>
            <a:ext cx="7848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kern="0" dirty="0" smtClean="0">
                <a:solidFill>
                  <a:schemeClr val="tx1"/>
                </a:solidFill>
              </a:rPr>
              <a:t>(2 of 2)</a:t>
            </a:r>
          </a:p>
        </p:txBody>
      </p:sp>
    </p:spTree>
    <p:extLst>
      <p:ext uri="{BB962C8B-B14F-4D97-AF65-F5344CB8AC3E}">
        <p14:creationId xmlns:p14="http://schemas.microsoft.com/office/powerpoint/2010/main" val="55517010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D0F21DB-8B55-4C77-8E30-1D69C0A0682A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981200"/>
            <a:ext cx="853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Military members have the right to appeal the Investigation results directly to the SECDEF</a:t>
            </a:r>
          </a:p>
          <a:p>
            <a:pPr marL="0" indent="0">
              <a:buNone/>
            </a:pPr>
            <a:endParaRPr lang="en-US" sz="2200" kern="0" dirty="0" smtClean="0"/>
          </a:p>
          <a:p>
            <a:r>
              <a:rPr lang="en-US" sz="2200" kern="0" dirty="0" smtClean="0"/>
              <a:t>Reconsideration requests should be referred to the DoD IG website</a:t>
            </a:r>
          </a:p>
          <a:p>
            <a:pPr marL="0" indent="0">
              <a:buNone/>
            </a:pPr>
            <a:endParaRPr lang="en-US" sz="2200" kern="0" dirty="0" smtClean="0"/>
          </a:p>
          <a:p>
            <a:r>
              <a:rPr lang="en-US" sz="2200" kern="0" dirty="0" smtClean="0"/>
              <a:t>Should the IG become aware of new information not previously considered, contact with recommendation to WIOB</a:t>
            </a:r>
          </a:p>
          <a:p>
            <a:pPr marL="0" indent="0">
              <a:buNone/>
            </a:pPr>
            <a:endParaRPr lang="en-US" sz="2200" kern="0" dirty="0" smtClean="0"/>
          </a:p>
          <a:p>
            <a:r>
              <a:rPr lang="en-US" sz="2200" kern="0" dirty="0" smtClean="0"/>
              <a:t>Only DoD IG can approve revised findings. 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>
                <a:solidFill>
                  <a:schemeClr val="tx1"/>
                </a:solidFill>
              </a:rPr>
              <a:t>STEP </a:t>
            </a:r>
            <a:r>
              <a:rPr lang="en-US" sz="3800" dirty="0" smtClean="0">
                <a:solidFill>
                  <a:schemeClr val="tx1"/>
                </a:solidFill>
              </a:rPr>
              <a:t>6: Follow Up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150254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D0F21DB-8B55-4C77-8E30-1D69C0A0682A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981200"/>
            <a:ext cx="8534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Close the case upon DoD IG approval of findings</a:t>
            </a:r>
          </a:p>
          <a:p>
            <a:pPr lvl="1"/>
            <a:r>
              <a:rPr lang="en-US" sz="1400" kern="0" dirty="0" smtClean="0"/>
              <a:t>Field level IGs may close the case as long as an associated case remains open in the referral chain to DAIG (i.e. ACOM / ASCC / DRU)</a:t>
            </a:r>
          </a:p>
          <a:p>
            <a:pPr marL="457200" lvl="1" indent="0">
              <a:buNone/>
            </a:pPr>
            <a:endParaRPr lang="en-US" sz="2200" kern="0" dirty="0" smtClean="0"/>
          </a:p>
          <a:p>
            <a:r>
              <a:rPr lang="en-US" sz="2200" kern="0" dirty="0" smtClean="0"/>
              <a:t>Final determination for all linked cases in IGARS must reflect the same findings for each as approved by DoD IG</a:t>
            </a:r>
          </a:p>
          <a:p>
            <a:pPr marL="0" indent="0">
              <a:buNone/>
            </a:pPr>
            <a:endParaRPr lang="en-US" sz="2200" kern="0" dirty="0" smtClean="0"/>
          </a:p>
          <a:p>
            <a:r>
              <a:rPr lang="en-US" sz="2200" kern="0" dirty="0" smtClean="0"/>
              <a:t>IGs should enter one allegation per RMO and per PA as alleged by the complainant with a determination code of S or N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153400" cy="762000"/>
          </a:xfrm>
        </p:spPr>
        <p:txBody>
          <a:bodyPr/>
          <a:lstStyle/>
          <a:p>
            <a:pPr eaLnBrk="1" hangingPunct="1"/>
            <a:r>
              <a:rPr lang="en-US" sz="3800" dirty="0">
                <a:solidFill>
                  <a:schemeClr val="tx1"/>
                </a:solidFill>
              </a:rPr>
              <a:t>STEP </a:t>
            </a:r>
            <a:r>
              <a:rPr lang="en-US" sz="3800" dirty="0" smtClean="0">
                <a:solidFill>
                  <a:schemeClr val="tx1"/>
                </a:solidFill>
              </a:rPr>
              <a:t>7: Close the IGAR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8377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45156" y="6400800"/>
            <a:ext cx="39624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8CCF99B6-D8F8-48D5-95E8-9A52D16E437E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ltGray">
          <a:xfrm>
            <a:off x="1676400" y="304800"/>
            <a:ext cx="5943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dirty="0"/>
              <a:t>Summary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38538" y="1838739"/>
            <a:ext cx="867686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ELO 1.  Describe </a:t>
            </a:r>
            <a:r>
              <a:rPr lang="en-US" b="1" dirty="0"/>
              <a:t>the four categories of Whistleblower complainants.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ELO 2.  Describe </a:t>
            </a:r>
            <a:r>
              <a:rPr lang="en-US" b="1" dirty="0"/>
              <a:t>the agency authorized to receive Whistleblower allegations. 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ELO 3.  Identify </a:t>
            </a:r>
            <a:r>
              <a:rPr lang="en-US" b="1" dirty="0"/>
              <a:t>what agency is responsible for investigating reprisal allegations for each complainant category.</a:t>
            </a: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/>
              <a:t>ELO 4.  Describe </a:t>
            </a:r>
            <a:r>
              <a:rPr lang="en-US" b="1" dirty="0"/>
              <a:t>the four questions (or factors) that establish the framework for an investigation into an allegation of Whistleblower Reprisal (WBR).  </a:t>
            </a:r>
          </a:p>
        </p:txBody>
      </p:sp>
    </p:spTree>
    <p:extLst>
      <p:ext uri="{BB962C8B-B14F-4D97-AF65-F5344CB8AC3E}">
        <p14:creationId xmlns:p14="http://schemas.microsoft.com/office/powerpoint/2010/main" val="39396108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9563"/>
            <a:ext cx="8229600" cy="9144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latin typeface="Arial" pitchFamily="34" charset="0"/>
                <a:cs typeface="Arial" pitchFamily="34" charset="0"/>
              </a:rPr>
              <a:t>DAIG Message</a:t>
            </a:r>
            <a:endParaRPr lang="en-US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921352"/>
            <a:ext cx="8839199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DAIG is the </a:t>
            </a:r>
            <a:r>
              <a:rPr lang="en-US" sz="22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Office of Record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for all WBR, DoD Action referral, Congressional, Presidential, and Senior Army Official cases 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The goal for completion of all IG cases is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180 days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or less - 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ases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do not get better with age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When the command and/or the IG does not investigate thoroughly and/or conduct appropriate final notification, they send a message that the Army tolerates misconduct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Untimely completion of IG actions also sends a message that the complainants and their issues are unimportant </a:t>
            </a:r>
          </a:p>
          <a:p>
            <a:pPr>
              <a:spcBef>
                <a:spcPts val="1200"/>
              </a:spcBef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Just like you will work for your Directing Authority, DAIG does too – SECARMY, CSA, VCSA, TIG and DTIG  </a:t>
            </a:r>
          </a:p>
          <a:p>
            <a:pPr>
              <a:spcBef>
                <a:spcPts val="1200"/>
              </a:spcBef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25278" y="6400800"/>
            <a:ext cx="3998844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71</a:t>
            </a:r>
          </a:p>
        </p:txBody>
      </p:sp>
    </p:spTree>
    <p:extLst>
      <p:ext uri="{BB962C8B-B14F-4D97-AF65-F5344CB8AC3E}">
        <p14:creationId xmlns:p14="http://schemas.microsoft.com/office/powerpoint/2010/main" val="3506633609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6"/>
          <p:cNvSpPr>
            <a:spLocks noGrp="1"/>
          </p:cNvSpPr>
          <p:nvPr>
            <p:ph type="title"/>
          </p:nvPr>
        </p:nvSpPr>
        <p:spPr bwMode="auto">
          <a:xfrm>
            <a:off x="494144" y="1524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800" b="1" dirty="0" smtClean="0">
                <a:cs typeface="Arial" pitchFamily="34" charset="0"/>
              </a:rPr>
              <a:t>Whistleblower Reprisal</a:t>
            </a:r>
            <a:br>
              <a:rPr lang="en-US" sz="3800" b="1" dirty="0" smtClean="0"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Trends and Issues</a:t>
            </a:r>
            <a:endParaRPr lang="en-US" sz="2400" b="1" dirty="0" smtClean="0"/>
          </a:p>
        </p:txBody>
      </p:sp>
      <p:sp>
        <p:nvSpPr>
          <p:cNvPr id="72707" name="Content Placeholder 17"/>
          <p:cNvSpPr>
            <a:spLocks noGrp="1"/>
          </p:cNvSpPr>
          <p:nvPr>
            <p:ph idx="1"/>
          </p:nvPr>
        </p:nvSpPr>
        <p:spPr bwMode="auto">
          <a:xfrm>
            <a:off x="125896" y="1825142"/>
            <a:ext cx="8905462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 smtClean="0">
                <a:cs typeface="Arial" pitchFamily="34" charset="0"/>
              </a:rPr>
              <a:t>Volume and timeliness are significant challenges</a:t>
            </a:r>
          </a:p>
          <a:p>
            <a:pPr lvl="1"/>
            <a:r>
              <a:rPr lang="en-US" sz="2200" dirty="0" smtClean="0">
                <a:cs typeface="Arial" pitchFamily="34" charset="0"/>
              </a:rPr>
              <a:t>283 cases open, 39% over 180-day requirement 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cs typeface="Arial" pitchFamily="34" charset="0"/>
              </a:rPr>
              <a:t>Average case open ~ 290 days</a:t>
            </a:r>
          </a:p>
          <a:p>
            <a:r>
              <a:rPr lang="en-US" sz="2600" u="sng" dirty="0" smtClean="0">
                <a:cs typeface="Arial" pitchFamily="34" charset="0"/>
              </a:rPr>
              <a:t>All</a:t>
            </a:r>
            <a:r>
              <a:rPr lang="en-US" sz="2600" dirty="0" smtClean="0">
                <a:cs typeface="Arial" pitchFamily="34" charset="0"/>
              </a:rPr>
              <a:t> cases require full investigation as taught by TIGS</a:t>
            </a:r>
          </a:p>
          <a:p>
            <a:r>
              <a:rPr lang="en-US" sz="2600" dirty="0" smtClean="0">
                <a:cs typeface="Arial" pitchFamily="34" charset="0"/>
              </a:rPr>
              <a:t>High degree of documentation necessary</a:t>
            </a:r>
          </a:p>
          <a:p>
            <a:r>
              <a:rPr lang="en-US" sz="2600" dirty="0" smtClean="0">
                <a:cs typeface="Arial" pitchFamily="34" charset="0"/>
              </a:rPr>
              <a:t>Poor quality investigations and reports significantly delay review and approval</a:t>
            </a:r>
          </a:p>
          <a:p>
            <a:pPr lvl="1"/>
            <a:r>
              <a:rPr lang="en-US" sz="2200" dirty="0" smtClean="0">
                <a:cs typeface="Arial" pitchFamily="34" charset="0"/>
              </a:rPr>
              <a:t>2/3 cases require additional work in WIOB to complete</a:t>
            </a:r>
          </a:p>
          <a:p>
            <a:pPr lvl="1"/>
            <a:r>
              <a:rPr lang="en-US" sz="2200" dirty="0" smtClean="0">
                <a:cs typeface="Arial" pitchFamily="34" charset="0"/>
              </a:rPr>
              <a:t>Soldiers in </a:t>
            </a:r>
            <a:r>
              <a:rPr lang="en-US" sz="2200" dirty="0" smtClean="0">
                <a:solidFill>
                  <a:srgbClr val="FF0000"/>
                </a:solidFill>
                <a:cs typeface="Arial" pitchFamily="34" charset="0"/>
              </a:rPr>
              <a:t>'IG Purgatory'</a:t>
            </a:r>
            <a:r>
              <a:rPr lang="en-US" sz="2200" dirty="0" smtClean="0">
                <a:cs typeface="Arial" pitchFamily="34" charset="0"/>
              </a:rPr>
              <a:t> pending case resolution</a:t>
            </a:r>
          </a:p>
          <a:p>
            <a:pPr>
              <a:buNone/>
            </a:pPr>
            <a:endParaRPr lang="en-US" sz="2400" dirty="0" smtClean="0"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cs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29200" y="6400800"/>
            <a:ext cx="41148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76D53C06-7AC7-4ED1-8CFA-FC4ADA911F5A}" type="slidenum">
              <a:rPr lang="en-US" smtClean="0"/>
              <a:pPr>
                <a:defRPr/>
              </a:pPr>
              <a:t>74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227486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097051" y="6400800"/>
            <a:ext cx="4046949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73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56488" y="-57912"/>
            <a:ext cx="8229600" cy="1143000"/>
          </a:xfrm>
        </p:spPr>
        <p:txBody>
          <a:bodyPr>
            <a:normAutofit/>
          </a:bodyPr>
          <a:lstStyle/>
          <a:p>
            <a:r>
              <a:rPr lang="en-US" sz="3800" b="1" dirty="0" smtClean="0">
                <a:latin typeface="Arial" pitchFamily="34" charset="0"/>
                <a:cs typeface="Arial" pitchFamily="34" charset="0"/>
              </a:rPr>
              <a:t>Command IG Report Issues</a:t>
            </a:r>
            <a:endParaRPr lang="en-US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8539" y="1914939"/>
            <a:ext cx="8676861" cy="463826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Case not thoroughly documented, includes: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Unsupported suppositions, opinions, or findings / conclusions not supported by the evidence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“New” issues presented by the complaint not addressed (particularly in command products)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The report does not “clear the deck” – address all issues: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PCs, UPAs, and RMOs for WBR cases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Allegations, complaints and issues in standard IG ROI/ROIIs/HCRs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necessary personnel have been interviewed: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Subject/Suspects, the Complainant, and key witnesses!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Due process requirements not met: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Subject/suspect initial notification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Legal review and final notifications </a:t>
            </a:r>
          </a:p>
          <a:p>
            <a:pPr marL="566738" indent="-231775">
              <a:spcBef>
                <a:spcPts val="0"/>
              </a:spcBef>
              <a:buFont typeface="Arial" panose="020B0604020202020204" pitchFamily="34" charset="0"/>
              <a:buChar char="̵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The report is poorly done and would not stand up to outside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scrutiny</a:t>
            </a:r>
          </a:p>
          <a:p>
            <a:pPr marL="574675" indent="-236538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Poorly or improperly framed allegations, or does not quote or clearly reference the standard</a:t>
            </a:r>
          </a:p>
          <a:p>
            <a:pPr marL="574675" indent="-236538">
              <a:spcBef>
                <a:spcPts val="0"/>
              </a:spcBef>
              <a:buFont typeface="Arial" panose="020B0604020202020204" pitchFamily="34" charset="0"/>
              <a:buChar char="̵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Requires addendum/amendment by ACOM, ASCC, DRU or DA IG Office </a:t>
            </a:r>
          </a:p>
          <a:p>
            <a:pPr marL="574675" indent="-236538">
              <a:spcBef>
                <a:spcPts val="0"/>
              </a:spcBef>
              <a:buFont typeface="Arial" panose="020B0604020202020204" pitchFamily="34" charset="0"/>
              <a:buChar char="̵"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complete case file is not uploaded in the IGARS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039947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6"/>
          <p:cNvSpPr>
            <a:spLocks noGrp="1"/>
          </p:cNvSpPr>
          <p:nvPr>
            <p:ph type="title"/>
          </p:nvPr>
        </p:nvSpPr>
        <p:spPr bwMode="auto">
          <a:xfrm>
            <a:off x="494144" y="1524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800" b="1" dirty="0" smtClean="0">
                <a:cs typeface="Arial" pitchFamily="34" charset="0"/>
              </a:rPr>
              <a:t>Whistleblower Reprisal </a:t>
            </a:r>
            <a:br>
              <a:rPr lang="en-US" sz="3800" b="1" dirty="0" smtClean="0">
                <a:cs typeface="Arial" pitchFamily="34" charset="0"/>
              </a:rPr>
            </a:br>
            <a:r>
              <a:rPr lang="en-US" sz="3800" b="1" dirty="0" smtClean="0">
                <a:cs typeface="Arial" pitchFamily="34" charset="0"/>
              </a:rPr>
              <a:t>Tool Kit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Receiving the IGAR</a:t>
            </a:r>
            <a:endParaRPr lang="en-US" sz="2400" b="1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76800" y="1921566"/>
            <a:ext cx="4038600" cy="4495800"/>
          </a:xfrm>
        </p:spPr>
        <p:txBody>
          <a:bodyPr>
            <a:normAutofit/>
          </a:bodyPr>
          <a:lstStyle/>
          <a:p>
            <a:pPr marL="231775" indent="-231775"/>
            <a:r>
              <a:rPr lang="en-US" sz="1400" dirty="0" smtClean="0">
                <a:latin typeface="Arial" pitchFamily="34" charset="0"/>
                <a:cs typeface="Arial" pitchFamily="34" charset="0"/>
              </a:rPr>
              <a:t>Have the complainant fill out a questionnaire and justification if untimely</a:t>
            </a:r>
          </a:p>
          <a:p>
            <a:pPr marL="231775" indent="-231775"/>
            <a:r>
              <a:rPr lang="en-US" sz="1400" dirty="0" smtClean="0">
                <a:latin typeface="Arial" pitchFamily="34" charset="0"/>
                <a:cs typeface="Arial" pitchFamily="34" charset="0"/>
              </a:rPr>
              <a:t>Go over the questionnaire with the complainant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If you don’t understand it, we won’t either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Make sure the details are specific (i.e. exact dates, actions, names, etc.- squeeze the complainant for details )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Identify the PCs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Identify the PAs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Lay out the timeline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Identify the documents the complainant must provide and a suspense date </a:t>
            </a:r>
          </a:p>
          <a:p>
            <a:pPr marL="463550" lvl="1" indent="-225425">
              <a:buFont typeface="Arial" pitchFamily="34" charset="0"/>
              <a:buChar char="˗"/>
            </a:pP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Make sure the complainant understands we are going to contact the unit for official copies of documents etc.</a:t>
            </a:r>
          </a:p>
          <a:p>
            <a:pPr lvl="1"/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8539" y="1915642"/>
            <a:ext cx="41148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Complainant comes in with a reprisal complaint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 an informal interview, explain what reprisal is and what reprisal is not</a:t>
            </a:r>
          </a:p>
          <a:p>
            <a:pPr marL="463550" marR="0" lvl="1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˗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deal with statutory reprisal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as defined in 10 USC 1034 and DODD 7050.06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63550" marR="0" lvl="1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˗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will not stop any ongoing actions</a:t>
            </a:r>
          </a:p>
          <a:p>
            <a:pPr marL="463550" marR="0" lvl="1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˗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It is not a way out of trouble </a:t>
            </a:r>
            <a:r>
              <a:rPr kumimoji="0" 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got yourself in </a:t>
            </a:r>
          </a:p>
          <a:p>
            <a:pPr marL="463550" marR="0" lvl="1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˗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are fair and impartial, not complainant advocates</a:t>
            </a:r>
          </a:p>
          <a:p>
            <a:pPr marL="463550" marR="0" lvl="1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˗"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Determine if it is statutory reprisal or something else (such as an AR 600-20 complaint)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1" y="5408167"/>
            <a:ext cx="4343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Beware of documents out of context, get the complete document, be sure you understand exactly what it says.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3822252-89F1-476E-9A35-A51CC792CB83}" type="slidenum">
              <a:rPr lang="en-US" smtClean="0"/>
              <a:pPr>
                <a:defRPr/>
              </a:pPr>
              <a:t>76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3706790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6"/>
          <p:cNvSpPr>
            <a:spLocks noGrp="1"/>
          </p:cNvSpPr>
          <p:nvPr>
            <p:ph type="title"/>
          </p:nvPr>
        </p:nvSpPr>
        <p:spPr bwMode="auto">
          <a:xfrm>
            <a:off x="505030" y="1524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800" b="1" dirty="0" smtClean="0">
                <a:cs typeface="Arial" pitchFamily="34" charset="0"/>
              </a:rPr>
              <a:t>Whistleblower Reprisal</a:t>
            </a:r>
            <a:br>
              <a:rPr lang="en-US" sz="3800" b="1" dirty="0" smtClean="0">
                <a:cs typeface="Arial" pitchFamily="34" charset="0"/>
              </a:rPr>
            </a:br>
            <a:r>
              <a:rPr lang="en-US" sz="3800" dirty="0" smtClean="0">
                <a:cs typeface="Arial" pitchFamily="34" charset="0"/>
              </a:rPr>
              <a:t>Tool Kit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Interviews</a:t>
            </a:r>
            <a:endParaRPr lang="en-US" sz="2800" b="1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8539" y="1922423"/>
            <a:ext cx="4267200" cy="4373563"/>
          </a:xfrm>
          <a:prstGeom prst="rect">
            <a:avLst/>
          </a:prstGeom>
        </p:spPr>
        <p:txBody>
          <a:bodyPr/>
          <a:lstStyle/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Complainant interviews are </a:t>
            </a:r>
            <a:r>
              <a:rPr lang="en-US" sz="1400" b="1" i="1" u="sng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non-negotiable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1400" b="1" i="1" u="sng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 WBR cases; 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63550" lvl="1" indent="-225425" algn="l" eaLnBrk="0" hangingPunct="0">
              <a:spcBef>
                <a:spcPct val="20000"/>
              </a:spcBef>
              <a:buFont typeface="Arial" pitchFamily="34" charset="0"/>
              <a:buChar char="˗"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Rule 1:  Do it the way they teach you in TIGS	</a:t>
            </a:r>
          </a:p>
          <a:p>
            <a:pPr marL="463550" lvl="1" indent="-225425" algn="l" eaLnBrk="0" hangingPunct="0">
              <a:spcBef>
                <a:spcPct val="20000"/>
              </a:spcBef>
              <a:buFont typeface="Arial" pitchFamily="34" charset="0"/>
              <a:buChar char="˗"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Rule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2:  Doing it right the first time, will be more efficient in the long run</a:t>
            </a:r>
          </a:p>
          <a:p>
            <a:pPr marL="463550" lvl="1" indent="-225425" algn="l" eaLnBrk="0" hangingPunct="0">
              <a:spcBef>
                <a:spcPct val="20000"/>
              </a:spcBef>
              <a:buFont typeface="Arial" pitchFamily="34" charset="0"/>
              <a:buChar char="˗"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Rule 3:  </a:t>
            </a:r>
            <a:r>
              <a:rPr lang="en-US" sz="14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 exceptions, 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see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rule number 1  </a:t>
            </a:r>
          </a:p>
          <a:p>
            <a:pPr marL="231775" lvl="0" indent="-231775" algn="l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Witnesses and RMOs</a:t>
            </a:r>
            <a:endParaRPr lang="en-US" sz="1400" b="1" kern="0" baseline="0" dirty="0" smtClean="0">
              <a:latin typeface="Arial" pitchFamily="34" charset="0"/>
              <a:cs typeface="Arial" pitchFamily="34" charset="0"/>
            </a:endParaRP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Transcribed testimony is always best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="1" i="1" u="sng" kern="0" baseline="0" dirty="0" smtClean="0">
                <a:latin typeface="Arial" pitchFamily="34" charset="0"/>
                <a:cs typeface="Arial" pitchFamily="34" charset="0"/>
              </a:rPr>
              <a:t>Detailed</a:t>
            </a:r>
            <a:r>
              <a:rPr lang="en-US" sz="1400" b="1" kern="0" baseline="0" dirty="0" smtClean="0">
                <a:latin typeface="Arial" pitchFamily="34" charset="0"/>
                <a:cs typeface="Arial" pitchFamily="34" charset="0"/>
              </a:rPr>
              <a:t> summaries back up by recordings may be acceptable; but they better be detailed, no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 1 page MFRs</a:t>
            </a:r>
            <a:endParaRPr lang="en-US" sz="1400" b="1" kern="0" baseline="0" dirty="0" smtClean="0">
              <a:latin typeface="Arial" pitchFamily="34" charset="0"/>
              <a:cs typeface="Arial" pitchFamily="34" charset="0"/>
            </a:endParaRPr>
          </a:p>
          <a:p>
            <a:pPr marL="231775" lvl="0" indent="-231775" algn="l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The value of the interview is in the follow-up questions that elicit detail; the pre-printed question format is normally worthless (usually the hallmark of a lazy IG)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24400" y="1914939"/>
            <a:ext cx="4038600" cy="4572000"/>
          </a:xfrm>
          <a:prstGeom prst="rect">
            <a:avLst/>
          </a:prstGeom>
        </p:spPr>
        <p:txBody>
          <a:bodyPr/>
          <a:lstStyle/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Detailed background research and preparation; know everything you can know prior to the interview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Have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 plan, based on the information available, anticipate what will resolve the complaint and how you will get that information from the interviewee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="1" kern="0" baseline="0" dirty="0" smtClean="0">
                <a:latin typeface="Arial" pitchFamily="34" charset="0"/>
                <a:cs typeface="Arial" pitchFamily="34" charset="0"/>
              </a:rPr>
              <a:t>Develop</a:t>
            </a:r>
            <a:r>
              <a:rPr lang="en-US" sz="1400" b="1" kern="0" dirty="0" smtClean="0">
                <a:latin typeface="Arial" pitchFamily="34" charset="0"/>
                <a:cs typeface="Arial" pitchFamily="34" charset="0"/>
              </a:rPr>
              <a:t> your interrogatory; define success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Organize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supporting evidence for rapid access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400" b="1" kern="0" noProof="0" dirty="0" smtClean="0">
                <a:latin typeface="Arial" pitchFamily="34" charset="0"/>
                <a:cs typeface="Arial" pitchFamily="34" charset="0"/>
              </a:rPr>
              <a:t>Rehearse</a:t>
            </a: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</a:t>
            </a:r>
            <a:r>
              <a:rPr kumimoji="0" lang="en-US" sz="1400" b="1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more prepared you are, the better you can react to what comes up in the interview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5493603"/>
            <a:ext cx="44196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Interviews are interactive—listen to answers and follow-up</a:t>
            </a:r>
            <a:endParaRPr lang="en-US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3822252-89F1-476E-9A35-A51CC792CB83}" type="slidenum">
              <a:rPr lang="en-US" smtClean="0"/>
              <a:pPr>
                <a:defRPr/>
              </a:pPr>
              <a:t>77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4568652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6"/>
          <p:cNvSpPr>
            <a:spLocks noGrp="1"/>
          </p:cNvSpPr>
          <p:nvPr>
            <p:ph type="title"/>
          </p:nvPr>
        </p:nvSpPr>
        <p:spPr bwMode="auto">
          <a:xfrm>
            <a:off x="505692" y="1524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800" b="1" dirty="0" smtClean="0">
                <a:cs typeface="Arial" pitchFamily="34" charset="0"/>
              </a:rPr>
              <a:t>Whistleblower Reprisal</a:t>
            </a:r>
            <a:br>
              <a:rPr lang="en-US" sz="3800" b="1" dirty="0" smtClean="0">
                <a:cs typeface="Arial" pitchFamily="34" charset="0"/>
              </a:rPr>
            </a:br>
            <a:r>
              <a:rPr lang="en-US" sz="3800" dirty="0" smtClean="0">
                <a:cs typeface="Arial" pitchFamily="34" charset="0"/>
              </a:rPr>
              <a:t>Tool Kit</a:t>
            </a:r>
            <a:r>
              <a:rPr lang="en-US" sz="3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Reports</a:t>
            </a:r>
            <a:endParaRPr lang="en-US" sz="28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92488" y="2372139"/>
            <a:ext cx="4419600" cy="3962400"/>
          </a:xfrm>
          <a:prstGeom prst="rect">
            <a:avLst/>
          </a:prstGeom>
        </p:spPr>
        <p:txBody>
          <a:bodyPr/>
          <a:lstStyle/>
          <a:p>
            <a:pPr marL="2286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Establish RMO knowledge (or not) or explain how you resolved and why</a:t>
            </a:r>
          </a:p>
          <a:p>
            <a:pPr marL="228600" lvl="2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Interview transcripts – Prioritize complainants and RMO (Suspects)</a:t>
            </a:r>
            <a:endParaRPr lang="en-US" sz="1200" b="1" kern="0" dirty="0" smtClean="0">
              <a:latin typeface="Arial" pitchFamily="34" charset="0"/>
              <a:cs typeface="Arial" pitchFamily="34" charset="0"/>
            </a:endParaRPr>
          </a:p>
          <a:p>
            <a:pPr marL="231775" marR="0" lvl="0" indent="-2317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Your inquiry must determine if the action was or was not appropriate given the complainant’s performance, behavior, and conduct or was taken in reprisal for a PC</a:t>
            </a:r>
          </a:p>
          <a:p>
            <a:pPr marL="231775" indent="-231775" algn="l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b="1" kern="0" baseline="0" dirty="0" smtClean="0">
                <a:latin typeface="Arial" pitchFamily="34" charset="0"/>
                <a:cs typeface="Arial" pitchFamily="34" charset="0"/>
              </a:rPr>
              <a:t>Your report should leave</a:t>
            </a: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nothing dangling</a:t>
            </a:r>
          </a:p>
          <a:p>
            <a:pPr marL="463550" lvl="1" indent="-225425" eaLnBrk="0" hangingPunct="0">
              <a:spcBef>
                <a:spcPct val="20000"/>
              </a:spcBef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-  Answer questions </a:t>
            </a:r>
            <a:r>
              <a:rPr lang="en-US" sz="1200" b="1" i="1" kern="0" dirty="0" smtClean="0">
                <a:latin typeface="Arial" pitchFamily="34" charset="0"/>
                <a:cs typeface="Arial" pitchFamily="34" charset="0"/>
              </a:rPr>
              <a:t>before</a:t>
            </a: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they are asked</a:t>
            </a:r>
          </a:p>
          <a:p>
            <a:pPr marL="231775" indent="-231775" algn="l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 are writing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for someone who is not you --</a:t>
            </a:r>
          </a:p>
          <a:p>
            <a:pPr marL="463550" lvl="1" indent="-225425" eaLnBrk="0" hangingPunct="0">
              <a:spcBef>
                <a:spcPct val="20000"/>
              </a:spcBef>
            </a:pP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 To understand what you found 30 years from now</a:t>
            </a:r>
          </a:p>
          <a:p>
            <a:pPr marL="463550" lvl="1" indent="-225425" eaLnBrk="0" hangingPunct="0">
              <a:spcBef>
                <a:spcPts val="0"/>
              </a:spcBef>
            </a:pP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-  May be Army </a:t>
            </a: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senior leaders, DODIG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an MOC,</a:t>
            </a:r>
          </a:p>
          <a:p>
            <a:pPr marL="463550" lvl="1" indent="-225425" eaLnBrk="0" hangingPunct="0">
              <a:spcBef>
                <a:spcPts val="0"/>
              </a:spcBef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interest group/media, or some other unanticipated</a:t>
            </a:r>
          </a:p>
          <a:p>
            <a:pPr marL="463550" lvl="1" indent="-225425" eaLnBrk="0" hangingPunct="0">
              <a:spcBef>
                <a:spcPts val="0"/>
              </a:spcBef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agency</a:t>
            </a:r>
          </a:p>
          <a:p>
            <a:pPr marL="231775" indent="-231775" algn="l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200" b="1" kern="0" baseline="0" dirty="0" smtClean="0">
                <a:latin typeface="Arial" pitchFamily="34" charset="0"/>
                <a:cs typeface="Arial" pitchFamily="34" charset="0"/>
              </a:rPr>
              <a:t>Don’t assume, make unsupported suppositions,</a:t>
            </a: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or leaps of logic; explain everything and peer review your work</a:t>
            </a:r>
          </a:p>
          <a:p>
            <a:pPr marL="463550" lvl="1" indent="-225425" eaLnBrk="0" hangingPunct="0">
              <a:spcBef>
                <a:spcPts val="0"/>
              </a:spcBef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-  Do not write a mystery novel, say where you are</a:t>
            </a:r>
          </a:p>
          <a:p>
            <a:pPr marL="463550" lvl="1" indent="-225425" eaLnBrk="0" hangingPunct="0">
              <a:spcBef>
                <a:spcPts val="0"/>
              </a:spcBef>
            </a:pPr>
            <a:r>
              <a:rPr lang="en-US" sz="1200" b="1" kern="0" dirty="0" smtClean="0">
                <a:latin typeface="Arial" pitchFamily="34" charset="0"/>
                <a:cs typeface="Arial" pitchFamily="34" charset="0"/>
              </a:rPr>
              <a:t>   going and go there in a logical manner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1" y="1898954"/>
            <a:ext cx="7924799" cy="338554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lvl="2" algn="ctr">
              <a:spcBef>
                <a:spcPct val="20000"/>
              </a:spcBef>
            </a:pPr>
            <a:r>
              <a:rPr lang="en-US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 the format in the A&amp;I Guide Section II, Chapter 9 Include in your ROI: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9945" y="2372139"/>
            <a:ext cx="43434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US" sz="1200" b="1" dirty="0" smtClean="0"/>
              <a:t>     For each PC – Need each complaint  / PC with</a:t>
            </a:r>
          </a:p>
          <a:p>
            <a:pPr>
              <a:spcAft>
                <a:spcPts val="0"/>
              </a:spcAft>
            </a:pPr>
            <a:r>
              <a:rPr lang="en-US" sz="1200" b="1" dirty="0" smtClean="0"/>
              <a:t>      disposition (whatever resolved the complaint,</a:t>
            </a:r>
          </a:p>
          <a:p>
            <a:pPr>
              <a:spcAft>
                <a:spcPts val="600"/>
              </a:spcAft>
            </a:pPr>
            <a:r>
              <a:rPr lang="en-US" sz="1200" b="1" dirty="0" smtClean="0"/>
              <a:t>      complete)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IG complaint, IGAR, investigative product, result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EO complaint, EO inquiry 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Command inquiry – AR 15-6 (or other report)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-  Regulatory guidance for the action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200" b="1" dirty="0" smtClean="0"/>
              <a:t>     For each PA – All supporting documentation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Art 15 with supporting evidence / documents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Separation with all supporting documents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Award with DA 638 and unit log (if appropriate)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/>
              <a:t>-  OER / NCOER with drafts, -1, counseling, APFT (HT/WT), and so forth</a:t>
            </a:r>
          </a:p>
          <a:p>
            <a:pPr lvl="1">
              <a:spcAft>
                <a:spcPts val="60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-  Regulatory guidance for the action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1200" b="1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43822252-89F1-476E-9A35-A51CC792CB83}" type="slidenum">
              <a:rPr lang="en-US" smtClean="0"/>
              <a:pPr>
                <a:defRPr/>
              </a:pPr>
              <a:t>78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6147008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105400" y="6400800"/>
            <a:ext cx="40386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A40E0D5B-CB18-4E2C-BC7D-F0684A7C6071}" type="slidenum">
              <a:rPr lang="en-US" smtClean="0"/>
              <a:pPr>
                <a:defRPr/>
              </a:pPr>
              <a:t>79</a:t>
            </a:fld>
            <a:endParaRPr lang="en-US" dirty="0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sz="7200" dirty="0" smtClean="0">
                <a:solidFill>
                  <a:schemeClr val="tx1"/>
                </a:solidFill>
              </a:rPr>
              <a:t>Questions?</a:t>
            </a:r>
          </a:p>
        </p:txBody>
      </p:sp>
      <p:pic>
        <p:nvPicPr>
          <p:cNvPr id="60420" name="Picture 6" descr="C:\Users\Robert.s.keating\AppData\Local\Microsoft\Windows\Temporary Internet Files\Content.IE5\ZYP23GAX\MC9003836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739469">
            <a:off x="2897188" y="1727200"/>
            <a:ext cx="4010025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52400" y="1828800"/>
            <a:ext cx="8839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ts val="0"/>
              </a:spcBef>
              <a:defRPr/>
            </a:pPr>
            <a:r>
              <a:rPr lang="en-US" sz="2200" b="1" kern="0" dirty="0" smtClean="0">
                <a:solidFill>
                  <a:srgbClr val="FF0000"/>
                </a:solidFill>
              </a:rPr>
              <a:t>DoDD </a:t>
            </a:r>
            <a:r>
              <a:rPr lang="en-US" sz="2200" b="1" kern="0" dirty="0">
                <a:solidFill>
                  <a:srgbClr val="FF0000"/>
                </a:solidFill>
              </a:rPr>
              <a:t>7050.06, dated </a:t>
            </a:r>
            <a:r>
              <a:rPr lang="en-US" sz="2200" b="1" kern="0" dirty="0" smtClean="0">
                <a:solidFill>
                  <a:srgbClr val="FF0000"/>
                </a:solidFill>
              </a:rPr>
              <a:t>12 October 2021</a:t>
            </a:r>
          </a:p>
          <a:p>
            <a:pPr marL="228600" lvl="1">
              <a:spcBef>
                <a:spcPts val="0"/>
              </a:spcBef>
              <a:defRPr/>
            </a:pPr>
            <a:endParaRPr lang="en-US" sz="2200" b="1" kern="0" dirty="0">
              <a:solidFill>
                <a:srgbClr val="3333FF"/>
              </a:solidFill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lang="en-US" sz="2200" b="1" kern="0" dirty="0" smtClean="0">
                <a:latin typeface="+mn-lt"/>
                <a:cs typeface="+mn-cs"/>
              </a:rPr>
              <a:t> 10 </a:t>
            </a:r>
            <a:r>
              <a:rPr lang="en-US" sz="2200" b="1" kern="0" dirty="0">
                <a:latin typeface="+mn-lt"/>
                <a:cs typeface="+mn-cs"/>
              </a:rPr>
              <a:t>USC 1034, Armed Forces members shall be free to make a Protected Communication (PC</a:t>
            </a:r>
            <a:r>
              <a:rPr lang="en-US" sz="2200" b="1" kern="0" dirty="0" smtClean="0">
                <a:latin typeface="+mn-lt"/>
                <a:cs typeface="+mn-cs"/>
              </a:rPr>
              <a:t>)</a:t>
            </a:r>
            <a:endParaRPr lang="en-US" sz="2200" b="1" kern="0" dirty="0">
              <a:latin typeface="+mn-lt"/>
              <a:cs typeface="+mn-cs"/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endParaRPr lang="en-US" sz="1100" b="1" kern="0" dirty="0">
              <a:latin typeface="+mn-lt"/>
              <a:cs typeface="+mn-cs"/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lang="en-US" sz="2200" b="1" kern="0" dirty="0" smtClean="0">
                <a:latin typeface="+mn-lt"/>
                <a:cs typeface="+mn-cs"/>
              </a:rPr>
              <a:t> Soldiers </a:t>
            </a:r>
            <a:r>
              <a:rPr lang="en-US" sz="2200" b="1" kern="0" dirty="0">
                <a:latin typeface="+mn-lt"/>
                <a:cs typeface="+mn-cs"/>
              </a:rPr>
              <a:t>have the right to raise matters of </a:t>
            </a:r>
            <a:r>
              <a:rPr lang="en-US" sz="2200" b="1" i="1" kern="0" dirty="0">
                <a:solidFill>
                  <a:srgbClr val="FF0000"/>
                </a:solidFill>
                <a:latin typeface="+mn-lt"/>
                <a:cs typeface="+mn-cs"/>
              </a:rPr>
              <a:t>fraud, waste, </a:t>
            </a:r>
            <a:r>
              <a:rPr lang="en-US" sz="2200" b="1" i="1" kern="0" dirty="0" smtClean="0">
                <a:solidFill>
                  <a:srgbClr val="FF0000"/>
                </a:solidFill>
                <a:latin typeface="+mn-lt"/>
                <a:cs typeface="+mn-cs"/>
              </a:rPr>
              <a:t>abuse</a:t>
            </a:r>
            <a:r>
              <a:rPr lang="en-US" sz="2200" b="1" i="1" kern="0" dirty="0">
                <a:solidFill>
                  <a:srgbClr val="FF0000"/>
                </a:solidFill>
                <a:latin typeface="+mn-lt"/>
                <a:cs typeface="+mn-cs"/>
              </a:rPr>
              <a:t>, or other improprieties</a:t>
            </a:r>
            <a:r>
              <a:rPr lang="en-US" sz="2200" b="1" kern="0" dirty="0">
                <a:latin typeface="+mn-lt"/>
                <a:cs typeface="+mn-cs"/>
              </a:rPr>
              <a:t> within the Army </a:t>
            </a:r>
            <a:r>
              <a:rPr lang="en-US" sz="2200" b="1" i="1" kern="0" dirty="0">
                <a:solidFill>
                  <a:srgbClr val="FF0000"/>
                </a:solidFill>
                <a:latin typeface="+mn-lt"/>
                <a:cs typeface="+mn-cs"/>
              </a:rPr>
              <a:t>without fear </a:t>
            </a:r>
            <a:r>
              <a:rPr lang="en-US" sz="2200" b="1" kern="0" dirty="0">
                <a:latin typeface="+mn-lt"/>
                <a:cs typeface="+mn-cs"/>
              </a:rPr>
              <a:t>of </a:t>
            </a:r>
            <a:r>
              <a:rPr lang="en-US" sz="2200" b="1" kern="0" dirty="0" smtClean="0">
                <a:latin typeface="+mn-lt"/>
                <a:cs typeface="+mn-cs"/>
              </a:rPr>
              <a:t>reprisal</a:t>
            </a:r>
            <a:endParaRPr lang="en-US" sz="2200" b="1" kern="0" dirty="0">
              <a:latin typeface="+mn-lt"/>
              <a:cs typeface="+mn-cs"/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endParaRPr kumimoji="0" lang="en-US" sz="1100" b="1" i="1" u="sng" strike="noStrike" kern="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kumimoji="0" lang="en-US" sz="2200" b="1" i="1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200" b="1" i="1" u="sng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No person</a:t>
            </a:r>
            <a:r>
              <a:rPr kumimoji="0" lang="en-US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shall </a:t>
            </a:r>
            <a:r>
              <a:rPr kumimoji="0" lang="en-US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+mn-cs"/>
              </a:rPr>
              <a:t>restrict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 member of the Armed Forces from making lawful communications to a </a:t>
            </a:r>
            <a:r>
              <a:rPr kumimoji="0" lang="en-US" sz="2200" b="1" i="1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Member of Congress </a:t>
            </a:r>
            <a:r>
              <a:rPr kumimoji="0" lang="en-US" sz="2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(or their staff)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or to an </a:t>
            </a:r>
            <a:r>
              <a:rPr kumimoji="0" lang="en-US" sz="2200" b="1" i="1" strike="noStrike" kern="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cs typeface="+mn-cs"/>
              </a:rPr>
              <a:t>IG</a:t>
            </a:r>
          </a:p>
          <a:p>
            <a:pPr marL="228600" marR="0" lvl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lang="en-US" sz="2200" b="1" kern="0" dirty="0" smtClean="0"/>
              <a:t> Defines </a:t>
            </a:r>
            <a:r>
              <a:rPr lang="en-US" sz="2200" b="1" kern="0" dirty="0" smtClean="0">
                <a:solidFill>
                  <a:srgbClr val="3333FF"/>
                </a:solidFill>
              </a:rPr>
              <a:t>chain </a:t>
            </a:r>
            <a:r>
              <a:rPr lang="en-US" sz="2200" b="1" kern="0" dirty="0">
                <a:solidFill>
                  <a:srgbClr val="3333FF"/>
                </a:solidFill>
              </a:rPr>
              <a:t>of </a:t>
            </a:r>
            <a:r>
              <a:rPr lang="en-US" sz="2200" b="1" kern="0" dirty="0" smtClean="0">
                <a:solidFill>
                  <a:srgbClr val="3333FF"/>
                </a:solidFill>
              </a:rPr>
              <a:t>command</a:t>
            </a:r>
            <a:r>
              <a:rPr lang="en-US" sz="2200" b="1" kern="0" dirty="0" smtClean="0"/>
              <a:t> </a:t>
            </a:r>
            <a:r>
              <a:rPr lang="en-US" sz="2200" b="1" kern="0" dirty="0"/>
              <a:t>to include the </a:t>
            </a:r>
            <a:r>
              <a:rPr lang="en-US" sz="2200" b="1" i="1" kern="0" dirty="0">
                <a:solidFill>
                  <a:srgbClr val="3333FF"/>
                </a:solidFill>
              </a:rPr>
              <a:t>supervisory</a:t>
            </a:r>
            <a:r>
              <a:rPr lang="en-US" sz="2200" b="1" kern="0" dirty="0">
                <a:solidFill>
                  <a:srgbClr val="FF0000"/>
                </a:solidFill>
              </a:rPr>
              <a:t> </a:t>
            </a:r>
            <a:r>
              <a:rPr lang="en-US" sz="2200" b="1" kern="0" dirty="0"/>
              <a:t>and </a:t>
            </a:r>
            <a:r>
              <a:rPr lang="en-US" sz="2200" b="1" i="1" kern="0" dirty="0">
                <a:solidFill>
                  <a:srgbClr val="3333FF"/>
                </a:solidFill>
              </a:rPr>
              <a:t>rating chain</a:t>
            </a:r>
          </a:p>
          <a:p>
            <a:pPr marL="228600" lvl="1">
              <a:spcBef>
                <a:spcPts val="0"/>
              </a:spcBef>
              <a:defRPr/>
            </a:pPr>
            <a:endParaRPr lang="en-US" sz="2200" b="1" kern="0" dirty="0"/>
          </a:p>
        </p:txBody>
      </p:sp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68E79D9-D44F-4261-9A8A-7DC6B0A1B7C0}" type="slidenum">
              <a:rPr lang="en-US" smtClean="0"/>
              <a:pPr>
                <a:defRPr/>
              </a:pPr>
              <a:t>8</a:t>
            </a:fld>
            <a:endParaRPr lang="en-US" dirty="0" smtClean="0"/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>
          <a:xfrm>
            <a:off x="120101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Military Whistleblower Protection</a:t>
            </a: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152400" y="1914939"/>
            <a:ext cx="8839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ts val="0"/>
              </a:spcBef>
              <a:defRPr/>
            </a:pPr>
            <a:r>
              <a:rPr lang="en-US" sz="2200" b="1" kern="0" dirty="0" smtClean="0">
                <a:solidFill>
                  <a:srgbClr val="FF0000"/>
                </a:solidFill>
              </a:rPr>
              <a:t>DoDD </a:t>
            </a:r>
            <a:r>
              <a:rPr lang="en-US" sz="2200" b="1" kern="0" dirty="0">
                <a:solidFill>
                  <a:srgbClr val="FF0000"/>
                </a:solidFill>
              </a:rPr>
              <a:t>7050.06, dated </a:t>
            </a:r>
            <a:r>
              <a:rPr lang="en-US" sz="2200" b="1" kern="0" dirty="0" smtClean="0">
                <a:solidFill>
                  <a:srgbClr val="FF0000"/>
                </a:solidFill>
              </a:rPr>
              <a:t>12 October 2021</a:t>
            </a:r>
          </a:p>
          <a:p>
            <a:pPr marL="228600" lvl="1">
              <a:spcBef>
                <a:spcPts val="0"/>
              </a:spcBef>
              <a:defRPr/>
            </a:pPr>
            <a:endParaRPr lang="en-US" sz="2200" b="1" kern="0" dirty="0">
              <a:solidFill>
                <a:srgbClr val="3333FF"/>
              </a:solidFill>
            </a:endParaRPr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lang="en-US" sz="2200" b="1" kern="0" dirty="0" smtClean="0"/>
              <a:t> DoD </a:t>
            </a:r>
            <a:r>
              <a:rPr lang="en-US" sz="2200" b="1" kern="0" dirty="0"/>
              <a:t>IG shall </a:t>
            </a:r>
            <a:r>
              <a:rPr lang="en-US" sz="2200" b="1" i="1" u="sng" kern="0" dirty="0" smtClean="0">
                <a:solidFill>
                  <a:srgbClr val="3333FF"/>
                </a:solidFill>
              </a:rPr>
              <a:t>investigate </a:t>
            </a:r>
            <a:r>
              <a:rPr lang="en-US" sz="2200" b="1" i="1" u="sng" kern="0" dirty="0">
                <a:solidFill>
                  <a:srgbClr val="3333FF"/>
                </a:solidFill>
              </a:rPr>
              <a:t>or oversee</a:t>
            </a:r>
            <a:r>
              <a:rPr lang="en-US" sz="2200" b="1" i="1" kern="0" dirty="0">
                <a:solidFill>
                  <a:srgbClr val="3333FF"/>
                </a:solidFill>
              </a:rPr>
              <a:t> </a:t>
            </a:r>
            <a:r>
              <a:rPr lang="en-US" sz="2200" b="1" kern="0" dirty="0"/>
              <a:t>DoD Component IG investigations of </a:t>
            </a:r>
            <a:r>
              <a:rPr lang="en-US" sz="2200" b="1" kern="0" dirty="0" smtClean="0"/>
              <a:t>allegations </a:t>
            </a:r>
            <a:r>
              <a:rPr lang="en-US" sz="2200" b="1" kern="0" dirty="0" smtClean="0">
                <a:solidFill>
                  <a:srgbClr val="3333FF"/>
                </a:solidFill>
              </a:rPr>
              <a:t>(Office of Oversight)</a:t>
            </a:r>
            <a:endParaRPr lang="en-US" sz="2200" b="1" kern="0" dirty="0"/>
          </a:p>
          <a:p>
            <a:pPr marL="228600" lvl="0">
              <a:spcBef>
                <a:spcPts val="0"/>
              </a:spcBef>
              <a:buFontTx/>
              <a:buChar char="•"/>
              <a:defRPr/>
            </a:pPr>
            <a:endParaRPr lang="en-US" sz="2200" b="1" kern="0" dirty="0"/>
          </a:p>
          <a:p>
            <a:pPr marL="228600" lvl="1">
              <a:spcBef>
                <a:spcPts val="0"/>
              </a:spcBef>
              <a:buFontTx/>
              <a:buChar char="•"/>
              <a:defRPr/>
            </a:pPr>
            <a:r>
              <a:rPr lang="en-US" sz="2200" b="1" kern="0" dirty="0" smtClean="0"/>
              <a:t> No </a:t>
            </a:r>
            <a:r>
              <a:rPr lang="en-US" sz="2200" b="1" kern="0" dirty="0"/>
              <a:t>investigation “</a:t>
            </a:r>
            <a:r>
              <a:rPr lang="en-US" sz="2200" b="1" i="1" kern="0" dirty="0">
                <a:solidFill>
                  <a:srgbClr val="3333FF"/>
                </a:solidFill>
              </a:rPr>
              <a:t>required</a:t>
            </a:r>
            <a:r>
              <a:rPr lang="en-US" sz="2200" b="1" i="1" kern="0" dirty="0"/>
              <a:t>” (untimely) </a:t>
            </a:r>
            <a:r>
              <a:rPr lang="en-US" sz="2200" b="1" kern="0" dirty="0"/>
              <a:t>when a member submits a complaint more than </a:t>
            </a:r>
            <a:r>
              <a:rPr lang="en-US" sz="2200" b="1" i="1" kern="0" dirty="0">
                <a:solidFill>
                  <a:srgbClr val="FF0000"/>
                </a:solidFill>
              </a:rPr>
              <a:t>1 YEAR*</a:t>
            </a:r>
            <a:r>
              <a:rPr lang="en-US" sz="2200" b="1" i="1" kern="0" dirty="0"/>
              <a:t> </a:t>
            </a:r>
            <a:r>
              <a:rPr lang="en-US" sz="2200" b="1" kern="0" dirty="0"/>
              <a:t>after becoming aware of the personnel </a:t>
            </a:r>
            <a:r>
              <a:rPr lang="en-US" sz="2200" b="1" kern="0" dirty="0" smtClean="0"/>
              <a:t>action </a:t>
            </a:r>
            <a:r>
              <a:rPr lang="en-US" sz="2200" b="1" kern="0" dirty="0"/>
              <a:t>(</a:t>
            </a:r>
            <a:r>
              <a:rPr lang="en-US" sz="2200" b="1" kern="0" dirty="0">
                <a:solidFill>
                  <a:srgbClr val="FF0000"/>
                </a:solidFill>
              </a:rPr>
              <a:t>* Change made by FY14 NDAA</a:t>
            </a:r>
            <a:r>
              <a:rPr lang="en-US" sz="2200" b="1" kern="0" dirty="0" smtClean="0"/>
              <a:t>)</a:t>
            </a:r>
            <a:endParaRPr kumimoji="0" lang="en-US" sz="2200" b="1" i="0" u="sng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Army Inspector General School   </a:t>
            </a:r>
            <a:fld id="{268E79D9-D44F-4261-9A8A-7DC6B0A1B7C0}" type="slidenum">
              <a:rPr lang="en-US" smtClean="0"/>
              <a:pPr>
                <a:defRPr/>
              </a:pPr>
              <a:t>9</a:t>
            </a:fld>
            <a:endParaRPr lang="en-US" dirty="0" smtClean="0"/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solidFill>
                  <a:schemeClr val="tx1"/>
                </a:solidFill>
              </a:rPr>
              <a:t>Military Whistleblower Protection</a:t>
            </a:r>
          </a:p>
        </p:txBody>
      </p:sp>
    </p:spTree>
    <p:extLst>
      <p:ext uri="{BB962C8B-B14F-4D97-AF65-F5344CB8AC3E}">
        <p14:creationId xmlns:p14="http://schemas.microsoft.com/office/powerpoint/2010/main" val="3582933653"/>
      </p:ext>
    </p:extLst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GU Chart Template">
  <a:themeElements>
    <a:clrScheme name="TIGU Chart Template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TIGU Char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GU Chart Template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GU Chart Template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GU Chart Templat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TIGU Chart Template</Template>
  <TotalTime>81890521</TotalTime>
  <Pages>54</Pages>
  <Words>6293</Words>
  <Application>Microsoft Office PowerPoint</Application>
  <PresentationFormat>On-screen Show (4:3)</PresentationFormat>
  <Paragraphs>908</Paragraphs>
  <Slides>79</Slides>
  <Notes>75</Notes>
  <HiddenSlides>6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Arial</vt:lpstr>
      <vt:lpstr>Arial Black</vt:lpstr>
      <vt:lpstr>Arial Rounded MT Bold</vt:lpstr>
      <vt:lpstr>Rockwell Extra Bold</vt:lpstr>
      <vt:lpstr>Tahoma</vt:lpstr>
      <vt:lpstr>Tempus Sans ITC</vt:lpstr>
      <vt:lpstr>Times New Roman</vt:lpstr>
      <vt:lpstr>Wingdings</vt:lpstr>
      <vt:lpstr>TIGU Chart Template</vt:lpstr>
      <vt:lpstr>PowerPoint Presentation</vt:lpstr>
      <vt:lpstr>Overview</vt:lpstr>
      <vt:lpstr>Enabling  Learning Objectives</vt:lpstr>
      <vt:lpstr>PowerPoint Presentation</vt:lpstr>
      <vt:lpstr>Whistleblower Reprisal </vt:lpstr>
      <vt:lpstr>WBR Standards / References</vt:lpstr>
      <vt:lpstr>WBR Standards / References </vt:lpstr>
      <vt:lpstr>Military Whistleblower Protection</vt:lpstr>
      <vt:lpstr>Military Whistleblower Protection</vt:lpstr>
      <vt:lpstr>What does Whistleblower Reprisal mean to the IG?</vt:lpstr>
      <vt:lpstr>IG Records  for Adverse Action</vt:lpstr>
      <vt:lpstr>PowerPoint Presentation</vt:lpstr>
      <vt:lpstr>Categories of WBR Complainants</vt:lpstr>
      <vt:lpstr>Agency Authorized to Receive WBR Allegations </vt:lpstr>
      <vt:lpstr>Agency Responsible for Investigating WBR (1 of 4) </vt:lpstr>
      <vt:lpstr>PowerPoint Presentation</vt:lpstr>
      <vt:lpstr>PowerPoint Presentation</vt:lpstr>
      <vt:lpstr>PowerPoint Presentation</vt:lpstr>
      <vt:lpstr>PowerPoint Presentation</vt:lpstr>
      <vt:lpstr>What is Whistleblower Reprisal (WBR)?</vt:lpstr>
      <vt:lpstr>Whistleblower Terms</vt:lpstr>
      <vt:lpstr>Protected Communication (PC):          First Category</vt:lpstr>
      <vt:lpstr>Protected Communication (PC):       Second Category (1 of 2)</vt:lpstr>
      <vt:lpstr>PowerPoint Presentation</vt:lpstr>
      <vt:lpstr>Personnel Actions (PA)</vt:lpstr>
      <vt:lpstr>Unfavorable Personnel Actions (Taken or Threatened – not definitive list)</vt:lpstr>
      <vt:lpstr>Favorable Personnel Actions (Withheld or Threatened – not definitive list)</vt:lpstr>
      <vt:lpstr>Responsible Management Official (RMO)</vt:lpstr>
      <vt:lpstr>PowerPoint Presentation</vt:lpstr>
      <vt:lpstr>Restriction</vt:lpstr>
      <vt:lpstr>Inference of Causation</vt:lpstr>
      <vt:lpstr>The Elements of Proof </vt:lpstr>
      <vt:lpstr>PowerPoint Presentation</vt:lpstr>
      <vt:lpstr>Protected  Communication (PC) (1 of 3)</vt:lpstr>
      <vt:lpstr>Protected  Communication (PC) (2 of 3)</vt:lpstr>
      <vt:lpstr>Protected  Communication (PC) (3 of 3)</vt:lpstr>
      <vt:lpstr>Question Two:</vt:lpstr>
      <vt:lpstr>Unfavorable  Personnel Action?</vt:lpstr>
      <vt:lpstr>PowerPoint Presentation</vt:lpstr>
      <vt:lpstr>Question Three:</vt:lpstr>
      <vt:lpstr>Responsible Management Official Knowledge (1 of 5)</vt:lpstr>
      <vt:lpstr>Responsible Management Official Knowledge (2 of 5)</vt:lpstr>
      <vt:lpstr>Responsible Management Official Knowledge (3 of 5)</vt:lpstr>
      <vt:lpstr>Responsible Management Official Knowledge (4 of 5)</vt:lpstr>
      <vt:lpstr>Responsible Management Official Knowledge (5 of 5)</vt:lpstr>
      <vt:lpstr>Knowledge (1 of 2)</vt:lpstr>
      <vt:lpstr> </vt:lpstr>
      <vt:lpstr>PowerPoint Presentation</vt:lpstr>
      <vt:lpstr>PowerPoint Presentation</vt:lpstr>
      <vt:lpstr>Causation (1 of 3)</vt:lpstr>
      <vt:lpstr>Causation (2 of 3)</vt:lpstr>
      <vt:lpstr>Causation (3 of 3)</vt:lpstr>
      <vt:lpstr>Analyze Evidence and Conclusions</vt:lpstr>
      <vt:lpstr>PowerPoint Presentation</vt:lpstr>
      <vt:lpstr>PowerPoint Presentation</vt:lpstr>
      <vt:lpstr>WBR Considerations</vt:lpstr>
      <vt:lpstr>STEP 1: Receive the IGAR</vt:lpstr>
      <vt:lpstr>Complainant Interview Guidelines</vt:lpstr>
      <vt:lpstr>STEP 2: Preliminary Analysis Reporting Requirements: Notification to DAIG </vt:lpstr>
      <vt:lpstr>WBR Report and Referral Chain </vt:lpstr>
      <vt:lpstr>STEP 2: Preliminary Analysis Select a Course of Action (COA) </vt:lpstr>
      <vt:lpstr>COA Comparison Dismiss or Investigate</vt:lpstr>
      <vt:lpstr>Dismissals (1 of 2)</vt:lpstr>
      <vt:lpstr>Dismissals (2 of 2)</vt:lpstr>
      <vt:lpstr>STEP 3: Notification &amp; Referrals </vt:lpstr>
      <vt:lpstr>STEP 4: Fact Finding</vt:lpstr>
      <vt:lpstr>STEP 4: Interview Guidelines</vt:lpstr>
      <vt:lpstr>STEP 4: WBR ROI</vt:lpstr>
      <vt:lpstr>STEP 5: Notification of Results</vt:lpstr>
      <vt:lpstr>STEP 6: Follow Up</vt:lpstr>
      <vt:lpstr>STEP 7: Close the IGAR</vt:lpstr>
      <vt:lpstr>PowerPoint Presentation</vt:lpstr>
      <vt:lpstr>DAIG Message</vt:lpstr>
      <vt:lpstr>Whistleblower Reprisal Trends and Issues</vt:lpstr>
      <vt:lpstr>Command IG Report Issues</vt:lpstr>
      <vt:lpstr>Whistleblower Reprisal  Tool Kit  Receiving the IGAR</vt:lpstr>
      <vt:lpstr>Whistleblower Reprisal Tool Kit Interviews</vt:lpstr>
      <vt:lpstr>Whistleblower Reprisal Tool Kit Reports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 Reprisal Training</dc:title>
  <dc:subject>IG Reprisal Training</dc:subject>
  <dc:creator>SchultzMJ</dc:creator>
  <cp:lastModifiedBy>Carson, Flora M LTC MIL ARNG USAIGNET</cp:lastModifiedBy>
  <cp:revision>1723</cp:revision>
  <cp:lastPrinted>2020-09-27T19:11:34Z</cp:lastPrinted>
  <dcterms:created xsi:type="dcterms:W3CDTF">1998-09-30T14:01:30Z</dcterms:created>
  <dcterms:modified xsi:type="dcterms:W3CDTF">2022-02-10T15:53:33Z</dcterms:modified>
</cp:coreProperties>
</file>