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58"/>
  </p:notesMasterIdLst>
  <p:handoutMasterIdLst>
    <p:handoutMasterId r:id="rId59"/>
  </p:handoutMasterIdLst>
  <p:sldIdLst>
    <p:sldId id="416" r:id="rId2"/>
    <p:sldId id="463" r:id="rId3"/>
    <p:sldId id="352" r:id="rId4"/>
    <p:sldId id="512" r:id="rId5"/>
    <p:sldId id="559" r:id="rId6"/>
    <p:sldId id="403" r:id="rId7"/>
    <p:sldId id="513" r:id="rId8"/>
    <p:sldId id="436" r:id="rId9"/>
    <p:sldId id="409" r:id="rId10"/>
    <p:sldId id="506" r:id="rId11"/>
    <p:sldId id="480" r:id="rId12"/>
    <p:sldId id="404" r:id="rId13"/>
    <p:sldId id="434" r:id="rId14"/>
    <p:sldId id="481" r:id="rId15"/>
    <p:sldId id="514" r:id="rId16"/>
    <p:sldId id="515" r:id="rId17"/>
    <p:sldId id="485" r:id="rId18"/>
    <p:sldId id="487" r:id="rId19"/>
    <p:sldId id="486" r:id="rId20"/>
    <p:sldId id="488" r:id="rId21"/>
    <p:sldId id="489" r:id="rId22"/>
    <p:sldId id="366" r:id="rId23"/>
    <p:sldId id="421" r:id="rId24"/>
    <p:sldId id="516" r:id="rId25"/>
    <p:sldId id="560" r:id="rId26"/>
    <p:sldId id="466" r:id="rId27"/>
    <p:sldId id="449" r:id="rId28"/>
    <p:sldId id="561" r:id="rId29"/>
    <p:sldId id="470" r:id="rId30"/>
    <p:sldId id="452" r:id="rId31"/>
    <p:sldId id="456" r:id="rId32"/>
    <p:sldId id="562" r:id="rId33"/>
    <p:sldId id="293" r:id="rId34"/>
    <p:sldId id="471" r:id="rId35"/>
    <p:sldId id="474" r:id="rId36"/>
    <p:sldId id="475" r:id="rId37"/>
    <p:sldId id="479" r:id="rId38"/>
    <p:sldId id="457" r:id="rId39"/>
    <p:sldId id="503" r:id="rId40"/>
    <p:sldId id="522" r:id="rId41"/>
    <p:sldId id="524" r:id="rId42"/>
    <p:sldId id="406" r:id="rId43"/>
    <p:sldId id="497" r:id="rId44"/>
    <p:sldId id="519" r:id="rId45"/>
    <p:sldId id="520" r:id="rId46"/>
    <p:sldId id="521" r:id="rId47"/>
    <p:sldId id="500" r:id="rId48"/>
    <p:sldId id="419" r:id="rId49"/>
    <p:sldId id="502" r:id="rId50"/>
    <p:sldId id="510" r:id="rId51"/>
    <p:sldId id="507" r:id="rId52"/>
    <p:sldId id="499" r:id="rId53"/>
    <p:sldId id="413" r:id="rId54"/>
    <p:sldId id="414" r:id="rId55"/>
    <p:sldId id="415" r:id="rId56"/>
    <p:sldId id="392" r:id="rId57"/>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3333FF"/>
    <a:srgbClr val="FF0000"/>
    <a:srgbClr val="00FF00"/>
    <a:srgbClr val="FF3399"/>
    <a:srgbClr val="FFFFFF"/>
    <a:srgbClr val="FF6600"/>
    <a:srgbClr val="CC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7" autoAdjust="0"/>
    <p:restoredTop sz="86968" autoAdjust="0"/>
  </p:normalViewPr>
  <p:slideViewPr>
    <p:cSldViewPr>
      <p:cViewPr varScale="1">
        <p:scale>
          <a:sx n="89" d="100"/>
          <a:sy n="89" d="100"/>
        </p:scale>
        <p:origin x="99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9" d="100"/>
          <a:sy n="59" d="100"/>
        </p:scale>
        <p:origin x="2512" y="6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936769" y="8772379"/>
            <a:ext cx="3011699" cy="463697"/>
          </a:xfrm>
          <a:prstGeom prst="rect">
            <a:avLst/>
          </a:prstGeom>
        </p:spPr>
        <p:txBody>
          <a:bodyPr vert="horz" lIns="91440" tIns="45720" rIns="91440" bIns="45720" rtlCol="0" anchor="b"/>
          <a:lstStyle>
            <a:lvl1pPr algn="r">
              <a:defRPr sz="1200"/>
            </a:lvl1pPr>
          </a:lstStyle>
          <a:p>
            <a:fld id="{9AED628F-AAD5-4B8F-A4FD-734400FE6616}" type="slidenum">
              <a:rPr lang="en-US" smtClean="0"/>
              <a:t>‹#›</a:t>
            </a:fld>
            <a:endParaRPr lang="en-US" dirty="0"/>
          </a:p>
        </p:txBody>
      </p:sp>
    </p:spTree>
    <p:extLst>
      <p:ext uri="{BB962C8B-B14F-4D97-AF65-F5344CB8AC3E}">
        <p14:creationId xmlns:p14="http://schemas.microsoft.com/office/powerpoint/2010/main" val="141150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6678" y="4387767"/>
            <a:ext cx="5096722" cy="4155919"/>
          </a:xfrm>
          <a:prstGeom prst="rect">
            <a:avLst/>
          </a:prstGeom>
          <a:noFill/>
          <a:ln w="9525">
            <a:noFill/>
            <a:miter lim="800000"/>
            <a:headEnd/>
            <a:tailEnd/>
          </a:ln>
          <a:effectLst/>
        </p:spPr>
        <p:txBody>
          <a:bodyPr vert="horz" wrap="square" lIns="90480" tIns="44445" rIns="90480" bIns="44445"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443" name="Rectangle 3"/>
          <p:cNvSpPr>
            <a:spLocks noGrp="1" noRot="1" noChangeAspect="1" noChangeArrowheads="1" noTextEdit="1"/>
          </p:cNvSpPr>
          <p:nvPr>
            <p:ph type="sldImg" idx="2"/>
          </p:nvPr>
        </p:nvSpPr>
        <p:spPr bwMode="auto">
          <a:xfrm>
            <a:off x="1173163" y="698500"/>
            <a:ext cx="4605337" cy="3452813"/>
          </a:xfrm>
          <a:prstGeom prst="rect">
            <a:avLst/>
          </a:prstGeom>
          <a:noFill/>
          <a:ln w="12700">
            <a:solidFill>
              <a:schemeClr val="tx1"/>
            </a:solidFill>
            <a:miter lim="800000"/>
            <a:headEnd/>
            <a:tailEnd/>
          </a:ln>
        </p:spPr>
      </p:sp>
      <p:sp>
        <p:nvSpPr>
          <p:cNvPr id="2052" name="Text Box 4"/>
          <p:cNvSpPr txBox="1">
            <a:spLocks noChangeArrowheads="1"/>
          </p:cNvSpPr>
          <p:nvPr/>
        </p:nvSpPr>
        <p:spPr bwMode="ltGray">
          <a:xfrm>
            <a:off x="307284" y="8775535"/>
            <a:ext cx="186622" cy="457387"/>
          </a:xfrm>
          <a:prstGeom prst="rect">
            <a:avLst/>
          </a:prstGeom>
          <a:noFill/>
          <a:ln w="9525">
            <a:noFill/>
            <a:miter lim="800000"/>
            <a:headEnd type="none" w="sm" len="sm"/>
            <a:tailEnd type="none" w="sm" len="sm"/>
          </a:ln>
          <a:effectLst/>
        </p:spPr>
        <p:txBody>
          <a:bodyPr wrap="none" lIns="91432" tIns="45717" rIns="91432" bIns="45717">
            <a:spAutoFit/>
          </a:bodyPr>
          <a:lstStyle/>
          <a:p>
            <a:pPr algn="ctr" defTabSz="913485">
              <a:defRPr/>
            </a:pPr>
            <a:endParaRPr lang="en-US" dirty="0">
              <a:latin typeface="Times New Roman" pitchFamily="18" charset="0"/>
              <a:cs typeface="+mn-cs"/>
            </a:endParaRPr>
          </a:p>
        </p:txBody>
      </p:sp>
      <p:sp>
        <p:nvSpPr>
          <p:cNvPr id="2053" name="Rectangle 5"/>
          <p:cNvSpPr>
            <a:spLocks noChangeArrowheads="1"/>
          </p:cNvSpPr>
          <p:nvPr/>
        </p:nvSpPr>
        <p:spPr bwMode="auto">
          <a:xfrm>
            <a:off x="4943885" y="8698253"/>
            <a:ext cx="1928967" cy="460542"/>
          </a:xfrm>
          <a:prstGeom prst="rect">
            <a:avLst/>
          </a:prstGeom>
          <a:noFill/>
          <a:ln w="9525">
            <a:noFill/>
            <a:miter lim="800000"/>
            <a:headEnd/>
            <a:tailEnd/>
          </a:ln>
          <a:effectLst/>
        </p:spPr>
        <p:txBody>
          <a:bodyPr lIns="91432" tIns="45717" rIns="91432" bIns="45717" anchor="b"/>
          <a:lstStyle/>
          <a:p>
            <a:pPr algn="r" defTabSz="913485">
              <a:defRPr/>
            </a:pPr>
            <a:fld id="{6EE17DD7-8E8B-4274-856E-93D16EF37C2E}" type="slidenum">
              <a:rPr lang="en-US" sz="1400" i="1">
                <a:solidFill>
                  <a:schemeClr val="tx2"/>
                </a:solidFill>
                <a:latin typeface="Times New Roman" pitchFamily="18" charset="0"/>
                <a:cs typeface="+mn-cs"/>
              </a:rPr>
              <a:pPr algn="r" defTabSz="913485">
                <a:defRPr/>
              </a:pPr>
              <a:t>‹#›</a:t>
            </a:fld>
            <a:endParaRPr lang="en-US" sz="1400" i="1" dirty="0">
              <a:solidFill>
                <a:schemeClr val="tx2"/>
              </a:solidFill>
              <a:latin typeface="Times New Roman" pitchFamily="18" charset="0"/>
              <a:cs typeface="+mn-cs"/>
            </a:endParaRPr>
          </a:p>
        </p:txBody>
      </p:sp>
      <p:sp>
        <p:nvSpPr>
          <p:cNvPr id="2054" name="Rectangle 6"/>
          <p:cNvSpPr>
            <a:spLocks noChangeArrowheads="1"/>
          </p:cNvSpPr>
          <p:nvPr/>
        </p:nvSpPr>
        <p:spPr bwMode="auto">
          <a:xfrm>
            <a:off x="0" y="8775535"/>
            <a:ext cx="1930576" cy="460542"/>
          </a:xfrm>
          <a:prstGeom prst="rect">
            <a:avLst/>
          </a:prstGeom>
          <a:noFill/>
          <a:ln w="9525">
            <a:noFill/>
            <a:miter lim="800000"/>
            <a:headEnd/>
            <a:tailEnd/>
          </a:ln>
          <a:effectLst/>
        </p:spPr>
        <p:txBody>
          <a:bodyPr lIns="91432" tIns="45717" rIns="91432" bIns="45717" anchor="b"/>
          <a:lstStyle/>
          <a:p>
            <a:pPr defTabSz="913485">
              <a:defRPr/>
            </a:pPr>
            <a:fld id="{EBCD6687-0884-431E-B704-AA18F4A36E02}" type="datetime3">
              <a:rPr lang="en-US" sz="1400" i="1">
                <a:solidFill>
                  <a:schemeClr val="tx2"/>
                </a:solidFill>
                <a:latin typeface="Times New Roman" pitchFamily="18" charset="0"/>
                <a:cs typeface="+mn-cs"/>
              </a:rPr>
              <a:pPr defTabSz="913485">
                <a:defRPr/>
              </a:pPr>
              <a:t>28 February 2025</a:t>
            </a:fld>
            <a:endParaRPr lang="en-US" sz="1400" i="1" dirty="0">
              <a:solidFill>
                <a:schemeClr val="tx2"/>
              </a:solidFill>
              <a:latin typeface="Times New Roman" pitchFamily="18" charset="0"/>
              <a:cs typeface="+mn-cs"/>
            </a:endParaRPr>
          </a:p>
        </p:txBody>
      </p:sp>
    </p:spTree>
    <p:extLst>
      <p:ext uri="{BB962C8B-B14F-4D97-AF65-F5344CB8AC3E}">
        <p14:creationId xmlns:p14="http://schemas.microsoft.com/office/powerpoint/2010/main" val="1820917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Garamond" panose="02020404030301010803" pitchFamily="18" charset="0"/>
                <a:ea typeface="Aptos" panose="020B0004020202020204" pitchFamily="34" charset="0"/>
                <a:cs typeface="Times New Roman" panose="02020603050405020304" pitchFamily="18" charset="0"/>
              </a:rPr>
              <a:t>SO GETTING RIGHT INTO 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Garamond" panose="02020404030301010803" pitchFamily="18" charset="0"/>
                <a:ea typeface="Aptos" panose="020B0004020202020204" pitchFamily="34" charset="0"/>
                <a:cs typeface="Times New Roman" panose="02020603050405020304" pitchFamily="18" charset="0"/>
              </a:rPr>
              <a:t>I’D LIKE TO OPEN THIS TOPIC WITH HEARING A COUPLE OF YOUR THOUGHTS ON THE WORD “WHISTLEBLOWER”.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Garamond" panose="02020404030301010803" pitchFamily="18" charset="0"/>
                <a:ea typeface="Aptos" panose="020B0004020202020204" pitchFamily="34" charset="0"/>
                <a:cs typeface="Times New Roman" panose="02020603050405020304" pitchFamily="18" charset="0"/>
              </a:rPr>
              <a:t>WHEN YOU HEAR WHISTLEBLOWER, IN THREE WORDS OR LESS, WHAT DO YOU HEAR? WHAT COMES TO MIND?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Garamond" panose="02020404030301010803" pitchFamily="18" charset="0"/>
                <a:ea typeface="Aptos" panose="020B0004020202020204" pitchFamily="34" charset="0"/>
                <a:cs typeface="Times New Roman" panose="02020603050405020304" pitchFamily="18" charset="0"/>
              </a:rPr>
              <a:t>YES!! OK, THESE ARE COMMON TERMS WE’VE ALL HEARD BEFORE.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Garamond" panose="02020404030301010803" pitchFamily="18" charset="0"/>
                <a:ea typeface="Aptos" panose="020B0004020202020204" pitchFamily="34" charset="0"/>
                <a:cs typeface="Times New Roman" panose="02020603050405020304" pitchFamily="18" charset="0"/>
              </a:rPr>
              <a:t>BUT CONTRARY TO NEGATIVE CONNOTATION ASSOCIATED WITH WB, </a:t>
            </a:r>
            <a:r>
              <a:rPr lang="en-US" sz="1200" baseline="0" dirty="0"/>
              <a:t>the Military whistleblower protection act that is codified under Title 10 United States Code (USC) section 1034 and </a:t>
            </a:r>
            <a:r>
              <a:rPr lang="en-US" sz="1200" kern="100" dirty="0">
                <a:effectLst/>
                <a:latin typeface="Garamond" panose="02020404030301010803" pitchFamily="18" charset="0"/>
                <a:ea typeface="Aptos" panose="020B0004020202020204" pitchFamily="34" charset="0"/>
                <a:cs typeface="Times New Roman" panose="02020603050405020304" pitchFamily="18" charset="0"/>
              </a:rPr>
              <a:t>ENCOURAGES SERVICE MEMBERS TO COME FOR WITH ALLEGATIONS OF IMPRORIETY, ALLEGATIONS OF WRONGDOING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b="1" baseline="0" dirty="0"/>
          </a:p>
        </p:txBody>
      </p:sp>
    </p:spTree>
    <p:extLst>
      <p:ext uri="{BB962C8B-B14F-4D97-AF65-F5344CB8AC3E}">
        <p14:creationId xmlns:p14="http://schemas.microsoft.com/office/powerpoint/2010/main" val="360797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Rot="1" noChangeAspect="1" noChangeArrowheads="1" noTextEdit="1"/>
          </p:cNvSpPr>
          <p:nvPr>
            <p:ph type="sldImg"/>
          </p:nvPr>
        </p:nvSpPr>
        <p:spPr>
          <a:xfrm>
            <a:off x="1169988" y="696913"/>
            <a:ext cx="4606925" cy="3454400"/>
          </a:xfrm>
          <a:ln cap="flat"/>
        </p:spPr>
      </p:sp>
      <p:sp>
        <p:nvSpPr>
          <p:cNvPr id="4" name="Rectangle 2"/>
          <p:cNvSpPr>
            <a:spLocks noGrp="1" noChangeArrowheads="1"/>
          </p:cNvSpPr>
          <p:nvPr>
            <p:ph type="body" idx="1"/>
          </p:nvPr>
        </p:nvSpPr>
        <p:spPr>
          <a:xfrm>
            <a:off x="925513" y="4387850"/>
            <a:ext cx="5099050" cy="4157663"/>
          </a:xfrm>
          <a:noFill/>
          <a:ln/>
        </p:spPr>
        <p:txBody>
          <a:bodyPr lIns="90477" rIns="90477"/>
          <a:lstStyle/>
          <a:p>
            <a:endParaRPr lang="en-US" dirty="0"/>
          </a:p>
        </p:txBody>
      </p:sp>
    </p:spTree>
    <p:extLst>
      <p:ext uri="{BB962C8B-B14F-4D97-AF65-F5344CB8AC3E}">
        <p14:creationId xmlns:p14="http://schemas.microsoft.com/office/powerpoint/2010/main" val="177384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cap="flat"/>
        </p:spPr>
      </p:sp>
      <p:sp>
        <p:nvSpPr>
          <p:cNvPr id="4" name="Rectangle 3"/>
          <p:cNvSpPr>
            <a:spLocks noGrp="1" noChangeArrowheads="1"/>
          </p:cNvSpPr>
          <p:nvPr>
            <p:ph type="body" idx="1"/>
          </p:nvPr>
        </p:nvSpPr>
        <p:spPr>
          <a:xfrm>
            <a:off x="503237" y="4313237"/>
            <a:ext cx="6019799" cy="4230449"/>
          </a:xfrm>
          <a:noFill/>
          <a:ln/>
        </p:spPr>
        <p:txBody>
          <a:bodyPr/>
          <a:lstStyle/>
          <a:p>
            <a:endParaRPr lang="en-US" baseline="0" dirty="0"/>
          </a:p>
        </p:txBody>
      </p:sp>
    </p:spTree>
    <p:extLst>
      <p:ext uri="{BB962C8B-B14F-4D97-AF65-F5344CB8AC3E}">
        <p14:creationId xmlns:p14="http://schemas.microsoft.com/office/powerpoint/2010/main" val="131352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cap="flat"/>
        </p:spPr>
      </p:sp>
      <p:sp>
        <p:nvSpPr>
          <p:cNvPr id="4" name="Rectangle 3"/>
          <p:cNvSpPr>
            <a:spLocks noGrp="1" noChangeArrowheads="1"/>
          </p:cNvSpPr>
          <p:nvPr>
            <p:ph type="body" idx="1"/>
          </p:nvPr>
        </p:nvSpPr>
        <p:spPr>
          <a:xfrm>
            <a:off x="46037" y="4151313"/>
            <a:ext cx="6904038" cy="5038724"/>
          </a:xfrm>
          <a:noFill/>
          <a:ln/>
        </p:spPr>
        <p:txBody>
          <a:bodyPr/>
          <a:lstStyle/>
          <a:p>
            <a:endParaRPr lang="en-US" dirty="0"/>
          </a:p>
        </p:txBody>
      </p:sp>
    </p:spTree>
    <p:extLst>
      <p:ext uri="{BB962C8B-B14F-4D97-AF65-F5344CB8AC3E}">
        <p14:creationId xmlns:p14="http://schemas.microsoft.com/office/powerpoint/2010/main" val="63024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endParaRPr lang="en-US" sz="1200" baseline="0" dirty="0">
              <a:solidFill>
                <a:srgbClr val="3333FF"/>
              </a:solidFill>
            </a:endParaRPr>
          </a:p>
        </p:txBody>
      </p:sp>
    </p:spTree>
    <p:extLst>
      <p:ext uri="{BB962C8B-B14F-4D97-AF65-F5344CB8AC3E}">
        <p14:creationId xmlns:p14="http://schemas.microsoft.com/office/powerpoint/2010/main" val="125852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r>
              <a:rPr lang="en-US" dirty="0"/>
              <a:t>Pay attention as this is ELO number 1 and there are four categories of Whistleblower reprisal complainants.  </a:t>
            </a:r>
          </a:p>
          <a:p>
            <a:endParaRPr lang="en-US" dirty="0"/>
          </a:p>
          <a:p>
            <a:r>
              <a:rPr lang="en-US" dirty="0"/>
              <a:t>We have military members, non-appropriated</a:t>
            </a:r>
            <a:r>
              <a:rPr lang="en-US" baseline="0" dirty="0"/>
              <a:t> fund civilians, appropriated fund civilians and contractor employees.  </a:t>
            </a:r>
          </a:p>
          <a:p>
            <a:endParaRPr lang="en-US" baseline="0" dirty="0"/>
          </a:p>
          <a:p>
            <a:r>
              <a:rPr lang="en-US" baseline="0" dirty="0"/>
              <a:t>Now let’s talk who these folks are?  Military members include who? Active Duty, Reserve component and National guard.  But it also includes all the other services as well and their component.  Military is joint in that regard.  </a:t>
            </a:r>
          </a:p>
          <a:p>
            <a:endParaRPr lang="en-US" baseline="0" dirty="0"/>
          </a:p>
          <a:p>
            <a:r>
              <a:rPr lang="en-US" baseline="0" dirty="0"/>
              <a:t>You also have Non-appropriated fund civilians.  Who does that include? Such as AAFES/ MWR employees.  </a:t>
            </a:r>
          </a:p>
          <a:p>
            <a:endParaRPr lang="en-US" baseline="0" dirty="0"/>
          </a:p>
          <a:p>
            <a:r>
              <a:rPr lang="en-US" baseline="0" dirty="0"/>
              <a:t>Then we have appropriated fund civilian.  These are your wage grade employees.  </a:t>
            </a:r>
          </a:p>
          <a:p>
            <a:endParaRPr lang="en-US" baseline="0" dirty="0"/>
          </a:p>
          <a:p>
            <a:r>
              <a:rPr lang="en-US" baseline="0" dirty="0"/>
              <a:t>And last you have contractor employees </a:t>
            </a:r>
          </a:p>
          <a:p>
            <a:endParaRPr lang="en-US" baseline="0" dirty="0"/>
          </a:p>
          <a:p>
            <a:r>
              <a:rPr lang="en-US" baseline="0" dirty="0"/>
              <a:t>All of these people could potentially be in a position where they witness some sort of wrongdoing and may need to make a complaint but may also need protection from some form of retaliation or reprisal based off that reporting.  </a:t>
            </a:r>
          </a:p>
          <a:p>
            <a:endParaRPr lang="en-US" baseline="0" dirty="0"/>
          </a:p>
          <a:p>
            <a:r>
              <a:rPr lang="en-US" baseline="0" dirty="0"/>
              <a:t>That being said not all of them are going to process in your Army IG office.  </a:t>
            </a:r>
            <a:endParaRPr lang="en-US" dirty="0"/>
          </a:p>
        </p:txBody>
      </p:sp>
    </p:spTree>
    <p:extLst>
      <p:ext uri="{BB962C8B-B14F-4D97-AF65-F5344CB8AC3E}">
        <p14:creationId xmlns:p14="http://schemas.microsoft.com/office/powerpoint/2010/main" val="13378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r>
              <a:rPr lang="en-US" dirty="0"/>
              <a:t>There are agencies that</a:t>
            </a:r>
            <a:r>
              <a:rPr lang="en-US" baseline="0" dirty="0"/>
              <a:t> will take WBR complaints depending on the category the complainant belongs to. Non-appropriated fund civilian and contractor employee are in red because you will refer their complaints to DOD IG.  </a:t>
            </a:r>
          </a:p>
          <a:p>
            <a:endParaRPr lang="en-US" baseline="0" dirty="0"/>
          </a:p>
          <a:p>
            <a:r>
              <a:rPr lang="en-US" baseline="0" dirty="0"/>
              <a:t>Appropriated fund civilians refer their complaints to the office of special counsel.  </a:t>
            </a:r>
          </a:p>
          <a:p>
            <a:endParaRPr lang="en-US" baseline="0" dirty="0"/>
          </a:p>
          <a:p>
            <a:r>
              <a:rPr lang="en-US" baseline="0" dirty="0"/>
              <a:t>But a military member can file a complaint of reprisal to any DOD IG office meaning any service IG.  So for an example an Air Force member can walk into an Army IG office file a whistle blower reprisal to which you as an Army IG are required to process it .  Why are you required to process an Air Force complaint of reprisal?  Because they fall underneath the DOD umbrella as far as a military member.  </a:t>
            </a:r>
          </a:p>
          <a:p>
            <a:endParaRPr lang="en-US" dirty="0"/>
          </a:p>
          <a:p>
            <a:r>
              <a:rPr lang="en-US" baseline="0" dirty="0"/>
              <a:t>Again remember it’s the military whistleblower protection act, not the Army whistleblower protection act.  So any military member will follow the exact same process and it all filter its way to DOD IG who will then assign the WBR complaint to the appropriate service based off who the complainant is in that case.  </a:t>
            </a:r>
          </a:p>
          <a:p>
            <a:endParaRPr lang="en-US" baseline="0" dirty="0"/>
          </a:p>
          <a:p>
            <a:r>
              <a:rPr lang="en-US" baseline="0" dirty="0"/>
              <a:t>But everybody else, non-appropriated fund civilian, appropriated fund civilian and contract employees, if they are the complainant, we are not going to receive their complaint as an Army IG office, we are going to refer them to the appropriate agency as it pertains to them. </a:t>
            </a:r>
          </a:p>
          <a:p>
            <a:endParaRPr lang="en-US" baseline="0" dirty="0"/>
          </a:p>
          <a:p>
            <a:r>
              <a:rPr lang="en-US" baseline="0" dirty="0"/>
              <a:t>Again this is ELO number 2. </a:t>
            </a:r>
            <a:endParaRPr lang="en-US" dirty="0"/>
          </a:p>
        </p:txBody>
      </p:sp>
    </p:spTree>
    <p:extLst>
      <p:ext uri="{BB962C8B-B14F-4D97-AF65-F5344CB8AC3E}">
        <p14:creationId xmlns:p14="http://schemas.microsoft.com/office/powerpoint/2010/main" val="294401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cap="flat"/>
        </p:spPr>
      </p:sp>
      <p:sp>
        <p:nvSpPr>
          <p:cNvPr id="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4919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cap="flat"/>
        </p:spPr>
      </p:sp>
      <p:sp>
        <p:nvSpPr>
          <p:cNvPr id="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4235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2966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3198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HERE’S OUR AGENDA.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00" dirty="0">
              <a:effectLst/>
              <a:latin typeface="Garamond" panose="02020404030301010803"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WE’LL OPEN WITH A REALWORLD ARMY WHISTLEBLOWER CASE STUDY. </a:t>
            </a:r>
            <a:r>
              <a:rPr lang="en-US" sz="1000" baseline="0" dirty="0"/>
              <a:t>This will give you a good idea of what Whistle Blower Reprisal is and show you where we were at that time, versus where we are now with the Whistleblower Protection Act.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00" baseline="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DISCUSS TYPES OF COMPLAINANTS YOU’LL ENCOUNTER</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spcBef>
                <a:spcPts val="0"/>
              </a:spcBef>
              <a:spcAft>
                <a:spcPts val="0"/>
              </a:spcAft>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IN TRUE ARMY FASHION, WE’LL GO OVER COMMON TERMS AND KEY DEFINITIONS</a:t>
            </a:r>
          </a:p>
          <a:p>
            <a:pPr marL="342900" marR="0" lvl="0" indent="-342900">
              <a:lnSpc>
                <a:spcPct val="107000"/>
              </a:lnSpc>
              <a:spcBef>
                <a:spcPts val="0"/>
              </a:spcBef>
              <a:spcAft>
                <a:spcPts val="0"/>
              </a:spcAft>
              <a:buFont typeface="Courier New" panose="02070309020205020404" pitchFamily="49" charset="0"/>
              <a:buChar char="o"/>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THE FOUR ELEMENTS OF PROOF ASSOCIATED WITH THE ALLEGATIONS OF WBR</a:t>
            </a:r>
          </a:p>
          <a:p>
            <a:pPr marL="342900" marR="0" lvl="0" indent="-342900">
              <a:lnSpc>
                <a:spcPct val="107000"/>
              </a:lnSpc>
              <a:spcBef>
                <a:spcPts val="0"/>
              </a:spcBef>
              <a:spcAft>
                <a:spcPts val="0"/>
              </a:spcAft>
              <a:buFont typeface="Courier New" panose="02070309020205020404" pitchFamily="49" charset="0"/>
              <a:buChar char="o"/>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1000" kern="100" dirty="0">
                <a:effectLst/>
                <a:latin typeface="Garamond" panose="02020404030301010803" pitchFamily="18" charset="0"/>
                <a:ea typeface="Aptos" panose="020B0004020202020204" pitchFamily="34" charset="0"/>
                <a:cs typeface="Times New Roman" panose="02020603050405020304" pitchFamily="18" charset="0"/>
              </a:rPr>
              <a:t>AND OF COURSE REMAIN FAITHFUL TO OUR PROCESS, WE’’LL LEARN HOW TO RESOLVE ALLEGATIONS OF WBR USING THE IGAP</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000" dirty="0"/>
          </a:p>
        </p:txBody>
      </p:sp>
    </p:spTree>
    <p:extLst>
      <p:ext uri="{BB962C8B-B14F-4D97-AF65-F5344CB8AC3E}">
        <p14:creationId xmlns:p14="http://schemas.microsoft.com/office/powerpoint/2010/main" val="3760313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75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25070" y="4387766"/>
            <a:ext cx="5099939" cy="4157496"/>
          </a:xfrm>
          <a:noFill/>
          <a:ln/>
        </p:spPr>
        <p:txBody>
          <a:bodyPr lIns="90477" rIns="90477"/>
          <a:lstStyle/>
          <a:p>
            <a:endParaRPr lang="en-US" dirty="0"/>
          </a:p>
        </p:txBody>
      </p:sp>
      <p:sp>
        <p:nvSpPr>
          <p:cNvPr id="64515" name="Rectangle 3"/>
          <p:cNvSpPr>
            <a:spLocks noGrp="1" noRot="1" noChangeAspect="1" noChangeArrowheads="1" noTextEdit="1"/>
          </p:cNvSpPr>
          <p:nvPr>
            <p:ph type="sldImg"/>
          </p:nvPr>
        </p:nvSpPr>
        <p:spPr>
          <a:xfrm>
            <a:off x="1169988" y="696913"/>
            <a:ext cx="4606925" cy="3454400"/>
          </a:xfrm>
          <a:ln cap="flat"/>
        </p:spPr>
      </p:sp>
    </p:spTree>
    <p:extLst>
      <p:ext uri="{BB962C8B-B14F-4D97-AF65-F5344CB8AC3E}">
        <p14:creationId xmlns:p14="http://schemas.microsoft.com/office/powerpoint/2010/main" val="233157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66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Rot="1" noChangeAspect="1" noChangeArrowheads="1" noTextEdit="1"/>
          </p:cNvSpPr>
          <p:nvPr>
            <p:ph type="sldImg"/>
          </p:nvPr>
        </p:nvSpPr>
        <p:spPr>
          <a:xfrm>
            <a:off x="1169988" y="696913"/>
            <a:ext cx="4606925" cy="3454400"/>
          </a:xfrm>
          <a:ln cap="flat"/>
        </p:spPr>
      </p:sp>
      <p:sp>
        <p:nvSpPr>
          <p:cNvPr id="4" name="Rectangle 2"/>
          <p:cNvSpPr>
            <a:spLocks noGrp="1" noChangeArrowheads="1"/>
          </p:cNvSpPr>
          <p:nvPr>
            <p:ph type="body" idx="1"/>
          </p:nvPr>
        </p:nvSpPr>
        <p:spPr>
          <a:xfrm>
            <a:off x="925513" y="4387850"/>
            <a:ext cx="5099050" cy="4157663"/>
          </a:xfrm>
          <a:noFill/>
          <a:ln/>
        </p:spPr>
        <p:txBody>
          <a:bodyPr lIns="90477" rIns="90477"/>
          <a:lstStyle/>
          <a:p>
            <a:endParaRPr lang="en-US" dirty="0"/>
          </a:p>
        </p:txBody>
      </p:sp>
    </p:spTree>
    <p:extLst>
      <p:ext uri="{BB962C8B-B14F-4D97-AF65-F5344CB8AC3E}">
        <p14:creationId xmlns:p14="http://schemas.microsoft.com/office/powerpoint/2010/main" val="644693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461F0-D9C9-18A9-C7B3-6BEF58D29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B6974-03BE-3FC6-3A7B-0A947AC26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DC579-83C0-061B-0E8A-E9ECFC5B49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5232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1813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cap="flat"/>
        </p:spPr>
      </p:sp>
      <p:sp>
        <p:nvSpPr>
          <p:cNvPr id="819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46666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2C3B5-006A-8139-6476-A9B8D0B3C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A8F6D-5DD0-85DE-4049-B4139DF9A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CC7FF-C8A0-DC74-3FE2-4BD812B62E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0491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9230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cap="flat"/>
        </p:spPr>
      </p:sp>
      <p:sp>
        <p:nvSpPr>
          <p:cNvPr id="86019"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211711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4403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cap="flat"/>
        </p:spPr>
      </p:sp>
      <p:sp>
        <p:nvSpPr>
          <p:cNvPr id="8601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38615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FAEC-29AB-871C-6B1B-1F3E730A0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23562-BAFE-CF79-E590-0A8247B3F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1E6F5-5F41-78AF-FD5B-F49CDAE07D4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50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cap="flat"/>
        </p:spPr>
      </p:sp>
      <p:sp>
        <p:nvSpPr>
          <p:cNvPr id="9421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96508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0672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457200" eaLnBrk="1" hangingPunct="1"/>
            <a:r>
              <a:rPr lang="en-US" sz="1200" dirty="0"/>
              <a:t>DoD phrase used to describe a probable cause-and-effect relationship</a:t>
            </a:r>
          </a:p>
          <a:p>
            <a:pPr marL="0" indent="0" eaLnBrk="1" hangingPunct="1">
              <a:buNone/>
            </a:pPr>
            <a:endParaRPr lang="en-US" sz="1200" dirty="0"/>
          </a:p>
          <a:p>
            <a:pPr marL="114300" indent="-457200" eaLnBrk="1" hangingPunct="1"/>
            <a:r>
              <a:rPr lang="en-US" sz="1200" dirty="0"/>
              <a:t>In WBR – used to indicate that the likely reason for the PA is because the complainant made a PC</a:t>
            </a:r>
          </a:p>
          <a:p>
            <a:pPr marL="0" indent="0" eaLnBrk="1" hangingPunct="1">
              <a:buNone/>
            </a:pPr>
            <a:endParaRPr lang="en-US" sz="1200" dirty="0"/>
          </a:p>
          <a:p>
            <a:endParaRPr lang="en-US" baseline="0" dirty="0"/>
          </a:p>
        </p:txBody>
      </p:sp>
    </p:spTree>
    <p:extLst>
      <p:ext uri="{BB962C8B-B14F-4D97-AF65-F5344CB8AC3E}">
        <p14:creationId xmlns:p14="http://schemas.microsoft.com/office/powerpoint/2010/main" val="1398541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cap="flat"/>
        </p:spPr>
      </p:sp>
      <p:sp>
        <p:nvSpPr>
          <p:cNvPr id="101379" name="Rectangle 3"/>
          <p:cNvSpPr>
            <a:spLocks noGrp="1" noChangeArrowheads="1"/>
          </p:cNvSpPr>
          <p:nvPr>
            <p:ph type="body" idx="1"/>
          </p:nvPr>
        </p:nvSpPr>
        <p:spPr>
          <a:noFill/>
          <a:ln/>
        </p:spPr>
        <p:txBody>
          <a:bodyPr/>
          <a:lstStyle/>
          <a:p>
            <a:endParaRPr lang="en-US" baseline="0" dirty="0"/>
          </a:p>
        </p:txBody>
      </p:sp>
    </p:spTree>
    <p:extLst>
      <p:ext uri="{BB962C8B-B14F-4D97-AF65-F5344CB8AC3E}">
        <p14:creationId xmlns:p14="http://schemas.microsoft.com/office/powerpoint/2010/main" val="531459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78618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cap="flat"/>
        </p:spPr>
      </p:sp>
      <p:sp>
        <p:nvSpPr>
          <p:cNvPr id="8499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57187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971822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9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43163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46550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marL="4572" lvl="1" indent="0">
              <a:lnSpc>
                <a:spcPct val="90000"/>
              </a:lnSpc>
              <a:buFont typeface="Arial" panose="020B0604020202020204" pitchFamily="34" charset="0"/>
              <a:buNone/>
              <a:defRPr/>
            </a:pPr>
            <a:r>
              <a:rPr lang="en-US" sz="1200" b="1" dirty="0"/>
              <a:t>ADMINISTRATIVE  E&amp;Cs</a:t>
            </a:r>
          </a:p>
          <a:p>
            <a:pPr marL="347472" lvl="1" indent="-342900">
              <a:lnSpc>
                <a:spcPct val="90000"/>
              </a:lnSpc>
              <a:buFont typeface="Arial" panose="020B0604020202020204" pitchFamily="34" charset="0"/>
              <a:buChar char="•"/>
              <a:defRPr/>
            </a:pPr>
            <a:r>
              <a:rPr lang="en-US" sz="1200" b="1" dirty="0"/>
              <a:t>Complaints made directly to DoD IG and referred to the service have a limited window for evaluation / closure:</a:t>
            </a:r>
          </a:p>
          <a:p>
            <a:pPr marL="347472" lvl="1" indent="-342900">
              <a:lnSpc>
                <a:spcPct val="90000"/>
              </a:lnSpc>
              <a:buFont typeface="Arial" panose="020B0604020202020204" pitchFamily="34" charset="0"/>
              <a:buChar char="•"/>
              <a:defRPr/>
            </a:pPr>
            <a:endParaRPr lang="en-US" sz="1200" b="1" dirty="0"/>
          </a:p>
          <a:p>
            <a:pPr marL="800100" lvl="1" indent="-342900" eaLnBrk="1" hangingPunct="1">
              <a:lnSpc>
                <a:spcPct val="90000"/>
              </a:lnSpc>
              <a:buFont typeface="Arial" panose="020B0604020202020204" pitchFamily="34" charset="0"/>
              <a:buChar char="•"/>
              <a:defRPr/>
            </a:pPr>
            <a:r>
              <a:rPr lang="en-US" sz="1200" b="1" i="1" dirty="0">
                <a:solidFill>
                  <a:srgbClr val="FF0000"/>
                </a:solidFill>
              </a:rPr>
              <a:t>DoD IG retains oversight and final authority to evaluate / close</a:t>
            </a:r>
          </a:p>
          <a:p>
            <a:pPr marL="800100" lvl="1" indent="-342900" eaLnBrk="1" hangingPunct="1">
              <a:lnSpc>
                <a:spcPct val="90000"/>
              </a:lnSpc>
              <a:buFont typeface="Arial" panose="020B0604020202020204" pitchFamily="34" charset="0"/>
              <a:buChar char="•"/>
              <a:defRPr/>
            </a:pPr>
            <a:r>
              <a:rPr lang="en-US" sz="1200" b="1" i="1" dirty="0">
                <a:solidFill>
                  <a:srgbClr val="FF0000"/>
                </a:solidFill>
              </a:rPr>
              <a:t>An Evaluate / Close IS NOT A SHORTCUT - based on EVIDENCE</a:t>
            </a:r>
          </a:p>
          <a:p>
            <a:pPr marL="800100" lvl="1" indent="-342900" eaLnBrk="1" hangingPunct="1">
              <a:lnSpc>
                <a:spcPct val="90000"/>
              </a:lnSpc>
              <a:buFont typeface="Arial" panose="020B0604020202020204" pitchFamily="34" charset="0"/>
              <a:buChar char="•"/>
              <a:defRPr/>
            </a:pPr>
            <a:r>
              <a:rPr lang="en-US" sz="1200" b="1" dirty="0"/>
              <a:t>Command / local IG </a:t>
            </a:r>
            <a:r>
              <a:rPr lang="en-US" sz="1200" b="1" u="sng" dirty="0">
                <a:solidFill>
                  <a:srgbClr val="FF0000"/>
                </a:solidFill>
              </a:rPr>
              <a:t>must still report</a:t>
            </a:r>
            <a:r>
              <a:rPr lang="en-US" sz="1200" b="1" dirty="0">
                <a:solidFill>
                  <a:srgbClr val="FF0000"/>
                </a:solidFill>
              </a:rPr>
              <a:t> </a:t>
            </a:r>
            <a:r>
              <a:rPr lang="en-US" sz="1200" b="1" dirty="0"/>
              <a:t>to Whistleblower Branch all reprisal allegations within </a:t>
            </a:r>
            <a:r>
              <a:rPr lang="en-US" sz="1200" b="1" i="1" u="sng" dirty="0">
                <a:solidFill>
                  <a:srgbClr val="FF0000"/>
                </a:solidFill>
              </a:rPr>
              <a:t>ten working days</a:t>
            </a:r>
            <a:r>
              <a:rPr lang="en-US" sz="1200" b="1" i="1" dirty="0">
                <a:solidFill>
                  <a:srgbClr val="FF0000"/>
                </a:solidFill>
              </a:rPr>
              <a:t> </a:t>
            </a:r>
            <a:endParaRPr lang="en-US" sz="1200" dirty="0"/>
          </a:p>
          <a:p>
            <a:endParaRPr lang="en-US" sz="1200" dirty="0"/>
          </a:p>
        </p:txBody>
      </p:sp>
    </p:spTree>
    <p:extLst>
      <p:ext uri="{BB962C8B-B14F-4D97-AF65-F5344CB8AC3E}">
        <p14:creationId xmlns:p14="http://schemas.microsoft.com/office/powerpoint/2010/main" val="2028732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FAD6EA-89D2-0CFB-EF11-82129206635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C58F30F1-5FC8-D395-3E40-0A14FB161F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063702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013211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55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AF45A7-8DAA-4E18-B922-62BF08BDF480}" type="slidenum">
              <a:rPr lang="en-US" altLang="en-US" smtClean="0"/>
              <a:pPr>
                <a:defRPr/>
              </a:pPr>
              <a:t>48</a:t>
            </a:fld>
            <a:endParaRPr lang="en-US" altLang="en-US"/>
          </a:p>
        </p:txBody>
      </p:sp>
    </p:spTree>
    <p:extLst>
      <p:ext uri="{BB962C8B-B14F-4D97-AF65-F5344CB8AC3E}">
        <p14:creationId xmlns:p14="http://schemas.microsoft.com/office/powerpoint/2010/main" val="3807279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686657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031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237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xfrm>
            <a:off x="46037" y="4237037"/>
            <a:ext cx="6858000" cy="4800600"/>
          </a:xfrm>
          <a:noFill/>
          <a:ln/>
        </p:spPr>
        <p:txBody>
          <a:bodyPr/>
          <a:lstStyle/>
          <a:p>
            <a:endParaRPr lang="en-US" baseline="0" dirty="0"/>
          </a:p>
        </p:txBody>
      </p:sp>
    </p:spTree>
    <p:extLst>
      <p:ext uri="{BB962C8B-B14F-4D97-AF65-F5344CB8AC3E}">
        <p14:creationId xmlns:p14="http://schemas.microsoft.com/office/powerpoint/2010/main" val="797751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6977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5004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4" name="Rectangle 3"/>
          <p:cNvSpPr>
            <a:spLocks noGrp="1" noChangeArrowheads="1"/>
          </p:cNvSpPr>
          <p:nvPr>
            <p:ph type="body" idx="1"/>
          </p:nvPr>
        </p:nvSpPr>
        <p:spPr>
          <a:xfrm>
            <a:off x="46037" y="4237037"/>
            <a:ext cx="6858000" cy="4800600"/>
          </a:xfrm>
          <a:noFill/>
          <a:ln/>
        </p:spPr>
        <p:txBody>
          <a:bodyPr/>
          <a:lstStyle/>
          <a:p>
            <a:endParaRPr lang="en-US" baseline="0" dirty="0"/>
          </a:p>
        </p:txBody>
      </p:sp>
    </p:spTree>
    <p:extLst>
      <p:ext uri="{BB962C8B-B14F-4D97-AF65-F5344CB8AC3E}">
        <p14:creationId xmlns:p14="http://schemas.microsoft.com/office/powerpoint/2010/main" val="121570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71900"/>
                </a:solidFill>
                <a:effectLst/>
                <a:highlight>
                  <a:srgbClr val="FFFFFF"/>
                </a:highlight>
                <a:latin typeface="Google Sans"/>
              </a:rPr>
              <a:t>As of August 4, 2023, </a:t>
            </a:r>
            <a:r>
              <a:rPr lang="en-US" dirty="0"/>
              <a:t>Michael R. Weimer</a:t>
            </a:r>
            <a:r>
              <a:rPr lang="en-US" b="0" i="0" dirty="0">
                <a:solidFill>
                  <a:srgbClr val="271900"/>
                </a:solidFill>
                <a:effectLst/>
                <a:highlight>
                  <a:srgbClr val="FFFFFF"/>
                </a:highlight>
                <a:latin typeface="Google Sans"/>
              </a:rPr>
              <a:t> is the 17th Sergeant Major of the United States Army</a:t>
            </a:r>
            <a:endParaRPr lang="en-US" dirty="0"/>
          </a:p>
        </p:txBody>
      </p:sp>
    </p:spTree>
    <p:extLst>
      <p:ext uri="{BB962C8B-B14F-4D97-AF65-F5344CB8AC3E}">
        <p14:creationId xmlns:p14="http://schemas.microsoft.com/office/powerpoint/2010/main" val="195536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Rot="1" noChangeAspect="1" noChangeArrowheads="1" noTextEdit="1"/>
          </p:cNvSpPr>
          <p:nvPr>
            <p:ph type="sldImg"/>
          </p:nvPr>
        </p:nvSpPr>
        <p:spPr>
          <a:xfrm>
            <a:off x="1169988" y="696913"/>
            <a:ext cx="4606925" cy="3454400"/>
          </a:xfrm>
          <a:ln cap="flat"/>
        </p:spPr>
      </p:sp>
      <p:sp>
        <p:nvSpPr>
          <p:cNvPr id="4" name="Rectangle 2"/>
          <p:cNvSpPr>
            <a:spLocks noGrp="1" noChangeArrowheads="1"/>
          </p:cNvSpPr>
          <p:nvPr>
            <p:ph type="body" idx="1"/>
          </p:nvPr>
        </p:nvSpPr>
        <p:spPr>
          <a:xfrm>
            <a:off x="925513" y="4387850"/>
            <a:ext cx="5099050" cy="4157663"/>
          </a:xfrm>
          <a:noFill/>
          <a:ln/>
        </p:spPr>
        <p:txBody>
          <a:bodyPr lIns="90477" rIns="90477"/>
          <a:lstStyle/>
          <a:p>
            <a:endParaRPr lang="en-US" baseline="0" dirty="0"/>
          </a:p>
          <a:p>
            <a:endParaRPr lang="en-US" baseline="0" dirty="0"/>
          </a:p>
          <a:p>
            <a:endParaRPr lang="en-US" baseline="0" dirty="0"/>
          </a:p>
          <a:p>
            <a:endParaRPr lang="en-US" baseline="0" dirty="0"/>
          </a:p>
        </p:txBody>
      </p:sp>
    </p:spTree>
    <p:extLst>
      <p:ext uri="{BB962C8B-B14F-4D97-AF65-F5344CB8AC3E}">
        <p14:creationId xmlns:p14="http://schemas.microsoft.com/office/powerpoint/2010/main" val="407307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25070" y="4387766"/>
            <a:ext cx="5099939" cy="4157496"/>
          </a:xfrm>
          <a:noFill/>
          <a:ln/>
        </p:spPr>
        <p:txBody>
          <a:bodyPr lIns="90477" rIns="90477"/>
          <a:lstStyle/>
          <a:p>
            <a:endParaRPr lang="en-US" dirty="0"/>
          </a:p>
        </p:txBody>
      </p:sp>
      <p:sp>
        <p:nvSpPr>
          <p:cNvPr id="65539" name="Rectangle 3"/>
          <p:cNvSpPr>
            <a:spLocks noGrp="1" noRot="1" noChangeAspect="1" noChangeArrowheads="1" noTextEdit="1"/>
          </p:cNvSpPr>
          <p:nvPr>
            <p:ph type="sldImg"/>
          </p:nvPr>
        </p:nvSpPr>
        <p:spPr>
          <a:xfrm>
            <a:off x="1169988" y="696913"/>
            <a:ext cx="4606925" cy="3454400"/>
          </a:xfrm>
          <a:ln cap="flat"/>
        </p:spPr>
      </p:sp>
    </p:spTree>
    <p:extLst>
      <p:ext uri="{BB962C8B-B14F-4D97-AF65-F5344CB8AC3E}">
        <p14:creationId xmlns:p14="http://schemas.microsoft.com/office/powerpoint/2010/main" val="146168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rot="-129976">
            <a:off x="2325688" y="1711325"/>
            <a:ext cx="4495800" cy="3241675"/>
            <a:chOff x="1092" y="871"/>
            <a:chExt cx="3576" cy="2579"/>
          </a:xfrm>
        </p:grpSpPr>
        <p:sp>
          <p:nvSpPr>
            <p:cNvPr id="5" name="Freeform 5"/>
            <p:cNvSpPr>
              <a:spLocks/>
            </p:cNvSpPr>
            <p:nvPr/>
          </p:nvSpPr>
          <p:spPr bwMode="auto">
            <a:xfrm>
              <a:off x="1392" y="978"/>
              <a:ext cx="380" cy="365"/>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6" name="Freeform 6"/>
            <p:cNvSpPr>
              <a:spLocks/>
            </p:cNvSpPr>
            <p:nvPr/>
          </p:nvSpPr>
          <p:spPr bwMode="auto">
            <a:xfrm>
              <a:off x="1392" y="978"/>
              <a:ext cx="380" cy="365"/>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7" name="Freeform 7"/>
            <p:cNvSpPr>
              <a:spLocks/>
            </p:cNvSpPr>
            <p:nvPr/>
          </p:nvSpPr>
          <p:spPr bwMode="auto">
            <a:xfrm>
              <a:off x="1474" y="1026"/>
              <a:ext cx="216" cy="269"/>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8" name="Freeform 8"/>
            <p:cNvSpPr>
              <a:spLocks/>
            </p:cNvSpPr>
            <p:nvPr/>
          </p:nvSpPr>
          <p:spPr bwMode="auto">
            <a:xfrm>
              <a:off x="1474" y="1026"/>
              <a:ext cx="216" cy="269"/>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9" name="Freeform 9"/>
            <p:cNvSpPr>
              <a:spLocks/>
            </p:cNvSpPr>
            <p:nvPr/>
          </p:nvSpPr>
          <p:spPr bwMode="auto">
            <a:xfrm>
              <a:off x="1506" y="1030"/>
              <a:ext cx="217" cy="269"/>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0" name="Freeform 10"/>
            <p:cNvSpPr>
              <a:spLocks/>
            </p:cNvSpPr>
            <p:nvPr/>
          </p:nvSpPr>
          <p:spPr bwMode="auto">
            <a:xfrm>
              <a:off x="1506" y="1030"/>
              <a:ext cx="217" cy="269"/>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1" name="Freeform 11"/>
            <p:cNvSpPr>
              <a:spLocks/>
            </p:cNvSpPr>
            <p:nvPr/>
          </p:nvSpPr>
          <p:spPr bwMode="auto">
            <a:xfrm>
              <a:off x="1552" y="1064"/>
              <a:ext cx="217" cy="269"/>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2" name="Freeform 12"/>
            <p:cNvSpPr>
              <a:spLocks/>
            </p:cNvSpPr>
            <p:nvPr/>
          </p:nvSpPr>
          <p:spPr bwMode="auto">
            <a:xfrm>
              <a:off x="1552" y="1064"/>
              <a:ext cx="217" cy="269"/>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3" name="Freeform 13"/>
            <p:cNvSpPr>
              <a:spLocks/>
            </p:cNvSpPr>
            <p:nvPr/>
          </p:nvSpPr>
          <p:spPr bwMode="auto">
            <a:xfrm>
              <a:off x="1635" y="1141"/>
              <a:ext cx="218" cy="269"/>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4" name="Freeform 14"/>
            <p:cNvSpPr>
              <a:spLocks/>
            </p:cNvSpPr>
            <p:nvPr/>
          </p:nvSpPr>
          <p:spPr bwMode="auto">
            <a:xfrm>
              <a:off x="1635" y="1141"/>
              <a:ext cx="218" cy="269"/>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5" name="Freeform 15"/>
            <p:cNvSpPr>
              <a:spLocks/>
            </p:cNvSpPr>
            <p:nvPr/>
          </p:nvSpPr>
          <p:spPr bwMode="auto">
            <a:xfrm>
              <a:off x="1684" y="1175"/>
              <a:ext cx="217" cy="268"/>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6" name="Freeform 16"/>
            <p:cNvSpPr>
              <a:spLocks/>
            </p:cNvSpPr>
            <p:nvPr/>
          </p:nvSpPr>
          <p:spPr bwMode="auto">
            <a:xfrm>
              <a:off x="1684" y="1175"/>
              <a:ext cx="217" cy="268"/>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7" name="Freeform 17"/>
            <p:cNvSpPr>
              <a:spLocks/>
            </p:cNvSpPr>
            <p:nvPr/>
          </p:nvSpPr>
          <p:spPr bwMode="auto">
            <a:xfrm>
              <a:off x="1762" y="1242"/>
              <a:ext cx="293" cy="313"/>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8" name="Freeform 18"/>
            <p:cNvSpPr>
              <a:spLocks/>
            </p:cNvSpPr>
            <p:nvPr/>
          </p:nvSpPr>
          <p:spPr bwMode="auto">
            <a:xfrm>
              <a:off x="1762" y="1242"/>
              <a:ext cx="293" cy="313"/>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9" name="Freeform 19"/>
            <p:cNvSpPr>
              <a:spLocks/>
            </p:cNvSpPr>
            <p:nvPr/>
          </p:nvSpPr>
          <p:spPr bwMode="auto">
            <a:xfrm>
              <a:off x="1733" y="1209"/>
              <a:ext cx="216"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0" name="Freeform 20"/>
            <p:cNvSpPr>
              <a:spLocks/>
            </p:cNvSpPr>
            <p:nvPr/>
          </p:nvSpPr>
          <p:spPr bwMode="auto">
            <a:xfrm>
              <a:off x="1733" y="1209"/>
              <a:ext cx="216"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1" name="Freeform 21"/>
            <p:cNvSpPr>
              <a:spLocks/>
            </p:cNvSpPr>
            <p:nvPr/>
          </p:nvSpPr>
          <p:spPr bwMode="auto">
            <a:xfrm>
              <a:off x="1395" y="977"/>
              <a:ext cx="254" cy="272"/>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2" name="Freeform 22"/>
            <p:cNvSpPr>
              <a:spLocks/>
            </p:cNvSpPr>
            <p:nvPr/>
          </p:nvSpPr>
          <p:spPr bwMode="auto">
            <a:xfrm>
              <a:off x="1395" y="977"/>
              <a:ext cx="254" cy="272"/>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3" name="Freeform 23"/>
            <p:cNvSpPr>
              <a:spLocks/>
            </p:cNvSpPr>
            <p:nvPr/>
          </p:nvSpPr>
          <p:spPr bwMode="auto">
            <a:xfrm>
              <a:off x="1267" y="883"/>
              <a:ext cx="245" cy="244"/>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4" name="Freeform 24"/>
            <p:cNvSpPr>
              <a:spLocks/>
            </p:cNvSpPr>
            <p:nvPr/>
          </p:nvSpPr>
          <p:spPr bwMode="auto">
            <a:xfrm>
              <a:off x="1267" y="883"/>
              <a:ext cx="245" cy="244"/>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5" name="Freeform 25"/>
            <p:cNvSpPr>
              <a:spLocks/>
            </p:cNvSpPr>
            <p:nvPr/>
          </p:nvSpPr>
          <p:spPr bwMode="auto">
            <a:xfrm>
              <a:off x="2065" y="1003"/>
              <a:ext cx="149" cy="240"/>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6" name="Freeform 26"/>
            <p:cNvSpPr>
              <a:spLocks/>
            </p:cNvSpPr>
            <p:nvPr/>
          </p:nvSpPr>
          <p:spPr bwMode="auto">
            <a:xfrm>
              <a:off x="2065" y="1003"/>
              <a:ext cx="149" cy="240"/>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7" name="Freeform 27"/>
            <p:cNvSpPr>
              <a:spLocks/>
            </p:cNvSpPr>
            <p:nvPr/>
          </p:nvSpPr>
          <p:spPr bwMode="auto">
            <a:xfrm>
              <a:off x="1656" y="1761"/>
              <a:ext cx="96" cy="96"/>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8" name="Freeform 28"/>
            <p:cNvSpPr>
              <a:spLocks/>
            </p:cNvSpPr>
            <p:nvPr/>
          </p:nvSpPr>
          <p:spPr bwMode="auto">
            <a:xfrm>
              <a:off x="1656" y="1761"/>
              <a:ext cx="96" cy="96"/>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9" name="Freeform 29"/>
            <p:cNvSpPr>
              <a:spLocks/>
            </p:cNvSpPr>
            <p:nvPr/>
          </p:nvSpPr>
          <p:spPr bwMode="auto">
            <a:xfrm>
              <a:off x="1200" y="916"/>
              <a:ext cx="629" cy="821"/>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30" name="Freeform 30"/>
            <p:cNvSpPr>
              <a:spLocks/>
            </p:cNvSpPr>
            <p:nvPr/>
          </p:nvSpPr>
          <p:spPr bwMode="auto">
            <a:xfrm>
              <a:off x="1200" y="916"/>
              <a:ext cx="629" cy="821"/>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31" name="Freeform 31"/>
            <p:cNvSpPr>
              <a:spLocks/>
            </p:cNvSpPr>
            <p:nvPr/>
          </p:nvSpPr>
          <p:spPr bwMode="auto">
            <a:xfrm>
              <a:off x="1945" y="1364"/>
              <a:ext cx="2662" cy="2056"/>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32" name="Freeform 32"/>
            <p:cNvSpPr>
              <a:spLocks/>
            </p:cNvSpPr>
            <p:nvPr/>
          </p:nvSpPr>
          <p:spPr bwMode="auto">
            <a:xfrm>
              <a:off x="1945" y="1364"/>
              <a:ext cx="2662" cy="2056"/>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33" name="Freeform 33"/>
            <p:cNvSpPr>
              <a:spLocks/>
            </p:cNvSpPr>
            <p:nvPr/>
          </p:nvSpPr>
          <p:spPr bwMode="auto">
            <a:xfrm>
              <a:off x="2299" y="1675"/>
              <a:ext cx="328" cy="229"/>
            </a:xfrm>
            <a:custGeom>
              <a:avLst/>
              <a:gdLst/>
              <a:ahLst/>
              <a:cxnLst>
                <a:cxn ang="0">
                  <a:pos x="109" y="228"/>
                </a:cxn>
                <a:cxn ang="0">
                  <a:pos x="109" y="225"/>
                </a:cxn>
                <a:cxn ang="0">
                  <a:pos x="111" y="220"/>
                </a:cxn>
                <a:cxn ang="0">
                  <a:pos x="115" y="211"/>
                </a:cxn>
                <a:cxn ang="0">
                  <a:pos x="119" y="202"/>
                </a:cxn>
                <a:cxn ang="0">
                  <a:pos x="126" y="190"/>
                </a:cxn>
                <a:cxn ang="0">
                  <a:pos x="132" y="177"/>
                </a:cxn>
                <a:cxn ang="0">
                  <a:pos x="140" y="164"/>
                </a:cxn>
                <a:cxn ang="0">
                  <a:pos x="149" y="153"/>
                </a:cxn>
                <a:cxn ang="0">
                  <a:pos x="157" y="143"/>
                </a:cxn>
                <a:cxn ang="0">
                  <a:pos x="167" y="135"/>
                </a:cxn>
                <a:cxn ang="0">
                  <a:pos x="167" y="135"/>
                </a:cxn>
                <a:cxn ang="0">
                  <a:pos x="181" y="128"/>
                </a:cxn>
                <a:cxn ang="0">
                  <a:pos x="197" y="122"/>
                </a:cxn>
                <a:cxn ang="0">
                  <a:pos x="216" y="120"/>
                </a:cxn>
                <a:cxn ang="0">
                  <a:pos x="239" y="118"/>
                </a:cxn>
                <a:cxn ang="0">
                  <a:pos x="261" y="116"/>
                </a:cxn>
                <a:cxn ang="0">
                  <a:pos x="281" y="116"/>
                </a:cxn>
                <a:cxn ang="0">
                  <a:pos x="300" y="116"/>
                </a:cxn>
                <a:cxn ang="0">
                  <a:pos x="314" y="116"/>
                </a:cxn>
                <a:cxn ang="0">
                  <a:pos x="323" y="116"/>
                </a:cxn>
                <a:cxn ang="0">
                  <a:pos x="328" y="118"/>
                </a:cxn>
                <a:cxn ang="0">
                  <a:pos x="167" y="0"/>
                </a:cxn>
                <a:cxn ang="0">
                  <a:pos x="0" y="151"/>
                </a:cxn>
                <a:cxn ang="0">
                  <a:pos x="109" y="228"/>
                </a:cxn>
                <a:cxn ang="0">
                  <a:pos x="109" y="228"/>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lnTo>
                    <a:pt x="109" y="228"/>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34" name="Freeform 34"/>
            <p:cNvSpPr>
              <a:spLocks/>
            </p:cNvSpPr>
            <p:nvPr/>
          </p:nvSpPr>
          <p:spPr bwMode="auto">
            <a:xfrm>
              <a:off x="3622" y="2669"/>
              <a:ext cx="212" cy="231"/>
            </a:xfrm>
            <a:custGeom>
              <a:avLst/>
              <a:gdLst/>
              <a:ahLst/>
              <a:cxnLst>
                <a:cxn ang="0">
                  <a:pos x="135" y="229"/>
                </a:cxn>
                <a:cxn ang="0">
                  <a:pos x="133" y="227"/>
                </a:cxn>
                <a:cxn ang="0">
                  <a:pos x="133" y="221"/>
                </a:cxn>
                <a:cxn ang="0">
                  <a:pos x="133" y="212"/>
                </a:cxn>
                <a:cxn ang="0">
                  <a:pos x="133" y="200"/>
                </a:cxn>
                <a:cxn ang="0">
                  <a:pos x="133" y="187"/>
                </a:cxn>
                <a:cxn ang="0">
                  <a:pos x="133" y="172"/>
                </a:cxn>
                <a:cxn ang="0">
                  <a:pos x="133" y="157"/>
                </a:cxn>
                <a:cxn ang="0">
                  <a:pos x="135" y="143"/>
                </a:cxn>
                <a:cxn ang="0">
                  <a:pos x="138" y="129"/>
                </a:cxn>
                <a:cxn ang="0">
                  <a:pos x="143" y="120"/>
                </a:cxn>
                <a:cxn ang="0">
                  <a:pos x="212" y="69"/>
                </a:cxn>
                <a:cxn ang="0">
                  <a:pos x="110" y="0"/>
                </a:cxn>
                <a:cxn ang="0">
                  <a:pos x="0" y="136"/>
                </a:cxn>
                <a:cxn ang="0">
                  <a:pos x="135" y="229"/>
                </a:cxn>
                <a:cxn ang="0">
                  <a:pos x="135" y="229"/>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lnTo>
                    <a:pt x="135" y="229"/>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35" name="Freeform 35"/>
            <p:cNvSpPr>
              <a:spLocks/>
            </p:cNvSpPr>
            <p:nvPr/>
          </p:nvSpPr>
          <p:spPr bwMode="auto">
            <a:xfrm>
              <a:off x="3036" y="2237"/>
              <a:ext cx="230" cy="245"/>
            </a:xfrm>
            <a:custGeom>
              <a:avLst/>
              <a:gdLst/>
              <a:ahLst/>
              <a:cxnLst>
                <a:cxn ang="0">
                  <a:pos x="135" y="244"/>
                </a:cxn>
                <a:cxn ang="0">
                  <a:pos x="135" y="241"/>
                </a:cxn>
                <a:cxn ang="0">
                  <a:pos x="135" y="234"/>
                </a:cxn>
                <a:cxn ang="0">
                  <a:pos x="137" y="223"/>
                </a:cxn>
                <a:cxn ang="0">
                  <a:pos x="138" y="208"/>
                </a:cxn>
                <a:cxn ang="0">
                  <a:pos x="140" y="193"/>
                </a:cxn>
                <a:cxn ang="0">
                  <a:pos x="143" y="176"/>
                </a:cxn>
                <a:cxn ang="0">
                  <a:pos x="147" y="160"/>
                </a:cxn>
                <a:cxn ang="0">
                  <a:pos x="152" y="143"/>
                </a:cxn>
                <a:cxn ang="0">
                  <a:pos x="156" y="128"/>
                </a:cxn>
                <a:cxn ang="0">
                  <a:pos x="160" y="118"/>
                </a:cxn>
                <a:cxn ang="0">
                  <a:pos x="228" y="68"/>
                </a:cxn>
                <a:cxn ang="0">
                  <a:pos x="126" y="0"/>
                </a:cxn>
                <a:cxn ang="0">
                  <a:pos x="0" y="151"/>
                </a:cxn>
                <a:cxn ang="0">
                  <a:pos x="135" y="244"/>
                </a:cxn>
                <a:cxn ang="0">
                  <a:pos x="135" y="244"/>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lnTo>
                    <a:pt x="135" y="244"/>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36" name="Freeform 36"/>
            <p:cNvSpPr>
              <a:spLocks/>
            </p:cNvSpPr>
            <p:nvPr/>
          </p:nvSpPr>
          <p:spPr bwMode="auto">
            <a:xfrm>
              <a:off x="1575" y="1190"/>
              <a:ext cx="605"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37" name="Freeform 37"/>
            <p:cNvSpPr>
              <a:spLocks/>
            </p:cNvSpPr>
            <p:nvPr/>
          </p:nvSpPr>
          <p:spPr bwMode="auto">
            <a:xfrm>
              <a:off x="1575" y="1190"/>
              <a:ext cx="605"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38" name="Freeform 38"/>
            <p:cNvSpPr>
              <a:spLocks/>
            </p:cNvSpPr>
            <p:nvPr/>
          </p:nvSpPr>
          <p:spPr bwMode="auto">
            <a:xfrm>
              <a:off x="1104" y="1372"/>
              <a:ext cx="3066" cy="1950"/>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39" name="Freeform 39"/>
            <p:cNvSpPr>
              <a:spLocks/>
            </p:cNvSpPr>
            <p:nvPr/>
          </p:nvSpPr>
          <p:spPr bwMode="auto">
            <a:xfrm>
              <a:off x="1104" y="1372"/>
              <a:ext cx="3066" cy="1950"/>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40" name="Freeform 40"/>
            <p:cNvSpPr>
              <a:spLocks/>
            </p:cNvSpPr>
            <p:nvPr/>
          </p:nvSpPr>
          <p:spPr bwMode="auto">
            <a:xfrm>
              <a:off x="1646" y="2808"/>
              <a:ext cx="212" cy="220"/>
            </a:xfrm>
            <a:custGeom>
              <a:avLst/>
              <a:gdLst/>
              <a:ahLst/>
              <a:cxnLst>
                <a:cxn ang="0">
                  <a:pos x="0" y="84"/>
                </a:cxn>
                <a:cxn ang="0">
                  <a:pos x="0" y="86"/>
                </a:cxn>
                <a:cxn ang="0">
                  <a:pos x="4" y="91"/>
                </a:cxn>
                <a:cxn ang="0">
                  <a:pos x="11" y="101"/>
                </a:cxn>
                <a:cxn ang="0">
                  <a:pos x="14" y="112"/>
                </a:cxn>
                <a:cxn ang="0">
                  <a:pos x="20" y="126"/>
                </a:cxn>
                <a:cxn ang="0">
                  <a:pos x="27" y="143"/>
                </a:cxn>
                <a:cxn ang="0">
                  <a:pos x="29" y="160"/>
                </a:cxn>
                <a:cxn ang="0">
                  <a:pos x="32" y="179"/>
                </a:cxn>
                <a:cxn ang="0">
                  <a:pos x="29" y="200"/>
                </a:cxn>
                <a:cxn ang="0">
                  <a:pos x="25" y="219"/>
                </a:cxn>
                <a:cxn ang="0">
                  <a:pos x="212" y="135"/>
                </a:cxn>
                <a:cxn ang="0">
                  <a:pos x="168" y="0"/>
                </a:cxn>
                <a:cxn ang="0">
                  <a:pos x="0" y="84"/>
                </a:cxn>
                <a:cxn ang="0">
                  <a:pos x="0" y="84"/>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lnTo>
                    <a:pt x="0" y="84"/>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41" name="Freeform 41"/>
            <p:cNvSpPr>
              <a:spLocks/>
            </p:cNvSpPr>
            <p:nvPr/>
          </p:nvSpPr>
          <p:spPr bwMode="auto">
            <a:xfrm>
              <a:off x="3733" y="979"/>
              <a:ext cx="278" cy="374"/>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42" name="Freeform 42"/>
            <p:cNvSpPr>
              <a:spLocks/>
            </p:cNvSpPr>
            <p:nvPr/>
          </p:nvSpPr>
          <p:spPr bwMode="auto">
            <a:xfrm>
              <a:off x="3733" y="979"/>
              <a:ext cx="278" cy="374"/>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43" name="Line 43"/>
            <p:cNvSpPr>
              <a:spLocks noChangeShapeType="1"/>
            </p:cNvSpPr>
            <p:nvPr/>
          </p:nvSpPr>
          <p:spPr bwMode="auto">
            <a:xfrm flipH="1">
              <a:off x="3819" y="1161"/>
              <a:ext cx="177" cy="115"/>
            </a:xfrm>
            <a:prstGeom prst="line">
              <a:avLst/>
            </a:prstGeom>
            <a:noFill/>
            <a:ln w="12700">
              <a:solidFill>
                <a:srgbClr val="7C6000"/>
              </a:solidFill>
              <a:round/>
              <a:headEnd type="none" w="sm" len="sm"/>
              <a:tailEnd type="none" w="sm" len="sm"/>
            </a:ln>
            <a:effectLst/>
          </p:spPr>
          <p:txBody>
            <a:bodyPr/>
            <a:lstStyle/>
            <a:p>
              <a:pPr algn="ctr">
                <a:defRPr/>
              </a:pPr>
              <a:endParaRPr lang="en-US" dirty="0">
                <a:cs typeface="+mn-cs"/>
              </a:endParaRPr>
            </a:p>
          </p:txBody>
        </p:sp>
        <p:sp>
          <p:nvSpPr>
            <p:cNvPr id="44" name="Freeform 44"/>
            <p:cNvSpPr>
              <a:spLocks/>
            </p:cNvSpPr>
            <p:nvPr/>
          </p:nvSpPr>
          <p:spPr bwMode="auto">
            <a:xfrm>
              <a:off x="3857" y="1440"/>
              <a:ext cx="788" cy="566"/>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45" name="Freeform 45"/>
            <p:cNvSpPr>
              <a:spLocks/>
            </p:cNvSpPr>
            <p:nvPr/>
          </p:nvSpPr>
          <p:spPr bwMode="auto">
            <a:xfrm>
              <a:off x="3857" y="1440"/>
              <a:ext cx="788" cy="566"/>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46" name="Freeform 46"/>
            <p:cNvSpPr>
              <a:spLocks/>
            </p:cNvSpPr>
            <p:nvPr/>
          </p:nvSpPr>
          <p:spPr bwMode="auto">
            <a:xfrm>
              <a:off x="3949" y="1547"/>
              <a:ext cx="610" cy="393"/>
            </a:xfrm>
            <a:custGeom>
              <a:avLst/>
              <a:gdLst/>
              <a:ahLst/>
              <a:cxnLst>
                <a:cxn ang="0">
                  <a:pos x="0" y="392"/>
                </a:cxn>
                <a:cxn ang="0">
                  <a:pos x="34" y="389"/>
                </a:cxn>
                <a:cxn ang="0">
                  <a:pos x="69" y="387"/>
                </a:cxn>
                <a:cxn ang="0">
                  <a:pos x="109" y="383"/>
                </a:cxn>
                <a:cxn ang="0">
                  <a:pos x="149" y="376"/>
                </a:cxn>
                <a:cxn ang="0">
                  <a:pos x="187" y="371"/>
                </a:cxn>
                <a:cxn ang="0">
                  <a:pos x="229" y="360"/>
                </a:cxn>
                <a:cxn ang="0">
                  <a:pos x="269" y="350"/>
                </a:cxn>
                <a:cxn ang="0">
                  <a:pos x="305" y="334"/>
                </a:cxn>
                <a:cxn ang="0">
                  <a:pos x="341" y="318"/>
                </a:cxn>
                <a:cxn ang="0">
                  <a:pos x="374" y="299"/>
                </a:cxn>
                <a:cxn ang="0">
                  <a:pos x="374" y="299"/>
                </a:cxn>
                <a:cxn ang="0">
                  <a:pos x="406" y="277"/>
                </a:cxn>
                <a:cxn ang="0">
                  <a:pos x="436" y="252"/>
                </a:cxn>
                <a:cxn ang="0">
                  <a:pos x="461" y="225"/>
                </a:cxn>
                <a:cxn ang="0">
                  <a:pos x="489" y="193"/>
                </a:cxn>
                <a:cxn ang="0">
                  <a:pos x="514" y="161"/>
                </a:cxn>
                <a:cxn ang="0">
                  <a:pos x="535" y="128"/>
                </a:cxn>
                <a:cxn ang="0">
                  <a:pos x="556" y="96"/>
                </a:cxn>
                <a:cxn ang="0">
                  <a:pos x="576" y="62"/>
                </a:cxn>
                <a:cxn ang="0">
                  <a:pos x="593" y="31"/>
                </a:cxn>
                <a:cxn ang="0">
                  <a:pos x="611" y="0"/>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47" name="Freeform 47"/>
            <p:cNvSpPr>
              <a:spLocks/>
            </p:cNvSpPr>
            <p:nvPr/>
          </p:nvSpPr>
          <p:spPr bwMode="auto">
            <a:xfrm>
              <a:off x="4069" y="1002"/>
              <a:ext cx="582" cy="418"/>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48" name="Freeform 48"/>
            <p:cNvSpPr>
              <a:spLocks/>
            </p:cNvSpPr>
            <p:nvPr/>
          </p:nvSpPr>
          <p:spPr bwMode="auto">
            <a:xfrm>
              <a:off x="4069" y="1002"/>
              <a:ext cx="582" cy="418"/>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49" name="Line 49"/>
            <p:cNvSpPr>
              <a:spLocks noChangeShapeType="1"/>
            </p:cNvSpPr>
            <p:nvPr/>
          </p:nvSpPr>
          <p:spPr bwMode="auto">
            <a:xfrm>
              <a:off x="4285" y="1045"/>
              <a:ext cx="164" cy="255"/>
            </a:xfrm>
            <a:prstGeom prst="line">
              <a:avLst/>
            </a:prstGeom>
            <a:noFill/>
            <a:ln w="12700">
              <a:solidFill>
                <a:srgbClr val="7C6000"/>
              </a:solidFill>
              <a:round/>
              <a:headEnd type="none" w="sm" len="sm"/>
              <a:tailEnd type="none" w="sm" len="sm"/>
            </a:ln>
            <a:effectLst/>
          </p:spPr>
          <p:txBody>
            <a:bodyPr/>
            <a:lstStyle/>
            <a:p>
              <a:pPr algn="ctr">
                <a:defRPr/>
              </a:pPr>
              <a:endParaRPr lang="en-US" dirty="0">
                <a:cs typeface="+mn-cs"/>
              </a:endParaRPr>
            </a:p>
          </p:txBody>
        </p:sp>
        <p:sp>
          <p:nvSpPr>
            <p:cNvPr id="50" name="Freeform 50"/>
            <p:cNvSpPr>
              <a:spLocks/>
            </p:cNvSpPr>
            <p:nvPr/>
          </p:nvSpPr>
          <p:spPr bwMode="auto">
            <a:xfrm>
              <a:off x="3843" y="1232"/>
              <a:ext cx="365" cy="341"/>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51" name="Freeform 51"/>
            <p:cNvSpPr>
              <a:spLocks/>
            </p:cNvSpPr>
            <p:nvPr/>
          </p:nvSpPr>
          <p:spPr bwMode="auto">
            <a:xfrm>
              <a:off x="3843" y="1232"/>
              <a:ext cx="365" cy="341"/>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52" name="Freeform 52"/>
            <p:cNvSpPr>
              <a:spLocks/>
            </p:cNvSpPr>
            <p:nvPr/>
          </p:nvSpPr>
          <p:spPr bwMode="auto">
            <a:xfrm>
              <a:off x="1512" y="1291"/>
              <a:ext cx="2447" cy="1892"/>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53" name="Freeform 53"/>
            <p:cNvSpPr>
              <a:spLocks/>
            </p:cNvSpPr>
            <p:nvPr/>
          </p:nvSpPr>
          <p:spPr bwMode="auto">
            <a:xfrm>
              <a:off x="1512" y="1291"/>
              <a:ext cx="2447" cy="1892"/>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54" name="Freeform 54"/>
            <p:cNvSpPr>
              <a:spLocks/>
            </p:cNvSpPr>
            <p:nvPr/>
          </p:nvSpPr>
          <p:spPr bwMode="auto">
            <a:xfrm>
              <a:off x="1570" y="1334"/>
              <a:ext cx="2267" cy="1700"/>
            </a:xfrm>
            <a:custGeom>
              <a:avLst/>
              <a:gdLst/>
              <a:ahLst/>
              <a:cxnLst>
                <a:cxn ang="0">
                  <a:pos x="2029" y="0"/>
                </a:cxn>
                <a:cxn ang="0">
                  <a:pos x="0" y="1300"/>
                </a:cxn>
                <a:cxn ang="0">
                  <a:pos x="236" y="1699"/>
                </a:cxn>
                <a:cxn ang="0">
                  <a:pos x="2266" y="381"/>
                </a:cxn>
                <a:cxn ang="0">
                  <a:pos x="2029" y="0"/>
                </a:cxn>
                <a:cxn ang="0">
                  <a:pos x="2029" y="0"/>
                </a:cxn>
              </a:cxnLst>
              <a:rect l="0" t="0" r="r" b="b"/>
              <a:pathLst>
                <a:path w="2267" h="1700">
                  <a:moveTo>
                    <a:pt x="2029" y="0"/>
                  </a:moveTo>
                  <a:lnTo>
                    <a:pt x="0" y="1300"/>
                  </a:lnTo>
                  <a:lnTo>
                    <a:pt x="236" y="1699"/>
                  </a:lnTo>
                  <a:lnTo>
                    <a:pt x="2266" y="381"/>
                  </a:lnTo>
                  <a:lnTo>
                    <a:pt x="2029" y="0"/>
                  </a:lnTo>
                  <a:lnTo>
                    <a:pt x="2029"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55" name="Freeform 55"/>
            <p:cNvSpPr>
              <a:spLocks/>
            </p:cNvSpPr>
            <p:nvPr/>
          </p:nvSpPr>
          <p:spPr bwMode="auto">
            <a:xfrm>
              <a:off x="1575" y="1344"/>
              <a:ext cx="2249" cy="1676"/>
            </a:xfrm>
            <a:custGeom>
              <a:avLst/>
              <a:gdLst/>
              <a:ahLst/>
              <a:cxnLst>
                <a:cxn ang="0">
                  <a:pos x="2022" y="0"/>
                </a:cxn>
                <a:cxn ang="0">
                  <a:pos x="0" y="1296"/>
                </a:cxn>
                <a:cxn ang="0">
                  <a:pos x="227" y="1677"/>
                </a:cxn>
                <a:cxn ang="0">
                  <a:pos x="2250" y="363"/>
                </a:cxn>
                <a:cxn ang="0">
                  <a:pos x="2022" y="0"/>
                </a:cxn>
                <a:cxn ang="0">
                  <a:pos x="2022" y="0"/>
                </a:cxn>
              </a:cxnLst>
              <a:rect l="0" t="0" r="r" b="b"/>
              <a:pathLst>
                <a:path w="2251" h="1678">
                  <a:moveTo>
                    <a:pt x="2022" y="0"/>
                  </a:moveTo>
                  <a:lnTo>
                    <a:pt x="0" y="1296"/>
                  </a:lnTo>
                  <a:lnTo>
                    <a:pt x="227" y="1677"/>
                  </a:lnTo>
                  <a:lnTo>
                    <a:pt x="2250" y="363"/>
                  </a:lnTo>
                  <a:lnTo>
                    <a:pt x="2022" y="0"/>
                  </a:lnTo>
                  <a:lnTo>
                    <a:pt x="2022" y="0"/>
                  </a:lnTo>
                </a:path>
              </a:pathLst>
            </a:custGeom>
            <a:solidFill>
              <a:srgbClr val="FFDA16"/>
            </a:solidFill>
            <a:ln w="9525" cap="rnd">
              <a:noFill/>
              <a:round/>
              <a:headEnd/>
              <a:tailEnd/>
            </a:ln>
            <a:effectLst/>
          </p:spPr>
          <p:txBody>
            <a:bodyPr/>
            <a:lstStyle/>
            <a:p>
              <a:pPr algn="ctr">
                <a:defRPr/>
              </a:pPr>
              <a:endParaRPr lang="en-US" dirty="0">
                <a:cs typeface="+mn-cs"/>
              </a:endParaRPr>
            </a:p>
          </p:txBody>
        </p:sp>
        <p:sp>
          <p:nvSpPr>
            <p:cNvPr id="56" name="Freeform 56"/>
            <p:cNvSpPr>
              <a:spLocks/>
            </p:cNvSpPr>
            <p:nvPr/>
          </p:nvSpPr>
          <p:spPr bwMode="auto">
            <a:xfrm>
              <a:off x="1575" y="1353"/>
              <a:ext cx="2239" cy="1657"/>
            </a:xfrm>
            <a:custGeom>
              <a:avLst/>
              <a:gdLst/>
              <a:ahLst/>
              <a:cxnLst>
                <a:cxn ang="0">
                  <a:pos x="2019" y="0"/>
                </a:cxn>
                <a:cxn ang="0">
                  <a:pos x="0" y="1292"/>
                </a:cxn>
                <a:cxn ang="0">
                  <a:pos x="218" y="1656"/>
                </a:cxn>
                <a:cxn ang="0">
                  <a:pos x="2237" y="347"/>
                </a:cxn>
                <a:cxn ang="0">
                  <a:pos x="2019" y="0"/>
                </a:cxn>
                <a:cxn ang="0">
                  <a:pos x="2019" y="0"/>
                </a:cxn>
              </a:cxnLst>
              <a:rect l="0" t="0" r="r" b="b"/>
              <a:pathLst>
                <a:path w="2238" h="1657">
                  <a:moveTo>
                    <a:pt x="2019" y="0"/>
                  </a:moveTo>
                  <a:lnTo>
                    <a:pt x="0" y="1292"/>
                  </a:lnTo>
                  <a:lnTo>
                    <a:pt x="218" y="1656"/>
                  </a:lnTo>
                  <a:lnTo>
                    <a:pt x="2237" y="347"/>
                  </a:lnTo>
                  <a:lnTo>
                    <a:pt x="2019" y="0"/>
                  </a:lnTo>
                  <a:lnTo>
                    <a:pt x="2019" y="0"/>
                  </a:lnTo>
                </a:path>
              </a:pathLst>
            </a:custGeom>
            <a:solidFill>
              <a:srgbClr val="FFDB1D"/>
            </a:solidFill>
            <a:ln w="9525" cap="rnd">
              <a:noFill/>
              <a:round/>
              <a:headEnd/>
              <a:tailEnd/>
            </a:ln>
            <a:effectLst/>
          </p:spPr>
          <p:txBody>
            <a:bodyPr/>
            <a:lstStyle/>
            <a:p>
              <a:pPr algn="ctr">
                <a:defRPr/>
              </a:pPr>
              <a:endParaRPr lang="en-US" dirty="0">
                <a:cs typeface="+mn-cs"/>
              </a:endParaRPr>
            </a:p>
          </p:txBody>
        </p:sp>
        <p:sp>
          <p:nvSpPr>
            <p:cNvPr id="57" name="Freeform 57"/>
            <p:cNvSpPr>
              <a:spLocks/>
            </p:cNvSpPr>
            <p:nvPr/>
          </p:nvSpPr>
          <p:spPr bwMode="auto">
            <a:xfrm>
              <a:off x="1584" y="1358"/>
              <a:ext cx="2221" cy="1638"/>
            </a:xfrm>
            <a:custGeom>
              <a:avLst/>
              <a:gdLst/>
              <a:ahLst/>
              <a:cxnLst>
                <a:cxn ang="0">
                  <a:pos x="2014" y="0"/>
                </a:cxn>
                <a:cxn ang="0">
                  <a:pos x="0" y="1291"/>
                </a:cxn>
                <a:cxn ang="0">
                  <a:pos x="210" y="1638"/>
                </a:cxn>
                <a:cxn ang="0">
                  <a:pos x="2221" y="333"/>
                </a:cxn>
                <a:cxn ang="0">
                  <a:pos x="2014" y="0"/>
                </a:cxn>
                <a:cxn ang="0">
                  <a:pos x="2014" y="0"/>
                </a:cxn>
              </a:cxnLst>
              <a:rect l="0" t="0" r="r" b="b"/>
              <a:pathLst>
                <a:path w="2222" h="1639">
                  <a:moveTo>
                    <a:pt x="2014" y="0"/>
                  </a:moveTo>
                  <a:lnTo>
                    <a:pt x="0" y="1291"/>
                  </a:lnTo>
                  <a:lnTo>
                    <a:pt x="210" y="1638"/>
                  </a:lnTo>
                  <a:lnTo>
                    <a:pt x="2221" y="333"/>
                  </a:lnTo>
                  <a:lnTo>
                    <a:pt x="2014" y="0"/>
                  </a:lnTo>
                  <a:lnTo>
                    <a:pt x="2014" y="0"/>
                  </a:lnTo>
                </a:path>
              </a:pathLst>
            </a:custGeom>
            <a:solidFill>
              <a:srgbClr val="FFDD24"/>
            </a:solidFill>
            <a:ln w="9525" cap="rnd">
              <a:noFill/>
              <a:round/>
              <a:headEnd/>
              <a:tailEnd/>
            </a:ln>
            <a:effectLst/>
          </p:spPr>
          <p:txBody>
            <a:bodyPr/>
            <a:lstStyle/>
            <a:p>
              <a:pPr algn="ctr">
                <a:defRPr/>
              </a:pPr>
              <a:endParaRPr lang="en-US" dirty="0">
                <a:cs typeface="+mn-cs"/>
              </a:endParaRPr>
            </a:p>
          </p:txBody>
        </p:sp>
        <p:sp>
          <p:nvSpPr>
            <p:cNvPr id="58" name="Freeform 58"/>
            <p:cNvSpPr>
              <a:spLocks/>
            </p:cNvSpPr>
            <p:nvPr/>
          </p:nvSpPr>
          <p:spPr bwMode="auto">
            <a:xfrm>
              <a:off x="1584" y="1363"/>
              <a:ext cx="2211" cy="1618"/>
            </a:xfrm>
            <a:custGeom>
              <a:avLst/>
              <a:gdLst/>
              <a:ahLst/>
              <a:cxnLst>
                <a:cxn ang="0">
                  <a:pos x="2012" y="0"/>
                </a:cxn>
                <a:cxn ang="0">
                  <a:pos x="0" y="1287"/>
                </a:cxn>
                <a:cxn ang="0">
                  <a:pos x="202" y="1618"/>
                </a:cxn>
                <a:cxn ang="0">
                  <a:pos x="2208" y="315"/>
                </a:cxn>
                <a:cxn ang="0">
                  <a:pos x="2012" y="0"/>
                </a:cxn>
                <a:cxn ang="0">
                  <a:pos x="2012" y="0"/>
                </a:cxn>
              </a:cxnLst>
              <a:rect l="0" t="0" r="r" b="b"/>
              <a:pathLst>
                <a:path w="2209" h="1619">
                  <a:moveTo>
                    <a:pt x="2012" y="0"/>
                  </a:moveTo>
                  <a:lnTo>
                    <a:pt x="0" y="1287"/>
                  </a:lnTo>
                  <a:lnTo>
                    <a:pt x="202" y="1618"/>
                  </a:lnTo>
                  <a:lnTo>
                    <a:pt x="2208" y="315"/>
                  </a:lnTo>
                  <a:lnTo>
                    <a:pt x="2012" y="0"/>
                  </a:lnTo>
                  <a:lnTo>
                    <a:pt x="2012" y="0"/>
                  </a:lnTo>
                </a:path>
              </a:pathLst>
            </a:custGeom>
            <a:solidFill>
              <a:srgbClr val="FFDE2C"/>
            </a:solidFill>
            <a:ln w="9525" cap="rnd">
              <a:noFill/>
              <a:round/>
              <a:headEnd/>
              <a:tailEnd/>
            </a:ln>
            <a:effectLst/>
          </p:spPr>
          <p:txBody>
            <a:bodyPr/>
            <a:lstStyle/>
            <a:p>
              <a:pPr algn="ctr">
                <a:defRPr/>
              </a:pPr>
              <a:endParaRPr lang="en-US" dirty="0">
                <a:cs typeface="+mn-cs"/>
              </a:endParaRPr>
            </a:p>
          </p:txBody>
        </p:sp>
        <p:sp>
          <p:nvSpPr>
            <p:cNvPr id="59" name="Freeform 59"/>
            <p:cNvSpPr>
              <a:spLocks/>
            </p:cNvSpPr>
            <p:nvPr/>
          </p:nvSpPr>
          <p:spPr bwMode="auto">
            <a:xfrm>
              <a:off x="1594" y="1377"/>
              <a:ext cx="2192" cy="1598"/>
            </a:xfrm>
            <a:custGeom>
              <a:avLst/>
              <a:gdLst/>
              <a:ahLst/>
              <a:cxnLst>
                <a:cxn ang="0">
                  <a:pos x="2001" y="0"/>
                </a:cxn>
                <a:cxn ang="0">
                  <a:pos x="0" y="1281"/>
                </a:cxn>
                <a:cxn ang="0">
                  <a:pos x="190" y="1596"/>
                </a:cxn>
                <a:cxn ang="0">
                  <a:pos x="2190" y="299"/>
                </a:cxn>
                <a:cxn ang="0">
                  <a:pos x="2001" y="0"/>
                </a:cxn>
                <a:cxn ang="0">
                  <a:pos x="2001" y="0"/>
                </a:cxn>
              </a:cxnLst>
              <a:rect l="0" t="0" r="r" b="b"/>
              <a:pathLst>
                <a:path w="2191" h="1597">
                  <a:moveTo>
                    <a:pt x="2001" y="0"/>
                  </a:moveTo>
                  <a:lnTo>
                    <a:pt x="0" y="1281"/>
                  </a:lnTo>
                  <a:lnTo>
                    <a:pt x="190" y="1596"/>
                  </a:lnTo>
                  <a:lnTo>
                    <a:pt x="2190" y="299"/>
                  </a:lnTo>
                  <a:lnTo>
                    <a:pt x="2001" y="0"/>
                  </a:lnTo>
                  <a:lnTo>
                    <a:pt x="2001" y="0"/>
                  </a:lnTo>
                </a:path>
              </a:pathLst>
            </a:custGeom>
            <a:solidFill>
              <a:srgbClr val="FFE033"/>
            </a:solidFill>
            <a:ln w="9525" cap="rnd">
              <a:noFill/>
              <a:round/>
              <a:headEnd/>
              <a:tailEnd/>
            </a:ln>
            <a:effectLst/>
          </p:spPr>
          <p:txBody>
            <a:bodyPr/>
            <a:lstStyle/>
            <a:p>
              <a:pPr algn="ctr">
                <a:defRPr/>
              </a:pPr>
              <a:endParaRPr lang="en-US" dirty="0">
                <a:cs typeface="+mn-cs"/>
              </a:endParaRPr>
            </a:p>
          </p:txBody>
        </p:sp>
        <p:sp>
          <p:nvSpPr>
            <p:cNvPr id="60" name="Freeform 60"/>
            <p:cNvSpPr>
              <a:spLocks/>
            </p:cNvSpPr>
            <p:nvPr/>
          </p:nvSpPr>
          <p:spPr bwMode="auto">
            <a:xfrm>
              <a:off x="1575" y="1363"/>
              <a:ext cx="2177" cy="1575"/>
            </a:xfrm>
            <a:custGeom>
              <a:avLst/>
              <a:gdLst/>
              <a:ahLst/>
              <a:cxnLst>
                <a:cxn ang="0">
                  <a:pos x="1997" y="0"/>
                </a:cxn>
                <a:cxn ang="0">
                  <a:pos x="0" y="1277"/>
                </a:cxn>
                <a:cxn ang="0">
                  <a:pos x="181" y="1574"/>
                </a:cxn>
                <a:cxn ang="0">
                  <a:pos x="2175" y="282"/>
                </a:cxn>
                <a:cxn ang="0">
                  <a:pos x="1997" y="0"/>
                </a:cxn>
                <a:cxn ang="0">
                  <a:pos x="1997" y="0"/>
                </a:cxn>
              </a:cxnLst>
              <a:rect l="0" t="0" r="r" b="b"/>
              <a:pathLst>
                <a:path w="2176" h="1575">
                  <a:moveTo>
                    <a:pt x="1997" y="0"/>
                  </a:moveTo>
                  <a:lnTo>
                    <a:pt x="0" y="1277"/>
                  </a:lnTo>
                  <a:lnTo>
                    <a:pt x="181" y="1574"/>
                  </a:lnTo>
                  <a:lnTo>
                    <a:pt x="2175" y="282"/>
                  </a:lnTo>
                  <a:lnTo>
                    <a:pt x="1997" y="0"/>
                  </a:lnTo>
                  <a:lnTo>
                    <a:pt x="1997" y="0"/>
                  </a:lnTo>
                </a:path>
              </a:pathLst>
            </a:custGeom>
            <a:solidFill>
              <a:srgbClr val="FFE13A"/>
            </a:solidFill>
            <a:ln w="9525" cap="rnd">
              <a:noFill/>
              <a:round/>
              <a:headEnd/>
              <a:tailEnd/>
            </a:ln>
            <a:effectLst/>
          </p:spPr>
          <p:txBody>
            <a:bodyPr/>
            <a:lstStyle/>
            <a:p>
              <a:pPr algn="ctr">
                <a:defRPr/>
              </a:pPr>
              <a:endParaRPr lang="en-US" dirty="0">
                <a:cs typeface="+mn-cs"/>
              </a:endParaRPr>
            </a:p>
          </p:txBody>
        </p:sp>
        <p:sp>
          <p:nvSpPr>
            <p:cNvPr id="61" name="Freeform 61"/>
            <p:cNvSpPr>
              <a:spLocks/>
            </p:cNvSpPr>
            <p:nvPr/>
          </p:nvSpPr>
          <p:spPr bwMode="auto">
            <a:xfrm>
              <a:off x="1565" y="1356"/>
              <a:ext cx="2163" cy="1556"/>
            </a:xfrm>
            <a:custGeom>
              <a:avLst/>
              <a:gdLst/>
              <a:ahLst/>
              <a:cxnLst>
                <a:cxn ang="0">
                  <a:pos x="1994" y="0"/>
                </a:cxn>
                <a:cxn ang="0">
                  <a:pos x="0" y="1275"/>
                </a:cxn>
                <a:cxn ang="0">
                  <a:pos x="172" y="1556"/>
                </a:cxn>
                <a:cxn ang="0">
                  <a:pos x="2162" y="269"/>
                </a:cxn>
                <a:cxn ang="0">
                  <a:pos x="1994" y="0"/>
                </a:cxn>
                <a:cxn ang="0">
                  <a:pos x="1994" y="0"/>
                </a:cxn>
              </a:cxnLst>
              <a:rect l="0" t="0" r="r" b="b"/>
              <a:pathLst>
                <a:path w="2163" h="1557">
                  <a:moveTo>
                    <a:pt x="1994" y="0"/>
                  </a:moveTo>
                  <a:lnTo>
                    <a:pt x="0" y="1275"/>
                  </a:lnTo>
                  <a:lnTo>
                    <a:pt x="172" y="1556"/>
                  </a:lnTo>
                  <a:lnTo>
                    <a:pt x="2162" y="269"/>
                  </a:lnTo>
                  <a:lnTo>
                    <a:pt x="1994" y="0"/>
                  </a:lnTo>
                  <a:lnTo>
                    <a:pt x="1994" y="0"/>
                  </a:lnTo>
                </a:path>
              </a:pathLst>
            </a:custGeom>
            <a:solidFill>
              <a:srgbClr val="FFE241"/>
            </a:solidFill>
            <a:ln w="9525" cap="rnd">
              <a:noFill/>
              <a:round/>
              <a:headEnd/>
              <a:tailEnd/>
            </a:ln>
            <a:effectLst/>
          </p:spPr>
          <p:txBody>
            <a:bodyPr/>
            <a:lstStyle/>
            <a:p>
              <a:pPr algn="ctr">
                <a:defRPr/>
              </a:pPr>
              <a:endParaRPr lang="en-US" dirty="0">
                <a:cs typeface="+mn-cs"/>
              </a:endParaRPr>
            </a:p>
          </p:txBody>
        </p:sp>
        <p:sp>
          <p:nvSpPr>
            <p:cNvPr id="62" name="Freeform 62"/>
            <p:cNvSpPr>
              <a:spLocks/>
            </p:cNvSpPr>
            <p:nvPr/>
          </p:nvSpPr>
          <p:spPr bwMode="auto">
            <a:xfrm>
              <a:off x="1607" y="1388"/>
              <a:ext cx="2144" cy="1537"/>
            </a:xfrm>
            <a:custGeom>
              <a:avLst/>
              <a:gdLst/>
              <a:ahLst/>
              <a:cxnLst>
                <a:cxn ang="0">
                  <a:pos x="1987" y="0"/>
                </a:cxn>
                <a:cxn ang="0">
                  <a:pos x="0" y="1271"/>
                </a:cxn>
                <a:cxn ang="0">
                  <a:pos x="161" y="1534"/>
                </a:cxn>
                <a:cxn ang="0">
                  <a:pos x="2144" y="251"/>
                </a:cxn>
                <a:cxn ang="0">
                  <a:pos x="1987" y="0"/>
                </a:cxn>
                <a:cxn ang="0">
                  <a:pos x="1987" y="0"/>
                </a:cxn>
              </a:cxnLst>
              <a:rect l="0" t="0" r="r" b="b"/>
              <a:pathLst>
                <a:path w="2145" h="1535">
                  <a:moveTo>
                    <a:pt x="1987" y="0"/>
                  </a:moveTo>
                  <a:lnTo>
                    <a:pt x="0" y="1271"/>
                  </a:lnTo>
                  <a:lnTo>
                    <a:pt x="161" y="1534"/>
                  </a:lnTo>
                  <a:lnTo>
                    <a:pt x="2144" y="251"/>
                  </a:lnTo>
                  <a:lnTo>
                    <a:pt x="1987" y="0"/>
                  </a:lnTo>
                  <a:lnTo>
                    <a:pt x="1987" y="0"/>
                  </a:lnTo>
                </a:path>
              </a:pathLst>
            </a:custGeom>
            <a:solidFill>
              <a:srgbClr val="FFE449"/>
            </a:solidFill>
            <a:ln w="9525" cap="rnd">
              <a:noFill/>
              <a:round/>
              <a:headEnd/>
              <a:tailEnd/>
            </a:ln>
            <a:effectLst/>
          </p:spPr>
          <p:txBody>
            <a:bodyPr/>
            <a:lstStyle/>
            <a:p>
              <a:pPr algn="ctr">
                <a:defRPr/>
              </a:pPr>
              <a:endParaRPr lang="en-US" dirty="0">
                <a:cs typeface="+mn-cs"/>
              </a:endParaRPr>
            </a:p>
          </p:txBody>
        </p:sp>
        <p:sp>
          <p:nvSpPr>
            <p:cNvPr id="63" name="Freeform 63"/>
            <p:cNvSpPr>
              <a:spLocks/>
            </p:cNvSpPr>
            <p:nvPr/>
          </p:nvSpPr>
          <p:spPr bwMode="auto">
            <a:xfrm>
              <a:off x="1612" y="1408"/>
              <a:ext cx="2130" cy="1517"/>
            </a:xfrm>
            <a:custGeom>
              <a:avLst/>
              <a:gdLst/>
              <a:ahLst/>
              <a:cxnLst>
                <a:cxn ang="0">
                  <a:pos x="1981" y="0"/>
                </a:cxn>
                <a:cxn ang="0">
                  <a:pos x="0" y="1265"/>
                </a:cxn>
                <a:cxn ang="0">
                  <a:pos x="154" y="1515"/>
                </a:cxn>
                <a:cxn ang="0">
                  <a:pos x="2129" y="236"/>
                </a:cxn>
                <a:cxn ang="0">
                  <a:pos x="1981" y="0"/>
                </a:cxn>
                <a:cxn ang="0">
                  <a:pos x="1981" y="0"/>
                </a:cxn>
              </a:cxnLst>
              <a:rect l="0" t="0" r="r" b="b"/>
              <a:pathLst>
                <a:path w="2130" h="1516">
                  <a:moveTo>
                    <a:pt x="1981" y="0"/>
                  </a:moveTo>
                  <a:lnTo>
                    <a:pt x="0" y="1265"/>
                  </a:lnTo>
                  <a:lnTo>
                    <a:pt x="154" y="1515"/>
                  </a:lnTo>
                  <a:lnTo>
                    <a:pt x="2129" y="236"/>
                  </a:lnTo>
                  <a:lnTo>
                    <a:pt x="1981" y="0"/>
                  </a:lnTo>
                  <a:lnTo>
                    <a:pt x="1981" y="0"/>
                  </a:lnTo>
                </a:path>
              </a:pathLst>
            </a:custGeom>
            <a:solidFill>
              <a:srgbClr val="FFE550"/>
            </a:solidFill>
            <a:ln w="9525" cap="rnd">
              <a:noFill/>
              <a:round/>
              <a:headEnd/>
              <a:tailEnd/>
            </a:ln>
            <a:effectLst/>
          </p:spPr>
          <p:txBody>
            <a:bodyPr/>
            <a:lstStyle/>
            <a:p>
              <a:pPr algn="ctr">
                <a:defRPr/>
              </a:pPr>
              <a:endParaRPr lang="en-US" dirty="0">
                <a:cs typeface="+mn-cs"/>
              </a:endParaRPr>
            </a:p>
          </p:txBody>
        </p:sp>
        <p:sp>
          <p:nvSpPr>
            <p:cNvPr id="64" name="Freeform 64"/>
            <p:cNvSpPr>
              <a:spLocks/>
            </p:cNvSpPr>
            <p:nvPr/>
          </p:nvSpPr>
          <p:spPr bwMode="auto">
            <a:xfrm>
              <a:off x="1618" y="1416"/>
              <a:ext cx="2114" cy="1493"/>
            </a:xfrm>
            <a:custGeom>
              <a:avLst/>
              <a:gdLst/>
              <a:ahLst/>
              <a:cxnLst>
                <a:cxn ang="0">
                  <a:pos x="1974" y="0"/>
                </a:cxn>
                <a:cxn ang="0">
                  <a:pos x="0" y="1261"/>
                </a:cxn>
                <a:cxn ang="0">
                  <a:pos x="143" y="1495"/>
                </a:cxn>
                <a:cxn ang="0">
                  <a:pos x="2112" y="218"/>
                </a:cxn>
                <a:cxn ang="0">
                  <a:pos x="1974" y="0"/>
                </a:cxn>
                <a:cxn ang="0">
                  <a:pos x="1974" y="0"/>
                </a:cxn>
              </a:cxnLst>
              <a:rect l="0" t="0" r="r" b="b"/>
              <a:pathLst>
                <a:path w="2113" h="1496">
                  <a:moveTo>
                    <a:pt x="1974" y="0"/>
                  </a:moveTo>
                  <a:lnTo>
                    <a:pt x="0" y="1261"/>
                  </a:lnTo>
                  <a:lnTo>
                    <a:pt x="143" y="1495"/>
                  </a:lnTo>
                  <a:lnTo>
                    <a:pt x="2112" y="218"/>
                  </a:lnTo>
                  <a:lnTo>
                    <a:pt x="1974" y="0"/>
                  </a:lnTo>
                  <a:lnTo>
                    <a:pt x="1974" y="0"/>
                  </a:lnTo>
                </a:path>
              </a:pathLst>
            </a:custGeom>
            <a:solidFill>
              <a:srgbClr val="FFE757"/>
            </a:solidFill>
            <a:ln w="9525" cap="rnd">
              <a:noFill/>
              <a:round/>
              <a:headEnd/>
              <a:tailEnd/>
            </a:ln>
            <a:effectLst/>
          </p:spPr>
          <p:txBody>
            <a:bodyPr/>
            <a:lstStyle/>
            <a:p>
              <a:pPr algn="ctr">
                <a:defRPr/>
              </a:pPr>
              <a:endParaRPr lang="en-US" dirty="0">
                <a:cs typeface="+mn-cs"/>
              </a:endParaRPr>
            </a:p>
          </p:txBody>
        </p:sp>
        <p:sp>
          <p:nvSpPr>
            <p:cNvPr id="65" name="Freeform 65"/>
            <p:cNvSpPr>
              <a:spLocks/>
            </p:cNvSpPr>
            <p:nvPr/>
          </p:nvSpPr>
          <p:spPr bwMode="auto">
            <a:xfrm>
              <a:off x="1622" y="1425"/>
              <a:ext cx="2096" cy="1475"/>
            </a:xfrm>
            <a:custGeom>
              <a:avLst/>
              <a:gdLst/>
              <a:ahLst/>
              <a:cxnLst>
                <a:cxn ang="0">
                  <a:pos x="1970" y="0"/>
                </a:cxn>
                <a:cxn ang="0">
                  <a:pos x="0" y="1256"/>
                </a:cxn>
                <a:cxn ang="0">
                  <a:pos x="135" y="1474"/>
                </a:cxn>
                <a:cxn ang="0">
                  <a:pos x="2097" y="202"/>
                </a:cxn>
                <a:cxn ang="0">
                  <a:pos x="1970" y="0"/>
                </a:cxn>
                <a:cxn ang="0">
                  <a:pos x="1970" y="0"/>
                </a:cxn>
              </a:cxnLst>
              <a:rect l="0" t="0" r="r" b="b"/>
              <a:pathLst>
                <a:path w="2098" h="1475">
                  <a:moveTo>
                    <a:pt x="1970" y="0"/>
                  </a:moveTo>
                  <a:lnTo>
                    <a:pt x="0" y="1256"/>
                  </a:lnTo>
                  <a:lnTo>
                    <a:pt x="135" y="1474"/>
                  </a:lnTo>
                  <a:lnTo>
                    <a:pt x="2097" y="202"/>
                  </a:lnTo>
                  <a:lnTo>
                    <a:pt x="1970" y="0"/>
                  </a:lnTo>
                  <a:lnTo>
                    <a:pt x="1970" y="0"/>
                  </a:lnTo>
                </a:path>
              </a:pathLst>
            </a:custGeom>
            <a:solidFill>
              <a:srgbClr val="FFE85E"/>
            </a:solidFill>
            <a:ln w="9525" cap="rnd">
              <a:noFill/>
              <a:round/>
              <a:headEnd/>
              <a:tailEnd/>
            </a:ln>
            <a:effectLst/>
          </p:spPr>
          <p:txBody>
            <a:bodyPr/>
            <a:lstStyle/>
            <a:p>
              <a:pPr algn="ctr">
                <a:defRPr/>
              </a:pPr>
              <a:endParaRPr lang="en-US" dirty="0">
                <a:cs typeface="+mn-cs"/>
              </a:endParaRPr>
            </a:p>
          </p:txBody>
        </p:sp>
        <p:sp>
          <p:nvSpPr>
            <p:cNvPr id="66" name="Freeform 66"/>
            <p:cNvSpPr>
              <a:spLocks/>
            </p:cNvSpPr>
            <p:nvPr/>
          </p:nvSpPr>
          <p:spPr bwMode="auto">
            <a:xfrm>
              <a:off x="1629" y="1433"/>
              <a:ext cx="2083" cy="1454"/>
            </a:xfrm>
            <a:custGeom>
              <a:avLst/>
              <a:gdLst/>
              <a:ahLst/>
              <a:cxnLst>
                <a:cxn ang="0">
                  <a:pos x="1965" y="0"/>
                </a:cxn>
                <a:cxn ang="0">
                  <a:pos x="0" y="1252"/>
                </a:cxn>
                <a:cxn ang="0">
                  <a:pos x="126" y="1453"/>
                </a:cxn>
                <a:cxn ang="0">
                  <a:pos x="2082" y="185"/>
                </a:cxn>
                <a:cxn ang="0">
                  <a:pos x="1965" y="0"/>
                </a:cxn>
                <a:cxn ang="0">
                  <a:pos x="1965" y="0"/>
                </a:cxn>
              </a:cxnLst>
              <a:rect l="0" t="0" r="r" b="b"/>
              <a:pathLst>
                <a:path w="2083" h="1454">
                  <a:moveTo>
                    <a:pt x="1965" y="0"/>
                  </a:moveTo>
                  <a:lnTo>
                    <a:pt x="0" y="1252"/>
                  </a:lnTo>
                  <a:lnTo>
                    <a:pt x="126" y="1453"/>
                  </a:lnTo>
                  <a:lnTo>
                    <a:pt x="2082" y="185"/>
                  </a:lnTo>
                  <a:lnTo>
                    <a:pt x="1965" y="0"/>
                  </a:lnTo>
                  <a:lnTo>
                    <a:pt x="1965" y="0"/>
                  </a:lnTo>
                </a:path>
              </a:pathLst>
            </a:custGeom>
            <a:solidFill>
              <a:srgbClr val="FFEA65"/>
            </a:solidFill>
            <a:ln w="9525" cap="rnd">
              <a:noFill/>
              <a:round/>
              <a:headEnd/>
              <a:tailEnd/>
            </a:ln>
            <a:effectLst/>
          </p:spPr>
          <p:txBody>
            <a:bodyPr/>
            <a:lstStyle/>
            <a:p>
              <a:pPr algn="ctr">
                <a:defRPr/>
              </a:pPr>
              <a:endParaRPr lang="en-US" dirty="0">
                <a:cs typeface="+mn-cs"/>
              </a:endParaRPr>
            </a:p>
          </p:txBody>
        </p:sp>
        <p:sp>
          <p:nvSpPr>
            <p:cNvPr id="67" name="Freeform 67"/>
            <p:cNvSpPr>
              <a:spLocks/>
            </p:cNvSpPr>
            <p:nvPr/>
          </p:nvSpPr>
          <p:spPr bwMode="auto">
            <a:xfrm>
              <a:off x="1632" y="1440"/>
              <a:ext cx="2067" cy="1435"/>
            </a:xfrm>
            <a:custGeom>
              <a:avLst/>
              <a:gdLst/>
              <a:ahLst/>
              <a:cxnLst>
                <a:cxn ang="0">
                  <a:pos x="1961" y="0"/>
                </a:cxn>
                <a:cxn ang="0">
                  <a:pos x="0" y="1250"/>
                </a:cxn>
                <a:cxn ang="0">
                  <a:pos x="115" y="1434"/>
                </a:cxn>
                <a:cxn ang="0">
                  <a:pos x="2067" y="172"/>
                </a:cxn>
                <a:cxn ang="0">
                  <a:pos x="1961" y="0"/>
                </a:cxn>
                <a:cxn ang="0">
                  <a:pos x="1961" y="0"/>
                </a:cxn>
              </a:cxnLst>
              <a:rect l="0" t="0" r="r" b="b"/>
              <a:pathLst>
                <a:path w="2068" h="1435">
                  <a:moveTo>
                    <a:pt x="1961" y="0"/>
                  </a:moveTo>
                  <a:lnTo>
                    <a:pt x="0" y="1250"/>
                  </a:lnTo>
                  <a:lnTo>
                    <a:pt x="115" y="1434"/>
                  </a:lnTo>
                  <a:lnTo>
                    <a:pt x="2067" y="172"/>
                  </a:lnTo>
                  <a:lnTo>
                    <a:pt x="1961" y="0"/>
                  </a:lnTo>
                  <a:lnTo>
                    <a:pt x="1961" y="0"/>
                  </a:lnTo>
                </a:path>
              </a:pathLst>
            </a:custGeom>
            <a:solidFill>
              <a:srgbClr val="FFEB6D"/>
            </a:solidFill>
            <a:ln w="9525" cap="rnd">
              <a:noFill/>
              <a:round/>
              <a:headEnd/>
              <a:tailEnd/>
            </a:ln>
            <a:effectLst/>
          </p:spPr>
          <p:txBody>
            <a:bodyPr/>
            <a:lstStyle/>
            <a:p>
              <a:pPr algn="ctr">
                <a:defRPr/>
              </a:pPr>
              <a:endParaRPr lang="en-US" dirty="0">
                <a:cs typeface="+mn-cs"/>
              </a:endParaRPr>
            </a:p>
          </p:txBody>
        </p:sp>
        <p:sp>
          <p:nvSpPr>
            <p:cNvPr id="68" name="Freeform 68"/>
            <p:cNvSpPr>
              <a:spLocks/>
            </p:cNvSpPr>
            <p:nvPr/>
          </p:nvSpPr>
          <p:spPr bwMode="auto">
            <a:xfrm>
              <a:off x="1601" y="1410"/>
              <a:ext cx="2053" cy="1417"/>
            </a:xfrm>
            <a:custGeom>
              <a:avLst/>
              <a:gdLst/>
              <a:ahLst/>
              <a:cxnLst>
                <a:cxn ang="0">
                  <a:pos x="1955" y="0"/>
                </a:cxn>
                <a:cxn ang="0">
                  <a:pos x="0" y="1247"/>
                </a:cxn>
                <a:cxn ang="0">
                  <a:pos x="105" y="1414"/>
                </a:cxn>
                <a:cxn ang="0">
                  <a:pos x="2051" y="155"/>
                </a:cxn>
                <a:cxn ang="0">
                  <a:pos x="1955" y="0"/>
                </a:cxn>
                <a:cxn ang="0">
                  <a:pos x="1955" y="0"/>
                </a:cxn>
              </a:cxnLst>
              <a:rect l="0" t="0" r="r" b="b"/>
              <a:pathLst>
                <a:path w="2052" h="1415">
                  <a:moveTo>
                    <a:pt x="1955" y="0"/>
                  </a:moveTo>
                  <a:lnTo>
                    <a:pt x="0" y="1247"/>
                  </a:lnTo>
                  <a:lnTo>
                    <a:pt x="105" y="1414"/>
                  </a:lnTo>
                  <a:lnTo>
                    <a:pt x="2051" y="155"/>
                  </a:lnTo>
                  <a:lnTo>
                    <a:pt x="1955" y="0"/>
                  </a:lnTo>
                  <a:lnTo>
                    <a:pt x="1955" y="0"/>
                  </a:lnTo>
                </a:path>
              </a:pathLst>
            </a:custGeom>
            <a:solidFill>
              <a:srgbClr val="FFED74"/>
            </a:solidFill>
            <a:ln w="9525" cap="rnd">
              <a:noFill/>
              <a:round/>
              <a:headEnd/>
              <a:tailEnd/>
            </a:ln>
            <a:effectLst/>
          </p:spPr>
          <p:txBody>
            <a:bodyPr/>
            <a:lstStyle/>
            <a:p>
              <a:pPr algn="ctr">
                <a:defRPr/>
              </a:pPr>
              <a:endParaRPr lang="en-US" dirty="0">
                <a:cs typeface="+mn-cs"/>
              </a:endParaRPr>
            </a:p>
          </p:txBody>
        </p:sp>
        <p:sp>
          <p:nvSpPr>
            <p:cNvPr id="69" name="Freeform 69"/>
            <p:cNvSpPr>
              <a:spLocks/>
            </p:cNvSpPr>
            <p:nvPr/>
          </p:nvSpPr>
          <p:spPr bwMode="auto">
            <a:xfrm>
              <a:off x="1632" y="1440"/>
              <a:ext cx="2038" cy="1392"/>
            </a:xfrm>
            <a:custGeom>
              <a:avLst/>
              <a:gdLst/>
              <a:ahLst/>
              <a:cxnLst>
                <a:cxn ang="0">
                  <a:pos x="1949" y="0"/>
                </a:cxn>
                <a:cxn ang="0">
                  <a:pos x="0" y="1241"/>
                </a:cxn>
                <a:cxn ang="0">
                  <a:pos x="96" y="1391"/>
                </a:cxn>
                <a:cxn ang="0">
                  <a:pos x="2036" y="138"/>
                </a:cxn>
                <a:cxn ang="0">
                  <a:pos x="1949" y="0"/>
                </a:cxn>
                <a:cxn ang="0">
                  <a:pos x="1949" y="0"/>
                </a:cxn>
              </a:cxnLst>
              <a:rect l="0" t="0" r="r" b="b"/>
              <a:pathLst>
                <a:path w="2037" h="1392">
                  <a:moveTo>
                    <a:pt x="1949" y="0"/>
                  </a:moveTo>
                  <a:lnTo>
                    <a:pt x="0" y="1241"/>
                  </a:lnTo>
                  <a:lnTo>
                    <a:pt x="96" y="1391"/>
                  </a:lnTo>
                  <a:lnTo>
                    <a:pt x="2036" y="138"/>
                  </a:lnTo>
                  <a:lnTo>
                    <a:pt x="1949" y="0"/>
                  </a:lnTo>
                  <a:lnTo>
                    <a:pt x="1949" y="0"/>
                  </a:lnTo>
                </a:path>
              </a:pathLst>
            </a:custGeom>
            <a:solidFill>
              <a:srgbClr val="FFEE7B"/>
            </a:solidFill>
            <a:ln w="9525" cap="rnd">
              <a:noFill/>
              <a:round/>
              <a:headEnd/>
              <a:tailEnd/>
            </a:ln>
            <a:effectLst/>
          </p:spPr>
          <p:txBody>
            <a:bodyPr/>
            <a:lstStyle/>
            <a:p>
              <a:pPr algn="ctr">
                <a:defRPr/>
              </a:pPr>
              <a:endParaRPr lang="en-US" dirty="0">
                <a:cs typeface="+mn-cs"/>
              </a:endParaRPr>
            </a:p>
          </p:txBody>
        </p:sp>
        <p:sp>
          <p:nvSpPr>
            <p:cNvPr id="70" name="Freeform 70"/>
            <p:cNvSpPr>
              <a:spLocks/>
            </p:cNvSpPr>
            <p:nvPr/>
          </p:nvSpPr>
          <p:spPr bwMode="auto">
            <a:xfrm>
              <a:off x="1642" y="1464"/>
              <a:ext cx="2023" cy="1372"/>
            </a:xfrm>
            <a:custGeom>
              <a:avLst/>
              <a:gdLst/>
              <a:ahLst/>
              <a:cxnLst>
                <a:cxn ang="0">
                  <a:pos x="1945" y="0"/>
                </a:cxn>
                <a:cxn ang="0">
                  <a:pos x="0" y="1238"/>
                </a:cxn>
                <a:cxn ang="0">
                  <a:pos x="88" y="1370"/>
                </a:cxn>
                <a:cxn ang="0">
                  <a:pos x="2021" y="122"/>
                </a:cxn>
                <a:cxn ang="0">
                  <a:pos x="1945" y="0"/>
                </a:cxn>
                <a:cxn ang="0">
                  <a:pos x="1945" y="0"/>
                </a:cxn>
              </a:cxnLst>
              <a:rect l="0" t="0" r="r" b="b"/>
              <a:pathLst>
                <a:path w="2022" h="1371">
                  <a:moveTo>
                    <a:pt x="1945" y="0"/>
                  </a:moveTo>
                  <a:lnTo>
                    <a:pt x="0" y="1238"/>
                  </a:lnTo>
                  <a:lnTo>
                    <a:pt x="88" y="1370"/>
                  </a:lnTo>
                  <a:lnTo>
                    <a:pt x="2021" y="122"/>
                  </a:lnTo>
                  <a:lnTo>
                    <a:pt x="1945" y="0"/>
                  </a:lnTo>
                  <a:lnTo>
                    <a:pt x="1945" y="0"/>
                  </a:lnTo>
                </a:path>
              </a:pathLst>
            </a:custGeom>
            <a:solidFill>
              <a:srgbClr val="FFF082"/>
            </a:solidFill>
            <a:ln w="9525" cap="rnd">
              <a:noFill/>
              <a:round/>
              <a:headEnd/>
              <a:tailEnd/>
            </a:ln>
            <a:effectLst/>
          </p:spPr>
          <p:txBody>
            <a:bodyPr/>
            <a:lstStyle/>
            <a:p>
              <a:pPr algn="ctr">
                <a:defRPr/>
              </a:pPr>
              <a:endParaRPr lang="en-US" dirty="0">
                <a:cs typeface="+mn-cs"/>
              </a:endParaRPr>
            </a:p>
          </p:txBody>
        </p:sp>
        <p:sp>
          <p:nvSpPr>
            <p:cNvPr id="71" name="Freeform 71"/>
            <p:cNvSpPr>
              <a:spLocks/>
            </p:cNvSpPr>
            <p:nvPr/>
          </p:nvSpPr>
          <p:spPr bwMode="auto">
            <a:xfrm>
              <a:off x="1623" y="1440"/>
              <a:ext cx="2004" cy="1349"/>
            </a:xfrm>
            <a:custGeom>
              <a:avLst/>
              <a:gdLst/>
              <a:ahLst/>
              <a:cxnLst>
                <a:cxn ang="0">
                  <a:pos x="1938" y="0"/>
                </a:cxn>
                <a:cxn ang="0">
                  <a:pos x="0" y="1232"/>
                </a:cxn>
                <a:cxn ang="0">
                  <a:pos x="78" y="1349"/>
                </a:cxn>
                <a:cxn ang="0">
                  <a:pos x="2004" y="106"/>
                </a:cxn>
                <a:cxn ang="0">
                  <a:pos x="1938" y="0"/>
                </a:cxn>
                <a:cxn ang="0">
                  <a:pos x="1938" y="0"/>
                </a:cxn>
              </a:cxnLst>
              <a:rect l="0" t="0" r="r" b="b"/>
              <a:pathLst>
                <a:path w="2005" h="1350">
                  <a:moveTo>
                    <a:pt x="1938" y="0"/>
                  </a:moveTo>
                  <a:lnTo>
                    <a:pt x="0" y="1232"/>
                  </a:lnTo>
                  <a:lnTo>
                    <a:pt x="78" y="1349"/>
                  </a:lnTo>
                  <a:lnTo>
                    <a:pt x="2004" y="106"/>
                  </a:lnTo>
                  <a:lnTo>
                    <a:pt x="1938" y="0"/>
                  </a:lnTo>
                  <a:lnTo>
                    <a:pt x="1938" y="0"/>
                  </a:lnTo>
                </a:path>
              </a:pathLst>
            </a:custGeom>
            <a:solidFill>
              <a:srgbClr val="FFF18A"/>
            </a:solidFill>
            <a:ln w="9525" cap="rnd">
              <a:noFill/>
              <a:round/>
              <a:headEnd/>
              <a:tailEnd/>
            </a:ln>
            <a:effectLst/>
          </p:spPr>
          <p:txBody>
            <a:bodyPr/>
            <a:lstStyle/>
            <a:p>
              <a:pPr algn="ctr">
                <a:defRPr/>
              </a:pPr>
              <a:endParaRPr lang="en-US" dirty="0">
                <a:cs typeface="+mn-cs"/>
              </a:endParaRPr>
            </a:p>
          </p:txBody>
        </p:sp>
        <p:sp>
          <p:nvSpPr>
            <p:cNvPr id="72" name="Freeform 72"/>
            <p:cNvSpPr>
              <a:spLocks/>
            </p:cNvSpPr>
            <p:nvPr/>
          </p:nvSpPr>
          <p:spPr bwMode="auto">
            <a:xfrm>
              <a:off x="1656" y="1464"/>
              <a:ext cx="1990" cy="1330"/>
            </a:xfrm>
            <a:custGeom>
              <a:avLst/>
              <a:gdLst/>
              <a:ahLst/>
              <a:cxnLst>
                <a:cxn ang="0">
                  <a:pos x="1933" y="0"/>
                </a:cxn>
                <a:cxn ang="0">
                  <a:pos x="0" y="1229"/>
                </a:cxn>
                <a:cxn ang="0">
                  <a:pos x="69" y="1329"/>
                </a:cxn>
                <a:cxn ang="0">
                  <a:pos x="1989" y="91"/>
                </a:cxn>
                <a:cxn ang="0">
                  <a:pos x="1933" y="0"/>
                </a:cxn>
                <a:cxn ang="0">
                  <a:pos x="1933" y="0"/>
                </a:cxn>
              </a:cxnLst>
              <a:rect l="0" t="0" r="r" b="b"/>
              <a:pathLst>
                <a:path w="1990" h="1330">
                  <a:moveTo>
                    <a:pt x="1933" y="0"/>
                  </a:moveTo>
                  <a:lnTo>
                    <a:pt x="0" y="1229"/>
                  </a:lnTo>
                  <a:lnTo>
                    <a:pt x="69" y="1329"/>
                  </a:lnTo>
                  <a:lnTo>
                    <a:pt x="1989" y="91"/>
                  </a:lnTo>
                  <a:lnTo>
                    <a:pt x="1933" y="0"/>
                  </a:lnTo>
                  <a:lnTo>
                    <a:pt x="1933" y="0"/>
                  </a:lnTo>
                </a:path>
              </a:pathLst>
            </a:custGeom>
            <a:solidFill>
              <a:srgbClr val="FFF291"/>
            </a:solidFill>
            <a:ln w="9525" cap="rnd">
              <a:noFill/>
              <a:round/>
              <a:headEnd/>
              <a:tailEnd/>
            </a:ln>
            <a:effectLst/>
          </p:spPr>
          <p:txBody>
            <a:bodyPr/>
            <a:lstStyle/>
            <a:p>
              <a:pPr algn="ctr">
                <a:defRPr/>
              </a:pPr>
              <a:endParaRPr lang="en-US" dirty="0">
                <a:cs typeface="+mn-cs"/>
              </a:endParaRPr>
            </a:p>
          </p:txBody>
        </p:sp>
        <p:sp>
          <p:nvSpPr>
            <p:cNvPr id="73" name="Freeform 73"/>
            <p:cNvSpPr>
              <a:spLocks/>
            </p:cNvSpPr>
            <p:nvPr/>
          </p:nvSpPr>
          <p:spPr bwMode="auto">
            <a:xfrm>
              <a:off x="1656" y="1486"/>
              <a:ext cx="1976" cy="1311"/>
            </a:xfrm>
            <a:custGeom>
              <a:avLst/>
              <a:gdLst/>
              <a:ahLst/>
              <a:cxnLst>
                <a:cxn ang="0">
                  <a:pos x="1928" y="0"/>
                </a:cxn>
                <a:cxn ang="0">
                  <a:pos x="0" y="1227"/>
                </a:cxn>
                <a:cxn ang="0">
                  <a:pos x="61" y="1310"/>
                </a:cxn>
                <a:cxn ang="0">
                  <a:pos x="1975" y="75"/>
                </a:cxn>
                <a:cxn ang="0">
                  <a:pos x="1928" y="0"/>
                </a:cxn>
                <a:cxn ang="0">
                  <a:pos x="1928" y="0"/>
                </a:cxn>
              </a:cxnLst>
              <a:rect l="0" t="0" r="r" b="b"/>
              <a:pathLst>
                <a:path w="1976" h="1311">
                  <a:moveTo>
                    <a:pt x="1928" y="0"/>
                  </a:moveTo>
                  <a:lnTo>
                    <a:pt x="0" y="1227"/>
                  </a:lnTo>
                  <a:lnTo>
                    <a:pt x="61" y="1310"/>
                  </a:lnTo>
                  <a:lnTo>
                    <a:pt x="1975" y="75"/>
                  </a:lnTo>
                  <a:lnTo>
                    <a:pt x="1928" y="0"/>
                  </a:lnTo>
                  <a:lnTo>
                    <a:pt x="1928" y="0"/>
                  </a:lnTo>
                </a:path>
              </a:pathLst>
            </a:custGeom>
            <a:solidFill>
              <a:srgbClr val="FFF498"/>
            </a:solidFill>
            <a:ln w="9525" cap="rnd">
              <a:noFill/>
              <a:round/>
              <a:headEnd/>
              <a:tailEnd/>
            </a:ln>
            <a:effectLst/>
          </p:spPr>
          <p:txBody>
            <a:bodyPr/>
            <a:lstStyle/>
            <a:p>
              <a:pPr algn="ctr">
                <a:defRPr/>
              </a:pPr>
              <a:endParaRPr lang="en-US" dirty="0">
                <a:cs typeface="+mn-cs"/>
              </a:endParaRPr>
            </a:p>
          </p:txBody>
        </p:sp>
        <p:sp>
          <p:nvSpPr>
            <p:cNvPr id="74" name="Freeform 74"/>
            <p:cNvSpPr>
              <a:spLocks/>
            </p:cNvSpPr>
            <p:nvPr/>
          </p:nvSpPr>
          <p:spPr bwMode="auto">
            <a:xfrm>
              <a:off x="1665" y="1497"/>
              <a:ext cx="1961" cy="1287"/>
            </a:xfrm>
            <a:custGeom>
              <a:avLst/>
              <a:gdLst/>
              <a:ahLst/>
              <a:cxnLst>
                <a:cxn ang="0">
                  <a:pos x="1924" y="0"/>
                </a:cxn>
                <a:cxn ang="0">
                  <a:pos x="0" y="1223"/>
                </a:cxn>
                <a:cxn ang="0">
                  <a:pos x="52" y="1288"/>
                </a:cxn>
                <a:cxn ang="0">
                  <a:pos x="1960" y="58"/>
                </a:cxn>
                <a:cxn ang="0">
                  <a:pos x="1924" y="0"/>
                </a:cxn>
                <a:cxn ang="0">
                  <a:pos x="1924" y="0"/>
                </a:cxn>
              </a:cxnLst>
              <a:rect l="0" t="0" r="r" b="b"/>
              <a:pathLst>
                <a:path w="1961" h="1289">
                  <a:moveTo>
                    <a:pt x="1924" y="0"/>
                  </a:moveTo>
                  <a:lnTo>
                    <a:pt x="0" y="1223"/>
                  </a:lnTo>
                  <a:lnTo>
                    <a:pt x="52" y="1288"/>
                  </a:lnTo>
                  <a:lnTo>
                    <a:pt x="1960" y="58"/>
                  </a:lnTo>
                  <a:lnTo>
                    <a:pt x="1924" y="0"/>
                  </a:lnTo>
                  <a:lnTo>
                    <a:pt x="1924" y="0"/>
                  </a:lnTo>
                </a:path>
              </a:pathLst>
            </a:custGeom>
            <a:solidFill>
              <a:srgbClr val="FFF59F"/>
            </a:solidFill>
            <a:ln w="9525" cap="rnd">
              <a:noFill/>
              <a:round/>
              <a:headEnd/>
              <a:tailEnd/>
            </a:ln>
            <a:effectLst/>
          </p:spPr>
          <p:txBody>
            <a:bodyPr/>
            <a:lstStyle/>
            <a:p>
              <a:pPr algn="ctr">
                <a:defRPr/>
              </a:pPr>
              <a:endParaRPr lang="en-US" dirty="0">
                <a:cs typeface="+mn-cs"/>
              </a:endParaRPr>
            </a:p>
          </p:txBody>
        </p:sp>
        <p:sp>
          <p:nvSpPr>
            <p:cNvPr id="75" name="Freeform 75"/>
            <p:cNvSpPr>
              <a:spLocks/>
            </p:cNvSpPr>
            <p:nvPr/>
          </p:nvSpPr>
          <p:spPr bwMode="auto">
            <a:xfrm>
              <a:off x="1671" y="1506"/>
              <a:ext cx="1946" cy="1269"/>
            </a:xfrm>
            <a:custGeom>
              <a:avLst/>
              <a:gdLst/>
              <a:ahLst/>
              <a:cxnLst>
                <a:cxn ang="0">
                  <a:pos x="1917" y="0"/>
                </a:cxn>
                <a:cxn ang="0">
                  <a:pos x="0" y="1218"/>
                </a:cxn>
                <a:cxn ang="0">
                  <a:pos x="41" y="1269"/>
                </a:cxn>
                <a:cxn ang="0">
                  <a:pos x="1944" y="41"/>
                </a:cxn>
                <a:cxn ang="0">
                  <a:pos x="1917" y="0"/>
                </a:cxn>
                <a:cxn ang="0">
                  <a:pos x="1917" y="0"/>
                </a:cxn>
              </a:cxnLst>
              <a:rect l="0" t="0" r="r" b="b"/>
              <a:pathLst>
                <a:path w="1945" h="1270">
                  <a:moveTo>
                    <a:pt x="1917" y="0"/>
                  </a:moveTo>
                  <a:lnTo>
                    <a:pt x="0" y="1218"/>
                  </a:lnTo>
                  <a:lnTo>
                    <a:pt x="41" y="1269"/>
                  </a:lnTo>
                  <a:lnTo>
                    <a:pt x="1944" y="41"/>
                  </a:lnTo>
                  <a:lnTo>
                    <a:pt x="1917" y="0"/>
                  </a:lnTo>
                  <a:lnTo>
                    <a:pt x="1917" y="0"/>
                  </a:lnTo>
                </a:path>
              </a:pathLst>
            </a:custGeom>
            <a:solidFill>
              <a:srgbClr val="FFF7A7"/>
            </a:solidFill>
            <a:ln w="9525" cap="rnd">
              <a:noFill/>
              <a:round/>
              <a:headEnd/>
              <a:tailEnd/>
            </a:ln>
            <a:effectLst/>
          </p:spPr>
          <p:txBody>
            <a:bodyPr/>
            <a:lstStyle/>
            <a:p>
              <a:pPr algn="ctr">
                <a:defRPr/>
              </a:pPr>
              <a:endParaRPr lang="en-US" dirty="0">
                <a:cs typeface="+mn-cs"/>
              </a:endParaRPr>
            </a:p>
          </p:txBody>
        </p:sp>
        <p:sp>
          <p:nvSpPr>
            <p:cNvPr id="76" name="Freeform 76"/>
            <p:cNvSpPr>
              <a:spLocks/>
            </p:cNvSpPr>
            <p:nvPr/>
          </p:nvSpPr>
          <p:spPr bwMode="auto">
            <a:xfrm>
              <a:off x="1824" y="1781"/>
              <a:ext cx="2135" cy="1402"/>
            </a:xfrm>
            <a:custGeom>
              <a:avLst/>
              <a:gdLst/>
              <a:ahLst/>
              <a:cxnLst>
                <a:cxn ang="0">
                  <a:pos x="16" y="1338"/>
                </a:cxn>
                <a:cxn ang="0">
                  <a:pos x="8" y="1347"/>
                </a:cxn>
                <a:cxn ang="0">
                  <a:pos x="2" y="1355"/>
                </a:cxn>
                <a:cxn ang="0">
                  <a:pos x="0" y="1365"/>
                </a:cxn>
                <a:cxn ang="0">
                  <a:pos x="2" y="1376"/>
                </a:cxn>
                <a:cxn ang="0">
                  <a:pos x="6" y="1385"/>
                </a:cxn>
                <a:cxn ang="0">
                  <a:pos x="6" y="1385"/>
                </a:cxn>
                <a:cxn ang="0">
                  <a:pos x="12" y="1393"/>
                </a:cxn>
                <a:cxn ang="0">
                  <a:pos x="23" y="1399"/>
                </a:cxn>
                <a:cxn ang="0">
                  <a:pos x="31" y="1402"/>
                </a:cxn>
                <a:cxn ang="0">
                  <a:pos x="44" y="1399"/>
                </a:cxn>
                <a:cxn ang="0">
                  <a:pos x="55" y="1395"/>
                </a:cxn>
                <a:cxn ang="0">
                  <a:pos x="2115" y="61"/>
                </a:cxn>
                <a:cxn ang="0">
                  <a:pos x="2115" y="61"/>
                </a:cxn>
                <a:cxn ang="0">
                  <a:pos x="2124" y="54"/>
                </a:cxn>
                <a:cxn ang="0">
                  <a:pos x="2128" y="46"/>
                </a:cxn>
                <a:cxn ang="0">
                  <a:pos x="2133" y="36"/>
                </a:cxn>
                <a:cxn ang="0">
                  <a:pos x="2130" y="25"/>
                </a:cxn>
                <a:cxn ang="0">
                  <a:pos x="2126" y="15"/>
                </a:cxn>
                <a:cxn ang="0">
                  <a:pos x="2126" y="15"/>
                </a:cxn>
                <a:cxn ang="0">
                  <a:pos x="2119" y="6"/>
                </a:cxn>
                <a:cxn ang="0">
                  <a:pos x="2109" y="2"/>
                </a:cxn>
                <a:cxn ang="0">
                  <a:pos x="2098" y="0"/>
                </a:cxn>
                <a:cxn ang="0">
                  <a:pos x="2090" y="0"/>
                </a:cxn>
                <a:cxn ang="0">
                  <a:pos x="2080" y="4"/>
                </a:cxn>
                <a:cxn ang="0">
                  <a:pos x="16" y="1338"/>
                </a:cxn>
                <a:cxn ang="0">
                  <a:pos x="16" y="1338"/>
                </a:cxn>
              </a:cxnLst>
              <a:rect l="0" t="0" r="r" b="b"/>
              <a:pathLst>
                <a:path w="2134" h="1403">
                  <a:moveTo>
                    <a:pt x="16" y="1338"/>
                  </a:moveTo>
                  <a:lnTo>
                    <a:pt x="8" y="1347"/>
                  </a:lnTo>
                  <a:lnTo>
                    <a:pt x="2" y="1355"/>
                  </a:lnTo>
                  <a:lnTo>
                    <a:pt x="0" y="1365"/>
                  </a:lnTo>
                  <a:lnTo>
                    <a:pt x="2" y="1376"/>
                  </a:lnTo>
                  <a:lnTo>
                    <a:pt x="6" y="1385"/>
                  </a:lnTo>
                  <a:lnTo>
                    <a:pt x="6" y="1385"/>
                  </a:lnTo>
                  <a:lnTo>
                    <a:pt x="12" y="1393"/>
                  </a:lnTo>
                  <a:lnTo>
                    <a:pt x="23" y="1399"/>
                  </a:lnTo>
                  <a:lnTo>
                    <a:pt x="31" y="1402"/>
                  </a:lnTo>
                  <a:lnTo>
                    <a:pt x="44" y="1399"/>
                  </a:lnTo>
                  <a:lnTo>
                    <a:pt x="55" y="1395"/>
                  </a:lnTo>
                  <a:lnTo>
                    <a:pt x="2115" y="61"/>
                  </a:lnTo>
                  <a:lnTo>
                    <a:pt x="2115" y="61"/>
                  </a:lnTo>
                  <a:lnTo>
                    <a:pt x="2124" y="54"/>
                  </a:lnTo>
                  <a:lnTo>
                    <a:pt x="2128" y="46"/>
                  </a:lnTo>
                  <a:lnTo>
                    <a:pt x="2133" y="36"/>
                  </a:lnTo>
                  <a:lnTo>
                    <a:pt x="2130" y="25"/>
                  </a:lnTo>
                  <a:lnTo>
                    <a:pt x="2126" y="15"/>
                  </a:lnTo>
                  <a:lnTo>
                    <a:pt x="2126" y="15"/>
                  </a:lnTo>
                  <a:lnTo>
                    <a:pt x="2119" y="6"/>
                  </a:lnTo>
                  <a:lnTo>
                    <a:pt x="2109" y="2"/>
                  </a:lnTo>
                  <a:lnTo>
                    <a:pt x="2098" y="0"/>
                  </a:lnTo>
                  <a:lnTo>
                    <a:pt x="2090" y="0"/>
                  </a:lnTo>
                  <a:lnTo>
                    <a:pt x="2080" y="4"/>
                  </a:lnTo>
                  <a:lnTo>
                    <a:pt x="16" y="1338"/>
                  </a:lnTo>
                  <a:lnTo>
                    <a:pt x="16" y="1338"/>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77" name="Freeform 77"/>
            <p:cNvSpPr>
              <a:spLocks/>
            </p:cNvSpPr>
            <p:nvPr/>
          </p:nvSpPr>
          <p:spPr bwMode="auto">
            <a:xfrm>
              <a:off x="1789" y="1727"/>
              <a:ext cx="2130" cy="1401"/>
            </a:xfrm>
            <a:custGeom>
              <a:avLst/>
              <a:gdLst/>
              <a:ahLst/>
              <a:cxnLst>
                <a:cxn ang="0">
                  <a:pos x="17" y="1337"/>
                </a:cxn>
                <a:cxn ang="0">
                  <a:pos x="8" y="1345"/>
                </a:cxn>
                <a:cxn ang="0">
                  <a:pos x="2" y="1353"/>
                </a:cxn>
                <a:cxn ang="0">
                  <a:pos x="0" y="1364"/>
                </a:cxn>
                <a:cxn ang="0">
                  <a:pos x="0" y="1374"/>
                </a:cxn>
                <a:cxn ang="0">
                  <a:pos x="6" y="1385"/>
                </a:cxn>
                <a:cxn ang="0">
                  <a:pos x="6" y="1385"/>
                </a:cxn>
                <a:cxn ang="0">
                  <a:pos x="13" y="1393"/>
                </a:cxn>
                <a:cxn ang="0">
                  <a:pos x="20" y="1397"/>
                </a:cxn>
                <a:cxn ang="0">
                  <a:pos x="31" y="1400"/>
                </a:cxn>
                <a:cxn ang="0">
                  <a:pos x="42" y="1400"/>
                </a:cxn>
                <a:cxn ang="0">
                  <a:pos x="52" y="1395"/>
                </a:cxn>
                <a:cxn ang="0">
                  <a:pos x="2114" y="63"/>
                </a:cxn>
                <a:cxn ang="0">
                  <a:pos x="2114" y="63"/>
                </a:cxn>
                <a:cxn ang="0">
                  <a:pos x="2123" y="54"/>
                </a:cxn>
                <a:cxn ang="0">
                  <a:pos x="2126" y="47"/>
                </a:cxn>
                <a:cxn ang="0">
                  <a:pos x="2129" y="36"/>
                </a:cxn>
                <a:cxn ang="0">
                  <a:pos x="2126" y="25"/>
                </a:cxn>
                <a:cxn ang="0">
                  <a:pos x="2123" y="15"/>
                </a:cxn>
                <a:cxn ang="0">
                  <a:pos x="2123" y="15"/>
                </a:cxn>
                <a:cxn ang="0">
                  <a:pos x="2116" y="6"/>
                </a:cxn>
                <a:cxn ang="0">
                  <a:pos x="2105" y="2"/>
                </a:cxn>
                <a:cxn ang="0">
                  <a:pos x="2098" y="0"/>
                </a:cxn>
                <a:cxn ang="0">
                  <a:pos x="2087" y="0"/>
                </a:cxn>
                <a:cxn ang="0">
                  <a:pos x="2077" y="4"/>
                </a:cxn>
                <a:cxn ang="0">
                  <a:pos x="17" y="1337"/>
                </a:cxn>
                <a:cxn ang="0">
                  <a:pos x="17" y="1337"/>
                </a:cxn>
              </a:cxnLst>
              <a:rect l="0" t="0" r="r" b="b"/>
              <a:pathLst>
                <a:path w="2130" h="1401">
                  <a:moveTo>
                    <a:pt x="17" y="1337"/>
                  </a:moveTo>
                  <a:lnTo>
                    <a:pt x="8" y="1345"/>
                  </a:lnTo>
                  <a:lnTo>
                    <a:pt x="2" y="1353"/>
                  </a:lnTo>
                  <a:lnTo>
                    <a:pt x="0" y="1364"/>
                  </a:lnTo>
                  <a:lnTo>
                    <a:pt x="0" y="1374"/>
                  </a:lnTo>
                  <a:lnTo>
                    <a:pt x="6" y="1385"/>
                  </a:lnTo>
                  <a:lnTo>
                    <a:pt x="6" y="1385"/>
                  </a:lnTo>
                  <a:lnTo>
                    <a:pt x="13" y="1393"/>
                  </a:lnTo>
                  <a:lnTo>
                    <a:pt x="20" y="1397"/>
                  </a:lnTo>
                  <a:lnTo>
                    <a:pt x="31" y="1400"/>
                  </a:lnTo>
                  <a:lnTo>
                    <a:pt x="42" y="1400"/>
                  </a:lnTo>
                  <a:lnTo>
                    <a:pt x="52" y="1395"/>
                  </a:lnTo>
                  <a:lnTo>
                    <a:pt x="2114" y="63"/>
                  </a:lnTo>
                  <a:lnTo>
                    <a:pt x="2114" y="63"/>
                  </a:lnTo>
                  <a:lnTo>
                    <a:pt x="2123" y="54"/>
                  </a:lnTo>
                  <a:lnTo>
                    <a:pt x="2126" y="47"/>
                  </a:lnTo>
                  <a:lnTo>
                    <a:pt x="2129" y="36"/>
                  </a:lnTo>
                  <a:lnTo>
                    <a:pt x="2126" y="25"/>
                  </a:lnTo>
                  <a:lnTo>
                    <a:pt x="2123" y="15"/>
                  </a:lnTo>
                  <a:lnTo>
                    <a:pt x="2123" y="15"/>
                  </a:lnTo>
                  <a:lnTo>
                    <a:pt x="2116" y="6"/>
                  </a:lnTo>
                  <a:lnTo>
                    <a:pt x="2105" y="2"/>
                  </a:lnTo>
                  <a:lnTo>
                    <a:pt x="2098" y="0"/>
                  </a:lnTo>
                  <a:lnTo>
                    <a:pt x="2087" y="0"/>
                  </a:lnTo>
                  <a:lnTo>
                    <a:pt x="2077" y="4"/>
                  </a:lnTo>
                  <a:lnTo>
                    <a:pt x="17" y="1337"/>
                  </a:lnTo>
                  <a:lnTo>
                    <a:pt x="17" y="133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78" name="Freeform 78"/>
            <p:cNvSpPr>
              <a:spLocks/>
            </p:cNvSpPr>
            <p:nvPr/>
          </p:nvSpPr>
          <p:spPr bwMode="auto">
            <a:xfrm>
              <a:off x="1751" y="1661"/>
              <a:ext cx="2129" cy="1407"/>
            </a:xfrm>
            <a:custGeom>
              <a:avLst/>
              <a:gdLst/>
              <a:ahLst/>
              <a:cxnLst>
                <a:cxn ang="0">
                  <a:pos x="18" y="1327"/>
                </a:cxn>
                <a:cxn ang="0">
                  <a:pos x="8" y="1335"/>
                </a:cxn>
                <a:cxn ang="0">
                  <a:pos x="2" y="1348"/>
                </a:cxn>
                <a:cxn ang="0">
                  <a:pos x="0" y="1360"/>
                </a:cxn>
                <a:cxn ang="0">
                  <a:pos x="2" y="1374"/>
                </a:cxn>
                <a:cxn ang="0">
                  <a:pos x="6" y="1386"/>
                </a:cxn>
                <a:cxn ang="0">
                  <a:pos x="6" y="1386"/>
                </a:cxn>
                <a:cxn ang="0">
                  <a:pos x="14" y="1397"/>
                </a:cxn>
                <a:cxn ang="0">
                  <a:pos x="27" y="1401"/>
                </a:cxn>
                <a:cxn ang="0">
                  <a:pos x="39" y="1406"/>
                </a:cxn>
                <a:cxn ang="0">
                  <a:pos x="52" y="1403"/>
                </a:cxn>
                <a:cxn ang="0">
                  <a:pos x="64" y="1397"/>
                </a:cxn>
                <a:cxn ang="0">
                  <a:pos x="2109" y="78"/>
                </a:cxn>
                <a:cxn ang="0">
                  <a:pos x="2109" y="78"/>
                </a:cxn>
                <a:cxn ang="0">
                  <a:pos x="2117" y="67"/>
                </a:cxn>
                <a:cxn ang="0">
                  <a:pos x="2123" y="57"/>
                </a:cxn>
                <a:cxn ang="0">
                  <a:pos x="2128" y="43"/>
                </a:cxn>
                <a:cxn ang="0">
                  <a:pos x="2125" y="31"/>
                </a:cxn>
                <a:cxn ang="0">
                  <a:pos x="2121" y="18"/>
                </a:cxn>
                <a:cxn ang="0">
                  <a:pos x="2121" y="18"/>
                </a:cxn>
                <a:cxn ang="0">
                  <a:pos x="2111" y="8"/>
                </a:cxn>
                <a:cxn ang="0">
                  <a:pos x="2100" y="2"/>
                </a:cxn>
                <a:cxn ang="0">
                  <a:pos x="2088" y="0"/>
                </a:cxn>
                <a:cxn ang="0">
                  <a:pos x="2075" y="2"/>
                </a:cxn>
                <a:cxn ang="0">
                  <a:pos x="2063" y="6"/>
                </a:cxn>
                <a:cxn ang="0">
                  <a:pos x="18" y="1327"/>
                </a:cxn>
                <a:cxn ang="0">
                  <a:pos x="18" y="1327"/>
                </a:cxn>
              </a:cxnLst>
              <a:rect l="0" t="0" r="r" b="b"/>
              <a:pathLst>
                <a:path w="2129" h="1407">
                  <a:moveTo>
                    <a:pt x="18" y="1327"/>
                  </a:moveTo>
                  <a:lnTo>
                    <a:pt x="8" y="1335"/>
                  </a:lnTo>
                  <a:lnTo>
                    <a:pt x="2" y="1348"/>
                  </a:lnTo>
                  <a:lnTo>
                    <a:pt x="0" y="1360"/>
                  </a:lnTo>
                  <a:lnTo>
                    <a:pt x="2" y="1374"/>
                  </a:lnTo>
                  <a:lnTo>
                    <a:pt x="6" y="1386"/>
                  </a:lnTo>
                  <a:lnTo>
                    <a:pt x="6" y="1386"/>
                  </a:lnTo>
                  <a:lnTo>
                    <a:pt x="14" y="1397"/>
                  </a:lnTo>
                  <a:lnTo>
                    <a:pt x="27" y="1401"/>
                  </a:lnTo>
                  <a:lnTo>
                    <a:pt x="39" y="1406"/>
                  </a:lnTo>
                  <a:lnTo>
                    <a:pt x="52" y="1403"/>
                  </a:lnTo>
                  <a:lnTo>
                    <a:pt x="64" y="1397"/>
                  </a:lnTo>
                  <a:lnTo>
                    <a:pt x="2109" y="78"/>
                  </a:lnTo>
                  <a:lnTo>
                    <a:pt x="2109" y="78"/>
                  </a:lnTo>
                  <a:lnTo>
                    <a:pt x="2117" y="67"/>
                  </a:lnTo>
                  <a:lnTo>
                    <a:pt x="2123" y="57"/>
                  </a:lnTo>
                  <a:lnTo>
                    <a:pt x="2128" y="43"/>
                  </a:lnTo>
                  <a:lnTo>
                    <a:pt x="2125" y="31"/>
                  </a:lnTo>
                  <a:lnTo>
                    <a:pt x="2121" y="18"/>
                  </a:lnTo>
                  <a:lnTo>
                    <a:pt x="2121" y="18"/>
                  </a:lnTo>
                  <a:lnTo>
                    <a:pt x="2111" y="8"/>
                  </a:lnTo>
                  <a:lnTo>
                    <a:pt x="2100" y="2"/>
                  </a:lnTo>
                  <a:lnTo>
                    <a:pt x="2088" y="0"/>
                  </a:lnTo>
                  <a:lnTo>
                    <a:pt x="2075" y="2"/>
                  </a:lnTo>
                  <a:lnTo>
                    <a:pt x="2063" y="6"/>
                  </a:lnTo>
                  <a:lnTo>
                    <a:pt x="18" y="1327"/>
                  </a:lnTo>
                  <a:lnTo>
                    <a:pt x="18" y="132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79" name="Freeform 79"/>
            <p:cNvSpPr>
              <a:spLocks/>
            </p:cNvSpPr>
            <p:nvPr/>
          </p:nvSpPr>
          <p:spPr bwMode="auto">
            <a:xfrm>
              <a:off x="1695" y="1574"/>
              <a:ext cx="2134" cy="1417"/>
            </a:xfrm>
            <a:custGeom>
              <a:avLst/>
              <a:gdLst/>
              <a:ahLst/>
              <a:cxnLst>
                <a:cxn ang="0">
                  <a:pos x="82" y="1408"/>
                </a:cxn>
                <a:cxn ang="0">
                  <a:pos x="73" y="1410"/>
                </a:cxn>
                <a:cxn ang="0">
                  <a:pos x="64" y="1414"/>
                </a:cxn>
                <a:cxn ang="0">
                  <a:pos x="57" y="1414"/>
                </a:cxn>
                <a:cxn ang="0">
                  <a:pos x="50" y="1417"/>
                </a:cxn>
                <a:cxn ang="0">
                  <a:pos x="41" y="1414"/>
                </a:cxn>
                <a:cxn ang="0">
                  <a:pos x="34" y="1412"/>
                </a:cxn>
                <a:cxn ang="0">
                  <a:pos x="25" y="1408"/>
                </a:cxn>
                <a:cxn ang="0">
                  <a:pos x="18" y="1403"/>
                </a:cxn>
                <a:cxn ang="0">
                  <a:pos x="13" y="1397"/>
                </a:cxn>
                <a:cxn ang="0">
                  <a:pos x="8" y="1391"/>
                </a:cxn>
                <a:cxn ang="0">
                  <a:pos x="8" y="1391"/>
                </a:cxn>
                <a:cxn ang="0">
                  <a:pos x="4" y="1382"/>
                </a:cxn>
                <a:cxn ang="0">
                  <a:pos x="2" y="1376"/>
                </a:cxn>
                <a:cxn ang="0">
                  <a:pos x="0" y="1368"/>
                </a:cxn>
                <a:cxn ang="0">
                  <a:pos x="0" y="1359"/>
                </a:cxn>
                <a:cxn ang="0">
                  <a:pos x="0" y="1350"/>
                </a:cxn>
                <a:cxn ang="0">
                  <a:pos x="4" y="1345"/>
                </a:cxn>
                <a:cxn ang="0">
                  <a:pos x="6" y="1336"/>
                </a:cxn>
                <a:cxn ang="0">
                  <a:pos x="13" y="1330"/>
                </a:cxn>
                <a:cxn ang="0">
                  <a:pos x="16" y="1323"/>
                </a:cxn>
                <a:cxn ang="0">
                  <a:pos x="25" y="1320"/>
                </a:cxn>
                <a:cxn ang="0">
                  <a:pos x="2052" y="7"/>
                </a:cxn>
                <a:cxn ang="0">
                  <a:pos x="2052" y="7"/>
                </a:cxn>
                <a:cxn ang="0">
                  <a:pos x="2061" y="3"/>
                </a:cxn>
                <a:cxn ang="0">
                  <a:pos x="2067" y="0"/>
                </a:cxn>
                <a:cxn ang="0">
                  <a:pos x="2075" y="0"/>
                </a:cxn>
                <a:cxn ang="0">
                  <a:pos x="2084" y="0"/>
                </a:cxn>
                <a:cxn ang="0">
                  <a:pos x="2093" y="0"/>
                </a:cxn>
                <a:cxn ang="0">
                  <a:pos x="2100" y="2"/>
                </a:cxn>
                <a:cxn ang="0">
                  <a:pos x="2107" y="5"/>
                </a:cxn>
                <a:cxn ang="0">
                  <a:pos x="2114" y="9"/>
                </a:cxn>
                <a:cxn ang="0">
                  <a:pos x="2120" y="16"/>
                </a:cxn>
                <a:cxn ang="0">
                  <a:pos x="2126" y="23"/>
                </a:cxn>
                <a:cxn ang="0">
                  <a:pos x="2126" y="23"/>
                </a:cxn>
                <a:cxn ang="0">
                  <a:pos x="2130" y="28"/>
                </a:cxn>
                <a:cxn ang="0">
                  <a:pos x="2132" y="37"/>
                </a:cxn>
                <a:cxn ang="0">
                  <a:pos x="2135" y="46"/>
                </a:cxn>
                <a:cxn ang="0">
                  <a:pos x="2135" y="53"/>
                </a:cxn>
                <a:cxn ang="0">
                  <a:pos x="2132" y="62"/>
                </a:cxn>
                <a:cxn ang="0">
                  <a:pos x="2130" y="69"/>
                </a:cxn>
                <a:cxn ang="0">
                  <a:pos x="2126" y="77"/>
                </a:cxn>
                <a:cxn ang="0">
                  <a:pos x="2121" y="83"/>
                </a:cxn>
                <a:cxn ang="0">
                  <a:pos x="2118" y="90"/>
                </a:cxn>
                <a:cxn ang="0">
                  <a:pos x="2109" y="94"/>
                </a:cxn>
                <a:cxn ang="0">
                  <a:pos x="82" y="1408"/>
                </a:cxn>
                <a:cxn ang="0">
                  <a:pos x="82" y="1408"/>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lnTo>
                    <a:pt x="82" y="1408"/>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0" name="Freeform 80"/>
            <p:cNvSpPr>
              <a:spLocks/>
            </p:cNvSpPr>
            <p:nvPr/>
          </p:nvSpPr>
          <p:spPr bwMode="auto">
            <a:xfrm>
              <a:off x="1511" y="1293"/>
              <a:ext cx="2130" cy="1403"/>
            </a:xfrm>
            <a:custGeom>
              <a:avLst/>
              <a:gdLst/>
              <a:ahLst/>
              <a:cxnLst>
                <a:cxn ang="0">
                  <a:pos x="52" y="1397"/>
                </a:cxn>
                <a:cxn ang="0">
                  <a:pos x="42" y="1402"/>
                </a:cxn>
                <a:cxn ang="0">
                  <a:pos x="31" y="1402"/>
                </a:cxn>
                <a:cxn ang="0">
                  <a:pos x="22" y="1399"/>
                </a:cxn>
                <a:cxn ang="0">
                  <a:pos x="13" y="1395"/>
                </a:cxn>
                <a:cxn ang="0">
                  <a:pos x="4" y="1386"/>
                </a:cxn>
                <a:cxn ang="0">
                  <a:pos x="4" y="1386"/>
                </a:cxn>
                <a:cxn ang="0">
                  <a:pos x="0" y="1376"/>
                </a:cxn>
                <a:cxn ang="0">
                  <a:pos x="0" y="1365"/>
                </a:cxn>
                <a:cxn ang="0">
                  <a:pos x="2" y="1355"/>
                </a:cxn>
                <a:cxn ang="0">
                  <a:pos x="6" y="1347"/>
                </a:cxn>
                <a:cxn ang="0">
                  <a:pos x="15" y="1338"/>
                </a:cxn>
                <a:cxn ang="0">
                  <a:pos x="2079" y="6"/>
                </a:cxn>
                <a:cxn ang="0">
                  <a:pos x="2079" y="6"/>
                </a:cxn>
                <a:cxn ang="0">
                  <a:pos x="2089" y="0"/>
                </a:cxn>
                <a:cxn ang="0">
                  <a:pos x="2100" y="0"/>
                </a:cxn>
                <a:cxn ang="0">
                  <a:pos x="2110" y="2"/>
                </a:cxn>
                <a:cxn ang="0">
                  <a:pos x="2118" y="8"/>
                </a:cxn>
                <a:cxn ang="0">
                  <a:pos x="2127" y="17"/>
                </a:cxn>
                <a:cxn ang="0">
                  <a:pos x="2127" y="17"/>
                </a:cxn>
                <a:cxn ang="0">
                  <a:pos x="2131" y="25"/>
                </a:cxn>
                <a:cxn ang="0">
                  <a:pos x="2131" y="36"/>
                </a:cxn>
                <a:cxn ang="0">
                  <a:pos x="2128" y="46"/>
                </a:cxn>
                <a:cxn ang="0">
                  <a:pos x="2123" y="57"/>
                </a:cxn>
                <a:cxn ang="0">
                  <a:pos x="2116" y="63"/>
                </a:cxn>
                <a:cxn ang="0">
                  <a:pos x="52" y="1397"/>
                </a:cxn>
                <a:cxn ang="0">
                  <a:pos x="52" y="1397"/>
                </a:cxn>
              </a:cxnLst>
              <a:rect l="0" t="0" r="r" b="b"/>
              <a:pathLst>
                <a:path w="2132" h="1403">
                  <a:moveTo>
                    <a:pt x="52" y="1397"/>
                  </a:moveTo>
                  <a:lnTo>
                    <a:pt x="42" y="1402"/>
                  </a:lnTo>
                  <a:lnTo>
                    <a:pt x="31" y="1402"/>
                  </a:lnTo>
                  <a:lnTo>
                    <a:pt x="22" y="1399"/>
                  </a:lnTo>
                  <a:lnTo>
                    <a:pt x="13" y="1395"/>
                  </a:lnTo>
                  <a:lnTo>
                    <a:pt x="4" y="1386"/>
                  </a:lnTo>
                  <a:lnTo>
                    <a:pt x="4" y="1386"/>
                  </a:lnTo>
                  <a:lnTo>
                    <a:pt x="0" y="1376"/>
                  </a:lnTo>
                  <a:lnTo>
                    <a:pt x="0" y="1365"/>
                  </a:lnTo>
                  <a:lnTo>
                    <a:pt x="2" y="1355"/>
                  </a:lnTo>
                  <a:lnTo>
                    <a:pt x="6" y="1347"/>
                  </a:lnTo>
                  <a:lnTo>
                    <a:pt x="15" y="1338"/>
                  </a:lnTo>
                  <a:lnTo>
                    <a:pt x="2079" y="6"/>
                  </a:lnTo>
                  <a:lnTo>
                    <a:pt x="2079" y="6"/>
                  </a:lnTo>
                  <a:lnTo>
                    <a:pt x="2089" y="0"/>
                  </a:lnTo>
                  <a:lnTo>
                    <a:pt x="2100" y="0"/>
                  </a:lnTo>
                  <a:lnTo>
                    <a:pt x="2110" y="2"/>
                  </a:lnTo>
                  <a:lnTo>
                    <a:pt x="2118" y="8"/>
                  </a:lnTo>
                  <a:lnTo>
                    <a:pt x="2127" y="17"/>
                  </a:lnTo>
                  <a:lnTo>
                    <a:pt x="2127" y="17"/>
                  </a:lnTo>
                  <a:lnTo>
                    <a:pt x="2131" y="25"/>
                  </a:lnTo>
                  <a:lnTo>
                    <a:pt x="2131" y="36"/>
                  </a:lnTo>
                  <a:lnTo>
                    <a:pt x="2128" y="46"/>
                  </a:lnTo>
                  <a:lnTo>
                    <a:pt x="2123" y="57"/>
                  </a:lnTo>
                  <a:lnTo>
                    <a:pt x="2116" y="63"/>
                  </a:lnTo>
                  <a:lnTo>
                    <a:pt x="52" y="1397"/>
                  </a:lnTo>
                  <a:lnTo>
                    <a:pt x="52" y="139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1" name="Freeform 81"/>
            <p:cNvSpPr>
              <a:spLocks/>
            </p:cNvSpPr>
            <p:nvPr/>
          </p:nvSpPr>
          <p:spPr bwMode="auto">
            <a:xfrm>
              <a:off x="1513" y="1317"/>
              <a:ext cx="2129" cy="1403"/>
            </a:xfrm>
            <a:custGeom>
              <a:avLst/>
              <a:gdLst/>
              <a:ahLst/>
              <a:cxnLst>
                <a:cxn ang="0">
                  <a:pos x="52" y="1393"/>
                </a:cxn>
                <a:cxn ang="0">
                  <a:pos x="41" y="1397"/>
                </a:cxn>
                <a:cxn ang="0">
                  <a:pos x="31" y="1400"/>
                </a:cxn>
                <a:cxn ang="0">
                  <a:pos x="20" y="1397"/>
                </a:cxn>
                <a:cxn ang="0">
                  <a:pos x="12" y="1393"/>
                </a:cxn>
                <a:cxn ang="0">
                  <a:pos x="6" y="1384"/>
                </a:cxn>
                <a:cxn ang="0">
                  <a:pos x="6" y="1384"/>
                </a:cxn>
                <a:cxn ang="0">
                  <a:pos x="2" y="1374"/>
                </a:cxn>
                <a:cxn ang="0">
                  <a:pos x="0" y="1363"/>
                </a:cxn>
                <a:cxn ang="0">
                  <a:pos x="2" y="1352"/>
                </a:cxn>
                <a:cxn ang="0">
                  <a:pos x="6" y="1345"/>
                </a:cxn>
                <a:cxn ang="0">
                  <a:pos x="14" y="1336"/>
                </a:cxn>
                <a:cxn ang="0">
                  <a:pos x="2076" y="4"/>
                </a:cxn>
                <a:cxn ang="0">
                  <a:pos x="2076" y="4"/>
                </a:cxn>
                <a:cxn ang="0">
                  <a:pos x="2087" y="0"/>
                </a:cxn>
                <a:cxn ang="0">
                  <a:pos x="2094" y="0"/>
                </a:cxn>
                <a:cxn ang="0">
                  <a:pos x="2105" y="2"/>
                </a:cxn>
                <a:cxn ang="0">
                  <a:pos x="2116" y="6"/>
                </a:cxn>
                <a:cxn ang="0">
                  <a:pos x="2122" y="14"/>
                </a:cxn>
                <a:cxn ang="0">
                  <a:pos x="2122" y="14"/>
                </a:cxn>
                <a:cxn ang="0">
                  <a:pos x="2126" y="25"/>
                </a:cxn>
                <a:cxn ang="0">
                  <a:pos x="2129" y="35"/>
                </a:cxn>
                <a:cxn ang="0">
                  <a:pos x="2126" y="46"/>
                </a:cxn>
                <a:cxn ang="0">
                  <a:pos x="2120" y="54"/>
                </a:cxn>
                <a:cxn ang="0">
                  <a:pos x="2112" y="60"/>
                </a:cxn>
                <a:cxn ang="0">
                  <a:pos x="52" y="1393"/>
                </a:cxn>
                <a:cxn ang="0">
                  <a:pos x="52" y="1393"/>
                </a:cxn>
              </a:cxnLst>
              <a:rect l="0" t="0" r="r" b="b"/>
              <a:pathLst>
                <a:path w="2130" h="1401">
                  <a:moveTo>
                    <a:pt x="52" y="1393"/>
                  </a:moveTo>
                  <a:lnTo>
                    <a:pt x="41" y="1397"/>
                  </a:lnTo>
                  <a:lnTo>
                    <a:pt x="31" y="1400"/>
                  </a:lnTo>
                  <a:lnTo>
                    <a:pt x="20" y="1397"/>
                  </a:lnTo>
                  <a:lnTo>
                    <a:pt x="12" y="1393"/>
                  </a:lnTo>
                  <a:lnTo>
                    <a:pt x="6" y="1384"/>
                  </a:lnTo>
                  <a:lnTo>
                    <a:pt x="6" y="1384"/>
                  </a:lnTo>
                  <a:lnTo>
                    <a:pt x="2" y="1374"/>
                  </a:lnTo>
                  <a:lnTo>
                    <a:pt x="0" y="1363"/>
                  </a:lnTo>
                  <a:lnTo>
                    <a:pt x="2" y="1352"/>
                  </a:lnTo>
                  <a:lnTo>
                    <a:pt x="6" y="1345"/>
                  </a:lnTo>
                  <a:lnTo>
                    <a:pt x="14" y="1336"/>
                  </a:lnTo>
                  <a:lnTo>
                    <a:pt x="2076" y="4"/>
                  </a:lnTo>
                  <a:lnTo>
                    <a:pt x="2076" y="4"/>
                  </a:lnTo>
                  <a:lnTo>
                    <a:pt x="2087" y="0"/>
                  </a:lnTo>
                  <a:lnTo>
                    <a:pt x="2094" y="0"/>
                  </a:lnTo>
                  <a:lnTo>
                    <a:pt x="2105" y="2"/>
                  </a:lnTo>
                  <a:lnTo>
                    <a:pt x="2116" y="6"/>
                  </a:lnTo>
                  <a:lnTo>
                    <a:pt x="2122" y="14"/>
                  </a:lnTo>
                  <a:lnTo>
                    <a:pt x="2122" y="14"/>
                  </a:lnTo>
                  <a:lnTo>
                    <a:pt x="2126" y="25"/>
                  </a:lnTo>
                  <a:lnTo>
                    <a:pt x="2129" y="35"/>
                  </a:lnTo>
                  <a:lnTo>
                    <a:pt x="2126" y="46"/>
                  </a:lnTo>
                  <a:lnTo>
                    <a:pt x="2120" y="54"/>
                  </a:lnTo>
                  <a:lnTo>
                    <a:pt x="2112" y="60"/>
                  </a:lnTo>
                  <a:lnTo>
                    <a:pt x="52" y="1393"/>
                  </a:lnTo>
                  <a:lnTo>
                    <a:pt x="52" y="139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2" name="Freeform 82"/>
            <p:cNvSpPr>
              <a:spLocks/>
            </p:cNvSpPr>
            <p:nvPr/>
          </p:nvSpPr>
          <p:spPr bwMode="auto">
            <a:xfrm>
              <a:off x="1551" y="1374"/>
              <a:ext cx="2129" cy="1407"/>
            </a:xfrm>
            <a:custGeom>
              <a:avLst/>
              <a:gdLst/>
              <a:ahLst/>
              <a:cxnLst>
                <a:cxn ang="0">
                  <a:pos x="65" y="1400"/>
                </a:cxn>
                <a:cxn ang="0">
                  <a:pos x="52" y="1404"/>
                </a:cxn>
                <a:cxn ang="0">
                  <a:pos x="40" y="1407"/>
                </a:cxn>
                <a:cxn ang="0">
                  <a:pos x="27" y="1404"/>
                </a:cxn>
                <a:cxn ang="0">
                  <a:pos x="17" y="1398"/>
                </a:cxn>
                <a:cxn ang="0">
                  <a:pos x="6" y="1388"/>
                </a:cxn>
                <a:cxn ang="0">
                  <a:pos x="6" y="1388"/>
                </a:cxn>
                <a:cxn ang="0">
                  <a:pos x="2" y="1375"/>
                </a:cxn>
                <a:cxn ang="0">
                  <a:pos x="0" y="1362"/>
                </a:cxn>
                <a:cxn ang="0">
                  <a:pos x="2" y="1349"/>
                </a:cxn>
                <a:cxn ang="0">
                  <a:pos x="10" y="1339"/>
                </a:cxn>
                <a:cxn ang="0">
                  <a:pos x="19" y="1328"/>
                </a:cxn>
                <a:cxn ang="0">
                  <a:pos x="2063" y="6"/>
                </a:cxn>
                <a:cxn ang="0">
                  <a:pos x="2063" y="6"/>
                </a:cxn>
                <a:cxn ang="0">
                  <a:pos x="2076" y="2"/>
                </a:cxn>
                <a:cxn ang="0">
                  <a:pos x="2088" y="0"/>
                </a:cxn>
                <a:cxn ang="0">
                  <a:pos x="2101" y="2"/>
                </a:cxn>
                <a:cxn ang="0">
                  <a:pos x="2113" y="8"/>
                </a:cxn>
                <a:cxn ang="0">
                  <a:pos x="2122" y="19"/>
                </a:cxn>
                <a:cxn ang="0">
                  <a:pos x="2122" y="19"/>
                </a:cxn>
                <a:cxn ang="0">
                  <a:pos x="2126" y="31"/>
                </a:cxn>
                <a:cxn ang="0">
                  <a:pos x="2128" y="45"/>
                </a:cxn>
                <a:cxn ang="0">
                  <a:pos x="2126" y="57"/>
                </a:cxn>
                <a:cxn ang="0">
                  <a:pos x="2118" y="68"/>
                </a:cxn>
                <a:cxn ang="0">
                  <a:pos x="2109" y="78"/>
                </a:cxn>
                <a:cxn ang="0">
                  <a:pos x="65" y="1400"/>
                </a:cxn>
                <a:cxn ang="0">
                  <a:pos x="65" y="1400"/>
                </a:cxn>
              </a:cxnLst>
              <a:rect l="0" t="0" r="r" b="b"/>
              <a:pathLst>
                <a:path w="2129" h="1408">
                  <a:moveTo>
                    <a:pt x="65" y="1400"/>
                  </a:moveTo>
                  <a:lnTo>
                    <a:pt x="52" y="1404"/>
                  </a:lnTo>
                  <a:lnTo>
                    <a:pt x="40" y="1407"/>
                  </a:lnTo>
                  <a:lnTo>
                    <a:pt x="27" y="1404"/>
                  </a:lnTo>
                  <a:lnTo>
                    <a:pt x="17" y="1398"/>
                  </a:lnTo>
                  <a:lnTo>
                    <a:pt x="6" y="1388"/>
                  </a:lnTo>
                  <a:lnTo>
                    <a:pt x="6" y="1388"/>
                  </a:lnTo>
                  <a:lnTo>
                    <a:pt x="2" y="1375"/>
                  </a:lnTo>
                  <a:lnTo>
                    <a:pt x="0" y="1362"/>
                  </a:lnTo>
                  <a:lnTo>
                    <a:pt x="2" y="1349"/>
                  </a:lnTo>
                  <a:lnTo>
                    <a:pt x="10" y="1339"/>
                  </a:lnTo>
                  <a:lnTo>
                    <a:pt x="19" y="1328"/>
                  </a:lnTo>
                  <a:lnTo>
                    <a:pt x="2063" y="6"/>
                  </a:lnTo>
                  <a:lnTo>
                    <a:pt x="2063" y="6"/>
                  </a:lnTo>
                  <a:lnTo>
                    <a:pt x="2076" y="2"/>
                  </a:lnTo>
                  <a:lnTo>
                    <a:pt x="2088" y="0"/>
                  </a:lnTo>
                  <a:lnTo>
                    <a:pt x="2101" y="2"/>
                  </a:lnTo>
                  <a:lnTo>
                    <a:pt x="2113" y="8"/>
                  </a:lnTo>
                  <a:lnTo>
                    <a:pt x="2122" y="19"/>
                  </a:lnTo>
                  <a:lnTo>
                    <a:pt x="2122" y="19"/>
                  </a:lnTo>
                  <a:lnTo>
                    <a:pt x="2126" y="31"/>
                  </a:lnTo>
                  <a:lnTo>
                    <a:pt x="2128" y="45"/>
                  </a:lnTo>
                  <a:lnTo>
                    <a:pt x="2126" y="57"/>
                  </a:lnTo>
                  <a:lnTo>
                    <a:pt x="2118" y="68"/>
                  </a:lnTo>
                  <a:lnTo>
                    <a:pt x="2109" y="78"/>
                  </a:lnTo>
                  <a:lnTo>
                    <a:pt x="65" y="1400"/>
                  </a:lnTo>
                  <a:lnTo>
                    <a:pt x="65" y="140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3" name="Freeform 83"/>
            <p:cNvSpPr>
              <a:spLocks/>
            </p:cNvSpPr>
            <p:nvPr/>
          </p:nvSpPr>
          <p:spPr bwMode="auto">
            <a:xfrm>
              <a:off x="1635" y="1483"/>
              <a:ext cx="2137" cy="1417"/>
            </a:xfrm>
            <a:custGeom>
              <a:avLst/>
              <a:gdLst/>
              <a:ahLst/>
              <a:cxnLst>
                <a:cxn ang="0">
                  <a:pos x="25" y="1321"/>
                </a:cxn>
                <a:cxn ang="0">
                  <a:pos x="17" y="1325"/>
                </a:cxn>
                <a:cxn ang="0">
                  <a:pos x="13" y="1332"/>
                </a:cxn>
                <a:cxn ang="0">
                  <a:pos x="8" y="1339"/>
                </a:cxn>
                <a:cxn ang="0">
                  <a:pos x="4" y="1346"/>
                </a:cxn>
                <a:cxn ang="0">
                  <a:pos x="2" y="1353"/>
                </a:cxn>
                <a:cxn ang="0">
                  <a:pos x="0" y="1362"/>
                </a:cxn>
                <a:cxn ang="0">
                  <a:pos x="0" y="1369"/>
                </a:cxn>
                <a:cxn ang="0">
                  <a:pos x="2" y="1378"/>
                </a:cxn>
                <a:cxn ang="0">
                  <a:pos x="4" y="1385"/>
                </a:cxn>
                <a:cxn ang="0">
                  <a:pos x="8" y="1392"/>
                </a:cxn>
                <a:cxn ang="0">
                  <a:pos x="8" y="1392"/>
                </a:cxn>
                <a:cxn ang="0">
                  <a:pos x="15" y="1399"/>
                </a:cxn>
                <a:cxn ang="0">
                  <a:pos x="21" y="1406"/>
                </a:cxn>
                <a:cxn ang="0">
                  <a:pos x="27" y="1410"/>
                </a:cxn>
                <a:cxn ang="0">
                  <a:pos x="34" y="1414"/>
                </a:cxn>
                <a:cxn ang="0">
                  <a:pos x="42" y="1416"/>
                </a:cxn>
                <a:cxn ang="0">
                  <a:pos x="50" y="1416"/>
                </a:cxn>
                <a:cxn ang="0">
                  <a:pos x="59" y="1416"/>
                </a:cxn>
                <a:cxn ang="0">
                  <a:pos x="68" y="1416"/>
                </a:cxn>
                <a:cxn ang="0">
                  <a:pos x="73" y="1412"/>
                </a:cxn>
                <a:cxn ang="0">
                  <a:pos x="82" y="1408"/>
                </a:cxn>
                <a:cxn ang="0">
                  <a:pos x="2109" y="96"/>
                </a:cxn>
                <a:cxn ang="0">
                  <a:pos x="2109" y="96"/>
                </a:cxn>
                <a:cxn ang="0">
                  <a:pos x="2118" y="93"/>
                </a:cxn>
                <a:cxn ang="0">
                  <a:pos x="2122" y="86"/>
                </a:cxn>
                <a:cxn ang="0">
                  <a:pos x="2127" y="80"/>
                </a:cxn>
                <a:cxn ang="0">
                  <a:pos x="2130" y="71"/>
                </a:cxn>
                <a:cxn ang="0">
                  <a:pos x="2132" y="65"/>
                </a:cxn>
                <a:cxn ang="0">
                  <a:pos x="2135" y="57"/>
                </a:cxn>
                <a:cxn ang="0">
                  <a:pos x="2135" y="48"/>
                </a:cxn>
                <a:cxn ang="0">
                  <a:pos x="2132" y="40"/>
                </a:cxn>
                <a:cxn ang="0">
                  <a:pos x="2130" y="31"/>
                </a:cxn>
                <a:cxn ang="0">
                  <a:pos x="2127" y="25"/>
                </a:cxn>
                <a:cxn ang="0">
                  <a:pos x="2127" y="25"/>
                </a:cxn>
                <a:cxn ang="0">
                  <a:pos x="2120" y="19"/>
                </a:cxn>
                <a:cxn ang="0">
                  <a:pos x="2114" y="13"/>
                </a:cxn>
                <a:cxn ang="0">
                  <a:pos x="2107" y="8"/>
                </a:cxn>
                <a:cxn ang="0">
                  <a:pos x="2102" y="4"/>
                </a:cxn>
                <a:cxn ang="0">
                  <a:pos x="2093" y="2"/>
                </a:cxn>
                <a:cxn ang="0">
                  <a:pos x="2084" y="0"/>
                </a:cxn>
                <a:cxn ang="0">
                  <a:pos x="2076" y="2"/>
                </a:cxn>
                <a:cxn ang="0">
                  <a:pos x="2070" y="2"/>
                </a:cxn>
                <a:cxn ang="0">
                  <a:pos x="2061" y="6"/>
                </a:cxn>
                <a:cxn ang="0">
                  <a:pos x="2053" y="8"/>
                </a:cxn>
                <a:cxn ang="0">
                  <a:pos x="25" y="1321"/>
                </a:cxn>
                <a:cxn ang="0">
                  <a:pos x="25" y="1321"/>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lnTo>
                    <a:pt x="25" y="132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4" name="Freeform 84"/>
            <p:cNvSpPr>
              <a:spLocks/>
            </p:cNvSpPr>
            <p:nvPr/>
          </p:nvSpPr>
          <p:spPr bwMode="auto">
            <a:xfrm>
              <a:off x="2622" y="1778"/>
              <a:ext cx="933" cy="337"/>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85" name="Freeform 85"/>
            <p:cNvSpPr>
              <a:spLocks/>
            </p:cNvSpPr>
            <p:nvPr/>
          </p:nvSpPr>
          <p:spPr bwMode="auto">
            <a:xfrm>
              <a:off x="2622" y="1778"/>
              <a:ext cx="933" cy="337"/>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6" name="Freeform 86"/>
            <p:cNvSpPr>
              <a:spLocks/>
            </p:cNvSpPr>
            <p:nvPr/>
          </p:nvSpPr>
          <p:spPr bwMode="auto">
            <a:xfrm>
              <a:off x="3007" y="1497"/>
              <a:ext cx="216" cy="922"/>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87" name="Freeform 87"/>
            <p:cNvSpPr>
              <a:spLocks/>
            </p:cNvSpPr>
            <p:nvPr/>
          </p:nvSpPr>
          <p:spPr bwMode="auto">
            <a:xfrm>
              <a:off x="3007" y="1497"/>
              <a:ext cx="216" cy="922"/>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88" name="Freeform 88"/>
            <p:cNvSpPr>
              <a:spLocks/>
            </p:cNvSpPr>
            <p:nvPr/>
          </p:nvSpPr>
          <p:spPr bwMode="auto">
            <a:xfrm>
              <a:off x="1897" y="2307"/>
              <a:ext cx="932" cy="340"/>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89" name="Freeform 89"/>
            <p:cNvSpPr>
              <a:spLocks/>
            </p:cNvSpPr>
            <p:nvPr/>
          </p:nvSpPr>
          <p:spPr bwMode="auto">
            <a:xfrm>
              <a:off x="1897" y="2307"/>
              <a:ext cx="932" cy="340"/>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90" name="Freeform 90"/>
            <p:cNvSpPr>
              <a:spLocks/>
            </p:cNvSpPr>
            <p:nvPr/>
          </p:nvSpPr>
          <p:spPr bwMode="auto">
            <a:xfrm>
              <a:off x="2257" y="2015"/>
              <a:ext cx="212" cy="923"/>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91" name="Freeform 91"/>
            <p:cNvSpPr>
              <a:spLocks/>
            </p:cNvSpPr>
            <p:nvPr/>
          </p:nvSpPr>
          <p:spPr bwMode="auto">
            <a:xfrm>
              <a:off x="2257" y="2015"/>
              <a:ext cx="212" cy="923"/>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92" name="Freeform 92"/>
            <p:cNvSpPr>
              <a:spLocks/>
            </p:cNvSpPr>
            <p:nvPr/>
          </p:nvSpPr>
          <p:spPr bwMode="auto">
            <a:xfrm>
              <a:off x="1724" y="2429"/>
              <a:ext cx="456" cy="615"/>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93" name="Freeform 93"/>
            <p:cNvSpPr>
              <a:spLocks/>
            </p:cNvSpPr>
            <p:nvPr/>
          </p:nvSpPr>
          <p:spPr bwMode="auto">
            <a:xfrm>
              <a:off x="1724" y="2429"/>
              <a:ext cx="456" cy="615"/>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94" name="Freeform 94"/>
            <p:cNvSpPr>
              <a:spLocks/>
            </p:cNvSpPr>
            <p:nvPr/>
          </p:nvSpPr>
          <p:spPr bwMode="auto">
            <a:xfrm>
              <a:off x="3113" y="1488"/>
              <a:ext cx="192" cy="139"/>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 ang="0">
                  <a:pos x="189" y="14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95" name="Freeform 95"/>
            <p:cNvSpPr>
              <a:spLocks/>
            </p:cNvSpPr>
            <p:nvPr/>
          </p:nvSpPr>
          <p:spPr bwMode="auto">
            <a:xfrm>
              <a:off x="3113" y="1488"/>
              <a:ext cx="192" cy="139"/>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96" name="Freeform 96"/>
            <p:cNvSpPr>
              <a:spLocks/>
            </p:cNvSpPr>
            <p:nvPr/>
          </p:nvSpPr>
          <p:spPr bwMode="auto">
            <a:xfrm>
              <a:off x="3207" y="1580"/>
              <a:ext cx="167" cy="130"/>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 ang="0">
                  <a:pos x="166" y="129"/>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97" name="Freeform 97"/>
            <p:cNvSpPr>
              <a:spLocks/>
            </p:cNvSpPr>
            <p:nvPr/>
          </p:nvSpPr>
          <p:spPr bwMode="auto">
            <a:xfrm>
              <a:off x="3207" y="1580"/>
              <a:ext cx="167" cy="130"/>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98" name="Freeform 98"/>
            <p:cNvSpPr>
              <a:spLocks/>
            </p:cNvSpPr>
            <p:nvPr/>
          </p:nvSpPr>
          <p:spPr bwMode="auto">
            <a:xfrm>
              <a:off x="3286" y="1678"/>
              <a:ext cx="129"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 ang="0">
                  <a:pos x="130" y="94"/>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99" name="Freeform 99"/>
            <p:cNvSpPr>
              <a:spLocks/>
            </p:cNvSpPr>
            <p:nvPr/>
          </p:nvSpPr>
          <p:spPr bwMode="auto">
            <a:xfrm>
              <a:off x="3286" y="1678"/>
              <a:ext cx="129"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00" name="Freeform 100"/>
            <p:cNvSpPr>
              <a:spLocks/>
            </p:cNvSpPr>
            <p:nvPr/>
          </p:nvSpPr>
          <p:spPr bwMode="auto">
            <a:xfrm>
              <a:off x="3334" y="1752"/>
              <a:ext cx="163" cy="134"/>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 ang="0">
                  <a:pos x="164" y="13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01" name="Freeform 101"/>
            <p:cNvSpPr>
              <a:spLocks/>
            </p:cNvSpPr>
            <p:nvPr/>
          </p:nvSpPr>
          <p:spPr bwMode="auto">
            <a:xfrm>
              <a:off x="3334" y="1752"/>
              <a:ext cx="163" cy="134"/>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02" name="Freeform 102"/>
            <p:cNvSpPr>
              <a:spLocks/>
            </p:cNvSpPr>
            <p:nvPr/>
          </p:nvSpPr>
          <p:spPr bwMode="auto">
            <a:xfrm>
              <a:off x="3387" y="1829"/>
              <a:ext cx="144" cy="139"/>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 ang="0">
                  <a:pos x="145" y="140"/>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03" name="Freeform 103"/>
            <p:cNvSpPr>
              <a:spLocks/>
            </p:cNvSpPr>
            <p:nvPr/>
          </p:nvSpPr>
          <p:spPr bwMode="auto">
            <a:xfrm>
              <a:off x="3387" y="1829"/>
              <a:ext cx="144" cy="139"/>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04" name="Freeform 104"/>
            <p:cNvSpPr>
              <a:spLocks/>
            </p:cNvSpPr>
            <p:nvPr/>
          </p:nvSpPr>
          <p:spPr bwMode="auto">
            <a:xfrm>
              <a:off x="3463" y="1975"/>
              <a:ext cx="92"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 ang="0">
                  <a:pos x="91" y="142"/>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05" name="Freeform 105"/>
            <p:cNvSpPr>
              <a:spLocks/>
            </p:cNvSpPr>
            <p:nvPr/>
          </p:nvSpPr>
          <p:spPr bwMode="auto">
            <a:xfrm>
              <a:off x="3463" y="1975"/>
              <a:ext cx="92"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06" name="Freeform 106"/>
            <p:cNvSpPr>
              <a:spLocks/>
            </p:cNvSpPr>
            <p:nvPr/>
          </p:nvSpPr>
          <p:spPr bwMode="auto">
            <a:xfrm>
              <a:off x="3488" y="2088"/>
              <a:ext cx="90"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 ang="0">
                  <a:pos x="81" y="196"/>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07" name="Freeform 107"/>
            <p:cNvSpPr>
              <a:spLocks/>
            </p:cNvSpPr>
            <p:nvPr/>
          </p:nvSpPr>
          <p:spPr bwMode="auto">
            <a:xfrm>
              <a:off x="3488" y="2088"/>
              <a:ext cx="90"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08" name="Freeform 108"/>
            <p:cNvSpPr>
              <a:spLocks/>
            </p:cNvSpPr>
            <p:nvPr/>
          </p:nvSpPr>
          <p:spPr bwMode="auto">
            <a:xfrm>
              <a:off x="3140" y="1507"/>
              <a:ext cx="194" cy="139"/>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 ang="0">
                  <a:pos x="193" y="137"/>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09" name="Freeform 109"/>
            <p:cNvSpPr>
              <a:spLocks/>
            </p:cNvSpPr>
            <p:nvPr/>
          </p:nvSpPr>
          <p:spPr bwMode="auto">
            <a:xfrm>
              <a:off x="3140" y="1507"/>
              <a:ext cx="194" cy="139"/>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10" name="Freeform 110"/>
            <p:cNvSpPr>
              <a:spLocks/>
            </p:cNvSpPr>
            <p:nvPr/>
          </p:nvSpPr>
          <p:spPr bwMode="auto">
            <a:xfrm>
              <a:off x="3190" y="1530"/>
              <a:ext cx="168" cy="130"/>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 ang="0">
                  <a:pos x="166" y="130"/>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11" name="Freeform 111"/>
            <p:cNvSpPr>
              <a:spLocks/>
            </p:cNvSpPr>
            <p:nvPr/>
          </p:nvSpPr>
          <p:spPr bwMode="auto">
            <a:xfrm>
              <a:off x="3190" y="1530"/>
              <a:ext cx="168" cy="130"/>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12" name="Freeform 112"/>
            <p:cNvSpPr>
              <a:spLocks/>
            </p:cNvSpPr>
            <p:nvPr/>
          </p:nvSpPr>
          <p:spPr bwMode="auto">
            <a:xfrm>
              <a:off x="3290" y="1672"/>
              <a:ext cx="130"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 ang="0">
                  <a:pos x="131" y="90"/>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13" name="Freeform 113"/>
            <p:cNvSpPr>
              <a:spLocks/>
            </p:cNvSpPr>
            <p:nvPr/>
          </p:nvSpPr>
          <p:spPr bwMode="auto">
            <a:xfrm>
              <a:off x="3290" y="1672"/>
              <a:ext cx="130"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14" name="Freeform 114"/>
            <p:cNvSpPr>
              <a:spLocks/>
            </p:cNvSpPr>
            <p:nvPr/>
          </p:nvSpPr>
          <p:spPr bwMode="auto">
            <a:xfrm>
              <a:off x="3334" y="1742"/>
              <a:ext cx="163" cy="130"/>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 ang="0">
                  <a:pos x="164" y="130"/>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15" name="Freeform 115"/>
            <p:cNvSpPr>
              <a:spLocks/>
            </p:cNvSpPr>
            <p:nvPr/>
          </p:nvSpPr>
          <p:spPr bwMode="auto">
            <a:xfrm>
              <a:off x="3334" y="1742"/>
              <a:ext cx="163" cy="130"/>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16" name="Freeform 116"/>
            <p:cNvSpPr>
              <a:spLocks/>
            </p:cNvSpPr>
            <p:nvPr/>
          </p:nvSpPr>
          <p:spPr bwMode="auto">
            <a:xfrm>
              <a:off x="3425" y="1853"/>
              <a:ext cx="144" cy="143"/>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 ang="0">
                  <a:pos x="143" y="142"/>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17" name="Freeform 117"/>
            <p:cNvSpPr>
              <a:spLocks/>
            </p:cNvSpPr>
            <p:nvPr/>
          </p:nvSpPr>
          <p:spPr bwMode="auto">
            <a:xfrm>
              <a:off x="3425" y="1853"/>
              <a:ext cx="144" cy="143"/>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18" name="Freeform 118"/>
            <p:cNvSpPr>
              <a:spLocks/>
            </p:cNvSpPr>
            <p:nvPr/>
          </p:nvSpPr>
          <p:spPr bwMode="auto">
            <a:xfrm>
              <a:off x="3437" y="1929"/>
              <a:ext cx="92" cy="144"/>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 ang="0">
                  <a:pos x="90" y="1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19" name="Freeform 119"/>
            <p:cNvSpPr>
              <a:spLocks/>
            </p:cNvSpPr>
            <p:nvPr/>
          </p:nvSpPr>
          <p:spPr bwMode="auto">
            <a:xfrm>
              <a:off x="3437" y="1929"/>
              <a:ext cx="92" cy="144"/>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20" name="Freeform 120"/>
            <p:cNvSpPr>
              <a:spLocks/>
            </p:cNvSpPr>
            <p:nvPr/>
          </p:nvSpPr>
          <p:spPr bwMode="auto">
            <a:xfrm>
              <a:off x="3497" y="2083"/>
              <a:ext cx="90" cy="197"/>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 ang="0">
                  <a:pos x="80" y="196"/>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21" name="Freeform 121"/>
            <p:cNvSpPr>
              <a:spLocks/>
            </p:cNvSpPr>
            <p:nvPr/>
          </p:nvSpPr>
          <p:spPr bwMode="auto">
            <a:xfrm>
              <a:off x="3497" y="2083"/>
              <a:ext cx="90" cy="197"/>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22" name="Freeform 122"/>
            <p:cNvSpPr>
              <a:spLocks/>
            </p:cNvSpPr>
            <p:nvPr/>
          </p:nvSpPr>
          <p:spPr bwMode="auto">
            <a:xfrm>
              <a:off x="3411" y="2136"/>
              <a:ext cx="163" cy="528"/>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 ang="0">
                  <a:pos x="0" y="526"/>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23" name="Freeform 123"/>
            <p:cNvSpPr>
              <a:spLocks/>
            </p:cNvSpPr>
            <p:nvPr/>
          </p:nvSpPr>
          <p:spPr bwMode="auto">
            <a:xfrm>
              <a:off x="3411" y="2136"/>
              <a:ext cx="163" cy="528"/>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24" name="Freeform 124"/>
            <p:cNvSpPr>
              <a:spLocks/>
            </p:cNvSpPr>
            <p:nvPr/>
          </p:nvSpPr>
          <p:spPr bwMode="auto">
            <a:xfrm>
              <a:off x="3190" y="2299"/>
              <a:ext cx="322" cy="596"/>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25" name="Freeform 125"/>
            <p:cNvSpPr>
              <a:spLocks/>
            </p:cNvSpPr>
            <p:nvPr/>
          </p:nvSpPr>
          <p:spPr bwMode="auto">
            <a:xfrm>
              <a:off x="3190" y="2299"/>
              <a:ext cx="322" cy="596"/>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26" name="Freeform 126"/>
            <p:cNvSpPr>
              <a:spLocks/>
            </p:cNvSpPr>
            <p:nvPr/>
          </p:nvSpPr>
          <p:spPr bwMode="auto">
            <a:xfrm>
              <a:off x="3150" y="2443"/>
              <a:ext cx="277" cy="481"/>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 ang="0">
                  <a:pos x="34" y="39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127" name="Freeform 127"/>
            <p:cNvSpPr>
              <a:spLocks/>
            </p:cNvSpPr>
            <p:nvPr/>
          </p:nvSpPr>
          <p:spPr bwMode="auto">
            <a:xfrm>
              <a:off x="3150" y="2443"/>
              <a:ext cx="277" cy="481"/>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128" name="Freeform 128"/>
            <p:cNvSpPr>
              <a:spLocks/>
            </p:cNvSpPr>
            <p:nvPr/>
          </p:nvSpPr>
          <p:spPr bwMode="auto">
            <a:xfrm>
              <a:off x="3124" y="2389"/>
              <a:ext cx="274"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 ang="0">
                  <a:pos x="33" y="40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29" name="Freeform 129"/>
            <p:cNvSpPr>
              <a:spLocks/>
            </p:cNvSpPr>
            <p:nvPr/>
          </p:nvSpPr>
          <p:spPr bwMode="auto">
            <a:xfrm>
              <a:off x="3124" y="2389"/>
              <a:ext cx="274"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30" name="Freeform 130"/>
            <p:cNvSpPr>
              <a:spLocks/>
            </p:cNvSpPr>
            <p:nvPr/>
          </p:nvSpPr>
          <p:spPr bwMode="auto">
            <a:xfrm>
              <a:off x="3065" y="2506"/>
              <a:ext cx="245" cy="446"/>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 ang="0">
                  <a:pos x="0" y="362"/>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31" name="Freeform 131"/>
            <p:cNvSpPr>
              <a:spLocks/>
            </p:cNvSpPr>
            <p:nvPr/>
          </p:nvSpPr>
          <p:spPr bwMode="auto">
            <a:xfrm>
              <a:off x="3065" y="2506"/>
              <a:ext cx="245" cy="446"/>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32" name="Freeform 132"/>
            <p:cNvSpPr>
              <a:spLocks/>
            </p:cNvSpPr>
            <p:nvPr/>
          </p:nvSpPr>
          <p:spPr bwMode="auto">
            <a:xfrm>
              <a:off x="3074" y="2499"/>
              <a:ext cx="250" cy="447"/>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 ang="0">
                  <a:pos x="0" y="36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33" name="Freeform 133"/>
            <p:cNvSpPr>
              <a:spLocks/>
            </p:cNvSpPr>
            <p:nvPr/>
          </p:nvSpPr>
          <p:spPr bwMode="auto">
            <a:xfrm>
              <a:off x="3074" y="2499"/>
              <a:ext cx="250" cy="447"/>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34" name="Freeform 134"/>
            <p:cNvSpPr>
              <a:spLocks/>
            </p:cNvSpPr>
            <p:nvPr/>
          </p:nvSpPr>
          <p:spPr bwMode="auto">
            <a:xfrm>
              <a:off x="3055" y="2607"/>
              <a:ext cx="178" cy="269"/>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 ang="0">
                  <a:pos x="0" y="262"/>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35" name="Freeform 135"/>
            <p:cNvSpPr>
              <a:spLocks/>
            </p:cNvSpPr>
            <p:nvPr/>
          </p:nvSpPr>
          <p:spPr bwMode="auto">
            <a:xfrm>
              <a:off x="3055" y="2607"/>
              <a:ext cx="178" cy="269"/>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36" name="Freeform 136"/>
            <p:cNvSpPr>
              <a:spLocks/>
            </p:cNvSpPr>
            <p:nvPr/>
          </p:nvSpPr>
          <p:spPr bwMode="auto">
            <a:xfrm>
              <a:off x="3045"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 ang="0">
                  <a:pos x="0" y="262"/>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37" name="Freeform 137"/>
            <p:cNvSpPr>
              <a:spLocks/>
            </p:cNvSpPr>
            <p:nvPr/>
          </p:nvSpPr>
          <p:spPr bwMode="auto">
            <a:xfrm>
              <a:off x="3045"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38" name="Freeform 138"/>
            <p:cNvSpPr>
              <a:spLocks/>
            </p:cNvSpPr>
            <p:nvPr/>
          </p:nvSpPr>
          <p:spPr bwMode="auto">
            <a:xfrm>
              <a:off x="3550" y="1896"/>
              <a:ext cx="356" cy="671"/>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39" name="Freeform 139"/>
            <p:cNvSpPr>
              <a:spLocks/>
            </p:cNvSpPr>
            <p:nvPr/>
          </p:nvSpPr>
          <p:spPr bwMode="auto">
            <a:xfrm>
              <a:off x="3550" y="1896"/>
              <a:ext cx="356" cy="671"/>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40" name="Freeform 140"/>
            <p:cNvSpPr>
              <a:spLocks/>
            </p:cNvSpPr>
            <p:nvPr/>
          </p:nvSpPr>
          <p:spPr bwMode="auto">
            <a:xfrm>
              <a:off x="3540" y="1877"/>
              <a:ext cx="359" cy="672"/>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41" name="Freeform 141"/>
            <p:cNvSpPr>
              <a:spLocks/>
            </p:cNvSpPr>
            <p:nvPr/>
          </p:nvSpPr>
          <p:spPr bwMode="auto">
            <a:xfrm>
              <a:off x="3540" y="1877"/>
              <a:ext cx="359" cy="672"/>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42" name="Freeform 142"/>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 ang="0">
                  <a:pos x="0" y="595"/>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43" name="Freeform 143"/>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44" name="Freeform 144"/>
            <p:cNvSpPr>
              <a:spLocks/>
            </p:cNvSpPr>
            <p:nvPr/>
          </p:nvSpPr>
          <p:spPr bwMode="auto">
            <a:xfrm>
              <a:off x="3463" y="2059"/>
              <a:ext cx="452" cy="596"/>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 ang="0">
                  <a:pos x="0" y="595"/>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45" name="Freeform 145"/>
            <p:cNvSpPr>
              <a:spLocks/>
            </p:cNvSpPr>
            <p:nvPr/>
          </p:nvSpPr>
          <p:spPr bwMode="auto">
            <a:xfrm>
              <a:off x="3463" y="2059"/>
              <a:ext cx="452" cy="596"/>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46" name="Freeform 146"/>
            <p:cNvSpPr>
              <a:spLocks/>
            </p:cNvSpPr>
            <p:nvPr/>
          </p:nvSpPr>
          <p:spPr bwMode="auto">
            <a:xfrm>
              <a:off x="3348" y="2290"/>
              <a:ext cx="553" cy="523"/>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147" name="Freeform 147"/>
            <p:cNvSpPr>
              <a:spLocks/>
            </p:cNvSpPr>
            <p:nvPr/>
          </p:nvSpPr>
          <p:spPr bwMode="auto">
            <a:xfrm>
              <a:off x="3348" y="2290"/>
              <a:ext cx="553" cy="523"/>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148" name="Freeform 148"/>
            <p:cNvSpPr>
              <a:spLocks/>
            </p:cNvSpPr>
            <p:nvPr/>
          </p:nvSpPr>
          <p:spPr bwMode="auto">
            <a:xfrm>
              <a:off x="3339" y="2266"/>
              <a:ext cx="552" cy="523"/>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49" name="Freeform 149"/>
            <p:cNvSpPr>
              <a:spLocks/>
            </p:cNvSpPr>
            <p:nvPr/>
          </p:nvSpPr>
          <p:spPr bwMode="auto">
            <a:xfrm>
              <a:off x="3339" y="2266"/>
              <a:ext cx="552" cy="523"/>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50" name="Freeform 150"/>
            <p:cNvSpPr>
              <a:spLocks/>
            </p:cNvSpPr>
            <p:nvPr/>
          </p:nvSpPr>
          <p:spPr bwMode="auto">
            <a:xfrm>
              <a:off x="3281" y="2482"/>
              <a:ext cx="562" cy="365"/>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 ang="0">
                  <a:pos x="0"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151" name="Freeform 151"/>
            <p:cNvSpPr>
              <a:spLocks/>
            </p:cNvSpPr>
            <p:nvPr/>
          </p:nvSpPr>
          <p:spPr bwMode="auto">
            <a:xfrm>
              <a:off x="3281" y="2482"/>
              <a:ext cx="562" cy="365"/>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152" name="Freeform 152"/>
            <p:cNvSpPr>
              <a:spLocks/>
            </p:cNvSpPr>
            <p:nvPr/>
          </p:nvSpPr>
          <p:spPr bwMode="auto">
            <a:xfrm>
              <a:off x="3271" y="2477"/>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 ang="0">
                  <a:pos x="0"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53" name="Freeform 153"/>
            <p:cNvSpPr>
              <a:spLocks/>
            </p:cNvSpPr>
            <p:nvPr/>
          </p:nvSpPr>
          <p:spPr bwMode="auto">
            <a:xfrm>
              <a:off x="3271" y="2477"/>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54" name="Freeform 154"/>
            <p:cNvSpPr>
              <a:spLocks/>
            </p:cNvSpPr>
            <p:nvPr/>
          </p:nvSpPr>
          <p:spPr bwMode="auto">
            <a:xfrm>
              <a:off x="3161" y="2582"/>
              <a:ext cx="668" cy="361"/>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 ang="0">
                  <a:pos x="0" y="362"/>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55" name="Freeform 155"/>
            <p:cNvSpPr>
              <a:spLocks/>
            </p:cNvSpPr>
            <p:nvPr/>
          </p:nvSpPr>
          <p:spPr bwMode="auto">
            <a:xfrm>
              <a:off x="3161" y="2582"/>
              <a:ext cx="668" cy="361"/>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56" name="Freeform 156"/>
            <p:cNvSpPr>
              <a:spLocks/>
            </p:cNvSpPr>
            <p:nvPr/>
          </p:nvSpPr>
          <p:spPr bwMode="auto">
            <a:xfrm>
              <a:off x="3168" y="2566"/>
              <a:ext cx="667" cy="360"/>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 ang="0">
                  <a:pos x="0" y="359"/>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57" name="Freeform 157"/>
            <p:cNvSpPr>
              <a:spLocks/>
            </p:cNvSpPr>
            <p:nvPr/>
          </p:nvSpPr>
          <p:spPr bwMode="auto">
            <a:xfrm>
              <a:off x="3168" y="2566"/>
              <a:ext cx="667" cy="360"/>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58" name="Freeform 158"/>
            <p:cNvSpPr>
              <a:spLocks/>
            </p:cNvSpPr>
            <p:nvPr/>
          </p:nvSpPr>
          <p:spPr bwMode="auto">
            <a:xfrm>
              <a:off x="3060" y="2788"/>
              <a:ext cx="610" cy="221"/>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59" name="Freeform 159"/>
            <p:cNvSpPr>
              <a:spLocks/>
            </p:cNvSpPr>
            <p:nvPr/>
          </p:nvSpPr>
          <p:spPr bwMode="auto">
            <a:xfrm>
              <a:off x="3060" y="2788"/>
              <a:ext cx="610" cy="221"/>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60" name="Freeform 160"/>
            <p:cNvSpPr>
              <a:spLocks/>
            </p:cNvSpPr>
            <p:nvPr/>
          </p:nvSpPr>
          <p:spPr bwMode="auto">
            <a:xfrm>
              <a:off x="3069" y="2804"/>
              <a:ext cx="609" cy="220"/>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61" name="Freeform 161"/>
            <p:cNvSpPr>
              <a:spLocks/>
            </p:cNvSpPr>
            <p:nvPr/>
          </p:nvSpPr>
          <p:spPr bwMode="auto">
            <a:xfrm>
              <a:off x="3069" y="2804"/>
              <a:ext cx="609" cy="220"/>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62" name="Freeform 162"/>
            <p:cNvSpPr>
              <a:spLocks/>
            </p:cNvSpPr>
            <p:nvPr/>
          </p:nvSpPr>
          <p:spPr bwMode="auto">
            <a:xfrm>
              <a:off x="3082" y="2938"/>
              <a:ext cx="482" cy="147"/>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 ang="0">
                  <a:pos x="0" y="82"/>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63" name="Freeform 163"/>
            <p:cNvSpPr>
              <a:spLocks/>
            </p:cNvSpPr>
            <p:nvPr/>
          </p:nvSpPr>
          <p:spPr bwMode="auto">
            <a:xfrm>
              <a:off x="3082" y="2938"/>
              <a:ext cx="482" cy="147"/>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64" name="Freeform 164"/>
            <p:cNvSpPr>
              <a:spLocks/>
            </p:cNvSpPr>
            <p:nvPr/>
          </p:nvSpPr>
          <p:spPr bwMode="auto">
            <a:xfrm>
              <a:off x="3065" y="2924"/>
              <a:ext cx="480" cy="148"/>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 ang="0">
                  <a:pos x="0" y="82"/>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65" name="Freeform 165"/>
            <p:cNvSpPr>
              <a:spLocks/>
            </p:cNvSpPr>
            <p:nvPr/>
          </p:nvSpPr>
          <p:spPr bwMode="auto">
            <a:xfrm>
              <a:off x="3065" y="2924"/>
              <a:ext cx="480" cy="148"/>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66" name="Freeform 166"/>
            <p:cNvSpPr>
              <a:spLocks/>
            </p:cNvSpPr>
            <p:nvPr/>
          </p:nvSpPr>
          <p:spPr bwMode="auto">
            <a:xfrm>
              <a:off x="3709" y="1675"/>
              <a:ext cx="115" cy="389"/>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 ang="0">
                  <a:pos x="78" y="388"/>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67" name="Freeform 167"/>
            <p:cNvSpPr>
              <a:spLocks/>
            </p:cNvSpPr>
            <p:nvPr/>
          </p:nvSpPr>
          <p:spPr bwMode="auto">
            <a:xfrm>
              <a:off x="3709" y="1675"/>
              <a:ext cx="115" cy="389"/>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68" name="Freeform 168"/>
            <p:cNvSpPr>
              <a:spLocks/>
            </p:cNvSpPr>
            <p:nvPr/>
          </p:nvSpPr>
          <p:spPr bwMode="auto">
            <a:xfrm>
              <a:off x="3632" y="1555"/>
              <a:ext cx="149" cy="331"/>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 ang="0">
                  <a:pos x="140" y="331"/>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69" name="Freeform 169"/>
            <p:cNvSpPr>
              <a:spLocks/>
            </p:cNvSpPr>
            <p:nvPr/>
          </p:nvSpPr>
          <p:spPr bwMode="auto">
            <a:xfrm>
              <a:off x="3632" y="1555"/>
              <a:ext cx="149" cy="331"/>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70" name="Freeform 170"/>
            <p:cNvSpPr>
              <a:spLocks/>
            </p:cNvSpPr>
            <p:nvPr/>
          </p:nvSpPr>
          <p:spPr bwMode="auto">
            <a:xfrm>
              <a:off x="3555" y="1462"/>
              <a:ext cx="139" cy="269"/>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 ang="0">
                  <a:pos x="131" y="267"/>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71" name="Freeform 171"/>
            <p:cNvSpPr>
              <a:spLocks/>
            </p:cNvSpPr>
            <p:nvPr/>
          </p:nvSpPr>
          <p:spPr bwMode="auto">
            <a:xfrm>
              <a:off x="3555" y="1462"/>
              <a:ext cx="139" cy="269"/>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72" name="Freeform 172"/>
            <p:cNvSpPr>
              <a:spLocks/>
            </p:cNvSpPr>
            <p:nvPr/>
          </p:nvSpPr>
          <p:spPr bwMode="auto">
            <a:xfrm>
              <a:off x="3339" y="1320"/>
              <a:ext cx="254" cy="268"/>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 ang="0">
                  <a:pos x="246" y="2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73" name="Freeform 173"/>
            <p:cNvSpPr>
              <a:spLocks/>
            </p:cNvSpPr>
            <p:nvPr/>
          </p:nvSpPr>
          <p:spPr bwMode="auto">
            <a:xfrm>
              <a:off x="3339" y="1320"/>
              <a:ext cx="254" cy="268"/>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74" name="Freeform 174"/>
            <p:cNvSpPr>
              <a:spLocks/>
            </p:cNvSpPr>
            <p:nvPr/>
          </p:nvSpPr>
          <p:spPr bwMode="auto">
            <a:xfrm>
              <a:off x="3305" y="1272"/>
              <a:ext cx="192" cy="216"/>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 ang="0">
                  <a:pos x="194" y="217"/>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75" name="Freeform 175"/>
            <p:cNvSpPr>
              <a:spLocks/>
            </p:cNvSpPr>
            <p:nvPr/>
          </p:nvSpPr>
          <p:spPr bwMode="auto">
            <a:xfrm>
              <a:off x="3305" y="1272"/>
              <a:ext cx="192" cy="216"/>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76" name="Freeform 176"/>
            <p:cNvSpPr>
              <a:spLocks/>
            </p:cNvSpPr>
            <p:nvPr/>
          </p:nvSpPr>
          <p:spPr bwMode="auto">
            <a:xfrm>
              <a:off x="3218" y="1209"/>
              <a:ext cx="193" cy="225"/>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 ang="0">
                  <a:pos x="193" y="222"/>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77" name="Freeform 177"/>
            <p:cNvSpPr>
              <a:spLocks/>
            </p:cNvSpPr>
            <p:nvPr/>
          </p:nvSpPr>
          <p:spPr bwMode="auto">
            <a:xfrm>
              <a:off x="3218" y="1209"/>
              <a:ext cx="193" cy="225"/>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78" name="Freeform 178"/>
            <p:cNvSpPr>
              <a:spLocks/>
            </p:cNvSpPr>
            <p:nvPr/>
          </p:nvSpPr>
          <p:spPr bwMode="auto">
            <a:xfrm>
              <a:off x="3055" y="1195"/>
              <a:ext cx="231" cy="158"/>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 ang="0">
                  <a:pos x="231" y="159"/>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179" name="Freeform 179"/>
            <p:cNvSpPr>
              <a:spLocks/>
            </p:cNvSpPr>
            <p:nvPr/>
          </p:nvSpPr>
          <p:spPr bwMode="auto">
            <a:xfrm>
              <a:off x="3055" y="1195"/>
              <a:ext cx="231" cy="158"/>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80" name="Freeform 180"/>
            <p:cNvSpPr>
              <a:spLocks/>
            </p:cNvSpPr>
            <p:nvPr/>
          </p:nvSpPr>
          <p:spPr bwMode="auto">
            <a:xfrm>
              <a:off x="3722" y="1693"/>
              <a:ext cx="112"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 ang="0">
                  <a:pos x="77" y="384"/>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81" name="Freeform 181"/>
            <p:cNvSpPr>
              <a:spLocks/>
            </p:cNvSpPr>
            <p:nvPr/>
          </p:nvSpPr>
          <p:spPr bwMode="auto">
            <a:xfrm>
              <a:off x="3722" y="1693"/>
              <a:ext cx="112"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82" name="Freeform 182"/>
            <p:cNvSpPr>
              <a:spLocks/>
            </p:cNvSpPr>
            <p:nvPr/>
          </p:nvSpPr>
          <p:spPr bwMode="auto">
            <a:xfrm>
              <a:off x="3612" y="1530"/>
              <a:ext cx="154"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 ang="0">
                  <a:pos x="141" y="330"/>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83" name="Freeform 183"/>
            <p:cNvSpPr>
              <a:spLocks/>
            </p:cNvSpPr>
            <p:nvPr/>
          </p:nvSpPr>
          <p:spPr bwMode="auto">
            <a:xfrm>
              <a:off x="3612" y="1530"/>
              <a:ext cx="154"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84" name="Freeform 184"/>
            <p:cNvSpPr>
              <a:spLocks/>
            </p:cNvSpPr>
            <p:nvPr/>
          </p:nvSpPr>
          <p:spPr bwMode="auto">
            <a:xfrm>
              <a:off x="3548" y="1449"/>
              <a:ext cx="141" cy="269"/>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 ang="0">
                  <a:pos x="131" y="270"/>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85" name="Freeform 185"/>
            <p:cNvSpPr>
              <a:spLocks/>
            </p:cNvSpPr>
            <p:nvPr/>
          </p:nvSpPr>
          <p:spPr bwMode="auto">
            <a:xfrm>
              <a:off x="3548" y="1449"/>
              <a:ext cx="141" cy="269"/>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86" name="Freeform 186"/>
            <p:cNvSpPr>
              <a:spLocks/>
            </p:cNvSpPr>
            <p:nvPr/>
          </p:nvSpPr>
          <p:spPr bwMode="auto">
            <a:xfrm>
              <a:off x="3310" y="1296"/>
              <a:ext cx="250" cy="268"/>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 ang="0">
                  <a:pos x="246" y="269"/>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87" name="Freeform 187"/>
            <p:cNvSpPr>
              <a:spLocks/>
            </p:cNvSpPr>
            <p:nvPr/>
          </p:nvSpPr>
          <p:spPr bwMode="auto">
            <a:xfrm>
              <a:off x="3310" y="1296"/>
              <a:ext cx="250" cy="268"/>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88" name="Freeform 188"/>
            <p:cNvSpPr>
              <a:spLocks/>
            </p:cNvSpPr>
            <p:nvPr/>
          </p:nvSpPr>
          <p:spPr bwMode="auto">
            <a:xfrm>
              <a:off x="3290" y="1262"/>
              <a:ext cx="196" cy="216"/>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 ang="0">
                  <a:pos x="194" y="217"/>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89" name="Freeform 189"/>
            <p:cNvSpPr>
              <a:spLocks/>
            </p:cNvSpPr>
            <p:nvPr/>
          </p:nvSpPr>
          <p:spPr bwMode="auto">
            <a:xfrm>
              <a:off x="3290" y="1262"/>
              <a:ext cx="196" cy="216"/>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90" name="Freeform 190"/>
            <p:cNvSpPr>
              <a:spLocks/>
            </p:cNvSpPr>
            <p:nvPr/>
          </p:nvSpPr>
          <p:spPr bwMode="auto">
            <a:xfrm>
              <a:off x="3190" y="1180"/>
              <a:ext cx="192" cy="226"/>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 ang="0">
                  <a:pos x="194" y="22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91" name="Freeform 191"/>
            <p:cNvSpPr>
              <a:spLocks/>
            </p:cNvSpPr>
            <p:nvPr/>
          </p:nvSpPr>
          <p:spPr bwMode="auto">
            <a:xfrm>
              <a:off x="3190" y="1180"/>
              <a:ext cx="192" cy="226"/>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92" name="Freeform 192"/>
            <p:cNvSpPr>
              <a:spLocks/>
            </p:cNvSpPr>
            <p:nvPr/>
          </p:nvSpPr>
          <p:spPr bwMode="auto">
            <a:xfrm>
              <a:off x="3044" y="1194"/>
              <a:ext cx="232" cy="163"/>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 ang="0">
                  <a:pos x="232" y="162"/>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93" name="Freeform 193"/>
            <p:cNvSpPr>
              <a:spLocks/>
            </p:cNvSpPr>
            <p:nvPr/>
          </p:nvSpPr>
          <p:spPr bwMode="auto">
            <a:xfrm>
              <a:off x="3044" y="1194"/>
              <a:ext cx="232" cy="163"/>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94" name="Freeform 194"/>
            <p:cNvSpPr>
              <a:spLocks/>
            </p:cNvSpPr>
            <p:nvPr/>
          </p:nvSpPr>
          <p:spPr bwMode="auto">
            <a:xfrm>
              <a:off x="1906" y="2179"/>
              <a:ext cx="120" cy="236"/>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 ang="0">
                  <a:pos x="120" y="23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95" name="Freeform 195"/>
            <p:cNvSpPr>
              <a:spLocks/>
            </p:cNvSpPr>
            <p:nvPr/>
          </p:nvSpPr>
          <p:spPr bwMode="auto">
            <a:xfrm>
              <a:off x="1906" y="2179"/>
              <a:ext cx="120" cy="236"/>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96" name="Freeform 196"/>
            <p:cNvSpPr>
              <a:spLocks/>
            </p:cNvSpPr>
            <p:nvPr/>
          </p:nvSpPr>
          <p:spPr bwMode="auto">
            <a:xfrm>
              <a:off x="1916" y="1809"/>
              <a:ext cx="110" cy="365"/>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 ang="0">
                  <a:pos x="80" y="362"/>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97" name="Freeform 197"/>
            <p:cNvSpPr>
              <a:spLocks/>
            </p:cNvSpPr>
            <p:nvPr/>
          </p:nvSpPr>
          <p:spPr bwMode="auto">
            <a:xfrm>
              <a:off x="1916" y="1809"/>
              <a:ext cx="110" cy="365"/>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198" name="Freeform 198"/>
            <p:cNvSpPr>
              <a:spLocks/>
            </p:cNvSpPr>
            <p:nvPr/>
          </p:nvSpPr>
          <p:spPr bwMode="auto">
            <a:xfrm>
              <a:off x="1969" y="1637"/>
              <a:ext cx="110" cy="321"/>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 ang="0">
                  <a:pos x="34" y="318"/>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199" name="Freeform 199"/>
            <p:cNvSpPr>
              <a:spLocks/>
            </p:cNvSpPr>
            <p:nvPr/>
          </p:nvSpPr>
          <p:spPr bwMode="auto">
            <a:xfrm>
              <a:off x="1969" y="1637"/>
              <a:ext cx="110" cy="321"/>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00" name="Freeform 200"/>
            <p:cNvSpPr>
              <a:spLocks/>
            </p:cNvSpPr>
            <p:nvPr/>
          </p:nvSpPr>
          <p:spPr bwMode="auto">
            <a:xfrm>
              <a:off x="2083" y="1486"/>
              <a:ext cx="131" cy="285"/>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 ang="0">
                  <a:pos x="2" y="28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01" name="Freeform 201"/>
            <p:cNvSpPr>
              <a:spLocks/>
            </p:cNvSpPr>
            <p:nvPr/>
          </p:nvSpPr>
          <p:spPr bwMode="auto">
            <a:xfrm>
              <a:off x="2083" y="1486"/>
              <a:ext cx="131" cy="285"/>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02" name="Freeform 202"/>
            <p:cNvSpPr>
              <a:spLocks/>
            </p:cNvSpPr>
            <p:nvPr/>
          </p:nvSpPr>
          <p:spPr bwMode="auto">
            <a:xfrm>
              <a:off x="2188" y="1385"/>
              <a:ext cx="134" cy="218"/>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 ang="0">
                  <a:pos x="0" y="218"/>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03" name="Freeform 203"/>
            <p:cNvSpPr>
              <a:spLocks/>
            </p:cNvSpPr>
            <p:nvPr/>
          </p:nvSpPr>
          <p:spPr bwMode="auto">
            <a:xfrm>
              <a:off x="2188" y="1385"/>
              <a:ext cx="134" cy="218"/>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04" name="Freeform 204"/>
            <p:cNvSpPr>
              <a:spLocks/>
            </p:cNvSpPr>
            <p:nvPr/>
          </p:nvSpPr>
          <p:spPr bwMode="auto">
            <a:xfrm>
              <a:off x="2290" y="1315"/>
              <a:ext cx="121" cy="176"/>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 ang="0">
                  <a:pos x="0" y="17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05" name="Freeform 205"/>
            <p:cNvSpPr>
              <a:spLocks/>
            </p:cNvSpPr>
            <p:nvPr/>
          </p:nvSpPr>
          <p:spPr bwMode="auto">
            <a:xfrm>
              <a:off x="2290" y="1315"/>
              <a:ext cx="121" cy="176"/>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06" name="Freeform 206"/>
            <p:cNvSpPr>
              <a:spLocks/>
            </p:cNvSpPr>
            <p:nvPr/>
          </p:nvSpPr>
          <p:spPr bwMode="auto">
            <a:xfrm>
              <a:off x="2377" y="1262"/>
              <a:ext cx="116" cy="149"/>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 ang="0">
                  <a:pos x="0" y="149"/>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07" name="Freeform 207"/>
            <p:cNvSpPr>
              <a:spLocks/>
            </p:cNvSpPr>
            <p:nvPr/>
          </p:nvSpPr>
          <p:spPr bwMode="auto">
            <a:xfrm>
              <a:off x="2377" y="1262"/>
              <a:ext cx="116" cy="149"/>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08" name="Freeform 208"/>
            <p:cNvSpPr>
              <a:spLocks/>
            </p:cNvSpPr>
            <p:nvPr/>
          </p:nvSpPr>
          <p:spPr bwMode="auto">
            <a:xfrm>
              <a:off x="2459" y="1175"/>
              <a:ext cx="269" cy="201"/>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 ang="0">
                  <a:pos x="0" y="200"/>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09" name="Freeform 209"/>
            <p:cNvSpPr>
              <a:spLocks/>
            </p:cNvSpPr>
            <p:nvPr/>
          </p:nvSpPr>
          <p:spPr bwMode="auto">
            <a:xfrm>
              <a:off x="2459" y="1175"/>
              <a:ext cx="269" cy="201"/>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10" name="Freeform 210"/>
            <p:cNvSpPr>
              <a:spLocks/>
            </p:cNvSpPr>
            <p:nvPr/>
          </p:nvSpPr>
          <p:spPr bwMode="auto">
            <a:xfrm>
              <a:off x="1897" y="2270"/>
              <a:ext cx="341" cy="337"/>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 ang="0">
                  <a:pos x="243" y="338"/>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11" name="Freeform 211"/>
            <p:cNvSpPr>
              <a:spLocks/>
            </p:cNvSpPr>
            <p:nvPr/>
          </p:nvSpPr>
          <p:spPr bwMode="auto">
            <a:xfrm>
              <a:off x="1897" y="2270"/>
              <a:ext cx="341" cy="337"/>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12" name="Freeform 212"/>
            <p:cNvSpPr>
              <a:spLocks/>
            </p:cNvSpPr>
            <p:nvPr/>
          </p:nvSpPr>
          <p:spPr bwMode="auto">
            <a:xfrm>
              <a:off x="2483" y="1261"/>
              <a:ext cx="56" cy="58"/>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13" name="Freeform 213"/>
            <p:cNvSpPr>
              <a:spLocks/>
            </p:cNvSpPr>
            <p:nvPr/>
          </p:nvSpPr>
          <p:spPr bwMode="auto">
            <a:xfrm>
              <a:off x="2483" y="1261"/>
              <a:ext cx="56" cy="58"/>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14" name="Freeform 214"/>
            <p:cNvSpPr>
              <a:spLocks/>
            </p:cNvSpPr>
            <p:nvPr/>
          </p:nvSpPr>
          <p:spPr bwMode="auto">
            <a:xfrm>
              <a:off x="1929" y="2126"/>
              <a:ext cx="56" cy="56"/>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15" name="Freeform 215"/>
            <p:cNvSpPr>
              <a:spLocks/>
            </p:cNvSpPr>
            <p:nvPr/>
          </p:nvSpPr>
          <p:spPr bwMode="auto">
            <a:xfrm>
              <a:off x="1929" y="2126"/>
              <a:ext cx="56" cy="56"/>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16" name="Freeform 216"/>
            <p:cNvSpPr>
              <a:spLocks/>
            </p:cNvSpPr>
            <p:nvPr/>
          </p:nvSpPr>
          <p:spPr bwMode="auto">
            <a:xfrm>
              <a:off x="2469" y="1512"/>
              <a:ext cx="192" cy="139"/>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 ang="0">
                  <a:pos x="0" y="14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17" name="Freeform 217"/>
            <p:cNvSpPr>
              <a:spLocks/>
            </p:cNvSpPr>
            <p:nvPr/>
          </p:nvSpPr>
          <p:spPr bwMode="auto">
            <a:xfrm>
              <a:off x="2469" y="1512"/>
              <a:ext cx="192" cy="139"/>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18" name="Freeform 218"/>
            <p:cNvSpPr>
              <a:spLocks/>
            </p:cNvSpPr>
            <p:nvPr/>
          </p:nvSpPr>
          <p:spPr bwMode="auto">
            <a:xfrm>
              <a:off x="2416" y="1579"/>
              <a:ext cx="168" cy="130"/>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 ang="0">
                  <a:pos x="0" y="129"/>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19" name="Freeform 219"/>
            <p:cNvSpPr>
              <a:spLocks/>
            </p:cNvSpPr>
            <p:nvPr/>
          </p:nvSpPr>
          <p:spPr bwMode="auto">
            <a:xfrm>
              <a:off x="2416" y="1579"/>
              <a:ext cx="168" cy="130"/>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20" name="Freeform 220"/>
            <p:cNvSpPr>
              <a:spLocks/>
            </p:cNvSpPr>
            <p:nvPr/>
          </p:nvSpPr>
          <p:spPr bwMode="auto">
            <a:xfrm>
              <a:off x="2382" y="1678"/>
              <a:ext cx="130" cy="95"/>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 ang="0">
                  <a:pos x="0" y="94"/>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21" name="Freeform 221"/>
            <p:cNvSpPr>
              <a:spLocks/>
            </p:cNvSpPr>
            <p:nvPr/>
          </p:nvSpPr>
          <p:spPr bwMode="auto">
            <a:xfrm>
              <a:off x="2382" y="1678"/>
              <a:ext cx="130" cy="95"/>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22" name="Freeform 222"/>
            <p:cNvSpPr>
              <a:spLocks/>
            </p:cNvSpPr>
            <p:nvPr/>
          </p:nvSpPr>
          <p:spPr bwMode="auto">
            <a:xfrm>
              <a:off x="2267" y="1739"/>
              <a:ext cx="163" cy="135"/>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 ang="0">
                  <a:pos x="0" y="13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23" name="Freeform 223"/>
            <p:cNvSpPr>
              <a:spLocks/>
            </p:cNvSpPr>
            <p:nvPr/>
          </p:nvSpPr>
          <p:spPr bwMode="auto">
            <a:xfrm>
              <a:off x="2267" y="1739"/>
              <a:ext cx="163" cy="135"/>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24" name="Freeform 224"/>
            <p:cNvSpPr>
              <a:spLocks/>
            </p:cNvSpPr>
            <p:nvPr/>
          </p:nvSpPr>
          <p:spPr bwMode="auto">
            <a:xfrm>
              <a:off x="2237" y="1857"/>
              <a:ext cx="145" cy="140"/>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 ang="0">
                  <a:pos x="0" y="140"/>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25" name="Freeform 225"/>
            <p:cNvSpPr>
              <a:spLocks/>
            </p:cNvSpPr>
            <p:nvPr/>
          </p:nvSpPr>
          <p:spPr bwMode="auto">
            <a:xfrm>
              <a:off x="2237" y="1857"/>
              <a:ext cx="145" cy="140"/>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26" name="Freeform 226"/>
            <p:cNvSpPr>
              <a:spLocks/>
            </p:cNvSpPr>
            <p:nvPr/>
          </p:nvSpPr>
          <p:spPr bwMode="auto">
            <a:xfrm>
              <a:off x="2243" y="1973"/>
              <a:ext cx="91" cy="144"/>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 ang="0">
                  <a:pos x="0" y="142"/>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27" name="Freeform 227"/>
            <p:cNvSpPr>
              <a:spLocks/>
            </p:cNvSpPr>
            <p:nvPr/>
          </p:nvSpPr>
          <p:spPr bwMode="auto">
            <a:xfrm>
              <a:off x="2243" y="1973"/>
              <a:ext cx="91" cy="144"/>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28" name="Freeform 228"/>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 ang="0">
                  <a:pos x="8" y="196"/>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29" name="Freeform 229"/>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30" name="Freeform 230"/>
            <p:cNvSpPr>
              <a:spLocks/>
            </p:cNvSpPr>
            <p:nvPr/>
          </p:nvSpPr>
          <p:spPr bwMode="auto">
            <a:xfrm>
              <a:off x="2108" y="2237"/>
              <a:ext cx="279" cy="504"/>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 ang="0">
                  <a:pos x="143" y="504"/>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31" name="Freeform 231"/>
            <p:cNvSpPr>
              <a:spLocks/>
            </p:cNvSpPr>
            <p:nvPr/>
          </p:nvSpPr>
          <p:spPr bwMode="auto">
            <a:xfrm>
              <a:off x="2108" y="2237"/>
              <a:ext cx="279" cy="504"/>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32" name="Freeform 232"/>
            <p:cNvSpPr>
              <a:spLocks/>
            </p:cNvSpPr>
            <p:nvPr/>
          </p:nvSpPr>
          <p:spPr bwMode="auto">
            <a:xfrm>
              <a:off x="2148" y="2291"/>
              <a:ext cx="124" cy="385"/>
            </a:xfrm>
            <a:custGeom>
              <a:avLst/>
              <a:gdLst/>
              <a:ahLst/>
              <a:cxnLst>
                <a:cxn ang="0">
                  <a:pos x="125" y="380"/>
                </a:cxn>
                <a:cxn ang="0">
                  <a:pos x="103" y="338"/>
                </a:cxn>
                <a:cxn ang="0">
                  <a:pos x="85" y="299"/>
                </a:cxn>
                <a:cxn ang="0">
                  <a:pos x="67" y="256"/>
                </a:cxn>
                <a:cxn ang="0">
                  <a:pos x="50" y="216"/>
                </a:cxn>
                <a:cxn ang="0">
                  <a:pos x="37" y="177"/>
                </a:cxn>
                <a:cxn ang="0">
                  <a:pos x="27" y="136"/>
                </a:cxn>
                <a:cxn ang="0">
                  <a:pos x="16" y="101"/>
                </a:cxn>
                <a:cxn ang="0">
                  <a:pos x="9" y="64"/>
                </a:cxn>
                <a:cxn ang="0">
                  <a:pos x="4" y="30"/>
                </a:cxn>
                <a:cxn ang="0">
                  <a:pos x="0" y="0"/>
                </a:cxn>
                <a:cxn ang="0">
                  <a:pos x="0" y="0"/>
                </a:cxn>
                <a:cxn ang="0">
                  <a:pos x="4" y="30"/>
                </a:cxn>
                <a:cxn ang="0">
                  <a:pos x="8" y="64"/>
                </a:cxn>
                <a:cxn ang="0">
                  <a:pos x="14" y="101"/>
                </a:cxn>
                <a:cxn ang="0">
                  <a:pos x="21" y="138"/>
                </a:cxn>
                <a:cxn ang="0">
                  <a:pos x="32" y="178"/>
                </a:cxn>
                <a:cxn ang="0">
                  <a:pos x="42" y="218"/>
                </a:cxn>
                <a:cxn ang="0">
                  <a:pos x="55" y="258"/>
                </a:cxn>
                <a:cxn ang="0">
                  <a:pos x="69" y="300"/>
                </a:cxn>
                <a:cxn ang="0">
                  <a:pos x="88" y="343"/>
                </a:cxn>
                <a:cxn ang="0">
                  <a:pos x="110" y="385"/>
                </a:cxn>
                <a:cxn ang="0">
                  <a:pos x="125" y="380"/>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33" name="Freeform 233"/>
            <p:cNvSpPr>
              <a:spLocks/>
            </p:cNvSpPr>
            <p:nvPr/>
          </p:nvSpPr>
          <p:spPr bwMode="auto">
            <a:xfrm>
              <a:off x="2233" y="2290"/>
              <a:ext cx="158" cy="408"/>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 ang="0">
                  <a:pos x="115" y="408"/>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34" name="Freeform 234"/>
            <p:cNvSpPr>
              <a:spLocks/>
            </p:cNvSpPr>
            <p:nvPr/>
          </p:nvSpPr>
          <p:spPr bwMode="auto">
            <a:xfrm>
              <a:off x="2233" y="2290"/>
              <a:ext cx="158" cy="408"/>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35" name="Freeform 235"/>
            <p:cNvSpPr>
              <a:spLocks/>
            </p:cNvSpPr>
            <p:nvPr/>
          </p:nvSpPr>
          <p:spPr bwMode="auto">
            <a:xfrm>
              <a:off x="2250" y="2352"/>
              <a:ext cx="77" cy="317"/>
            </a:xfrm>
            <a:custGeom>
              <a:avLst/>
              <a:gdLst/>
              <a:ahLst/>
              <a:cxnLst>
                <a:cxn ang="0">
                  <a:pos x="74" y="304"/>
                </a:cxn>
                <a:cxn ang="0">
                  <a:pos x="53" y="268"/>
                </a:cxn>
                <a:cxn ang="0">
                  <a:pos x="38" y="231"/>
                </a:cxn>
                <a:cxn ang="0">
                  <a:pos x="25" y="195"/>
                </a:cxn>
                <a:cxn ang="0">
                  <a:pos x="16" y="161"/>
                </a:cxn>
                <a:cxn ang="0">
                  <a:pos x="8" y="128"/>
                </a:cxn>
                <a:cxn ang="0">
                  <a:pos x="4" y="98"/>
                </a:cxn>
                <a:cxn ang="0">
                  <a:pos x="4" y="69"/>
                </a:cxn>
                <a:cxn ang="0">
                  <a:pos x="4" y="41"/>
                </a:cxn>
                <a:cxn ang="0">
                  <a:pos x="6" y="18"/>
                </a:cxn>
                <a:cxn ang="0">
                  <a:pos x="8" y="0"/>
                </a:cxn>
                <a:cxn ang="0">
                  <a:pos x="8" y="0"/>
                </a:cxn>
                <a:cxn ang="0">
                  <a:pos x="4" y="20"/>
                </a:cxn>
                <a:cxn ang="0">
                  <a:pos x="2" y="43"/>
                </a:cxn>
                <a:cxn ang="0">
                  <a:pos x="0" y="71"/>
                </a:cxn>
                <a:cxn ang="0">
                  <a:pos x="0" y="103"/>
                </a:cxn>
                <a:cxn ang="0">
                  <a:pos x="2" y="134"/>
                </a:cxn>
                <a:cxn ang="0">
                  <a:pos x="6" y="167"/>
                </a:cxn>
                <a:cxn ang="0">
                  <a:pos x="13" y="204"/>
                </a:cxn>
                <a:cxn ang="0">
                  <a:pos x="25" y="241"/>
                </a:cxn>
                <a:cxn ang="0">
                  <a:pos x="39" y="279"/>
                </a:cxn>
                <a:cxn ang="0">
                  <a:pos x="59" y="317"/>
                </a:cxn>
                <a:cxn ang="0">
                  <a:pos x="74" y="304"/>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36" name="Freeform 236"/>
            <p:cNvSpPr>
              <a:spLocks/>
            </p:cNvSpPr>
            <p:nvPr/>
          </p:nvSpPr>
          <p:spPr bwMode="auto">
            <a:xfrm>
              <a:off x="2315" y="2391"/>
              <a:ext cx="187" cy="403"/>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 ang="0">
                  <a:pos x="38" y="33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37" name="Freeform 237"/>
            <p:cNvSpPr>
              <a:spLocks/>
            </p:cNvSpPr>
            <p:nvPr/>
          </p:nvSpPr>
          <p:spPr bwMode="auto">
            <a:xfrm>
              <a:off x="2315" y="2391"/>
              <a:ext cx="187" cy="403"/>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38" name="Freeform 238"/>
            <p:cNvSpPr>
              <a:spLocks/>
            </p:cNvSpPr>
            <p:nvPr/>
          </p:nvSpPr>
          <p:spPr bwMode="auto">
            <a:xfrm>
              <a:off x="2366" y="2520"/>
              <a:ext cx="59" cy="269"/>
            </a:xfrm>
            <a:custGeom>
              <a:avLst/>
              <a:gdLst/>
              <a:ahLst/>
              <a:cxnLst>
                <a:cxn ang="0">
                  <a:pos x="59" y="269"/>
                </a:cxn>
                <a:cxn ang="0">
                  <a:pos x="43" y="237"/>
                </a:cxn>
                <a:cxn ang="0">
                  <a:pos x="31" y="207"/>
                </a:cxn>
                <a:cxn ang="0">
                  <a:pos x="22" y="176"/>
                </a:cxn>
                <a:cxn ang="0">
                  <a:pos x="15" y="144"/>
                </a:cxn>
                <a:cxn ang="0">
                  <a:pos x="10" y="115"/>
                </a:cxn>
                <a:cxn ang="0">
                  <a:pos x="6" y="87"/>
                </a:cxn>
                <a:cxn ang="0">
                  <a:pos x="4" y="62"/>
                </a:cxn>
                <a:cxn ang="0">
                  <a:pos x="4" y="37"/>
                </a:cxn>
                <a:cxn ang="0">
                  <a:pos x="4" y="16"/>
                </a:cxn>
                <a:cxn ang="0">
                  <a:pos x="4" y="0"/>
                </a:cxn>
                <a:cxn ang="0">
                  <a:pos x="4" y="0"/>
                </a:cxn>
                <a:cxn ang="0">
                  <a:pos x="2" y="16"/>
                </a:cxn>
                <a:cxn ang="0">
                  <a:pos x="2" y="37"/>
                </a:cxn>
                <a:cxn ang="0">
                  <a:pos x="0" y="61"/>
                </a:cxn>
                <a:cxn ang="0">
                  <a:pos x="0" y="85"/>
                </a:cxn>
                <a:cxn ang="0">
                  <a:pos x="2" y="113"/>
                </a:cxn>
                <a:cxn ang="0">
                  <a:pos x="6" y="142"/>
                </a:cxn>
                <a:cxn ang="0">
                  <a:pos x="10" y="174"/>
                </a:cxn>
                <a:cxn ang="0">
                  <a:pos x="18" y="204"/>
                </a:cxn>
                <a:cxn ang="0">
                  <a:pos x="29" y="234"/>
                </a:cxn>
                <a:cxn ang="0">
                  <a:pos x="43" y="264"/>
                </a:cxn>
                <a:cxn ang="0">
                  <a:pos x="59" y="269"/>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39" name="Freeform 239"/>
            <p:cNvSpPr>
              <a:spLocks/>
            </p:cNvSpPr>
            <p:nvPr/>
          </p:nvSpPr>
          <p:spPr bwMode="auto">
            <a:xfrm>
              <a:off x="1930" y="2391"/>
              <a:ext cx="375" cy="403"/>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 ang="0">
                  <a:pos x="227" y="30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40" name="Freeform 240"/>
            <p:cNvSpPr>
              <a:spLocks/>
            </p:cNvSpPr>
            <p:nvPr/>
          </p:nvSpPr>
          <p:spPr bwMode="auto">
            <a:xfrm>
              <a:off x="1930" y="2391"/>
              <a:ext cx="375" cy="403"/>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41" name="Freeform 241"/>
            <p:cNvSpPr>
              <a:spLocks/>
            </p:cNvSpPr>
            <p:nvPr/>
          </p:nvSpPr>
          <p:spPr bwMode="auto">
            <a:xfrm>
              <a:off x="2022" y="2491"/>
              <a:ext cx="206" cy="226"/>
            </a:xfrm>
            <a:custGeom>
              <a:avLst/>
              <a:gdLst/>
              <a:ahLst/>
              <a:cxnLst>
                <a:cxn ang="0">
                  <a:pos x="204" y="219"/>
                </a:cxn>
                <a:cxn ang="0">
                  <a:pos x="191" y="203"/>
                </a:cxn>
                <a:cxn ang="0">
                  <a:pos x="168" y="177"/>
                </a:cxn>
                <a:cxn ang="0">
                  <a:pos x="143" y="147"/>
                </a:cxn>
                <a:cxn ang="0">
                  <a:pos x="111" y="115"/>
                </a:cxn>
                <a:cxn ang="0">
                  <a:pos x="82" y="84"/>
                </a:cxn>
                <a:cxn ang="0">
                  <a:pos x="52" y="52"/>
                </a:cxn>
                <a:cxn ang="0">
                  <a:pos x="29" y="27"/>
                </a:cxn>
                <a:cxn ang="0">
                  <a:pos x="10" y="11"/>
                </a:cxn>
                <a:cxn ang="0">
                  <a:pos x="0" y="0"/>
                </a:cxn>
                <a:cxn ang="0">
                  <a:pos x="2" y="4"/>
                </a:cxn>
                <a:cxn ang="0">
                  <a:pos x="2" y="4"/>
                </a:cxn>
                <a:cxn ang="0">
                  <a:pos x="13" y="16"/>
                </a:cxn>
                <a:cxn ang="0">
                  <a:pos x="29" y="36"/>
                </a:cxn>
                <a:cxn ang="0">
                  <a:pos x="49" y="59"/>
                </a:cxn>
                <a:cxn ang="0">
                  <a:pos x="72" y="84"/>
                </a:cxn>
                <a:cxn ang="0">
                  <a:pos x="97" y="111"/>
                </a:cxn>
                <a:cxn ang="0">
                  <a:pos x="120" y="136"/>
                </a:cxn>
                <a:cxn ang="0">
                  <a:pos x="143" y="162"/>
                </a:cxn>
                <a:cxn ang="0">
                  <a:pos x="164" y="187"/>
                </a:cxn>
                <a:cxn ang="0">
                  <a:pos x="180" y="207"/>
                </a:cxn>
                <a:cxn ang="0">
                  <a:pos x="194" y="224"/>
                </a:cxn>
                <a:cxn ang="0">
                  <a:pos x="204" y="219"/>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42" name="Freeform 242"/>
            <p:cNvSpPr>
              <a:spLocks/>
            </p:cNvSpPr>
            <p:nvPr/>
          </p:nvSpPr>
          <p:spPr bwMode="auto">
            <a:xfrm>
              <a:off x="1991" y="2621"/>
              <a:ext cx="414" cy="278"/>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 ang="0">
                  <a:pos x="413" y="22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43" name="Freeform 243"/>
            <p:cNvSpPr>
              <a:spLocks/>
            </p:cNvSpPr>
            <p:nvPr/>
          </p:nvSpPr>
          <p:spPr bwMode="auto">
            <a:xfrm>
              <a:off x="1991" y="2621"/>
              <a:ext cx="414" cy="278"/>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44" name="Freeform 244"/>
            <p:cNvSpPr>
              <a:spLocks/>
            </p:cNvSpPr>
            <p:nvPr/>
          </p:nvSpPr>
          <p:spPr bwMode="auto">
            <a:xfrm>
              <a:off x="2060" y="2667"/>
              <a:ext cx="260" cy="182"/>
            </a:xfrm>
            <a:custGeom>
              <a:avLst/>
              <a:gdLst/>
              <a:ahLst/>
              <a:cxnLst>
                <a:cxn ang="0">
                  <a:pos x="255" y="181"/>
                </a:cxn>
                <a:cxn ang="0">
                  <a:pos x="243" y="176"/>
                </a:cxn>
                <a:cxn ang="0">
                  <a:pos x="230" y="172"/>
                </a:cxn>
                <a:cxn ang="0">
                  <a:pos x="218" y="163"/>
                </a:cxn>
                <a:cxn ang="0">
                  <a:pos x="203" y="159"/>
                </a:cxn>
                <a:cxn ang="0">
                  <a:pos x="188" y="151"/>
                </a:cxn>
                <a:cxn ang="0">
                  <a:pos x="174" y="142"/>
                </a:cxn>
                <a:cxn ang="0">
                  <a:pos x="161" y="133"/>
                </a:cxn>
                <a:cxn ang="0">
                  <a:pos x="147" y="126"/>
                </a:cxn>
                <a:cxn ang="0">
                  <a:pos x="133" y="117"/>
                </a:cxn>
                <a:cxn ang="0">
                  <a:pos x="121" y="107"/>
                </a:cxn>
                <a:cxn ang="0">
                  <a:pos x="121" y="107"/>
                </a:cxn>
                <a:cxn ang="0">
                  <a:pos x="110" y="96"/>
                </a:cxn>
                <a:cxn ang="0">
                  <a:pos x="98" y="85"/>
                </a:cxn>
                <a:cxn ang="0">
                  <a:pos x="85" y="73"/>
                </a:cxn>
                <a:cxn ang="0">
                  <a:pos x="73" y="60"/>
                </a:cxn>
                <a:cxn ang="0">
                  <a:pos x="60" y="50"/>
                </a:cxn>
                <a:cxn ang="0">
                  <a:pos x="48" y="37"/>
                </a:cxn>
                <a:cxn ang="0">
                  <a:pos x="35" y="27"/>
                </a:cxn>
                <a:cxn ang="0">
                  <a:pos x="25" y="18"/>
                </a:cxn>
                <a:cxn ang="0">
                  <a:pos x="12" y="8"/>
                </a:cxn>
                <a:cxn ang="0">
                  <a:pos x="0" y="0"/>
                </a:cxn>
                <a:cxn ang="0">
                  <a:pos x="0" y="0"/>
                </a:cxn>
                <a:cxn ang="0">
                  <a:pos x="12" y="8"/>
                </a:cxn>
                <a:cxn ang="0">
                  <a:pos x="25" y="16"/>
                </a:cxn>
                <a:cxn ang="0">
                  <a:pos x="37" y="25"/>
                </a:cxn>
                <a:cxn ang="0">
                  <a:pos x="50" y="36"/>
                </a:cxn>
                <a:cxn ang="0">
                  <a:pos x="62" y="43"/>
                </a:cxn>
                <a:cxn ang="0">
                  <a:pos x="74" y="54"/>
                </a:cxn>
                <a:cxn ang="0">
                  <a:pos x="87" y="64"/>
                </a:cxn>
                <a:cxn ang="0">
                  <a:pos x="99" y="75"/>
                </a:cxn>
                <a:cxn ang="0">
                  <a:pos x="113" y="85"/>
                </a:cxn>
                <a:cxn ang="0">
                  <a:pos x="125" y="96"/>
                </a:cxn>
                <a:cxn ang="0">
                  <a:pos x="125" y="96"/>
                </a:cxn>
                <a:cxn ang="0">
                  <a:pos x="136" y="105"/>
                </a:cxn>
                <a:cxn ang="0">
                  <a:pos x="149" y="115"/>
                </a:cxn>
                <a:cxn ang="0">
                  <a:pos x="163" y="123"/>
                </a:cxn>
                <a:cxn ang="0">
                  <a:pos x="177" y="132"/>
                </a:cxn>
                <a:cxn ang="0">
                  <a:pos x="193" y="140"/>
                </a:cxn>
                <a:cxn ang="0">
                  <a:pos x="207" y="146"/>
                </a:cxn>
                <a:cxn ang="0">
                  <a:pos x="222" y="153"/>
                </a:cxn>
                <a:cxn ang="0">
                  <a:pos x="234" y="159"/>
                </a:cxn>
                <a:cxn ang="0">
                  <a:pos x="248" y="165"/>
                </a:cxn>
                <a:cxn ang="0">
                  <a:pos x="258" y="170"/>
                </a:cxn>
                <a:cxn ang="0">
                  <a:pos x="255" y="181"/>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45" name="Freeform 245"/>
            <p:cNvSpPr>
              <a:spLocks/>
            </p:cNvSpPr>
            <p:nvPr/>
          </p:nvSpPr>
          <p:spPr bwMode="auto">
            <a:xfrm>
              <a:off x="2172" y="2825"/>
              <a:ext cx="317"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 ang="0">
                  <a:pos x="267" y="71"/>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46" name="Freeform 246"/>
            <p:cNvSpPr>
              <a:spLocks/>
            </p:cNvSpPr>
            <p:nvPr/>
          </p:nvSpPr>
          <p:spPr bwMode="auto">
            <a:xfrm>
              <a:off x="2172" y="2825"/>
              <a:ext cx="317"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47" name="Freeform 247"/>
            <p:cNvSpPr>
              <a:spLocks/>
            </p:cNvSpPr>
            <p:nvPr/>
          </p:nvSpPr>
          <p:spPr bwMode="auto">
            <a:xfrm>
              <a:off x="2243" y="2856"/>
              <a:ext cx="220" cy="96"/>
            </a:xfrm>
            <a:custGeom>
              <a:avLst/>
              <a:gdLst/>
              <a:ahLst/>
              <a:cxnLst>
                <a:cxn ang="0">
                  <a:pos x="218" y="85"/>
                </a:cxn>
                <a:cxn ang="0">
                  <a:pos x="187" y="76"/>
                </a:cxn>
                <a:cxn ang="0">
                  <a:pos x="159" y="67"/>
                </a:cxn>
                <a:cxn ang="0">
                  <a:pos x="132" y="59"/>
                </a:cxn>
                <a:cxn ang="0">
                  <a:pos x="107" y="48"/>
                </a:cxn>
                <a:cxn ang="0">
                  <a:pos x="86" y="40"/>
                </a:cxn>
                <a:cxn ang="0">
                  <a:pos x="63" y="32"/>
                </a:cxn>
                <a:cxn ang="0">
                  <a:pos x="43" y="23"/>
                </a:cxn>
                <a:cxn ang="0">
                  <a:pos x="27" y="15"/>
                </a:cxn>
                <a:cxn ang="0">
                  <a:pos x="13" y="6"/>
                </a:cxn>
                <a:cxn ang="0">
                  <a:pos x="0" y="0"/>
                </a:cxn>
                <a:cxn ang="0">
                  <a:pos x="0" y="0"/>
                </a:cxn>
                <a:cxn ang="0">
                  <a:pos x="13" y="6"/>
                </a:cxn>
                <a:cxn ang="0">
                  <a:pos x="27" y="15"/>
                </a:cxn>
                <a:cxn ang="0">
                  <a:pos x="43" y="25"/>
                </a:cxn>
                <a:cxn ang="0">
                  <a:pos x="63" y="36"/>
                </a:cxn>
                <a:cxn ang="0">
                  <a:pos x="84" y="46"/>
                </a:cxn>
                <a:cxn ang="0">
                  <a:pos x="105" y="57"/>
                </a:cxn>
                <a:cxn ang="0">
                  <a:pos x="130" y="67"/>
                </a:cxn>
                <a:cxn ang="0">
                  <a:pos x="155" y="76"/>
                </a:cxn>
                <a:cxn ang="0">
                  <a:pos x="182" y="87"/>
                </a:cxn>
                <a:cxn ang="0">
                  <a:pos x="214" y="95"/>
                </a:cxn>
                <a:cxn ang="0">
                  <a:pos x="218" y="8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48" name="Freeform 248"/>
            <p:cNvSpPr>
              <a:spLocks/>
            </p:cNvSpPr>
            <p:nvPr/>
          </p:nvSpPr>
          <p:spPr bwMode="auto">
            <a:xfrm>
              <a:off x="2243" y="2655"/>
              <a:ext cx="326" cy="278"/>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 ang="0">
                  <a:pos x="295" y="27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49" name="Freeform 249"/>
            <p:cNvSpPr>
              <a:spLocks/>
            </p:cNvSpPr>
            <p:nvPr/>
          </p:nvSpPr>
          <p:spPr bwMode="auto">
            <a:xfrm>
              <a:off x="2243" y="2655"/>
              <a:ext cx="326" cy="278"/>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50" name="Freeform 250"/>
            <p:cNvSpPr>
              <a:spLocks/>
            </p:cNvSpPr>
            <p:nvPr/>
          </p:nvSpPr>
          <p:spPr bwMode="auto">
            <a:xfrm>
              <a:off x="2343" y="2732"/>
              <a:ext cx="191" cy="177"/>
            </a:xfrm>
            <a:custGeom>
              <a:avLst/>
              <a:gdLst/>
              <a:ahLst/>
              <a:cxnLst>
                <a:cxn ang="0">
                  <a:pos x="190" y="168"/>
                </a:cxn>
                <a:cxn ang="0">
                  <a:pos x="169" y="154"/>
                </a:cxn>
                <a:cxn ang="0">
                  <a:pos x="144" y="138"/>
                </a:cxn>
                <a:cxn ang="0">
                  <a:pos x="124" y="119"/>
                </a:cxn>
                <a:cxn ang="0">
                  <a:pos x="101" y="103"/>
                </a:cxn>
                <a:cxn ang="0">
                  <a:pos x="80" y="83"/>
                </a:cxn>
                <a:cxn ang="0">
                  <a:pos x="59" y="64"/>
                </a:cxn>
                <a:cxn ang="0">
                  <a:pos x="40" y="46"/>
                </a:cxn>
                <a:cxn ang="0">
                  <a:pos x="25" y="29"/>
                </a:cxn>
                <a:cxn ang="0">
                  <a:pos x="10" y="12"/>
                </a:cxn>
                <a:cxn ang="0">
                  <a:pos x="0" y="0"/>
                </a:cxn>
                <a:cxn ang="0">
                  <a:pos x="0" y="0"/>
                </a:cxn>
                <a:cxn ang="0">
                  <a:pos x="10" y="12"/>
                </a:cxn>
                <a:cxn ang="0">
                  <a:pos x="23" y="29"/>
                </a:cxn>
                <a:cxn ang="0">
                  <a:pos x="38" y="48"/>
                </a:cxn>
                <a:cxn ang="0">
                  <a:pos x="57" y="67"/>
                </a:cxn>
                <a:cxn ang="0">
                  <a:pos x="75" y="85"/>
                </a:cxn>
                <a:cxn ang="0">
                  <a:pos x="96" y="106"/>
                </a:cxn>
                <a:cxn ang="0">
                  <a:pos x="118" y="126"/>
                </a:cxn>
                <a:cxn ang="0">
                  <a:pos x="139" y="145"/>
                </a:cxn>
                <a:cxn ang="0">
                  <a:pos x="160" y="159"/>
                </a:cxn>
                <a:cxn ang="0">
                  <a:pos x="181" y="175"/>
                </a:cxn>
                <a:cxn ang="0">
                  <a:pos x="190" y="168"/>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51" name="Freeform 251"/>
            <p:cNvSpPr>
              <a:spLocks/>
            </p:cNvSpPr>
            <p:nvPr/>
          </p:nvSpPr>
          <p:spPr bwMode="auto">
            <a:xfrm>
              <a:off x="2428" y="2554"/>
              <a:ext cx="235" cy="413"/>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 ang="0">
                  <a:pos x="210" y="412"/>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52" name="Freeform 252"/>
            <p:cNvSpPr>
              <a:spLocks/>
            </p:cNvSpPr>
            <p:nvPr/>
          </p:nvSpPr>
          <p:spPr bwMode="auto">
            <a:xfrm>
              <a:off x="2428" y="2554"/>
              <a:ext cx="235" cy="413"/>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53" name="Freeform 253"/>
            <p:cNvSpPr>
              <a:spLocks/>
            </p:cNvSpPr>
            <p:nvPr/>
          </p:nvSpPr>
          <p:spPr bwMode="auto">
            <a:xfrm>
              <a:off x="2459" y="2655"/>
              <a:ext cx="163" cy="273"/>
            </a:xfrm>
            <a:custGeom>
              <a:avLst/>
              <a:gdLst/>
              <a:ahLst/>
              <a:cxnLst>
                <a:cxn ang="0">
                  <a:pos x="162" y="261"/>
                </a:cxn>
                <a:cxn ang="0">
                  <a:pos x="145" y="249"/>
                </a:cxn>
                <a:cxn ang="0">
                  <a:pos x="130" y="238"/>
                </a:cxn>
                <a:cxn ang="0">
                  <a:pos x="115" y="225"/>
                </a:cxn>
                <a:cxn ang="0">
                  <a:pos x="103" y="214"/>
                </a:cxn>
                <a:cxn ang="0">
                  <a:pos x="90" y="200"/>
                </a:cxn>
                <a:cxn ang="0">
                  <a:pos x="79" y="187"/>
                </a:cxn>
                <a:cxn ang="0">
                  <a:pos x="69" y="175"/>
                </a:cxn>
                <a:cxn ang="0">
                  <a:pos x="60" y="162"/>
                </a:cxn>
                <a:cxn ang="0">
                  <a:pos x="52" y="149"/>
                </a:cxn>
                <a:cxn ang="0">
                  <a:pos x="44" y="134"/>
                </a:cxn>
                <a:cxn ang="0">
                  <a:pos x="44" y="134"/>
                </a:cxn>
                <a:cxn ang="0">
                  <a:pos x="37" y="124"/>
                </a:cxn>
                <a:cxn ang="0">
                  <a:pos x="33" y="113"/>
                </a:cxn>
                <a:cxn ang="0">
                  <a:pos x="27" y="101"/>
                </a:cxn>
                <a:cxn ang="0">
                  <a:pos x="20" y="88"/>
                </a:cxn>
                <a:cxn ang="0">
                  <a:pos x="16" y="73"/>
                </a:cxn>
                <a:cxn ang="0">
                  <a:pos x="12" y="58"/>
                </a:cxn>
                <a:cxn ang="0">
                  <a:pos x="7" y="46"/>
                </a:cxn>
                <a:cxn ang="0">
                  <a:pos x="3" y="29"/>
                </a:cxn>
                <a:cxn ang="0">
                  <a:pos x="2" y="16"/>
                </a:cxn>
                <a:cxn ang="0">
                  <a:pos x="0" y="0"/>
                </a:cxn>
                <a:cxn ang="0">
                  <a:pos x="0" y="0"/>
                </a:cxn>
                <a:cxn ang="0">
                  <a:pos x="2" y="16"/>
                </a:cxn>
                <a:cxn ang="0">
                  <a:pos x="3" y="31"/>
                </a:cxn>
                <a:cxn ang="0">
                  <a:pos x="5" y="46"/>
                </a:cxn>
                <a:cxn ang="0">
                  <a:pos x="7" y="62"/>
                </a:cxn>
                <a:cxn ang="0">
                  <a:pos x="12" y="78"/>
                </a:cxn>
                <a:cxn ang="0">
                  <a:pos x="14" y="92"/>
                </a:cxn>
                <a:cxn ang="0">
                  <a:pos x="18" y="105"/>
                </a:cxn>
                <a:cxn ang="0">
                  <a:pos x="23" y="120"/>
                </a:cxn>
                <a:cxn ang="0">
                  <a:pos x="27" y="132"/>
                </a:cxn>
                <a:cxn ang="0">
                  <a:pos x="33" y="143"/>
                </a:cxn>
                <a:cxn ang="0">
                  <a:pos x="33" y="143"/>
                </a:cxn>
                <a:cxn ang="0">
                  <a:pos x="39" y="157"/>
                </a:cxn>
                <a:cxn ang="0">
                  <a:pos x="50" y="170"/>
                </a:cxn>
                <a:cxn ang="0">
                  <a:pos x="58" y="182"/>
                </a:cxn>
                <a:cxn ang="0">
                  <a:pos x="67" y="196"/>
                </a:cxn>
                <a:cxn ang="0">
                  <a:pos x="79" y="208"/>
                </a:cxn>
                <a:cxn ang="0">
                  <a:pos x="92" y="221"/>
                </a:cxn>
                <a:cxn ang="0">
                  <a:pos x="104" y="233"/>
                </a:cxn>
                <a:cxn ang="0">
                  <a:pos x="117" y="244"/>
                </a:cxn>
                <a:cxn ang="0">
                  <a:pos x="134" y="256"/>
                </a:cxn>
                <a:cxn ang="0">
                  <a:pos x="152" y="270"/>
                </a:cxn>
                <a:cxn ang="0">
                  <a:pos x="162" y="261"/>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54" name="Freeform 254"/>
            <p:cNvSpPr>
              <a:spLocks/>
            </p:cNvSpPr>
            <p:nvPr/>
          </p:nvSpPr>
          <p:spPr bwMode="auto">
            <a:xfrm>
              <a:off x="2329" y="2926"/>
              <a:ext cx="389" cy="143"/>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 ang="0">
                  <a:pos x="389" y="4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55" name="Freeform 255"/>
            <p:cNvSpPr>
              <a:spLocks/>
            </p:cNvSpPr>
            <p:nvPr/>
          </p:nvSpPr>
          <p:spPr bwMode="auto">
            <a:xfrm>
              <a:off x="2329" y="2926"/>
              <a:ext cx="389" cy="143"/>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56" name="Freeform 256"/>
            <p:cNvSpPr>
              <a:spLocks/>
            </p:cNvSpPr>
            <p:nvPr/>
          </p:nvSpPr>
          <p:spPr bwMode="auto">
            <a:xfrm>
              <a:off x="2387" y="2991"/>
              <a:ext cx="303" cy="29"/>
            </a:xfrm>
            <a:custGeom>
              <a:avLst/>
              <a:gdLst/>
              <a:ahLst/>
              <a:cxnLst>
                <a:cxn ang="0">
                  <a:pos x="298" y="0"/>
                </a:cxn>
                <a:cxn ang="0">
                  <a:pos x="263" y="7"/>
                </a:cxn>
                <a:cxn ang="0">
                  <a:pos x="227" y="11"/>
                </a:cxn>
                <a:cxn ang="0">
                  <a:pos x="192" y="16"/>
                </a:cxn>
                <a:cxn ang="0">
                  <a:pos x="155" y="18"/>
                </a:cxn>
                <a:cxn ang="0">
                  <a:pos x="124" y="20"/>
                </a:cxn>
                <a:cxn ang="0">
                  <a:pos x="93" y="20"/>
                </a:cxn>
                <a:cxn ang="0">
                  <a:pos x="63" y="20"/>
                </a:cxn>
                <a:cxn ang="0">
                  <a:pos x="38" y="18"/>
                </a:cxn>
                <a:cxn ang="0">
                  <a:pos x="17" y="16"/>
                </a:cxn>
                <a:cxn ang="0">
                  <a:pos x="0" y="14"/>
                </a:cxn>
                <a:cxn ang="0">
                  <a:pos x="0" y="14"/>
                </a:cxn>
                <a:cxn ang="0">
                  <a:pos x="17" y="16"/>
                </a:cxn>
                <a:cxn ang="0">
                  <a:pos x="38" y="20"/>
                </a:cxn>
                <a:cxn ang="0">
                  <a:pos x="65" y="22"/>
                </a:cxn>
                <a:cxn ang="0">
                  <a:pos x="93" y="24"/>
                </a:cxn>
                <a:cxn ang="0">
                  <a:pos x="124" y="27"/>
                </a:cxn>
                <a:cxn ang="0">
                  <a:pos x="158" y="27"/>
                </a:cxn>
                <a:cxn ang="0">
                  <a:pos x="194" y="24"/>
                </a:cxn>
                <a:cxn ang="0">
                  <a:pos x="231" y="22"/>
                </a:cxn>
                <a:cxn ang="0">
                  <a:pos x="267" y="18"/>
                </a:cxn>
                <a:cxn ang="0">
                  <a:pos x="303" y="11"/>
                </a:cxn>
                <a:cxn ang="0">
                  <a:pos x="298" y="0"/>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57" name="Freeform 257"/>
            <p:cNvSpPr>
              <a:spLocks/>
            </p:cNvSpPr>
            <p:nvPr/>
          </p:nvSpPr>
          <p:spPr bwMode="auto">
            <a:xfrm>
              <a:off x="2526" y="2669"/>
              <a:ext cx="177" cy="316"/>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 ang="0">
                  <a:pos x="175" y="265"/>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58" name="Freeform 258"/>
            <p:cNvSpPr>
              <a:spLocks/>
            </p:cNvSpPr>
            <p:nvPr/>
          </p:nvSpPr>
          <p:spPr bwMode="auto">
            <a:xfrm>
              <a:off x="2526" y="2669"/>
              <a:ext cx="177" cy="316"/>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59" name="Freeform 259"/>
            <p:cNvSpPr>
              <a:spLocks/>
            </p:cNvSpPr>
            <p:nvPr/>
          </p:nvSpPr>
          <p:spPr bwMode="auto">
            <a:xfrm>
              <a:off x="2579" y="2732"/>
              <a:ext cx="120" cy="201"/>
            </a:xfrm>
            <a:custGeom>
              <a:avLst/>
              <a:gdLst/>
              <a:ahLst/>
              <a:cxnLst>
                <a:cxn ang="0">
                  <a:pos x="108" y="203"/>
                </a:cxn>
                <a:cxn ang="0">
                  <a:pos x="101" y="195"/>
                </a:cxn>
                <a:cxn ang="0">
                  <a:pos x="92" y="186"/>
                </a:cxn>
                <a:cxn ang="0">
                  <a:pos x="83" y="176"/>
                </a:cxn>
                <a:cxn ang="0">
                  <a:pos x="75" y="165"/>
                </a:cxn>
                <a:cxn ang="0">
                  <a:pos x="67" y="154"/>
                </a:cxn>
                <a:cxn ang="0">
                  <a:pos x="60" y="147"/>
                </a:cxn>
                <a:cxn ang="0">
                  <a:pos x="52" y="136"/>
                </a:cxn>
                <a:cxn ang="0">
                  <a:pos x="46" y="126"/>
                </a:cxn>
                <a:cxn ang="0">
                  <a:pos x="39" y="117"/>
                </a:cxn>
                <a:cxn ang="0">
                  <a:pos x="35" y="110"/>
                </a:cxn>
                <a:cxn ang="0">
                  <a:pos x="35" y="110"/>
                </a:cxn>
                <a:cxn ang="0">
                  <a:pos x="31" y="103"/>
                </a:cxn>
                <a:cxn ang="0">
                  <a:pos x="27" y="94"/>
                </a:cxn>
                <a:cxn ang="0">
                  <a:pos x="23" y="85"/>
                </a:cxn>
                <a:cxn ang="0">
                  <a:pos x="20" y="73"/>
                </a:cxn>
                <a:cxn ang="0">
                  <a:pos x="16" y="62"/>
                </a:cxn>
                <a:cxn ang="0">
                  <a:pos x="12" y="50"/>
                </a:cxn>
                <a:cxn ang="0">
                  <a:pos x="9" y="37"/>
                </a:cxn>
                <a:cxn ang="0">
                  <a:pos x="6" y="25"/>
                </a:cxn>
                <a:cxn ang="0">
                  <a:pos x="2" y="12"/>
                </a:cxn>
                <a:cxn ang="0">
                  <a:pos x="0" y="0"/>
                </a:cxn>
                <a:cxn ang="0">
                  <a:pos x="0" y="0"/>
                </a:cxn>
                <a:cxn ang="0">
                  <a:pos x="4" y="12"/>
                </a:cxn>
                <a:cxn ang="0">
                  <a:pos x="6" y="25"/>
                </a:cxn>
                <a:cxn ang="0">
                  <a:pos x="12" y="37"/>
                </a:cxn>
                <a:cxn ang="0">
                  <a:pos x="16" y="50"/>
                </a:cxn>
                <a:cxn ang="0">
                  <a:pos x="20" y="62"/>
                </a:cxn>
                <a:cxn ang="0">
                  <a:pos x="27" y="73"/>
                </a:cxn>
                <a:cxn ang="0">
                  <a:pos x="31" y="85"/>
                </a:cxn>
                <a:cxn ang="0">
                  <a:pos x="37" y="94"/>
                </a:cxn>
                <a:cxn ang="0">
                  <a:pos x="41" y="103"/>
                </a:cxn>
                <a:cxn ang="0">
                  <a:pos x="46" y="110"/>
                </a:cxn>
                <a:cxn ang="0">
                  <a:pos x="46" y="110"/>
                </a:cxn>
                <a:cxn ang="0">
                  <a:pos x="50" y="117"/>
                </a:cxn>
                <a:cxn ang="0">
                  <a:pos x="57" y="126"/>
                </a:cxn>
                <a:cxn ang="0">
                  <a:pos x="62" y="136"/>
                </a:cxn>
                <a:cxn ang="0">
                  <a:pos x="71" y="147"/>
                </a:cxn>
                <a:cxn ang="0">
                  <a:pos x="80" y="154"/>
                </a:cxn>
                <a:cxn ang="0">
                  <a:pos x="88" y="165"/>
                </a:cxn>
                <a:cxn ang="0">
                  <a:pos x="96" y="176"/>
                </a:cxn>
                <a:cxn ang="0">
                  <a:pos x="105" y="186"/>
                </a:cxn>
                <a:cxn ang="0">
                  <a:pos x="113" y="195"/>
                </a:cxn>
                <a:cxn ang="0">
                  <a:pos x="120" y="203"/>
                </a:cxn>
                <a:cxn ang="0">
                  <a:pos x="108" y="203"/>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5" y="110"/>
                  </a:lnTo>
                  <a:lnTo>
                    <a:pt x="31" y="103"/>
                  </a:lnTo>
                  <a:lnTo>
                    <a:pt x="27" y="94"/>
                  </a:lnTo>
                  <a:lnTo>
                    <a:pt x="23" y="85"/>
                  </a:lnTo>
                  <a:lnTo>
                    <a:pt x="20" y="73"/>
                  </a:lnTo>
                  <a:lnTo>
                    <a:pt x="16" y="62"/>
                  </a:lnTo>
                  <a:lnTo>
                    <a:pt x="12" y="50"/>
                  </a:lnTo>
                  <a:lnTo>
                    <a:pt x="9" y="37"/>
                  </a:lnTo>
                  <a:lnTo>
                    <a:pt x="6" y="25"/>
                  </a:lnTo>
                  <a:lnTo>
                    <a:pt x="2" y="12"/>
                  </a:lnTo>
                  <a:lnTo>
                    <a:pt x="0" y="0"/>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w="9525" cap="rnd">
              <a:noFill/>
              <a:round/>
              <a:headEnd/>
              <a:tailEnd/>
            </a:ln>
            <a:effectLst/>
          </p:spPr>
          <p:txBody>
            <a:bodyPr/>
            <a:lstStyle/>
            <a:p>
              <a:pPr algn="ctr">
                <a:defRPr/>
              </a:pPr>
              <a:endParaRPr lang="en-US" dirty="0">
                <a:cs typeface="+mn-cs"/>
              </a:endParaRPr>
            </a:p>
          </p:txBody>
        </p:sp>
        <p:sp>
          <p:nvSpPr>
            <p:cNvPr id="260" name="Freeform 260"/>
            <p:cNvSpPr>
              <a:spLocks/>
            </p:cNvSpPr>
            <p:nvPr/>
          </p:nvSpPr>
          <p:spPr bwMode="auto">
            <a:xfrm>
              <a:off x="2892" y="3014"/>
              <a:ext cx="240" cy="226"/>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lnTo>
                    <a:pt x="33"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61" name="Freeform 261"/>
            <p:cNvSpPr>
              <a:spLocks/>
            </p:cNvSpPr>
            <p:nvPr/>
          </p:nvSpPr>
          <p:spPr bwMode="auto">
            <a:xfrm>
              <a:off x="2892" y="3014"/>
              <a:ext cx="240" cy="226"/>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62" name="Freeform 262"/>
            <p:cNvSpPr>
              <a:spLocks/>
            </p:cNvSpPr>
            <p:nvPr/>
          </p:nvSpPr>
          <p:spPr bwMode="auto">
            <a:xfrm>
              <a:off x="2939" y="2852"/>
              <a:ext cx="212" cy="259"/>
            </a:xfrm>
            <a:custGeom>
              <a:avLst/>
              <a:gdLst/>
              <a:ahLst/>
              <a:cxnLst>
                <a:cxn ang="0">
                  <a:pos x="15" y="68"/>
                </a:cxn>
                <a:cxn ang="0">
                  <a:pos x="36" y="50"/>
                </a:cxn>
                <a:cxn ang="0">
                  <a:pos x="59" y="29"/>
                </a:cxn>
                <a:cxn ang="0">
                  <a:pos x="72" y="19"/>
                </a:cxn>
                <a:cxn ang="0">
                  <a:pos x="98" y="4"/>
                </a:cxn>
                <a:cxn ang="0">
                  <a:pos x="122" y="0"/>
                </a:cxn>
                <a:cxn ang="0">
                  <a:pos x="135" y="2"/>
                </a:cxn>
                <a:cxn ang="0">
                  <a:pos x="162" y="19"/>
                </a:cxn>
                <a:cxn ang="0">
                  <a:pos x="178" y="48"/>
                </a:cxn>
                <a:cxn ang="0">
                  <a:pos x="178" y="57"/>
                </a:cxn>
                <a:cxn ang="0">
                  <a:pos x="178" y="75"/>
                </a:cxn>
                <a:cxn ang="0">
                  <a:pos x="174" y="94"/>
                </a:cxn>
                <a:cxn ang="0">
                  <a:pos x="173" y="111"/>
                </a:cxn>
                <a:cxn ang="0">
                  <a:pos x="173" y="124"/>
                </a:cxn>
                <a:cxn ang="0">
                  <a:pos x="174" y="130"/>
                </a:cxn>
                <a:cxn ang="0">
                  <a:pos x="183" y="141"/>
                </a:cxn>
                <a:cxn ang="0">
                  <a:pos x="194" y="153"/>
                </a:cxn>
                <a:cxn ang="0">
                  <a:pos x="204" y="167"/>
                </a:cxn>
                <a:cxn ang="0">
                  <a:pos x="213" y="183"/>
                </a:cxn>
                <a:cxn ang="0">
                  <a:pos x="213" y="199"/>
                </a:cxn>
                <a:cxn ang="0">
                  <a:pos x="206" y="216"/>
                </a:cxn>
                <a:cxn ang="0">
                  <a:pos x="189" y="241"/>
                </a:cxn>
                <a:cxn ang="0">
                  <a:pos x="160" y="256"/>
                </a:cxn>
                <a:cxn ang="0">
                  <a:pos x="149" y="259"/>
                </a:cxn>
                <a:cxn ang="0">
                  <a:pos x="130" y="256"/>
                </a:cxn>
                <a:cxn ang="0">
                  <a:pos x="109" y="250"/>
                </a:cxn>
                <a:cxn ang="0">
                  <a:pos x="88" y="241"/>
                </a:cxn>
                <a:cxn ang="0">
                  <a:pos x="72" y="231"/>
                </a:cxn>
                <a:cxn ang="0">
                  <a:pos x="63" y="227"/>
                </a:cxn>
                <a:cxn ang="0">
                  <a:pos x="36" y="215"/>
                </a:cxn>
                <a:cxn ang="0">
                  <a:pos x="13" y="212"/>
                </a:cxn>
                <a:cxn ang="0">
                  <a:pos x="0" y="71"/>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lnTo>
                    <a:pt x="0" y="71"/>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263" name="Freeform 263"/>
            <p:cNvSpPr>
              <a:spLocks/>
            </p:cNvSpPr>
            <p:nvPr/>
          </p:nvSpPr>
          <p:spPr bwMode="auto">
            <a:xfrm>
              <a:off x="2939" y="2852"/>
              <a:ext cx="212" cy="259"/>
            </a:xfrm>
            <a:custGeom>
              <a:avLst/>
              <a:gdLst/>
              <a:ahLst/>
              <a:cxnLst>
                <a:cxn ang="0">
                  <a:pos x="0" y="71"/>
                </a:cxn>
                <a:cxn ang="0">
                  <a:pos x="15" y="68"/>
                </a:cxn>
                <a:cxn ang="0">
                  <a:pos x="25" y="59"/>
                </a:cxn>
                <a:cxn ang="0">
                  <a:pos x="36" y="50"/>
                </a:cxn>
                <a:cxn ang="0">
                  <a:pos x="47" y="42"/>
                </a:cxn>
                <a:cxn ang="0">
                  <a:pos x="59" y="29"/>
                </a:cxn>
                <a:cxn ang="0">
                  <a:pos x="59" y="29"/>
                </a:cxn>
                <a:cxn ang="0">
                  <a:pos x="72" y="19"/>
                </a:cxn>
                <a:cxn ang="0">
                  <a:pos x="86" y="10"/>
                </a:cxn>
                <a:cxn ang="0">
                  <a:pos x="98" y="4"/>
                </a:cxn>
                <a:cxn ang="0">
                  <a:pos x="111" y="2"/>
                </a:cxn>
                <a:cxn ang="0">
                  <a:pos x="122" y="0"/>
                </a:cxn>
                <a:cxn ang="0">
                  <a:pos x="122" y="0"/>
                </a:cxn>
                <a:cxn ang="0">
                  <a:pos x="135" y="2"/>
                </a:cxn>
                <a:cxn ang="0">
                  <a:pos x="149" y="8"/>
                </a:cxn>
                <a:cxn ang="0">
                  <a:pos x="162" y="19"/>
                </a:cxn>
                <a:cxn ang="0">
                  <a:pos x="173" y="31"/>
                </a:cxn>
                <a:cxn ang="0">
                  <a:pos x="178" y="48"/>
                </a:cxn>
                <a:cxn ang="0">
                  <a:pos x="178" y="48"/>
                </a:cxn>
                <a:cxn ang="0">
                  <a:pos x="178" y="57"/>
                </a:cxn>
                <a:cxn ang="0">
                  <a:pos x="178" y="68"/>
                </a:cxn>
                <a:cxn ang="0">
                  <a:pos x="178" y="75"/>
                </a:cxn>
                <a:cxn ang="0">
                  <a:pos x="176" y="86"/>
                </a:cxn>
                <a:cxn ang="0">
                  <a:pos x="174" y="94"/>
                </a:cxn>
                <a:cxn ang="0">
                  <a:pos x="174" y="103"/>
                </a:cxn>
                <a:cxn ang="0">
                  <a:pos x="173" y="111"/>
                </a:cxn>
                <a:cxn ang="0">
                  <a:pos x="173" y="118"/>
                </a:cxn>
                <a:cxn ang="0">
                  <a:pos x="173" y="124"/>
                </a:cxn>
                <a:cxn ang="0">
                  <a:pos x="174" y="130"/>
                </a:cxn>
                <a:cxn ang="0">
                  <a:pos x="174" y="130"/>
                </a:cxn>
                <a:cxn ang="0">
                  <a:pos x="178" y="134"/>
                </a:cxn>
                <a:cxn ang="0">
                  <a:pos x="183" y="141"/>
                </a:cxn>
                <a:cxn ang="0">
                  <a:pos x="187" y="147"/>
                </a:cxn>
                <a:cxn ang="0">
                  <a:pos x="194" y="153"/>
                </a:cxn>
                <a:cxn ang="0">
                  <a:pos x="199" y="160"/>
                </a:cxn>
                <a:cxn ang="0">
                  <a:pos x="204" y="167"/>
                </a:cxn>
                <a:cxn ang="0">
                  <a:pos x="208" y="174"/>
                </a:cxn>
                <a:cxn ang="0">
                  <a:pos x="213" y="183"/>
                </a:cxn>
                <a:cxn ang="0">
                  <a:pos x="213" y="190"/>
                </a:cxn>
                <a:cxn ang="0">
                  <a:pos x="213" y="199"/>
                </a:cxn>
                <a:cxn ang="0">
                  <a:pos x="213" y="199"/>
                </a:cxn>
                <a:cxn ang="0">
                  <a:pos x="206" y="216"/>
                </a:cxn>
                <a:cxn ang="0">
                  <a:pos x="199" y="231"/>
                </a:cxn>
                <a:cxn ang="0">
                  <a:pos x="189" y="241"/>
                </a:cxn>
                <a:cxn ang="0">
                  <a:pos x="174" y="250"/>
                </a:cxn>
                <a:cxn ang="0">
                  <a:pos x="160" y="256"/>
                </a:cxn>
                <a:cxn ang="0">
                  <a:pos x="160" y="256"/>
                </a:cxn>
                <a:cxn ang="0">
                  <a:pos x="149" y="259"/>
                </a:cxn>
                <a:cxn ang="0">
                  <a:pos x="141" y="259"/>
                </a:cxn>
                <a:cxn ang="0">
                  <a:pos x="130" y="256"/>
                </a:cxn>
                <a:cxn ang="0">
                  <a:pos x="120" y="254"/>
                </a:cxn>
                <a:cxn ang="0">
                  <a:pos x="109" y="250"/>
                </a:cxn>
                <a:cxn ang="0">
                  <a:pos x="98" y="245"/>
                </a:cxn>
                <a:cxn ang="0">
                  <a:pos x="88" y="241"/>
                </a:cxn>
                <a:cxn ang="0">
                  <a:pos x="80" y="235"/>
                </a:cxn>
                <a:cxn ang="0">
                  <a:pos x="72" y="231"/>
                </a:cxn>
                <a:cxn ang="0">
                  <a:pos x="63" y="227"/>
                </a:cxn>
                <a:cxn ang="0">
                  <a:pos x="63" y="227"/>
                </a:cxn>
                <a:cxn ang="0">
                  <a:pos x="50" y="218"/>
                </a:cxn>
                <a:cxn ang="0">
                  <a:pos x="36" y="215"/>
                </a:cxn>
                <a:cxn ang="0">
                  <a:pos x="23" y="212"/>
                </a:cxn>
                <a:cxn ang="0">
                  <a:pos x="13" y="212"/>
                </a:cxn>
                <a:cxn ang="0">
                  <a:pos x="4" y="212"/>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264" name="Freeform 264"/>
            <p:cNvSpPr>
              <a:spLocks/>
            </p:cNvSpPr>
            <p:nvPr/>
          </p:nvSpPr>
          <p:spPr bwMode="auto">
            <a:xfrm>
              <a:off x="2939" y="2847"/>
              <a:ext cx="212" cy="259"/>
            </a:xfrm>
            <a:custGeom>
              <a:avLst/>
              <a:gdLst/>
              <a:ahLst/>
              <a:cxnLst>
                <a:cxn ang="0">
                  <a:pos x="15" y="67"/>
                </a:cxn>
                <a:cxn ang="0">
                  <a:pos x="36" y="51"/>
                </a:cxn>
                <a:cxn ang="0">
                  <a:pos x="59" y="28"/>
                </a:cxn>
                <a:cxn ang="0">
                  <a:pos x="72" y="20"/>
                </a:cxn>
                <a:cxn ang="0">
                  <a:pos x="98" y="5"/>
                </a:cxn>
                <a:cxn ang="0">
                  <a:pos x="122" y="0"/>
                </a:cxn>
                <a:cxn ang="0">
                  <a:pos x="135" y="1"/>
                </a:cxn>
                <a:cxn ang="0">
                  <a:pos x="162" y="18"/>
                </a:cxn>
                <a:cxn ang="0">
                  <a:pos x="178" y="48"/>
                </a:cxn>
                <a:cxn ang="0">
                  <a:pos x="178" y="58"/>
                </a:cxn>
                <a:cxn ang="0">
                  <a:pos x="178" y="77"/>
                </a:cxn>
                <a:cxn ang="0">
                  <a:pos x="174" y="94"/>
                </a:cxn>
                <a:cxn ang="0">
                  <a:pos x="173" y="111"/>
                </a:cxn>
                <a:cxn ang="0">
                  <a:pos x="173" y="125"/>
                </a:cxn>
                <a:cxn ang="0">
                  <a:pos x="174" y="130"/>
                </a:cxn>
                <a:cxn ang="0">
                  <a:pos x="183" y="141"/>
                </a:cxn>
                <a:cxn ang="0">
                  <a:pos x="194" y="153"/>
                </a:cxn>
                <a:cxn ang="0">
                  <a:pos x="204" y="168"/>
                </a:cxn>
                <a:cxn ang="0">
                  <a:pos x="213" y="185"/>
                </a:cxn>
                <a:cxn ang="0">
                  <a:pos x="213" y="201"/>
                </a:cxn>
                <a:cxn ang="0">
                  <a:pos x="206" y="219"/>
                </a:cxn>
                <a:cxn ang="0">
                  <a:pos x="189" y="244"/>
                </a:cxn>
                <a:cxn ang="0">
                  <a:pos x="160" y="259"/>
                </a:cxn>
                <a:cxn ang="0">
                  <a:pos x="149" y="259"/>
                </a:cxn>
                <a:cxn ang="0">
                  <a:pos x="130" y="256"/>
                </a:cxn>
                <a:cxn ang="0">
                  <a:pos x="109" y="250"/>
                </a:cxn>
                <a:cxn ang="0">
                  <a:pos x="88" y="242"/>
                </a:cxn>
                <a:cxn ang="0">
                  <a:pos x="72" y="231"/>
                </a:cxn>
                <a:cxn ang="0">
                  <a:pos x="63" y="227"/>
                </a:cxn>
                <a:cxn ang="0">
                  <a:pos x="36" y="217"/>
                </a:cxn>
                <a:cxn ang="0">
                  <a:pos x="13" y="212"/>
                </a:cxn>
                <a:cxn ang="0">
                  <a:pos x="0" y="71"/>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lnTo>
                    <a:pt x="0" y="7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65" name="Freeform 265"/>
            <p:cNvSpPr>
              <a:spLocks/>
            </p:cNvSpPr>
            <p:nvPr/>
          </p:nvSpPr>
          <p:spPr bwMode="auto">
            <a:xfrm>
              <a:off x="2939" y="2847"/>
              <a:ext cx="212" cy="259"/>
            </a:xfrm>
            <a:custGeom>
              <a:avLst/>
              <a:gdLst/>
              <a:ahLst/>
              <a:cxnLst>
                <a:cxn ang="0">
                  <a:pos x="0" y="71"/>
                </a:cxn>
                <a:cxn ang="0">
                  <a:pos x="15" y="67"/>
                </a:cxn>
                <a:cxn ang="0">
                  <a:pos x="25" y="60"/>
                </a:cxn>
                <a:cxn ang="0">
                  <a:pos x="36" y="51"/>
                </a:cxn>
                <a:cxn ang="0">
                  <a:pos x="47" y="41"/>
                </a:cxn>
                <a:cxn ang="0">
                  <a:pos x="59" y="28"/>
                </a:cxn>
                <a:cxn ang="0">
                  <a:pos x="59" y="28"/>
                </a:cxn>
                <a:cxn ang="0">
                  <a:pos x="72" y="20"/>
                </a:cxn>
                <a:cxn ang="0">
                  <a:pos x="86" y="12"/>
                </a:cxn>
                <a:cxn ang="0">
                  <a:pos x="98" y="5"/>
                </a:cxn>
                <a:cxn ang="0">
                  <a:pos x="111" y="1"/>
                </a:cxn>
                <a:cxn ang="0">
                  <a:pos x="122" y="0"/>
                </a:cxn>
                <a:cxn ang="0">
                  <a:pos x="122" y="0"/>
                </a:cxn>
                <a:cxn ang="0">
                  <a:pos x="135" y="1"/>
                </a:cxn>
                <a:cxn ang="0">
                  <a:pos x="149" y="7"/>
                </a:cxn>
                <a:cxn ang="0">
                  <a:pos x="162" y="18"/>
                </a:cxn>
                <a:cxn ang="0">
                  <a:pos x="173" y="33"/>
                </a:cxn>
                <a:cxn ang="0">
                  <a:pos x="178" y="48"/>
                </a:cxn>
                <a:cxn ang="0">
                  <a:pos x="178" y="48"/>
                </a:cxn>
                <a:cxn ang="0">
                  <a:pos x="178" y="58"/>
                </a:cxn>
                <a:cxn ang="0">
                  <a:pos x="178" y="67"/>
                </a:cxn>
                <a:cxn ang="0">
                  <a:pos x="178" y="77"/>
                </a:cxn>
                <a:cxn ang="0">
                  <a:pos x="176" y="85"/>
                </a:cxn>
                <a:cxn ang="0">
                  <a:pos x="174" y="94"/>
                </a:cxn>
                <a:cxn ang="0">
                  <a:pos x="174" y="102"/>
                </a:cxn>
                <a:cxn ang="0">
                  <a:pos x="173" y="111"/>
                </a:cxn>
                <a:cxn ang="0">
                  <a:pos x="173" y="120"/>
                </a:cxn>
                <a:cxn ang="0">
                  <a:pos x="173" y="125"/>
                </a:cxn>
                <a:cxn ang="0">
                  <a:pos x="174" y="130"/>
                </a:cxn>
                <a:cxn ang="0">
                  <a:pos x="174" y="130"/>
                </a:cxn>
                <a:cxn ang="0">
                  <a:pos x="178" y="136"/>
                </a:cxn>
                <a:cxn ang="0">
                  <a:pos x="183" y="141"/>
                </a:cxn>
                <a:cxn ang="0">
                  <a:pos x="187" y="147"/>
                </a:cxn>
                <a:cxn ang="0">
                  <a:pos x="194" y="153"/>
                </a:cxn>
                <a:cxn ang="0">
                  <a:pos x="199" y="159"/>
                </a:cxn>
                <a:cxn ang="0">
                  <a:pos x="204" y="168"/>
                </a:cxn>
                <a:cxn ang="0">
                  <a:pos x="208" y="176"/>
                </a:cxn>
                <a:cxn ang="0">
                  <a:pos x="213" y="185"/>
                </a:cxn>
                <a:cxn ang="0">
                  <a:pos x="213" y="193"/>
                </a:cxn>
                <a:cxn ang="0">
                  <a:pos x="213" y="201"/>
                </a:cxn>
                <a:cxn ang="0">
                  <a:pos x="213" y="201"/>
                </a:cxn>
                <a:cxn ang="0">
                  <a:pos x="206" y="219"/>
                </a:cxn>
                <a:cxn ang="0">
                  <a:pos x="199" y="231"/>
                </a:cxn>
                <a:cxn ang="0">
                  <a:pos x="189" y="244"/>
                </a:cxn>
                <a:cxn ang="0">
                  <a:pos x="174" y="252"/>
                </a:cxn>
                <a:cxn ang="0">
                  <a:pos x="160" y="259"/>
                </a:cxn>
                <a:cxn ang="0">
                  <a:pos x="160" y="259"/>
                </a:cxn>
                <a:cxn ang="0">
                  <a:pos x="149" y="259"/>
                </a:cxn>
                <a:cxn ang="0">
                  <a:pos x="141" y="259"/>
                </a:cxn>
                <a:cxn ang="0">
                  <a:pos x="130" y="256"/>
                </a:cxn>
                <a:cxn ang="0">
                  <a:pos x="120" y="254"/>
                </a:cxn>
                <a:cxn ang="0">
                  <a:pos x="109" y="250"/>
                </a:cxn>
                <a:cxn ang="0">
                  <a:pos x="98" y="246"/>
                </a:cxn>
                <a:cxn ang="0">
                  <a:pos x="88" y="242"/>
                </a:cxn>
                <a:cxn ang="0">
                  <a:pos x="80" y="238"/>
                </a:cxn>
                <a:cxn ang="0">
                  <a:pos x="72" y="231"/>
                </a:cxn>
                <a:cxn ang="0">
                  <a:pos x="63" y="227"/>
                </a:cxn>
                <a:cxn ang="0">
                  <a:pos x="63" y="227"/>
                </a:cxn>
                <a:cxn ang="0">
                  <a:pos x="50" y="221"/>
                </a:cxn>
                <a:cxn ang="0">
                  <a:pos x="36" y="217"/>
                </a:cxn>
                <a:cxn ang="0">
                  <a:pos x="23" y="214"/>
                </a:cxn>
                <a:cxn ang="0">
                  <a:pos x="13" y="212"/>
                </a:cxn>
                <a:cxn ang="0">
                  <a:pos x="4" y="212"/>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66" name="Freeform 266"/>
            <p:cNvSpPr>
              <a:spLocks/>
            </p:cNvSpPr>
            <p:nvPr/>
          </p:nvSpPr>
          <p:spPr bwMode="auto">
            <a:xfrm>
              <a:off x="2892" y="2892"/>
              <a:ext cx="76"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267" name="Freeform 267"/>
            <p:cNvSpPr>
              <a:spLocks/>
            </p:cNvSpPr>
            <p:nvPr/>
          </p:nvSpPr>
          <p:spPr bwMode="auto">
            <a:xfrm>
              <a:off x="2892" y="2892"/>
              <a:ext cx="76"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268" name="Freeform 268"/>
            <p:cNvSpPr>
              <a:spLocks/>
            </p:cNvSpPr>
            <p:nvPr/>
          </p:nvSpPr>
          <p:spPr bwMode="auto">
            <a:xfrm>
              <a:off x="2892" y="2860"/>
              <a:ext cx="76" cy="192"/>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69" name="Freeform 269"/>
            <p:cNvSpPr>
              <a:spLocks/>
            </p:cNvSpPr>
            <p:nvPr/>
          </p:nvSpPr>
          <p:spPr bwMode="auto">
            <a:xfrm>
              <a:off x="2892" y="2860"/>
              <a:ext cx="76" cy="192"/>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70" name="Freeform 270"/>
            <p:cNvSpPr>
              <a:spLocks/>
            </p:cNvSpPr>
            <p:nvPr/>
          </p:nvSpPr>
          <p:spPr bwMode="auto">
            <a:xfrm>
              <a:off x="2968" y="2918"/>
              <a:ext cx="101" cy="110"/>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71" name="Freeform 271"/>
            <p:cNvSpPr>
              <a:spLocks/>
            </p:cNvSpPr>
            <p:nvPr/>
          </p:nvSpPr>
          <p:spPr bwMode="auto">
            <a:xfrm>
              <a:off x="2968" y="2918"/>
              <a:ext cx="101" cy="110"/>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72" name="Freeform 272"/>
            <p:cNvSpPr>
              <a:spLocks/>
            </p:cNvSpPr>
            <p:nvPr/>
          </p:nvSpPr>
          <p:spPr bwMode="auto">
            <a:xfrm>
              <a:off x="2646" y="3020"/>
              <a:ext cx="241" cy="225"/>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lnTo>
                    <a:pt x="203" y="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73" name="Freeform 273"/>
            <p:cNvSpPr>
              <a:spLocks/>
            </p:cNvSpPr>
            <p:nvPr/>
          </p:nvSpPr>
          <p:spPr bwMode="auto">
            <a:xfrm>
              <a:off x="2646" y="3020"/>
              <a:ext cx="241" cy="225"/>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74" name="Freeform 274"/>
            <p:cNvSpPr>
              <a:spLocks/>
            </p:cNvSpPr>
            <p:nvPr/>
          </p:nvSpPr>
          <p:spPr bwMode="auto">
            <a:xfrm>
              <a:off x="2642" y="2852"/>
              <a:ext cx="216" cy="259"/>
            </a:xfrm>
            <a:custGeom>
              <a:avLst/>
              <a:gdLst/>
              <a:ahLst/>
              <a:cxnLst>
                <a:cxn ang="0">
                  <a:pos x="200" y="68"/>
                </a:cxn>
                <a:cxn ang="0">
                  <a:pos x="177" y="50"/>
                </a:cxn>
                <a:cxn ang="0">
                  <a:pos x="154" y="29"/>
                </a:cxn>
                <a:cxn ang="0">
                  <a:pos x="142" y="19"/>
                </a:cxn>
                <a:cxn ang="0">
                  <a:pos x="116" y="4"/>
                </a:cxn>
                <a:cxn ang="0">
                  <a:pos x="91" y="0"/>
                </a:cxn>
                <a:cxn ang="0">
                  <a:pos x="78" y="2"/>
                </a:cxn>
                <a:cxn ang="0">
                  <a:pos x="50" y="19"/>
                </a:cxn>
                <a:cxn ang="0">
                  <a:pos x="34" y="48"/>
                </a:cxn>
                <a:cxn ang="0">
                  <a:pos x="34" y="57"/>
                </a:cxn>
                <a:cxn ang="0">
                  <a:pos x="36" y="75"/>
                </a:cxn>
                <a:cxn ang="0">
                  <a:pos x="38" y="94"/>
                </a:cxn>
                <a:cxn ang="0">
                  <a:pos x="40" y="111"/>
                </a:cxn>
                <a:cxn ang="0">
                  <a:pos x="40" y="124"/>
                </a:cxn>
                <a:cxn ang="0">
                  <a:pos x="38" y="130"/>
                </a:cxn>
                <a:cxn ang="0">
                  <a:pos x="31" y="141"/>
                </a:cxn>
                <a:cxn ang="0">
                  <a:pos x="20" y="153"/>
                </a:cxn>
                <a:cxn ang="0">
                  <a:pos x="8" y="167"/>
                </a:cxn>
                <a:cxn ang="0">
                  <a:pos x="2" y="183"/>
                </a:cxn>
                <a:cxn ang="0">
                  <a:pos x="2" y="199"/>
                </a:cxn>
                <a:cxn ang="0">
                  <a:pos x="6" y="216"/>
                </a:cxn>
                <a:cxn ang="0">
                  <a:pos x="25" y="241"/>
                </a:cxn>
                <a:cxn ang="0">
                  <a:pos x="52" y="256"/>
                </a:cxn>
                <a:cxn ang="0">
                  <a:pos x="63" y="259"/>
                </a:cxn>
                <a:cxn ang="0">
                  <a:pos x="84" y="256"/>
                </a:cxn>
                <a:cxn ang="0">
                  <a:pos x="105" y="250"/>
                </a:cxn>
                <a:cxn ang="0">
                  <a:pos x="124" y="241"/>
                </a:cxn>
                <a:cxn ang="0">
                  <a:pos x="143" y="231"/>
                </a:cxn>
                <a:cxn ang="0">
                  <a:pos x="150" y="227"/>
                </a:cxn>
                <a:cxn ang="0">
                  <a:pos x="177" y="215"/>
                </a:cxn>
                <a:cxn ang="0">
                  <a:pos x="200" y="212"/>
                </a:cxn>
                <a:cxn ang="0">
                  <a:pos x="214" y="71"/>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lnTo>
                    <a:pt x="214" y="71"/>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275" name="Freeform 275"/>
            <p:cNvSpPr>
              <a:spLocks/>
            </p:cNvSpPr>
            <p:nvPr/>
          </p:nvSpPr>
          <p:spPr bwMode="auto">
            <a:xfrm>
              <a:off x="2642" y="2852"/>
              <a:ext cx="216" cy="259"/>
            </a:xfrm>
            <a:custGeom>
              <a:avLst/>
              <a:gdLst/>
              <a:ahLst/>
              <a:cxnLst>
                <a:cxn ang="0">
                  <a:pos x="214" y="71"/>
                </a:cxn>
                <a:cxn ang="0">
                  <a:pos x="200" y="68"/>
                </a:cxn>
                <a:cxn ang="0">
                  <a:pos x="188" y="59"/>
                </a:cxn>
                <a:cxn ang="0">
                  <a:pos x="177" y="50"/>
                </a:cxn>
                <a:cxn ang="0">
                  <a:pos x="167" y="42"/>
                </a:cxn>
                <a:cxn ang="0">
                  <a:pos x="154" y="29"/>
                </a:cxn>
                <a:cxn ang="0">
                  <a:pos x="154" y="29"/>
                </a:cxn>
                <a:cxn ang="0">
                  <a:pos x="142" y="19"/>
                </a:cxn>
                <a:cxn ang="0">
                  <a:pos x="129" y="10"/>
                </a:cxn>
                <a:cxn ang="0">
                  <a:pos x="116" y="4"/>
                </a:cxn>
                <a:cxn ang="0">
                  <a:pos x="103" y="2"/>
                </a:cxn>
                <a:cxn ang="0">
                  <a:pos x="91" y="0"/>
                </a:cxn>
                <a:cxn ang="0">
                  <a:pos x="91" y="0"/>
                </a:cxn>
                <a:cxn ang="0">
                  <a:pos x="78" y="2"/>
                </a:cxn>
                <a:cxn ang="0">
                  <a:pos x="63" y="8"/>
                </a:cxn>
                <a:cxn ang="0">
                  <a:pos x="50" y="19"/>
                </a:cxn>
                <a:cxn ang="0">
                  <a:pos x="40" y="31"/>
                </a:cxn>
                <a:cxn ang="0">
                  <a:pos x="34" y="48"/>
                </a:cxn>
                <a:cxn ang="0">
                  <a:pos x="34" y="48"/>
                </a:cxn>
                <a:cxn ang="0">
                  <a:pos x="34" y="57"/>
                </a:cxn>
                <a:cxn ang="0">
                  <a:pos x="34" y="68"/>
                </a:cxn>
                <a:cxn ang="0">
                  <a:pos x="36" y="75"/>
                </a:cxn>
                <a:cxn ang="0">
                  <a:pos x="38" y="86"/>
                </a:cxn>
                <a:cxn ang="0">
                  <a:pos x="38" y="94"/>
                </a:cxn>
                <a:cxn ang="0">
                  <a:pos x="40" y="103"/>
                </a:cxn>
                <a:cxn ang="0">
                  <a:pos x="40" y="111"/>
                </a:cxn>
                <a:cxn ang="0">
                  <a:pos x="40" y="118"/>
                </a:cxn>
                <a:cxn ang="0">
                  <a:pos x="40" y="124"/>
                </a:cxn>
                <a:cxn ang="0">
                  <a:pos x="38" y="130"/>
                </a:cxn>
                <a:cxn ang="0">
                  <a:pos x="38" y="130"/>
                </a:cxn>
                <a:cxn ang="0">
                  <a:pos x="36" y="134"/>
                </a:cxn>
                <a:cxn ang="0">
                  <a:pos x="31" y="141"/>
                </a:cxn>
                <a:cxn ang="0">
                  <a:pos x="25" y="147"/>
                </a:cxn>
                <a:cxn ang="0">
                  <a:pos x="20" y="153"/>
                </a:cxn>
                <a:cxn ang="0">
                  <a:pos x="15" y="160"/>
                </a:cxn>
                <a:cxn ang="0">
                  <a:pos x="8" y="167"/>
                </a:cxn>
                <a:cxn ang="0">
                  <a:pos x="4" y="174"/>
                </a:cxn>
                <a:cxn ang="0">
                  <a:pos x="2" y="183"/>
                </a:cxn>
                <a:cxn ang="0">
                  <a:pos x="0" y="190"/>
                </a:cxn>
                <a:cxn ang="0">
                  <a:pos x="2" y="199"/>
                </a:cxn>
                <a:cxn ang="0">
                  <a:pos x="2" y="199"/>
                </a:cxn>
                <a:cxn ang="0">
                  <a:pos x="6" y="216"/>
                </a:cxn>
                <a:cxn ang="0">
                  <a:pos x="15" y="231"/>
                </a:cxn>
                <a:cxn ang="0">
                  <a:pos x="25" y="241"/>
                </a:cxn>
                <a:cxn ang="0">
                  <a:pos x="38" y="250"/>
                </a:cxn>
                <a:cxn ang="0">
                  <a:pos x="52" y="256"/>
                </a:cxn>
                <a:cxn ang="0">
                  <a:pos x="52" y="256"/>
                </a:cxn>
                <a:cxn ang="0">
                  <a:pos x="63" y="259"/>
                </a:cxn>
                <a:cxn ang="0">
                  <a:pos x="71" y="259"/>
                </a:cxn>
                <a:cxn ang="0">
                  <a:pos x="84" y="256"/>
                </a:cxn>
                <a:cxn ang="0">
                  <a:pos x="94" y="254"/>
                </a:cxn>
                <a:cxn ang="0">
                  <a:pos x="105" y="250"/>
                </a:cxn>
                <a:cxn ang="0">
                  <a:pos x="116" y="245"/>
                </a:cxn>
                <a:cxn ang="0">
                  <a:pos x="124" y="241"/>
                </a:cxn>
                <a:cxn ang="0">
                  <a:pos x="135" y="235"/>
                </a:cxn>
                <a:cxn ang="0">
                  <a:pos x="143" y="231"/>
                </a:cxn>
                <a:cxn ang="0">
                  <a:pos x="150" y="227"/>
                </a:cxn>
                <a:cxn ang="0">
                  <a:pos x="150" y="227"/>
                </a:cxn>
                <a:cxn ang="0">
                  <a:pos x="165" y="218"/>
                </a:cxn>
                <a:cxn ang="0">
                  <a:pos x="177" y="215"/>
                </a:cxn>
                <a:cxn ang="0">
                  <a:pos x="190" y="212"/>
                </a:cxn>
                <a:cxn ang="0">
                  <a:pos x="200" y="212"/>
                </a:cxn>
                <a:cxn ang="0">
                  <a:pos x="209" y="212"/>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276" name="Freeform 276"/>
            <p:cNvSpPr>
              <a:spLocks/>
            </p:cNvSpPr>
            <p:nvPr/>
          </p:nvSpPr>
          <p:spPr bwMode="auto">
            <a:xfrm>
              <a:off x="2642" y="2847"/>
              <a:ext cx="216" cy="259"/>
            </a:xfrm>
            <a:custGeom>
              <a:avLst/>
              <a:gdLst/>
              <a:ahLst/>
              <a:cxnLst>
                <a:cxn ang="0">
                  <a:pos x="200" y="67"/>
                </a:cxn>
                <a:cxn ang="0">
                  <a:pos x="177" y="51"/>
                </a:cxn>
                <a:cxn ang="0">
                  <a:pos x="154" y="28"/>
                </a:cxn>
                <a:cxn ang="0">
                  <a:pos x="142" y="20"/>
                </a:cxn>
                <a:cxn ang="0">
                  <a:pos x="116" y="5"/>
                </a:cxn>
                <a:cxn ang="0">
                  <a:pos x="91" y="0"/>
                </a:cxn>
                <a:cxn ang="0">
                  <a:pos x="78" y="1"/>
                </a:cxn>
                <a:cxn ang="0">
                  <a:pos x="50" y="18"/>
                </a:cxn>
                <a:cxn ang="0">
                  <a:pos x="34" y="48"/>
                </a:cxn>
                <a:cxn ang="0">
                  <a:pos x="34" y="58"/>
                </a:cxn>
                <a:cxn ang="0">
                  <a:pos x="36" y="77"/>
                </a:cxn>
                <a:cxn ang="0">
                  <a:pos x="38" y="94"/>
                </a:cxn>
                <a:cxn ang="0">
                  <a:pos x="40" y="111"/>
                </a:cxn>
                <a:cxn ang="0">
                  <a:pos x="40" y="125"/>
                </a:cxn>
                <a:cxn ang="0">
                  <a:pos x="38" y="130"/>
                </a:cxn>
                <a:cxn ang="0">
                  <a:pos x="31" y="141"/>
                </a:cxn>
                <a:cxn ang="0">
                  <a:pos x="20" y="153"/>
                </a:cxn>
                <a:cxn ang="0">
                  <a:pos x="8" y="168"/>
                </a:cxn>
                <a:cxn ang="0">
                  <a:pos x="2" y="185"/>
                </a:cxn>
                <a:cxn ang="0">
                  <a:pos x="2" y="201"/>
                </a:cxn>
                <a:cxn ang="0">
                  <a:pos x="6" y="219"/>
                </a:cxn>
                <a:cxn ang="0">
                  <a:pos x="25" y="244"/>
                </a:cxn>
                <a:cxn ang="0">
                  <a:pos x="52" y="259"/>
                </a:cxn>
                <a:cxn ang="0">
                  <a:pos x="63" y="259"/>
                </a:cxn>
                <a:cxn ang="0">
                  <a:pos x="84" y="256"/>
                </a:cxn>
                <a:cxn ang="0">
                  <a:pos x="105" y="250"/>
                </a:cxn>
                <a:cxn ang="0">
                  <a:pos x="124" y="242"/>
                </a:cxn>
                <a:cxn ang="0">
                  <a:pos x="143" y="231"/>
                </a:cxn>
                <a:cxn ang="0">
                  <a:pos x="150" y="227"/>
                </a:cxn>
                <a:cxn ang="0">
                  <a:pos x="177" y="217"/>
                </a:cxn>
                <a:cxn ang="0">
                  <a:pos x="200" y="212"/>
                </a:cxn>
                <a:cxn ang="0">
                  <a:pos x="214" y="71"/>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lnTo>
                    <a:pt x="214" y="71"/>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77" name="Freeform 277"/>
            <p:cNvSpPr>
              <a:spLocks/>
            </p:cNvSpPr>
            <p:nvPr/>
          </p:nvSpPr>
          <p:spPr bwMode="auto">
            <a:xfrm>
              <a:off x="2642" y="2847"/>
              <a:ext cx="216" cy="259"/>
            </a:xfrm>
            <a:custGeom>
              <a:avLst/>
              <a:gdLst/>
              <a:ahLst/>
              <a:cxnLst>
                <a:cxn ang="0">
                  <a:pos x="214" y="71"/>
                </a:cxn>
                <a:cxn ang="0">
                  <a:pos x="200" y="67"/>
                </a:cxn>
                <a:cxn ang="0">
                  <a:pos x="188" y="60"/>
                </a:cxn>
                <a:cxn ang="0">
                  <a:pos x="177" y="51"/>
                </a:cxn>
                <a:cxn ang="0">
                  <a:pos x="167" y="41"/>
                </a:cxn>
                <a:cxn ang="0">
                  <a:pos x="154" y="28"/>
                </a:cxn>
                <a:cxn ang="0">
                  <a:pos x="154" y="28"/>
                </a:cxn>
                <a:cxn ang="0">
                  <a:pos x="142" y="20"/>
                </a:cxn>
                <a:cxn ang="0">
                  <a:pos x="129" y="12"/>
                </a:cxn>
                <a:cxn ang="0">
                  <a:pos x="116" y="5"/>
                </a:cxn>
                <a:cxn ang="0">
                  <a:pos x="103" y="1"/>
                </a:cxn>
                <a:cxn ang="0">
                  <a:pos x="91" y="0"/>
                </a:cxn>
                <a:cxn ang="0">
                  <a:pos x="91" y="0"/>
                </a:cxn>
                <a:cxn ang="0">
                  <a:pos x="78" y="1"/>
                </a:cxn>
                <a:cxn ang="0">
                  <a:pos x="63" y="7"/>
                </a:cxn>
                <a:cxn ang="0">
                  <a:pos x="50" y="18"/>
                </a:cxn>
                <a:cxn ang="0">
                  <a:pos x="40" y="33"/>
                </a:cxn>
                <a:cxn ang="0">
                  <a:pos x="34" y="48"/>
                </a:cxn>
                <a:cxn ang="0">
                  <a:pos x="34" y="48"/>
                </a:cxn>
                <a:cxn ang="0">
                  <a:pos x="34" y="58"/>
                </a:cxn>
                <a:cxn ang="0">
                  <a:pos x="34" y="67"/>
                </a:cxn>
                <a:cxn ang="0">
                  <a:pos x="36" y="77"/>
                </a:cxn>
                <a:cxn ang="0">
                  <a:pos x="38" y="85"/>
                </a:cxn>
                <a:cxn ang="0">
                  <a:pos x="38" y="94"/>
                </a:cxn>
                <a:cxn ang="0">
                  <a:pos x="40" y="102"/>
                </a:cxn>
                <a:cxn ang="0">
                  <a:pos x="40" y="111"/>
                </a:cxn>
                <a:cxn ang="0">
                  <a:pos x="40" y="120"/>
                </a:cxn>
                <a:cxn ang="0">
                  <a:pos x="40" y="125"/>
                </a:cxn>
                <a:cxn ang="0">
                  <a:pos x="38" y="130"/>
                </a:cxn>
                <a:cxn ang="0">
                  <a:pos x="38" y="130"/>
                </a:cxn>
                <a:cxn ang="0">
                  <a:pos x="36" y="136"/>
                </a:cxn>
                <a:cxn ang="0">
                  <a:pos x="31" y="141"/>
                </a:cxn>
                <a:cxn ang="0">
                  <a:pos x="25" y="147"/>
                </a:cxn>
                <a:cxn ang="0">
                  <a:pos x="20" y="153"/>
                </a:cxn>
                <a:cxn ang="0">
                  <a:pos x="15" y="159"/>
                </a:cxn>
                <a:cxn ang="0">
                  <a:pos x="8" y="168"/>
                </a:cxn>
                <a:cxn ang="0">
                  <a:pos x="4" y="176"/>
                </a:cxn>
                <a:cxn ang="0">
                  <a:pos x="2" y="185"/>
                </a:cxn>
                <a:cxn ang="0">
                  <a:pos x="0" y="193"/>
                </a:cxn>
                <a:cxn ang="0">
                  <a:pos x="2" y="201"/>
                </a:cxn>
                <a:cxn ang="0">
                  <a:pos x="2" y="201"/>
                </a:cxn>
                <a:cxn ang="0">
                  <a:pos x="6" y="219"/>
                </a:cxn>
                <a:cxn ang="0">
                  <a:pos x="15" y="231"/>
                </a:cxn>
                <a:cxn ang="0">
                  <a:pos x="25" y="244"/>
                </a:cxn>
                <a:cxn ang="0">
                  <a:pos x="38" y="252"/>
                </a:cxn>
                <a:cxn ang="0">
                  <a:pos x="52" y="259"/>
                </a:cxn>
                <a:cxn ang="0">
                  <a:pos x="52" y="259"/>
                </a:cxn>
                <a:cxn ang="0">
                  <a:pos x="63" y="259"/>
                </a:cxn>
                <a:cxn ang="0">
                  <a:pos x="71" y="259"/>
                </a:cxn>
                <a:cxn ang="0">
                  <a:pos x="84" y="256"/>
                </a:cxn>
                <a:cxn ang="0">
                  <a:pos x="94" y="254"/>
                </a:cxn>
                <a:cxn ang="0">
                  <a:pos x="105" y="250"/>
                </a:cxn>
                <a:cxn ang="0">
                  <a:pos x="116" y="246"/>
                </a:cxn>
                <a:cxn ang="0">
                  <a:pos x="124" y="242"/>
                </a:cxn>
                <a:cxn ang="0">
                  <a:pos x="135" y="238"/>
                </a:cxn>
                <a:cxn ang="0">
                  <a:pos x="143" y="231"/>
                </a:cxn>
                <a:cxn ang="0">
                  <a:pos x="150" y="227"/>
                </a:cxn>
                <a:cxn ang="0">
                  <a:pos x="150" y="227"/>
                </a:cxn>
                <a:cxn ang="0">
                  <a:pos x="165" y="221"/>
                </a:cxn>
                <a:cxn ang="0">
                  <a:pos x="177" y="217"/>
                </a:cxn>
                <a:cxn ang="0">
                  <a:pos x="190" y="214"/>
                </a:cxn>
                <a:cxn ang="0">
                  <a:pos x="200" y="212"/>
                </a:cxn>
                <a:cxn ang="0">
                  <a:pos x="209" y="212"/>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78" name="Freeform 278"/>
            <p:cNvSpPr>
              <a:spLocks/>
            </p:cNvSpPr>
            <p:nvPr/>
          </p:nvSpPr>
          <p:spPr bwMode="auto">
            <a:xfrm>
              <a:off x="2815" y="2894"/>
              <a:ext cx="77" cy="193"/>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solidFill>
              <a:srgbClr val="3B5959"/>
            </a:solidFill>
            <a:ln w="9525" cap="rnd">
              <a:noFill/>
              <a:round/>
              <a:headEnd/>
              <a:tailEnd/>
            </a:ln>
            <a:effectLst/>
          </p:spPr>
          <p:txBody>
            <a:bodyPr/>
            <a:lstStyle/>
            <a:p>
              <a:pPr algn="ctr">
                <a:defRPr/>
              </a:pPr>
              <a:endParaRPr lang="en-US" dirty="0">
                <a:cs typeface="+mn-cs"/>
              </a:endParaRPr>
            </a:p>
          </p:txBody>
        </p:sp>
        <p:sp>
          <p:nvSpPr>
            <p:cNvPr id="279" name="Freeform 279"/>
            <p:cNvSpPr>
              <a:spLocks/>
            </p:cNvSpPr>
            <p:nvPr/>
          </p:nvSpPr>
          <p:spPr bwMode="auto">
            <a:xfrm>
              <a:off x="2815" y="2894"/>
              <a:ext cx="77" cy="193"/>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noFill/>
            <a:ln w="12700" cap="rnd" cmpd="sng">
              <a:solidFill>
                <a:srgbClr val="3B5959"/>
              </a:solidFill>
              <a:prstDash val="solid"/>
              <a:round/>
              <a:headEnd type="none" w="sm" len="sm"/>
              <a:tailEnd type="none" w="sm" len="sm"/>
            </a:ln>
            <a:effectLst/>
          </p:spPr>
          <p:txBody>
            <a:bodyPr/>
            <a:lstStyle/>
            <a:p>
              <a:pPr algn="ctr">
                <a:defRPr/>
              </a:pPr>
              <a:endParaRPr lang="en-US" dirty="0">
                <a:cs typeface="+mn-cs"/>
              </a:endParaRPr>
            </a:p>
          </p:txBody>
        </p:sp>
        <p:sp>
          <p:nvSpPr>
            <p:cNvPr id="280" name="Freeform 280"/>
            <p:cNvSpPr>
              <a:spLocks/>
            </p:cNvSpPr>
            <p:nvPr/>
          </p:nvSpPr>
          <p:spPr bwMode="auto">
            <a:xfrm>
              <a:off x="2824" y="2887"/>
              <a:ext cx="77" cy="193"/>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81" name="Freeform 281"/>
            <p:cNvSpPr>
              <a:spLocks/>
            </p:cNvSpPr>
            <p:nvPr/>
          </p:nvSpPr>
          <p:spPr bwMode="auto">
            <a:xfrm>
              <a:off x="2824" y="2887"/>
              <a:ext cx="77" cy="193"/>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82" name="Freeform 282"/>
            <p:cNvSpPr>
              <a:spLocks/>
            </p:cNvSpPr>
            <p:nvPr/>
          </p:nvSpPr>
          <p:spPr bwMode="auto">
            <a:xfrm>
              <a:off x="2728" y="2918"/>
              <a:ext cx="101"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83" name="Freeform 283"/>
            <p:cNvSpPr>
              <a:spLocks/>
            </p:cNvSpPr>
            <p:nvPr/>
          </p:nvSpPr>
          <p:spPr bwMode="auto">
            <a:xfrm>
              <a:off x="2728" y="2918"/>
              <a:ext cx="101"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84" name="Freeform 284"/>
            <p:cNvSpPr>
              <a:spLocks/>
            </p:cNvSpPr>
            <p:nvPr/>
          </p:nvSpPr>
          <p:spPr bwMode="auto">
            <a:xfrm>
              <a:off x="2391" y="2813"/>
              <a:ext cx="56" cy="57"/>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85" name="Freeform 285"/>
            <p:cNvSpPr>
              <a:spLocks/>
            </p:cNvSpPr>
            <p:nvPr/>
          </p:nvSpPr>
          <p:spPr bwMode="auto">
            <a:xfrm>
              <a:off x="2391" y="2813"/>
              <a:ext cx="56" cy="57"/>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86" name="Freeform 286"/>
            <p:cNvSpPr>
              <a:spLocks/>
            </p:cNvSpPr>
            <p:nvPr/>
          </p:nvSpPr>
          <p:spPr bwMode="auto">
            <a:xfrm>
              <a:off x="2445" y="2756"/>
              <a:ext cx="57" cy="57"/>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87" name="Freeform 287"/>
            <p:cNvSpPr>
              <a:spLocks/>
            </p:cNvSpPr>
            <p:nvPr/>
          </p:nvSpPr>
          <p:spPr bwMode="auto">
            <a:xfrm>
              <a:off x="2445" y="2756"/>
              <a:ext cx="57" cy="57"/>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88" name="Freeform 288"/>
            <p:cNvSpPr>
              <a:spLocks/>
            </p:cNvSpPr>
            <p:nvPr/>
          </p:nvSpPr>
          <p:spPr bwMode="auto">
            <a:xfrm>
              <a:off x="2214" y="2631"/>
              <a:ext cx="57" cy="57"/>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89" name="Freeform 289"/>
            <p:cNvSpPr>
              <a:spLocks/>
            </p:cNvSpPr>
            <p:nvPr/>
          </p:nvSpPr>
          <p:spPr bwMode="auto">
            <a:xfrm>
              <a:off x="2214" y="2631"/>
              <a:ext cx="57" cy="57"/>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90" name="Freeform 290"/>
            <p:cNvSpPr>
              <a:spLocks/>
            </p:cNvSpPr>
            <p:nvPr/>
          </p:nvSpPr>
          <p:spPr bwMode="auto">
            <a:xfrm>
              <a:off x="2296" y="2583"/>
              <a:ext cx="57" cy="57"/>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91" name="Freeform 291"/>
            <p:cNvSpPr>
              <a:spLocks/>
            </p:cNvSpPr>
            <p:nvPr/>
          </p:nvSpPr>
          <p:spPr bwMode="auto">
            <a:xfrm>
              <a:off x="2296" y="2583"/>
              <a:ext cx="57" cy="57"/>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92" name="Freeform 292"/>
            <p:cNvSpPr>
              <a:spLocks/>
            </p:cNvSpPr>
            <p:nvPr/>
          </p:nvSpPr>
          <p:spPr bwMode="auto">
            <a:xfrm>
              <a:off x="1978" y="1238"/>
              <a:ext cx="1841" cy="1249"/>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93" name="Freeform 293"/>
            <p:cNvSpPr>
              <a:spLocks/>
            </p:cNvSpPr>
            <p:nvPr/>
          </p:nvSpPr>
          <p:spPr bwMode="auto">
            <a:xfrm>
              <a:off x="1978" y="1238"/>
              <a:ext cx="1841" cy="1249"/>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noFill/>
            <a:ln w="12700" cap="rnd" cmpd="sng">
              <a:solidFill>
                <a:srgbClr val="7C6000"/>
              </a:solidFill>
              <a:prstDash val="solid"/>
              <a:round/>
              <a:headEnd type="none" w="sm" len="sm"/>
              <a:tailEnd type="none" w="sm" len="sm"/>
            </a:ln>
            <a:effectLst/>
          </p:spPr>
          <p:txBody>
            <a:bodyPr/>
            <a:lstStyle/>
            <a:p>
              <a:pPr algn="ctr">
                <a:defRPr/>
              </a:pPr>
              <a:endParaRPr lang="en-US" dirty="0">
                <a:cs typeface="+mn-cs"/>
              </a:endParaRPr>
            </a:p>
          </p:txBody>
        </p:sp>
        <p:sp>
          <p:nvSpPr>
            <p:cNvPr id="294" name="Freeform 294"/>
            <p:cNvSpPr>
              <a:spLocks/>
            </p:cNvSpPr>
            <p:nvPr/>
          </p:nvSpPr>
          <p:spPr bwMode="auto">
            <a:xfrm>
              <a:off x="2012" y="1272"/>
              <a:ext cx="1524" cy="950"/>
            </a:xfrm>
            <a:custGeom>
              <a:avLst/>
              <a:gdLst/>
              <a:ahLst/>
              <a:cxnLst>
                <a:cxn ang="0">
                  <a:pos x="10" y="727"/>
                </a:cxn>
                <a:cxn ang="0">
                  <a:pos x="98" y="460"/>
                </a:cxn>
                <a:cxn ang="0">
                  <a:pos x="263" y="246"/>
                </a:cxn>
                <a:cxn ang="0">
                  <a:pos x="489" y="92"/>
                </a:cxn>
                <a:cxn ang="0">
                  <a:pos x="761" y="10"/>
                </a:cxn>
                <a:cxn ang="0">
                  <a:pos x="910" y="0"/>
                </a:cxn>
                <a:cxn ang="0">
                  <a:pos x="1043" y="8"/>
                </a:cxn>
                <a:cxn ang="0">
                  <a:pos x="1161" y="34"/>
                </a:cxn>
                <a:cxn ang="0">
                  <a:pos x="1269" y="75"/>
                </a:cxn>
                <a:cxn ang="0">
                  <a:pos x="1372" y="134"/>
                </a:cxn>
                <a:cxn ang="0">
                  <a:pos x="1471" y="210"/>
                </a:cxn>
                <a:cxn ang="0">
                  <a:pos x="1496" y="233"/>
                </a:cxn>
                <a:cxn ang="0">
                  <a:pos x="1522" y="271"/>
                </a:cxn>
                <a:cxn ang="0">
                  <a:pos x="1504" y="290"/>
                </a:cxn>
                <a:cxn ang="0">
                  <a:pos x="1443" y="290"/>
                </a:cxn>
                <a:cxn ang="0">
                  <a:pos x="1333" y="262"/>
                </a:cxn>
                <a:cxn ang="0">
                  <a:pos x="1260" y="239"/>
                </a:cxn>
                <a:cxn ang="0">
                  <a:pos x="1094" y="200"/>
                </a:cxn>
                <a:cxn ang="0">
                  <a:pos x="919" y="186"/>
                </a:cxn>
                <a:cxn ang="0">
                  <a:pos x="744" y="207"/>
                </a:cxn>
                <a:cxn ang="0">
                  <a:pos x="581" y="258"/>
                </a:cxn>
                <a:cxn ang="0">
                  <a:pos x="445" y="347"/>
                </a:cxn>
                <a:cxn ang="0">
                  <a:pos x="390" y="398"/>
                </a:cxn>
                <a:cxn ang="0">
                  <a:pos x="310" y="488"/>
                </a:cxn>
                <a:cxn ang="0">
                  <a:pos x="263" y="570"/>
                </a:cxn>
                <a:cxn ang="0">
                  <a:pos x="232" y="654"/>
                </a:cxn>
                <a:cxn ang="0">
                  <a:pos x="206" y="745"/>
                </a:cxn>
                <a:cxn ang="0">
                  <a:pos x="192" y="797"/>
                </a:cxn>
                <a:cxn ang="0">
                  <a:pos x="147" y="886"/>
                </a:cxn>
                <a:cxn ang="0">
                  <a:pos x="98" y="936"/>
                </a:cxn>
                <a:cxn ang="0">
                  <a:pos x="50" y="949"/>
                </a:cxn>
                <a:cxn ang="0">
                  <a:pos x="15" y="928"/>
                </a:cxn>
                <a:cxn ang="0">
                  <a:pos x="0" y="87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lnTo>
                    <a:pt x="0" y="875"/>
                  </a:lnTo>
                </a:path>
              </a:pathLst>
            </a:custGeom>
            <a:solidFill>
              <a:srgbClr val="FFD80F"/>
            </a:solidFill>
            <a:ln w="9525" cap="rnd">
              <a:noFill/>
              <a:round/>
              <a:headEnd/>
              <a:tailEnd/>
            </a:ln>
            <a:effectLst/>
          </p:spPr>
          <p:txBody>
            <a:bodyPr/>
            <a:lstStyle/>
            <a:p>
              <a:pPr algn="ctr">
                <a:defRPr/>
              </a:pPr>
              <a:endParaRPr lang="en-US" dirty="0">
                <a:cs typeface="+mn-cs"/>
              </a:endParaRPr>
            </a:p>
          </p:txBody>
        </p:sp>
        <p:sp>
          <p:nvSpPr>
            <p:cNvPr id="295" name="Freeform 295"/>
            <p:cNvSpPr>
              <a:spLocks/>
            </p:cNvSpPr>
            <p:nvPr/>
          </p:nvSpPr>
          <p:spPr bwMode="auto">
            <a:xfrm>
              <a:off x="2017" y="1276"/>
              <a:ext cx="1499" cy="931"/>
            </a:xfrm>
            <a:custGeom>
              <a:avLst/>
              <a:gdLst/>
              <a:ahLst/>
              <a:cxnLst>
                <a:cxn ang="0">
                  <a:pos x="15" y="711"/>
                </a:cxn>
                <a:cxn ang="0">
                  <a:pos x="105" y="449"/>
                </a:cxn>
                <a:cxn ang="0">
                  <a:pos x="268" y="239"/>
                </a:cxn>
                <a:cxn ang="0">
                  <a:pos x="491" y="90"/>
                </a:cxn>
                <a:cxn ang="0">
                  <a:pos x="756" y="9"/>
                </a:cxn>
                <a:cxn ang="0">
                  <a:pos x="904" y="0"/>
                </a:cxn>
                <a:cxn ang="0">
                  <a:pos x="1034" y="8"/>
                </a:cxn>
                <a:cxn ang="0">
                  <a:pos x="1150" y="31"/>
                </a:cxn>
                <a:cxn ang="0">
                  <a:pos x="1256" y="73"/>
                </a:cxn>
                <a:cxn ang="0">
                  <a:pos x="1355" y="128"/>
                </a:cxn>
                <a:cxn ang="0">
                  <a:pos x="1449" y="200"/>
                </a:cxn>
                <a:cxn ang="0">
                  <a:pos x="1474" y="223"/>
                </a:cxn>
                <a:cxn ang="0">
                  <a:pos x="1498" y="256"/>
                </a:cxn>
                <a:cxn ang="0">
                  <a:pos x="1481" y="275"/>
                </a:cxn>
                <a:cxn ang="0">
                  <a:pos x="1422" y="275"/>
                </a:cxn>
                <a:cxn ang="0">
                  <a:pos x="1319" y="250"/>
                </a:cxn>
                <a:cxn ang="0">
                  <a:pos x="1249" y="227"/>
                </a:cxn>
                <a:cxn ang="0">
                  <a:pos x="1083" y="189"/>
                </a:cxn>
                <a:cxn ang="0">
                  <a:pos x="910" y="179"/>
                </a:cxn>
                <a:cxn ang="0">
                  <a:pos x="735" y="197"/>
                </a:cxn>
                <a:cxn ang="0">
                  <a:pos x="573" y="250"/>
                </a:cxn>
                <a:cxn ang="0">
                  <a:pos x="436" y="336"/>
                </a:cxn>
                <a:cxn ang="0">
                  <a:pos x="381" y="386"/>
                </a:cxn>
                <a:cxn ang="0">
                  <a:pos x="303" y="477"/>
                </a:cxn>
                <a:cxn ang="0">
                  <a:pos x="255" y="559"/>
                </a:cxn>
                <a:cxn ang="0">
                  <a:pos x="223" y="641"/>
                </a:cxn>
                <a:cxn ang="0">
                  <a:pos x="197" y="729"/>
                </a:cxn>
                <a:cxn ang="0">
                  <a:pos x="183" y="780"/>
                </a:cxn>
                <a:cxn ang="0">
                  <a:pos x="142" y="866"/>
                </a:cxn>
                <a:cxn ang="0">
                  <a:pos x="94" y="916"/>
                </a:cxn>
                <a:cxn ang="0">
                  <a:pos x="48" y="930"/>
                </a:cxn>
                <a:cxn ang="0">
                  <a:pos x="15" y="911"/>
                </a:cxn>
                <a:cxn ang="0">
                  <a:pos x="0" y="858"/>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lnTo>
                    <a:pt x="0" y="858"/>
                  </a:lnTo>
                </a:path>
              </a:pathLst>
            </a:custGeom>
            <a:solidFill>
              <a:srgbClr val="FFDA18"/>
            </a:solidFill>
            <a:ln w="9525" cap="rnd">
              <a:noFill/>
              <a:round/>
              <a:headEnd/>
              <a:tailEnd/>
            </a:ln>
            <a:effectLst/>
          </p:spPr>
          <p:txBody>
            <a:bodyPr/>
            <a:lstStyle/>
            <a:p>
              <a:pPr algn="ctr">
                <a:defRPr/>
              </a:pPr>
              <a:endParaRPr lang="en-US" dirty="0">
                <a:cs typeface="+mn-cs"/>
              </a:endParaRPr>
            </a:p>
          </p:txBody>
        </p:sp>
        <p:sp>
          <p:nvSpPr>
            <p:cNvPr id="296" name="Freeform 296"/>
            <p:cNvSpPr>
              <a:spLocks/>
            </p:cNvSpPr>
            <p:nvPr/>
          </p:nvSpPr>
          <p:spPr bwMode="auto">
            <a:xfrm>
              <a:off x="2022" y="1272"/>
              <a:ext cx="1475" cy="912"/>
            </a:xfrm>
            <a:custGeom>
              <a:avLst/>
              <a:gdLst/>
              <a:ahLst/>
              <a:cxnLst>
                <a:cxn ang="0">
                  <a:pos x="16" y="696"/>
                </a:cxn>
                <a:cxn ang="0">
                  <a:pos x="110" y="440"/>
                </a:cxn>
                <a:cxn ang="0">
                  <a:pos x="271" y="233"/>
                </a:cxn>
                <a:cxn ang="0">
                  <a:pos x="490" y="88"/>
                </a:cxn>
                <a:cxn ang="0">
                  <a:pos x="752" y="9"/>
                </a:cxn>
                <a:cxn ang="0">
                  <a:pos x="895" y="0"/>
                </a:cxn>
                <a:cxn ang="0">
                  <a:pos x="1024" y="7"/>
                </a:cxn>
                <a:cxn ang="0">
                  <a:pos x="1136" y="31"/>
                </a:cxn>
                <a:cxn ang="0">
                  <a:pos x="1240" y="69"/>
                </a:cxn>
                <a:cxn ang="0">
                  <a:pos x="1336" y="122"/>
                </a:cxn>
                <a:cxn ang="0">
                  <a:pos x="1428" y="189"/>
                </a:cxn>
                <a:cxn ang="0">
                  <a:pos x="1452" y="212"/>
                </a:cxn>
                <a:cxn ang="0">
                  <a:pos x="1473" y="244"/>
                </a:cxn>
                <a:cxn ang="0">
                  <a:pos x="1458" y="262"/>
                </a:cxn>
                <a:cxn ang="0">
                  <a:pos x="1401" y="260"/>
                </a:cxn>
                <a:cxn ang="0">
                  <a:pos x="1302" y="235"/>
                </a:cxn>
                <a:cxn ang="0">
                  <a:pos x="1235" y="214"/>
                </a:cxn>
                <a:cxn ang="0">
                  <a:pos x="1072" y="177"/>
                </a:cxn>
                <a:cxn ang="0">
                  <a:pos x="897" y="168"/>
                </a:cxn>
                <a:cxn ang="0">
                  <a:pos x="724" y="187"/>
                </a:cxn>
                <a:cxn ang="0">
                  <a:pos x="564" y="239"/>
                </a:cxn>
                <a:cxn ang="0">
                  <a:pos x="427" y="325"/>
                </a:cxn>
                <a:cxn ang="0">
                  <a:pos x="372" y="376"/>
                </a:cxn>
                <a:cxn ang="0">
                  <a:pos x="292" y="467"/>
                </a:cxn>
                <a:cxn ang="0">
                  <a:pos x="244" y="546"/>
                </a:cxn>
                <a:cxn ang="0">
                  <a:pos x="212" y="629"/>
                </a:cxn>
                <a:cxn ang="0">
                  <a:pos x="187" y="716"/>
                </a:cxn>
                <a:cxn ang="0">
                  <a:pos x="172" y="764"/>
                </a:cxn>
                <a:cxn ang="0">
                  <a:pos x="133" y="850"/>
                </a:cxn>
                <a:cxn ang="0">
                  <a:pos x="88" y="896"/>
                </a:cxn>
                <a:cxn ang="0">
                  <a:pos x="44" y="912"/>
                </a:cxn>
                <a:cxn ang="0">
                  <a:pos x="12" y="892"/>
                </a:cxn>
                <a:cxn ang="0">
                  <a:pos x="0" y="841"/>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lnTo>
                    <a:pt x="0" y="841"/>
                  </a:lnTo>
                </a:path>
              </a:pathLst>
            </a:custGeom>
            <a:solidFill>
              <a:srgbClr val="FFDC22"/>
            </a:solidFill>
            <a:ln w="9525" cap="rnd">
              <a:noFill/>
              <a:round/>
              <a:headEnd/>
              <a:tailEnd/>
            </a:ln>
            <a:effectLst/>
          </p:spPr>
          <p:txBody>
            <a:bodyPr/>
            <a:lstStyle/>
            <a:p>
              <a:pPr algn="ctr">
                <a:defRPr/>
              </a:pPr>
              <a:endParaRPr lang="en-US" dirty="0">
                <a:cs typeface="+mn-cs"/>
              </a:endParaRPr>
            </a:p>
          </p:txBody>
        </p:sp>
        <p:sp>
          <p:nvSpPr>
            <p:cNvPr id="297" name="Freeform 297"/>
            <p:cNvSpPr>
              <a:spLocks/>
            </p:cNvSpPr>
            <p:nvPr/>
          </p:nvSpPr>
          <p:spPr bwMode="auto">
            <a:xfrm>
              <a:off x="1999" y="1245"/>
              <a:ext cx="1451" cy="889"/>
            </a:xfrm>
            <a:custGeom>
              <a:avLst/>
              <a:gdLst/>
              <a:ahLst/>
              <a:cxnLst>
                <a:cxn ang="0">
                  <a:pos x="16" y="680"/>
                </a:cxn>
                <a:cxn ang="0">
                  <a:pos x="113" y="426"/>
                </a:cxn>
                <a:cxn ang="0">
                  <a:pos x="276" y="224"/>
                </a:cxn>
                <a:cxn ang="0">
                  <a:pos x="490" y="83"/>
                </a:cxn>
                <a:cxn ang="0">
                  <a:pos x="748" y="7"/>
                </a:cxn>
                <a:cxn ang="0">
                  <a:pos x="886" y="0"/>
                </a:cxn>
                <a:cxn ang="0">
                  <a:pos x="1011" y="5"/>
                </a:cxn>
                <a:cxn ang="0">
                  <a:pos x="1123" y="27"/>
                </a:cxn>
                <a:cxn ang="0">
                  <a:pos x="1224" y="64"/>
                </a:cxn>
                <a:cxn ang="0">
                  <a:pos x="1316" y="113"/>
                </a:cxn>
                <a:cxn ang="0">
                  <a:pos x="1405" y="178"/>
                </a:cxn>
                <a:cxn ang="0">
                  <a:pos x="1429" y="198"/>
                </a:cxn>
                <a:cxn ang="0">
                  <a:pos x="1450" y="228"/>
                </a:cxn>
                <a:cxn ang="0">
                  <a:pos x="1433" y="246"/>
                </a:cxn>
                <a:cxn ang="0">
                  <a:pos x="1378" y="244"/>
                </a:cxn>
                <a:cxn ang="0">
                  <a:pos x="1283" y="221"/>
                </a:cxn>
                <a:cxn ang="0">
                  <a:pos x="1220" y="199"/>
                </a:cxn>
                <a:cxn ang="0">
                  <a:pos x="1059" y="163"/>
                </a:cxn>
                <a:cxn ang="0">
                  <a:pos x="886" y="155"/>
                </a:cxn>
                <a:cxn ang="0">
                  <a:pos x="716" y="174"/>
                </a:cxn>
                <a:cxn ang="0">
                  <a:pos x="554" y="226"/>
                </a:cxn>
                <a:cxn ang="0">
                  <a:pos x="416" y="313"/>
                </a:cxn>
                <a:cxn ang="0">
                  <a:pos x="361" y="364"/>
                </a:cxn>
                <a:cxn ang="0">
                  <a:pos x="281" y="454"/>
                </a:cxn>
                <a:cxn ang="0">
                  <a:pos x="233" y="534"/>
                </a:cxn>
                <a:cxn ang="0">
                  <a:pos x="202" y="615"/>
                </a:cxn>
                <a:cxn ang="0">
                  <a:pos x="177" y="698"/>
                </a:cxn>
                <a:cxn ang="0">
                  <a:pos x="161" y="744"/>
                </a:cxn>
                <a:cxn ang="0">
                  <a:pos x="124" y="829"/>
                </a:cxn>
                <a:cxn ang="0">
                  <a:pos x="80" y="875"/>
                </a:cxn>
                <a:cxn ang="0">
                  <a:pos x="39" y="888"/>
                </a:cxn>
                <a:cxn ang="0">
                  <a:pos x="9" y="869"/>
                </a:cxn>
                <a:cxn ang="0">
                  <a:pos x="0" y="823"/>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lnTo>
                    <a:pt x="0" y="823"/>
                  </a:lnTo>
                </a:path>
              </a:pathLst>
            </a:custGeom>
            <a:solidFill>
              <a:srgbClr val="FFDE2C"/>
            </a:solidFill>
            <a:ln w="9525" cap="rnd">
              <a:noFill/>
              <a:round/>
              <a:headEnd/>
              <a:tailEnd/>
            </a:ln>
            <a:effectLst/>
          </p:spPr>
          <p:txBody>
            <a:bodyPr/>
            <a:lstStyle/>
            <a:p>
              <a:pPr algn="ctr">
                <a:defRPr/>
              </a:pPr>
              <a:endParaRPr lang="en-US" dirty="0">
                <a:cs typeface="+mn-cs"/>
              </a:endParaRPr>
            </a:p>
          </p:txBody>
        </p:sp>
        <p:sp>
          <p:nvSpPr>
            <p:cNvPr id="298" name="Freeform 298"/>
            <p:cNvSpPr>
              <a:spLocks/>
            </p:cNvSpPr>
            <p:nvPr/>
          </p:nvSpPr>
          <p:spPr bwMode="auto">
            <a:xfrm>
              <a:off x="2022" y="1285"/>
              <a:ext cx="1427" cy="869"/>
            </a:xfrm>
            <a:custGeom>
              <a:avLst/>
              <a:gdLst/>
              <a:ahLst/>
              <a:cxnLst>
                <a:cxn ang="0">
                  <a:pos x="20" y="661"/>
                </a:cxn>
                <a:cxn ang="0">
                  <a:pos x="117" y="416"/>
                </a:cxn>
                <a:cxn ang="0">
                  <a:pos x="279" y="218"/>
                </a:cxn>
                <a:cxn ang="0">
                  <a:pos x="494" y="81"/>
                </a:cxn>
                <a:cxn ang="0">
                  <a:pos x="745" y="7"/>
                </a:cxn>
                <a:cxn ang="0">
                  <a:pos x="879" y="0"/>
                </a:cxn>
                <a:cxn ang="0">
                  <a:pos x="1002" y="5"/>
                </a:cxn>
                <a:cxn ang="0">
                  <a:pos x="1111" y="26"/>
                </a:cxn>
                <a:cxn ang="0">
                  <a:pos x="1210" y="60"/>
                </a:cxn>
                <a:cxn ang="0">
                  <a:pos x="1301" y="106"/>
                </a:cxn>
                <a:cxn ang="0">
                  <a:pos x="1383" y="168"/>
                </a:cxn>
                <a:cxn ang="0">
                  <a:pos x="1404" y="186"/>
                </a:cxn>
                <a:cxn ang="0">
                  <a:pos x="1426" y="216"/>
                </a:cxn>
                <a:cxn ang="0">
                  <a:pos x="1408" y="230"/>
                </a:cxn>
                <a:cxn ang="0">
                  <a:pos x="1357" y="228"/>
                </a:cxn>
                <a:cxn ang="0">
                  <a:pos x="1267" y="207"/>
                </a:cxn>
                <a:cxn ang="0">
                  <a:pos x="1206" y="188"/>
                </a:cxn>
                <a:cxn ang="0">
                  <a:pos x="1048" y="152"/>
                </a:cxn>
                <a:cxn ang="0">
                  <a:pos x="877" y="145"/>
                </a:cxn>
                <a:cxn ang="0">
                  <a:pos x="706" y="163"/>
                </a:cxn>
                <a:cxn ang="0">
                  <a:pos x="547" y="216"/>
                </a:cxn>
                <a:cxn ang="0">
                  <a:pos x="410" y="304"/>
                </a:cxn>
                <a:cxn ang="0">
                  <a:pos x="352" y="352"/>
                </a:cxn>
                <a:cxn ang="0">
                  <a:pos x="275" y="442"/>
                </a:cxn>
                <a:cxn ang="0">
                  <a:pos x="225" y="522"/>
                </a:cxn>
                <a:cxn ang="0">
                  <a:pos x="193" y="601"/>
                </a:cxn>
                <a:cxn ang="0">
                  <a:pos x="168" y="683"/>
                </a:cxn>
                <a:cxn ang="0">
                  <a:pos x="155" y="729"/>
                </a:cxn>
                <a:cxn ang="0">
                  <a:pos x="117" y="808"/>
                </a:cxn>
                <a:cxn ang="0">
                  <a:pos x="75" y="855"/>
                </a:cxn>
                <a:cxn ang="0">
                  <a:pos x="37" y="868"/>
                </a:cxn>
                <a:cxn ang="0">
                  <a:pos x="9" y="851"/>
                </a:cxn>
                <a:cxn ang="0">
                  <a:pos x="0" y="80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lnTo>
                    <a:pt x="0" y="805"/>
                  </a:lnTo>
                </a:path>
              </a:pathLst>
            </a:custGeom>
            <a:solidFill>
              <a:srgbClr val="FFE035"/>
            </a:solidFill>
            <a:ln w="9525" cap="rnd">
              <a:noFill/>
              <a:round/>
              <a:headEnd/>
              <a:tailEnd/>
            </a:ln>
            <a:effectLst/>
          </p:spPr>
          <p:txBody>
            <a:bodyPr/>
            <a:lstStyle/>
            <a:p>
              <a:pPr algn="ctr">
                <a:defRPr/>
              </a:pPr>
              <a:endParaRPr lang="en-US" dirty="0">
                <a:cs typeface="+mn-cs"/>
              </a:endParaRPr>
            </a:p>
          </p:txBody>
        </p:sp>
        <p:sp>
          <p:nvSpPr>
            <p:cNvPr id="299" name="Freeform 299"/>
            <p:cNvSpPr>
              <a:spLocks/>
            </p:cNvSpPr>
            <p:nvPr/>
          </p:nvSpPr>
          <p:spPr bwMode="auto">
            <a:xfrm>
              <a:off x="2040" y="1285"/>
              <a:ext cx="1403" cy="853"/>
            </a:xfrm>
            <a:custGeom>
              <a:avLst/>
              <a:gdLst/>
              <a:ahLst/>
              <a:cxnLst>
                <a:cxn ang="0">
                  <a:pos x="23" y="649"/>
                </a:cxn>
                <a:cxn ang="0">
                  <a:pos x="122" y="405"/>
                </a:cxn>
                <a:cxn ang="0">
                  <a:pos x="285" y="213"/>
                </a:cxn>
                <a:cxn ang="0">
                  <a:pos x="494" y="80"/>
                </a:cxn>
                <a:cxn ang="0">
                  <a:pos x="742" y="11"/>
                </a:cxn>
                <a:cxn ang="0">
                  <a:pos x="872" y="0"/>
                </a:cxn>
                <a:cxn ang="0">
                  <a:pos x="993" y="6"/>
                </a:cxn>
                <a:cxn ang="0">
                  <a:pos x="1100" y="27"/>
                </a:cxn>
                <a:cxn ang="0">
                  <a:pos x="1198" y="59"/>
                </a:cxn>
                <a:cxn ang="0">
                  <a:pos x="1284" y="103"/>
                </a:cxn>
                <a:cxn ang="0">
                  <a:pos x="1362" y="158"/>
                </a:cxn>
                <a:cxn ang="0">
                  <a:pos x="1383" y="177"/>
                </a:cxn>
                <a:cxn ang="0">
                  <a:pos x="1402" y="204"/>
                </a:cxn>
                <a:cxn ang="0">
                  <a:pos x="1387" y="217"/>
                </a:cxn>
                <a:cxn ang="0">
                  <a:pos x="1339" y="215"/>
                </a:cxn>
                <a:cxn ang="0">
                  <a:pos x="1250" y="194"/>
                </a:cxn>
                <a:cxn ang="0">
                  <a:pos x="1194" y="177"/>
                </a:cxn>
                <a:cxn ang="0">
                  <a:pos x="1037" y="142"/>
                </a:cxn>
                <a:cxn ang="0">
                  <a:pos x="869" y="135"/>
                </a:cxn>
                <a:cxn ang="0">
                  <a:pos x="697" y="154"/>
                </a:cxn>
                <a:cxn ang="0">
                  <a:pos x="538" y="209"/>
                </a:cxn>
                <a:cxn ang="0">
                  <a:pos x="400" y="295"/>
                </a:cxn>
                <a:cxn ang="0">
                  <a:pos x="345" y="345"/>
                </a:cxn>
                <a:cxn ang="0">
                  <a:pos x="266" y="434"/>
                </a:cxn>
                <a:cxn ang="0">
                  <a:pos x="215" y="514"/>
                </a:cxn>
                <a:cxn ang="0">
                  <a:pos x="183" y="592"/>
                </a:cxn>
                <a:cxn ang="0">
                  <a:pos x="158" y="670"/>
                </a:cxn>
                <a:cxn ang="0">
                  <a:pos x="145" y="714"/>
                </a:cxn>
                <a:cxn ang="0">
                  <a:pos x="110" y="794"/>
                </a:cxn>
                <a:cxn ang="0">
                  <a:pos x="70" y="838"/>
                </a:cxn>
                <a:cxn ang="0">
                  <a:pos x="34" y="852"/>
                </a:cxn>
                <a:cxn ang="0">
                  <a:pos x="8" y="834"/>
                </a:cxn>
                <a:cxn ang="0">
                  <a:pos x="0" y="790"/>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lnTo>
                    <a:pt x="0" y="790"/>
                  </a:lnTo>
                </a:path>
              </a:pathLst>
            </a:custGeom>
            <a:solidFill>
              <a:srgbClr val="FFE23F"/>
            </a:solidFill>
            <a:ln w="9525" cap="rnd">
              <a:noFill/>
              <a:round/>
              <a:headEnd/>
              <a:tailEnd/>
            </a:ln>
            <a:effectLst/>
          </p:spPr>
          <p:txBody>
            <a:bodyPr/>
            <a:lstStyle/>
            <a:p>
              <a:pPr algn="ctr">
                <a:defRPr/>
              </a:pPr>
              <a:endParaRPr lang="en-US" dirty="0">
                <a:cs typeface="+mn-cs"/>
              </a:endParaRPr>
            </a:p>
          </p:txBody>
        </p:sp>
        <p:sp>
          <p:nvSpPr>
            <p:cNvPr id="300" name="Freeform 300"/>
            <p:cNvSpPr>
              <a:spLocks/>
            </p:cNvSpPr>
            <p:nvPr/>
          </p:nvSpPr>
          <p:spPr bwMode="auto">
            <a:xfrm>
              <a:off x="2046" y="1286"/>
              <a:ext cx="1379" cy="831"/>
            </a:xfrm>
            <a:custGeom>
              <a:avLst/>
              <a:gdLst/>
              <a:ahLst/>
              <a:cxnLst>
                <a:cxn ang="0">
                  <a:pos x="25" y="631"/>
                </a:cxn>
                <a:cxn ang="0">
                  <a:pos x="126" y="391"/>
                </a:cxn>
                <a:cxn ang="0">
                  <a:pos x="287" y="204"/>
                </a:cxn>
                <a:cxn ang="0">
                  <a:pos x="494" y="75"/>
                </a:cxn>
                <a:cxn ang="0">
                  <a:pos x="735" y="8"/>
                </a:cxn>
                <a:cxn ang="0">
                  <a:pos x="864" y="0"/>
                </a:cxn>
                <a:cxn ang="0">
                  <a:pos x="982" y="6"/>
                </a:cxn>
                <a:cxn ang="0">
                  <a:pos x="1087" y="23"/>
                </a:cxn>
                <a:cxn ang="0">
                  <a:pos x="1180" y="55"/>
                </a:cxn>
                <a:cxn ang="0">
                  <a:pos x="1264" y="94"/>
                </a:cxn>
                <a:cxn ang="0">
                  <a:pos x="1340" y="147"/>
                </a:cxn>
                <a:cxn ang="0">
                  <a:pos x="1359" y="165"/>
                </a:cxn>
                <a:cxn ang="0">
                  <a:pos x="1376" y="190"/>
                </a:cxn>
                <a:cxn ang="0">
                  <a:pos x="1363" y="202"/>
                </a:cxn>
                <a:cxn ang="0">
                  <a:pos x="1315" y="200"/>
                </a:cxn>
                <a:cxn ang="0">
                  <a:pos x="1233" y="179"/>
                </a:cxn>
                <a:cxn ang="0">
                  <a:pos x="1180" y="162"/>
                </a:cxn>
                <a:cxn ang="0">
                  <a:pos x="1026" y="128"/>
                </a:cxn>
                <a:cxn ang="0">
                  <a:pos x="857" y="122"/>
                </a:cxn>
                <a:cxn ang="0">
                  <a:pos x="687" y="143"/>
                </a:cxn>
                <a:cxn ang="0">
                  <a:pos x="529" y="195"/>
                </a:cxn>
                <a:cxn ang="0">
                  <a:pos x="391" y="282"/>
                </a:cxn>
                <a:cxn ang="0">
                  <a:pos x="337" y="333"/>
                </a:cxn>
                <a:cxn ang="0">
                  <a:pos x="255" y="421"/>
                </a:cxn>
                <a:cxn ang="0">
                  <a:pos x="204" y="501"/>
                </a:cxn>
                <a:cxn ang="0">
                  <a:pos x="172" y="575"/>
                </a:cxn>
                <a:cxn ang="0">
                  <a:pos x="149" y="653"/>
                </a:cxn>
                <a:cxn ang="0">
                  <a:pos x="137" y="695"/>
                </a:cxn>
                <a:cxn ang="0">
                  <a:pos x="101" y="773"/>
                </a:cxn>
                <a:cxn ang="0">
                  <a:pos x="63" y="817"/>
                </a:cxn>
                <a:cxn ang="0">
                  <a:pos x="29" y="830"/>
                </a:cxn>
                <a:cxn ang="0">
                  <a:pos x="6" y="813"/>
                </a:cxn>
                <a:cxn ang="0">
                  <a:pos x="0" y="771"/>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lnTo>
                    <a:pt x="0" y="771"/>
                  </a:lnTo>
                </a:path>
              </a:pathLst>
            </a:custGeom>
            <a:solidFill>
              <a:srgbClr val="FFE448"/>
            </a:solidFill>
            <a:ln w="9525" cap="rnd">
              <a:noFill/>
              <a:round/>
              <a:headEnd/>
              <a:tailEnd/>
            </a:ln>
            <a:effectLst/>
          </p:spPr>
          <p:txBody>
            <a:bodyPr/>
            <a:lstStyle/>
            <a:p>
              <a:pPr algn="ctr">
                <a:defRPr/>
              </a:pPr>
              <a:endParaRPr lang="en-US" dirty="0">
                <a:cs typeface="+mn-cs"/>
              </a:endParaRPr>
            </a:p>
          </p:txBody>
        </p:sp>
        <p:sp>
          <p:nvSpPr>
            <p:cNvPr id="301" name="Freeform 301"/>
            <p:cNvSpPr>
              <a:spLocks/>
            </p:cNvSpPr>
            <p:nvPr/>
          </p:nvSpPr>
          <p:spPr bwMode="auto">
            <a:xfrm>
              <a:off x="2050" y="1291"/>
              <a:ext cx="1356" cy="811"/>
            </a:xfrm>
            <a:custGeom>
              <a:avLst/>
              <a:gdLst/>
              <a:ahLst/>
              <a:cxnLst>
                <a:cxn ang="0">
                  <a:pos x="27" y="617"/>
                </a:cxn>
                <a:cxn ang="0">
                  <a:pos x="133" y="381"/>
                </a:cxn>
                <a:cxn ang="0">
                  <a:pos x="292" y="198"/>
                </a:cxn>
                <a:cxn ang="0">
                  <a:pos x="497" y="73"/>
                </a:cxn>
                <a:cxn ang="0">
                  <a:pos x="733" y="8"/>
                </a:cxn>
                <a:cxn ang="0">
                  <a:pos x="860" y="0"/>
                </a:cxn>
                <a:cxn ang="0">
                  <a:pos x="973" y="6"/>
                </a:cxn>
                <a:cxn ang="0">
                  <a:pos x="1076" y="23"/>
                </a:cxn>
                <a:cxn ang="0">
                  <a:pos x="1166" y="50"/>
                </a:cxn>
                <a:cxn ang="0">
                  <a:pos x="1247" y="89"/>
                </a:cxn>
                <a:cxn ang="0">
                  <a:pos x="1318" y="137"/>
                </a:cxn>
                <a:cxn ang="0">
                  <a:pos x="1337" y="151"/>
                </a:cxn>
                <a:cxn ang="0">
                  <a:pos x="1355" y="177"/>
                </a:cxn>
                <a:cxn ang="0">
                  <a:pos x="1339" y="188"/>
                </a:cxn>
                <a:cxn ang="0">
                  <a:pos x="1295" y="186"/>
                </a:cxn>
                <a:cxn ang="0">
                  <a:pos x="1217" y="166"/>
                </a:cxn>
                <a:cxn ang="0">
                  <a:pos x="1166" y="149"/>
                </a:cxn>
                <a:cxn ang="0">
                  <a:pos x="1015" y="117"/>
                </a:cxn>
                <a:cxn ang="0">
                  <a:pos x="849" y="112"/>
                </a:cxn>
                <a:cxn ang="0">
                  <a:pos x="680" y="133"/>
                </a:cxn>
                <a:cxn ang="0">
                  <a:pos x="520" y="186"/>
                </a:cxn>
                <a:cxn ang="0">
                  <a:pos x="383" y="271"/>
                </a:cxn>
                <a:cxn ang="0">
                  <a:pos x="328" y="322"/>
                </a:cxn>
                <a:cxn ang="0">
                  <a:pos x="246" y="410"/>
                </a:cxn>
                <a:cxn ang="0">
                  <a:pos x="195" y="490"/>
                </a:cxn>
                <a:cxn ang="0">
                  <a:pos x="163" y="564"/>
                </a:cxn>
                <a:cxn ang="0">
                  <a:pos x="140" y="638"/>
                </a:cxn>
                <a:cxn ang="0">
                  <a:pos x="128" y="678"/>
                </a:cxn>
                <a:cxn ang="0">
                  <a:pos x="94" y="753"/>
                </a:cxn>
                <a:cxn ang="0">
                  <a:pos x="59" y="796"/>
                </a:cxn>
                <a:cxn ang="0">
                  <a:pos x="27" y="809"/>
                </a:cxn>
                <a:cxn ang="0">
                  <a:pos x="6" y="794"/>
                </a:cxn>
                <a:cxn ang="0">
                  <a:pos x="0" y="751"/>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lnTo>
                    <a:pt x="0" y="751"/>
                  </a:lnTo>
                </a:path>
              </a:pathLst>
            </a:custGeom>
            <a:solidFill>
              <a:srgbClr val="FFE652"/>
            </a:solidFill>
            <a:ln w="9525" cap="rnd">
              <a:noFill/>
              <a:round/>
              <a:headEnd/>
              <a:tailEnd/>
            </a:ln>
            <a:effectLst/>
          </p:spPr>
          <p:txBody>
            <a:bodyPr/>
            <a:lstStyle/>
            <a:p>
              <a:pPr algn="ctr">
                <a:defRPr/>
              </a:pPr>
              <a:endParaRPr lang="en-US" dirty="0">
                <a:cs typeface="+mn-cs"/>
              </a:endParaRPr>
            </a:p>
          </p:txBody>
        </p:sp>
        <p:sp>
          <p:nvSpPr>
            <p:cNvPr id="302" name="Freeform 302"/>
            <p:cNvSpPr>
              <a:spLocks/>
            </p:cNvSpPr>
            <p:nvPr/>
          </p:nvSpPr>
          <p:spPr bwMode="auto">
            <a:xfrm>
              <a:off x="2046" y="1289"/>
              <a:ext cx="1331" cy="792"/>
            </a:xfrm>
            <a:custGeom>
              <a:avLst/>
              <a:gdLst/>
              <a:ahLst/>
              <a:cxnLst>
                <a:cxn ang="0">
                  <a:pos x="28" y="600"/>
                </a:cxn>
                <a:cxn ang="0">
                  <a:pos x="134" y="368"/>
                </a:cxn>
                <a:cxn ang="0">
                  <a:pos x="294" y="191"/>
                </a:cxn>
                <a:cxn ang="0">
                  <a:pos x="497" y="71"/>
                </a:cxn>
                <a:cxn ang="0">
                  <a:pos x="729" y="8"/>
                </a:cxn>
                <a:cxn ang="0">
                  <a:pos x="851" y="0"/>
                </a:cxn>
                <a:cxn ang="0">
                  <a:pos x="962" y="6"/>
                </a:cxn>
                <a:cxn ang="0">
                  <a:pos x="1063" y="20"/>
                </a:cxn>
                <a:cxn ang="0">
                  <a:pos x="1152" y="48"/>
                </a:cxn>
                <a:cxn ang="0">
                  <a:pos x="1228" y="82"/>
                </a:cxn>
                <a:cxn ang="0">
                  <a:pos x="1298" y="126"/>
                </a:cxn>
                <a:cxn ang="0">
                  <a:pos x="1314" y="140"/>
                </a:cxn>
                <a:cxn ang="0">
                  <a:pos x="1330" y="163"/>
                </a:cxn>
                <a:cxn ang="0">
                  <a:pos x="1316" y="172"/>
                </a:cxn>
                <a:cxn ang="0">
                  <a:pos x="1272" y="170"/>
                </a:cxn>
                <a:cxn ang="0">
                  <a:pos x="1201" y="151"/>
                </a:cxn>
                <a:cxn ang="0">
                  <a:pos x="1152" y="137"/>
                </a:cxn>
                <a:cxn ang="0">
                  <a:pos x="1003" y="105"/>
                </a:cxn>
                <a:cxn ang="0">
                  <a:pos x="838" y="101"/>
                </a:cxn>
                <a:cxn ang="0">
                  <a:pos x="669" y="122"/>
                </a:cxn>
                <a:cxn ang="0">
                  <a:pos x="511" y="174"/>
                </a:cxn>
                <a:cxn ang="0">
                  <a:pos x="375" y="260"/>
                </a:cxn>
                <a:cxn ang="0">
                  <a:pos x="317" y="311"/>
                </a:cxn>
                <a:cxn ang="0">
                  <a:pos x="237" y="400"/>
                </a:cxn>
                <a:cxn ang="0">
                  <a:pos x="184" y="478"/>
                </a:cxn>
                <a:cxn ang="0">
                  <a:pos x="152" y="552"/>
                </a:cxn>
                <a:cxn ang="0">
                  <a:pos x="129" y="623"/>
                </a:cxn>
                <a:cxn ang="0">
                  <a:pos x="117" y="661"/>
                </a:cxn>
                <a:cxn ang="0">
                  <a:pos x="85" y="734"/>
                </a:cxn>
                <a:cxn ang="0">
                  <a:pos x="52" y="776"/>
                </a:cxn>
                <a:cxn ang="0">
                  <a:pos x="23" y="790"/>
                </a:cxn>
                <a:cxn ang="0">
                  <a:pos x="3" y="774"/>
                </a:cxn>
                <a:cxn ang="0">
                  <a:pos x="0" y="737"/>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lnTo>
                    <a:pt x="0" y="737"/>
                  </a:lnTo>
                </a:path>
              </a:pathLst>
            </a:custGeom>
            <a:solidFill>
              <a:srgbClr val="FFE85C"/>
            </a:solidFill>
            <a:ln w="9525" cap="rnd">
              <a:noFill/>
              <a:round/>
              <a:headEnd/>
              <a:tailEnd/>
            </a:ln>
            <a:effectLst/>
          </p:spPr>
          <p:txBody>
            <a:bodyPr/>
            <a:lstStyle/>
            <a:p>
              <a:pPr algn="ctr">
                <a:defRPr/>
              </a:pPr>
              <a:endParaRPr lang="en-US" dirty="0">
                <a:cs typeface="+mn-cs"/>
              </a:endParaRPr>
            </a:p>
          </p:txBody>
        </p:sp>
        <p:sp>
          <p:nvSpPr>
            <p:cNvPr id="303" name="Freeform 303"/>
            <p:cNvSpPr>
              <a:spLocks/>
            </p:cNvSpPr>
            <p:nvPr/>
          </p:nvSpPr>
          <p:spPr bwMode="auto">
            <a:xfrm>
              <a:off x="2046" y="1296"/>
              <a:ext cx="1307" cy="768"/>
            </a:xfrm>
            <a:custGeom>
              <a:avLst/>
              <a:gdLst/>
              <a:ahLst/>
              <a:cxnLst>
                <a:cxn ang="0">
                  <a:pos x="29" y="583"/>
                </a:cxn>
                <a:cxn ang="0">
                  <a:pos x="139" y="355"/>
                </a:cxn>
                <a:cxn ang="0">
                  <a:pos x="299" y="182"/>
                </a:cxn>
                <a:cxn ang="0">
                  <a:pos x="498" y="67"/>
                </a:cxn>
                <a:cxn ang="0">
                  <a:pos x="724" y="6"/>
                </a:cxn>
                <a:cxn ang="0">
                  <a:pos x="843" y="0"/>
                </a:cxn>
                <a:cxn ang="0">
                  <a:pos x="952" y="4"/>
                </a:cxn>
                <a:cxn ang="0">
                  <a:pos x="1051" y="18"/>
                </a:cxn>
                <a:cxn ang="0">
                  <a:pos x="1138" y="41"/>
                </a:cxn>
                <a:cxn ang="0">
                  <a:pos x="1212" y="75"/>
                </a:cxn>
                <a:cxn ang="0">
                  <a:pos x="1276" y="113"/>
                </a:cxn>
                <a:cxn ang="0">
                  <a:pos x="1292" y="128"/>
                </a:cxn>
                <a:cxn ang="0">
                  <a:pos x="1305" y="149"/>
                </a:cxn>
                <a:cxn ang="0">
                  <a:pos x="1292" y="158"/>
                </a:cxn>
                <a:cxn ang="0">
                  <a:pos x="1252" y="154"/>
                </a:cxn>
                <a:cxn ang="0">
                  <a:pos x="1185" y="136"/>
                </a:cxn>
                <a:cxn ang="0">
                  <a:pos x="1138" y="122"/>
                </a:cxn>
                <a:cxn ang="0">
                  <a:pos x="993" y="92"/>
                </a:cxn>
                <a:cxn ang="0">
                  <a:pos x="828" y="88"/>
                </a:cxn>
                <a:cxn ang="0">
                  <a:pos x="660" y="108"/>
                </a:cxn>
                <a:cxn ang="0">
                  <a:pos x="501" y="161"/>
                </a:cxn>
                <a:cxn ang="0">
                  <a:pos x="365" y="248"/>
                </a:cxn>
                <a:cxn ang="0">
                  <a:pos x="310" y="299"/>
                </a:cxn>
                <a:cxn ang="0">
                  <a:pos x="227" y="387"/>
                </a:cxn>
                <a:cxn ang="0">
                  <a:pos x="174" y="465"/>
                </a:cxn>
                <a:cxn ang="0">
                  <a:pos x="144" y="536"/>
                </a:cxn>
                <a:cxn ang="0">
                  <a:pos x="121" y="606"/>
                </a:cxn>
                <a:cxn ang="0">
                  <a:pos x="107" y="642"/>
                </a:cxn>
                <a:cxn ang="0">
                  <a:pos x="75" y="716"/>
                </a:cxn>
                <a:cxn ang="0">
                  <a:pos x="47" y="755"/>
                </a:cxn>
                <a:cxn ang="0">
                  <a:pos x="19" y="769"/>
                </a:cxn>
                <a:cxn ang="0">
                  <a:pos x="2" y="753"/>
                </a:cxn>
                <a:cxn ang="0">
                  <a:pos x="0" y="716"/>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lnTo>
                    <a:pt x="0" y="716"/>
                  </a:lnTo>
                </a:path>
              </a:pathLst>
            </a:custGeom>
            <a:solidFill>
              <a:srgbClr val="FFEA65"/>
            </a:solidFill>
            <a:ln w="9525" cap="rnd">
              <a:noFill/>
              <a:round/>
              <a:headEnd/>
              <a:tailEnd/>
            </a:ln>
            <a:effectLst/>
          </p:spPr>
          <p:txBody>
            <a:bodyPr/>
            <a:lstStyle/>
            <a:p>
              <a:pPr algn="ctr">
                <a:defRPr/>
              </a:pPr>
              <a:endParaRPr lang="en-US" dirty="0">
                <a:cs typeface="+mn-cs"/>
              </a:endParaRPr>
            </a:p>
          </p:txBody>
        </p:sp>
        <p:sp>
          <p:nvSpPr>
            <p:cNvPr id="304" name="Freeform 304"/>
            <p:cNvSpPr>
              <a:spLocks/>
            </p:cNvSpPr>
            <p:nvPr/>
          </p:nvSpPr>
          <p:spPr bwMode="auto">
            <a:xfrm>
              <a:off x="2065" y="1300"/>
              <a:ext cx="1283" cy="750"/>
            </a:xfrm>
            <a:custGeom>
              <a:avLst/>
              <a:gdLst/>
              <a:ahLst/>
              <a:cxnLst>
                <a:cxn ang="0">
                  <a:pos x="34" y="568"/>
                </a:cxn>
                <a:cxn ang="0">
                  <a:pos x="145" y="345"/>
                </a:cxn>
                <a:cxn ang="0">
                  <a:pos x="303" y="177"/>
                </a:cxn>
                <a:cxn ang="0">
                  <a:pos x="499" y="64"/>
                </a:cxn>
                <a:cxn ang="0">
                  <a:pos x="720" y="6"/>
                </a:cxn>
                <a:cxn ang="0">
                  <a:pos x="836" y="0"/>
                </a:cxn>
                <a:cxn ang="0">
                  <a:pos x="944" y="4"/>
                </a:cxn>
                <a:cxn ang="0">
                  <a:pos x="1038" y="16"/>
                </a:cxn>
                <a:cxn ang="0">
                  <a:pos x="1122" y="39"/>
                </a:cxn>
                <a:cxn ang="0">
                  <a:pos x="1195" y="69"/>
                </a:cxn>
                <a:cxn ang="0">
                  <a:pos x="1253" y="105"/>
                </a:cxn>
                <a:cxn ang="0">
                  <a:pos x="1270" y="117"/>
                </a:cxn>
                <a:cxn ang="0">
                  <a:pos x="1283" y="134"/>
                </a:cxn>
                <a:cxn ang="0">
                  <a:pos x="1270" y="142"/>
                </a:cxn>
                <a:cxn ang="0">
                  <a:pos x="1232" y="138"/>
                </a:cxn>
                <a:cxn ang="0">
                  <a:pos x="1167" y="124"/>
                </a:cxn>
                <a:cxn ang="0">
                  <a:pos x="1124" y="111"/>
                </a:cxn>
                <a:cxn ang="0">
                  <a:pos x="981" y="82"/>
                </a:cxn>
                <a:cxn ang="0">
                  <a:pos x="819" y="78"/>
                </a:cxn>
                <a:cxn ang="0">
                  <a:pos x="653" y="98"/>
                </a:cxn>
                <a:cxn ang="0">
                  <a:pos x="494" y="151"/>
                </a:cxn>
                <a:cxn ang="0">
                  <a:pos x="358" y="237"/>
                </a:cxn>
                <a:cxn ang="0">
                  <a:pos x="301" y="288"/>
                </a:cxn>
                <a:cxn ang="0">
                  <a:pos x="218" y="376"/>
                </a:cxn>
                <a:cxn ang="0">
                  <a:pos x="167" y="454"/>
                </a:cxn>
                <a:cxn ang="0">
                  <a:pos x="135" y="523"/>
                </a:cxn>
                <a:cxn ang="0">
                  <a:pos x="112" y="591"/>
                </a:cxn>
                <a:cxn ang="0">
                  <a:pos x="101" y="626"/>
                </a:cxn>
                <a:cxn ang="0">
                  <a:pos x="69" y="696"/>
                </a:cxn>
                <a:cxn ang="0">
                  <a:pos x="42" y="736"/>
                </a:cxn>
                <a:cxn ang="0">
                  <a:pos x="17" y="749"/>
                </a:cxn>
                <a:cxn ang="0">
                  <a:pos x="2" y="734"/>
                </a:cxn>
                <a:cxn ang="0">
                  <a:pos x="0" y="700"/>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lnTo>
                    <a:pt x="0" y="700"/>
                  </a:lnTo>
                </a:path>
              </a:pathLst>
            </a:custGeom>
            <a:solidFill>
              <a:srgbClr val="FFEB6F"/>
            </a:solidFill>
            <a:ln w="9525" cap="rnd">
              <a:noFill/>
              <a:round/>
              <a:headEnd/>
              <a:tailEnd/>
            </a:ln>
            <a:effectLst/>
          </p:spPr>
          <p:txBody>
            <a:bodyPr/>
            <a:lstStyle/>
            <a:p>
              <a:pPr algn="ctr">
                <a:defRPr/>
              </a:pPr>
              <a:endParaRPr lang="en-US" dirty="0">
                <a:cs typeface="+mn-cs"/>
              </a:endParaRPr>
            </a:p>
          </p:txBody>
        </p:sp>
        <p:sp>
          <p:nvSpPr>
            <p:cNvPr id="305" name="Freeform 305"/>
            <p:cNvSpPr>
              <a:spLocks/>
            </p:cNvSpPr>
            <p:nvPr/>
          </p:nvSpPr>
          <p:spPr bwMode="auto">
            <a:xfrm>
              <a:off x="2070" y="1300"/>
              <a:ext cx="1263" cy="730"/>
            </a:xfrm>
            <a:custGeom>
              <a:avLst/>
              <a:gdLst/>
              <a:ahLst/>
              <a:cxnLst>
                <a:cxn ang="0">
                  <a:pos x="38" y="553"/>
                </a:cxn>
                <a:cxn ang="0">
                  <a:pos x="149" y="334"/>
                </a:cxn>
                <a:cxn ang="0">
                  <a:pos x="310" y="170"/>
                </a:cxn>
                <a:cxn ang="0">
                  <a:pos x="503" y="62"/>
                </a:cxn>
                <a:cxn ang="0">
                  <a:pos x="718" y="6"/>
                </a:cxn>
                <a:cxn ang="0">
                  <a:pos x="830" y="0"/>
                </a:cxn>
                <a:cxn ang="0">
                  <a:pos x="936" y="4"/>
                </a:cxn>
                <a:cxn ang="0">
                  <a:pos x="1028" y="16"/>
                </a:cxn>
                <a:cxn ang="0">
                  <a:pos x="1111" y="35"/>
                </a:cxn>
                <a:cxn ang="0">
                  <a:pos x="1180" y="62"/>
                </a:cxn>
                <a:cxn ang="0">
                  <a:pos x="1233" y="94"/>
                </a:cxn>
                <a:cxn ang="0">
                  <a:pos x="1249" y="104"/>
                </a:cxn>
                <a:cxn ang="0">
                  <a:pos x="1261" y="122"/>
                </a:cxn>
                <a:cxn ang="0">
                  <a:pos x="1249" y="128"/>
                </a:cxn>
                <a:cxn ang="0">
                  <a:pos x="1212" y="124"/>
                </a:cxn>
                <a:cxn ang="0">
                  <a:pos x="1153" y="108"/>
                </a:cxn>
                <a:cxn ang="0">
                  <a:pos x="1113" y="98"/>
                </a:cxn>
                <a:cxn ang="0">
                  <a:pos x="971" y="71"/>
                </a:cxn>
                <a:cxn ang="0">
                  <a:pos x="812" y="67"/>
                </a:cxn>
                <a:cxn ang="0">
                  <a:pos x="644" y="87"/>
                </a:cxn>
                <a:cxn ang="0">
                  <a:pos x="487" y="140"/>
                </a:cxn>
                <a:cxn ang="0">
                  <a:pos x="349" y="228"/>
                </a:cxn>
                <a:cxn ang="0">
                  <a:pos x="294" y="277"/>
                </a:cxn>
                <a:cxn ang="0">
                  <a:pos x="213" y="368"/>
                </a:cxn>
                <a:cxn ang="0">
                  <a:pos x="158" y="444"/>
                </a:cxn>
                <a:cxn ang="0">
                  <a:pos x="126" y="511"/>
                </a:cxn>
                <a:cxn ang="0">
                  <a:pos x="103" y="576"/>
                </a:cxn>
                <a:cxn ang="0">
                  <a:pos x="92" y="610"/>
                </a:cxn>
                <a:cxn ang="0">
                  <a:pos x="62" y="677"/>
                </a:cxn>
                <a:cxn ang="0">
                  <a:pos x="38" y="717"/>
                </a:cxn>
                <a:cxn ang="0">
                  <a:pos x="14" y="728"/>
                </a:cxn>
                <a:cxn ang="0">
                  <a:pos x="2" y="717"/>
                </a:cxn>
                <a:cxn ang="0">
                  <a:pos x="2" y="681"/>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92" y="610"/>
                  </a:lnTo>
                  <a:lnTo>
                    <a:pt x="78" y="647"/>
                  </a:lnTo>
                  <a:lnTo>
                    <a:pt x="62" y="677"/>
                  </a:lnTo>
                  <a:lnTo>
                    <a:pt x="50" y="700"/>
                  </a:lnTo>
                  <a:lnTo>
                    <a:pt x="38" y="717"/>
                  </a:lnTo>
                  <a:lnTo>
                    <a:pt x="25" y="725"/>
                  </a:lnTo>
                  <a:lnTo>
                    <a:pt x="14" y="728"/>
                  </a:lnTo>
                  <a:lnTo>
                    <a:pt x="8" y="725"/>
                  </a:lnTo>
                  <a:lnTo>
                    <a:pt x="2" y="717"/>
                  </a:lnTo>
                  <a:lnTo>
                    <a:pt x="0" y="702"/>
                  </a:lnTo>
                  <a:lnTo>
                    <a:pt x="2" y="681"/>
                  </a:lnTo>
                  <a:lnTo>
                    <a:pt x="2" y="681"/>
                  </a:lnTo>
                </a:path>
              </a:pathLst>
            </a:custGeom>
            <a:solidFill>
              <a:srgbClr val="FFED78"/>
            </a:solidFill>
            <a:ln w="9525" cap="rnd">
              <a:noFill/>
              <a:round/>
              <a:headEnd/>
              <a:tailEnd/>
            </a:ln>
            <a:effectLst/>
          </p:spPr>
          <p:txBody>
            <a:bodyPr/>
            <a:lstStyle/>
            <a:p>
              <a:pPr algn="ctr">
                <a:defRPr/>
              </a:pPr>
              <a:endParaRPr lang="en-US" dirty="0">
                <a:cs typeface="+mn-cs"/>
              </a:endParaRPr>
            </a:p>
          </p:txBody>
        </p:sp>
        <p:sp>
          <p:nvSpPr>
            <p:cNvPr id="306" name="Freeform 306"/>
            <p:cNvSpPr>
              <a:spLocks/>
            </p:cNvSpPr>
            <p:nvPr/>
          </p:nvSpPr>
          <p:spPr bwMode="auto">
            <a:xfrm>
              <a:off x="2070" y="1290"/>
              <a:ext cx="1235" cy="711"/>
            </a:xfrm>
            <a:custGeom>
              <a:avLst/>
              <a:gdLst/>
              <a:ahLst/>
              <a:cxnLst>
                <a:cxn ang="0">
                  <a:pos x="39" y="534"/>
                </a:cxn>
                <a:cxn ang="0">
                  <a:pos x="153" y="319"/>
                </a:cxn>
                <a:cxn ang="0">
                  <a:pos x="313" y="161"/>
                </a:cxn>
                <a:cxn ang="0">
                  <a:pos x="503" y="56"/>
                </a:cxn>
                <a:cxn ang="0">
                  <a:pos x="713" y="5"/>
                </a:cxn>
                <a:cxn ang="0">
                  <a:pos x="823" y="0"/>
                </a:cxn>
                <a:cxn ang="0">
                  <a:pos x="924" y="2"/>
                </a:cxn>
                <a:cxn ang="0">
                  <a:pos x="1015" y="14"/>
                </a:cxn>
                <a:cxn ang="0">
                  <a:pos x="1095" y="30"/>
                </a:cxn>
                <a:cxn ang="0">
                  <a:pos x="1160" y="53"/>
                </a:cxn>
                <a:cxn ang="0">
                  <a:pos x="1210" y="83"/>
                </a:cxn>
                <a:cxn ang="0">
                  <a:pos x="1224" y="92"/>
                </a:cxn>
                <a:cxn ang="0">
                  <a:pos x="1235" y="106"/>
                </a:cxn>
                <a:cxn ang="0">
                  <a:pos x="1224" y="113"/>
                </a:cxn>
                <a:cxn ang="0">
                  <a:pos x="1189" y="106"/>
                </a:cxn>
                <a:cxn ang="0">
                  <a:pos x="1134" y="94"/>
                </a:cxn>
                <a:cxn ang="0">
                  <a:pos x="1097" y="83"/>
                </a:cxn>
                <a:cxn ang="0">
                  <a:pos x="958" y="56"/>
                </a:cxn>
                <a:cxn ang="0">
                  <a:pos x="800" y="53"/>
                </a:cxn>
                <a:cxn ang="0">
                  <a:pos x="633" y="75"/>
                </a:cxn>
                <a:cxn ang="0">
                  <a:pos x="476" y="129"/>
                </a:cxn>
                <a:cxn ang="0">
                  <a:pos x="340" y="216"/>
                </a:cxn>
                <a:cxn ang="0">
                  <a:pos x="283" y="264"/>
                </a:cxn>
                <a:cxn ang="0">
                  <a:pos x="202" y="355"/>
                </a:cxn>
                <a:cxn ang="0">
                  <a:pos x="149" y="428"/>
                </a:cxn>
                <a:cxn ang="0">
                  <a:pos x="115" y="495"/>
                </a:cxn>
                <a:cxn ang="0">
                  <a:pos x="92" y="559"/>
                </a:cxn>
                <a:cxn ang="0">
                  <a:pos x="81" y="590"/>
                </a:cxn>
                <a:cxn ang="0">
                  <a:pos x="54" y="658"/>
                </a:cxn>
                <a:cxn ang="0">
                  <a:pos x="29" y="696"/>
                </a:cxn>
                <a:cxn ang="0">
                  <a:pos x="9" y="707"/>
                </a:cxn>
                <a:cxn ang="0">
                  <a:pos x="2" y="696"/>
                </a:cxn>
                <a:cxn ang="0">
                  <a:pos x="2" y="664"/>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81" y="590"/>
                  </a:lnTo>
                  <a:lnTo>
                    <a:pt x="69" y="628"/>
                  </a:lnTo>
                  <a:lnTo>
                    <a:pt x="54" y="658"/>
                  </a:lnTo>
                  <a:lnTo>
                    <a:pt x="41" y="679"/>
                  </a:lnTo>
                  <a:lnTo>
                    <a:pt x="29" y="696"/>
                  </a:lnTo>
                  <a:lnTo>
                    <a:pt x="18" y="704"/>
                  </a:lnTo>
                  <a:lnTo>
                    <a:pt x="9" y="707"/>
                  </a:lnTo>
                  <a:lnTo>
                    <a:pt x="4" y="704"/>
                  </a:lnTo>
                  <a:lnTo>
                    <a:pt x="2" y="696"/>
                  </a:lnTo>
                  <a:lnTo>
                    <a:pt x="0" y="681"/>
                  </a:lnTo>
                  <a:lnTo>
                    <a:pt x="2" y="664"/>
                  </a:lnTo>
                  <a:lnTo>
                    <a:pt x="2" y="664"/>
                  </a:lnTo>
                </a:path>
              </a:pathLst>
            </a:custGeom>
            <a:solidFill>
              <a:srgbClr val="FFEF82"/>
            </a:solidFill>
            <a:ln w="9525" cap="rnd">
              <a:noFill/>
              <a:round/>
              <a:headEnd/>
              <a:tailEnd/>
            </a:ln>
            <a:effectLst/>
          </p:spPr>
          <p:txBody>
            <a:bodyPr/>
            <a:lstStyle/>
            <a:p>
              <a:pPr algn="ctr">
                <a:defRPr/>
              </a:pPr>
              <a:endParaRPr lang="en-US" dirty="0">
                <a:cs typeface="+mn-cs"/>
              </a:endParaRPr>
            </a:p>
          </p:txBody>
        </p:sp>
        <p:sp>
          <p:nvSpPr>
            <p:cNvPr id="307" name="Freeform 307"/>
            <p:cNvSpPr>
              <a:spLocks/>
            </p:cNvSpPr>
            <p:nvPr/>
          </p:nvSpPr>
          <p:spPr bwMode="auto">
            <a:xfrm>
              <a:off x="2055" y="1296"/>
              <a:ext cx="1211" cy="686"/>
            </a:xfrm>
            <a:custGeom>
              <a:avLst/>
              <a:gdLst/>
              <a:ahLst/>
              <a:cxnLst>
                <a:cxn ang="0">
                  <a:pos x="41" y="518"/>
                </a:cxn>
                <a:cxn ang="0">
                  <a:pos x="159" y="308"/>
                </a:cxn>
                <a:cxn ang="0">
                  <a:pos x="317" y="154"/>
                </a:cxn>
                <a:cxn ang="0">
                  <a:pos x="504" y="53"/>
                </a:cxn>
                <a:cxn ang="0">
                  <a:pos x="711" y="5"/>
                </a:cxn>
                <a:cxn ang="0">
                  <a:pos x="817" y="0"/>
                </a:cxn>
                <a:cxn ang="0">
                  <a:pos x="916" y="3"/>
                </a:cxn>
                <a:cxn ang="0">
                  <a:pos x="1005" y="12"/>
                </a:cxn>
                <a:cxn ang="0">
                  <a:pos x="1080" y="26"/>
                </a:cxn>
                <a:cxn ang="0">
                  <a:pos x="1143" y="48"/>
                </a:cxn>
                <a:cxn ang="0">
                  <a:pos x="1190" y="73"/>
                </a:cxn>
                <a:cxn ang="0">
                  <a:pos x="1203" y="81"/>
                </a:cxn>
                <a:cxn ang="0">
                  <a:pos x="1211" y="94"/>
                </a:cxn>
                <a:cxn ang="0">
                  <a:pos x="1201" y="97"/>
                </a:cxn>
                <a:cxn ang="0">
                  <a:pos x="1169" y="94"/>
                </a:cxn>
                <a:cxn ang="0">
                  <a:pos x="1118" y="81"/>
                </a:cxn>
                <a:cxn ang="0">
                  <a:pos x="1086" y="71"/>
                </a:cxn>
                <a:cxn ang="0">
                  <a:pos x="948" y="46"/>
                </a:cxn>
                <a:cxn ang="0">
                  <a:pos x="791" y="43"/>
                </a:cxn>
                <a:cxn ang="0">
                  <a:pos x="625" y="64"/>
                </a:cxn>
                <a:cxn ang="0">
                  <a:pos x="469" y="119"/>
                </a:cxn>
                <a:cxn ang="0">
                  <a:pos x="332" y="205"/>
                </a:cxn>
                <a:cxn ang="0">
                  <a:pos x="278" y="256"/>
                </a:cxn>
                <a:cxn ang="0">
                  <a:pos x="193" y="344"/>
                </a:cxn>
                <a:cxn ang="0">
                  <a:pos x="140" y="417"/>
                </a:cxn>
                <a:cxn ang="0">
                  <a:pos x="106" y="483"/>
                </a:cxn>
                <a:cxn ang="0">
                  <a:pos x="83" y="544"/>
                </a:cxn>
                <a:cxn ang="0">
                  <a:pos x="73" y="573"/>
                </a:cxn>
                <a:cxn ang="0">
                  <a:pos x="48" y="638"/>
                </a:cxn>
                <a:cxn ang="0">
                  <a:pos x="25" y="674"/>
                </a:cxn>
                <a:cxn ang="0">
                  <a:pos x="9" y="687"/>
                </a:cxn>
                <a:cxn ang="0">
                  <a:pos x="2" y="677"/>
                </a:cxn>
                <a:cxn ang="0">
                  <a:pos x="2" y="64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73" y="573"/>
                  </a:lnTo>
                  <a:lnTo>
                    <a:pt x="60" y="610"/>
                  </a:lnTo>
                  <a:lnTo>
                    <a:pt x="48" y="638"/>
                  </a:lnTo>
                  <a:lnTo>
                    <a:pt x="35" y="659"/>
                  </a:lnTo>
                  <a:lnTo>
                    <a:pt x="25" y="674"/>
                  </a:lnTo>
                  <a:lnTo>
                    <a:pt x="16" y="684"/>
                  </a:lnTo>
                  <a:lnTo>
                    <a:pt x="9" y="687"/>
                  </a:lnTo>
                  <a:lnTo>
                    <a:pt x="3" y="684"/>
                  </a:lnTo>
                  <a:lnTo>
                    <a:pt x="2" y="677"/>
                  </a:lnTo>
                  <a:lnTo>
                    <a:pt x="0" y="663"/>
                  </a:lnTo>
                  <a:lnTo>
                    <a:pt x="2" y="645"/>
                  </a:lnTo>
                  <a:lnTo>
                    <a:pt x="2" y="645"/>
                  </a:lnTo>
                </a:path>
              </a:pathLst>
            </a:custGeom>
            <a:solidFill>
              <a:srgbClr val="FFF18B"/>
            </a:solidFill>
            <a:ln w="9525" cap="rnd">
              <a:noFill/>
              <a:round/>
              <a:headEnd/>
              <a:tailEnd/>
            </a:ln>
            <a:effectLst/>
          </p:spPr>
          <p:txBody>
            <a:bodyPr/>
            <a:lstStyle/>
            <a:p>
              <a:pPr algn="ctr">
                <a:defRPr/>
              </a:pPr>
              <a:endParaRPr lang="en-US" dirty="0">
                <a:cs typeface="+mn-cs"/>
              </a:endParaRPr>
            </a:p>
          </p:txBody>
        </p:sp>
        <p:sp>
          <p:nvSpPr>
            <p:cNvPr id="308" name="Freeform 308"/>
            <p:cNvSpPr>
              <a:spLocks/>
            </p:cNvSpPr>
            <p:nvPr/>
          </p:nvSpPr>
          <p:spPr bwMode="auto">
            <a:xfrm>
              <a:off x="2089" y="1312"/>
              <a:ext cx="1187" cy="671"/>
            </a:xfrm>
            <a:custGeom>
              <a:avLst/>
              <a:gdLst/>
              <a:ahLst/>
              <a:cxnLst>
                <a:cxn ang="0">
                  <a:pos x="45" y="506"/>
                </a:cxn>
                <a:cxn ang="0">
                  <a:pos x="164" y="299"/>
                </a:cxn>
                <a:cxn ang="0">
                  <a:pos x="321" y="149"/>
                </a:cxn>
                <a:cxn ang="0">
                  <a:pos x="505" y="52"/>
                </a:cxn>
                <a:cxn ang="0">
                  <a:pos x="706" y="6"/>
                </a:cxn>
                <a:cxn ang="0">
                  <a:pos x="809" y="0"/>
                </a:cxn>
                <a:cxn ang="0">
                  <a:pos x="906" y="4"/>
                </a:cxn>
                <a:cxn ang="0">
                  <a:pos x="993" y="13"/>
                </a:cxn>
                <a:cxn ang="0">
                  <a:pos x="1066" y="25"/>
                </a:cxn>
                <a:cxn ang="0">
                  <a:pos x="1125" y="42"/>
                </a:cxn>
                <a:cxn ang="0">
                  <a:pos x="1168" y="63"/>
                </a:cxn>
                <a:cxn ang="0">
                  <a:pos x="1180" y="72"/>
                </a:cxn>
                <a:cxn ang="0">
                  <a:pos x="1189" y="82"/>
                </a:cxn>
                <a:cxn ang="0">
                  <a:pos x="1178" y="84"/>
                </a:cxn>
                <a:cxn ang="0">
                  <a:pos x="1149" y="80"/>
                </a:cxn>
                <a:cxn ang="0">
                  <a:pos x="1102" y="68"/>
                </a:cxn>
                <a:cxn ang="0">
                  <a:pos x="1073" y="59"/>
                </a:cxn>
                <a:cxn ang="0">
                  <a:pos x="938" y="36"/>
                </a:cxn>
                <a:cxn ang="0">
                  <a:pos x="782" y="34"/>
                </a:cxn>
                <a:cxn ang="0">
                  <a:pos x="618" y="57"/>
                </a:cxn>
                <a:cxn ang="0">
                  <a:pos x="461" y="110"/>
                </a:cxn>
                <a:cxn ang="0">
                  <a:pos x="324" y="195"/>
                </a:cxn>
                <a:cxn ang="0">
                  <a:pos x="268" y="246"/>
                </a:cxn>
                <a:cxn ang="0">
                  <a:pos x="183" y="335"/>
                </a:cxn>
                <a:cxn ang="0">
                  <a:pos x="130" y="409"/>
                </a:cxn>
                <a:cxn ang="0">
                  <a:pos x="96" y="471"/>
                </a:cxn>
                <a:cxn ang="0">
                  <a:pos x="73" y="531"/>
                </a:cxn>
                <a:cxn ang="0">
                  <a:pos x="65" y="558"/>
                </a:cxn>
                <a:cxn ang="0">
                  <a:pos x="40" y="621"/>
                </a:cxn>
                <a:cxn ang="0">
                  <a:pos x="19" y="657"/>
                </a:cxn>
                <a:cxn ang="0">
                  <a:pos x="4" y="670"/>
                </a:cxn>
                <a:cxn ang="0">
                  <a:pos x="0" y="658"/>
                </a:cxn>
                <a:cxn ang="0">
                  <a:pos x="2" y="630"/>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65" y="558"/>
                  </a:lnTo>
                  <a:lnTo>
                    <a:pt x="52" y="594"/>
                  </a:lnTo>
                  <a:lnTo>
                    <a:pt x="40" y="621"/>
                  </a:lnTo>
                  <a:lnTo>
                    <a:pt x="29" y="642"/>
                  </a:lnTo>
                  <a:lnTo>
                    <a:pt x="19" y="657"/>
                  </a:lnTo>
                  <a:lnTo>
                    <a:pt x="10" y="665"/>
                  </a:lnTo>
                  <a:lnTo>
                    <a:pt x="4" y="670"/>
                  </a:lnTo>
                  <a:lnTo>
                    <a:pt x="0" y="667"/>
                  </a:lnTo>
                  <a:lnTo>
                    <a:pt x="0" y="658"/>
                  </a:lnTo>
                  <a:lnTo>
                    <a:pt x="0" y="646"/>
                  </a:lnTo>
                  <a:lnTo>
                    <a:pt x="2" y="630"/>
                  </a:lnTo>
                  <a:lnTo>
                    <a:pt x="2" y="630"/>
                  </a:lnTo>
                </a:path>
              </a:pathLst>
            </a:custGeom>
            <a:solidFill>
              <a:srgbClr val="FFF395"/>
            </a:solidFill>
            <a:ln w="9525" cap="rnd">
              <a:noFill/>
              <a:round/>
              <a:headEnd/>
              <a:tailEnd/>
            </a:ln>
            <a:effectLst/>
          </p:spPr>
          <p:txBody>
            <a:bodyPr/>
            <a:lstStyle/>
            <a:p>
              <a:pPr algn="ctr">
                <a:defRPr/>
              </a:pPr>
              <a:endParaRPr lang="en-US" dirty="0">
                <a:cs typeface="+mn-cs"/>
              </a:endParaRPr>
            </a:p>
          </p:txBody>
        </p:sp>
        <p:sp>
          <p:nvSpPr>
            <p:cNvPr id="309" name="Freeform 309"/>
            <p:cNvSpPr>
              <a:spLocks/>
            </p:cNvSpPr>
            <p:nvPr/>
          </p:nvSpPr>
          <p:spPr bwMode="auto">
            <a:xfrm>
              <a:off x="2093" y="1314"/>
              <a:ext cx="1167" cy="649"/>
            </a:xfrm>
            <a:custGeom>
              <a:avLst/>
              <a:gdLst/>
              <a:ahLst/>
              <a:cxnLst>
                <a:cxn ang="0">
                  <a:pos x="48" y="489"/>
                </a:cxn>
                <a:cxn ang="0">
                  <a:pos x="170" y="287"/>
                </a:cxn>
                <a:cxn ang="0">
                  <a:pos x="326" y="142"/>
                </a:cxn>
                <a:cxn ang="0">
                  <a:pos x="508" y="48"/>
                </a:cxn>
                <a:cxn ang="0">
                  <a:pos x="704" y="4"/>
                </a:cxn>
                <a:cxn ang="0">
                  <a:pos x="803" y="0"/>
                </a:cxn>
                <a:cxn ang="0">
                  <a:pos x="897" y="2"/>
                </a:cxn>
                <a:cxn ang="0">
                  <a:pos x="982" y="8"/>
                </a:cxn>
                <a:cxn ang="0">
                  <a:pos x="1053" y="20"/>
                </a:cxn>
                <a:cxn ang="0">
                  <a:pos x="1108" y="34"/>
                </a:cxn>
                <a:cxn ang="0">
                  <a:pos x="1148" y="50"/>
                </a:cxn>
                <a:cxn ang="0">
                  <a:pos x="1159" y="59"/>
                </a:cxn>
                <a:cxn ang="0">
                  <a:pos x="1166" y="68"/>
                </a:cxn>
                <a:cxn ang="0">
                  <a:pos x="1155" y="68"/>
                </a:cxn>
                <a:cxn ang="0">
                  <a:pos x="1129" y="63"/>
                </a:cxn>
                <a:cxn ang="0">
                  <a:pos x="1087" y="52"/>
                </a:cxn>
                <a:cxn ang="0">
                  <a:pos x="1060" y="44"/>
                </a:cxn>
                <a:cxn ang="0">
                  <a:pos x="927" y="20"/>
                </a:cxn>
                <a:cxn ang="0">
                  <a:pos x="771" y="20"/>
                </a:cxn>
                <a:cxn ang="0">
                  <a:pos x="609" y="44"/>
                </a:cxn>
                <a:cxn ang="0">
                  <a:pos x="453" y="96"/>
                </a:cxn>
                <a:cxn ang="0">
                  <a:pos x="316" y="183"/>
                </a:cxn>
                <a:cxn ang="0">
                  <a:pos x="261" y="234"/>
                </a:cxn>
                <a:cxn ang="0">
                  <a:pos x="177" y="320"/>
                </a:cxn>
                <a:cxn ang="0">
                  <a:pos x="122" y="396"/>
                </a:cxn>
                <a:cxn ang="0">
                  <a:pos x="89" y="460"/>
                </a:cxn>
                <a:cxn ang="0">
                  <a:pos x="67" y="514"/>
                </a:cxn>
                <a:cxn ang="0">
                  <a:pos x="57" y="539"/>
                </a:cxn>
                <a:cxn ang="0">
                  <a:pos x="34" y="601"/>
                </a:cxn>
                <a:cxn ang="0">
                  <a:pos x="15" y="636"/>
                </a:cxn>
                <a:cxn ang="0">
                  <a:pos x="4" y="650"/>
                </a:cxn>
                <a:cxn ang="0">
                  <a:pos x="0" y="638"/>
                </a:cxn>
                <a:cxn ang="0">
                  <a:pos x="4" y="611"/>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57" y="539"/>
                  </a:lnTo>
                  <a:lnTo>
                    <a:pt x="44" y="576"/>
                  </a:lnTo>
                  <a:lnTo>
                    <a:pt x="34" y="601"/>
                  </a:lnTo>
                  <a:lnTo>
                    <a:pt x="23" y="622"/>
                  </a:lnTo>
                  <a:lnTo>
                    <a:pt x="15" y="636"/>
                  </a:lnTo>
                  <a:lnTo>
                    <a:pt x="8" y="645"/>
                  </a:lnTo>
                  <a:lnTo>
                    <a:pt x="4" y="650"/>
                  </a:lnTo>
                  <a:lnTo>
                    <a:pt x="0" y="645"/>
                  </a:lnTo>
                  <a:lnTo>
                    <a:pt x="0" y="638"/>
                  </a:lnTo>
                  <a:lnTo>
                    <a:pt x="0" y="629"/>
                  </a:lnTo>
                  <a:lnTo>
                    <a:pt x="4" y="611"/>
                  </a:lnTo>
                  <a:lnTo>
                    <a:pt x="4" y="611"/>
                  </a:lnTo>
                </a:path>
              </a:pathLst>
            </a:custGeom>
            <a:solidFill>
              <a:srgbClr val="FFF59F"/>
            </a:solidFill>
            <a:ln w="9525" cap="rnd">
              <a:noFill/>
              <a:round/>
              <a:headEnd/>
              <a:tailEnd/>
            </a:ln>
            <a:effectLst/>
          </p:spPr>
          <p:txBody>
            <a:bodyPr/>
            <a:lstStyle/>
            <a:p>
              <a:pPr algn="ctr">
                <a:defRPr/>
              </a:pPr>
              <a:endParaRPr lang="en-US" dirty="0">
                <a:cs typeface="+mn-cs"/>
              </a:endParaRPr>
            </a:p>
          </p:txBody>
        </p:sp>
        <p:sp>
          <p:nvSpPr>
            <p:cNvPr id="310" name="Freeform 310"/>
            <p:cNvSpPr>
              <a:spLocks/>
            </p:cNvSpPr>
            <p:nvPr/>
          </p:nvSpPr>
          <p:spPr bwMode="auto">
            <a:xfrm>
              <a:off x="2097" y="1315"/>
              <a:ext cx="1145" cy="629"/>
            </a:xfrm>
            <a:custGeom>
              <a:avLst/>
              <a:gdLst/>
              <a:ahLst/>
              <a:cxnLst>
                <a:cxn ang="0">
                  <a:pos x="50" y="473"/>
                </a:cxn>
                <a:cxn ang="0">
                  <a:pos x="174" y="275"/>
                </a:cxn>
                <a:cxn ang="0">
                  <a:pos x="333" y="135"/>
                </a:cxn>
                <a:cxn ang="0">
                  <a:pos x="510" y="46"/>
                </a:cxn>
                <a:cxn ang="0">
                  <a:pos x="701" y="4"/>
                </a:cxn>
                <a:cxn ang="0">
                  <a:pos x="796" y="0"/>
                </a:cxn>
                <a:cxn ang="0">
                  <a:pos x="889" y="2"/>
                </a:cxn>
                <a:cxn ang="0">
                  <a:pos x="971" y="8"/>
                </a:cxn>
                <a:cxn ang="0">
                  <a:pos x="1039" y="16"/>
                </a:cxn>
                <a:cxn ang="0">
                  <a:pos x="1093" y="29"/>
                </a:cxn>
                <a:cxn ang="0">
                  <a:pos x="1127" y="41"/>
                </a:cxn>
                <a:cxn ang="0">
                  <a:pos x="1138" y="48"/>
                </a:cxn>
                <a:cxn ang="0">
                  <a:pos x="1144" y="54"/>
                </a:cxn>
                <a:cxn ang="0">
                  <a:pos x="1134" y="54"/>
                </a:cxn>
                <a:cxn ang="0">
                  <a:pos x="1108" y="48"/>
                </a:cxn>
                <a:cxn ang="0">
                  <a:pos x="1070" y="40"/>
                </a:cxn>
                <a:cxn ang="0">
                  <a:pos x="1047" y="31"/>
                </a:cxn>
                <a:cxn ang="0">
                  <a:pos x="916" y="10"/>
                </a:cxn>
                <a:cxn ang="0">
                  <a:pos x="763" y="8"/>
                </a:cxn>
                <a:cxn ang="0">
                  <a:pos x="602" y="34"/>
                </a:cxn>
                <a:cxn ang="0">
                  <a:pos x="444" y="86"/>
                </a:cxn>
                <a:cxn ang="0">
                  <a:pos x="310" y="172"/>
                </a:cxn>
                <a:cxn ang="0">
                  <a:pos x="253" y="222"/>
                </a:cxn>
                <a:cxn ang="0">
                  <a:pos x="168" y="310"/>
                </a:cxn>
                <a:cxn ang="0">
                  <a:pos x="113" y="383"/>
                </a:cxn>
                <a:cxn ang="0">
                  <a:pos x="80" y="445"/>
                </a:cxn>
                <a:cxn ang="0">
                  <a:pos x="59" y="498"/>
                </a:cxn>
                <a:cxn ang="0">
                  <a:pos x="50" y="521"/>
                </a:cxn>
                <a:cxn ang="0">
                  <a:pos x="27" y="581"/>
                </a:cxn>
                <a:cxn ang="0">
                  <a:pos x="11" y="616"/>
                </a:cxn>
                <a:cxn ang="0">
                  <a:pos x="0" y="627"/>
                </a:cxn>
                <a:cxn ang="0">
                  <a:pos x="0" y="618"/>
                </a:cxn>
                <a:cxn ang="0">
                  <a:pos x="4" y="592"/>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50" y="521"/>
                  </a:lnTo>
                  <a:lnTo>
                    <a:pt x="37" y="554"/>
                  </a:lnTo>
                  <a:lnTo>
                    <a:pt x="27" y="581"/>
                  </a:lnTo>
                  <a:lnTo>
                    <a:pt x="16" y="601"/>
                  </a:lnTo>
                  <a:lnTo>
                    <a:pt x="11" y="616"/>
                  </a:lnTo>
                  <a:lnTo>
                    <a:pt x="4" y="624"/>
                  </a:lnTo>
                  <a:lnTo>
                    <a:pt x="0" y="627"/>
                  </a:lnTo>
                  <a:lnTo>
                    <a:pt x="0" y="624"/>
                  </a:lnTo>
                  <a:lnTo>
                    <a:pt x="0" y="618"/>
                  </a:lnTo>
                  <a:lnTo>
                    <a:pt x="2" y="607"/>
                  </a:lnTo>
                  <a:lnTo>
                    <a:pt x="4" y="592"/>
                  </a:lnTo>
                  <a:lnTo>
                    <a:pt x="4" y="592"/>
                  </a:lnTo>
                </a:path>
              </a:pathLst>
            </a:custGeom>
            <a:solidFill>
              <a:srgbClr val="FFF7A8"/>
            </a:solidFill>
            <a:ln w="9525" cap="rnd">
              <a:noFill/>
              <a:round/>
              <a:headEnd/>
              <a:tailEnd/>
            </a:ln>
            <a:effectLst/>
          </p:spPr>
          <p:txBody>
            <a:bodyPr/>
            <a:lstStyle/>
            <a:p>
              <a:pPr algn="ctr">
                <a:defRPr/>
              </a:pPr>
              <a:endParaRPr lang="en-US" dirty="0">
                <a:cs typeface="+mn-cs"/>
              </a:endParaRPr>
            </a:p>
          </p:txBody>
        </p:sp>
        <p:sp>
          <p:nvSpPr>
            <p:cNvPr id="311" name="Freeform 311"/>
            <p:cNvSpPr>
              <a:spLocks/>
            </p:cNvSpPr>
            <p:nvPr/>
          </p:nvSpPr>
          <p:spPr bwMode="auto">
            <a:xfrm>
              <a:off x="1998" y="1920"/>
              <a:ext cx="197" cy="173"/>
            </a:xfrm>
            <a:custGeom>
              <a:avLst/>
              <a:gdLst/>
              <a:ahLst/>
              <a:cxnLst>
                <a:cxn ang="0">
                  <a:pos x="94" y="118"/>
                </a:cxn>
                <a:cxn ang="0">
                  <a:pos x="154" y="127"/>
                </a:cxn>
                <a:cxn ang="0">
                  <a:pos x="160" y="90"/>
                </a:cxn>
                <a:cxn ang="0">
                  <a:pos x="160" y="90"/>
                </a:cxn>
                <a:cxn ang="0">
                  <a:pos x="160" y="74"/>
                </a:cxn>
                <a:cxn ang="0">
                  <a:pos x="152" y="61"/>
                </a:cxn>
                <a:cxn ang="0">
                  <a:pos x="139" y="50"/>
                </a:cxn>
                <a:cxn ang="0">
                  <a:pos x="124" y="44"/>
                </a:cxn>
                <a:cxn ang="0">
                  <a:pos x="105" y="39"/>
                </a:cxn>
                <a:cxn ang="0">
                  <a:pos x="105" y="39"/>
                </a:cxn>
                <a:cxn ang="0">
                  <a:pos x="78" y="38"/>
                </a:cxn>
                <a:cxn ang="0">
                  <a:pos x="61" y="44"/>
                </a:cxn>
                <a:cxn ang="0">
                  <a:pos x="50" y="53"/>
                </a:cxn>
                <a:cxn ang="0">
                  <a:pos x="44" y="64"/>
                </a:cxn>
                <a:cxn ang="0">
                  <a:pos x="41" y="71"/>
                </a:cxn>
                <a:cxn ang="0">
                  <a:pos x="36" y="110"/>
                </a:cxn>
                <a:cxn ang="0">
                  <a:pos x="94" y="118"/>
                </a:cxn>
                <a:cxn ang="0">
                  <a:pos x="91" y="154"/>
                </a:cxn>
                <a:cxn ang="0">
                  <a:pos x="0" y="141"/>
                </a:cxn>
                <a:cxn ang="0">
                  <a:pos x="13" y="61"/>
                </a:cxn>
                <a:cxn ang="0">
                  <a:pos x="13" y="61"/>
                </a:cxn>
                <a:cxn ang="0">
                  <a:pos x="16" y="44"/>
                </a:cxn>
                <a:cxn ang="0">
                  <a:pos x="23" y="32"/>
                </a:cxn>
                <a:cxn ang="0">
                  <a:pos x="31" y="20"/>
                </a:cxn>
                <a:cxn ang="0">
                  <a:pos x="40" y="13"/>
                </a:cxn>
                <a:cxn ang="0">
                  <a:pos x="52" y="6"/>
                </a:cxn>
                <a:cxn ang="0">
                  <a:pos x="63" y="4"/>
                </a:cxn>
                <a:cxn ang="0">
                  <a:pos x="73" y="0"/>
                </a:cxn>
                <a:cxn ang="0">
                  <a:pos x="87" y="0"/>
                </a:cxn>
                <a:cxn ang="0">
                  <a:pos x="99" y="0"/>
                </a:cxn>
                <a:cxn ang="0">
                  <a:pos x="110" y="2"/>
                </a:cxn>
                <a:cxn ang="0">
                  <a:pos x="110" y="2"/>
                </a:cxn>
                <a:cxn ang="0">
                  <a:pos x="120" y="4"/>
                </a:cxn>
                <a:cxn ang="0">
                  <a:pos x="133" y="8"/>
                </a:cxn>
                <a:cxn ang="0">
                  <a:pos x="145" y="13"/>
                </a:cxn>
                <a:cxn ang="0">
                  <a:pos x="158" y="18"/>
                </a:cxn>
                <a:cxn ang="0">
                  <a:pos x="168" y="25"/>
                </a:cxn>
                <a:cxn ang="0">
                  <a:pos x="177" y="36"/>
                </a:cxn>
                <a:cxn ang="0">
                  <a:pos x="186" y="46"/>
                </a:cxn>
                <a:cxn ang="0">
                  <a:pos x="190" y="59"/>
                </a:cxn>
                <a:cxn ang="0">
                  <a:pos x="194" y="74"/>
                </a:cxn>
                <a:cxn ang="0">
                  <a:pos x="191" y="90"/>
                </a:cxn>
                <a:cxn ang="0">
                  <a:pos x="179" y="169"/>
                </a:cxn>
                <a:cxn ang="0">
                  <a:pos x="91" y="154"/>
                </a:cxn>
                <a:cxn ang="0">
                  <a:pos x="94" y="118"/>
                </a:cxn>
                <a:cxn ang="0">
                  <a:pos x="94" y="118"/>
                </a:cxn>
              </a:cxnLst>
              <a:rect l="0" t="0" r="r" b="b"/>
              <a:pathLst>
                <a:path w="195" h="170">
                  <a:moveTo>
                    <a:pt x="94" y="118"/>
                  </a:moveTo>
                  <a:lnTo>
                    <a:pt x="154" y="127"/>
                  </a:lnTo>
                  <a:lnTo>
                    <a:pt x="160" y="90"/>
                  </a:lnTo>
                  <a:lnTo>
                    <a:pt x="160" y="90"/>
                  </a:lnTo>
                  <a:lnTo>
                    <a:pt x="160" y="74"/>
                  </a:lnTo>
                  <a:lnTo>
                    <a:pt x="152" y="61"/>
                  </a:lnTo>
                  <a:lnTo>
                    <a:pt x="139" y="50"/>
                  </a:lnTo>
                  <a:lnTo>
                    <a:pt x="124" y="44"/>
                  </a:lnTo>
                  <a:lnTo>
                    <a:pt x="105" y="39"/>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3" y="61"/>
                  </a:lnTo>
                  <a:lnTo>
                    <a:pt x="16" y="44"/>
                  </a:lnTo>
                  <a:lnTo>
                    <a:pt x="23" y="32"/>
                  </a:lnTo>
                  <a:lnTo>
                    <a:pt x="31" y="20"/>
                  </a:lnTo>
                  <a:lnTo>
                    <a:pt x="40" y="13"/>
                  </a:lnTo>
                  <a:lnTo>
                    <a:pt x="52" y="6"/>
                  </a:lnTo>
                  <a:lnTo>
                    <a:pt x="63" y="4"/>
                  </a:lnTo>
                  <a:lnTo>
                    <a:pt x="73" y="0"/>
                  </a:lnTo>
                  <a:lnTo>
                    <a:pt x="87" y="0"/>
                  </a:lnTo>
                  <a:lnTo>
                    <a:pt x="99" y="0"/>
                  </a:lnTo>
                  <a:lnTo>
                    <a:pt x="110" y="2"/>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lnTo>
                    <a:pt x="94" y="118"/>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2" name="Freeform 312"/>
            <p:cNvSpPr>
              <a:spLocks/>
            </p:cNvSpPr>
            <p:nvPr/>
          </p:nvSpPr>
          <p:spPr bwMode="auto">
            <a:xfrm>
              <a:off x="2032" y="1714"/>
              <a:ext cx="231" cy="192"/>
            </a:xfrm>
            <a:custGeom>
              <a:avLst/>
              <a:gdLst/>
              <a:ahLst/>
              <a:cxnLst>
                <a:cxn ang="0">
                  <a:pos x="42" y="96"/>
                </a:cxn>
                <a:cxn ang="0">
                  <a:pos x="63" y="53"/>
                </a:cxn>
                <a:cxn ang="0">
                  <a:pos x="75" y="39"/>
                </a:cxn>
                <a:cxn ang="0">
                  <a:pos x="88" y="37"/>
                </a:cxn>
                <a:cxn ang="0">
                  <a:pos x="94" y="39"/>
                </a:cxn>
                <a:cxn ang="0">
                  <a:pos x="107" y="50"/>
                </a:cxn>
                <a:cxn ang="0">
                  <a:pos x="109" y="66"/>
                </a:cxn>
                <a:cxn ang="0">
                  <a:pos x="88" y="117"/>
                </a:cxn>
                <a:cxn ang="0">
                  <a:pos x="48" y="140"/>
                </a:cxn>
                <a:cxn ang="0">
                  <a:pos x="178" y="159"/>
                </a:cxn>
                <a:cxn ang="0">
                  <a:pos x="132" y="94"/>
                </a:cxn>
                <a:cxn ang="0">
                  <a:pos x="139" y="81"/>
                </a:cxn>
                <a:cxn ang="0">
                  <a:pos x="153" y="73"/>
                </a:cxn>
                <a:cxn ang="0">
                  <a:pos x="174" y="81"/>
                </a:cxn>
                <a:cxn ang="0">
                  <a:pos x="183" y="85"/>
                </a:cxn>
                <a:cxn ang="0">
                  <a:pos x="197" y="89"/>
                </a:cxn>
                <a:cxn ang="0">
                  <a:pos x="210" y="92"/>
                </a:cxn>
                <a:cxn ang="0">
                  <a:pos x="222" y="51"/>
                </a:cxn>
                <a:cxn ang="0">
                  <a:pos x="218" y="53"/>
                </a:cxn>
                <a:cxn ang="0">
                  <a:pos x="208" y="53"/>
                </a:cxn>
                <a:cxn ang="0">
                  <a:pos x="187" y="43"/>
                </a:cxn>
                <a:cxn ang="0">
                  <a:pos x="169" y="39"/>
                </a:cxn>
                <a:cxn ang="0">
                  <a:pos x="149" y="37"/>
                </a:cxn>
                <a:cxn ang="0">
                  <a:pos x="134" y="48"/>
                </a:cxn>
                <a:cxn ang="0">
                  <a:pos x="134" y="35"/>
                </a:cxn>
                <a:cxn ang="0">
                  <a:pos x="123" y="16"/>
                </a:cxn>
                <a:cxn ang="0">
                  <a:pos x="107" y="3"/>
                </a:cxn>
                <a:cxn ang="0">
                  <a:pos x="103" y="2"/>
                </a:cxn>
                <a:cxn ang="0">
                  <a:pos x="88" y="0"/>
                </a:cxn>
                <a:cxn ang="0">
                  <a:pos x="73" y="0"/>
                </a:cxn>
                <a:cxn ang="0">
                  <a:pos x="59" y="7"/>
                </a:cxn>
                <a:cxn ang="0">
                  <a:pos x="42" y="23"/>
                </a:cxn>
                <a:cxn ang="0">
                  <a:pos x="0" y="117"/>
                </a:cxn>
                <a:cxn ang="0">
                  <a:pos x="63" y="106"/>
                </a:cxn>
              </a:cxnLst>
              <a:rect l="0" t="0" r="r" b="b"/>
              <a:pathLst>
                <a:path w="228" h="194">
                  <a:moveTo>
                    <a:pt x="63" y="106"/>
                  </a:moveTo>
                  <a:lnTo>
                    <a:pt x="42" y="96"/>
                  </a:lnTo>
                  <a:lnTo>
                    <a:pt x="63" y="53"/>
                  </a:lnTo>
                  <a:lnTo>
                    <a:pt x="63" y="53"/>
                  </a:lnTo>
                  <a:lnTo>
                    <a:pt x="66" y="43"/>
                  </a:lnTo>
                  <a:lnTo>
                    <a:pt x="75" y="39"/>
                  </a:lnTo>
                  <a:lnTo>
                    <a:pt x="82" y="37"/>
                  </a:lnTo>
                  <a:lnTo>
                    <a:pt x="88" y="37"/>
                  </a:lnTo>
                  <a:lnTo>
                    <a:pt x="94" y="39"/>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2" y="94"/>
                  </a:lnTo>
                  <a:lnTo>
                    <a:pt x="139" y="81"/>
                  </a:lnTo>
                  <a:lnTo>
                    <a:pt x="144" y="75"/>
                  </a:lnTo>
                  <a:lnTo>
                    <a:pt x="153" y="73"/>
                  </a:lnTo>
                  <a:lnTo>
                    <a:pt x="162" y="75"/>
                  </a:lnTo>
                  <a:lnTo>
                    <a:pt x="174" y="81"/>
                  </a:lnTo>
                  <a:lnTo>
                    <a:pt x="174" y="81"/>
                  </a:lnTo>
                  <a:lnTo>
                    <a:pt x="183" y="85"/>
                  </a:lnTo>
                  <a:lnTo>
                    <a:pt x="191" y="87"/>
                  </a:lnTo>
                  <a:lnTo>
                    <a:pt x="197" y="89"/>
                  </a:lnTo>
                  <a:lnTo>
                    <a:pt x="203" y="89"/>
                  </a:lnTo>
                  <a:lnTo>
                    <a:pt x="210" y="92"/>
                  </a:lnTo>
                  <a:lnTo>
                    <a:pt x="227" y="53"/>
                  </a:lnTo>
                  <a:lnTo>
                    <a:pt x="222" y="51"/>
                  </a:lnTo>
                  <a:lnTo>
                    <a:pt x="222" y="51"/>
                  </a:lnTo>
                  <a:lnTo>
                    <a:pt x="218" y="53"/>
                  </a:lnTo>
                  <a:lnTo>
                    <a:pt x="214" y="53"/>
                  </a:lnTo>
                  <a:lnTo>
                    <a:pt x="208" y="53"/>
                  </a:lnTo>
                  <a:lnTo>
                    <a:pt x="199" y="50"/>
                  </a:lnTo>
                  <a:lnTo>
                    <a:pt x="187" y="43"/>
                  </a:lnTo>
                  <a:lnTo>
                    <a:pt x="187" y="43"/>
                  </a:lnTo>
                  <a:lnTo>
                    <a:pt x="169" y="39"/>
                  </a:lnTo>
                  <a:lnTo>
                    <a:pt x="157" y="35"/>
                  </a:lnTo>
                  <a:lnTo>
                    <a:pt x="149" y="37"/>
                  </a:lnTo>
                  <a:lnTo>
                    <a:pt x="141" y="41"/>
                  </a:lnTo>
                  <a:lnTo>
                    <a:pt x="134" y="48"/>
                  </a:lnTo>
                  <a:lnTo>
                    <a:pt x="134" y="48"/>
                  </a:lnTo>
                  <a:lnTo>
                    <a:pt x="134" y="35"/>
                  </a:lnTo>
                  <a:lnTo>
                    <a:pt x="130" y="27"/>
                  </a:lnTo>
                  <a:lnTo>
                    <a:pt x="123" y="16"/>
                  </a:lnTo>
                  <a:lnTo>
                    <a:pt x="117" y="9"/>
                  </a:lnTo>
                  <a:lnTo>
                    <a:pt x="107" y="3"/>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lnTo>
                    <a:pt x="63" y="106"/>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3" name="Freeform 313"/>
            <p:cNvSpPr>
              <a:spLocks/>
            </p:cNvSpPr>
            <p:nvPr/>
          </p:nvSpPr>
          <p:spPr bwMode="auto">
            <a:xfrm>
              <a:off x="2199" y="1555"/>
              <a:ext cx="191" cy="187"/>
            </a:xfrm>
            <a:custGeom>
              <a:avLst/>
              <a:gdLst/>
              <a:ahLst/>
              <a:cxnLst>
                <a:cxn ang="0">
                  <a:pos x="136" y="66"/>
                </a:cxn>
                <a:cxn ang="0">
                  <a:pos x="149" y="85"/>
                </a:cxn>
                <a:cxn ang="0">
                  <a:pos x="153" y="101"/>
                </a:cxn>
                <a:cxn ang="0">
                  <a:pos x="151" y="117"/>
                </a:cxn>
                <a:cxn ang="0">
                  <a:pos x="145" y="129"/>
                </a:cxn>
                <a:cxn ang="0">
                  <a:pos x="142" y="135"/>
                </a:cxn>
                <a:cxn ang="0">
                  <a:pos x="132" y="143"/>
                </a:cxn>
                <a:cxn ang="0">
                  <a:pos x="119" y="150"/>
                </a:cxn>
                <a:cxn ang="0">
                  <a:pos x="103" y="152"/>
                </a:cxn>
                <a:cxn ang="0">
                  <a:pos x="84" y="145"/>
                </a:cxn>
                <a:cxn ang="0">
                  <a:pos x="62" y="131"/>
                </a:cxn>
                <a:cxn ang="0">
                  <a:pos x="52" y="122"/>
                </a:cxn>
                <a:cxn ang="0">
                  <a:pos x="37" y="103"/>
                </a:cxn>
                <a:cxn ang="0">
                  <a:pos x="34" y="87"/>
                </a:cxn>
                <a:cxn ang="0">
                  <a:pos x="35" y="69"/>
                </a:cxn>
                <a:cxn ang="0">
                  <a:pos x="41" y="59"/>
                </a:cxn>
                <a:cxn ang="0">
                  <a:pos x="46" y="53"/>
                </a:cxn>
                <a:cxn ang="0">
                  <a:pos x="54" y="44"/>
                </a:cxn>
                <a:cxn ang="0">
                  <a:pos x="67" y="38"/>
                </a:cxn>
                <a:cxn ang="0">
                  <a:pos x="84" y="36"/>
                </a:cxn>
                <a:cxn ang="0">
                  <a:pos x="103" y="43"/>
                </a:cxn>
                <a:cxn ang="0">
                  <a:pos x="126" y="55"/>
                </a:cxn>
                <a:cxn ang="0">
                  <a:pos x="149" y="25"/>
                </a:cxn>
                <a:cxn ang="0">
                  <a:pos x="113" y="4"/>
                </a:cxn>
                <a:cxn ang="0">
                  <a:pos x="80" y="0"/>
                </a:cxn>
                <a:cxn ang="0">
                  <a:pos x="54" y="6"/>
                </a:cxn>
                <a:cxn ang="0">
                  <a:pos x="34" y="19"/>
                </a:cxn>
                <a:cxn ang="0">
                  <a:pos x="20" y="32"/>
                </a:cxn>
                <a:cxn ang="0">
                  <a:pos x="16" y="38"/>
                </a:cxn>
                <a:cxn ang="0">
                  <a:pos x="4" y="57"/>
                </a:cxn>
                <a:cxn ang="0">
                  <a:pos x="0" y="82"/>
                </a:cxn>
                <a:cxn ang="0">
                  <a:pos x="2" y="112"/>
                </a:cxn>
                <a:cxn ang="0">
                  <a:pos x="20" y="143"/>
                </a:cxn>
                <a:cxn ang="0">
                  <a:pos x="37" y="161"/>
                </a:cxn>
                <a:cxn ang="0">
                  <a:pos x="75" y="184"/>
                </a:cxn>
                <a:cxn ang="0">
                  <a:pos x="107" y="189"/>
                </a:cxn>
                <a:cxn ang="0">
                  <a:pos x="135" y="182"/>
                </a:cxn>
                <a:cxn ang="0">
                  <a:pos x="153" y="169"/>
                </a:cxn>
                <a:cxn ang="0">
                  <a:pos x="165" y="154"/>
                </a:cxn>
                <a:cxn ang="0">
                  <a:pos x="172" y="148"/>
                </a:cxn>
                <a:cxn ang="0">
                  <a:pos x="183" y="129"/>
                </a:cxn>
                <a:cxn ang="0">
                  <a:pos x="189" y="103"/>
                </a:cxn>
                <a:cxn ang="0">
                  <a:pos x="184" y="76"/>
                </a:cxn>
                <a:cxn ang="0">
                  <a:pos x="165" y="43"/>
                </a:cxn>
                <a:cxn ang="0">
                  <a:pos x="126" y="55"/>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20" y="32"/>
                  </a:lnTo>
                  <a:lnTo>
                    <a:pt x="16" y="38"/>
                  </a:lnTo>
                  <a:lnTo>
                    <a:pt x="9" y="46"/>
                  </a:lnTo>
                  <a:lnTo>
                    <a:pt x="4" y="57"/>
                  </a:lnTo>
                  <a:lnTo>
                    <a:pt x="2" y="69"/>
                  </a:lnTo>
                  <a:lnTo>
                    <a:pt x="0" y="82"/>
                  </a:lnTo>
                  <a:lnTo>
                    <a:pt x="0" y="97"/>
                  </a:lnTo>
                  <a:lnTo>
                    <a:pt x="2" y="112"/>
                  </a:lnTo>
                  <a:lnTo>
                    <a:pt x="8" y="129"/>
                  </a:lnTo>
                  <a:lnTo>
                    <a:pt x="20" y="143"/>
                  </a:lnTo>
                  <a:lnTo>
                    <a:pt x="37" y="161"/>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lnTo>
                    <a:pt x="126" y="55"/>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4" name="Freeform 314"/>
            <p:cNvSpPr>
              <a:spLocks/>
            </p:cNvSpPr>
            <p:nvPr/>
          </p:nvSpPr>
          <p:spPr bwMode="auto">
            <a:xfrm>
              <a:off x="2334" y="1459"/>
              <a:ext cx="144" cy="167"/>
            </a:xfrm>
            <a:custGeom>
              <a:avLst/>
              <a:gdLst/>
              <a:ahLst/>
              <a:cxnLst>
                <a:cxn ang="0">
                  <a:pos x="143" y="142"/>
                </a:cxn>
                <a:cxn ang="0">
                  <a:pos x="113" y="166"/>
                </a:cxn>
                <a:cxn ang="0">
                  <a:pos x="0" y="23"/>
                </a:cxn>
                <a:cxn ang="0">
                  <a:pos x="28" y="0"/>
                </a:cxn>
                <a:cxn ang="0">
                  <a:pos x="143" y="142"/>
                </a:cxn>
                <a:cxn ang="0">
                  <a:pos x="143" y="142"/>
                </a:cxn>
              </a:cxnLst>
              <a:rect l="0" t="0" r="r" b="b"/>
              <a:pathLst>
                <a:path w="144" h="167">
                  <a:moveTo>
                    <a:pt x="143" y="142"/>
                  </a:moveTo>
                  <a:lnTo>
                    <a:pt x="113" y="166"/>
                  </a:lnTo>
                  <a:lnTo>
                    <a:pt x="0" y="23"/>
                  </a:lnTo>
                  <a:lnTo>
                    <a:pt x="28" y="0"/>
                  </a:lnTo>
                  <a:lnTo>
                    <a:pt x="143" y="142"/>
                  </a:lnTo>
                  <a:lnTo>
                    <a:pt x="143" y="142"/>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5" name="Freeform 315"/>
            <p:cNvSpPr>
              <a:spLocks/>
            </p:cNvSpPr>
            <p:nvPr/>
          </p:nvSpPr>
          <p:spPr bwMode="auto">
            <a:xfrm>
              <a:off x="2392" y="1344"/>
              <a:ext cx="168" cy="201"/>
            </a:xfrm>
            <a:custGeom>
              <a:avLst/>
              <a:gdLst/>
              <a:ahLst/>
              <a:cxnLst>
                <a:cxn ang="0">
                  <a:pos x="169" y="184"/>
                </a:cxn>
                <a:cxn ang="0">
                  <a:pos x="134" y="203"/>
                </a:cxn>
                <a:cxn ang="0">
                  <a:pos x="63" y="73"/>
                </a:cxn>
                <a:cxn ang="0">
                  <a:pos x="15" y="98"/>
                </a:cxn>
                <a:cxn ang="0">
                  <a:pos x="0" y="71"/>
                </a:cxn>
                <a:cxn ang="0">
                  <a:pos x="128" y="0"/>
                </a:cxn>
                <a:cxn ang="0">
                  <a:pos x="145" y="27"/>
                </a:cxn>
                <a:cxn ang="0">
                  <a:pos x="97" y="54"/>
                </a:cxn>
                <a:cxn ang="0">
                  <a:pos x="169" y="184"/>
                </a:cxn>
                <a:cxn ang="0">
                  <a:pos x="169" y="184"/>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lnTo>
                    <a:pt x="169" y="184"/>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6" name="Freeform 316"/>
            <p:cNvSpPr>
              <a:spLocks/>
            </p:cNvSpPr>
            <p:nvPr/>
          </p:nvSpPr>
          <p:spPr bwMode="auto">
            <a:xfrm>
              <a:off x="2685" y="1272"/>
              <a:ext cx="168" cy="201"/>
            </a:xfrm>
            <a:custGeom>
              <a:avLst/>
              <a:gdLst/>
              <a:ahLst/>
              <a:cxnLst>
                <a:cxn ang="0">
                  <a:pos x="137" y="30"/>
                </a:cxn>
                <a:cxn ang="0">
                  <a:pos x="42" y="48"/>
                </a:cxn>
                <a:cxn ang="0">
                  <a:pos x="48" y="85"/>
                </a:cxn>
                <a:cxn ang="0">
                  <a:pos x="137" y="71"/>
                </a:cxn>
                <a:cxn ang="0">
                  <a:pos x="141" y="103"/>
                </a:cxn>
                <a:cxn ang="0">
                  <a:pos x="54" y="117"/>
                </a:cxn>
                <a:cxn ang="0">
                  <a:pos x="63" y="163"/>
                </a:cxn>
                <a:cxn ang="0">
                  <a:pos x="160" y="147"/>
                </a:cxn>
                <a:cxn ang="0">
                  <a:pos x="167" y="177"/>
                </a:cxn>
                <a:cxn ang="0">
                  <a:pos x="29" y="201"/>
                </a:cxn>
                <a:cxn ang="0">
                  <a:pos x="0" y="23"/>
                </a:cxn>
                <a:cxn ang="0">
                  <a:pos x="132" y="0"/>
                </a:cxn>
                <a:cxn ang="0">
                  <a:pos x="137" y="30"/>
                </a:cxn>
                <a:cxn ang="0">
                  <a:pos x="137" y="30"/>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lnTo>
                    <a:pt x="137" y="30"/>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7" name="Freeform 317"/>
            <p:cNvSpPr>
              <a:spLocks/>
            </p:cNvSpPr>
            <p:nvPr/>
          </p:nvSpPr>
          <p:spPr bwMode="auto">
            <a:xfrm>
              <a:off x="2863" y="1257"/>
              <a:ext cx="153" cy="192"/>
            </a:xfrm>
            <a:custGeom>
              <a:avLst/>
              <a:gdLst/>
              <a:ahLst/>
              <a:cxnLst>
                <a:cxn ang="0">
                  <a:pos x="82" y="190"/>
                </a:cxn>
                <a:cxn ang="0">
                  <a:pos x="45" y="185"/>
                </a:cxn>
                <a:cxn ang="0">
                  <a:pos x="55" y="37"/>
                </a:cxn>
                <a:cxn ang="0">
                  <a:pos x="0" y="34"/>
                </a:cxn>
                <a:cxn ang="0">
                  <a:pos x="2" y="0"/>
                </a:cxn>
                <a:cxn ang="0">
                  <a:pos x="151" y="12"/>
                </a:cxn>
                <a:cxn ang="0">
                  <a:pos x="148" y="44"/>
                </a:cxn>
                <a:cxn ang="0">
                  <a:pos x="93" y="39"/>
                </a:cxn>
                <a:cxn ang="0">
                  <a:pos x="82" y="190"/>
                </a:cxn>
                <a:cxn ang="0">
                  <a:pos x="82" y="190"/>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lnTo>
                    <a:pt x="82" y="190"/>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8" name="Freeform 318"/>
            <p:cNvSpPr>
              <a:spLocks/>
            </p:cNvSpPr>
            <p:nvPr/>
          </p:nvSpPr>
          <p:spPr bwMode="auto">
            <a:xfrm>
              <a:off x="3103" y="1346"/>
              <a:ext cx="176" cy="211"/>
            </a:xfrm>
            <a:custGeom>
              <a:avLst/>
              <a:gdLst/>
              <a:ahLst/>
              <a:cxnLst>
                <a:cxn ang="0">
                  <a:pos x="110" y="78"/>
                </a:cxn>
                <a:cxn ang="0">
                  <a:pos x="136" y="46"/>
                </a:cxn>
                <a:cxn ang="0">
                  <a:pos x="136" y="46"/>
                </a:cxn>
                <a:cxn ang="0">
                  <a:pos x="128" y="122"/>
                </a:cxn>
                <a:cxn ang="0">
                  <a:pos x="85" y="103"/>
                </a:cxn>
                <a:cxn ang="0">
                  <a:pos x="110" y="78"/>
                </a:cxn>
                <a:cxn ang="0">
                  <a:pos x="82" y="54"/>
                </a:cxn>
                <a:cxn ang="0">
                  <a:pos x="0" y="140"/>
                </a:cxn>
                <a:cxn ang="0">
                  <a:pos x="37" y="158"/>
                </a:cxn>
                <a:cxn ang="0">
                  <a:pos x="64" y="128"/>
                </a:cxn>
                <a:cxn ang="0">
                  <a:pos x="124" y="156"/>
                </a:cxn>
                <a:cxn ang="0">
                  <a:pos x="119" y="193"/>
                </a:cxn>
                <a:cxn ang="0">
                  <a:pos x="158" y="210"/>
                </a:cxn>
                <a:cxn ang="0">
                  <a:pos x="175" y="18"/>
                </a:cxn>
                <a:cxn ang="0">
                  <a:pos x="133" y="0"/>
                </a:cxn>
                <a:cxn ang="0">
                  <a:pos x="82" y="54"/>
                </a:cxn>
                <a:cxn ang="0">
                  <a:pos x="110" y="78"/>
                </a:cxn>
                <a:cxn ang="0">
                  <a:pos x="110" y="78"/>
                </a:cxn>
              </a:cxnLst>
              <a:rect l="0" t="0" r="r" b="b"/>
              <a:pathLst>
                <a:path w="176" h="211">
                  <a:moveTo>
                    <a:pt x="110" y="78"/>
                  </a:moveTo>
                  <a:lnTo>
                    <a:pt x="136" y="46"/>
                  </a:ln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lnTo>
                    <a:pt x="110" y="78"/>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19" name="Freeform 319"/>
            <p:cNvSpPr>
              <a:spLocks/>
            </p:cNvSpPr>
            <p:nvPr/>
          </p:nvSpPr>
          <p:spPr bwMode="auto">
            <a:xfrm>
              <a:off x="3319" y="1420"/>
              <a:ext cx="193" cy="202"/>
            </a:xfrm>
            <a:custGeom>
              <a:avLst/>
              <a:gdLst/>
              <a:ahLst/>
              <a:cxnLst>
                <a:cxn ang="0">
                  <a:pos x="158" y="73"/>
                </a:cxn>
                <a:cxn ang="0">
                  <a:pos x="190" y="98"/>
                </a:cxn>
                <a:cxn ang="0">
                  <a:pos x="27" y="202"/>
                </a:cxn>
                <a:cxn ang="0">
                  <a:pos x="0" y="178"/>
                </a:cxn>
                <a:cxn ang="0">
                  <a:pos x="65" y="0"/>
                </a:cxn>
                <a:cxn ang="0">
                  <a:pos x="96" y="25"/>
                </a:cxn>
                <a:cxn ang="0">
                  <a:pos x="42" y="156"/>
                </a:cxn>
                <a:cxn ang="0">
                  <a:pos x="42" y="156"/>
                </a:cxn>
                <a:cxn ang="0">
                  <a:pos x="158" y="73"/>
                </a:cxn>
                <a:cxn ang="0">
                  <a:pos x="158" y="73"/>
                </a:cxn>
              </a:cxnLst>
              <a:rect l="0" t="0" r="r" b="b"/>
              <a:pathLst>
                <a:path w="191" h="203">
                  <a:moveTo>
                    <a:pt x="158" y="73"/>
                  </a:moveTo>
                  <a:lnTo>
                    <a:pt x="190" y="98"/>
                  </a:lnTo>
                  <a:lnTo>
                    <a:pt x="27" y="202"/>
                  </a:lnTo>
                  <a:lnTo>
                    <a:pt x="0" y="178"/>
                  </a:lnTo>
                  <a:lnTo>
                    <a:pt x="65" y="0"/>
                  </a:lnTo>
                  <a:lnTo>
                    <a:pt x="96" y="25"/>
                  </a:lnTo>
                  <a:lnTo>
                    <a:pt x="42" y="156"/>
                  </a:lnTo>
                  <a:lnTo>
                    <a:pt x="42" y="156"/>
                  </a:lnTo>
                  <a:lnTo>
                    <a:pt x="158" y="73"/>
                  </a:lnTo>
                  <a:lnTo>
                    <a:pt x="158" y="73"/>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20" name="Freeform 320"/>
            <p:cNvSpPr>
              <a:spLocks/>
            </p:cNvSpPr>
            <p:nvPr/>
          </p:nvSpPr>
          <p:spPr bwMode="auto">
            <a:xfrm>
              <a:off x="3410" y="1617"/>
              <a:ext cx="211" cy="196"/>
            </a:xfrm>
            <a:custGeom>
              <a:avLst/>
              <a:gdLst/>
              <a:ahLst/>
              <a:cxnLst>
                <a:cxn ang="0">
                  <a:pos x="131" y="52"/>
                </a:cxn>
                <a:cxn ang="0">
                  <a:pos x="163" y="41"/>
                </a:cxn>
                <a:cxn ang="0">
                  <a:pos x="163" y="41"/>
                </a:cxn>
                <a:cxn ang="0">
                  <a:pos x="119" y="102"/>
                </a:cxn>
                <a:cxn ang="0">
                  <a:pos x="92" y="66"/>
                </a:cxn>
                <a:cxn ang="0">
                  <a:pos x="131" y="52"/>
                </a:cxn>
                <a:cxn ang="0">
                  <a:pos x="117" y="20"/>
                </a:cxn>
                <a:cxn ang="0">
                  <a:pos x="0" y="56"/>
                </a:cxn>
                <a:cxn ang="0">
                  <a:pos x="23" y="87"/>
                </a:cxn>
                <a:cxn ang="0">
                  <a:pos x="62" y="75"/>
                </a:cxn>
                <a:cxn ang="0">
                  <a:pos x="101" y="130"/>
                </a:cxn>
                <a:cxn ang="0">
                  <a:pos x="80" y="161"/>
                </a:cxn>
                <a:cxn ang="0">
                  <a:pos x="103" y="195"/>
                </a:cxn>
                <a:cxn ang="0">
                  <a:pos x="210" y="35"/>
                </a:cxn>
                <a:cxn ang="0">
                  <a:pos x="184" y="0"/>
                </a:cxn>
                <a:cxn ang="0">
                  <a:pos x="117" y="20"/>
                </a:cxn>
                <a:cxn ang="0">
                  <a:pos x="131" y="52"/>
                </a:cxn>
                <a:cxn ang="0">
                  <a:pos x="131" y="52"/>
                </a:cxn>
              </a:cxnLst>
              <a:rect l="0" t="0" r="r" b="b"/>
              <a:pathLst>
                <a:path w="211" h="196">
                  <a:moveTo>
                    <a:pt x="131" y="52"/>
                  </a:moveTo>
                  <a:lnTo>
                    <a:pt x="163" y="41"/>
                  </a:ln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lnTo>
                    <a:pt x="131" y="52"/>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21" name="Freeform 321"/>
            <p:cNvSpPr>
              <a:spLocks/>
            </p:cNvSpPr>
            <p:nvPr/>
          </p:nvSpPr>
          <p:spPr bwMode="auto">
            <a:xfrm>
              <a:off x="3507" y="1726"/>
              <a:ext cx="226" cy="202"/>
            </a:xfrm>
            <a:custGeom>
              <a:avLst/>
              <a:gdLst/>
              <a:ahLst/>
              <a:cxnLst>
                <a:cxn ang="0">
                  <a:pos x="210" y="104"/>
                </a:cxn>
                <a:cxn ang="0">
                  <a:pos x="223" y="136"/>
                </a:cxn>
                <a:cxn ang="0">
                  <a:pos x="54" y="203"/>
                </a:cxn>
                <a:cxn ang="0">
                  <a:pos x="42" y="167"/>
                </a:cxn>
                <a:cxn ang="0">
                  <a:pos x="135" y="52"/>
                </a:cxn>
                <a:cxn ang="0">
                  <a:pos x="135" y="50"/>
                </a:cxn>
                <a:cxn ang="0">
                  <a:pos x="13" y="98"/>
                </a:cxn>
                <a:cxn ang="0">
                  <a:pos x="0" y="64"/>
                </a:cxn>
                <a:cxn ang="0">
                  <a:pos x="170" y="0"/>
                </a:cxn>
                <a:cxn ang="0">
                  <a:pos x="185" y="37"/>
                </a:cxn>
                <a:cxn ang="0">
                  <a:pos x="93" y="149"/>
                </a:cxn>
                <a:cxn ang="0">
                  <a:pos x="93" y="149"/>
                </a:cxn>
                <a:cxn ang="0">
                  <a:pos x="210" y="104"/>
                </a:cxn>
                <a:cxn ang="0">
                  <a:pos x="210" y="104"/>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93" y="149"/>
                  </a:lnTo>
                  <a:lnTo>
                    <a:pt x="210" y="104"/>
                  </a:lnTo>
                  <a:lnTo>
                    <a:pt x="210" y="104"/>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22" name="Freeform 322"/>
            <p:cNvSpPr>
              <a:spLocks/>
            </p:cNvSpPr>
            <p:nvPr/>
          </p:nvSpPr>
          <p:spPr bwMode="auto">
            <a:xfrm>
              <a:off x="3560" y="1949"/>
              <a:ext cx="192" cy="149"/>
            </a:xfrm>
            <a:custGeom>
              <a:avLst/>
              <a:gdLst/>
              <a:ahLst/>
              <a:cxnLst>
                <a:cxn ang="0">
                  <a:pos x="3" y="114"/>
                </a:cxn>
                <a:cxn ang="0">
                  <a:pos x="0" y="76"/>
                </a:cxn>
                <a:cxn ang="0">
                  <a:pos x="149" y="59"/>
                </a:cxn>
                <a:cxn ang="0">
                  <a:pos x="140" y="4"/>
                </a:cxn>
                <a:cxn ang="0">
                  <a:pos x="174" y="0"/>
                </a:cxn>
                <a:cxn ang="0">
                  <a:pos x="191" y="145"/>
                </a:cxn>
                <a:cxn ang="0">
                  <a:pos x="159" y="150"/>
                </a:cxn>
                <a:cxn ang="0">
                  <a:pos x="152" y="97"/>
                </a:cxn>
                <a:cxn ang="0">
                  <a:pos x="3" y="114"/>
                </a:cxn>
                <a:cxn ang="0">
                  <a:pos x="3" y="114"/>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lnTo>
                    <a:pt x="3" y="114"/>
                  </a:lnTo>
                </a:path>
              </a:pathLst>
            </a:custGeom>
            <a:solidFill>
              <a:srgbClr val="00009E"/>
            </a:solidFill>
            <a:ln w="9525" cap="rnd">
              <a:noFill/>
              <a:round/>
              <a:headEnd/>
              <a:tailEnd/>
            </a:ln>
            <a:effectLst/>
          </p:spPr>
          <p:txBody>
            <a:bodyPr/>
            <a:lstStyle/>
            <a:p>
              <a:pPr algn="ctr">
                <a:defRPr/>
              </a:pPr>
              <a:endParaRPr lang="en-US" dirty="0">
                <a:cs typeface="+mn-cs"/>
              </a:endParaRPr>
            </a:p>
          </p:txBody>
        </p:sp>
        <p:sp>
          <p:nvSpPr>
            <p:cNvPr id="323" name="Rectangle 323"/>
            <p:cNvSpPr>
              <a:spLocks noChangeArrowheads="1"/>
            </p:cNvSpPr>
            <p:nvPr/>
          </p:nvSpPr>
          <p:spPr bwMode="auto">
            <a:xfrm>
              <a:off x="1092" y="871"/>
              <a:ext cx="3576" cy="2579"/>
            </a:xfrm>
            <a:prstGeom prst="rect">
              <a:avLst/>
            </a:prstGeom>
            <a:noFill/>
            <a:ln w="9525">
              <a:noFill/>
              <a:miter lim="800000"/>
              <a:headEnd/>
              <a:tailEnd/>
            </a:ln>
            <a:effectLst/>
          </p:spPr>
          <p:txBody>
            <a:bodyPr wrap="none" anchor="ctr"/>
            <a:lstStyle/>
            <a:p>
              <a:pPr algn="ctr">
                <a:defRPr/>
              </a:pPr>
              <a:endParaRPr lang="en-US" dirty="0">
                <a:cs typeface="+mn-cs"/>
              </a:endParaRPr>
            </a:p>
          </p:txBody>
        </p:sp>
      </p:grpSp>
      <p:sp>
        <p:nvSpPr>
          <p:cNvPr id="193538" name="Rectangle 2"/>
          <p:cNvSpPr>
            <a:spLocks noGrp="1" noChangeArrowheads="1"/>
          </p:cNvSpPr>
          <p:nvPr>
            <p:ph type="ctrTitle"/>
          </p:nvPr>
        </p:nvSpPr>
        <p:spPr>
          <a:xfrm>
            <a:off x="711200" y="381000"/>
            <a:ext cx="7721600" cy="1143000"/>
          </a:xfrm>
          <a:prstGeom prst="rect">
            <a:avLst/>
          </a:prstGeom>
        </p:spPr>
        <p:txBody>
          <a:bodyPr/>
          <a:lstStyle>
            <a:lvl1pPr>
              <a:defRPr/>
            </a:lvl1pPr>
          </a:lstStyle>
          <a:p>
            <a:r>
              <a:rPr lang="en-US"/>
              <a:t>Click to edit Master title style</a:t>
            </a:r>
          </a:p>
        </p:txBody>
      </p:sp>
      <p:sp>
        <p:nvSpPr>
          <p:cNvPr id="193539" name="Rectangle 3"/>
          <p:cNvSpPr>
            <a:spLocks noGrp="1" noChangeArrowheads="1"/>
          </p:cNvSpPr>
          <p:nvPr>
            <p:ph type="subTitle" idx="1"/>
          </p:nvPr>
        </p:nvSpPr>
        <p:spPr>
          <a:xfrm>
            <a:off x="1371600" y="5257800"/>
            <a:ext cx="6400800" cy="1219200"/>
          </a:xfrm>
          <a:prstGeom prst="rect">
            <a:avLst/>
          </a:prstGeom>
        </p:spPr>
        <p:txBody>
          <a:bodyPr/>
          <a:lstStyle>
            <a:lvl1pPr marL="0" indent="0" algn="ctr">
              <a:buFontTx/>
              <a:buNone/>
              <a:defRPr/>
            </a:lvl1pPr>
          </a:lstStyle>
          <a:p>
            <a:r>
              <a:rPr lang="en-US"/>
              <a:t>Click to edit Master subtitle style</a:t>
            </a:r>
          </a:p>
        </p:txBody>
      </p:sp>
    </p:spTree>
  </p:cSld>
  <p:clrMapOvr>
    <a:masterClrMapping/>
  </p:clrMapOvr>
  <p:transition>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752600"/>
            <a:ext cx="8534400" cy="449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94D66788-A4FC-4C86-BD0B-47129329C100}" type="slidenum">
              <a:rPr lang="en-US"/>
              <a:pPr>
                <a:defRPr/>
              </a:pPr>
              <a:t>‹#›</a:t>
            </a:fld>
            <a:endParaRPr lang="en-US" dirty="0"/>
          </a:p>
        </p:txBody>
      </p:sp>
    </p:spTree>
  </p:cSld>
  <p:clrMapOvr>
    <a:masterClrMapping/>
  </p:clrMapOvr>
  <p:transition>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019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305550" cy="6019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AAD9E7F0-AF1A-4AFB-AA7E-CC9CE179D1B8}" type="slidenum">
              <a:rPr lang="en-US"/>
              <a:pPr>
                <a:defRPr/>
              </a:pPr>
              <a:t>‹#›</a:t>
            </a:fld>
            <a:endParaRPr lang="en-US" dirty="0"/>
          </a:p>
        </p:txBody>
      </p:sp>
    </p:spTree>
  </p:cSld>
  <p:clrMapOvr>
    <a:masterClrMapping/>
  </p:clrMapOvr>
  <p:transition>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304800" y="1752600"/>
            <a:ext cx="41910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4191000" cy="4495800"/>
          </a:xfrm>
          <a:prstGeom prst="rect">
            <a:avLst/>
          </a:prstGeom>
        </p:spPr>
        <p:txBody>
          <a:bodyPr/>
          <a:lstStyle/>
          <a:p>
            <a:pPr lvl="0"/>
            <a:endParaRPr lang="en-US" noProof="0"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A46E9E18-BCDA-4D2F-BDD1-C15B14867776}" type="slidenum">
              <a:rPr lang="en-US"/>
              <a:pPr>
                <a:defRPr/>
              </a:pPr>
              <a:t>‹#›</a:t>
            </a:fld>
            <a:endParaRPr lang="en-US" dirty="0"/>
          </a:p>
        </p:txBody>
      </p:sp>
    </p:spTree>
  </p:cSld>
  <p:clrMapOvr>
    <a:masterClrMapping/>
  </p:clrMapOvr>
  <p:transition>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304800" y="1752600"/>
            <a:ext cx="4191000" cy="4495800"/>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752600"/>
            <a:ext cx="41910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2D0F21DB-8B55-4C77-8E30-1D69C0A0682A}" type="slidenum">
              <a:rPr lang="en-US"/>
              <a:pPr>
                <a:defRPr/>
              </a:pPr>
              <a:t>‹#›</a:t>
            </a:fld>
            <a:endParaRPr lang="en-US" dirty="0"/>
          </a:p>
        </p:txBody>
      </p:sp>
    </p:spTree>
  </p:cSld>
  <p:clrMapOvr>
    <a:masterClrMapping/>
  </p:clrMapOvr>
  <p:transition>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E247EFD4-FA16-414B-B645-B74821686866}" type="slidenum">
              <a:rPr lang="en-US"/>
              <a:pPr>
                <a:defRPr/>
              </a:pPr>
              <a:t>‹#›</a:t>
            </a:fld>
            <a:endParaRPr lang="en-US" dirty="0"/>
          </a:p>
        </p:txBody>
      </p:sp>
    </p:spTree>
  </p:cSld>
  <p:clrMapOvr>
    <a:masterClrMapping/>
  </p:clrMapOvr>
  <p:transition>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8610600" cy="6019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1D62B79F-13DA-401B-AEC0-E910F5F491B8}" type="slidenum">
              <a:rPr lang="en-US"/>
              <a:pPr>
                <a:defRPr/>
              </a:pPr>
              <a:t>‹#›</a:t>
            </a:fld>
            <a:endParaRPr lang="en-US" dirty="0"/>
          </a:p>
        </p:txBody>
      </p:sp>
    </p:spTree>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752600"/>
            <a:ext cx="85344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F44BBF8A-0DB4-45D8-9BBF-DE6B7914E29C}" type="slidenum">
              <a:rPr lang="en-US"/>
              <a:pPr>
                <a:defRPr/>
              </a:pPr>
              <a:t>‹#›</a:t>
            </a:fld>
            <a:endParaRPr lang="en-US" dirty="0"/>
          </a:p>
        </p:txBody>
      </p:sp>
    </p:spTree>
  </p:cSld>
  <p:clrMapOvr>
    <a:masterClrMapping/>
  </p:clrMapOvr>
  <p:transition>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79987243-D0CE-480A-B68A-750009961080}" type="slidenum">
              <a:rPr lang="en-US"/>
              <a:pPr>
                <a:defRPr/>
              </a:pPr>
              <a:t>‹#›</a:t>
            </a:fld>
            <a:endParaRPr lang="en-US" dirty="0"/>
          </a:p>
        </p:txBody>
      </p:sp>
    </p:spTree>
  </p:cSld>
  <p:clrMapOvr>
    <a:masterClrMapping/>
  </p:clrMapOvr>
  <p:transition>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752600"/>
            <a:ext cx="41910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910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F6CF5526-B9D4-4CF3-9A02-F12CD8E176AD}" type="slidenum">
              <a:rPr lang="en-US"/>
              <a:pPr>
                <a:defRPr/>
              </a:pPr>
              <a:t>‹#›</a:t>
            </a:fld>
            <a:endParaRPr lang="en-US" dirty="0"/>
          </a:p>
        </p:txBody>
      </p:sp>
    </p:spTree>
  </p:cSld>
  <p:clrMapOvr>
    <a:masterClrMapping/>
  </p:clrMapOvr>
  <p:transition>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ABFE45BE-C6CD-4211-93C4-0603602CBF8B}" type="slidenum">
              <a:rPr lang="en-US"/>
              <a:pPr>
                <a:defRPr/>
              </a:pPr>
              <a:t>‹#›</a:t>
            </a:fld>
            <a:endParaRPr lang="en-US" dirty="0"/>
          </a:p>
        </p:txBody>
      </p:sp>
    </p:spTree>
  </p:cSld>
  <p:clrMapOvr>
    <a:masterClrMapping/>
  </p:clrMapOvr>
  <p:transition>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a:prstGeom prst="rect">
            <a:avLst/>
          </a:prstGeom>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3059C436-5508-4838-9C3E-B87AB3F1169F}" type="slidenum">
              <a:rPr lang="en-US"/>
              <a:pPr>
                <a:defRPr/>
              </a:pPr>
              <a:t>‹#›</a:t>
            </a:fld>
            <a:endParaRPr lang="en-US" dirty="0"/>
          </a:p>
        </p:txBody>
      </p:sp>
    </p:spTree>
  </p:cSld>
  <p:clrMapOvr>
    <a:masterClrMapping/>
  </p:clrMapOvr>
  <p:transition>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3425FC03-D8A5-4E12-83B3-853922190702}" type="slidenum">
              <a:rPr lang="en-US"/>
              <a:pPr>
                <a:defRPr/>
              </a:pPr>
              <a:t>‹#›</a:t>
            </a:fld>
            <a:endParaRPr lang="en-US" dirty="0"/>
          </a:p>
        </p:txBody>
      </p:sp>
    </p:spTree>
  </p:cSld>
  <p:clrMapOvr>
    <a:masterClrMapping/>
  </p:clrMapOvr>
  <p:transition>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9981836D-FCAE-4A57-B69B-81F1BBF0DBDA}" type="slidenum">
              <a:rPr lang="en-US"/>
              <a:pPr>
                <a:defRPr/>
              </a:pPr>
              <a:t>‹#›</a:t>
            </a:fld>
            <a:endParaRPr lang="en-US" dirty="0"/>
          </a:p>
        </p:txBody>
      </p:sp>
    </p:spTree>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U.S. Army Inspector General School   </a:t>
            </a:r>
            <a:fld id="{1BBA91F3-15B9-448F-81C9-098ACFF553D5}" type="slidenum">
              <a:rPr lang="en-US"/>
              <a:pPr>
                <a:defRPr/>
              </a:pPr>
              <a:t>‹#›</a:t>
            </a:fld>
            <a:endParaRPr lang="en-US" dirty="0"/>
          </a:p>
        </p:txBody>
      </p:sp>
    </p:spTree>
  </p:cSld>
  <p:clrMapOvr>
    <a:masterClrMapping/>
  </p:clrMapOvr>
  <p:transition>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92516" name="Rectangle 4"/>
          <p:cNvSpPr>
            <a:spLocks noGrp="1" noChangeArrowheads="1"/>
          </p:cNvSpPr>
          <p:nvPr>
            <p:ph type="ftr" sz="quarter" idx="3"/>
          </p:nvPr>
        </p:nvSpPr>
        <p:spPr bwMode="auto">
          <a:xfrm>
            <a:off x="5029200" y="64008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latin typeface="Arial" charset="0"/>
                <a:cs typeface="+mn-cs"/>
              </a:defRPr>
            </a:lvl1pPr>
          </a:lstStyle>
          <a:p>
            <a:pPr>
              <a:defRPr/>
            </a:pPr>
            <a:r>
              <a:rPr lang="en-US" dirty="0"/>
              <a:t>U.S. Army Inspector General School   </a:t>
            </a:r>
            <a:fld id="{C4B664CC-3B78-4B25-9DE1-07B74AEF11E5}" type="slidenum">
              <a:rPr lang="en-US"/>
              <a:pPr>
                <a:defRPr/>
              </a:pPr>
              <a:t>‹#›</a:t>
            </a:fld>
            <a:endParaRPr lang="en-US" dirty="0"/>
          </a:p>
        </p:txBody>
      </p:sp>
      <p:pic>
        <p:nvPicPr>
          <p:cNvPr id="1029" name="Picture 5" descr="tigucrestlarge"/>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1030" name="Group 6"/>
          <p:cNvGrpSpPr>
            <a:grpSpLocks/>
          </p:cNvGrpSpPr>
          <p:nvPr/>
        </p:nvGrpSpPr>
        <p:grpSpPr bwMode="auto">
          <a:xfrm>
            <a:off x="228600" y="6477000"/>
            <a:ext cx="5105400" cy="152400"/>
            <a:chOff x="192" y="3792"/>
            <a:chExt cx="3216" cy="96"/>
          </a:xfrm>
        </p:grpSpPr>
        <p:sp>
          <p:nvSpPr>
            <p:cNvPr id="192519" name="Line 7"/>
            <p:cNvSpPr>
              <a:spLocks noChangeShapeType="1"/>
            </p:cNvSpPr>
            <p:nvPr userDrawn="1"/>
          </p:nvSpPr>
          <p:spPr bwMode="auto">
            <a:xfrm>
              <a:off x="192" y="3792"/>
              <a:ext cx="3120" cy="0"/>
            </a:xfrm>
            <a:prstGeom prst="line">
              <a:avLst/>
            </a:prstGeom>
            <a:noFill/>
            <a:ln w="76200">
              <a:solidFill>
                <a:srgbClr val="000099"/>
              </a:solidFill>
              <a:round/>
              <a:headEnd/>
              <a:tailEnd/>
            </a:ln>
            <a:effectLst/>
          </p:spPr>
          <p:txBody>
            <a:bodyPr wrap="none"/>
            <a:lstStyle/>
            <a:p>
              <a:pPr algn="ctr">
                <a:defRPr/>
              </a:pPr>
              <a:endParaRPr lang="en-US" dirty="0">
                <a:cs typeface="+mn-cs"/>
              </a:endParaRPr>
            </a:p>
          </p:txBody>
        </p:sp>
        <p:sp>
          <p:nvSpPr>
            <p:cNvPr id="192520" name="Line 8"/>
            <p:cNvSpPr>
              <a:spLocks noChangeShapeType="1"/>
            </p:cNvSpPr>
            <p:nvPr userDrawn="1"/>
          </p:nvSpPr>
          <p:spPr bwMode="auto">
            <a:xfrm>
              <a:off x="288" y="3888"/>
              <a:ext cx="3120" cy="0"/>
            </a:xfrm>
            <a:prstGeom prst="line">
              <a:avLst/>
            </a:prstGeom>
            <a:noFill/>
            <a:ln w="76200">
              <a:solidFill>
                <a:srgbClr val="993300"/>
              </a:solidFill>
              <a:round/>
              <a:headEnd/>
              <a:tailEnd/>
            </a:ln>
            <a:effectLst/>
          </p:spPr>
          <p:txBody>
            <a:bodyPr wrap="none"/>
            <a:lstStyle/>
            <a:p>
              <a:pPr algn="ctr">
                <a:defRPr/>
              </a:pPr>
              <a:endParaRPr lang="en-US" dirty="0">
                <a:cs typeface="+mn-cs"/>
              </a:endParaRPr>
            </a:p>
          </p:txBody>
        </p:sp>
      </p:grpSp>
      <p:sp>
        <p:nvSpPr>
          <p:cNvPr id="192521" name="Rectangle 9"/>
          <p:cNvSpPr>
            <a:spLocks noChangeArrowheads="1"/>
          </p:cNvSpPr>
          <p:nvPr/>
        </p:nvSpPr>
        <p:spPr bwMode="auto">
          <a:xfrm>
            <a:off x="-161192" y="1491760"/>
            <a:ext cx="4114800" cy="457200"/>
          </a:xfrm>
          <a:prstGeom prst="rect">
            <a:avLst/>
          </a:prstGeom>
          <a:noFill/>
          <a:ln w="9525">
            <a:noFill/>
            <a:miter lim="800000"/>
            <a:headEnd/>
            <a:tailEnd/>
          </a:ln>
          <a:effectLst/>
        </p:spPr>
        <p:txBody>
          <a:bodyPr/>
          <a:lstStyle/>
          <a:p>
            <a:pPr>
              <a:defRPr/>
            </a:pPr>
            <a:r>
              <a:rPr lang="en-US" sz="1400" b="1" i="1" dirty="0">
                <a:cs typeface="+mn-cs"/>
              </a:rPr>
              <a:t>   Whistleblower Investigations</a:t>
            </a:r>
          </a:p>
        </p:txBody>
      </p:sp>
      <p:sp>
        <p:nvSpPr>
          <p:cNvPr id="192533" name="Rectangle 21"/>
          <p:cNvSpPr>
            <a:spLocks noChangeArrowheads="1"/>
          </p:cNvSpPr>
          <p:nvPr userDrawn="1"/>
        </p:nvSpPr>
        <p:spPr bwMode="auto">
          <a:xfrm>
            <a:off x="1295400" y="771525"/>
            <a:ext cx="7162800" cy="566738"/>
          </a:xfrm>
          <a:prstGeom prst="rect">
            <a:avLst/>
          </a:prstGeom>
          <a:noFill/>
          <a:ln w="12700">
            <a:noFill/>
            <a:miter lim="800000"/>
            <a:headEnd/>
            <a:tailEnd/>
          </a:ln>
          <a:effectLst/>
        </p:spPr>
        <p:txBody>
          <a:bodyPr wrap="none" anchor="ctr"/>
          <a:lstStyle/>
          <a:p>
            <a:pPr algn="ctr">
              <a:defRPr/>
            </a:pPr>
            <a:endParaRPr lang="en-US" dirty="0">
              <a:cs typeface="+mn-cs"/>
            </a:endParaRPr>
          </a:p>
        </p:txBody>
      </p:sp>
      <p:sp>
        <p:nvSpPr>
          <p:cNvPr id="192534" name="Rectangle 22"/>
          <p:cNvSpPr>
            <a:spLocks noChangeArrowheads="1"/>
          </p:cNvSpPr>
          <p:nvPr userDrawn="1"/>
        </p:nvSpPr>
        <p:spPr bwMode="auto">
          <a:xfrm>
            <a:off x="990600" y="2176463"/>
            <a:ext cx="7620000" cy="3733800"/>
          </a:xfrm>
          <a:prstGeom prst="rect">
            <a:avLst/>
          </a:prstGeom>
          <a:noFill/>
          <a:ln w="12700">
            <a:noFill/>
            <a:miter lim="800000"/>
            <a:headEnd/>
            <a:tailEnd/>
          </a:ln>
          <a:effectLst/>
        </p:spPr>
        <p:txBody>
          <a:bodyPr wrap="none" anchor="ctr"/>
          <a:lstStyle/>
          <a:p>
            <a:pPr algn="ct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4453"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 id="2147484451" r:id="rId14"/>
    <p:sldLayoutId id="2147484452" r:id="rId15"/>
  </p:sldLayoutIdLst>
  <p:transition>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WhistleblowerProtectionCoordinator@dodig.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wpc@dodig.mil" TargetMode="External"/><Relationship Id="rId4" Type="http://schemas.openxmlformats.org/officeDocument/2006/relationships/hyperlink" Target="http://www.dodig.mi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odig.mi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www.dodig.mi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IGNETBELVA7F1\saig-trC$\19%20Classes\1907%20Presentations\Supporting%20Blocks\Whistleblower%20Reprisal\Whistleblowstory.wmv" TargetMode="External"/><Relationship Id="rId1" Type="http://schemas.microsoft.com/office/2007/relationships/media" Target="file:///\\IGNETBELVA7F1\saig-trC$\19%20Classes\1907%20Presentations\Supporting%20Blocks\Whistleblower%20Reprisal\Whistleblowstory.wmv" TargetMode="External"/><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hyperlink" Target="http://www.pogo.org/" TargetMode="External"/><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7.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hyperlink" Target="http://en.wikipedia.org/wiki/File:Naacplogo.png" TargetMode="Externa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5.gif"/><Relationship Id="rId9" Type="http://schemas.openxmlformats.org/officeDocument/2006/relationships/image" Target="../media/image9.png"/><Relationship Id="rId1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1"/>
          <p:cNvSpPr>
            <a:spLocks noGrp="1"/>
          </p:cNvSpPr>
          <p:nvPr>
            <p:ph type="ftr" sz="quarter" idx="10"/>
          </p:nvPr>
        </p:nvSpPr>
        <p:spPr/>
        <p:txBody>
          <a:bodyPr/>
          <a:lstStyle/>
          <a:p>
            <a:pPr>
              <a:defRPr/>
            </a:pPr>
            <a:r>
              <a:rPr lang="en-US" dirty="0"/>
              <a:t>U.S. Army Inspector General School   </a:t>
            </a:r>
            <a:fld id="{286B9CF8-3D39-4207-B929-356B08FF533E}" type="slidenum">
              <a:rPr lang="en-US" smtClean="0"/>
              <a:pPr>
                <a:defRPr/>
              </a:pPr>
              <a:t>1</a:t>
            </a:fld>
            <a:endParaRPr lang="en-US" dirty="0"/>
          </a:p>
        </p:txBody>
      </p:sp>
      <p:sp>
        <p:nvSpPr>
          <p:cNvPr id="190466" name="Rectangle 1026"/>
          <p:cNvSpPr>
            <a:spLocks noChangeArrowheads="1"/>
          </p:cNvSpPr>
          <p:nvPr/>
        </p:nvSpPr>
        <p:spPr bwMode="auto">
          <a:xfrm>
            <a:off x="2532063" y="3040063"/>
            <a:ext cx="6248400" cy="1143000"/>
          </a:xfrm>
          <a:prstGeom prst="rect">
            <a:avLst/>
          </a:prstGeom>
          <a:noFill/>
          <a:ln w="9525">
            <a:noFill/>
            <a:miter lim="800000"/>
            <a:headEnd/>
            <a:tailEnd/>
          </a:ln>
          <a:effectLst/>
        </p:spPr>
        <p:txBody>
          <a:bodyPr anchor="b"/>
          <a:lstStyle/>
          <a:p>
            <a:pPr algn="ctr">
              <a:defRPr/>
            </a:pPr>
            <a:r>
              <a:rPr lang="en-US" sz="4400" b="1" dirty="0">
                <a:solidFill>
                  <a:srgbClr val="3366FF"/>
                </a:solidFill>
                <a:cs typeface="+mn-cs"/>
              </a:rPr>
              <a:t>The Military </a:t>
            </a:r>
          </a:p>
          <a:p>
            <a:pPr algn="ctr">
              <a:defRPr/>
            </a:pPr>
            <a:r>
              <a:rPr lang="en-US" sz="4400" b="1" dirty="0">
                <a:solidFill>
                  <a:srgbClr val="3366FF"/>
                </a:solidFill>
                <a:cs typeface="+mn-cs"/>
              </a:rPr>
              <a:t>Whistleblower </a:t>
            </a:r>
          </a:p>
          <a:p>
            <a:pPr algn="ctr">
              <a:defRPr/>
            </a:pPr>
            <a:r>
              <a:rPr lang="en-US" sz="4400" b="1" dirty="0">
                <a:solidFill>
                  <a:srgbClr val="3366FF"/>
                </a:solidFill>
                <a:cs typeface="+mn-cs"/>
              </a:rPr>
              <a:t>Protection Act</a:t>
            </a:r>
          </a:p>
        </p:txBody>
      </p:sp>
      <p:pic>
        <p:nvPicPr>
          <p:cNvPr id="3076" name="Picture 6" descr="C:\Users\Robert.s.keating\AppData\Local\Microsoft\Windows\Temporary Internet Files\Content.IE5\ZYP23GAX\MC900383616[1].wmf"/>
          <p:cNvPicPr>
            <a:picLocks noChangeAspect="1" noChangeArrowheads="1"/>
          </p:cNvPicPr>
          <p:nvPr/>
        </p:nvPicPr>
        <p:blipFill>
          <a:blip r:embed="rId3" cstate="print"/>
          <a:srcRect/>
          <a:stretch>
            <a:fillRect/>
          </a:stretch>
        </p:blipFill>
        <p:spPr bwMode="auto">
          <a:xfrm rot="-739469">
            <a:off x="409562" y="1975827"/>
            <a:ext cx="3111720" cy="2835122"/>
          </a:xfrm>
          <a:prstGeom prst="rect">
            <a:avLst/>
          </a:prstGeom>
          <a:noFill/>
          <a:ln w="9525">
            <a:noFill/>
            <a:miter lim="800000"/>
            <a:headEnd/>
            <a:tailEnd/>
          </a:ln>
        </p:spPr>
      </p:pic>
      <p:sp>
        <p:nvSpPr>
          <p:cNvPr id="3077" name="TextBox 6"/>
          <p:cNvSpPr txBox="1">
            <a:spLocks noChangeArrowheads="1"/>
          </p:cNvSpPr>
          <p:nvPr/>
        </p:nvSpPr>
        <p:spPr bwMode="auto">
          <a:xfrm>
            <a:off x="1862138" y="4878388"/>
            <a:ext cx="6937375" cy="1076325"/>
          </a:xfrm>
          <a:prstGeom prst="rect">
            <a:avLst/>
          </a:prstGeom>
          <a:noFill/>
          <a:ln w="9525">
            <a:noFill/>
            <a:miter lim="800000"/>
            <a:headEnd/>
            <a:tailEnd/>
          </a:ln>
        </p:spPr>
        <p:txBody>
          <a:bodyPr wrap="none">
            <a:spAutoFit/>
          </a:bodyPr>
          <a:lstStyle/>
          <a:p>
            <a:pPr algn="ctr"/>
            <a:r>
              <a:rPr lang="en-US" sz="3200" b="1" dirty="0">
                <a:solidFill>
                  <a:srgbClr val="FF0000"/>
                </a:solidFill>
              </a:rPr>
              <a:t>Title 10, United States Code (USC),</a:t>
            </a:r>
          </a:p>
          <a:p>
            <a:pPr algn="ctr"/>
            <a:r>
              <a:rPr lang="en-US" sz="3200" b="1" dirty="0">
                <a:solidFill>
                  <a:srgbClr val="FF0000"/>
                </a:solidFill>
              </a:rPr>
              <a:t>Section 1034</a:t>
            </a:r>
          </a:p>
        </p:txBody>
      </p:sp>
      <p:sp>
        <p:nvSpPr>
          <p:cNvPr id="7" name="TextBox 11"/>
          <p:cNvSpPr txBox="1">
            <a:spLocks noChangeArrowheads="1"/>
          </p:cNvSpPr>
          <p:nvPr/>
        </p:nvSpPr>
        <p:spPr bwMode="auto">
          <a:xfrm>
            <a:off x="140420" y="6096000"/>
            <a:ext cx="5422180" cy="338554"/>
          </a:xfrm>
          <a:prstGeom prst="rect">
            <a:avLst/>
          </a:prstGeom>
          <a:noFill/>
          <a:ln w="9525">
            <a:noFill/>
            <a:miter lim="800000"/>
            <a:headEnd/>
            <a:tailEnd/>
          </a:ln>
        </p:spPr>
        <p:txBody>
          <a:bodyPr wrap="square">
            <a:spAutoFit/>
          </a:bodyPr>
          <a:lstStyle/>
          <a:p>
            <a:r>
              <a:rPr lang="en-US" sz="1600" b="1" u="sng" dirty="0">
                <a:solidFill>
                  <a:srgbClr val="3333FF"/>
                </a:solidFill>
              </a:rPr>
              <a:t>https://www.law.cornell.edu/uscode/text/10/1034</a:t>
            </a:r>
            <a:endParaRPr lang="en-US" sz="1600" b="1" dirty="0">
              <a:solidFill>
                <a:srgbClr val="3333FF"/>
              </a:solidFill>
            </a:endParaRPr>
          </a:p>
        </p:txBody>
      </p:sp>
    </p:spTree>
  </p:cSld>
  <p:clrMapOvr>
    <a:masterClrMapping/>
  </p:clrMapOvr>
  <p:transition>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p:txBody>
          <a:bodyPr/>
          <a:lstStyle/>
          <a:p>
            <a:pPr>
              <a:defRPr/>
            </a:pPr>
            <a:r>
              <a:rPr lang="en-US" dirty="0"/>
              <a:t>U.S. Army Inspector General School   </a:t>
            </a:r>
            <a:fld id="{7DA36A0E-FECC-46F7-A58E-A67F473B2CE6}" type="slidenum">
              <a:rPr lang="en-US" smtClean="0"/>
              <a:pPr>
                <a:defRPr/>
              </a:pPr>
              <a:t>10</a:t>
            </a:fld>
            <a:endParaRPr lang="en-US" dirty="0"/>
          </a:p>
        </p:txBody>
      </p:sp>
      <p:sp>
        <p:nvSpPr>
          <p:cNvPr id="4" name="Rectangle 6">
            <a:extLst>
              <a:ext uri="{FF2B5EF4-FFF2-40B4-BE49-F238E27FC236}">
                <a16:creationId xmlns:a16="http://schemas.microsoft.com/office/drawing/2014/main" id="{2113896C-E3D4-FFAF-A15D-58062E5888F2}"/>
              </a:ext>
            </a:extLst>
          </p:cNvPr>
          <p:cNvSpPr txBox="1">
            <a:spLocks noChangeArrowheads="1"/>
          </p:cNvSpPr>
          <p:nvPr/>
        </p:nvSpPr>
        <p:spPr>
          <a:xfrm>
            <a:off x="1355830" y="152400"/>
            <a:ext cx="777240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Military Whistleblower Reprisal</a:t>
            </a:r>
          </a:p>
          <a:p>
            <a:pPr eaLnBrk="1" hangingPunct="1"/>
            <a:r>
              <a:rPr lang="en-US" sz="3800" dirty="0">
                <a:solidFill>
                  <a:schemeClr val="tx1"/>
                </a:solidFill>
              </a:rPr>
              <a:t>References</a:t>
            </a:r>
            <a:endParaRPr lang="en-US" sz="3800" kern="0" dirty="0">
              <a:solidFill>
                <a:schemeClr val="tx1"/>
              </a:solidFill>
            </a:endParaRPr>
          </a:p>
        </p:txBody>
      </p:sp>
      <p:sp>
        <p:nvSpPr>
          <p:cNvPr id="5" name="Rectangle 3">
            <a:extLst>
              <a:ext uri="{FF2B5EF4-FFF2-40B4-BE49-F238E27FC236}">
                <a16:creationId xmlns:a16="http://schemas.microsoft.com/office/drawing/2014/main" id="{AC3A4018-4426-03B9-F4CC-DD712AC4B7B3}"/>
              </a:ext>
            </a:extLst>
          </p:cNvPr>
          <p:cNvSpPr txBox="1">
            <a:spLocks noChangeArrowheads="1"/>
          </p:cNvSpPr>
          <p:nvPr/>
        </p:nvSpPr>
        <p:spPr>
          <a:xfrm>
            <a:off x="233569" y="1730829"/>
            <a:ext cx="8676861" cy="464820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spcBef>
                <a:spcPct val="10000"/>
              </a:spcBef>
              <a:buClr>
                <a:schemeClr val="tx1"/>
              </a:buClr>
              <a:buFontTx/>
              <a:buNone/>
              <a:defRPr/>
            </a:pPr>
            <a:r>
              <a:rPr lang="en-US" sz="2200" u="sng" kern="0" dirty="0"/>
              <a:t>DoD OIG Whistleblower Protection Coordinator (WPC)</a:t>
            </a:r>
          </a:p>
          <a:p>
            <a:pPr marL="0" indent="0" eaLnBrk="1" hangingPunct="1">
              <a:spcBef>
                <a:spcPct val="10000"/>
              </a:spcBef>
              <a:buClr>
                <a:schemeClr val="tx1"/>
              </a:buClr>
              <a:buFontTx/>
              <a:buNone/>
              <a:defRPr/>
            </a:pPr>
            <a:r>
              <a:rPr lang="en-US" sz="2200" kern="0" dirty="0"/>
              <a:t>	</a:t>
            </a:r>
            <a:r>
              <a:rPr lang="en-US" sz="2000" kern="0" dirty="0"/>
              <a:t>Point of Contact: Mr. Kenneth M. Sharpless      	</a:t>
            </a:r>
            <a:r>
              <a:rPr lang="en-US" sz="2200" kern="0" dirty="0"/>
              <a:t>	</a:t>
            </a:r>
            <a:r>
              <a:rPr lang="en-US" sz="1600" kern="0" dirty="0">
                <a:hlinkClick r:id="rId3">
                  <a:extLst>
                    <a:ext uri="{A12FA001-AC4F-418D-AE19-62706E023703}">
                      <ahyp:hlinkClr xmlns:ahyp="http://schemas.microsoft.com/office/drawing/2018/hyperlinkcolor" val="tx"/>
                    </a:ext>
                  </a:extLst>
                </a:hlinkClick>
              </a:rPr>
              <a:t>Website</a:t>
            </a:r>
            <a:r>
              <a:rPr lang="en-US" sz="1600" kern="0" dirty="0"/>
              <a:t>: </a:t>
            </a:r>
            <a:r>
              <a:rPr lang="en-US" sz="1600" kern="0" dirty="0">
                <a:hlinkClick r:id="rId3"/>
              </a:rPr>
              <a:t>WhistleblowerProtectionCoordinator@dodig.mil</a:t>
            </a:r>
            <a:r>
              <a:rPr lang="en-US" sz="1600" kern="0" dirty="0"/>
              <a:t> or</a:t>
            </a:r>
          </a:p>
          <a:p>
            <a:pPr marL="0" indent="0">
              <a:buFontTx/>
              <a:buNone/>
            </a:pPr>
            <a:r>
              <a:rPr lang="en-US" sz="1000" kern="0" dirty="0"/>
              <a:t>	</a:t>
            </a:r>
            <a:r>
              <a:rPr lang="en-US" sz="1600" kern="0" dirty="0">
                <a:hlinkClick r:id="rId4"/>
              </a:rPr>
              <a:t>WWW.DoDIG.Mil</a:t>
            </a:r>
            <a:endParaRPr lang="en-US" sz="1600" kern="0" dirty="0"/>
          </a:p>
          <a:p>
            <a:pPr marL="0" indent="0">
              <a:buFontTx/>
              <a:buNone/>
            </a:pPr>
            <a:r>
              <a:rPr lang="en-US" sz="1600" kern="0" dirty="0"/>
              <a:t>	Email: </a:t>
            </a:r>
            <a:r>
              <a:rPr lang="en-US" sz="1600" kern="0" dirty="0">
                <a:hlinkClick r:id="rId5">
                  <a:extLst>
                    <a:ext uri="{A12FA001-AC4F-418D-AE19-62706E023703}">
                      <ahyp:hlinkClr xmlns:ahyp="http://schemas.microsoft.com/office/drawing/2018/hyperlinkcolor" val="tx"/>
                    </a:ext>
                  </a:extLst>
                </a:hlinkClick>
              </a:rPr>
              <a:t>wpc@dodig.mil</a:t>
            </a:r>
            <a:endParaRPr lang="en-US" sz="1600" kern="0" dirty="0"/>
          </a:p>
          <a:p>
            <a:pPr marL="0" indent="0">
              <a:buFontTx/>
              <a:buNone/>
            </a:pPr>
            <a:r>
              <a:rPr lang="en-US" sz="1600" kern="0" dirty="0"/>
              <a:t>	Office: </a:t>
            </a:r>
            <a:r>
              <a:rPr lang="en-US" sz="1600" kern="0" dirty="0">
                <a:solidFill>
                  <a:srgbClr val="0000FF"/>
                </a:solidFill>
              </a:rPr>
              <a:t>(703) 699-1794</a:t>
            </a:r>
          </a:p>
          <a:p>
            <a:pPr marL="0" indent="0">
              <a:buFontTx/>
              <a:buNone/>
            </a:pPr>
            <a:endParaRPr lang="en-US" sz="1000" kern="0" dirty="0"/>
          </a:p>
          <a:p>
            <a:r>
              <a:rPr lang="en-US" sz="1800" kern="0" dirty="0"/>
              <a:t>Educates all DoD employees on: </a:t>
            </a:r>
          </a:p>
          <a:p>
            <a:pPr lvl="1">
              <a:buFont typeface="Wingdings" panose="05000000000000000000" pitchFamily="2" charset="2"/>
              <a:buChar char="Ø"/>
            </a:pPr>
            <a:r>
              <a:rPr lang="en-US" sz="1800" kern="0" dirty="0"/>
              <a:t>Reporting fraud, waste, and abuse without fear of reprisal. </a:t>
            </a:r>
          </a:p>
          <a:p>
            <a:pPr lvl="1">
              <a:buFont typeface="Wingdings" panose="05000000000000000000" pitchFamily="2" charset="2"/>
              <a:buChar char="Ø"/>
            </a:pPr>
            <a:r>
              <a:rPr lang="en-US" sz="1800" kern="0" dirty="0"/>
              <a:t>Roles the Office of Inspector General, the Office of Special Counsel, the Merit Systems Protection Board, and others</a:t>
            </a:r>
          </a:p>
          <a:p>
            <a:pPr lvl="1">
              <a:buFont typeface="Wingdings" panose="05000000000000000000" pitchFamily="2" charset="2"/>
              <a:buChar char="Ø"/>
            </a:pPr>
            <a:r>
              <a:rPr lang="en-US" sz="1800" kern="0" dirty="0"/>
              <a:t>Case timeline requirements and information</a:t>
            </a:r>
          </a:p>
          <a:p>
            <a:pPr lvl="1">
              <a:buFont typeface="Wingdings" panose="05000000000000000000" pitchFamily="2" charset="2"/>
              <a:buChar char="Ø"/>
            </a:pPr>
            <a:r>
              <a:rPr lang="en-US" sz="1800" kern="0" dirty="0"/>
              <a:t>Alternative dispute resolution or relief options</a:t>
            </a:r>
          </a:p>
          <a:p>
            <a:pPr>
              <a:buFont typeface="Arial" panose="020B0604020202020204" pitchFamily="34" charset="0"/>
              <a:buChar char="•"/>
            </a:pPr>
            <a:r>
              <a:rPr lang="en-US" sz="1800" kern="0" dirty="0"/>
              <a:t>Promotes timely handling and consideration of allegations</a:t>
            </a:r>
          </a:p>
          <a:p>
            <a:r>
              <a:rPr lang="en-US" sz="1800" kern="0" dirty="0"/>
              <a:t>Facilitates communication and coordination with stakeholders.</a:t>
            </a:r>
          </a:p>
          <a:p>
            <a:endParaRPr lang="en-US" sz="2400" kern="0" dirty="0"/>
          </a:p>
          <a:p>
            <a:pPr marL="0" indent="0" eaLnBrk="1" hangingPunct="1">
              <a:spcBef>
                <a:spcPct val="10000"/>
              </a:spcBef>
              <a:buClr>
                <a:schemeClr val="tx1"/>
              </a:buClr>
              <a:buFontTx/>
              <a:buNone/>
              <a:defRPr/>
            </a:pPr>
            <a:endParaRPr lang="en-US" sz="2200" kern="0" dirty="0"/>
          </a:p>
          <a:p>
            <a:pPr marL="0" indent="0" eaLnBrk="1" hangingPunct="1">
              <a:spcBef>
                <a:spcPct val="10000"/>
              </a:spcBef>
              <a:buClr>
                <a:schemeClr val="tx1"/>
              </a:buClr>
              <a:buFontTx/>
              <a:buNone/>
              <a:defRPr/>
            </a:pPr>
            <a:endParaRPr lang="en-US" sz="2200" kern="0" dirty="0"/>
          </a:p>
        </p:txBody>
      </p:sp>
    </p:spTree>
    <p:extLst>
      <p:ext uri="{BB962C8B-B14F-4D97-AF65-F5344CB8AC3E}">
        <p14:creationId xmlns:p14="http://schemas.microsoft.com/office/powerpoint/2010/main" val="555170102"/>
      </p:ext>
    </p:extLst>
  </p:cSld>
  <p:clrMapOvr>
    <a:masterClrMapping/>
  </p:clrMapOvr>
  <p:transition>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7E5F3E32-9BDE-4A42-99E0-7DF01329C945}" type="slidenum">
              <a:rPr lang="en-US" smtClean="0"/>
              <a:pPr>
                <a:defRPr/>
              </a:pPr>
              <a:t>11</a:t>
            </a:fld>
            <a:endParaRPr lang="en-US" dirty="0"/>
          </a:p>
        </p:txBody>
      </p:sp>
      <p:sp>
        <p:nvSpPr>
          <p:cNvPr id="8195" name="Rectangle 2"/>
          <p:cNvSpPr>
            <a:spLocks noGrp="1" noChangeArrowheads="1"/>
          </p:cNvSpPr>
          <p:nvPr>
            <p:ph type="title"/>
          </p:nvPr>
        </p:nvSpPr>
        <p:spPr>
          <a:xfrm>
            <a:off x="1371600" y="121578"/>
            <a:ext cx="7162800" cy="1143000"/>
          </a:xfrm>
        </p:spPr>
        <p:txBody>
          <a:bodyPr/>
          <a:lstStyle/>
          <a:p>
            <a:pPr eaLnBrk="1" hangingPunct="1"/>
            <a:r>
              <a:rPr lang="en-US" sz="3800" dirty="0">
                <a:solidFill>
                  <a:schemeClr val="tx1"/>
                </a:solidFill>
              </a:rPr>
              <a:t>What does Whistleblower Reprisal mean to the IG?</a:t>
            </a:r>
          </a:p>
        </p:txBody>
      </p:sp>
      <p:sp>
        <p:nvSpPr>
          <p:cNvPr id="4" name="Rectangle 3">
            <a:extLst>
              <a:ext uri="{FF2B5EF4-FFF2-40B4-BE49-F238E27FC236}">
                <a16:creationId xmlns:a16="http://schemas.microsoft.com/office/drawing/2014/main" id="{1D798141-92B2-1239-BFF8-0AFB59F9EE5B}"/>
              </a:ext>
            </a:extLst>
          </p:cNvPr>
          <p:cNvSpPr txBox="1">
            <a:spLocks noChangeArrowheads="1"/>
          </p:cNvSpPr>
          <p:nvPr/>
        </p:nvSpPr>
        <p:spPr>
          <a:xfrm>
            <a:off x="152400" y="1905000"/>
            <a:ext cx="8829261" cy="426720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ct val="10000"/>
              </a:spcBef>
              <a:buClr>
                <a:schemeClr val="tx1"/>
              </a:buClr>
            </a:pPr>
            <a:r>
              <a:rPr lang="en-US" sz="2400" i="1" u="sng" kern="0" dirty="0">
                <a:solidFill>
                  <a:srgbClr val="FF0000"/>
                </a:solidFill>
              </a:rPr>
              <a:t>Only IGs can investigate allegations of military WBR when presented to an IG.</a:t>
            </a:r>
            <a:r>
              <a:rPr lang="en-US" sz="2400" kern="0" dirty="0"/>
              <a:t>  </a:t>
            </a:r>
          </a:p>
          <a:p>
            <a:pPr eaLnBrk="1" hangingPunct="1">
              <a:spcBef>
                <a:spcPct val="10000"/>
              </a:spcBef>
              <a:buClr>
                <a:schemeClr val="tx1"/>
              </a:buClr>
            </a:pPr>
            <a:endParaRPr lang="en-US" sz="2400" kern="0" dirty="0"/>
          </a:p>
          <a:p>
            <a:pPr eaLnBrk="1" hangingPunct="1">
              <a:spcBef>
                <a:spcPct val="10000"/>
              </a:spcBef>
              <a:buClr>
                <a:schemeClr val="tx1"/>
              </a:buClr>
            </a:pPr>
            <a:r>
              <a:rPr lang="en-US" sz="2400" kern="0" dirty="0"/>
              <a:t>An IG </a:t>
            </a:r>
            <a:r>
              <a:rPr lang="en-US" sz="2400" i="1" u="sng" kern="0" dirty="0">
                <a:solidFill>
                  <a:srgbClr val="FF0000"/>
                </a:solidFill>
              </a:rPr>
              <a:t>cannot</a:t>
            </a:r>
            <a:r>
              <a:rPr lang="en-US" sz="2400" kern="0" dirty="0"/>
              <a:t> refer an allegation of reprisal</a:t>
            </a:r>
          </a:p>
          <a:p>
            <a:pPr eaLnBrk="1" hangingPunct="1">
              <a:spcBef>
                <a:spcPct val="10000"/>
              </a:spcBef>
              <a:buClr>
                <a:schemeClr val="tx1"/>
              </a:buClr>
            </a:pPr>
            <a:endParaRPr lang="en-US" sz="2400" kern="0" dirty="0"/>
          </a:p>
          <a:p>
            <a:pPr eaLnBrk="1" hangingPunct="1">
              <a:spcBef>
                <a:spcPct val="10000"/>
              </a:spcBef>
              <a:buClr>
                <a:schemeClr val="tx1"/>
              </a:buClr>
            </a:pPr>
            <a:r>
              <a:rPr lang="en-US" sz="2400" i="1" u="sng" kern="0" dirty="0">
                <a:solidFill>
                  <a:srgbClr val="FF0000"/>
                </a:solidFill>
              </a:rPr>
              <a:t>Only DoD IG </a:t>
            </a:r>
            <a:r>
              <a:rPr lang="en-US" sz="2400" kern="0" dirty="0">
                <a:solidFill>
                  <a:srgbClr val="3333FF"/>
                </a:solidFill>
              </a:rPr>
              <a:t>(Office of Oversight)</a:t>
            </a:r>
            <a:r>
              <a:rPr lang="en-US" sz="2400" kern="0" dirty="0">
                <a:solidFill>
                  <a:srgbClr val="FF0000"/>
                </a:solidFill>
              </a:rPr>
              <a:t> </a:t>
            </a:r>
            <a:r>
              <a:rPr lang="en-US" sz="2400" kern="0" dirty="0"/>
              <a:t>can evaluate and close a WBR investigation</a:t>
            </a:r>
          </a:p>
          <a:p>
            <a:pPr eaLnBrk="1" hangingPunct="1">
              <a:spcBef>
                <a:spcPct val="10000"/>
              </a:spcBef>
              <a:buClr>
                <a:schemeClr val="tx1"/>
              </a:buClr>
            </a:pPr>
            <a:endParaRPr lang="en-US" sz="2400" kern="0" dirty="0"/>
          </a:p>
          <a:p>
            <a:pPr marL="0" indent="0" eaLnBrk="1" hangingPunct="1">
              <a:spcBef>
                <a:spcPct val="10000"/>
              </a:spcBef>
              <a:buClr>
                <a:schemeClr val="tx1"/>
              </a:buClr>
              <a:buFontTx/>
              <a:buNone/>
            </a:pPr>
            <a:endParaRPr lang="en-US" sz="1000" kern="0" dirty="0"/>
          </a:p>
          <a:p>
            <a:pPr eaLnBrk="1" hangingPunct="1">
              <a:spcBef>
                <a:spcPct val="10000"/>
              </a:spcBef>
              <a:buClr>
                <a:schemeClr val="tx1"/>
              </a:buClr>
            </a:pPr>
            <a:r>
              <a:rPr lang="en-US" sz="2400" kern="0" dirty="0"/>
              <a:t>DoD IG’s ROI completion goal is 180 days</a:t>
            </a:r>
          </a:p>
          <a:p>
            <a:pPr marL="0" indent="0" eaLnBrk="1" hangingPunct="1">
              <a:spcBef>
                <a:spcPct val="10000"/>
              </a:spcBef>
              <a:buClr>
                <a:schemeClr val="tx1"/>
              </a:buClr>
              <a:buFontTx/>
              <a:buNone/>
            </a:pPr>
            <a:endParaRPr lang="en-US" sz="2400" kern="0" dirty="0"/>
          </a:p>
          <a:p>
            <a:pPr eaLnBrk="1" hangingPunct="1">
              <a:spcBef>
                <a:spcPct val="10000"/>
              </a:spcBef>
              <a:buClr>
                <a:schemeClr val="tx1"/>
              </a:buClr>
            </a:pPr>
            <a:r>
              <a:rPr lang="en-US" sz="2400" kern="0" dirty="0">
                <a:solidFill>
                  <a:srgbClr val="3333FF"/>
                </a:solidFill>
              </a:rPr>
              <a:t>Office of Inquiry </a:t>
            </a:r>
            <a:r>
              <a:rPr lang="en-US" sz="2400" kern="0" dirty="0"/>
              <a:t>requirement is 150 days</a:t>
            </a:r>
            <a:endParaRPr lang="en-US" sz="2400" u="sng" kern="0" dirty="0">
              <a:solidFill>
                <a:srgbClr val="FF0000"/>
              </a:solidFill>
            </a:endParaRPr>
          </a:p>
          <a:p>
            <a:pPr eaLnBrk="1" hangingPunct="1">
              <a:spcBef>
                <a:spcPct val="10000"/>
              </a:spcBef>
              <a:buClr>
                <a:schemeClr val="tx1"/>
              </a:buClr>
            </a:pPr>
            <a:endParaRPr lang="en-US" sz="2400" i="1" kern="0" dirty="0">
              <a:solidFill>
                <a:srgbClr val="FF0000"/>
              </a:solidFill>
            </a:endParaRPr>
          </a:p>
          <a:p>
            <a:pPr marL="0" indent="0" eaLnBrk="1" hangingPunct="1">
              <a:spcBef>
                <a:spcPct val="10000"/>
              </a:spcBef>
              <a:buClr>
                <a:schemeClr val="tx1"/>
              </a:buClr>
              <a:buFontTx/>
              <a:buNone/>
            </a:pPr>
            <a:endParaRPr lang="en-US" sz="1000" kern="0" dirty="0"/>
          </a:p>
        </p:txBody>
      </p:sp>
    </p:spTree>
    <p:extLst>
      <p:ext uri="{BB962C8B-B14F-4D97-AF65-F5344CB8AC3E}">
        <p14:creationId xmlns:p14="http://schemas.microsoft.com/office/powerpoint/2010/main" val="693683544"/>
      </p:ext>
    </p:extLst>
  </p:cSld>
  <p:clrMapOvr>
    <a:masterClrMapping/>
  </p:clrMapOvr>
  <p:transition>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152400" y="19050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spcBef>
                <a:spcPts val="0"/>
              </a:spcBef>
              <a:defRPr/>
            </a:pPr>
            <a:r>
              <a:rPr lang="en-US" sz="2200" b="1" kern="0" dirty="0"/>
              <a:t>DoDD 7050.06, dated 12 October 2021</a:t>
            </a:r>
          </a:p>
          <a:p>
            <a:pPr marL="228600" lvl="1">
              <a:spcBef>
                <a:spcPts val="0"/>
              </a:spcBef>
              <a:defRPr/>
            </a:pPr>
            <a:endParaRPr lang="en-US" sz="2200" b="1" kern="0" dirty="0">
              <a:solidFill>
                <a:srgbClr val="3333FF"/>
              </a:solidFill>
            </a:endParaRPr>
          </a:p>
          <a:p>
            <a:pPr marL="228600" lvl="1">
              <a:spcBef>
                <a:spcPts val="0"/>
              </a:spcBef>
              <a:buFontTx/>
              <a:buChar char="•"/>
              <a:defRPr/>
            </a:pPr>
            <a:r>
              <a:rPr lang="en-US" sz="2200" b="1" kern="0" dirty="0">
                <a:latin typeface="+mn-lt"/>
                <a:cs typeface="+mn-cs"/>
              </a:rPr>
              <a:t> 10 USC 1034, Armed Forces members shall be free to make a Protected Communication (PC)</a:t>
            </a:r>
          </a:p>
          <a:p>
            <a:pPr marL="228600" lvl="1">
              <a:spcBef>
                <a:spcPts val="0"/>
              </a:spcBef>
              <a:buFontTx/>
              <a:buChar char="•"/>
              <a:defRPr/>
            </a:pPr>
            <a:endParaRPr lang="en-US" sz="1100" b="1" kern="0" dirty="0">
              <a:latin typeface="+mn-lt"/>
              <a:cs typeface="+mn-cs"/>
            </a:endParaRPr>
          </a:p>
          <a:p>
            <a:pPr marL="228600" lvl="1">
              <a:spcBef>
                <a:spcPts val="0"/>
              </a:spcBef>
              <a:buFontTx/>
              <a:buChar char="•"/>
              <a:defRPr/>
            </a:pPr>
            <a:r>
              <a:rPr lang="en-US" sz="2200" b="1" kern="0" dirty="0">
                <a:latin typeface="+mn-lt"/>
                <a:cs typeface="+mn-cs"/>
              </a:rPr>
              <a:t> Soldiers have the right to raise matters of </a:t>
            </a:r>
            <a:r>
              <a:rPr lang="en-US" sz="2200" b="1" i="1" kern="0" dirty="0">
                <a:solidFill>
                  <a:srgbClr val="FF0000"/>
                </a:solidFill>
                <a:latin typeface="+mn-lt"/>
                <a:cs typeface="+mn-cs"/>
              </a:rPr>
              <a:t>fraud, waste, abuse, or other improprieties</a:t>
            </a:r>
            <a:r>
              <a:rPr lang="en-US" sz="2200" b="1" kern="0" dirty="0">
                <a:latin typeface="+mn-lt"/>
                <a:cs typeface="+mn-cs"/>
              </a:rPr>
              <a:t> within the Army </a:t>
            </a:r>
            <a:r>
              <a:rPr lang="en-US" sz="2200" b="1" i="1" kern="0" dirty="0">
                <a:solidFill>
                  <a:srgbClr val="FF0000"/>
                </a:solidFill>
                <a:latin typeface="+mn-lt"/>
                <a:cs typeface="+mn-cs"/>
              </a:rPr>
              <a:t>without fear </a:t>
            </a:r>
            <a:r>
              <a:rPr lang="en-US" sz="2200" b="1" kern="0" dirty="0">
                <a:latin typeface="+mn-lt"/>
                <a:cs typeface="+mn-cs"/>
              </a:rPr>
              <a:t>of reprisal</a:t>
            </a:r>
          </a:p>
          <a:p>
            <a:pPr marL="228600" lvl="1">
              <a:spcBef>
                <a:spcPts val="0"/>
              </a:spcBef>
              <a:buFontTx/>
              <a:buChar char="•"/>
              <a:defRPr/>
            </a:pPr>
            <a:endParaRPr kumimoji="0" lang="en-US" sz="1100" b="1" i="1" u="sng" strike="noStrike" kern="0" cap="none" spc="0" normalizeH="0" baseline="0" noProof="0" dirty="0">
              <a:ln>
                <a:noFill/>
              </a:ln>
              <a:solidFill>
                <a:srgbClr val="3333FF"/>
              </a:solidFill>
              <a:effectLst/>
              <a:uLnTx/>
              <a:uFillTx/>
              <a:latin typeface="+mn-lt"/>
              <a:cs typeface="+mn-cs"/>
            </a:endParaRPr>
          </a:p>
          <a:p>
            <a:pPr marL="228600" lvl="1">
              <a:spcBef>
                <a:spcPts val="0"/>
              </a:spcBef>
              <a:buFontTx/>
              <a:buChar char="•"/>
              <a:defRPr/>
            </a:pPr>
            <a:r>
              <a:rPr kumimoji="0" lang="en-US" sz="2200" b="1" i="1" strike="noStrike" kern="0" cap="none" spc="0" normalizeH="0" baseline="0" noProof="0" dirty="0">
                <a:ln>
                  <a:noFill/>
                </a:ln>
                <a:solidFill>
                  <a:srgbClr val="3333FF"/>
                </a:solidFill>
                <a:effectLst/>
                <a:uLnTx/>
                <a:uFillTx/>
                <a:latin typeface="+mn-lt"/>
                <a:cs typeface="+mn-cs"/>
              </a:rPr>
              <a:t> </a:t>
            </a:r>
            <a:r>
              <a:rPr kumimoji="0" lang="en-US" sz="2200" b="1" i="1" u="sng" strike="noStrike" kern="0" cap="none" spc="0" normalizeH="0" baseline="0" noProof="0" dirty="0">
                <a:ln>
                  <a:noFill/>
                </a:ln>
                <a:solidFill>
                  <a:srgbClr val="3333FF"/>
                </a:solidFill>
                <a:effectLst/>
                <a:uLnTx/>
                <a:uFillTx/>
                <a:latin typeface="+mn-lt"/>
                <a:cs typeface="+mn-cs"/>
              </a:rPr>
              <a:t>No person</a:t>
            </a:r>
            <a:r>
              <a:rPr kumimoji="0" lang="en-US" sz="2200" b="1" i="1" u="none" strike="noStrike" kern="0" cap="none" spc="0" normalizeH="0" baseline="0" noProof="0" dirty="0">
                <a:ln>
                  <a:noFill/>
                </a:ln>
                <a:solidFill>
                  <a:srgbClr val="3333FF"/>
                </a:solidFill>
                <a:effectLst/>
                <a:uLnTx/>
                <a:uFillTx/>
                <a:latin typeface="+mn-lt"/>
                <a:cs typeface="+mn-cs"/>
              </a:rPr>
              <a:t> </a:t>
            </a:r>
            <a:r>
              <a:rPr kumimoji="0" lang="en-US" sz="2200" b="1" i="0" u="none" strike="noStrike" kern="0" cap="none" spc="0" normalizeH="0" baseline="0" noProof="0" dirty="0">
                <a:ln>
                  <a:noFill/>
                </a:ln>
                <a:solidFill>
                  <a:schemeClr val="tx1"/>
                </a:solidFill>
                <a:effectLst/>
                <a:uLnTx/>
                <a:uFillTx/>
                <a:latin typeface="+mn-lt"/>
                <a:cs typeface="+mn-cs"/>
              </a:rPr>
              <a:t>shall </a:t>
            </a:r>
            <a:r>
              <a:rPr kumimoji="0" lang="en-US" sz="2200" b="1" i="1" u="none" strike="noStrike" kern="0" cap="none" spc="0" normalizeH="0" baseline="0" noProof="0" dirty="0">
                <a:ln>
                  <a:noFill/>
                </a:ln>
                <a:solidFill>
                  <a:srgbClr val="FF0000"/>
                </a:solidFill>
                <a:effectLst/>
                <a:uLnTx/>
                <a:uFillTx/>
                <a:latin typeface="+mn-lt"/>
                <a:cs typeface="+mn-cs"/>
              </a:rPr>
              <a:t>restrict </a:t>
            </a:r>
            <a:r>
              <a:rPr kumimoji="0" lang="en-US" sz="2200" b="1" i="0" u="none" strike="noStrike" kern="0" cap="none" spc="0" normalizeH="0" baseline="0" noProof="0" dirty="0">
                <a:ln>
                  <a:noFill/>
                </a:ln>
                <a:solidFill>
                  <a:schemeClr val="tx1"/>
                </a:solidFill>
                <a:effectLst/>
                <a:uLnTx/>
                <a:uFillTx/>
                <a:latin typeface="+mn-lt"/>
                <a:cs typeface="+mn-cs"/>
              </a:rPr>
              <a:t>a member of the Armed Forces from making lawful communications to a </a:t>
            </a:r>
            <a:r>
              <a:rPr kumimoji="0" lang="en-US" sz="2200" b="1" i="1" strike="noStrike" kern="0" cap="none" spc="0" normalizeH="0" baseline="0" noProof="0" dirty="0">
                <a:ln>
                  <a:noFill/>
                </a:ln>
                <a:solidFill>
                  <a:srgbClr val="3333FF"/>
                </a:solidFill>
                <a:effectLst/>
                <a:uLnTx/>
                <a:uFillTx/>
                <a:latin typeface="+mn-lt"/>
                <a:cs typeface="+mn-cs"/>
              </a:rPr>
              <a:t>Member of Congress </a:t>
            </a:r>
            <a:r>
              <a:rPr kumimoji="0" lang="en-US" sz="2200" b="1" i="1" u="none" strike="noStrike" kern="0" cap="none" spc="0" normalizeH="0" baseline="0" noProof="0" dirty="0">
                <a:ln>
                  <a:noFill/>
                </a:ln>
                <a:solidFill>
                  <a:schemeClr val="tx1"/>
                </a:solidFill>
                <a:effectLst/>
                <a:uLnTx/>
                <a:uFillTx/>
                <a:latin typeface="+mn-lt"/>
                <a:cs typeface="+mn-cs"/>
              </a:rPr>
              <a:t>(or their staff) </a:t>
            </a:r>
            <a:r>
              <a:rPr kumimoji="0" lang="en-US" sz="2200" b="1" i="0" u="none" strike="noStrike" kern="0" cap="none" spc="0" normalizeH="0" baseline="0" noProof="0" dirty="0">
                <a:ln>
                  <a:noFill/>
                </a:ln>
                <a:solidFill>
                  <a:schemeClr val="tx1"/>
                </a:solidFill>
                <a:effectLst/>
                <a:uLnTx/>
                <a:uFillTx/>
                <a:latin typeface="+mn-lt"/>
                <a:cs typeface="+mn-cs"/>
              </a:rPr>
              <a:t>or to an </a:t>
            </a:r>
            <a:r>
              <a:rPr kumimoji="0" lang="en-US" sz="2200" b="1" i="1" strike="noStrike" kern="0" cap="none" spc="0" normalizeH="0" baseline="0" noProof="0" dirty="0">
                <a:ln>
                  <a:noFill/>
                </a:ln>
                <a:solidFill>
                  <a:srgbClr val="3333FF"/>
                </a:solidFill>
                <a:effectLst/>
                <a:uLnTx/>
                <a:uFillTx/>
                <a:latin typeface="+mn-lt"/>
                <a:cs typeface="+mn-cs"/>
              </a:rPr>
              <a:t>IG</a:t>
            </a:r>
          </a:p>
          <a:p>
            <a:pPr marL="228600" marR="0" lvl="0" algn="l" defTabSz="914400" rtl="0" eaLnBrk="1" fontAlgn="base" latinLnBrk="0" hangingPunct="1">
              <a:spcBef>
                <a:spcPts val="0"/>
              </a:spcBef>
              <a:spcAft>
                <a:spcPct val="0"/>
              </a:spcAft>
              <a:buClrTx/>
              <a:buSzTx/>
              <a:buFontTx/>
              <a:buChar char="•"/>
              <a:tabLst/>
              <a:defRPr/>
            </a:pPr>
            <a:endParaRPr kumimoji="0" lang="en-US" sz="1100" b="1" i="1" u="none" strike="noStrike" kern="0" cap="none" spc="0" normalizeH="0" baseline="0" noProof="0" dirty="0">
              <a:ln>
                <a:noFill/>
              </a:ln>
              <a:solidFill>
                <a:srgbClr val="FF0000"/>
              </a:solidFill>
              <a:effectLst/>
              <a:uLnTx/>
              <a:uFillTx/>
              <a:latin typeface="+mn-lt"/>
              <a:cs typeface="+mn-cs"/>
            </a:endParaRPr>
          </a:p>
          <a:p>
            <a:pPr marL="228600" lvl="1">
              <a:spcBef>
                <a:spcPts val="0"/>
              </a:spcBef>
              <a:buFontTx/>
              <a:buChar char="•"/>
              <a:defRPr/>
            </a:pPr>
            <a:r>
              <a:rPr lang="en-US" sz="2200" b="1" kern="0" dirty="0"/>
              <a:t> Defines </a:t>
            </a:r>
            <a:r>
              <a:rPr lang="en-US" sz="2200" b="1" kern="0" dirty="0">
                <a:solidFill>
                  <a:srgbClr val="3333FF"/>
                </a:solidFill>
              </a:rPr>
              <a:t>chain of command</a:t>
            </a:r>
            <a:r>
              <a:rPr lang="en-US" sz="2200" b="1" kern="0" dirty="0"/>
              <a:t> to include the </a:t>
            </a:r>
            <a:r>
              <a:rPr lang="en-US" sz="2200" b="1" i="1" kern="0" dirty="0">
                <a:solidFill>
                  <a:srgbClr val="3333FF"/>
                </a:solidFill>
              </a:rPr>
              <a:t>supervisory</a:t>
            </a:r>
            <a:r>
              <a:rPr lang="en-US" sz="2200" b="1" kern="0" dirty="0">
                <a:solidFill>
                  <a:srgbClr val="FF0000"/>
                </a:solidFill>
              </a:rPr>
              <a:t> </a:t>
            </a:r>
            <a:r>
              <a:rPr lang="en-US" sz="2200" b="1" kern="0" dirty="0"/>
              <a:t>and </a:t>
            </a:r>
            <a:r>
              <a:rPr lang="en-US" sz="2200" b="1" i="1" kern="0" dirty="0">
                <a:solidFill>
                  <a:srgbClr val="3333FF"/>
                </a:solidFill>
              </a:rPr>
              <a:t>rating chain</a:t>
            </a:r>
          </a:p>
          <a:p>
            <a:pPr marL="228600" lvl="1">
              <a:spcBef>
                <a:spcPts val="0"/>
              </a:spcBef>
              <a:defRPr/>
            </a:pPr>
            <a:endParaRPr lang="en-US" sz="2200" b="1" kern="0" dirty="0"/>
          </a:p>
        </p:txBody>
      </p:sp>
      <p:sp>
        <p:nvSpPr>
          <p:cNvPr id="14338" name="Footer Placeholder 3"/>
          <p:cNvSpPr>
            <a:spLocks noGrp="1"/>
          </p:cNvSpPr>
          <p:nvPr>
            <p:ph type="ftr" sz="quarter" idx="10"/>
          </p:nvPr>
        </p:nvSpPr>
        <p:spPr/>
        <p:txBody>
          <a:bodyPr/>
          <a:lstStyle/>
          <a:p>
            <a:pPr>
              <a:defRPr/>
            </a:pPr>
            <a:r>
              <a:rPr lang="en-US" dirty="0"/>
              <a:t>U.S. Army Inspector General School   </a:t>
            </a:r>
            <a:fld id="{268E79D9-D44F-4261-9A8A-7DC6B0A1B7C0}" type="slidenum">
              <a:rPr lang="en-US" smtClean="0"/>
              <a:pPr>
                <a:defRPr/>
              </a:pPr>
              <a:t>12</a:t>
            </a:fld>
            <a:endParaRPr lang="en-US" dirty="0"/>
          </a:p>
        </p:txBody>
      </p:sp>
      <p:sp>
        <p:nvSpPr>
          <p:cNvPr id="10243" name="Rectangle 6"/>
          <p:cNvSpPr>
            <a:spLocks noGrp="1" noChangeArrowheads="1"/>
          </p:cNvSpPr>
          <p:nvPr>
            <p:ph type="title"/>
          </p:nvPr>
        </p:nvSpPr>
        <p:spPr>
          <a:xfrm>
            <a:off x="1219200" y="152400"/>
            <a:ext cx="7772400" cy="1143000"/>
          </a:xfrm>
        </p:spPr>
        <p:txBody>
          <a:bodyPr/>
          <a:lstStyle/>
          <a:p>
            <a:pPr eaLnBrk="1" hangingPunct="1"/>
            <a:r>
              <a:rPr lang="en-US" sz="3800" dirty="0">
                <a:solidFill>
                  <a:schemeClr val="tx1"/>
                </a:solidFill>
              </a:rPr>
              <a:t>Military Whistleblower Protection</a:t>
            </a:r>
          </a:p>
        </p:txBody>
      </p:sp>
      <p:cxnSp>
        <p:nvCxnSpPr>
          <p:cNvPr id="3" name="Straight Connector 2">
            <a:extLst>
              <a:ext uri="{FF2B5EF4-FFF2-40B4-BE49-F238E27FC236}">
                <a16:creationId xmlns:a16="http://schemas.microsoft.com/office/drawing/2014/main" id="{AEAF517B-51AD-D058-D825-421CA2A4503D}"/>
              </a:ext>
            </a:extLst>
          </p:cNvPr>
          <p:cNvCxnSpPr>
            <a:cxnSpLocks/>
          </p:cNvCxnSpPr>
          <p:nvPr/>
        </p:nvCxnSpPr>
        <p:spPr bwMode="auto">
          <a:xfrm>
            <a:off x="1752600" y="4529960"/>
            <a:ext cx="5486400" cy="0"/>
          </a:xfrm>
          <a:prstGeom prst="line">
            <a:avLst/>
          </a:prstGeom>
          <a:solidFill>
            <a:schemeClr val="accent1"/>
          </a:solidFill>
          <a:ln w="12700" cap="flat" cmpd="sng" algn="ctr">
            <a:solidFill>
              <a:schemeClr val="bg1">
                <a:lumMod val="10000"/>
              </a:schemeClr>
            </a:solidFill>
            <a:prstDash val="sysDot"/>
            <a:round/>
            <a:headEnd type="none" w="med" len="med"/>
            <a:tailEnd type="none" w="med" len="med"/>
          </a:ln>
          <a:effectLst/>
        </p:spPr>
      </p:cxnSp>
    </p:spTree>
  </p:cSld>
  <p:clrMapOvr>
    <a:masterClrMapping/>
  </p:clrMapOvr>
  <p:transition>
    <p:sndAc>
      <p:end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152400" y="1914939"/>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spcBef>
                <a:spcPts val="0"/>
              </a:spcBef>
              <a:defRPr/>
            </a:pPr>
            <a:r>
              <a:rPr lang="en-US" sz="2200" b="1" kern="0" dirty="0"/>
              <a:t>DoDD 7050.06, dated 12 October 2021</a:t>
            </a:r>
          </a:p>
          <a:p>
            <a:pPr marL="228600" lvl="1">
              <a:spcBef>
                <a:spcPts val="0"/>
              </a:spcBef>
              <a:defRPr/>
            </a:pPr>
            <a:endParaRPr lang="en-US" sz="2200" b="1" kern="0" dirty="0">
              <a:solidFill>
                <a:srgbClr val="3333FF"/>
              </a:solidFill>
            </a:endParaRPr>
          </a:p>
          <a:p>
            <a:pPr marL="228600" lvl="1">
              <a:spcBef>
                <a:spcPts val="0"/>
              </a:spcBef>
              <a:buFontTx/>
              <a:buChar char="•"/>
              <a:defRPr/>
            </a:pPr>
            <a:r>
              <a:rPr lang="en-US" sz="2200" b="1" kern="0" dirty="0"/>
              <a:t> DoD IG shall </a:t>
            </a:r>
            <a:r>
              <a:rPr lang="en-US" sz="2200" b="1" i="1" u="sng" kern="0" dirty="0">
                <a:solidFill>
                  <a:srgbClr val="3333FF"/>
                </a:solidFill>
              </a:rPr>
              <a:t>investigate or oversee</a:t>
            </a:r>
            <a:r>
              <a:rPr lang="en-US" sz="2200" b="1" i="1" kern="0" dirty="0">
                <a:solidFill>
                  <a:srgbClr val="3333FF"/>
                </a:solidFill>
              </a:rPr>
              <a:t> </a:t>
            </a:r>
            <a:r>
              <a:rPr lang="en-US" sz="2200" b="1" kern="0" dirty="0"/>
              <a:t>DoD Component IG investigations of allegations </a:t>
            </a:r>
            <a:r>
              <a:rPr lang="en-US" sz="2200" b="1" kern="0" dirty="0">
                <a:solidFill>
                  <a:srgbClr val="3333FF"/>
                </a:solidFill>
              </a:rPr>
              <a:t>(Office of Oversight)</a:t>
            </a:r>
            <a:endParaRPr lang="en-US" sz="2200" b="1" kern="0" dirty="0"/>
          </a:p>
          <a:p>
            <a:pPr marL="228600" lvl="0">
              <a:spcBef>
                <a:spcPts val="0"/>
              </a:spcBef>
              <a:buFontTx/>
              <a:buChar char="•"/>
              <a:defRPr/>
            </a:pPr>
            <a:endParaRPr lang="en-US" sz="2200" b="1" kern="0" dirty="0"/>
          </a:p>
          <a:p>
            <a:pPr marL="228600" lvl="1">
              <a:spcBef>
                <a:spcPts val="0"/>
              </a:spcBef>
              <a:buFontTx/>
              <a:buChar char="•"/>
              <a:defRPr/>
            </a:pPr>
            <a:r>
              <a:rPr lang="en-US" sz="2200" b="1" kern="0" dirty="0"/>
              <a:t> No investigation is “</a:t>
            </a:r>
            <a:r>
              <a:rPr lang="en-US" sz="2200" b="1" i="1" kern="0" dirty="0">
                <a:solidFill>
                  <a:srgbClr val="3333FF"/>
                </a:solidFill>
              </a:rPr>
              <a:t>required</a:t>
            </a:r>
            <a:r>
              <a:rPr lang="en-US" sz="2200" b="1" i="1" kern="0" dirty="0"/>
              <a:t>” </a:t>
            </a:r>
            <a:r>
              <a:rPr lang="en-US" sz="2200" b="1" kern="0" dirty="0"/>
              <a:t>when a member submits a complaint more than </a:t>
            </a:r>
            <a:r>
              <a:rPr lang="en-US" sz="2200" b="1" i="1" kern="0" dirty="0">
                <a:solidFill>
                  <a:srgbClr val="FF0000"/>
                </a:solidFill>
              </a:rPr>
              <a:t>1 YEAR*</a:t>
            </a:r>
            <a:r>
              <a:rPr lang="en-US" sz="2200" b="1" i="1" kern="0" dirty="0"/>
              <a:t> </a:t>
            </a:r>
            <a:r>
              <a:rPr lang="en-US" sz="2200" b="1" kern="0" dirty="0"/>
              <a:t>after becoming aware of the personnel action</a:t>
            </a:r>
          </a:p>
          <a:p>
            <a:pPr marL="228600" lvl="1">
              <a:spcBef>
                <a:spcPts val="0"/>
              </a:spcBef>
              <a:buFontTx/>
              <a:buChar char="•"/>
              <a:defRPr/>
            </a:pPr>
            <a:endParaRPr lang="en-US" sz="2200" b="1" kern="0" dirty="0"/>
          </a:p>
          <a:p>
            <a:pPr marL="685800" lvl="2">
              <a:spcBef>
                <a:spcPts val="0"/>
              </a:spcBef>
              <a:buFontTx/>
              <a:buChar char="•"/>
              <a:defRPr/>
            </a:pPr>
            <a:r>
              <a:rPr lang="en-US" sz="2200" b="1" kern="0" dirty="0"/>
              <a:t>This complaint is considered </a:t>
            </a:r>
            <a:r>
              <a:rPr lang="en-US" sz="2200" b="1" i="1" kern="0" dirty="0"/>
              <a:t>“Untimely”.</a:t>
            </a:r>
            <a:endParaRPr lang="en-US" sz="2200" b="1" kern="0" dirty="0">
              <a:solidFill>
                <a:srgbClr val="FF0000"/>
              </a:solidFill>
            </a:endParaRPr>
          </a:p>
          <a:p>
            <a:pPr marL="228600" lvl="1">
              <a:spcBef>
                <a:spcPts val="0"/>
              </a:spcBef>
              <a:buFontTx/>
              <a:buChar char="•"/>
              <a:defRPr/>
            </a:pPr>
            <a:endParaRPr lang="en-US" sz="2200" b="1" kern="0" dirty="0">
              <a:solidFill>
                <a:srgbClr val="FF0000"/>
              </a:solidFill>
            </a:endParaRPr>
          </a:p>
          <a:p>
            <a:pPr marL="228600" lvl="1">
              <a:spcBef>
                <a:spcPts val="0"/>
              </a:spcBef>
              <a:buFontTx/>
              <a:buChar char="•"/>
              <a:defRPr/>
            </a:pPr>
            <a:endParaRPr lang="en-US" sz="2200" b="1" kern="0" dirty="0">
              <a:solidFill>
                <a:srgbClr val="FF0000"/>
              </a:solidFill>
            </a:endParaRPr>
          </a:p>
          <a:p>
            <a:pPr marL="228600" lvl="1">
              <a:spcBef>
                <a:spcPts val="0"/>
              </a:spcBef>
              <a:defRPr/>
            </a:pPr>
            <a:endParaRPr lang="en-US" sz="1600" b="1" i="1" kern="0" dirty="0">
              <a:solidFill>
                <a:srgbClr val="FF0000"/>
              </a:solidFill>
            </a:endParaRPr>
          </a:p>
          <a:p>
            <a:pPr marL="228600" lvl="1">
              <a:spcBef>
                <a:spcPts val="0"/>
              </a:spcBef>
              <a:defRPr/>
            </a:pPr>
            <a:r>
              <a:rPr lang="en-US" sz="1600" b="1" i="1" kern="0" dirty="0">
                <a:solidFill>
                  <a:srgbClr val="FF0000"/>
                </a:solidFill>
              </a:rPr>
              <a:t>*Change made by FY14 NDAA</a:t>
            </a:r>
            <a:endParaRPr kumimoji="0" lang="en-US" sz="1600" b="1" i="1" u="sng" strike="noStrike" kern="0" cap="none" spc="0" normalizeH="0" baseline="0" noProof="0" dirty="0">
              <a:ln>
                <a:noFill/>
              </a:ln>
              <a:solidFill>
                <a:srgbClr val="FFFF00"/>
              </a:solidFill>
              <a:effectLst/>
              <a:uLnTx/>
              <a:uFillTx/>
              <a:latin typeface="+mn-lt"/>
              <a:cs typeface="+mn-cs"/>
            </a:endParaRPr>
          </a:p>
        </p:txBody>
      </p:sp>
      <p:sp>
        <p:nvSpPr>
          <p:cNvPr id="14338" name="Footer Placeholder 3"/>
          <p:cNvSpPr>
            <a:spLocks noGrp="1"/>
          </p:cNvSpPr>
          <p:nvPr>
            <p:ph type="ftr" sz="quarter" idx="10"/>
          </p:nvPr>
        </p:nvSpPr>
        <p:spPr/>
        <p:txBody>
          <a:bodyPr/>
          <a:lstStyle/>
          <a:p>
            <a:pPr>
              <a:defRPr/>
            </a:pPr>
            <a:r>
              <a:rPr lang="en-US" dirty="0"/>
              <a:t>U.S. Army Inspector General School   </a:t>
            </a:r>
            <a:fld id="{268E79D9-D44F-4261-9A8A-7DC6B0A1B7C0}" type="slidenum">
              <a:rPr lang="en-US" smtClean="0"/>
              <a:pPr>
                <a:defRPr/>
              </a:pPr>
              <a:t>13</a:t>
            </a:fld>
            <a:endParaRPr lang="en-US" dirty="0"/>
          </a:p>
        </p:txBody>
      </p:sp>
      <p:sp>
        <p:nvSpPr>
          <p:cNvPr id="9" name="Rectangle 6">
            <a:extLst>
              <a:ext uri="{FF2B5EF4-FFF2-40B4-BE49-F238E27FC236}">
                <a16:creationId xmlns:a16="http://schemas.microsoft.com/office/drawing/2014/main" id="{C5DCAF36-31EF-DBB0-A248-83D9569FDB60}"/>
              </a:ext>
            </a:extLst>
          </p:cNvPr>
          <p:cNvSpPr>
            <a:spLocks noGrp="1" noChangeArrowheads="1"/>
          </p:cNvSpPr>
          <p:nvPr>
            <p:ph type="title"/>
          </p:nvPr>
        </p:nvSpPr>
        <p:spPr>
          <a:xfrm>
            <a:off x="1219200" y="152400"/>
            <a:ext cx="7772400" cy="1143000"/>
          </a:xfrm>
        </p:spPr>
        <p:txBody>
          <a:bodyPr/>
          <a:lstStyle/>
          <a:p>
            <a:pPr eaLnBrk="1" hangingPunct="1"/>
            <a:r>
              <a:rPr lang="en-US" sz="3800" dirty="0">
                <a:solidFill>
                  <a:schemeClr val="tx1"/>
                </a:solidFill>
              </a:rPr>
              <a:t>Military Whistleblower Protection</a:t>
            </a:r>
          </a:p>
        </p:txBody>
      </p:sp>
    </p:spTree>
    <p:extLst>
      <p:ext uri="{BB962C8B-B14F-4D97-AF65-F5344CB8AC3E}">
        <p14:creationId xmlns:p14="http://schemas.microsoft.com/office/powerpoint/2010/main" val="3582933653"/>
      </p:ext>
    </p:extLst>
  </p:cSld>
  <p:clrMapOvr>
    <a:masterClrMapping/>
  </p:clrMapOvr>
  <p:transition>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533400" y="128650"/>
            <a:ext cx="8077200" cy="1219200"/>
          </a:xfrm>
        </p:spPr>
        <p:txBody>
          <a:bodyPr/>
          <a:lstStyle/>
          <a:p>
            <a:pPr eaLnBrk="1" hangingPunct="1"/>
            <a:r>
              <a:rPr lang="en-US" sz="3800" dirty="0">
                <a:solidFill>
                  <a:schemeClr val="tx1"/>
                </a:solidFill>
              </a:rPr>
              <a:t>IG Records </a:t>
            </a:r>
            <a:br>
              <a:rPr lang="en-US" sz="3800" dirty="0">
                <a:solidFill>
                  <a:schemeClr val="tx1"/>
                </a:solidFill>
              </a:rPr>
            </a:br>
            <a:r>
              <a:rPr lang="en-US" sz="3800" dirty="0">
                <a:solidFill>
                  <a:schemeClr val="tx1"/>
                </a:solidFill>
              </a:rPr>
              <a:t>for Adverse Action</a:t>
            </a:r>
          </a:p>
        </p:txBody>
      </p:sp>
      <p:sp>
        <p:nvSpPr>
          <p:cNvPr id="54274"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572DFFBF-C574-461A-B0A4-1C7B15EB78A2}" type="slidenum">
              <a:rPr lang="en-US" smtClean="0"/>
              <a:pPr>
                <a:defRPr/>
              </a:pPr>
              <a:t>14</a:t>
            </a:fld>
            <a:endParaRPr lang="en-US" dirty="0"/>
          </a:p>
        </p:txBody>
      </p:sp>
      <p:sp>
        <p:nvSpPr>
          <p:cNvPr id="8" name="Oval 7"/>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4" name="Rectangle 3">
            <a:extLst>
              <a:ext uri="{FF2B5EF4-FFF2-40B4-BE49-F238E27FC236}">
                <a16:creationId xmlns:a16="http://schemas.microsoft.com/office/drawing/2014/main" id="{C4547A1F-4E43-4731-2C7F-E41926E6F3B5}"/>
              </a:ext>
            </a:extLst>
          </p:cNvPr>
          <p:cNvSpPr txBox="1">
            <a:spLocks noChangeArrowheads="1"/>
          </p:cNvSpPr>
          <p:nvPr/>
        </p:nvSpPr>
        <p:spPr>
          <a:xfrm>
            <a:off x="152400" y="2000250"/>
            <a:ext cx="8534400" cy="462915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600"/>
              </a:spcBef>
            </a:pPr>
            <a:r>
              <a:rPr lang="en-US" sz="2100" kern="0" dirty="0">
                <a:solidFill>
                  <a:srgbClr val="3333FF"/>
                </a:solidFill>
              </a:rPr>
              <a:t>Per DODD 7050.06, 12 October 2021, </a:t>
            </a:r>
            <a:r>
              <a:rPr lang="en-US" sz="2100" kern="0" dirty="0"/>
              <a:t>paragraph 6(d)(2), directs SECARMY to</a:t>
            </a:r>
            <a:r>
              <a:rPr lang="en-US" sz="2100" kern="0" dirty="0">
                <a:solidFill>
                  <a:srgbClr val="3333FF"/>
                </a:solidFill>
              </a:rPr>
              <a:t> </a:t>
            </a:r>
            <a:r>
              <a:rPr lang="en-US" sz="2100" kern="0" dirty="0"/>
              <a:t>take appropriate corrective or disciplinary action against the individual who committed the reprisal or restriction</a:t>
            </a:r>
          </a:p>
          <a:p>
            <a:pPr eaLnBrk="1" hangingPunct="1">
              <a:spcBef>
                <a:spcPts val="600"/>
              </a:spcBef>
            </a:pPr>
            <a:endParaRPr lang="en-US" sz="800" kern="0" dirty="0"/>
          </a:p>
          <a:p>
            <a:pPr eaLnBrk="1" hangingPunct="1">
              <a:spcBef>
                <a:spcPts val="600"/>
              </a:spcBef>
            </a:pPr>
            <a:r>
              <a:rPr lang="en-US" sz="2100" kern="0" dirty="0">
                <a:solidFill>
                  <a:srgbClr val="3333FF"/>
                </a:solidFill>
              </a:rPr>
              <a:t>Per AR 20-1, paragraph 3-5a</a:t>
            </a:r>
            <a:r>
              <a:rPr lang="en-US" sz="2100" kern="0" dirty="0"/>
              <a:t>, IG records (ROI) </a:t>
            </a:r>
            <a:r>
              <a:rPr lang="en-US" sz="2100" i="1" kern="0" dirty="0"/>
              <a:t>may be used </a:t>
            </a:r>
            <a:r>
              <a:rPr lang="en-US" sz="2100" kern="0" dirty="0"/>
              <a:t>as the basis for </a:t>
            </a:r>
            <a:r>
              <a:rPr lang="en-US" sz="2100" i="1" kern="0" dirty="0">
                <a:solidFill>
                  <a:srgbClr val="FF0000"/>
                </a:solidFill>
              </a:rPr>
              <a:t>adverse action</a:t>
            </a:r>
            <a:r>
              <a:rPr lang="en-US" sz="2100" kern="0" dirty="0">
                <a:solidFill>
                  <a:srgbClr val="FF0000"/>
                </a:solidFill>
              </a:rPr>
              <a:t> </a:t>
            </a:r>
            <a:r>
              <a:rPr lang="en-US" sz="2100" kern="0" dirty="0"/>
              <a:t>against individuals, military or civilian, by directing authorities or commanders if they contain a </a:t>
            </a:r>
            <a:r>
              <a:rPr lang="en-US" sz="2100" i="1" kern="0" dirty="0">
                <a:solidFill>
                  <a:srgbClr val="FF0000"/>
                </a:solidFill>
              </a:rPr>
              <a:t>substantiated</a:t>
            </a:r>
            <a:r>
              <a:rPr lang="en-US" sz="2100" kern="0" dirty="0"/>
              <a:t> allegation of Whistleblower Reprisal </a:t>
            </a:r>
            <a:r>
              <a:rPr lang="en-US" sz="1500" b="0" i="1" kern="0" dirty="0"/>
              <a:t>(Also noted in the A&amp;I Guide, Part II Section 9-1, II - 9 – 4)</a:t>
            </a:r>
          </a:p>
          <a:p>
            <a:pPr eaLnBrk="1" hangingPunct="1">
              <a:spcBef>
                <a:spcPts val="600"/>
              </a:spcBef>
            </a:pPr>
            <a:endParaRPr lang="en-US" sz="800" kern="0" dirty="0"/>
          </a:p>
          <a:p>
            <a:pPr eaLnBrk="1" hangingPunct="1">
              <a:spcBef>
                <a:spcPts val="600"/>
              </a:spcBef>
            </a:pPr>
            <a:r>
              <a:rPr lang="en-US" sz="2100" kern="0" dirty="0"/>
              <a:t>National Guard falls under State Code of Military Justice </a:t>
            </a:r>
            <a:r>
              <a:rPr lang="en-US" sz="2100" kern="0" dirty="0">
                <a:solidFill>
                  <a:srgbClr val="3333FF"/>
                </a:solidFill>
              </a:rPr>
              <a:t>-</a:t>
            </a:r>
            <a:r>
              <a:rPr lang="en-US" sz="2100" kern="0" dirty="0"/>
              <a:t> </a:t>
            </a:r>
            <a:r>
              <a:rPr lang="en-US" sz="2100" kern="0" dirty="0">
                <a:solidFill>
                  <a:srgbClr val="3333FF"/>
                </a:solidFill>
              </a:rPr>
              <a:t>Adverse action taken in one status likely affects other statuses</a:t>
            </a:r>
            <a:r>
              <a:rPr lang="en-US" sz="2400" kern="0" dirty="0">
                <a:solidFill>
                  <a:srgbClr val="3333FF"/>
                </a:solidFill>
              </a:rPr>
              <a:t>. </a:t>
            </a:r>
          </a:p>
        </p:txBody>
      </p:sp>
    </p:spTree>
    <p:extLst>
      <p:ext uri="{BB962C8B-B14F-4D97-AF65-F5344CB8AC3E}">
        <p14:creationId xmlns:p14="http://schemas.microsoft.com/office/powerpoint/2010/main" val="374129733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CE7E07A1-E4E2-41CF-8401-C81F1708C9F1}" type="slidenum">
              <a:rPr lang="en-US" smtClean="0"/>
              <a:pPr>
                <a:defRPr/>
              </a:pPr>
              <a:t>15</a:t>
            </a:fld>
            <a:endParaRPr lang="en-US" dirty="0"/>
          </a:p>
        </p:txBody>
      </p:sp>
      <p:sp>
        <p:nvSpPr>
          <p:cNvPr id="13315" name="Rectangle 3078"/>
          <p:cNvSpPr>
            <a:spLocks noGrp="1" noChangeArrowheads="1"/>
          </p:cNvSpPr>
          <p:nvPr>
            <p:ph type="title"/>
          </p:nvPr>
        </p:nvSpPr>
        <p:spPr>
          <a:xfrm>
            <a:off x="1333500" y="121017"/>
            <a:ext cx="6477000" cy="1143000"/>
          </a:xfrm>
        </p:spPr>
        <p:txBody>
          <a:bodyPr/>
          <a:lstStyle/>
          <a:p>
            <a:pPr eaLnBrk="1" hangingPunct="1"/>
            <a:r>
              <a:rPr lang="en-US" sz="3800" dirty="0">
                <a:solidFill>
                  <a:schemeClr val="tx1"/>
                </a:solidFill>
              </a:rPr>
              <a:t>Categories of WBR Complainants</a:t>
            </a:r>
          </a:p>
        </p:txBody>
      </p:sp>
      <p:sp>
        <p:nvSpPr>
          <p:cNvPr id="13316" name="Rectangle 3079"/>
          <p:cNvSpPr>
            <a:spLocks noGrp="1" noChangeArrowheads="1"/>
          </p:cNvSpPr>
          <p:nvPr>
            <p:ph type="body" idx="1"/>
          </p:nvPr>
        </p:nvSpPr>
        <p:spPr>
          <a:xfrm>
            <a:off x="238539" y="1914922"/>
            <a:ext cx="8061325" cy="4087812"/>
          </a:xfrm>
        </p:spPr>
        <p:txBody>
          <a:bodyPr/>
          <a:lstStyle/>
          <a:p>
            <a:pPr eaLnBrk="1" hangingPunct="1">
              <a:spcBef>
                <a:spcPts val="600"/>
              </a:spcBef>
            </a:pPr>
            <a:r>
              <a:rPr lang="en-US" sz="2800" dirty="0"/>
              <a:t>Military Member</a:t>
            </a:r>
          </a:p>
          <a:p>
            <a:pPr eaLnBrk="1" hangingPunct="1">
              <a:spcBef>
                <a:spcPts val="600"/>
              </a:spcBef>
            </a:pPr>
            <a:endParaRPr lang="en-US" dirty="0"/>
          </a:p>
          <a:p>
            <a:pPr eaLnBrk="1" hangingPunct="1">
              <a:lnSpc>
                <a:spcPct val="70000"/>
              </a:lnSpc>
              <a:spcBef>
                <a:spcPts val="600"/>
              </a:spcBef>
            </a:pPr>
            <a:r>
              <a:rPr lang="en-US" sz="2800" dirty="0"/>
              <a:t>Appropriated Fund (AF) Civilian</a:t>
            </a:r>
          </a:p>
          <a:p>
            <a:pPr marL="0" indent="0" eaLnBrk="1" hangingPunct="1">
              <a:spcBef>
                <a:spcPts val="600"/>
              </a:spcBef>
              <a:buNone/>
            </a:pPr>
            <a:endParaRPr lang="en-US" sz="2800" dirty="0"/>
          </a:p>
          <a:p>
            <a:pPr eaLnBrk="1" hangingPunct="1">
              <a:spcBef>
                <a:spcPts val="600"/>
              </a:spcBef>
            </a:pPr>
            <a:r>
              <a:rPr lang="en-US" sz="2800" dirty="0"/>
              <a:t>Non-Appropriated Fund (NAF)  Civilian</a:t>
            </a:r>
          </a:p>
          <a:p>
            <a:pPr eaLnBrk="1" hangingPunct="1">
              <a:spcBef>
                <a:spcPts val="600"/>
              </a:spcBef>
            </a:pPr>
            <a:endParaRPr lang="en-US" sz="2800" dirty="0"/>
          </a:p>
          <a:p>
            <a:pPr eaLnBrk="1" hangingPunct="1">
              <a:spcBef>
                <a:spcPts val="600"/>
              </a:spcBef>
            </a:pPr>
            <a:r>
              <a:rPr lang="en-US" sz="2800" dirty="0"/>
              <a:t>Contractor Employee</a:t>
            </a:r>
          </a:p>
        </p:txBody>
      </p:sp>
      <p:sp>
        <p:nvSpPr>
          <p:cNvPr id="101385" name="Text Box 3081"/>
          <p:cNvSpPr txBox="1">
            <a:spLocks noChangeArrowheads="1"/>
          </p:cNvSpPr>
          <p:nvPr/>
        </p:nvSpPr>
        <p:spPr bwMode="ltGray">
          <a:xfrm>
            <a:off x="685800" y="4338638"/>
            <a:ext cx="3962400" cy="461962"/>
          </a:xfrm>
          <a:prstGeom prst="rect">
            <a:avLst/>
          </a:prstGeom>
          <a:noFill/>
          <a:ln w="9525">
            <a:noFill/>
            <a:miter lim="800000"/>
            <a:headEnd/>
            <a:tailEnd/>
          </a:ln>
          <a:effectLst/>
        </p:spPr>
        <p:txBody>
          <a:bodyPr wrap="none">
            <a:spAutoFit/>
          </a:bodyPr>
          <a:lstStyle/>
          <a:p>
            <a:pPr>
              <a:defRPr/>
            </a:pPr>
            <a:r>
              <a:rPr lang="en-US" b="1" dirty="0">
                <a:solidFill>
                  <a:srgbClr val="3333FF"/>
                </a:solidFill>
                <a:cs typeface="+mn-cs"/>
              </a:rPr>
              <a:t>AAFES / MWR Employees</a:t>
            </a:r>
          </a:p>
        </p:txBody>
      </p:sp>
      <p:sp>
        <p:nvSpPr>
          <p:cNvPr id="101388" name="Text Box 3084"/>
          <p:cNvSpPr txBox="1">
            <a:spLocks noChangeArrowheads="1"/>
          </p:cNvSpPr>
          <p:nvPr/>
        </p:nvSpPr>
        <p:spPr bwMode="ltGray">
          <a:xfrm>
            <a:off x="457200" y="1964634"/>
            <a:ext cx="8445500" cy="830997"/>
          </a:xfrm>
          <a:prstGeom prst="rect">
            <a:avLst/>
          </a:prstGeom>
          <a:noFill/>
          <a:ln w="9525">
            <a:noFill/>
            <a:miter lim="800000"/>
            <a:headEnd/>
            <a:tailEnd/>
          </a:ln>
          <a:effectLst/>
        </p:spPr>
        <p:txBody>
          <a:bodyPr wrap="square">
            <a:spAutoFit/>
          </a:bodyPr>
          <a:lstStyle/>
          <a:p>
            <a:pPr>
              <a:defRPr/>
            </a:pPr>
            <a:r>
              <a:rPr lang="en-US" b="1" dirty="0">
                <a:solidFill>
                  <a:srgbClr val="3333FF"/>
                </a:solidFill>
                <a:latin typeface="+mn-lt"/>
                <a:cs typeface="+mn-cs"/>
              </a:rPr>
              <a:t>		             Active Component (AC), USAR (RC), and National Guard (NG) (Federal interest)</a:t>
            </a:r>
          </a:p>
        </p:txBody>
      </p:sp>
      <p:sp>
        <p:nvSpPr>
          <p:cNvPr id="101389" name="Text Box 3085"/>
          <p:cNvSpPr txBox="1">
            <a:spLocks noChangeArrowheads="1"/>
          </p:cNvSpPr>
          <p:nvPr/>
        </p:nvSpPr>
        <p:spPr bwMode="ltGray">
          <a:xfrm>
            <a:off x="522701" y="3293325"/>
            <a:ext cx="7493000" cy="461963"/>
          </a:xfrm>
          <a:prstGeom prst="rect">
            <a:avLst/>
          </a:prstGeom>
          <a:noFill/>
          <a:ln w="9525">
            <a:noFill/>
            <a:miter lim="800000"/>
            <a:headEnd/>
            <a:tailEnd/>
          </a:ln>
          <a:effectLst/>
        </p:spPr>
        <p:txBody>
          <a:bodyPr wrap="square">
            <a:spAutoFit/>
          </a:bodyPr>
          <a:lstStyle/>
          <a:p>
            <a:pPr>
              <a:defRPr/>
            </a:pPr>
            <a:r>
              <a:rPr lang="en-US" b="1" dirty="0">
                <a:solidFill>
                  <a:srgbClr val="3333FF"/>
                </a:solidFill>
                <a:cs typeface="+mn-cs"/>
              </a:rPr>
              <a:t>General Schedule (GS) / Wage Grade (WG)</a:t>
            </a:r>
          </a:p>
        </p:txBody>
      </p:sp>
      <p:sp>
        <p:nvSpPr>
          <p:cNvPr id="101391" name="Text Box 3087"/>
          <p:cNvSpPr txBox="1">
            <a:spLocks noChangeArrowheads="1"/>
          </p:cNvSpPr>
          <p:nvPr/>
        </p:nvSpPr>
        <p:spPr bwMode="ltGray">
          <a:xfrm>
            <a:off x="673579" y="5326891"/>
            <a:ext cx="5498621" cy="830997"/>
          </a:xfrm>
          <a:prstGeom prst="rect">
            <a:avLst/>
          </a:prstGeom>
          <a:noFill/>
          <a:ln w="9525">
            <a:noFill/>
            <a:miter lim="800000"/>
            <a:headEnd/>
            <a:tailEnd/>
          </a:ln>
          <a:effectLst/>
        </p:spPr>
        <p:txBody>
          <a:bodyPr wrap="none">
            <a:spAutoFit/>
          </a:bodyPr>
          <a:lstStyle/>
          <a:p>
            <a:pPr>
              <a:defRPr/>
            </a:pPr>
            <a:r>
              <a:rPr lang="en-US" b="1" dirty="0">
                <a:solidFill>
                  <a:srgbClr val="3333FF"/>
                </a:solidFill>
                <a:cs typeface="+mn-cs"/>
              </a:rPr>
              <a:t>Kellogg Brown &amp; Root (KBR), CACI, </a:t>
            </a:r>
          </a:p>
          <a:p>
            <a:pPr>
              <a:defRPr/>
            </a:pPr>
            <a:r>
              <a:rPr lang="en-US" b="1" dirty="0">
                <a:solidFill>
                  <a:srgbClr val="3333FF"/>
                </a:solidFill>
                <a:cs typeface="+mn-cs"/>
              </a:rPr>
              <a:t>Booz Allen Hamilton (BAH), etc.</a:t>
            </a:r>
          </a:p>
        </p:txBody>
      </p:sp>
      <p:sp>
        <p:nvSpPr>
          <p:cNvPr id="16" name="Oval 15"/>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grpSp>
        <p:nvGrpSpPr>
          <p:cNvPr id="2" name="Group 1">
            <a:extLst>
              <a:ext uri="{FF2B5EF4-FFF2-40B4-BE49-F238E27FC236}">
                <a16:creationId xmlns:a16="http://schemas.microsoft.com/office/drawing/2014/main" id="{A70739D8-F75B-D578-5BB8-2827CCBEF901}"/>
              </a:ext>
            </a:extLst>
          </p:cNvPr>
          <p:cNvGrpSpPr>
            <a:grpSpLocks/>
          </p:cNvGrpSpPr>
          <p:nvPr/>
        </p:nvGrpSpPr>
        <p:grpSpPr bwMode="auto">
          <a:xfrm>
            <a:off x="7912100" y="152400"/>
            <a:ext cx="1231900" cy="1219200"/>
            <a:chOff x="7467600" y="76200"/>
            <a:chExt cx="1231900" cy="1219200"/>
          </a:xfrm>
        </p:grpSpPr>
        <p:sp>
          <p:nvSpPr>
            <p:cNvPr id="3" name="AutoShape 5">
              <a:extLst>
                <a:ext uri="{FF2B5EF4-FFF2-40B4-BE49-F238E27FC236}">
                  <a16:creationId xmlns:a16="http://schemas.microsoft.com/office/drawing/2014/main" id="{006275AB-ABB1-9487-3F0B-A87F6DF125FB}"/>
                </a:ext>
              </a:extLst>
            </p:cNvPr>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4" name="Text Box 6">
              <a:extLst>
                <a:ext uri="{FF2B5EF4-FFF2-40B4-BE49-F238E27FC236}">
                  <a16:creationId xmlns:a16="http://schemas.microsoft.com/office/drawing/2014/main" id="{C9842C33-BB1F-3056-7278-DAC0FC7EE868}"/>
                </a:ext>
              </a:extLst>
            </p:cNvPr>
            <p:cNvSpPr txBox="1">
              <a:spLocks noChangeArrowheads="1"/>
            </p:cNvSpPr>
            <p:nvPr/>
          </p:nvSpPr>
          <p:spPr bwMode="auto">
            <a:xfrm>
              <a:off x="7760036" y="516215"/>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mn-lt"/>
                </a:rPr>
                <a:t>ELO</a:t>
              </a:r>
            </a:p>
            <a:p>
              <a:pPr algn="ctr" eaLnBrk="0" hangingPunct="0"/>
              <a:r>
                <a:rPr lang="en-US" sz="1400" b="1" dirty="0">
                  <a:solidFill>
                    <a:schemeClr val="tx1"/>
                  </a:solidFill>
                  <a:latin typeface="+mn-lt"/>
                </a:rPr>
                <a:t>1</a:t>
              </a:r>
            </a:p>
          </p:txBody>
        </p:sp>
      </p:grpSp>
    </p:spTree>
    <p:extLst>
      <p:ext uri="{BB962C8B-B14F-4D97-AF65-F5344CB8AC3E}">
        <p14:creationId xmlns:p14="http://schemas.microsoft.com/office/powerpoint/2010/main" val="241037106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3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P spid="101385" grpId="0"/>
      <p:bldP spid="101388" grpId="0" uiExpand="1"/>
      <p:bldP spid="101389" grpId="0"/>
      <p:bldP spid="1013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13C0713C-F3D9-40E3-BA20-1EA4C01A3076}" type="slidenum">
              <a:rPr lang="en-US" smtClean="0"/>
              <a:pPr>
                <a:defRPr/>
              </a:pPr>
              <a:t>16</a:t>
            </a:fld>
            <a:endParaRPr lang="en-US" dirty="0"/>
          </a:p>
        </p:txBody>
      </p:sp>
      <p:sp>
        <p:nvSpPr>
          <p:cNvPr id="14339" name="Rectangle 2"/>
          <p:cNvSpPr>
            <a:spLocks noGrp="1" noChangeArrowheads="1"/>
          </p:cNvSpPr>
          <p:nvPr>
            <p:ph type="title"/>
          </p:nvPr>
        </p:nvSpPr>
        <p:spPr>
          <a:xfrm>
            <a:off x="1478808" y="152400"/>
            <a:ext cx="6781800" cy="1143000"/>
          </a:xfrm>
        </p:spPr>
        <p:txBody>
          <a:bodyPr/>
          <a:lstStyle/>
          <a:p>
            <a:pPr eaLnBrk="1" hangingPunct="1"/>
            <a:r>
              <a:rPr lang="en-US" sz="3800" dirty="0">
                <a:solidFill>
                  <a:schemeClr val="tx1"/>
                </a:solidFill>
              </a:rPr>
              <a:t>Agency Authorized to Receive WBR Allegations </a:t>
            </a:r>
          </a:p>
        </p:txBody>
      </p:sp>
      <p:sp>
        <p:nvSpPr>
          <p:cNvPr id="14340" name="Rectangle 3"/>
          <p:cNvSpPr>
            <a:spLocks noGrp="1" noChangeArrowheads="1"/>
          </p:cNvSpPr>
          <p:nvPr>
            <p:ph type="body" idx="1"/>
          </p:nvPr>
        </p:nvSpPr>
        <p:spPr>
          <a:xfrm>
            <a:off x="238539" y="1914939"/>
            <a:ext cx="7772400" cy="4114800"/>
          </a:xfrm>
        </p:spPr>
        <p:txBody>
          <a:bodyPr/>
          <a:lstStyle/>
          <a:p>
            <a:pPr eaLnBrk="1" hangingPunct="1"/>
            <a:r>
              <a:rPr lang="en-US" sz="2800" dirty="0"/>
              <a:t>Military Member  </a:t>
            </a:r>
            <a:br>
              <a:rPr lang="en-US" dirty="0"/>
            </a:br>
            <a:endParaRPr lang="en-US" dirty="0"/>
          </a:p>
          <a:p>
            <a:pPr eaLnBrk="1" hangingPunct="1"/>
            <a:r>
              <a:rPr lang="en-US" sz="2800" dirty="0"/>
              <a:t>Appropriated Fund Civilian</a:t>
            </a:r>
          </a:p>
          <a:p>
            <a:pPr eaLnBrk="1" hangingPunct="1"/>
            <a:endParaRPr lang="en-US" sz="2800" dirty="0"/>
          </a:p>
          <a:p>
            <a:pPr eaLnBrk="1" hangingPunct="1"/>
            <a:r>
              <a:rPr lang="en-US" sz="2800" dirty="0">
                <a:solidFill>
                  <a:srgbClr val="FF0000"/>
                </a:solidFill>
              </a:rPr>
              <a:t>Non-Appropriated Fund (NAF) Civilian</a:t>
            </a:r>
          </a:p>
          <a:p>
            <a:pPr eaLnBrk="1" hangingPunct="1"/>
            <a:endParaRPr lang="en-US" dirty="0"/>
          </a:p>
          <a:p>
            <a:pPr eaLnBrk="1" hangingPunct="1"/>
            <a:r>
              <a:rPr lang="en-US" sz="2800" dirty="0">
                <a:solidFill>
                  <a:srgbClr val="FF0000"/>
                </a:solidFill>
              </a:rPr>
              <a:t>Contractor Employee</a:t>
            </a:r>
            <a:endParaRPr lang="en-US" sz="2400" dirty="0">
              <a:solidFill>
                <a:srgbClr val="FF0000"/>
              </a:solidFill>
            </a:endParaRPr>
          </a:p>
        </p:txBody>
      </p:sp>
      <p:sp>
        <p:nvSpPr>
          <p:cNvPr id="147460" name="Text Box 4"/>
          <p:cNvSpPr txBox="1">
            <a:spLocks noChangeArrowheads="1"/>
          </p:cNvSpPr>
          <p:nvPr/>
        </p:nvSpPr>
        <p:spPr bwMode="ltGray">
          <a:xfrm>
            <a:off x="628775" y="2348038"/>
            <a:ext cx="6973888" cy="461962"/>
          </a:xfrm>
          <a:prstGeom prst="rect">
            <a:avLst/>
          </a:prstGeom>
          <a:noFill/>
          <a:ln w="9525">
            <a:noFill/>
            <a:miter lim="800000"/>
            <a:headEnd/>
            <a:tailEnd/>
          </a:ln>
          <a:effectLst/>
        </p:spPr>
        <p:txBody>
          <a:bodyPr wrap="none">
            <a:spAutoFit/>
          </a:bodyPr>
          <a:lstStyle/>
          <a:p>
            <a:pPr algn="ctr">
              <a:defRPr/>
            </a:pPr>
            <a:r>
              <a:rPr lang="en-US" b="1" dirty="0">
                <a:solidFill>
                  <a:srgbClr val="3333FF"/>
                </a:solidFill>
                <a:latin typeface="+mn-lt"/>
                <a:cs typeface="+mn-cs"/>
              </a:rPr>
              <a:t>Any Service IG can receive – </a:t>
            </a:r>
            <a:r>
              <a:rPr lang="en-US" b="1" u="sng" dirty="0">
                <a:solidFill>
                  <a:srgbClr val="3333FF"/>
                </a:solidFill>
                <a:latin typeface="+mn-lt"/>
                <a:cs typeface="+mn-cs"/>
              </a:rPr>
              <a:t>DoD IG oversight</a:t>
            </a:r>
          </a:p>
        </p:txBody>
      </p:sp>
      <p:sp>
        <p:nvSpPr>
          <p:cNvPr id="147461" name="Text Box 5"/>
          <p:cNvSpPr txBox="1">
            <a:spLocks noChangeArrowheads="1"/>
          </p:cNvSpPr>
          <p:nvPr/>
        </p:nvSpPr>
        <p:spPr bwMode="ltGray">
          <a:xfrm>
            <a:off x="634637" y="4453660"/>
            <a:ext cx="4662487" cy="461962"/>
          </a:xfrm>
          <a:prstGeom prst="rect">
            <a:avLst/>
          </a:prstGeom>
          <a:noFill/>
          <a:ln w="9525">
            <a:noFill/>
            <a:miter lim="800000"/>
            <a:headEnd/>
            <a:tailEnd/>
          </a:ln>
          <a:effectLst/>
        </p:spPr>
        <p:txBody>
          <a:bodyPr wrap="none">
            <a:spAutoFit/>
          </a:bodyPr>
          <a:lstStyle/>
          <a:p>
            <a:pPr algn="ctr">
              <a:defRPr/>
            </a:pPr>
            <a:r>
              <a:rPr lang="en-US" b="1" dirty="0">
                <a:solidFill>
                  <a:srgbClr val="3333FF"/>
                </a:solidFill>
                <a:latin typeface="+mn-lt"/>
                <a:cs typeface="+mn-cs"/>
              </a:rPr>
              <a:t>Refer complainant to:  </a:t>
            </a:r>
            <a:r>
              <a:rPr lang="en-US" b="1" u="sng" dirty="0">
                <a:solidFill>
                  <a:srgbClr val="3333FF"/>
                </a:solidFill>
                <a:latin typeface="+mn-lt"/>
                <a:cs typeface="+mn-cs"/>
              </a:rPr>
              <a:t>DoD IG</a:t>
            </a:r>
          </a:p>
        </p:txBody>
      </p:sp>
      <p:sp>
        <p:nvSpPr>
          <p:cNvPr id="147462" name="Text Box 6"/>
          <p:cNvSpPr txBox="1">
            <a:spLocks noChangeArrowheads="1"/>
          </p:cNvSpPr>
          <p:nvPr/>
        </p:nvSpPr>
        <p:spPr bwMode="ltGray">
          <a:xfrm>
            <a:off x="757238" y="3387079"/>
            <a:ext cx="7777162" cy="461962"/>
          </a:xfrm>
          <a:prstGeom prst="rect">
            <a:avLst/>
          </a:prstGeom>
          <a:noFill/>
          <a:ln w="9525">
            <a:noFill/>
            <a:miter lim="800000"/>
            <a:headEnd/>
            <a:tailEnd/>
          </a:ln>
          <a:effectLst/>
        </p:spPr>
        <p:txBody>
          <a:bodyPr>
            <a:spAutoFit/>
          </a:bodyPr>
          <a:lstStyle/>
          <a:p>
            <a:pPr>
              <a:defRPr/>
            </a:pPr>
            <a:r>
              <a:rPr lang="en-US" b="1" dirty="0">
                <a:solidFill>
                  <a:srgbClr val="3333FF"/>
                </a:solidFill>
                <a:latin typeface="+mn-lt"/>
                <a:cs typeface="+mn-cs"/>
              </a:rPr>
              <a:t>Refer complainant to:  </a:t>
            </a:r>
            <a:r>
              <a:rPr lang="en-US" b="1" u="sng" dirty="0">
                <a:solidFill>
                  <a:srgbClr val="3333FF"/>
                </a:solidFill>
                <a:latin typeface="+mn-lt"/>
                <a:cs typeface="+mn-cs"/>
              </a:rPr>
              <a:t>Office of Special Counsel</a:t>
            </a:r>
            <a:endParaRPr lang="en-US" b="1" dirty="0">
              <a:solidFill>
                <a:srgbClr val="3333FF"/>
              </a:solidFill>
              <a:latin typeface="+mn-lt"/>
              <a:cs typeface="+mn-cs"/>
            </a:endParaRPr>
          </a:p>
        </p:txBody>
      </p:sp>
      <p:sp>
        <p:nvSpPr>
          <p:cNvPr id="147463" name="Text Box 7"/>
          <p:cNvSpPr txBox="1">
            <a:spLocks noChangeArrowheads="1"/>
          </p:cNvSpPr>
          <p:nvPr/>
        </p:nvSpPr>
        <p:spPr bwMode="ltGray">
          <a:xfrm>
            <a:off x="704975" y="5405977"/>
            <a:ext cx="7696200" cy="461962"/>
          </a:xfrm>
          <a:prstGeom prst="rect">
            <a:avLst/>
          </a:prstGeom>
          <a:noFill/>
          <a:ln w="9525">
            <a:noFill/>
            <a:miter lim="800000"/>
            <a:headEnd/>
            <a:tailEnd/>
          </a:ln>
          <a:effectLst/>
        </p:spPr>
        <p:txBody>
          <a:bodyPr wrap="square">
            <a:spAutoFit/>
          </a:bodyPr>
          <a:lstStyle/>
          <a:p>
            <a:pPr>
              <a:defRPr/>
            </a:pPr>
            <a:r>
              <a:rPr lang="en-US" b="1" dirty="0">
                <a:solidFill>
                  <a:srgbClr val="3333FF"/>
                </a:solidFill>
                <a:latin typeface="+mn-lt"/>
                <a:cs typeface="+mn-cs"/>
              </a:rPr>
              <a:t>Refer complainant to:  </a:t>
            </a:r>
            <a:r>
              <a:rPr lang="en-US" b="1" u="sng" dirty="0">
                <a:solidFill>
                  <a:srgbClr val="3333FF"/>
                </a:solidFill>
                <a:latin typeface="+mn-lt"/>
                <a:cs typeface="+mn-cs"/>
              </a:rPr>
              <a:t>DoD IG</a:t>
            </a:r>
            <a:endParaRPr lang="en-US" b="1" dirty="0">
              <a:solidFill>
                <a:srgbClr val="3333FF"/>
              </a:solidFill>
              <a:latin typeface="+mn-lt"/>
              <a:cs typeface="+mn-cs"/>
            </a:endParaRPr>
          </a:p>
        </p:txBody>
      </p:sp>
      <p:sp>
        <p:nvSpPr>
          <p:cNvPr id="17" name="Oval 16"/>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grpSp>
        <p:nvGrpSpPr>
          <p:cNvPr id="2" name="Group 1">
            <a:extLst>
              <a:ext uri="{FF2B5EF4-FFF2-40B4-BE49-F238E27FC236}">
                <a16:creationId xmlns:a16="http://schemas.microsoft.com/office/drawing/2014/main" id="{E9590375-50D7-E235-DB49-12B48FA5A72A}"/>
              </a:ext>
            </a:extLst>
          </p:cNvPr>
          <p:cNvGrpSpPr>
            <a:grpSpLocks/>
          </p:cNvGrpSpPr>
          <p:nvPr/>
        </p:nvGrpSpPr>
        <p:grpSpPr bwMode="auto">
          <a:xfrm>
            <a:off x="7912100" y="152400"/>
            <a:ext cx="1231900" cy="1219200"/>
            <a:chOff x="7467600" y="76200"/>
            <a:chExt cx="1231900" cy="1219200"/>
          </a:xfrm>
        </p:grpSpPr>
        <p:sp>
          <p:nvSpPr>
            <p:cNvPr id="3" name="AutoShape 5">
              <a:extLst>
                <a:ext uri="{FF2B5EF4-FFF2-40B4-BE49-F238E27FC236}">
                  <a16:creationId xmlns:a16="http://schemas.microsoft.com/office/drawing/2014/main" id="{34C0B30D-7F78-2077-C06F-64DCC6C55ECB}"/>
                </a:ext>
              </a:extLst>
            </p:cNvPr>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4" name="Text Box 6">
              <a:extLst>
                <a:ext uri="{FF2B5EF4-FFF2-40B4-BE49-F238E27FC236}">
                  <a16:creationId xmlns:a16="http://schemas.microsoft.com/office/drawing/2014/main" id="{8C13A4EB-9F2D-F3DA-21C0-34181EA725A4}"/>
                </a:ext>
              </a:extLst>
            </p:cNvPr>
            <p:cNvSpPr txBox="1">
              <a:spLocks noChangeArrowheads="1"/>
            </p:cNvSpPr>
            <p:nvPr/>
          </p:nvSpPr>
          <p:spPr bwMode="auto">
            <a:xfrm>
              <a:off x="7760036" y="516215"/>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mn-lt"/>
                </a:rPr>
                <a:t>ELO</a:t>
              </a:r>
            </a:p>
            <a:p>
              <a:pPr algn="ctr" eaLnBrk="0" hangingPunct="0"/>
              <a:r>
                <a:rPr lang="en-US" sz="1400" b="1" dirty="0">
                  <a:solidFill>
                    <a:schemeClr val="tx1"/>
                  </a:solidFill>
                  <a:latin typeface="+mn-lt"/>
                </a:rPr>
                <a:t>2</a:t>
              </a:r>
            </a:p>
          </p:txBody>
        </p:sp>
      </p:grpSp>
    </p:spTree>
    <p:extLst>
      <p:ext uri="{BB962C8B-B14F-4D97-AF65-F5344CB8AC3E}">
        <p14:creationId xmlns:p14="http://schemas.microsoft.com/office/powerpoint/2010/main" val="3044609649"/>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1" grpId="0"/>
      <p:bldP spid="147462" grpId="0"/>
      <p:bldP spid="1474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45A5AB28-07A8-46CB-B960-3F3272AEB9CC}" type="slidenum">
              <a:rPr lang="en-US" smtClean="0"/>
              <a:pPr>
                <a:defRPr/>
              </a:pPr>
              <a:t>17</a:t>
            </a:fld>
            <a:endParaRPr lang="en-US" dirty="0"/>
          </a:p>
        </p:txBody>
      </p:sp>
      <p:sp>
        <p:nvSpPr>
          <p:cNvPr id="15363" name="Rectangle 6"/>
          <p:cNvSpPr>
            <a:spLocks noGrp="1" noChangeArrowheads="1"/>
          </p:cNvSpPr>
          <p:nvPr>
            <p:ph type="title"/>
          </p:nvPr>
        </p:nvSpPr>
        <p:spPr>
          <a:xfrm>
            <a:off x="2057400" y="152400"/>
            <a:ext cx="5867400" cy="1143000"/>
          </a:xfrm>
        </p:spPr>
        <p:txBody>
          <a:bodyPr/>
          <a:lstStyle/>
          <a:p>
            <a:pPr eaLnBrk="1" hangingPunct="1"/>
            <a:r>
              <a:rPr lang="en-US" sz="3800" dirty="0">
                <a:solidFill>
                  <a:schemeClr val="tx1"/>
                </a:solidFill>
              </a:rPr>
              <a:t>Agency Responsible for Investigating WBR</a:t>
            </a:r>
            <a:br>
              <a:rPr lang="en-US" sz="3800" dirty="0">
                <a:solidFill>
                  <a:schemeClr val="tx1"/>
                </a:solidFill>
              </a:rPr>
            </a:br>
            <a:r>
              <a:rPr lang="en-US" sz="2600" dirty="0"/>
              <a:t>(1 of 4)</a:t>
            </a:r>
            <a:br>
              <a:rPr lang="en-US" sz="2600" dirty="0"/>
            </a:br>
            <a:endParaRPr lang="en-US" sz="2600" dirty="0">
              <a:solidFill>
                <a:schemeClr val="tx1"/>
              </a:solidFill>
            </a:endParaRPr>
          </a:p>
        </p:txBody>
      </p:sp>
      <p:sp>
        <p:nvSpPr>
          <p:cNvPr id="15364" name="Rectangle 7"/>
          <p:cNvSpPr>
            <a:spLocks noGrp="1" noChangeArrowheads="1"/>
          </p:cNvSpPr>
          <p:nvPr>
            <p:ph type="body" idx="1"/>
          </p:nvPr>
        </p:nvSpPr>
        <p:spPr>
          <a:xfrm>
            <a:off x="76200" y="1914939"/>
            <a:ext cx="9060673" cy="4114800"/>
          </a:xfrm>
        </p:spPr>
        <p:txBody>
          <a:bodyPr/>
          <a:lstStyle/>
          <a:p>
            <a:pPr eaLnBrk="1" hangingPunct="1">
              <a:buFontTx/>
              <a:buNone/>
            </a:pPr>
            <a:r>
              <a:rPr lang="en-US" sz="2800" u="sng" dirty="0"/>
              <a:t>Military</a:t>
            </a:r>
            <a:r>
              <a:rPr lang="en-US" sz="2800" dirty="0"/>
              <a:t> WBR Complaints:</a:t>
            </a:r>
          </a:p>
          <a:p>
            <a:pPr eaLnBrk="1" hangingPunct="1">
              <a:buFontTx/>
              <a:buNone/>
            </a:pPr>
            <a:endParaRPr lang="en-US" sz="800" dirty="0"/>
          </a:p>
          <a:p>
            <a:pPr eaLnBrk="1" hangingPunct="1">
              <a:buClr>
                <a:schemeClr val="tx1"/>
              </a:buClr>
            </a:pPr>
            <a:r>
              <a:rPr lang="en-US" sz="2400" dirty="0">
                <a:solidFill>
                  <a:srgbClr val="FF0000"/>
                </a:solidFill>
              </a:rPr>
              <a:t>Service IGs will investigate military complaints (allegations) of Whistleblower Reprisal</a:t>
            </a:r>
          </a:p>
          <a:p>
            <a:pPr marL="0" indent="0" eaLnBrk="1" hangingPunct="1">
              <a:buClr>
                <a:schemeClr val="tx1"/>
              </a:buClr>
              <a:buNone/>
            </a:pPr>
            <a:endParaRPr lang="en-US" sz="1000" dirty="0"/>
          </a:p>
          <a:p>
            <a:pPr eaLnBrk="1" hangingPunct="1">
              <a:spcBef>
                <a:spcPts val="0"/>
              </a:spcBef>
              <a:buClr>
                <a:schemeClr val="tx1"/>
              </a:buClr>
            </a:pPr>
            <a:r>
              <a:rPr lang="en-US" sz="2400" dirty="0"/>
              <a:t>DoD IG</a:t>
            </a:r>
            <a:r>
              <a:rPr lang="en-US" sz="2400" b="0" dirty="0"/>
              <a:t> </a:t>
            </a:r>
            <a:r>
              <a:rPr lang="en-US" sz="2400" dirty="0"/>
              <a:t>has oversight of Title 10 </a:t>
            </a:r>
          </a:p>
          <a:p>
            <a:pPr marL="0" indent="0" eaLnBrk="1" hangingPunct="1">
              <a:spcBef>
                <a:spcPts val="0"/>
              </a:spcBef>
              <a:buClr>
                <a:schemeClr val="tx1"/>
              </a:buClr>
              <a:buNone/>
            </a:pPr>
            <a:r>
              <a:rPr lang="en-US" sz="2400" dirty="0"/>
              <a:t>    reprisal investigations</a:t>
            </a:r>
          </a:p>
          <a:p>
            <a:pPr marL="0" indent="0" eaLnBrk="1" hangingPunct="1">
              <a:spcBef>
                <a:spcPts val="0"/>
              </a:spcBef>
              <a:buClr>
                <a:schemeClr val="tx1"/>
              </a:buClr>
              <a:buNone/>
            </a:pPr>
            <a:endParaRPr lang="en-US" sz="1000" dirty="0"/>
          </a:p>
          <a:p>
            <a:pPr eaLnBrk="1" hangingPunct="1">
              <a:spcBef>
                <a:spcPts val="0"/>
              </a:spcBef>
              <a:buClr>
                <a:schemeClr val="tx1"/>
              </a:buClr>
            </a:pPr>
            <a:r>
              <a:rPr lang="en-US" sz="2400" dirty="0"/>
              <a:t>DoD IG</a:t>
            </a:r>
            <a:r>
              <a:rPr lang="en-US" sz="2400" b="0" dirty="0"/>
              <a:t> </a:t>
            </a:r>
            <a:r>
              <a:rPr lang="en-US" sz="2400" dirty="0"/>
              <a:t>has oversight of Title 32 (NG) </a:t>
            </a:r>
          </a:p>
          <a:p>
            <a:pPr marL="0" indent="0" eaLnBrk="1" hangingPunct="1">
              <a:spcBef>
                <a:spcPts val="0"/>
              </a:spcBef>
              <a:buClr>
                <a:schemeClr val="tx1"/>
              </a:buClr>
              <a:buNone/>
            </a:pPr>
            <a:r>
              <a:rPr lang="en-US" sz="2400" dirty="0"/>
              <a:t>    not on State Active Duty orders</a:t>
            </a:r>
          </a:p>
          <a:p>
            <a:pPr marL="0" indent="0" eaLnBrk="1" hangingPunct="1">
              <a:buClr>
                <a:schemeClr val="tx1"/>
              </a:buClr>
              <a:buNone/>
            </a:pPr>
            <a:endParaRPr lang="en-US" sz="1000" dirty="0"/>
          </a:p>
          <a:p>
            <a:pPr eaLnBrk="1" hangingPunct="1">
              <a:spcBef>
                <a:spcPts val="0"/>
              </a:spcBef>
              <a:buClr>
                <a:schemeClr val="tx1"/>
              </a:buClr>
            </a:pPr>
            <a:r>
              <a:rPr lang="en-US" sz="2400" i="1" u="sng" dirty="0"/>
              <a:t>Military</a:t>
            </a:r>
            <a:r>
              <a:rPr lang="en-US" sz="2400" dirty="0"/>
              <a:t> members have the right to </a:t>
            </a:r>
          </a:p>
          <a:p>
            <a:pPr marL="0" indent="0" eaLnBrk="1" hangingPunct="1">
              <a:spcBef>
                <a:spcPts val="0"/>
              </a:spcBef>
              <a:buClr>
                <a:schemeClr val="tx1"/>
              </a:buClr>
              <a:buNone/>
            </a:pPr>
            <a:r>
              <a:rPr lang="en-US" sz="2400" dirty="0"/>
              <a:t>    appeal investigation through the ABCMR</a:t>
            </a:r>
          </a:p>
          <a:p>
            <a:pPr marL="0" indent="0" eaLnBrk="1" hangingPunct="1">
              <a:spcBef>
                <a:spcPts val="0"/>
              </a:spcBef>
              <a:buClr>
                <a:schemeClr val="tx1"/>
              </a:buClr>
              <a:buNone/>
            </a:pPr>
            <a:endParaRPr lang="en-US" sz="1000" dirty="0"/>
          </a:p>
          <a:p>
            <a:pPr marL="0" indent="0" eaLnBrk="1" hangingPunct="1">
              <a:spcBef>
                <a:spcPts val="0"/>
              </a:spcBef>
              <a:buClr>
                <a:schemeClr val="tx1"/>
              </a:buClr>
              <a:buNone/>
            </a:pPr>
            <a:r>
              <a:rPr lang="en-US" sz="1800" dirty="0">
                <a:latin typeface="Aptos" panose="020B0004020202020204" pitchFamily="34" charset="0"/>
                <a:cs typeface="Calibri" panose="020F0502020204030204" pitchFamily="34" charset="0"/>
              </a:rPr>
              <a:t>The final appellate authority is the Under Secretary of Defense Personnel &amp; Readiness </a:t>
            </a:r>
          </a:p>
          <a:p>
            <a:pPr eaLnBrk="1" hangingPunct="1">
              <a:buFontTx/>
              <a:buNone/>
            </a:pPr>
            <a:endParaRPr lang="en-US" dirty="0"/>
          </a:p>
        </p:txBody>
      </p:sp>
      <p:grpSp>
        <p:nvGrpSpPr>
          <p:cNvPr id="10" name="Group 9"/>
          <p:cNvGrpSpPr>
            <a:grpSpLocks/>
          </p:cNvGrpSpPr>
          <p:nvPr/>
        </p:nvGrpSpPr>
        <p:grpSpPr bwMode="auto">
          <a:xfrm>
            <a:off x="7912100" y="152400"/>
            <a:ext cx="1231900" cy="1219200"/>
            <a:chOff x="7467600" y="76200"/>
            <a:chExt cx="1231900" cy="1219200"/>
          </a:xfrm>
        </p:grpSpPr>
        <p:sp>
          <p:nvSpPr>
            <p:cNvPr id="11"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2" name="Text Box 6"/>
            <p:cNvSpPr txBox="1">
              <a:spLocks noChangeArrowheads="1"/>
            </p:cNvSpPr>
            <p:nvPr/>
          </p:nvSpPr>
          <p:spPr bwMode="auto">
            <a:xfrm>
              <a:off x="7760036" y="516215"/>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mn-lt"/>
                </a:rPr>
                <a:t>ELO</a:t>
              </a:r>
            </a:p>
            <a:p>
              <a:pPr algn="ctr" eaLnBrk="0" hangingPunct="0"/>
              <a:r>
                <a:rPr lang="en-US" sz="1400" b="1" dirty="0">
                  <a:solidFill>
                    <a:schemeClr val="tx1"/>
                  </a:solidFill>
                  <a:latin typeface="+mn-lt"/>
                </a:rPr>
                <a:t>3</a:t>
              </a:r>
            </a:p>
          </p:txBody>
        </p:sp>
      </p:grpSp>
      <p:pic>
        <p:nvPicPr>
          <p:cNvPr id="9" name="Picture 7" descr="dodig.jpg"/>
          <p:cNvPicPr>
            <a:picLocks noChangeAspect="1"/>
          </p:cNvPicPr>
          <p:nvPr/>
        </p:nvPicPr>
        <p:blipFill>
          <a:blip r:embed="rId3" cstate="print"/>
          <a:srcRect/>
          <a:stretch>
            <a:fillRect/>
          </a:stretch>
        </p:blipFill>
        <p:spPr bwMode="auto">
          <a:xfrm>
            <a:off x="6165073" y="2971800"/>
            <a:ext cx="2743200" cy="2743200"/>
          </a:xfrm>
          <a:prstGeom prst="rect">
            <a:avLst/>
          </a:prstGeom>
          <a:noFill/>
          <a:ln w="9525">
            <a:noFill/>
            <a:miter lim="800000"/>
            <a:headEnd/>
            <a:tailEnd/>
          </a:ln>
        </p:spPr>
      </p:pic>
    </p:spTree>
    <p:extLst>
      <p:ext uri="{BB962C8B-B14F-4D97-AF65-F5344CB8AC3E}">
        <p14:creationId xmlns:p14="http://schemas.microsoft.com/office/powerpoint/2010/main" val="1012692162"/>
      </p:ext>
    </p:extLst>
  </p:cSld>
  <p:clrMapOvr>
    <a:masterClrMapping/>
  </p:clrMapOvr>
  <p:transition>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xfrm>
            <a:off x="5151783" y="6400800"/>
            <a:ext cx="3962400" cy="457200"/>
          </a:xfrm>
        </p:spPr>
        <p:txBody>
          <a:bodyPr/>
          <a:lstStyle/>
          <a:p>
            <a:pPr>
              <a:defRPr/>
            </a:pPr>
            <a:r>
              <a:rPr lang="en-US" dirty="0"/>
              <a:t>U.S. Army Inspector General School   </a:t>
            </a:r>
            <a:fld id="{FE55EB65-A612-43AC-B9F8-5FDEE66D01DF}" type="slidenum">
              <a:rPr lang="en-US" smtClean="0"/>
              <a:pPr>
                <a:defRPr/>
              </a:pPr>
              <a:t>18</a:t>
            </a:fld>
            <a:endParaRPr lang="en-US" dirty="0"/>
          </a:p>
        </p:txBody>
      </p:sp>
      <p:sp>
        <p:nvSpPr>
          <p:cNvPr id="12291" name="Rectangle 12"/>
          <p:cNvSpPr>
            <a:spLocks noGrp="1" noChangeArrowheads="1"/>
          </p:cNvSpPr>
          <p:nvPr>
            <p:ph type="body" idx="1"/>
          </p:nvPr>
        </p:nvSpPr>
        <p:spPr>
          <a:xfrm>
            <a:off x="238539" y="1914939"/>
            <a:ext cx="8686800" cy="4114800"/>
          </a:xfrm>
        </p:spPr>
        <p:txBody>
          <a:bodyPr/>
          <a:lstStyle/>
          <a:p>
            <a:pPr eaLnBrk="1" hangingPunct="1">
              <a:lnSpc>
                <a:spcPct val="90000"/>
              </a:lnSpc>
              <a:buFontTx/>
              <a:buNone/>
              <a:defRPr/>
            </a:pPr>
            <a:r>
              <a:rPr lang="en-US" sz="2800" dirty="0"/>
              <a:t>Appropriated Fund Civilian WBR Complaints</a:t>
            </a:r>
          </a:p>
          <a:p>
            <a:pPr eaLnBrk="1" hangingPunct="1">
              <a:lnSpc>
                <a:spcPct val="90000"/>
              </a:lnSpc>
              <a:defRPr/>
            </a:pPr>
            <a:endParaRPr lang="en-US" sz="1400" dirty="0"/>
          </a:p>
          <a:p>
            <a:pPr eaLnBrk="1" hangingPunct="1">
              <a:lnSpc>
                <a:spcPct val="90000"/>
              </a:lnSpc>
              <a:defRPr/>
            </a:pPr>
            <a:r>
              <a:rPr lang="en-US" sz="2800" dirty="0"/>
              <a:t>Office of Special Counsel (OSC)</a:t>
            </a:r>
            <a:br>
              <a:rPr lang="en-US" dirty="0"/>
            </a:br>
            <a:endParaRPr lang="en-US" sz="800" dirty="0"/>
          </a:p>
          <a:p>
            <a:pPr eaLnBrk="1" hangingPunct="1">
              <a:lnSpc>
                <a:spcPct val="90000"/>
              </a:lnSpc>
              <a:defRPr/>
            </a:pPr>
            <a:r>
              <a:rPr lang="en-US" sz="2800" u="sng" dirty="0"/>
              <a:t>www.osc.gov</a:t>
            </a:r>
            <a:br>
              <a:rPr lang="en-US" dirty="0">
                <a:solidFill>
                  <a:srgbClr val="FF3300"/>
                </a:solidFill>
              </a:rPr>
            </a:br>
            <a:endParaRPr lang="en-US" sz="1400" dirty="0">
              <a:solidFill>
                <a:srgbClr val="FF3300"/>
              </a:solidFill>
            </a:endParaRPr>
          </a:p>
          <a:p>
            <a:pPr eaLnBrk="1" hangingPunct="1">
              <a:lnSpc>
                <a:spcPct val="90000"/>
              </a:lnSpc>
              <a:defRPr/>
            </a:pPr>
            <a:r>
              <a:rPr lang="en-US" sz="2800" dirty="0"/>
              <a:t>U.S. Office of Special Counsel</a:t>
            </a:r>
          </a:p>
          <a:p>
            <a:pPr marL="346075" indent="0" eaLnBrk="1" hangingPunct="1">
              <a:lnSpc>
                <a:spcPct val="90000"/>
              </a:lnSpc>
              <a:buFontTx/>
              <a:buNone/>
              <a:tabLst>
                <a:tab pos="0" algn="l"/>
              </a:tabLst>
              <a:defRPr/>
            </a:pPr>
            <a:r>
              <a:rPr lang="en-US" sz="2800" dirty="0"/>
              <a:t>1730 M Street, N.W., Suite 218</a:t>
            </a:r>
          </a:p>
          <a:p>
            <a:pPr marL="346075" indent="0" eaLnBrk="1" hangingPunct="1">
              <a:lnSpc>
                <a:spcPct val="90000"/>
              </a:lnSpc>
              <a:buFontTx/>
              <a:buNone/>
              <a:tabLst>
                <a:tab pos="0" algn="l"/>
              </a:tabLst>
              <a:defRPr/>
            </a:pPr>
            <a:r>
              <a:rPr lang="en-US" sz="2800" dirty="0"/>
              <a:t>Washington, D.C. 20036-4505</a:t>
            </a:r>
          </a:p>
          <a:p>
            <a:pPr marL="346075" indent="0" eaLnBrk="1" hangingPunct="1">
              <a:lnSpc>
                <a:spcPct val="90000"/>
              </a:lnSpc>
              <a:buFontTx/>
              <a:buNone/>
              <a:tabLst>
                <a:tab pos="0" algn="l"/>
              </a:tabLst>
              <a:defRPr/>
            </a:pPr>
            <a:r>
              <a:rPr lang="en-US" sz="2800" dirty="0"/>
              <a:t>Tel: (800) 572-2249 or (202) 804-7000</a:t>
            </a:r>
          </a:p>
        </p:txBody>
      </p:sp>
      <p:sp>
        <p:nvSpPr>
          <p:cNvPr id="9" name="Rectangle 6"/>
          <p:cNvSpPr txBox="1">
            <a:spLocks noChangeArrowheads="1"/>
          </p:cNvSpPr>
          <p:nvPr/>
        </p:nvSpPr>
        <p:spPr bwMode="auto">
          <a:xfrm>
            <a:off x="1696519" y="381000"/>
            <a:ext cx="5867400" cy="1143000"/>
          </a:xfrm>
          <a:prstGeom prst="rect">
            <a:avLst/>
          </a:prstGeom>
          <a:noFill/>
          <a:ln w="9525">
            <a:noFill/>
            <a:miter lim="800000"/>
            <a:headEnd/>
            <a:tailEnd/>
          </a:ln>
        </p:spPr>
        <p:txBody>
          <a:bodyPr anchor="ctr"/>
          <a:lstStyle/>
          <a:p>
            <a:pPr algn="ctr">
              <a:defRPr/>
            </a:pPr>
            <a:r>
              <a:rPr lang="en-US" sz="3800" b="1" kern="0" dirty="0">
                <a:latin typeface="+mj-lt"/>
                <a:ea typeface="+mj-ea"/>
                <a:cs typeface="+mj-cs"/>
              </a:rPr>
              <a:t>Agency Responsible for Investigating WBR</a:t>
            </a:r>
          </a:p>
          <a:p>
            <a:pPr algn="ctr">
              <a:defRPr/>
            </a:pPr>
            <a:r>
              <a:rPr lang="en-US" sz="2600" b="1" kern="0" dirty="0">
                <a:latin typeface="+mj-lt"/>
                <a:ea typeface="+mj-ea"/>
                <a:cs typeface="+mj-cs"/>
              </a:rPr>
              <a:t>(2 of 4)</a:t>
            </a:r>
          </a:p>
        </p:txBody>
      </p:sp>
      <p:pic>
        <p:nvPicPr>
          <p:cNvPr id="17415" name="Picture 10" descr="http://www.todaysworkplace.org/wp-content/uploads/office-of-special-counsel.jpg"/>
          <p:cNvPicPr>
            <a:picLocks noChangeAspect="1" noChangeArrowheads="1"/>
          </p:cNvPicPr>
          <p:nvPr/>
        </p:nvPicPr>
        <p:blipFill>
          <a:blip r:embed="rId3" cstate="print"/>
          <a:srcRect/>
          <a:stretch>
            <a:fillRect/>
          </a:stretch>
        </p:blipFill>
        <p:spPr bwMode="auto">
          <a:xfrm>
            <a:off x="6195491" y="2743200"/>
            <a:ext cx="2796109" cy="2425763"/>
          </a:xfrm>
          <a:prstGeom prst="rect">
            <a:avLst/>
          </a:prstGeom>
          <a:noFill/>
          <a:ln w="9525">
            <a:noFill/>
            <a:miter lim="800000"/>
            <a:headEnd/>
            <a:tailEnd/>
          </a:ln>
        </p:spPr>
      </p:pic>
      <p:grpSp>
        <p:nvGrpSpPr>
          <p:cNvPr id="10" name="Group 9"/>
          <p:cNvGrpSpPr>
            <a:grpSpLocks/>
          </p:cNvGrpSpPr>
          <p:nvPr/>
        </p:nvGrpSpPr>
        <p:grpSpPr bwMode="auto">
          <a:xfrm>
            <a:off x="7912100" y="152400"/>
            <a:ext cx="1231900" cy="1219200"/>
            <a:chOff x="7467600" y="76200"/>
            <a:chExt cx="1231900" cy="1219200"/>
          </a:xfrm>
        </p:grpSpPr>
        <p:sp>
          <p:nvSpPr>
            <p:cNvPr id="11"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2" name="Text Box 6"/>
            <p:cNvSpPr txBox="1">
              <a:spLocks noChangeArrowheads="1"/>
            </p:cNvSpPr>
            <p:nvPr/>
          </p:nvSpPr>
          <p:spPr bwMode="auto">
            <a:xfrm>
              <a:off x="7760036" y="543701"/>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mn-lt"/>
                </a:rPr>
                <a:t>ELO</a:t>
              </a:r>
            </a:p>
            <a:p>
              <a:pPr algn="ctr" eaLnBrk="0" hangingPunct="0"/>
              <a:r>
                <a:rPr lang="en-US" sz="1400" b="1" dirty="0">
                  <a:solidFill>
                    <a:schemeClr val="tx1"/>
                  </a:solidFill>
                  <a:latin typeface="+mn-lt"/>
                </a:rPr>
                <a:t>3</a:t>
              </a:r>
            </a:p>
          </p:txBody>
        </p:sp>
      </p:grpSp>
    </p:spTree>
    <p:extLst>
      <p:ext uri="{BB962C8B-B14F-4D97-AF65-F5344CB8AC3E}">
        <p14:creationId xmlns:p14="http://schemas.microsoft.com/office/powerpoint/2010/main" val="3680070993"/>
      </p:ext>
    </p:extLst>
  </p:cSld>
  <p:clrMapOvr>
    <a:masterClrMapping/>
  </p:clrMapOvr>
  <p:transition>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txBox="1">
            <a:spLocks noChangeArrowheads="1"/>
          </p:cNvSpPr>
          <p:nvPr/>
        </p:nvSpPr>
        <p:spPr bwMode="auto">
          <a:xfrm>
            <a:off x="164763" y="1752600"/>
            <a:ext cx="8686800" cy="4114800"/>
          </a:xfrm>
          <a:prstGeom prst="rect">
            <a:avLst/>
          </a:prstGeom>
          <a:noFill/>
          <a:ln w="9525">
            <a:noFill/>
            <a:miter lim="800000"/>
            <a:headEnd/>
            <a:tailEnd/>
          </a:ln>
        </p:spPr>
        <p:txBody>
          <a:bodyPr/>
          <a:lstStyle/>
          <a:p>
            <a:pPr marL="342900" indent="-342900">
              <a:lnSpc>
                <a:spcPct val="90000"/>
              </a:lnSpc>
              <a:spcBef>
                <a:spcPct val="20000"/>
              </a:spcBef>
              <a:defRPr/>
            </a:pPr>
            <a:r>
              <a:rPr lang="en-US" sz="2800" b="1" kern="0" dirty="0">
                <a:latin typeface="+mn-lt"/>
                <a:cs typeface="+mn-cs"/>
              </a:rPr>
              <a:t>Non-Appropriated Funds (NAF) WBR complaints</a:t>
            </a:r>
          </a:p>
          <a:p>
            <a:pPr marL="342900" indent="-342900">
              <a:lnSpc>
                <a:spcPct val="90000"/>
              </a:lnSpc>
              <a:spcBef>
                <a:spcPct val="20000"/>
              </a:spcBef>
              <a:buFontTx/>
              <a:buChar char="•"/>
              <a:defRPr/>
            </a:pPr>
            <a:endParaRPr lang="en-US" sz="1400" b="1" kern="0" dirty="0">
              <a:latin typeface="+mn-lt"/>
              <a:cs typeface="+mn-cs"/>
            </a:endParaRPr>
          </a:p>
          <a:p>
            <a:pPr marL="342900" indent="-342900">
              <a:lnSpc>
                <a:spcPct val="90000"/>
              </a:lnSpc>
              <a:spcBef>
                <a:spcPct val="20000"/>
              </a:spcBef>
              <a:buFontTx/>
              <a:buChar char="•"/>
              <a:defRPr/>
            </a:pPr>
            <a:r>
              <a:rPr lang="en-US" sz="2800" b="1" kern="0" dirty="0">
                <a:latin typeface="+mn-lt"/>
                <a:cs typeface="+mn-cs"/>
              </a:rPr>
              <a:t>DoD Inspector General (IG)</a:t>
            </a:r>
            <a:br>
              <a:rPr lang="en-US" sz="3200" b="1" kern="0" dirty="0">
                <a:latin typeface="+mn-lt"/>
                <a:cs typeface="+mn-cs"/>
              </a:rPr>
            </a:br>
            <a:endParaRPr lang="en-US" sz="800" b="1" kern="0" dirty="0">
              <a:latin typeface="+mn-lt"/>
              <a:cs typeface="+mn-cs"/>
            </a:endParaRPr>
          </a:p>
          <a:p>
            <a:pPr marL="342900" indent="-342900">
              <a:lnSpc>
                <a:spcPct val="90000"/>
              </a:lnSpc>
              <a:spcBef>
                <a:spcPct val="20000"/>
              </a:spcBef>
              <a:buFontTx/>
              <a:buChar char="•"/>
              <a:defRPr/>
            </a:pPr>
            <a:r>
              <a:rPr lang="en-US" sz="2800" b="1" u="sng" kern="0" dirty="0">
                <a:latin typeface="+mn-lt"/>
                <a:cs typeface="+mn-cs"/>
                <a:hlinkClick r:id="rId3"/>
              </a:rPr>
              <a:t>Website: www.dodig.mil</a:t>
            </a:r>
            <a:endParaRPr lang="en-US" sz="2800" b="1" u="sng" kern="0" dirty="0">
              <a:latin typeface="+mn-lt"/>
              <a:cs typeface="+mn-cs"/>
            </a:endParaRPr>
          </a:p>
          <a:p>
            <a:pPr marL="342900" indent="-342900">
              <a:lnSpc>
                <a:spcPct val="90000"/>
              </a:lnSpc>
              <a:spcBef>
                <a:spcPct val="20000"/>
              </a:spcBef>
              <a:buFontTx/>
              <a:buChar char="•"/>
              <a:defRPr/>
            </a:pPr>
            <a:r>
              <a:rPr lang="en-US" sz="2800" b="1" u="sng" kern="0" dirty="0">
                <a:latin typeface="+mn-lt"/>
                <a:cs typeface="+mn-cs"/>
              </a:rPr>
              <a:t>Email: wpc@dodig.mil</a:t>
            </a:r>
            <a:br>
              <a:rPr lang="en-US" sz="3200" b="1" kern="0" dirty="0">
                <a:solidFill>
                  <a:srgbClr val="FF3300"/>
                </a:solidFill>
                <a:latin typeface="+mn-lt"/>
                <a:cs typeface="+mn-cs"/>
              </a:rPr>
            </a:br>
            <a:endParaRPr lang="en-US" sz="1400" b="1" kern="0" dirty="0">
              <a:solidFill>
                <a:srgbClr val="FF3300"/>
              </a:solidFill>
              <a:latin typeface="+mn-lt"/>
              <a:cs typeface="+mn-cs"/>
            </a:endParaRPr>
          </a:p>
          <a:p>
            <a:pPr marL="342900" indent="-342900">
              <a:lnSpc>
                <a:spcPct val="90000"/>
              </a:lnSpc>
              <a:spcBef>
                <a:spcPct val="20000"/>
              </a:spcBef>
              <a:buFontTx/>
              <a:buChar char="•"/>
              <a:defRPr/>
            </a:pPr>
            <a:r>
              <a:rPr lang="en-US" sz="2800" b="1" kern="0" dirty="0">
                <a:latin typeface="+mn-lt"/>
                <a:cs typeface="+mn-cs"/>
              </a:rPr>
              <a:t>U.S. Department of Defense</a:t>
            </a:r>
          </a:p>
          <a:p>
            <a:pPr marL="342900" indent="3175">
              <a:lnSpc>
                <a:spcPct val="90000"/>
              </a:lnSpc>
              <a:spcBef>
                <a:spcPct val="20000"/>
              </a:spcBef>
              <a:defRPr/>
            </a:pPr>
            <a:r>
              <a:rPr lang="en-US" sz="2800" b="1" kern="0" dirty="0">
                <a:latin typeface="+mn-lt"/>
                <a:cs typeface="+mn-cs"/>
              </a:rPr>
              <a:t>Office of the Inspector General</a:t>
            </a:r>
          </a:p>
          <a:p>
            <a:pPr marL="342900" indent="3175">
              <a:lnSpc>
                <a:spcPct val="90000"/>
              </a:lnSpc>
              <a:spcBef>
                <a:spcPct val="20000"/>
              </a:spcBef>
              <a:defRPr/>
            </a:pPr>
            <a:r>
              <a:rPr lang="en-US" sz="2800" b="1" kern="0" dirty="0">
                <a:latin typeface="+mn-lt"/>
                <a:cs typeface="+mn-cs"/>
              </a:rPr>
              <a:t>4800 Mark Center Drive</a:t>
            </a:r>
          </a:p>
          <a:p>
            <a:pPr marL="342900" indent="3175">
              <a:lnSpc>
                <a:spcPct val="90000"/>
              </a:lnSpc>
              <a:spcBef>
                <a:spcPct val="20000"/>
              </a:spcBef>
              <a:defRPr/>
            </a:pPr>
            <a:r>
              <a:rPr lang="en-US" sz="2800" b="1" kern="0" dirty="0">
                <a:latin typeface="+mn-lt"/>
                <a:cs typeface="+mn-cs"/>
              </a:rPr>
              <a:t>Alexandria, VA 22350-1500 </a:t>
            </a:r>
          </a:p>
          <a:p>
            <a:pPr marL="342900" indent="3175">
              <a:lnSpc>
                <a:spcPct val="90000"/>
              </a:lnSpc>
              <a:spcBef>
                <a:spcPct val="20000"/>
              </a:spcBef>
              <a:defRPr/>
            </a:pPr>
            <a:r>
              <a:rPr lang="en-US" sz="2800" b="1" kern="0" dirty="0">
                <a:latin typeface="+mn-lt"/>
                <a:cs typeface="+mn-cs"/>
              </a:rPr>
              <a:t>Tel: (703) 604-8324</a:t>
            </a:r>
          </a:p>
        </p:txBody>
      </p:sp>
      <p:sp>
        <p:nvSpPr>
          <p:cNvPr id="12290" name="Footer Placeholder 4"/>
          <p:cNvSpPr>
            <a:spLocks noGrp="1"/>
          </p:cNvSpPr>
          <p:nvPr>
            <p:ph type="ftr" sz="quarter" idx="10"/>
          </p:nvPr>
        </p:nvSpPr>
        <p:spPr>
          <a:xfrm>
            <a:off x="5105400" y="6400800"/>
            <a:ext cx="4038600" cy="457200"/>
          </a:xfrm>
        </p:spPr>
        <p:txBody>
          <a:bodyPr/>
          <a:lstStyle/>
          <a:p>
            <a:pPr>
              <a:defRPr/>
            </a:pPr>
            <a:r>
              <a:rPr lang="en-US" dirty="0"/>
              <a:t>U.S. Army Inspector General School   </a:t>
            </a:r>
            <a:fld id="{528ADD87-02C4-4853-AF3E-A2A9BE58C73B}" type="slidenum">
              <a:rPr lang="en-US" smtClean="0"/>
              <a:pPr>
                <a:defRPr/>
              </a:pPr>
              <a:t>19</a:t>
            </a:fld>
            <a:endParaRPr lang="en-US" dirty="0"/>
          </a:p>
        </p:txBody>
      </p:sp>
      <p:pic>
        <p:nvPicPr>
          <p:cNvPr id="16387" name="Picture 7" descr="dodig.jpg"/>
          <p:cNvPicPr>
            <a:picLocks noChangeAspect="1"/>
          </p:cNvPicPr>
          <p:nvPr/>
        </p:nvPicPr>
        <p:blipFill>
          <a:blip r:embed="rId4" cstate="print"/>
          <a:srcRect/>
          <a:stretch>
            <a:fillRect/>
          </a:stretch>
        </p:blipFill>
        <p:spPr bwMode="auto">
          <a:xfrm>
            <a:off x="6172200" y="2819400"/>
            <a:ext cx="2743200" cy="2743200"/>
          </a:xfrm>
          <a:prstGeom prst="rect">
            <a:avLst/>
          </a:prstGeom>
          <a:noFill/>
          <a:ln w="9525">
            <a:noFill/>
            <a:miter lim="800000"/>
            <a:headEnd/>
            <a:tailEnd/>
          </a:ln>
        </p:spPr>
      </p:pic>
      <p:sp>
        <p:nvSpPr>
          <p:cNvPr id="10" name="Rectangle 6"/>
          <p:cNvSpPr txBox="1">
            <a:spLocks noChangeArrowheads="1"/>
          </p:cNvSpPr>
          <p:nvPr/>
        </p:nvSpPr>
        <p:spPr bwMode="auto">
          <a:xfrm>
            <a:off x="1637144" y="381000"/>
            <a:ext cx="5867400" cy="1143000"/>
          </a:xfrm>
          <a:prstGeom prst="rect">
            <a:avLst/>
          </a:prstGeom>
          <a:noFill/>
          <a:ln w="9525">
            <a:noFill/>
            <a:miter lim="800000"/>
            <a:headEnd/>
            <a:tailEnd/>
          </a:ln>
        </p:spPr>
        <p:txBody>
          <a:bodyPr anchor="ctr"/>
          <a:lstStyle/>
          <a:p>
            <a:pPr algn="ctr">
              <a:defRPr/>
            </a:pPr>
            <a:r>
              <a:rPr lang="en-US" sz="3800" b="1" kern="0" dirty="0">
                <a:latin typeface="+mj-lt"/>
                <a:ea typeface="+mj-ea"/>
                <a:cs typeface="+mj-cs"/>
              </a:rPr>
              <a:t>Agency Responsible for Investigating WBR</a:t>
            </a:r>
          </a:p>
          <a:p>
            <a:pPr algn="ctr">
              <a:defRPr/>
            </a:pPr>
            <a:r>
              <a:rPr lang="en-US" sz="2600" b="1" kern="0" dirty="0">
                <a:latin typeface="+mj-lt"/>
                <a:ea typeface="+mj-ea"/>
                <a:cs typeface="+mj-cs"/>
              </a:rPr>
              <a:t>(3 of 4)</a:t>
            </a:r>
          </a:p>
        </p:txBody>
      </p:sp>
      <p:grpSp>
        <p:nvGrpSpPr>
          <p:cNvPr id="11" name="Group 10"/>
          <p:cNvGrpSpPr>
            <a:grpSpLocks/>
          </p:cNvGrpSpPr>
          <p:nvPr/>
        </p:nvGrpSpPr>
        <p:grpSpPr bwMode="auto">
          <a:xfrm>
            <a:off x="7912100" y="152400"/>
            <a:ext cx="1231900" cy="1219200"/>
            <a:chOff x="7467600" y="76200"/>
            <a:chExt cx="1231900" cy="1219200"/>
          </a:xfrm>
        </p:grpSpPr>
        <p:sp>
          <p:nvSpPr>
            <p:cNvPr id="12"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4" name="Text Box 6"/>
            <p:cNvSpPr txBox="1">
              <a:spLocks noChangeArrowheads="1"/>
            </p:cNvSpPr>
            <p:nvPr/>
          </p:nvSpPr>
          <p:spPr bwMode="auto">
            <a:xfrm>
              <a:off x="7760036" y="543349"/>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Arial" panose="020B0604020202020204" pitchFamily="34" charset="0"/>
                  <a:cs typeface="Arial" panose="020B0604020202020204" pitchFamily="34" charset="0"/>
                </a:rPr>
                <a:t>ELO</a:t>
              </a:r>
            </a:p>
            <a:p>
              <a:pPr algn="ctr" eaLnBrk="0" hangingPunct="0"/>
              <a:r>
                <a:rPr lang="en-US" sz="1400" b="1" dirty="0">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912259426"/>
      </p:ext>
    </p:extLst>
  </p:cSld>
  <p:clrMapOvr>
    <a:masterClrMapping/>
  </p:clrMapOvr>
  <p:transition>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76D53C06-7AC7-4ED1-8CFA-FC4ADA911F5A}" type="slidenum">
              <a:rPr lang="en-US" smtClean="0"/>
              <a:pPr>
                <a:defRPr/>
              </a:pPr>
              <a:t>2</a:t>
            </a:fld>
            <a:endParaRPr lang="en-US" dirty="0"/>
          </a:p>
        </p:txBody>
      </p:sp>
      <p:sp>
        <p:nvSpPr>
          <p:cNvPr id="4099" name="Rectangle 1030"/>
          <p:cNvSpPr>
            <a:spLocks noGrp="1" noChangeArrowheads="1"/>
          </p:cNvSpPr>
          <p:nvPr>
            <p:ph type="title"/>
          </p:nvPr>
        </p:nvSpPr>
        <p:spPr>
          <a:xfrm>
            <a:off x="1027544" y="228600"/>
            <a:ext cx="7086600" cy="1143000"/>
          </a:xfrm>
        </p:spPr>
        <p:txBody>
          <a:bodyPr/>
          <a:lstStyle/>
          <a:p>
            <a:pPr eaLnBrk="1" hangingPunct="1"/>
            <a:r>
              <a:rPr lang="en-US" sz="3800" dirty="0">
                <a:solidFill>
                  <a:schemeClr val="tx1"/>
                </a:solidFill>
              </a:rPr>
              <a:t>Overview</a:t>
            </a:r>
          </a:p>
        </p:txBody>
      </p:sp>
      <p:sp>
        <p:nvSpPr>
          <p:cNvPr id="4100" name="Rectangle 1031"/>
          <p:cNvSpPr>
            <a:spLocks noGrp="1" noChangeArrowheads="1"/>
          </p:cNvSpPr>
          <p:nvPr>
            <p:ph type="body" idx="1"/>
          </p:nvPr>
        </p:nvSpPr>
        <p:spPr>
          <a:xfrm>
            <a:off x="232413" y="1752600"/>
            <a:ext cx="8676861" cy="4648200"/>
          </a:xfrm>
        </p:spPr>
        <p:txBody>
          <a:bodyPr/>
          <a:lstStyle/>
          <a:p>
            <a:pPr eaLnBrk="1" hangingPunct="1">
              <a:lnSpc>
                <a:spcPct val="90000"/>
              </a:lnSpc>
              <a:defRPr/>
            </a:pPr>
            <a:r>
              <a:rPr lang="en-US" sz="2800" dirty="0">
                <a:latin typeface="+mj-lt"/>
              </a:rPr>
              <a:t>Case Study</a:t>
            </a:r>
          </a:p>
          <a:p>
            <a:pPr eaLnBrk="1" hangingPunct="1">
              <a:lnSpc>
                <a:spcPct val="90000"/>
              </a:lnSpc>
              <a:defRPr/>
            </a:pPr>
            <a:endParaRPr lang="en-US" sz="2800" dirty="0">
              <a:latin typeface="+mj-lt"/>
            </a:endParaRPr>
          </a:p>
          <a:p>
            <a:pPr eaLnBrk="1" hangingPunct="1">
              <a:lnSpc>
                <a:spcPct val="90000"/>
              </a:lnSpc>
              <a:defRPr/>
            </a:pPr>
            <a:r>
              <a:rPr lang="en-US" sz="2800" dirty="0">
                <a:latin typeface="+mj-lt"/>
              </a:rPr>
              <a:t>Categories of Complainants </a:t>
            </a:r>
          </a:p>
          <a:p>
            <a:pPr eaLnBrk="1" hangingPunct="1">
              <a:lnSpc>
                <a:spcPct val="90000"/>
              </a:lnSpc>
              <a:defRPr/>
            </a:pPr>
            <a:endParaRPr lang="en-US" sz="2800" dirty="0">
              <a:latin typeface="+mj-lt"/>
            </a:endParaRPr>
          </a:p>
          <a:p>
            <a:pPr eaLnBrk="1" hangingPunct="1">
              <a:lnSpc>
                <a:spcPct val="90000"/>
              </a:lnSpc>
              <a:defRPr/>
            </a:pPr>
            <a:r>
              <a:rPr lang="en-US" sz="2800" dirty="0">
                <a:latin typeface="+mj-lt"/>
              </a:rPr>
              <a:t>Terms and Definitions</a:t>
            </a:r>
          </a:p>
          <a:p>
            <a:pPr eaLnBrk="1" hangingPunct="1">
              <a:lnSpc>
                <a:spcPct val="90000"/>
              </a:lnSpc>
              <a:defRPr/>
            </a:pPr>
            <a:endParaRPr lang="en-US" sz="2800" dirty="0">
              <a:latin typeface="+mj-lt"/>
            </a:endParaRPr>
          </a:p>
          <a:p>
            <a:pPr eaLnBrk="1" hangingPunct="1">
              <a:lnSpc>
                <a:spcPct val="90000"/>
              </a:lnSpc>
              <a:defRPr/>
            </a:pPr>
            <a:r>
              <a:rPr lang="en-US" sz="2800" dirty="0">
                <a:latin typeface="+mj-lt"/>
              </a:rPr>
              <a:t>Elements of Proof (Factors)</a:t>
            </a:r>
          </a:p>
          <a:p>
            <a:pPr marL="0" indent="0" eaLnBrk="1" hangingPunct="1">
              <a:lnSpc>
                <a:spcPct val="90000"/>
              </a:lnSpc>
              <a:buNone/>
              <a:defRPr/>
            </a:pPr>
            <a:endParaRPr lang="en-US" sz="2800" dirty="0">
              <a:latin typeface="+mj-lt"/>
            </a:endParaRPr>
          </a:p>
          <a:p>
            <a:pPr eaLnBrk="1" hangingPunct="1">
              <a:lnSpc>
                <a:spcPct val="90000"/>
              </a:lnSpc>
              <a:defRPr/>
            </a:pPr>
            <a:r>
              <a:rPr lang="en-US" sz="2800" dirty="0">
                <a:latin typeface="+mj-lt"/>
              </a:rPr>
              <a:t>Resolving Allegations of Whistleblower Reprisal (IGAP)</a:t>
            </a:r>
          </a:p>
          <a:p>
            <a:pPr marL="0" indent="0" eaLnBrk="1" hangingPunct="1">
              <a:lnSpc>
                <a:spcPct val="90000"/>
              </a:lnSpc>
              <a:buNone/>
              <a:defRPr/>
            </a:pPr>
            <a:endParaRPr lang="en-US" sz="2800" dirty="0">
              <a:latin typeface="+mj-lt"/>
            </a:endParaRPr>
          </a:p>
        </p:txBody>
      </p:sp>
    </p:spTree>
    <p:extLst>
      <p:ext uri="{BB962C8B-B14F-4D97-AF65-F5344CB8AC3E}">
        <p14:creationId xmlns:p14="http://schemas.microsoft.com/office/powerpoint/2010/main" val="3000599727"/>
      </p:ext>
    </p:extLst>
  </p:cSld>
  <p:clrMapOvr>
    <a:masterClrMapping/>
  </p:clrMapOvr>
  <p:transition>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0"/>
          </p:nvPr>
        </p:nvSpPr>
        <p:spPr>
          <a:xfrm>
            <a:off x="5105400" y="6400800"/>
            <a:ext cx="4038600" cy="457200"/>
          </a:xfrm>
        </p:spPr>
        <p:txBody>
          <a:bodyPr/>
          <a:lstStyle/>
          <a:p>
            <a:pPr>
              <a:defRPr/>
            </a:pPr>
            <a:r>
              <a:rPr lang="en-US" dirty="0"/>
              <a:t>U.S. Army Inspector General School   </a:t>
            </a:r>
            <a:fld id="{A775408E-BA24-4420-A390-A934034D9E82}" type="slidenum">
              <a:rPr lang="en-US" smtClean="0"/>
              <a:pPr>
                <a:defRPr/>
              </a:pPr>
              <a:t>20</a:t>
            </a:fld>
            <a:endParaRPr lang="en-US" dirty="0"/>
          </a:p>
        </p:txBody>
      </p:sp>
      <p:sp>
        <p:nvSpPr>
          <p:cNvPr id="10" name="Rectangle 6"/>
          <p:cNvSpPr txBox="1">
            <a:spLocks noChangeArrowheads="1"/>
          </p:cNvSpPr>
          <p:nvPr/>
        </p:nvSpPr>
        <p:spPr bwMode="auto">
          <a:xfrm>
            <a:off x="1637144" y="376714"/>
            <a:ext cx="5867400" cy="1143000"/>
          </a:xfrm>
          <a:prstGeom prst="rect">
            <a:avLst/>
          </a:prstGeom>
          <a:noFill/>
          <a:ln w="9525">
            <a:noFill/>
            <a:miter lim="800000"/>
            <a:headEnd/>
            <a:tailEnd/>
          </a:ln>
        </p:spPr>
        <p:txBody>
          <a:bodyPr anchor="ctr"/>
          <a:lstStyle/>
          <a:p>
            <a:pPr algn="ctr">
              <a:defRPr/>
            </a:pPr>
            <a:r>
              <a:rPr lang="en-US" sz="3800" b="1" kern="0" dirty="0">
                <a:latin typeface="+mj-lt"/>
                <a:ea typeface="+mj-ea"/>
                <a:cs typeface="+mj-cs"/>
              </a:rPr>
              <a:t>Agency Responsible for Investigating WBR</a:t>
            </a:r>
          </a:p>
          <a:p>
            <a:pPr algn="ctr">
              <a:defRPr/>
            </a:pPr>
            <a:r>
              <a:rPr lang="en-US" sz="2600" b="1" kern="0" dirty="0">
                <a:latin typeface="+mj-lt"/>
                <a:ea typeface="+mj-ea"/>
                <a:cs typeface="+mj-cs"/>
              </a:rPr>
              <a:t>(4 of 4)</a:t>
            </a:r>
          </a:p>
        </p:txBody>
      </p:sp>
      <p:grpSp>
        <p:nvGrpSpPr>
          <p:cNvPr id="11" name="Group 10"/>
          <p:cNvGrpSpPr>
            <a:grpSpLocks/>
          </p:cNvGrpSpPr>
          <p:nvPr/>
        </p:nvGrpSpPr>
        <p:grpSpPr bwMode="auto">
          <a:xfrm>
            <a:off x="7912100" y="152400"/>
            <a:ext cx="1231900" cy="1219200"/>
            <a:chOff x="7467600" y="76200"/>
            <a:chExt cx="1231900" cy="1219200"/>
          </a:xfrm>
        </p:grpSpPr>
        <p:sp>
          <p:nvSpPr>
            <p:cNvPr id="12"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4" name="Text Box 6"/>
            <p:cNvSpPr txBox="1">
              <a:spLocks noChangeArrowheads="1"/>
            </p:cNvSpPr>
            <p:nvPr/>
          </p:nvSpPr>
          <p:spPr bwMode="auto">
            <a:xfrm>
              <a:off x="7760036" y="543349"/>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Arial" panose="020B0604020202020204" pitchFamily="34" charset="0"/>
                  <a:cs typeface="Arial" panose="020B0604020202020204" pitchFamily="34" charset="0"/>
                </a:rPr>
                <a:t>ELO</a:t>
              </a:r>
            </a:p>
            <a:p>
              <a:pPr algn="ctr" eaLnBrk="0" hangingPunct="0"/>
              <a:r>
                <a:rPr lang="en-US" sz="1400" b="1" dirty="0">
                  <a:solidFill>
                    <a:schemeClr val="tx1"/>
                  </a:solidFill>
                  <a:latin typeface="Arial" panose="020B0604020202020204" pitchFamily="34" charset="0"/>
                  <a:cs typeface="Arial" panose="020B0604020202020204" pitchFamily="34" charset="0"/>
                </a:rPr>
                <a:t>3</a:t>
              </a:r>
            </a:p>
          </p:txBody>
        </p:sp>
      </p:grpSp>
      <p:pic>
        <p:nvPicPr>
          <p:cNvPr id="15" name="Picture 7" descr="dodig.jpg"/>
          <p:cNvPicPr>
            <a:picLocks noChangeAspect="1"/>
          </p:cNvPicPr>
          <p:nvPr/>
        </p:nvPicPr>
        <p:blipFill>
          <a:blip r:embed="rId3" cstate="print"/>
          <a:srcRect/>
          <a:stretch>
            <a:fillRect/>
          </a:stretch>
        </p:blipFill>
        <p:spPr bwMode="auto">
          <a:xfrm>
            <a:off x="6172200" y="2819400"/>
            <a:ext cx="2743200" cy="2743200"/>
          </a:xfrm>
          <a:prstGeom prst="rect">
            <a:avLst/>
          </a:prstGeom>
          <a:noFill/>
          <a:ln w="9525">
            <a:noFill/>
            <a:miter lim="800000"/>
            <a:headEnd/>
            <a:tailEnd/>
          </a:ln>
        </p:spPr>
      </p:pic>
      <p:sp>
        <p:nvSpPr>
          <p:cNvPr id="2" name="Rectangle 12">
            <a:extLst>
              <a:ext uri="{FF2B5EF4-FFF2-40B4-BE49-F238E27FC236}">
                <a16:creationId xmlns:a16="http://schemas.microsoft.com/office/drawing/2014/main" id="{C44DCCE6-2B1C-EBC3-A6FD-AACE74429C8E}"/>
              </a:ext>
            </a:extLst>
          </p:cNvPr>
          <p:cNvSpPr txBox="1">
            <a:spLocks noChangeArrowheads="1"/>
          </p:cNvSpPr>
          <p:nvPr/>
        </p:nvSpPr>
        <p:spPr bwMode="auto">
          <a:xfrm>
            <a:off x="164763" y="1752600"/>
            <a:ext cx="8686800" cy="4114800"/>
          </a:xfrm>
          <a:prstGeom prst="rect">
            <a:avLst/>
          </a:prstGeom>
          <a:noFill/>
          <a:ln w="9525">
            <a:noFill/>
            <a:miter lim="800000"/>
            <a:headEnd/>
            <a:tailEnd/>
          </a:ln>
        </p:spPr>
        <p:txBody>
          <a:bodyPr/>
          <a:lstStyle/>
          <a:p>
            <a:pPr marL="342900" indent="-342900">
              <a:lnSpc>
                <a:spcPct val="90000"/>
              </a:lnSpc>
              <a:spcBef>
                <a:spcPct val="20000"/>
              </a:spcBef>
              <a:defRPr/>
            </a:pPr>
            <a:r>
              <a:rPr lang="en-US" sz="2800" b="1" kern="0" dirty="0">
                <a:latin typeface="+mn-lt"/>
                <a:cs typeface="+mn-cs"/>
              </a:rPr>
              <a:t>DoD Contractor WBR complaints</a:t>
            </a:r>
          </a:p>
          <a:p>
            <a:pPr marL="342900" indent="-342900">
              <a:lnSpc>
                <a:spcPct val="90000"/>
              </a:lnSpc>
              <a:spcBef>
                <a:spcPct val="20000"/>
              </a:spcBef>
              <a:buFontTx/>
              <a:buChar char="•"/>
              <a:defRPr/>
            </a:pPr>
            <a:endParaRPr lang="en-US" sz="1400" b="1" kern="0" dirty="0">
              <a:latin typeface="+mn-lt"/>
              <a:cs typeface="+mn-cs"/>
            </a:endParaRPr>
          </a:p>
          <a:p>
            <a:pPr marL="342900" indent="-342900">
              <a:lnSpc>
                <a:spcPct val="90000"/>
              </a:lnSpc>
              <a:spcBef>
                <a:spcPct val="20000"/>
              </a:spcBef>
              <a:buFontTx/>
              <a:buChar char="•"/>
              <a:defRPr/>
            </a:pPr>
            <a:r>
              <a:rPr lang="en-US" sz="2800" b="1" kern="0" dirty="0">
                <a:latin typeface="+mn-lt"/>
                <a:cs typeface="+mn-cs"/>
              </a:rPr>
              <a:t>DoD Inspector General (IG)</a:t>
            </a:r>
            <a:br>
              <a:rPr lang="en-US" sz="3200" b="1" kern="0" dirty="0">
                <a:latin typeface="+mn-lt"/>
                <a:cs typeface="+mn-cs"/>
              </a:rPr>
            </a:br>
            <a:endParaRPr lang="en-US" sz="800" b="1" kern="0" dirty="0">
              <a:latin typeface="+mn-lt"/>
              <a:cs typeface="+mn-cs"/>
            </a:endParaRPr>
          </a:p>
          <a:p>
            <a:pPr marL="342900" indent="-342900">
              <a:lnSpc>
                <a:spcPct val="90000"/>
              </a:lnSpc>
              <a:spcBef>
                <a:spcPct val="20000"/>
              </a:spcBef>
              <a:buFontTx/>
              <a:buChar char="•"/>
              <a:defRPr/>
            </a:pPr>
            <a:r>
              <a:rPr lang="en-US" sz="2800" b="1" u="sng" kern="0" dirty="0">
                <a:latin typeface="+mn-lt"/>
                <a:cs typeface="+mn-cs"/>
                <a:hlinkClick r:id="rId4"/>
              </a:rPr>
              <a:t>Website: www.dodig.mil</a:t>
            </a:r>
            <a:endParaRPr lang="en-US" sz="2800" b="1" u="sng" kern="0" dirty="0">
              <a:latin typeface="+mn-lt"/>
              <a:cs typeface="+mn-cs"/>
            </a:endParaRPr>
          </a:p>
          <a:p>
            <a:pPr marL="342900" indent="-342900">
              <a:lnSpc>
                <a:spcPct val="90000"/>
              </a:lnSpc>
              <a:spcBef>
                <a:spcPct val="20000"/>
              </a:spcBef>
              <a:buFontTx/>
              <a:buChar char="•"/>
              <a:defRPr/>
            </a:pPr>
            <a:r>
              <a:rPr lang="en-US" sz="2800" b="1" u="sng" kern="0" dirty="0">
                <a:latin typeface="+mn-lt"/>
                <a:cs typeface="+mn-cs"/>
              </a:rPr>
              <a:t>Email: wpc@dodig.mil</a:t>
            </a:r>
            <a:br>
              <a:rPr lang="en-US" sz="3200" b="1" kern="0" dirty="0">
                <a:solidFill>
                  <a:srgbClr val="FF3300"/>
                </a:solidFill>
                <a:latin typeface="+mn-lt"/>
                <a:cs typeface="+mn-cs"/>
              </a:rPr>
            </a:br>
            <a:endParaRPr lang="en-US" sz="1400" b="1" kern="0" dirty="0">
              <a:solidFill>
                <a:srgbClr val="FF3300"/>
              </a:solidFill>
              <a:latin typeface="+mn-lt"/>
              <a:cs typeface="+mn-cs"/>
            </a:endParaRPr>
          </a:p>
          <a:p>
            <a:pPr marL="342900" indent="-342900">
              <a:lnSpc>
                <a:spcPct val="90000"/>
              </a:lnSpc>
              <a:spcBef>
                <a:spcPct val="20000"/>
              </a:spcBef>
              <a:buFontTx/>
              <a:buChar char="•"/>
              <a:defRPr/>
            </a:pPr>
            <a:r>
              <a:rPr lang="en-US" sz="2800" b="1" kern="0" dirty="0">
                <a:latin typeface="+mn-lt"/>
                <a:cs typeface="+mn-cs"/>
              </a:rPr>
              <a:t>U.S. Department of Defense</a:t>
            </a:r>
          </a:p>
          <a:p>
            <a:pPr marL="342900" indent="3175">
              <a:lnSpc>
                <a:spcPct val="90000"/>
              </a:lnSpc>
              <a:spcBef>
                <a:spcPct val="20000"/>
              </a:spcBef>
              <a:defRPr/>
            </a:pPr>
            <a:r>
              <a:rPr lang="en-US" sz="2800" b="1" kern="0" dirty="0">
                <a:latin typeface="+mn-lt"/>
                <a:cs typeface="+mn-cs"/>
              </a:rPr>
              <a:t>Office of the Inspector General</a:t>
            </a:r>
          </a:p>
          <a:p>
            <a:pPr marL="342900" indent="3175">
              <a:lnSpc>
                <a:spcPct val="90000"/>
              </a:lnSpc>
              <a:spcBef>
                <a:spcPct val="20000"/>
              </a:spcBef>
              <a:defRPr/>
            </a:pPr>
            <a:r>
              <a:rPr lang="en-US" sz="2800" b="1" kern="0" dirty="0">
                <a:latin typeface="+mn-lt"/>
                <a:cs typeface="+mn-cs"/>
              </a:rPr>
              <a:t>4800 Mark Center Drive</a:t>
            </a:r>
          </a:p>
          <a:p>
            <a:pPr marL="342900" indent="3175">
              <a:lnSpc>
                <a:spcPct val="90000"/>
              </a:lnSpc>
              <a:spcBef>
                <a:spcPct val="20000"/>
              </a:spcBef>
              <a:defRPr/>
            </a:pPr>
            <a:r>
              <a:rPr lang="en-US" sz="2800" b="1" kern="0" dirty="0">
                <a:latin typeface="+mn-lt"/>
                <a:cs typeface="+mn-cs"/>
              </a:rPr>
              <a:t>Alexandria, VA 22350-1500 </a:t>
            </a:r>
          </a:p>
          <a:p>
            <a:pPr marL="342900" indent="3175">
              <a:lnSpc>
                <a:spcPct val="90000"/>
              </a:lnSpc>
              <a:spcBef>
                <a:spcPct val="20000"/>
              </a:spcBef>
              <a:defRPr/>
            </a:pPr>
            <a:r>
              <a:rPr lang="en-US" sz="2800" b="1" kern="0" dirty="0">
                <a:latin typeface="+mn-lt"/>
                <a:cs typeface="+mn-cs"/>
              </a:rPr>
              <a:t>Tel: (703) 604-8324</a:t>
            </a:r>
          </a:p>
        </p:txBody>
      </p:sp>
    </p:spTree>
    <p:extLst>
      <p:ext uri="{BB962C8B-B14F-4D97-AF65-F5344CB8AC3E}">
        <p14:creationId xmlns:p14="http://schemas.microsoft.com/office/powerpoint/2010/main" val="2679344910"/>
      </p:ext>
    </p:extLst>
  </p:cSld>
  <p:clrMapOvr>
    <a:masterClrMapping/>
  </p:clrMapOvr>
  <p:transition>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145156" y="6400800"/>
            <a:ext cx="3962400" cy="457200"/>
          </a:xfrm>
        </p:spPr>
        <p:txBody>
          <a:bodyPr/>
          <a:lstStyle/>
          <a:p>
            <a:pPr>
              <a:defRPr/>
            </a:pPr>
            <a:r>
              <a:rPr lang="en-US" dirty="0"/>
              <a:t>U.S. Army Inspector General School   </a:t>
            </a:r>
            <a:fld id="{8CCF99B6-D8F8-48D5-95E8-9A52D16E437E}" type="slidenum">
              <a:rPr lang="en-US" smtClean="0"/>
              <a:pPr>
                <a:defRPr/>
              </a:pPr>
              <a:t>21</a:t>
            </a:fld>
            <a:endParaRPr lang="en-US" dirty="0"/>
          </a:p>
        </p:txBody>
      </p:sp>
      <p:sp>
        <p:nvSpPr>
          <p:cNvPr id="31747" name="Text Box 4"/>
          <p:cNvSpPr txBox="1">
            <a:spLocks noChangeArrowheads="1"/>
          </p:cNvSpPr>
          <p:nvPr/>
        </p:nvSpPr>
        <p:spPr bwMode="ltGray">
          <a:xfrm>
            <a:off x="1676400" y="542092"/>
            <a:ext cx="5943600" cy="677108"/>
          </a:xfrm>
          <a:prstGeom prst="rect">
            <a:avLst/>
          </a:prstGeom>
          <a:noFill/>
          <a:ln w="9525">
            <a:noFill/>
            <a:miter lim="800000"/>
            <a:headEnd/>
            <a:tailEnd/>
          </a:ln>
        </p:spPr>
        <p:txBody>
          <a:bodyPr>
            <a:spAutoFit/>
          </a:bodyPr>
          <a:lstStyle/>
          <a:p>
            <a:pPr algn="ctr"/>
            <a:r>
              <a:rPr lang="en-US" sz="3800" b="1" dirty="0"/>
              <a:t>ELO Check on Learning</a:t>
            </a:r>
          </a:p>
        </p:txBody>
      </p:sp>
      <p:sp>
        <p:nvSpPr>
          <p:cNvPr id="6" name="Rectangle 3"/>
          <p:cNvSpPr txBox="1">
            <a:spLocks noChangeArrowheads="1"/>
          </p:cNvSpPr>
          <p:nvPr/>
        </p:nvSpPr>
        <p:spPr bwMode="auto">
          <a:xfrm>
            <a:off x="238538" y="1838739"/>
            <a:ext cx="8676861" cy="3429000"/>
          </a:xfrm>
          <a:prstGeom prst="rect">
            <a:avLst/>
          </a:prstGeom>
          <a:noFill/>
          <a:ln w="9525">
            <a:noFill/>
            <a:miter lim="800000"/>
            <a:headEnd/>
            <a:tailEnd/>
          </a:ln>
        </p:spPr>
        <p:txBody>
          <a:bodyPr/>
          <a:lstStyle/>
          <a:p>
            <a:pPr eaLnBrk="1" hangingPunct="1">
              <a:lnSpc>
                <a:spcPct val="90000"/>
              </a:lnSpc>
              <a:defRPr/>
            </a:pPr>
            <a:r>
              <a:rPr lang="en-US" sz="2800" b="1" dirty="0"/>
              <a:t>ELO 1.  Describe the four categories of 	Whistleblower complainants.</a:t>
            </a:r>
          </a:p>
          <a:p>
            <a:pPr eaLnBrk="1" hangingPunct="1">
              <a:lnSpc>
                <a:spcPct val="90000"/>
              </a:lnSpc>
              <a:defRPr/>
            </a:pPr>
            <a:endParaRPr lang="en-US" sz="2800" b="1" dirty="0"/>
          </a:p>
          <a:p>
            <a:pPr eaLnBrk="1" hangingPunct="1">
              <a:lnSpc>
                <a:spcPct val="90000"/>
              </a:lnSpc>
              <a:defRPr/>
            </a:pPr>
            <a:r>
              <a:rPr lang="en-US" sz="2800" b="1" dirty="0"/>
              <a:t>ELO 2.  Describe the agency authorized to receive 	Whistleblower allegations. </a:t>
            </a:r>
          </a:p>
          <a:p>
            <a:pPr marL="514350" indent="-514350" eaLnBrk="1" hangingPunct="1">
              <a:lnSpc>
                <a:spcPct val="90000"/>
              </a:lnSpc>
              <a:buFontTx/>
              <a:buAutoNum type="arabicPeriod"/>
              <a:defRPr/>
            </a:pPr>
            <a:endParaRPr lang="en-US" sz="2800" b="1" dirty="0"/>
          </a:p>
          <a:p>
            <a:pPr eaLnBrk="1" hangingPunct="1">
              <a:lnSpc>
                <a:spcPct val="90000"/>
              </a:lnSpc>
              <a:defRPr/>
            </a:pPr>
            <a:r>
              <a:rPr lang="en-US" sz="2800" b="1" dirty="0"/>
              <a:t>ELO 3. Identify what agency is responsible for 	investigating reprisal allegations for each 	complainant category.</a:t>
            </a:r>
          </a:p>
          <a:p>
            <a:pPr eaLnBrk="1" hangingPunct="1">
              <a:lnSpc>
                <a:spcPct val="90000"/>
              </a:lnSpc>
              <a:defRPr/>
            </a:pPr>
            <a:r>
              <a:rPr lang="en-US" sz="2800" b="1" dirty="0"/>
              <a:t>	-  </a:t>
            </a:r>
            <a:r>
              <a:rPr lang="en-US" b="1" kern="0" dirty="0">
                <a:latin typeface="+mn-lt"/>
                <a:cs typeface="+mn-cs"/>
              </a:rPr>
              <a:t>Agency that has </a:t>
            </a:r>
            <a:r>
              <a:rPr lang="en-US" b="1" kern="0" dirty="0">
                <a:solidFill>
                  <a:srgbClr val="3333FF"/>
                </a:solidFill>
                <a:latin typeface="+mn-lt"/>
                <a:cs typeface="+mn-cs"/>
              </a:rPr>
              <a:t>oversight</a:t>
            </a:r>
            <a:r>
              <a:rPr lang="en-US" b="1" kern="0" dirty="0">
                <a:latin typeface="+mn-lt"/>
                <a:cs typeface="+mn-cs"/>
              </a:rPr>
              <a:t> of military WBR?</a:t>
            </a:r>
          </a:p>
        </p:txBody>
      </p:sp>
    </p:spTree>
    <p:extLst>
      <p:ext uri="{BB962C8B-B14F-4D97-AF65-F5344CB8AC3E}">
        <p14:creationId xmlns:p14="http://schemas.microsoft.com/office/powerpoint/2010/main" val="3419475056"/>
      </p:ext>
    </p:extLst>
  </p:cSld>
  <p:clrMapOvr>
    <a:masterClrMapping/>
  </p:clrMapOvr>
  <p:transition>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p:txBody>
          <a:bodyPr/>
          <a:lstStyle/>
          <a:p>
            <a:pPr>
              <a:defRPr/>
            </a:pPr>
            <a:r>
              <a:rPr lang="en-US" dirty="0"/>
              <a:t>U.S. Army Inspector General School   </a:t>
            </a:r>
            <a:fld id="{84FCB588-91D8-4F3D-996F-81E14146FA24}" type="slidenum">
              <a:rPr lang="en-US" smtClean="0"/>
              <a:pPr>
                <a:defRPr/>
              </a:pPr>
              <a:t>22</a:t>
            </a:fld>
            <a:endParaRPr lang="en-US" dirty="0"/>
          </a:p>
        </p:txBody>
      </p:sp>
      <p:sp>
        <p:nvSpPr>
          <p:cNvPr id="4" name="Rectangle 6">
            <a:extLst>
              <a:ext uri="{FF2B5EF4-FFF2-40B4-BE49-F238E27FC236}">
                <a16:creationId xmlns:a16="http://schemas.microsoft.com/office/drawing/2014/main" id="{39FC406E-9460-4107-7E07-B48CF89331CE}"/>
              </a:ext>
            </a:extLst>
          </p:cNvPr>
          <p:cNvSpPr txBox="1">
            <a:spLocks noChangeArrowheads="1"/>
          </p:cNvSpPr>
          <p:nvPr/>
        </p:nvSpPr>
        <p:spPr bwMode="auto">
          <a:xfrm>
            <a:off x="1219200" y="0"/>
            <a:ext cx="7125856" cy="1143000"/>
          </a:xfrm>
          <a:prstGeom prst="rect">
            <a:avLst/>
          </a:prstGeom>
          <a:noFill/>
          <a:ln w="9525">
            <a:noFill/>
            <a:miter lim="800000"/>
            <a:headEnd/>
            <a:tailEnd/>
          </a:ln>
        </p:spPr>
        <p:txBody>
          <a:bodyPr anchor="ctr"/>
          <a:lstStyle/>
          <a:p>
            <a:pPr algn="ctr">
              <a:defRPr/>
            </a:pPr>
            <a:r>
              <a:rPr lang="en-US" sz="3800" b="1" kern="0" dirty="0">
                <a:latin typeface="+mj-lt"/>
                <a:ea typeface="+mj-ea"/>
                <a:cs typeface="+mj-cs"/>
              </a:rPr>
              <a:t>Whistleblower Terms</a:t>
            </a:r>
            <a:endParaRPr lang="en-US" sz="2600" b="1" kern="0" dirty="0">
              <a:latin typeface="+mj-lt"/>
              <a:ea typeface="+mj-ea"/>
              <a:cs typeface="+mj-cs"/>
            </a:endParaRPr>
          </a:p>
        </p:txBody>
      </p:sp>
      <p:sp>
        <p:nvSpPr>
          <p:cNvPr id="5" name="Rectangle 3">
            <a:extLst>
              <a:ext uri="{FF2B5EF4-FFF2-40B4-BE49-F238E27FC236}">
                <a16:creationId xmlns:a16="http://schemas.microsoft.com/office/drawing/2014/main" id="{3F21475C-63F5-E90D-7CB2-C374947E16BE}"/>
              </a:ext>
            </a:extLst>
          </p:cNvPr>
          <p:cNvSpPr txBox="1">
            <a:spLocks noChangeArrowheads="1"/>
          </p:cNvSpPr>
          <p:nvPr/>
        </p:nvSpPr>
        <p:spPr>
          <a:xfrm>
            <a:off x="24205" y="1859280"/>
            <a:ext cx="9119795" cy="480060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ct val="10000"/>
              </a:spcBef>
              <a:buClr>
                <a:schemeClr val="tx1"/>
              </a:buClr>
            </a:pPr>
            <a:r>
              <a:rPr lang="en-US" sz="2100" u="sng" kern="0">
                <a:solidFill>
                  <a:schemeClr val="tx2"/>
                </a:solidFill>
              </a:rPr>
              <a:t>PC</a:t>
            </a:r>
            <a:r>
              <a:rPr lang="en-US" sz="2100" b="0" kern="0">
                <a:solidFill>
                  <a:schemeClr val="tx2"/>
                </a:solidFill>
              </a:rPr>
              <a:t>:  Protected Communication</a:t>
            </a:r>
          </a:p>
          <a:p>
            <a:pPr eaLnBrk="1" hangingPunct="1">
              <a:spcBef>
                <a:spcPct val="10000"/>
              </a:spcBef>
              <a:buClr>
                <a:schemeClr val="tx1"/>
              </a:buClr>
            </a:pPr>
            <a:r>
              <a:rPr lang="en-US" sz="2100" u="sng" kern="0">
                <a:solidFill>
                  <a:schemeClr val="tx2"/>
                </a:solidFill>
              </a:rPr>
              <a:t>PA</a:t>
            </a:r>
            <a:r>
              <a:rPr lang="en-US" sz="2100" b="0" kern="0">
                <a:solidFill>
                  <a:schemeClr val="tx2"/>
                </a:solidFill>
              </a:rPr>
              <a:t>:  Personnel Action</a:t>
            </a:r>
          </a:p>
          <a:p>
            <a:pPr eaLnBrk="1" hangingPunct="1">
              <a:spcBef>
                <a:spcPct val="10000"/>
              </a:spcBef>
              <a:buClr>
                <a:schemeClr val="tx1"/>
              </a:buClr>
            </a:pPr>
            <a:r>
              <a:rPr lang="en-US" sz="2100" u="sng" kern="0">
                <a:solidFill>
                  <a:schemeClr val="tx2"/>
                </a:solidFill>
              </a:rPr>
              <a:t>RMO</a:t>
            </a:r>
            <a:r>
              <a:rPr lang="en-US" sz="2100" b="0" kern="0">
                <a:solidFill>
                  <a:schemeClr val="tx2"/>
                </a:solidFill>
              </a:rPr>
              <a:t>:  Responsible Management Official </a:t>
            </a:r>
          </a:p>
          <a:p>
            <a:pPr eaLnBrk="1" hangingPunct="1">
              <a:spcBef>
                <a:spcPct val="10000"/>
              </a:spcBef>
              <a:buClr>
                <a:schemeClr val="tx1"/>
              </a:buClr>
            </a:pPr>
            <a:r>
              <a:rPr lang="en-US" sz="2100" u="sng" kern="0">
                <a:solidFill>
                  <a:schemeClr val="tx2"/>
                </a:solidFill>
              </a:rPr>
              <a:t>WBR</a:t>
            </a:r>
            <a:r>
              <a:rPr lang="en-US" sz="2100" b="0" kern="0">
                <a:solidFill>
                  <a:schemeClr val="tx2"/>
                </a:solidFill>
              </a:rPr>
              <a:t>:  Whistleblower Reprisal</a:t>
            </a:r>
          </a:p>
          <a:p>
            <a:pPr eaLnBrk="1" hangingPunct="1">
              <a:spcBef>
                <a:spcPct val="10000"/>
              </a:spcBef>
              <a:buClr>
                <a:schemeClr val="tx1"/>
              </a:buClr>
            </a:pPr>
            <a:r>
              <a:rPr lang="en-US" sz="2100" u="sng" kern="0">
                <a:solidFill>
                  <a:schemeClr val="tx2"/>
                </a:solidFill>
              </a:rPr>
              <a:t>MOC (or MC)</a:t>
            </a:r>
            <a:r>
              <a:rPr lang="en-US" sz="2100" b="0" kern="0">
                <a:solidFill>
                  <a:schemeClr val="tx2"/>
                </a:solidFill>
              </a:rPr>
              <a:t>:  Member of Congress </a:t>
            </a:r>
          </a:p>
          <a:p>
            <a:pPr eaLnBrk="1" hangingPunct="1">
              <a:spcBef>
                <a:spcPct val="10000"/>
              </a:spcBef>
              <a:buClr>
                <a:schemeClr val="tx1"/>
              </a:buClr>
            </a:pPr>
            <a:r>
              <a:rPr lang="en-US" sz="2100" u="sng" kern="0">
                <a:solidFill>
                  <a:schemeClr val="tx2"/>
                </a:solidFill>
              </a:rPr>
              <a:t>Restriction</a:t>
            </a:r>
            <a:r>
              <a:rPr lang="en-US" sz="2100" b="0" kern="0">
                <a:solidFill>
                  <a:schemeClr val="tx2"/>
                </a:solidFill>
              </a:rPr>
              <a:t>:  Preventing or attempting to prevent military members from making or preparing to make lawful communications to a MOC and / or an IG</a:t>
            </a:r>
          </a:p>
          <a:p>
            <a:pPr eaLnBrk="1" hangingPunct="1">
              <a:spcBef>
                <a:spcPct val="10000"/>
              </a:spcBef>
              <a:buClr>
                <a:schemeClr val="tx1"/>
              </a:buClr>
            </a:pPr>
            <a:r>
              <a:rPr lang="en-US" sz="2100" u="sng" kern="0">
                <a:solidFill>
                  <a:schemeClr val="tx2"/>
                </a:solidFill>
              </a:rPr>
              <a:t>Whistleblower Division</a:t>
            </a:r>
            <a:r>
              <a:rPr lang="en-US" sz="2100" b="0" kern="0">
                <a:solidFill>
                  <a:schemeClr val="tx2"/>
                </a:solidFill>
              </a:rPr>
              <a:t>:  </a:t>
            </a:r>
            <a:r>
              <a:rPr lang="en-US" sz="2100" kern="0">
                <a:solidFill>
                  <a:srgbClr val="3333FF"/>
                </a:solidFill>
              </a:rPr>
              <a:t>703-545-1858, </a:t>
            </a:r>
            <a:r>
              <a:rPr lang="en-US" sz="2100" u="sng" kern="0">
                <a:solidFill>
                  <a:srgbClr val="3333FF"/>
                </a:solidFill>
              </a:rPr>
              <a:t>usarmy.pentagon.hqda-otig.mbx.saig-whistleblower-intake</a:t>
            </a:r>
          </a:p>
          <a:p>
            <a:pPr eaLnBrk="1" hangingPunct="1">
              <a:spcBef>
                <a:spcPct val="10000"/>
              </a:spcBef>
              <a:buClr>
                <a:schemeClr val="tx1"/>
              </a:buClr>
            </a:pPr>
            <a:r>
              <a:rPr lang="en-US" sz="2100" u="sng" kern="0">
                <a:solidFill>
                  <a:schemeClr val="tx2"/>
                </a:solidFill>
              </a:rPr>
              <a:t>OOO</a:t>
            </a:r>
            <a:r>
              <a:rPr lang="en-US" sz="2100" b="0" kern="0">
                <a:solidFill>
                  <a:schemeClr val="tx2"/>
                </a:solidFill>
              </a:rPr>
              <a:t>:  Office of </a:t>
            </a:r>
            <a:r>
              <a:rPr lang="en-US" sz="2100" kern="0">
                <a:solidFill>
                  <a:srgbClr val="3333FF"/>
                </a:solidFill>
              </a:rPr>
              <a:t>Oversight </a:t>
            </a:r>
            <a:r>
              <a:rPr lang="en-US" sz="2100" kern="0"/>
              <a:t>(Department of Defense IG Office)</a:t>
            </a:r>
          </a:p>
          <a:p>
            <a:pPr eaLnBrk="1" hangingPunct="1">
              <a:spcBef>
                <a:spcPct val="10000"/>
              </a:spcBef>
              <a:buClr>
                <a:schemeClr val="tx1"/>
              </a:buClr>
            </a:pPr>
            <a:r>
              <a:rPr lang="en-US" sz="2100" u="sng" kern="0">
                <a:solidFill>
                  <a:schemeClr val="tx2"/>
                </a:solidFill>
              </a:rPr>
              <a:t>OOR</a:t>
            </a:r>
            <a:r>
              <a:rPr lang="en-US" sz="2100" b="0" kern="0">
                <a:solidFill>
                  <a:schemeClr val="tx2"/>
                </a:solidFill>
              </a:rPr>
              <a:t>:  Office of </a:t>
            </a:r>
            <a:r>
              <a:rPr lang="en-US" sz="2100" kern="0">
                <a:solidFill>
                  <a:srgbClr val="3333FF"/>
                </a:solidFill>
              </a:rPr>
              <a:t>Record </a:t>
            </a:r>
            <a:r>
              <a:rPr lang="en-US" sz="2100" kern="0"/>
              <a:t>(Department of the Army IG Office)</a:t>
            </a:r>
          </a:p>
          <a:p>
            <a:pPr eaLnBrk="1" hangingPunct="1">
              <a:spcBef>
                <a:spcPct val="10000"/>
              </a:spcBef>
              <a:buClr>
                <a:schemeClr val="tx1"/>
              </a:buClr>
            </a:pPr>
            <a:r>
              <a:rPr lang="en-US" sz="2100" u="sng" kern="0">
                <a:solidFill>
                  <a:schemeClr val="tx2"/>
                </a:solidFill>
              </a:rPr>
              <a:t>OOI</a:t>
            </a:r>
            <a:r>
              <a:rPr lang="en-US" sz="2100" b="0" kern="0">
                <a:solidFill>
                  <a:schemeClr val="tx2"/>
                </a:solidFill>
              </a:rPr>
              <a:t>:  Office of </a:t>
            </a:r>
            <a:r>
              <a:rPr lang="en-US" sz="2100" kern="0">
                <a:solidFill>
                  <a:srgbClr val="3333FF"/>
                </a:solidFill>
              </a:rPr>
              <a:t>Inquiry </a:t>
            </a:r>
            <a:r>
              <a:rPr lang="en-US" sz="2100" kern="0"/>
              <a:t>(The IG office serving on behalf of the OOO)</a:t>
            </a:r>
          </a:p>
          <a:p>
            <a:pPr eaLnBrk="1" hangingPunct="1">
              <a:spcBef>
                <a:spcPct val="10000"/>
              </a:spcBef>
              <a:buClr>
                <a:schemeClr val="tx1"/>
              </a:buClr>
            </a:pPr>
            <a:endParaRPr lang="en-US" sz="2100" kern="0"/>
          </a:p>
          <a:p>
            <a:pPr eaLnBrk="1" hangingPunct="1">
              <a:spcBef>
                <a:spcPct val="10000"/>
              </a:spcBef>
              <a:buClr>
                <a:schemeClr val="tx1"/>
              </a:buClr>
            </a:pPr>
            <a:endParaRPr lang="en-US" sz="2100" kern="0">
              <a:solidFill>
                <a:srgbClr val="3333FF"/>
              </a:solidFill>
            </a:endParaRPr>
          </a:p>
          <a:p>
            <a:pPr marL="0" indent="0" eaLnBrk="1" hangingPunct="1">
              <a:spcBef>
                <a:spcPct val="10000"/>
              </a:spcBef>
              <a:buClr>
                <a:schemeClr val="tx1"/>
              </a:buClr>
              <a:buFontTx/>
              <a:buNone/>
            </a:pPr>
            <a:endParaRPr lang="en-US" sz="2100" kern="0" dirty="0">
              <a:solidFill>
                <a:srgbClr val="3333FF"/>
              </a:solidFill>
            </a:endParaRPr>
          </a:p>
        </p:txBody>
      </p:sp>
    </p:spTree>
  </p:cSld>
  <p:clrMapOvr>
    <a:masterClrMapping/>
  </p:clrMapOvr>
  <p:transition>
    <p:sndAc>
      <p:end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U.S. Army Inspector General School   </a:t>
            </a:r>
            <a:fld id="{3425FC03-D8A5-4E12-83B3-853922190702}" type="slidenum">
              <a:rPr lang="en-US" smtClean="0"/>
              <a:pPr>
                <a:defRPr/>
              </a:pPr>
              <a:t>23</a:t>
            </a:fld>
            <a:endParaRPr lang="en-US" dirty="0"/>
          </a:p>
        </p:txBody>
      </p:sp>
      <p:sp>
        <p:nvSpPr>
          <p:cNvPr id="3" name="Title 16"/>
          <p:cNvSpPr txBox="1">
            <a:spLocks/>
          </p:cNvSpPr>
          <p:nvPr/>
        </p:nvSpPr>
        <p:spPr bwMode="auto">
          <a:xfrm>
            <a:off x="919424" y="210379"/>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sz="3800" kern="0" dirty="0">
                <a:cs typeface="Arial" pitchFamily="34" charset="0"/>
              </a:rPr>
              <a:t>Is It Reprisal or Retaliation?</a:t>
            </a:r>
            <a:endParaRPr lang="en-US" sz="3800" kern="0" dirty="0"/>
          </a:p>
        </p:txBody>
      </p:sp>
      <p:sp>
        <p:nvSpPr>
          <p:cNvPr id="4" name="Content Placeholder 17"/>
          <p:cNvSpPr txBox="1">
            <a:spLocks/>
          </p:cNvSpPr>
          <p:nvPr/>
        </p:nvSpPr>
        <p:spPr bwMode="auto">
          <a:xfrm>
            <a:off x="152400" y="1981200"/>
            <a:ext cx="8839200" cy="4306957"/>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a:spcBef>
                <a:spcPts val="0"/>
              </a:spcBef>
            </a:pPr>
            <a:r>
              <a:rPr lang="en-US" sz="2200" kern="0" dirty="0">
                <a:cs typeface="Arial" pitchFamily="34" charset="0"/>
              </a:rPr>
              <a:t>Reprisal is a form of retaliation; </a:t>
            </a:r>
            <a:r>
              <a:rPr lang="en-US" sz="2200" u="sng" kern="0" dirty="0">
                <a:cs typeface="Arial" pitchFamily="34" charset="0"/>
              </a:rPr>
              <a:t>BUT</a:t>
            </a:r>
            <a:r>
              <a:rPr lang="en-US" sz="2200" kern="0" dirty="0">
                <a:cs typeface="Arial" pitchFamily="34" charset="0"/>
              </a:rPr>
              <a:t> not all retaliation is reprisal</a:t>
            </a:r>
          </a:p>
          <a:p>
            <a:pPr marL="0" indent="0">
              <a:spcBef>
                <a:spcPts val="0"/>
              </a:spcBef>
              <a:buNone/>
            </a:pPr>
            <a:endParaRPr lang="en-US" sz="800" kern="0" dirty="0">
              <a:cs typeface="Arial" pitchFamily="34" charset="0"/>
            </a:endParaRPr>
          </a:p>
          <a:p>
            <a:pPr>
              <a:spcBef>
                <a:spcPts val="0"/>
              </a:spcBef>
            </a:pPr>
            <a:r>
              <a:rPr lang="en-US" sz="2200" kern="0" dirty="0">
                <a:solidFill>
                  <a:srgbClr val="FF0000"/>
                </a:solidFill>
                <a:cs typeface="Arial" pitchFamily="34" charset="0"/>
              </a:rPr>
              <a:t>Reprisal is statutory and is related to 10 USC 1034. IGs </a:t>
            </a:r>
            <a:r>
              <a:rPr lang="en-US" sz="2200" u="sng" kern="0" dirty="0">
                <a:solidFill>
                  <a:srgbClr val="FF0000"/>
                </a:solidFill>
                <a:cs typeface="Arial" pitchFamily="34" charset="0"/>
              </a:rPr>
              <a:t>must</a:t>
            </a:r>
            <a:r>
              <a:rPr lang="en-US" sz="2200" kern="0" dirty="0">
                <a:solidFill>
                  <a:srgbClr val="FF0000"/>
                </a:solidFill>
                <a:cs typeface="Arial" pitchFamily="34" charset="0"/>
              </a:rPr>
              <a:t> investigate military reprisal cases when presented to them</a:t>
            </a:r>
          </a:p>
          <a:p>
            <a:pPr marL="0" indent="0">
              <a:spcBef>
                <a:spcPts val="0"/>
              </a:spcBef>
              <a:buNone/>
            </a:pPr>
            <a:endParaRPr lang="en-US" sz="2200" kern="0" dirty="0">
              <a:solidFill>
                <a:srgbClr val="FF0000"/>
              </a:solidFill>
              <a:cs typeface="Arial" pitchFamily="34" charset="0"/>
            </a:endParaRPr>
          </a:p>
          <a:p>
            <a:pPr>
              <a:spcBef>
                <a:spcPts val="0"/>
              </a:spcBef>
            </a:pPr>
            <a:r>
              <a:rPr lang="en-US" sz="2200" kern="0" dirty="0">
                <a:cs typeface="Arial" pitchFamily="34" charset="0"/>
              </a:rPr>
              <a:t> Commanders should investigate other forms of </a:t>
            </a:r>
            <a:r>
              <a:rPr lang="en-US" sz="2200" kern="0" dirty="0">
                <a:solidFill>
                  <a:srgbClr val="3333FF"/>
                </a:solidFill>
                <a:cs typeface="Arial" pitchFamily="34" charset="0"/>
              </a:rPr>
              <a:t>retaliation </a:t>
            </a:r>
            <a:r>
              <a:rPr lang="en-US" sz="2200" kern="0" dirty="0">
                <a:cs typeface="Arial" pitchFamily="34" charset="0"/>
              </a:rPr>
              <a:t>(ostracism and acts of cruelty, oppression, or maltreatment) </a:t>
            </a:r>
          </a:p>
          <a:p>
            <a:pPr marL="0" indent="0">
              <a:spcBef>
                <a:spcPts val="0"/>
              </a:spcBef>
              <a:buNone/>
            </a:pPr>
            <a:endParaRPr lang="en-US" sz="800" kern="0" dirty="0">
              <a:solidFill>
                <a:srgbClr val="3333FF"/>
              </a:solidFill>
              <a:cs typeface="Arial" pitchFamily="34" charset="0"/>
            </a:endParaRPr>
          </a:p>
          <a:p>
            <a:pPr>
              <a:spcBef>
                <a:spcPts val="0"/>
              </a:spcBef>
            </a:pPr>
            <a:r>
              <a:rPr lang="en-US" sz="2200" kern="0" dirty="0">
                <a:cs typeface="Arial" pitchFamily="34" charset="0"/>
              </a:rPr>
              <a:t>Other forms of retaliation:</a:t>
            </a:r>
          </a:p>
          <a:p>
            <a:pPr lvl="1">
              <a:spcBef>
                <a:spcPts val="0"/>
              </a:spcBef>
            </a:pPr>
            <a:r>
              <a:rPr lang="en-US" sz="1800" kern="0" dirty="0">
                <a:cs typeface="Arial" pitchFamily="34" charset="0"/>
              </a:rPr>
              <a:t>AR 600-20, Paragraphs 5-12 and 5-13, and Appendix H</a:t>
            </a:r>
          </a:p>
          <a:p>
            <a:pPr lvl="1">
              <a:spcBef>
                <a:spcPts val="0"/>
              </a:spcBef>
            </a:pPr>
            <a:r>
              <a:rPr lang="en-US" sz="1800" kern="0" dirty="0">
                <a:cs typeface="Arial" pitchFamily="34" charset="0"/>
              </a:rPr>
              <a:t>AR 600-100, Paragraph 1-11</a:t>
            </a:r>
          </a:p>
          <a:p>
            <a:pPr lvl="1">
              <a:spcBef>
                <a:spcPts val="0"/>
              </a:spcBef>
            </a:pPr>
            <a:endParaRPr lang="en-US" sz="1800" kern="0" dirty="0">
              <a:cs typeface="Arial" pitchFamily="34" charset="0"/>
            </a:endParaRPr>
          </a:p>
          <a:p>
            <a:pPr>
              <a:spcBef>
                <a:spcPts val="0"/>
              </a:spcBef>
            </a:pPr>
            <a:r>
              <a:rPr lang="en-US" sz="2200" kern="0" dirty="0">
                <a:cs typeface="Arial" pitchFamily="34" charset="0"/>
              </a:rPr>
              <a:t>MCM 2024, Article 132 (Retaliation) is a Commander’s tool</a:t>
            </a:r>
            <a:endParaRPr lang="en-US" sz="800" kern="0" dirty="0">
              <a:cs typeface="Arial" pitchFamily="34" charset="0"/>
            </a:endParaRPr>
          </a:p>
        </p:txBody>
      </p:sp>
    </p:spTree>
    <p:extLst>
      <p:ext uri="{BB962C8B-B14F-4D97-AF65-F5344CB8AC3E}">
        <p14:creationId xmlns:p14="http://schemas.microsoft.com/office/powerpoint/2010/main" val="3416981202"/>
      </p:ext>
    </p:extLst>
  </p:cSld>
  <p:clrMapOvr>
    <a:masterClrMapping/>
  </p:clrMapOvr>
  <p:transition>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p:txBody>
          <a:bodyPr/>
          <a:lstStyle/>
          <a:p>
            <a:pPr>
              <a:defRPr/>
            </a:pPr>
            <a:r>
              <a:rPr lang="en-US" dirty="0"/>
              <a:t>U.S. Army Inspector General School   </a:t>
            </a:r>
            <a:fld id="{A3CCB5BC-57D2-4D78-A7EF-FBB87A0E2D32}" type="slidenum">
              <a:rPr lang="en-US" smtClean="0"/>
              <a:pPr>
                <a:defRPr/>
              </a:pPr>
              <a:t>24</a:t>
            </a:fld>
            <a:endParaRPr lang="en-US" dirty="0"/>
          </a:p>
        </p:txBody>
      </p:sp>
      <p:sp>
        <p:nvSpPr>
          <p:cNvPr id="7171" name="Rectangle 2"/>
          <p:cNvSpPr>
            <a:spLocks noGrp="1" noChangeArrowheads="1"/>
          </p:cNvSpPr>
          <p:nvPr>
            <p:ph type="title"/>
          </p:nvPr>
        </p:nvSpPr>
        <p:spPr>
          <a:xfrm>
            <a:off x="1219200" y="381000"/>
            <a:ext cx="8083800" cy="1143000"/>
          </a:xfrm>
        </p:spPr>
        <p:txBody>
          <a:bodyPr/>
          <a:lstStyle/>
          <a:p>
            <a:pPr eaLnBrk="1" hangingPunct="1"/>
            <a:r>
              <a:rPr lang="en-US" sz="3800" dirty="0">
                <a:solidFill>
                  <a:schemeClr val="tx1"/>
                </a:solidFill>
              </a:rPr>
              <a:t>What is Whistleblower Reprisal (WBR)?</a:t>
            </a:r>
          </a:p>
        </p:txBody>
      </p:sp>
      <p:sp>
        <p:nvSpPr>
          <p:cNvPr id="6148" name="Rectangle 3"/>
          <p:cNvSpPr>
            <a:spLocks noGrp="1" noChangeArrowheads="1"/>
          </p:cNvSpPr>
          <p:nvPr>
            <p:ph type="body" idx="1"/>
          </p:nvPr>
        </p:nvSpPr>
        <p:spPr>
          <a:xfrm>
            <a:off x="76200" y="1905000"/>
            <a:ext cx="8828558" cy="4114800"/>
          </a:xfrm>
        </p:spPr>
        <p:txBody>
          <a:bodyPr/>
          <a:lstStyle/>
          <a:p>
            <a:pPr marL="0" algn="ctr" eaLnBrk="1" hangingPunct="1">
              <a:spcBef>
                <a:spcPct val="0"/>
              </a:spcBef>
              <a:spcAft>
                <a:spcPts val="0"/>
              </a:spcAft>
              <a:buFontTx/>
              <a:buNone/>
            </a:pPr>
            <a:r>
              <a:rPr lang="en-US" sz="2600" dirty="0"/>
              <a:t>The taking of (</a:t>
            </a:r>
            <a:r>
              <a:rPr lang="en-US" sz="2600" i="1" dirty="0"/>
              <a:t>or threatening to take</a:t>
            </a:r>
            <a:r>
              <a:rPr lang="en-US" sz="2600" dirty="0"/>
              <a:t>) an</a:t>
            </a:r>
          </a:p>
          <a:p>
            <a:pPr marL="0" algn="ctr" eaLnBrk="1" hangingPunct="1">
              <a:spcBef>
                <a:spcPct val="0"/>
              </a:spcBef>
              <a:spcAft>
                <a:spcPts val="0"/>
              </a:spcAft>
              <a:buFontTx/>
              <a:buNone/>
            </a:pPr>
            <a:r>
              <a:rPr lang="en-US" sz="2600" i="1" dirty="0">
                <a:solidFill>
                  <a:srgbClr val="FF0000"/>
                </a:solidFill>
              </a:rPr>
              <a:t>Unfavorable</a:t>
            </a:r>
            <a:r>
              <a:rPr lang="en-US" sz="2600" dirty="0">
                <a:solidFill>
                  <a:srgbClr val="FF0000"/>
                </a:solidFill>
              </a:rPr>
              <a:t> </a:t>
            </a:r>
            <a:r>
              <a:rPr lang="en-US" sz="2600" u="sng" dirty="0">
                <a:solidFill>
                  <a:srgbClr val="3333FF"/>
                </a:solidFill>
              </a:rPr>
              <a:t>Personnel Action (PA)</a:t>
            </a:r>
            <a:r>
              <a:rPr lang="en-US" sz="2600" dirty="0">
                <a:solidFill>
                  <a:srgbClr val="3333FF"/>
                </a:solidFill>
              </a:rPr>
              <a:t> </a:t>
            </a:r>
          </a:p>
          <a:p>
            <a:pPr marL="0" algn="ctr" eaLnBrk="1" hangingPunct="1">
              <a:spcBef>
                <a:spcPct val="0"/>
              </a:spcBef>
              <a:spcAft>
                <a:spcPts val="0"/>
              </a:spcAft>
              <a:buFontTx/>
              <a:buNone/>
            </a:pPr>
            <a:endParaRPr lang="en-US" sz="1200" dirty="0"/>
          </a:p>
          <a:p>
            <a:pPr marL="0" algn="ctr" eaLnBrk="1" hangingPunct="1">
              <a:spcBef>
                <a:spcPct val="0"/>
              </a:spcBef>
              <a:spcAft>
                <a:spcPts val="0"/>
              </a:spcAft>
              <a:buFontTx/>
              <a:buNone/>
            </a:pPr>
            <a:r>
              <a:rPr lang="en-US" sz="3300" dirty="0"/>
              <a:t>- Or - </a:t>
            </a:r>
          </a:p>
          <a:p>
            <a:pPr marL="0" algn="ctr" eaLnBrk="1" hangingPunct="1">
              <a:spcBef>
                <a:spcPct val="0"/>
              </a:spcBef>
              <a:spcAft>
                <a:spcPts val="0"/>
              </a:spcAft>
              <a:buFontTx/>
              <a:buNone/>
            </a:pPr>
            <a:endParaRPr lang="en-US" sz="1200" dirty="0"/>
          </a:p>
          <a:p>
            <a:pPr marL="0" algn="ctr" eaLnBrk="1" hangingPunct="1">
              <a:spcBef>
                <a:spcPct val="0"/>
              </a:spcBef>
              <a:spcAft>
                <a:spcPts val="0"/>
              </a:spcAft>
              <a:buFontTx/>
              <a:buNone/>
            </a:pPr>
            <a:r>
              <a:rPr lang="en-US" sz="2600" dirty="0"/>
              <a:t>the withholding (</a:t>
            </a:r>
            <a:r>
              <a:rPr lang="en-US" sz="2600" i="1" dirty="0"/>
              <a:t>or threatening to withhold</a:t>
            </a:r>
            <a:r>
              <a:rPr lang="en-US" sz="2600" dirty="0"/>
              <a:t>) a </a:t>
            </a:r>
            <a:r>
              <a:rPr lang="en-US" sz="2600" i="1" dirty="0">
                <a:solidFill>
                  <a:srgbClr val="00B050"/>
                </a:solidFill>
              </a:rPr>
              <a:t>Favorable</a:t>
            </a:r>
            <a:r>
              <a:rPr lang="en-US" sz="2600" dirty="0">
                <a:solidFill>
                  <a:srgbClr val="00B050"/>
                </a:solidFill>
              </a:rPr>
              <a:t> </a:t>
            </a:r>
            <a:r>
              <a:rPr lang="en-US" sz="2600" u="sng" dirty="0">
                <a:solidFill>
                  <a:srgbClr val="3333FF"/>
                </a:solidFill>
              </a:rPr>
              <a:t>Personnel Action (PA)</a:t>
            </a:r>
            <a:r>
              <a:rPr lang="en-US" sz="2600" dirty="0">
                <a:solidFill>
                  <a:srgbClr val="3333FF"/>
                </a:solidFill>
              </a:rPr>
              <a:t> </a:t>
            </a:r>
          </a:p>
          <a:p>
            <a:pPr marL="0" algn="ctr" eaLnBrk="1" hangingPunct="1">
              <a:spcBef>
                <a:spcPct val="0"/>
              </a:spcBef>
              <a:spcAft>
                <a:spcPts val="0"/>
              </a:spcAft>
              <a:buFontTx/>
              <a:buNone/>
            </a:pPr>
            <a:endParaRPr lang="en-US" sz="1200" u="sng" dirty="0">
              <a:solidFill>
                <a:srgbClr val="FF0000"/>
              </a:solidFill>
            </a:endParaRPr>
          </a:p>
          <a:p>
            <a:pPr marL="0" algn="ctr" eaLnBrk="1" hangingPunct="1">
              <a:spcBef>
                <a:spcPct val="0"/>
              </a:spcBef>
              <a:spcAft>
                <a:spcPts val="0"/>
              </a:spcAft>
              <a:buFontTx/>
              <a:buNone/>
            </a:pPr>
            <a:endParaRPr lang="en-US" sz="1200" u="sng" dirty="0">
              <a:solidFill>
                <a:srgbClr val="FF0000"/>
              </a:solidFill>
            </a:endParaRPr>
          </a:p>
          <a:p>
            <a:pPr marL="0" algn="ctr" eaLnBrk="1" hangingPunct="1">
              <a:spcBef>
                <a:spcPct val="0"/>
              </a:spcBef>
              <a:spcAft>
                <a:spcPts val="0"/>
              </a:spcAft>
              <a:buFontTx/>
              <a:buNone/>
            </a:pPr>
            <a:r>
              <a:rPr lang="en-US" sz="2600" i="1" u="sng" dirty="0">
                <a:solidFill>
                  <a:srgbClr val="FF0000"/>
                </a:solidFill>
                <a:effectLst>
                  <a:outerShdw blurRad="38100" dist="38100" dir="2700000" algn="tl">
                    <a:srgbClr val="000000">
                      <a:alpha val="43137"/>
                    </a:srgbClr>
                  </a:outerShdw>
                </a:effectLst>
              </a:rPr>
              <a:t>BECAUSE</a:t>
            </a:r>
            <a:r>
              <a:rPr lang="en-US" sz="2800" i="1" dirty="0">
                <a:solidFill>
                  <a:srgbClr val="FF0000"/>
                </a:solidFill>
                <a:effectLst>
                  <a:outerShdw blurRad="38100" dist="38100" dir="2700000" algn="tl">
                    <a:srgbClr val="000000">
                      <a:alpha val="43137"/>
                    </a:srgbClr>
                  </a:outerShdw>
                </a:effectLst>
              </a:rPr>
              <a:t> </a:t>
            </a:r>
          </a:p>
          <a:p>
            <a:pPr marL="0" algn="ctr" eaLnBrk="1" hangingPunct="1">
              <a:spcBef>
                <a:spcPct val="0"/>
              </a:spcBef>
              <a:spcAft>
                <a:spcPts val="0"/>
              </a:spcAft>
              <a:buFontTx/>
              <a:buNone/>
            </a:pPr>
            <a:endParaRPr lang="en-US" sz="1200" dirty="0">
              <a:solidFill>
                <a:srgbClr val="FF0000"/>
              </a:solidFill>
            </a:endParaRPr>
          </a:p>
          <a:p>
            <a:pPr marL="0" algn="ctr" eaLnBrk="1" hangingPunct="1">
              <a:spcBef>
                <a:spcPct val="0"/>
              </a:spcBef>
              <a:spcAft>
                <a:spcPts val="0"/>
              </a:spcAft>
              <a:buFontTx/>
              <a:buNone/>
            </a:pPr>
            <a:endParaRPr lang="en-US" sz="1200" dirty="0">
              <a:solidFill>
                <a:srgbClr val="FF0000"/>
              </a:solidFill>
            </a:endParaRPr>
          </a:p>
          <a:p>
            <a:pPr marL="0" algn="ctr" eaLnBrk="1" hangingPunct="1">
              <a:spcBef>
                <a:spcPct val="0"/>
              </a:spcBef>
              <a:spcAft>
                <a:spcPts val="0"/>
              </a:spcAft>
              <a:buFontTx/>
              <a:buNone/>
            </a:pPr>
            <a:r>
              <a:rPr lang="en-US" sz="2600" dirty="0"/>
              <a:t>the member made (</a:t>
            </a:r>
            <a:r>
              <a:rPr lang="en-US" sz="2600" i="1" dirty="0"/>
              <a:t>or was thought to have made</a:t>
            </a:r>
            <a:r>
              <a:rPr lang="en-US" sz="2600" dirty="0"/>
              <a:t>) </a:t>
            </a:r>
          </a:p>
          <a:p>
            <a:pPr marL="0" algn="ctr" eaLnBrk="1" hangingPunct="1">
              <a:spcBef>
                <a:spcPct val="0"/>
              </a:spcBef>
              <a:spcAft>
                <a:spcPts val="0"/>
              </a:spcAft>
              <a:buFontTx/>
              <a:buNone/>
            </a:pPr>
            <a:r>
              <a:rPr lang="en-US" sz="2600" dirty="0"/>
              <a:t>a </a:t>
            </a:r>
            <a:r>
              <a:rPr lang="en-US" sz="2600" u="sng" dirty="0">
                <a:solidFill>
                  <a:srgbClr val="3333FF"/>
                </a:solidFill>
              </a:rPr>
              <a:t>Protected Communication (PC) </a:t>
            </a:r>
          </a:p>
        </p:txBody>
      </p:sp>
      <p:sp>
        <p:nvSpPr>
          <p:cNvPr id="7" name="Oval 6"/>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0" presetClass="entr" presetSubtype="0" fill="hold" nodeType="withEffect">
                                  <p:stCondLst>
                                    <p:cond delay="2000"/>
                                  </p:stCondLst>
                                  <p:childTnLst>
                                    <p:set>
                                      <p:cBhvr>
                                        <p:cTn id="10" dur="1" fill="hold">
                                          <p:stCondLst>
                                            <p:cond delay="0"/>
                                          </p:stCondLst>
                                        </p:cTn>
                                        <p:tgtEl>
                                          <p:spTgt spid="6148">
                                            <p:txEl>
                                              <p:pRg st="3" end="3"/>
                                            </p:txEl>
                                          </p:spTgt>
                                        </p:tgtEl>
                                        <p:attrNameLst>
                                          <p:attrName>style.visibility</p:attrName>
                                        </p:attrNameLst>
                                      </p:cBhvr>
                                      <p:to>
                                        <p:strVal val="visible"/>
                                      </p:to>
                                    </p:set>
                                    <p:animEffect transition="in" filter="fade">
                                      <p:cBhvr>
                                        <p:cTn id="11" dur="1000"/>
                                        <p:tgtEl>
                                          <p:spTgt spid="6148">
                                            <p:txEl>
                                              <p:pRg st="3" end="3"/>
                                            </p:txEl>
                                          </p:spTgt>
                                        </p:tgtEl>
                                      </p:cBhvr>
                                    </p:animEffect>
                                  </p:childTnLst>
                                </p:cTn>
                              </p:par>
                              <p:par>
                                <p:cTn id="12" presetID="26" presetClass="emph" presetSubtype="0" fill="hold" nodeType="withEffect">
                                  <p:stCondLst>
                                    <p:cond delay="3000"/>
                                  </p:stCondLst>
                                  <p:childTnLst>
                                    <p:animEffect transition="out" filter="fade">
                                      <p:cBhvr>
                                        <p:cTn id="13" dur="1500" tmFilter="0, 0; .2, .5; .8, .5; 1, 0"/>
                                        <p:tgtEl>
                                          <p:spTgt spid="6148">
                                            <p:txEl>
                                              <p:pRg st="3" end="3"/>
                                            </p:txEl>
                                          </p:spTgt>
                                        </p:tgtEl>
                                      </p:cBhvr>
                                    </p:animEffect>
                                    <p:animScale>
                                      <p:cBhvr>
                                        <p:cTn id="14" dur="750" autoRev="1" fill="hold"/>
                                        <p:tgtEl>
                                          <p:spTgt spid="6148">
                                            <p:txEl>
                                              <p:pRg st="3" end="3"/>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animEffect transition="in" filter="box(in)">
                                      <p:cBhvr>
                                        <p:cTn id="19" dur="500"/>
                                        <p:tgtEl>
                                          <p:spTgt spid="6148">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148">
                                            <p:txEl>
                                              <p:pRg st="8" end="8"/>
                                            </p:txEl>
                                          </p:spTgt>
                                        </p:tgtEl>
                                        <p:attrNameLst>
                                          <p:attrName>style.visibility</p:attrName>
                                        </p:attrNameLst>
                                      </p:cBhvr>
                                      <p:to>
                                        <p:strVal val="visible"/>
                                      </p:to>
                                    </p:set>
                                    <p:animEffect transition="in" filter="box(in)">
                                      <p:cBhvr>
                                        <p:cTn id="24" dur="500"/>
                                        <p:tgtEl>
                                          <p:spTgt spid="6148">
                                            <p:txEl>
                                              <p:pRg st="8" end="8"/>
                                            </p:txEl>
                                          </p:spTgt>
                                        </p:tgtEl>
                                      </p:cBhvr>
                                    </p:animEffect>
                                  </p:childTnLst>
                                </p:cTn>
                              </p:par>
                              <p:par>
                                <p:cTn id="25" presetID="27" presetClass="emph" presetSubtype="0" fill="remove" nodeType="withEffect">
                                  <p:stCondLst>
                                    <p:cond delay="1500"/>
                                  </p:stCondLst>
                                  <p:childTnLst>
                                    <p:animClr clrSpc="rgb" dir="cw">
                                      <p:cBhvr override="childStyle">
                                        <p:cTn id="26" dur="2000" autoRev="1" fill="remove"/>
                                        <p:tgtEl>
                                          <p:spTgt spid="6148">
                                            <p:txEl>
                                              <p:pRg st="8" end="8"/>
                                            </p:txEl>
                                          </p:spTgt>
                                        </p:tgtEl>
                                        <p:attrNameLst>
                                          <p:attrName>style.color</p:attrName>
                                        </p:attrNameLst>
                                      </p:cBhvr>
                                      <p:to>
                                        <a:schemeClr val="bg1"/>
                                      </p:to>
                                    </p:animClr>
                                    <p:animClr clrSpc="rgb" dir="cw">
                                      <p:cBhvr>
                                        <p:cTn id="27" dur="2000" autoRev="1" fill="remove"/>
                                        <p:tgtEl>
                                          <p:spTgt spid="6148">
                                            <p:txEl>
                                              <p:pRg st="8" end="8"/>
                                            </p:txEl>
                                          </p:spTgt>
                                        </p:tgtEl>
                                        <p:attrNameLst>
                                          <p:attrName>fillcolor</p:attrName>
                                        </p:attrNameLst>
                                      </p:cBhvr>
                                      <p:to>
                                        <a:schemeClr val="bg1"/>
                                      </p:to>
                                    </p:animClr>
                                    <p:set>
                                      <p:cBhvr>
                                        <p:cTn id="28" dur="2000" autoRev="1" fill="remove"/>
                                        <p:tgtEl>
                                          <p:spTgt spid="6148">
                                            <p:txEl>
                                              <p:pRg st="8" end="8"/>
                                            </p:txEl>
                                          </p:spTgt>
                                        </p:tgtEl>
                                        <p:attrNameLst>
                                          <p:attrName>fill.type</p:attrName>
                                        </p:attrNameLst>
                                      </p:cBhvr>
                                      <p:to>
                                        <p:strVal val="solid"/>
                                      </p:to>
                                    </p:set>
                                    <p:set>
                                      <p:cBhvr>
                                        <p:cTn id="29" dur="2000" autoRev="1" fill="remove"/>
                                        <p:tgtEl>
                                          <p:spTgt spid="6148">
                                            <p:txEl>
                                              <p:pRg st="8" end="8"/>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48">
                                            <p:txEl>
                                              <p:pRg st="11" end="11"/>
                                            </p:txEl>
                                          </p:spTgt>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614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0ECF4-3FF7-55E8-BBDA-A8A60594882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D4E1A4-A714-680B-DB84-A8DC29F73D06}"/>
              </a:ext>
            </a:extLst>
          </p:cNvPr>
          <p:cNvSpPr>
            <a:spLocks noGrp="1"/>
          </p:cNvSpPr>
          <p:nvPr>
            <p:ph type="ftr" sz="quarter" idx="10"/>
          </p:nvPr>
        </p:nvSpPr>
        <p:spPr>
          <a:xfrm>
            <a:off x="5105400" y="6400800"/>
            <a:ext cx="4038600" cy="457200"/>
          </a:xfrm>
        </p:spPr>
        <p:txBody>
          <a:bodyPr/>
          <a:lstStyle/>
          <a:p>
            <a:pPr>
              <a:defRPr/>
            </a:pPr>
            <a:r>
              <a:rPr lang="en-US" dirty="0"/>
              <a:t>U.S. Army Inspector General School   </a:t>
            </a:r>
            <a:fld id="{B6DA02A4-7E62-45FF-863E-27025E4B376C}" type="slidenum">
              <a:rPr lang="en-US" smtClean="0"/>
              <a:pPr>
                <a:defRPr/>
              </a:pPr>
              <a:t>25</a:t>
            </a:fld>
            <a:endParaRPr lang="en-US" dirty="0"/>
          </a:p>
        </p:txBody>
      </p:sp>
      <p:grpSp>
        <p:nvGrpSpPr>
          <p:cNvPr id="13" name="Group 12">
            <a:extLst>
              <a:ext uri="{FF2B5EF4-FFF2-40B4-BE49-F238E27FC236}">
                <a16:creationId xmlns:a16="http://schemas.microsoft.com/office/drawing/2014/main" id="{040825EF-5EAE-CC45-0CF4-1134CC5B92DE}"/>
              </a:ext>
            </a:extLst>
          </p:cNvPr>
          <p:cNvGrpSpPr>
            <a:grpSpLocks/>
          </p:cNvGrpSpPr>
          <p:nvPr/>
        </p:nvGrpSpPr>
        <p:grpSpPr bwMode="auto">
          <a:xfrm>
            <a:off x="7912100" y="152400"/>
            <a:ext cx="1231900" cy="1219200"/>
            <a:chOff x="7467600" y="76200"/>
            <a:chExt cx="1231900" cy="1219200"/>
          </a:xfrm>
        </p:grpSpPr>
        <p:sp>
          <p:nvSpPr>
            <p:cNvPr id="14" name="AutoShape 5">
              <a:extLst>
                <a:ext uri="{FF2B5EF4-FFF2-40B4-BE49-F238E27FC236}">
                  <a16:creationId xmlns:a16="http://schemas.microsoft.com/office/drawing/2014/main" id="{3D52E3C6-2FA6-92B0-3B01-E1B3B95DC541}"/>
                </a:ext>
              </a:extLst>
            </p:cNvPr>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5" name="Text Box 6">
              <a:extLst>
                <a:ext uri="{FF2B5EF4-FFF2-40B4-BE49-F238E27FC236}">
                  <a16:creationId xmlns:a16="http://schemas.microsoft.com/office/drawing/2014/main" id="{1D5B73FD-77AA-12FB-C1A1-24BC3C32EB45}"/>
                </a:ext>
              </a:extLst>
            </p:cNvPr>
            <p:cNvSpPr txBox="1">
              <a:spLocks noChangeArrowheads="1"/>
            </p:cNvSpPr>
            <p:nvPr/>
          </p:nvSpPr>
          <p:spPr bwMode="auto">
            <a:xfrm>
              <a:off x="7760036" y="512900"/>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Arial" panose="020B0604020202020204" pitchFamily="34" charset="0"/>
                  <a:cs typeface="Arial" panose="020B0604020202020204" pitchFamily="34" charset="0"/>
                </a:rPr>
                <a:t>ELO</a:t>
              </a:r>
            </a:p>
            <a:p>
              <a:pPr algn="ctr" eaLnBrk="0" hangingPunct="0"/>
              <a:r>
                <a:rPr lang="en-US" sz="1400" b="1" dirty="0">
                  <a:solidFill>
                    <a:schemeClr val="tx1"/>
                  </a:solidFill>
                  <a:latin typeface="Arial" panose="020B0604020202020204" pitchFamily="34" charset="0"/>
                  <a:cs typeface="Arial" panose="020B0604020202020204" pitchFamily="34" charset="0"/>
                </a:rPr>
                <a:t>4</a:t>
              </a:r>
            </a:p>
          </p:txBody>
        </p:sp>
      </p:grpSp>
      <p:sp>
        <p:nvSpPr>
          <p:cNvPr id="17" name="Oval 16">
            <a:extLst>
              <a:ext uri="{FF2B5EF4-FFF2-40B4-BE49-F238E27FC236}">
                <a16:creationId xmlns:a16="http://schemas.microsoft.com/office/drawing/2014/main" id="{DF070D6E-C07B-4767-6363-D588909905A8}"/>
              </a:ext>
            </a:extLst>
          </p:cNvPr>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5" name="Title 16">
            <a:extLst>
              <a:ext uri="{FF2B5EF4-FFF2-40B4-BE49-F238E27FC236}">
                <a16:creationId xmlns:a16="http://schemas.microsoft.com/office/drawing/2014/main" id="{2AE901FF-3D10-5A8D-1ED8-510539179D88}"/>
              </a:ext>
            </a:extLst>
          </p:cNvPr>
          <p:cNvSpPr txBox="1">
            <a:spLocks/>
          </p:cNvSpPr>
          <p:nvPr/>
        </p:nvSpPr>
        <p:spPr bwMode="auto">
          <a:xfrm>
            <a:off x="914400" y="26835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sz="3800" kern="0" dirty="0">
                <a:cs typeface="Arial" pitchFamily="34" charset="0"/>
              </a:rPr>
              <a:t>Question One:</a:t>
            </a:r>
          </a:p>
          <a:p>
            <a:r>
              <a:rPr lang="en-US" sz="3000" i="1" kern="0" dirty="0">
                <a:solidFill>
                  <a:srgbClr val="FF0000"/>
                </a:solidFill>
                <a:effectLst>
                  <a:glow rad="63500">
                    <a:schemeClr val="accent1">
                      <a:satMod val="175000"/>
                      <a:alpha val="40000"/>
                    </a:schemeClr>
                  </a:glow>
                </a:effectLst>
                <a:cs typeface="Arial" pitchFamily="34" charset="0"/>
              </a:rPr>
              <a:t>“Was there a PC?”</a:t>
            </a:r>
            <a:endParaRPr lang="en-US" sz="3000" i="1" kern="0" dirty="0">
              <a:solidFill>
                <a:srgbClr val="FF0000"/>
              </a:solidFill>
              <a:effectLst>
                <a:glow rad="63500">
                  <a:schemeClr val="accent1">
                    <a:satMod val="175000"/>
                    <a:alpha val="40000"/>
                  </a:schemeClr>
                </a:glow>
              </a:effectLst>
            </a:endParaRPr>
          </a:p>
        </p:txBody>
      </p:sp>
      <p:sp>
        <p:nvSpPr>
          <p:cNvPr id="3" name="Rectangle 7">
            <a:extLst>
              <a:ext uri="{FF2B5EF4-FFF2-40B4-BE49-F238E27FC236}">
                <a16:creationId xmlns:a16="http://schemas.microsoft.com/office/drawing/2014/main" id="{94EAA7C7-3951-B7E0-8021-C8979D6F8153}"/>
              </a:ext>
            </a:extLst>
          </p:cNvPr>
          <p:cNvSpPr txBox="1">
            <a:spLocks noChangeArrowheads="1"/>
          </p:cNvSpPr>
          <p:nvPr/>
        </p:nvSpPr>
        <p:spPr bwMode="auto">
          <a:xfrm>
            <a:off x="381000" y="1905000"/>
            <a:ext cx="434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algn="ctr" eaLnBrk="1" hangingPunct="1">
              <a:buFontTx/>
              <a:buNone/>
            </a:pPr>
            <a:r>
              <a:rPr lang="en-US" sz="2500" u="sng" dirty="0"/>
              <a:t>First Category</a:t>
            </a:r>
          </a:p>
          <a:p>
            <a:pPr algn="ctr" eaLnBrk="1" hangingPunct="1">
              <a:buFontTx/>
              <a:buNone/>
            </a:pPr>
            <a:endParaRPr lang="en-US" sz="2000" i="1" u="sng" kern="0" dirty="0"/>
          </a:p>
          <a:p>
            <a:pPr eaLnBrk="1" hangingPunct="1">
              <a:buClr>
                <a:schemeClr val="tx1"/>
              </a:buClr>
            </a:pPr>
            <a:r>
              <a:rPr lang="en-US" sz="2200" kern="0" dirty="0">
                <a:solidFill>
                  <a:srgbClr val="FF0000"/>
                </a:solidFill>
              </a:rPr>
              <a:t>Members of Congress</a:t>
            </a:r>
          </a:p>
          <a:p>
            <a:pPr eaLnBrk="1" hangingPunct="1">
              <a:buClr>
                <a:schemeClr val="tx1"/>
              </a:buClr>
              <a:buFontTx/>
              <a:buNone/>
            </a:pPr>
            <a:r>
              <a:rPr lang="en-US" sz="2200" kern="0" dirty="0">
                <a:solidFill>
                  <a:srgbClr val="FF0000"/>
                </a:solidFill>
              </a:rPr>
              <a:t>	(to include Congressional staff members)</a:t>
            </a:r>
          </a:p>
          <a:p>
            <a:pPr eaLnBrk="1" hangingPunct="1">
              <a:buClr>
                <a:schemeClr val="tx1"/>
              </a:buClr>
              <a:buFontTx/>
              <a:buNone/>
            </a:pPr>
            <a:endParaRPr lang="en-US" sz="1500" kern="0" dirty="0">
              <a:solidFill>
                <a:srgbClr val="FF0000"/>
              </a:solidFill>
            </a:endParaRPr>
          </a:p>
          <a:p>
            <a:pPr eaLnBrk="1" hangingPunct="1">
              <a:buClr>
                <a:schemeClr val="tx1"/>
              </a:buClr>
            </a:pPr>
            <a:r>
              <a:rPr lang="en-US" sz="2200" kern="0" dirty="0">
                <a:solidFill>
                  <a:srgbClr val="FF0000"/>
                </a:solidFill>
              </a:rPr>
              <a:t>Inspectors General</a:t>
            </a:r>
            <a:endParaRPr lang="en-US" sz="2200" kern="0" dirty="0"/>
          </a:p>
          <a:p>
            <a:pPr marL="0" indent="0" eaLnBrk="1" hangingPunct="1">
              <a:buClr>
                <a:schemeClr val="tx1"/>
              </a:buClr>
              <a:buFontTx/>
              <a:buNone/>
            </a:pPr>
            <a:endParaRPr lang="en-US" sz="1500" kern="0" dirty="0"/>
          </a:p>
          <a:p>
            <a:pPr eaLnBrk="1" hangingPunct="1">
              <a:buClr>
                <a:schemeClr val="tx1"/>
              </a:buClr>
            </a:pPr>
            <a:r>
              <a:rPr lang="en-US" sz="2200" i="1" kern="0" dirty="0">
                <a:solidFill>
                  <a:srgbClr val="3333FF"/>
                </a:solidFill>
              </a:rPr>
              <a:t>Regardless of subject!</a:t>
            </a:r>
          </a:p>
          <a:p>
            <a:pPr marL="0" indent="0" eaLnBrk="1" hangingPunct="1">
              <a:buClr>
                <a:schemeClr val="tx1"/>
              </a:buClr>
              <a:buFontTx/>
              <a:buNone/>
            </a:pPr>
            <a:endParaRPr lang="en-US" sz="1500" i="1" kern="0" dirty="0">
              <a:solidFill>
                <a:srgbClr val="3333FF"/>
              </a:solidFill>
            </a:endParaRPr>
          </a:p>
          <a:p>
            <a:pPr marL="0" indent="0" eaLnBrk="1" hangingPunct="1">
              <a:buClr>
                <a:schemeClr val="tx1"/>
              </a:buClr>
              <a:buFontTx/>
              <a:buNone/>
            </a:pPr>
            <a:r>
              <a:rPr lang="en-US" sz="2200" i="1" kern="0" dirty="0">
                <a:solidFill>
                  <a:srgbClr val="3333FF"/>
                </a:solidFill>
              </a:rPr>
              <a:t>(Restriction is also prohibited)</a:t>
            </a:r>
          </a:p>
          <a:p>
            <a:pPr lvl="1" eaLnBrk="1" hangingPunct="1">
              <a:buClr>
                <a:schemeClr val="tx1"/>
              </a:buClr>
              <a:buFontTx/>
              <a:buNone/>
            </a:pPr>
            <a:r>
              <a:rPr lang="en-US" sz="2200" i="1" kern="0" dirty="0">
                <a:solidFill>
                  <a:srgbClr val="3333FF"/>
                </a:solidFill>
              </a:rPr>
              <a:t>			</a:t>
            </a:r>
            <a:endParaRPr lang="en-US" sz="2200" i="1" kern="0" dirty="0">
              <a:solidFill>
                <a:srgbClr val="FF0000"/>
              </a:solidFill>
            </a:endParaRPr>
          </a:p>
        </p:txBody>
      </p:sp>
      <p:pic>
        <p:nvPicPr>
          <p:cNvPr id="6" name="Picture 5" descr="C:\Users\ROBERT.S.KEATING\Pictures\IG insignia.png">
            <a:extLst>
              <a:ext uri="{FF2B5EF4-FFF2-40B4-BE49-F238E27FC236}">
                <a16:creationId xmlns:a16="http://schemas.microsoft.com/office/drawing/2014/main" id="{03750DE7-7B66-443E-9A00-31A9DB1CB906}"/>
              </a:ext>
            </a:extLst>
          </p:cNvPr>
          <p:cNvPicPr>
            <a:picLocks noChangeAspect="1" noChangeArrowheads="1"/>
          </p:cNvPicPr>
          <p:nvPr/>
        </p:nvPicPr>
        <p:blipFill>
          <a:blip r:embed="rId3" cstate="print"/>
          <a:srcRect/>
          <a:stretch>
            <a:fillRect/>
          </a:stretch>
        </p:blipFill>
        <p:spPr bwMode="auto">
          <a:xfrm>
            <a:off x="3352800" y="3810000"/>
            <a:ext cx="1120357" cy="805010"/>
          </a:xfrm>
          <a:prstGeom prst="rect">
            <a:avLst/>
          </a:prstGeom>
          <a:noFill/>
          <a:ln w="9525">
            <a:noFill/>
            <a:miter lim="800000"/>
            <a:headEnd/>
            <a:tailEnd/>
          </a:ln>
          <a:effectLst>
            <a:reflection blurRad="6350" stA="50000" endA="300" endPos="55500" dist="50800" dir="5400000" sy="-100000" algn="bl" rotWithShape="0"/>
          </a:effectLst>
        </p:spPr>
      </p:pic>
      <p:sp>
        <p:nvSpPr>
          <p:cNvPr id="7" name="Footer Placeholder 3">
            <a:extLst>
              <a:ext uri="{FF2B5EF4-FFF2-40B4-BE49-F238E27FC236}">
                <a16:creationId xmlns:a16="http://schemas.microsoft.com/office/drawing/2014/main" id="{ECCDDF0F-3E7C-5099-D5FE-BD32399E724E}"/>
              </a:ext>
            </a:extLst>
          </p:cNvPr>
          <p:cNvSpPr txBox="1">
            <a:spLocks/>
          </p:cNvSpPr>
          <p:nvPr/>
        </p:nvSpPr>
        <p:spPr bwMode="auto">
          <a:xfrm>
            <a:off x="5029200" y="6400800"/>
            <a:ext cx="41148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20000"/>
              </a:spcBef>
              <a:spcAft>
                <a:spcPct val="0"/>
              </a:spcAft>
              <a:buChar char="•"/>
              <a:defRPr sz="3200" b="1" i="1"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b="1" kern="1200">
                <a:solidFill>
                  <a:schemeClr val="tx1"/>
                </a:solidFill>
                <a:latin typeface="Arial" panose="020B0604020202020204" pitchFamily="34" charset="0"/>
                <a:ea typeface="+mn-ea"/>
                <a:cs typeface="Arial" charset="0"/>
              </a:defRPr>
            </a:lvl2pPr>
            <a:lvl3pPr marL="1143000" indent="-228600" algn="l" rtl="0" fontAlgn="base">
              <a:spcBef>
                <a:spcPct val="20000"/>
              </a:spcBef>
              <a:spcAft>
                <a:spcPct val="0"/>
              </a:spcAft>
              <a:buChar char="•"/>
              <a:defRPr sz="2400" b="1" kern="1200">
                <a:solidFill>
                  <a:schemeClr val="tx1"/>
                </a:solidFill>
                <a:latin typeface="Arial" panose="020B0604020202020204" pitchFamily="34" charset="0"/>
                <a:ea typeface="+mn-ea"/>
                <a:cs typeface="Arial" charset="0"/>
              </a:defRPr>
            </a:lvl3pPr>
            <a:lvl4pPr marL="1600200" indent="-228600" algn="l" rtl="0" fontAlgn="base">
              <a:spcBef>
                <a:spcPct val="20000"/>
              </a:spcBef>
              <a:spcAft>
                <a:spcPct val="0"/>
              </a:spcAft>
              <a:buChar char="–"/>
              <a:defRPr sz="2000" b="1" kern="1200">
                <a:solidFill>
                  <a:schemeClr val="tx1"/>
                </a:solidFill>
                <a:latin typeface="Arial" panose="020B0604020202020204" pitchFamily="34" charset="0"/>
                <a:ea typeface="+mn-ea"/>
                <a:cs typeface="Arial" charset="0"/>
              </a:defRPr>
            </a:lvl4pPr>
            <a:lvl5pPr marL="2057400" indent="-228600" algn="l" rtl="0" fontAlgn="base">
              <a:spcBef>
                <a:spcPct val="20000"/>
              </a:spcBef>
              <a:spcAft>
                <a:spcPct val="0"/>
              </a:spcAft>
              <a:buChar char="»"/>
              <a:defRPr sz="2000" b="1" kern="1200">
                <a:solidFill>
                  <a:schemeClr val="tx1"/>
                </a:solidFill>
                <a:latin typeface="Arial" panose="020B0604020202020204" pitchFamily="34" charset="0"/>
                <a:ea typeface="+mn-ea"/>
                <a:cs typeface="Arial" charset="0"/>
              </a:defRPr>
            </a:lvl5pPr>
            <a:lvl6pPr marL="25146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charset="0"/>
              </a:defRPr>
            </a:lvl6pPr>
            <a:lvl7pPr marL="29718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charset="0"/>
              </a:defRPr>
            </a:lvl7pPr>
            <a:lvl8pPr marL="34290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charset="0"/>
              </a:defRPr>
            </a:lvl8pPr>
            <a:lvl9pPr marL="3886200" indent="-228600" algn="l" defTabSz="914400" rtl="0" eaLnBrk="0" fontAlgn="base" latinLnBrk="0" hangingPunct="0">
              <a:spcBef>
                <a:spcPct val="20000"/>
              </a:spcBef>
              <a:spcAft>
                <a:spcPct val="0"/>
              </a:spcAft>
              <a:buChar char="»"/>
              <a:defRPr sz="2000" b="1" kern="1200">
                <a:solidFill>
                  <a:schemeClr val="tx1"/>
                </a:solidFill>
                <a:latin typeface="Arial" panose="020B0604020202020204" pitchFamily="34" charset="0"/>
                <a:ea typeface="+mn-ea"/>
                <a:cs typeface="Arial" charset="0"/>
              </a:defRPr>
            </a:lvl9pPr>
          </a:lstStyle>
          <a:p>
            <a:pPr>
              <a:spcBef>
                <a:spcPct val="0"/>
              </a:spcBef>
              <a:buFontTx/>
              <a:buNone/>
            </a:pPr>
            <a:r>
              <a:rPr lang="en-US" altLang="en-US" sz="1400"/>
              <a:t>U.S. Army Inspector General School   </a:t>
            </a:r>
            <a:fld id="{BE169C52-8EC7-4D55-8A21-DAFFEF886A61}" type="slidenum">
              <a:rPr lang="en-US" altLang="en-US" sz="1400" smtClean="0"/>
              <a:pPr>
                <a:spcBef>
                  <a:spcPct val="0"/>
                </a:spcBef>
                <a:buFontTx/>
                <a:buNone/>
              </a:pPr>
              <a:t>25</a:t>
            </a:fld>
            <a:endParaRPr lang="en-US" altLang="en-US" sz="1400"/>
          </a:p>
        </p:txBody>
      </p:sp>
      <p:sp>
        <p:nvSpPr>
          <p:cNvPr id="8" name="Oval 7">
            <a:extLst>
              <a:ext uri="{FF2B5EF4-FFF2-40B4-BE49-F238E27FC236}">
                <a16:creationId xmlns:a16="http://schemas.microsoft.com/office/drawing/2014/main" id="{C67F8BD8-5F35-9686-03CE-C6CE2A613C54}"/>
              </a:ext>
            </a:extLst>
          </p:cNvPr>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9" name="TextBox 8">
            <a:extLst>
              <a:ext uri="{FF2B5EF4-FFF2-40B4-BE49-F238E27FC236}">
                <a16:creationId xmlns:a16="http://schemas.microsoft.com/office/drawing/2014/main" id="{702D46A0-C76F-10CF-7F85-C299D1EF7C34}"/>
              </a:ext>
            </a:extLst>
          </p:cNvPr>
          <p:cNvSpPr txBox="1"/>
          <p:nvPr/>
        </p:nvSpPr>
        <p:spPr>
          <a:xfrm>
            <a:off x="2257425" y="1173676"/>
            <a:ext cx="5715000" cy="461665"/>
          </a:xfrm>
          <a:prstGeom prst="rect">
            <a:avLst/>
          </a:prstGeom>
          <a:noFill/>
        </p:spPr>
        <p:txBody>
          <a:bodyPr wrap="square">
            <a:spAutoFit/>
          </a:bodyPr>
          <a:lstStyle/>
          <a:p>
            <a:pPr eaLnBrk="1" hangingPunct="1">
              <a:buFontTx/>
              <a:buNone/>
            </a:pPr>
            <a:r>
              <a:rPr lang="en-US" sz="2400" i="1" kern="0" dirty="0"/>
              <a:t>Lawful (truthful) communication to:</a:t>
            </a:r>
          </a:p>
        </p:txBody>
      </p:sp>
      <p:sp>
        <p:nvSpPr>
          <p:cNvPr id="10" name="Rectangle 1027">
            <a:extLst>
              <a:ext uri="{FF2B5EF4-FFF2-40B4-BE49-F238E27FC236}">
                <a16:creationId xmlns:a16="http://schemas.microsoft.com/office/drawing/2014/main" id="{C6E92840-D29D-B5D9-1EF6-B90CDC301666}"/>
              </a:ext>
            </a:extLst>
          </p:cNvPr>
          <p:cNvSpPr txBox="1">
            <a:spLocks noChangeArrowheads="1"/>
          </p:cNvSpPr>
          <p:nvPr/>
        </p:nvSpPr>
        <p:spPr bwMode="auto">
          <a:xfrm>
            <a:off x="4787902" y="1789220"/>
            <a:ext cx="4343400" cy="35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algn="ctr" eaLnBrk="1" hangingPunct="1">
              <a:buFontTx/>
              <a:buNone/>
            </a:pPr>
            <a:r>
              <a:rPr lang="en-US" sz="2500" u="sng" dirty="0"/>
              <a:t>Second Category</a:t>
            </a:r>
          </a:p>
          <a:p>
            <a:pPr algn="ctr" eaLnBrk="1" hangingPunct="1">
              <a:buFontTx/>
              <a:buNone/>
            </a:pPr>
            <a:endParaRPr lang="en-US" sz="1400" i="1" u="sng" kern="0" dirty="0"/>
          </a:p>
          <a:p>
            <a:pPr marL="0" indent="0" eaLnBrk="1" hangingPunct="1"/>
            <a:r>
              <a:rPr lang="en-US" sz="1800" kern="0" dirty="0"/>
              <a:t>DoD audit, inspection, investigation, or law enforcement organization</a:t>
            </a:r>
          </a:p>
          <a:p>
            <a:pPr marL="0" indent="0" eaLnBrk="1" hangingPunct="1">
              <a:buNone/>
            </a:pPr>
            <a:endParaRPr lang="en-US" sz="500" kern="0" dirty="0"/>
          </a:p>
          <a:p>
            <a:pPr marL="0" indent="0" eaLnBrk="1" hangingPunct="1"/>
            <a:r>
              <a:rPr lang="en-US" sz="1800" kern="0" dirty="0"/>
              <a:t> Any person or organization </a:t>
            </a:r>
            <a:r>
              <a:rPr lang="en-US" sz="1800" kern="0" dirty="0">
                <a:solidFill>
                  <a:srgbClr val="3333FF"/>
                </a:solidFill>
              </a:rPr>
              <a:t>in </a:t>
            </a:r>
            <a:r>
              <a:rPr lang="en-US" sz="1800" i="1" kern="0" dirty="0">
                <a:solidFill>
                  <a:srgbClr val="3333FF"/>
                </a:solidFill>
              </a:rPr>
              <a:t>the </a:t>
            </a:r>
            <a:r>
              <a:rPr lang="en-US" sz="1800" i="1" u="sng" kern="0" dirty="0">
                <a:solidFill>
                  <a:srgbClr val="3333FF"/>
                </a:solidFill>
              </a:rPr>
              <a:t>chain of command</a:t>
            </a:r>
          </a:p>
          <a:p>
            <a:pPr marL="0" indent="0" eaLnBrk="1" hangingPunct="1">
              <a:buFontTx/>
              <a:buNone/>
            </a:pPr>
            <a:endParaRPr lang="en-US" sz="500" i="1" kern="0" dirty="0">
              <a:solidFill>
                <a:srgbClr val="3333FF"/>
              </a:solidFill>
            </a:endParaRPr>
          </a:p>
          <a:p>
            <a:pPr marL="0" indent="0" eaLnBrk="1" hangingPunct="1"/>
            <a:r>
              <a:rPr lang="en-US" sz="1800" i="1" kern="0" dirty="0">
                <a:solidFill>
                  <a:srgbClr val="3333FF"/>
                </a:solidFill>
              </a:rPr>
              <a:t>Designated personnel </a:t>
            </a:r>
            <a:r>
              <a:rPr lang="en-US" sz="1800" kern="0" dirty="0"/>
              <a:t>pursuant to regulations or established administrative procedures to receive such communications (e.g. EO, Safety Office, etc.)</a:t>
            </a:r>
          </a:p>
          <a:p>
            <a:pPr marL="0" indent="0" eaLnBrk="1" hangingPunct="1">
              <a:buNone/>
            </a:pPr>
            <a:endParaRPr lang="en-US" sz="500" kern="0" dirty="0"/>
          </a:p>
          <a:p>
            <a:pPr marL="0" indent="0" eaLnBrk="1" hangingPunct="1">
              <a:buClr>
                <a:schemeClr val="tx1"/>
              </a:buClr>
            </a:pPr>
            <a:r>
              <a:rPr lang="en-US" sz="1800" i="1" kern="0" dirty="0"/>
              <a:t> A court-martial proceeding</a:t>
            </a:r>
          </a:p>
        </p:txBody>
      </p:sp>
      <p:cxnSp>
        <p:nvCxnSpPr>
          <p:cNvPr id="11" name="Straight Connector 10">
            <a:extLst>
              <a:ext uri="{FF2B5EF4-FFF2-40B4-BE49-F238E27FC236}">
                <a16:creationId xmlns:a16="http://schemas.microsoft.com/office/drawing/2014/main" id="{DB7326CB-B34E-59EE-D8B8-0C11E6EFA559}"/>
              </a:ext>
            </a:extLst>
          </p:cNvPr>
          <p:cNvCxnSpPr/>
          <p:nvPr/>
        </p:nvCxnSpPr>
        <p:spPr bwMode="auto">
          <a:xfrm>
            <a:off x="4572000" y="1970817"/>
            <a:ext cx="0" cy="4277583"/>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pic>
        <p:nvPicPr>
          <p:cNvPr id="12" name="Picture 6" descr="Congress.jpg">
            <a:extLst>
              <a:ext uri="{FF2B5EF4-FFF2-40B4-BE49-F238E27FC236}">
                <a16:creationId xmlns:a16="http://schemas.microsoft.com/office/drawing/2014/main" id="{BA73A563-D061-026E-3032-A0898ED287A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 y="1746513"/>
            <a:ext cx="1333500" cy="1000125"/>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16" name="TextBox 15">
            <a:extLst>
              <a:ext uri="{FF2B5EF4-FFF2-40B4-BE49-F238E27FC236}">
                <a16:creationId xmlns:a16="http://schemas.microsoft.com/office/drawing/2014/main" id="{E8DDC449-405C-6415-24E6-1E58616F75CC}"/>
              </a:ext>
            </a:extLst>
          </p:cNvPr>
          <p:cNvSpPr txBox="1"/>
          <p:nvPr/>
        </p:nvSpPr>
        <p:spPr>
          <a:xfrm>
            <a:off x="-41435" y="6172200"/>
            <a:ext cx="6833755" cy="523220"/>
          </a:xfrm>
          <a:prstGeom prst="rect">
            <a:avLst/>
          </a:prstGeom>
          <a:noFill/>
        </p:spPr>
        <p:txBody>
          <a:bodyPr wrap="square">
            <a:spAutoFit/>
          </a:bodyPr>
          <a:lstStyle/>
          <a:p>
            <a:pPr algn="ctr"/>
            <a:r>
              <a:rPr lang="en-US" sz="1400" b="1" dirty="0">
                <a:solidFill>
                  <a:srgbClr val="FF0000"/>
                </a:solidFill>
                <a:latin typeface="Arial" charset="0"/>
                <a:cs typeface="Arial" charset="0"/>
              </a:rPr>
              <a:t>AR 20-1, paragraph 1-14b(2); </a:t>
            </a:r>
            <a:r>
              <a:rPr lang="en-US" sz="1400" b="1" dirty="0">
                <a:solidFill>
                  <a:srgbClr val="0000FF"/>
                </a:solidFill>
                <a:latin typeface="Arial" charset="0"/>
                <a:cs typeface="Arial" charset="0"/>
              </a:rPr>
              <a:t>The A&amp;I Guide, Part Two, Section 9-2 (II - 9 - 8)</a:t>
            </a:r>
            <a:endParaRPr lang="en-US" sz="1400" dirty="0"/>
          </a:p>
          <a:p>
            <a:pPr algn="ctr"/>
            <a:endParaRPr lang="en-US" sz="1400" dirty="0"/>
          </a:p>
        </p:txBody>
      </p:sp>
    </p:spTree>
    <p:extLst>
      <p:ext uri="{BB962C8B-B14F-4D97-AF65-F5344CB8AC3E}">
        <p14:creationId xmlns:p14="http://schemas.microsoft.com/office/powerpoint/2010/main" val="415861639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 calcmode="lin" valueType="num">
                                      <p:cBhvr additive="base">
                                        <p:cTn id="24"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 calcmode="lin" valueType="num">
                                      <p:cBhvr additive="base">
                                        <p:cTn id="36"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additive="base">
                                        <p:cTn id="4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xEl>
                                              <p:pRg st="6" end="6"/>
                                            </p:txEl>
                                          </p:spTgt>
                                        </p:tgtEl>
                                        <p:attrNameLst>
                                          <p:attrName>style.visibility</p:attrName>
                                        </p:attrNameLst>
                                      </p:cBhvr>
                                      <p:to>
                                        <p:strVal val="visible"/>
                                      </p:to>
                                    </p:set>
                                    <p:anim calcmode="lin" valueType="num">
                                      <p:cBhvr additive="base">
                                        <p:cTn id="48"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
                                            <p:txEl>
                                              <p:pRg st="8" end="8"/>
                                            </p:txEl>
                                          </p:spTgt>
                                        </p:tgtEl>
                                        <p:attrNameLst>
                                          <p:attrName>style.visibility</p:attrName>
                                        </p:attrNameLst>
                                      </p:cBhvr>
                                      <p:to>
                                        <p:strVal val="visible"/>
                                      </p:to>
                                    </p:set>
                                    <p:anim calcmode="lin" valueType="num">
                                      <p:cBhvr additive="base">
                                        <p:cTn id="54"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105400" y="6400800"/>
            <a:ext cx="4038600" cy="457200"/>
          </a:xfrm>
        </p:spPr>
        <p:txBody>
          <a:bodyPr/>
          <a:lstStyle/>
          <a:p>
            <a:pPr>
              <a:defRPr/>
            </a:pPr>
            <a:r>
              <a:rPr lang="en-US" dirty="0"/>
              <a:t>U.S. Army Inspector General School   </a:t>
            </a:r>
            <a:fld id="{B6DA02A4-7E62-45FF-863E-27025E4B376C}" type="slidenum">
              <a:rPr lang="en-US" smtClean="0"/>
              <a:pPr>
                <a:defRPr/>
              </a:pPr>
              <a:t>26</a:t>
            </a:fld>
            <a:endParaRPr lang="en-US" dirty="0"/>
          </a:p>
        </p:txBody>
      </p:sp>
      <p:sp>
        <p:nvSpPr>
          <p:cNvPr id="4" name="Rectangle 3"/>
          <p:cNvSpPr txBox="1">
            <a:spLocks noChangeArrowheads="1"/>
          </p:cNvSpPr>
          <p:nvPr/>
        </p:nvSpPr>
        <p:spPr bwMode="auto">
          <a:xfrm>
            <a:off x="237744" y="1828800"/>
            <a:ext cx="8753856" cy="4113001"/>
          </a:xfrm>
          <a:prstGeom prst="rect">
            <a:avLst/>
          </a:prstGeom>
          <a:noFill/>
          <a:ln w="9525">
            <a:noFill/>
            <a:miter lim="800000"/>
            <a:headEnd/>
            <a:tailEnd/>
          </a:ln>
        </p:spPr>
        <p:txBody>
          <a:bodyPr lIns="90488" tIns="44450" rIns="90488" bIns="44450"/>
          <a:lstStyle/>
          <a:p>
            <a:pPr marL="342900" indent="-342900">
              <a:spcBef>
                <a:spcPts val="600"/>
              </a:spcBef>
              <a:spcAft>
                <a:spcPts val="0"/>
              </a:spcAft>
              <a:defRPr/>
            </a:pPr>
            <a:r>
              <a:rPr lang="en-US" b="1" kern="0" dirty="0">
                <a:latin typeface="+mn-lt"/>
                <a:cs typeface="+mn-cs"/>
              </a:rPr>
              <a:t>Did the complainant </a:t>
            </a:r>
            <a:r>
              <a:rPr lang="en-US" b="1" i="1" u="sng" kern="0" dirty="0">
                <a:solidFill>
                  <a:srgbClr val="3333FF"/>
                </a:solidFill>
                <a:latin typeface="+mn-lt"/>
                <a:cs typeface="+mn-cs"/>
              </a:rPr>
              <a:t>make or prepare</a:t>
            </a:r>
            <a:r>
              <a:rPr lang="en-US" b="1" i="1" kern="0" dirty="0">
                <a:solidFill>
                  <a:srgbClr val="3333FF"/>
                </a:solidFill>
                <a:latin typeface="+mn-lt"/>
                <a:cs typeface="+mn-cs"/>
              </a:rPr>
              <a:t> </a:t>
            </a:r>
            <a:r>
              <a:rPr lang="en-US" b="1" kern="0" dirty="0">
                <a:latin typeface="+mn-lt"/>
                <a:cs typeface="+mn-cs"/>
              </a:rPr>
              <a:t>a communication protected by statute?</a:t>
            </a:r>
          </a:p>
          <a:p>
            <a:pPr marL="342900" indent="-342900">
              <a:spcBef>
                <a:spcPts val="600"/>
              </a:spcBef>
              <a:spcAft>
                <a:spcPts val="0"/>
              </a:spcAft>
              <a:defRPr/>
            </a:pPr>
            <a:endParaRPr lang="en-US" sz="800" b="1" kern="0" dirty="0">
              <a:latin typeface="+mn-lt"/>
              <a:cs typeface="+mn-cs"/>
            </a:endParaRPr>
          </a:p>
          <a:p>
            <a:pPr marL="342900" indent="-342900">
              <a:spcBef>
                <a:spcPts val="600"/>
              </a:spcBef>
              <a:spcAft>
                <a:spcPts val="0"/>
              </a:spcAft>
              <a:defRPr/>
            </a:pPr>
            <a:r>
              <a:rPr lang="en-US" b="1" kern="0" dirty="0"/>
              <a:t>Was the complainant </a:t>
            </a:r>
            <a:r>
              <a:rPr lang="en-US" b="1" u="sng" kern="0" dirty="0">
                <a:solidFill>
                  <a:srgbClr val="3333FF"/>
                </a:solidFill>
              </a:rPr>
              <a:t>perceived</a:t>
            </a:r>
            <a:r>
              <a:rPr lang="en-US" b="1" kern="0" dirty="0"/>
              <a:t> as having made or prepared a PC?</a:t>
            </a:r>
          </a:p>
          <a:p>
            <a:pPr marL="342900" indent="-342900">
              <a:spcBef>
                <a:spcPts val="600"/>
              </a:spcBef>
              <a:spcAft>
                <a:spcPts val="0"/>
              </a:spcAft>
              <a:defRPr/>
            </a:pPr>
            <a:endParaRPr lang="en-US" sz="800" b="1" kern="0" dirty="0"/>
          </a:p>
          <a:p>
            <a:pPr marL="342900" indent="-342900">
              <a:spcBef>
                <a:spcPts val="600"/>
              </a:spcBef>
              <a:spcAft>
                <a:spcPts val="0"/>
              </a:spcAft>
              <a:defRPr/>
            </a:pPr>
            <a:r>
              <a:rPr lang="en-US" b="1" kern="0" dirty="0">
                <a:solidFill>
                  <a:srgbClr val="3333FF"/>
                </a:solidFill>
              </a:rPr>
              <a:t>No actual communication is necessary 	   PERCEPTION = REALITY</a:t>
            </a:r>
          </a:p>
          <a:p>
            <a:pPr marL="342900" indent="-342900">
              <a:spcBef>
                <a:spcPts val="600"/>
              </a:spcBef>
              <a:spcAft>
                <a:spcPts val="0"/>
              </a:spcAft>
              <a:defRPr/>
            </a:pPr>
            <a:endParaRPr lang="en-US" sz="800" b="1" kern="0" dirty="0">
              <a:solidFill>
                <a:srgbClr val="3333FF"/>
              </a:solidFill>
            </a:endParaRPr>
          </a:p>
          <a:p>
            <a:pPr indent="-342900">
              <a:spcBef>
                <a:spcPts val="600"/>
              </a:spcBef>
              <a:spcAft>
                <a:spcPts val="0"/>
              </a:spcAft>
              <a:defRPr/>
            </a:pPr>
            <a:r>
              <a:rPr lang="en-US" b="1" i="1" dirty="0"/>
              <a:t>If there is any doubt whether the complainant</a:t>
            </a:r>
            <a:r>
              <a:rPr lang="en-US" b="1" i="1" dirty="0">
                <a:solidFill>
                  <a:srgbClr val="3333FF"/>
                </a:solidFill>
              </a:rPr>
              <a:t> </a:t>
            </a:r>
            <a:r>
              <a:rPr lang="en-US" b="1" i="1" dirty="0"/>
              <a:t>made a </a:t>
            </a:r>
            <a:r>
              <a:rPr lang="en-US" b="1" i="1" u="sng" dirty="0">
                <a:solidFill>
                  <a:srgbClr val="3333FF"/>
                </a:solidFill>
              </a:rPr>
              <a:t>Protected Communication (PC)</a:t>
            </a:r>
            <a:r>
              <a:rPr lang="en-US" b="1" i="1" dirty="0"/>
              <a:t> -- </a:t>
            </a:r>
            <a:r>
              <a:rPr lang="en-US" b="1" i="1" u="sng" dirty="0">
                <a:solidFill>
                  <a:srgbClr val="FF0000"/>
                </a:solidFill>
              </a:rPr>
              <a:t>give the complainant the benefit of the doubt</a:t>
            </a:r>
            <a:endParaRPr lang="en-US" b="1" kern="0" dirty="0">
              <a:solidFill>
                <a:srgbClr val="3333FF"/>
              </a:solidFill>
            </a:endParaRPr>
          </a:p>
        </p:txBody>
      </p:sp>
      <p:grpSp>
        <p:nvGrpSpPr>
          <p:cNvPr id="13" name="Group 12"/>
          <p:cNvGrpSpPr>
            <a:grpSpLocks/>
          </p:cNvGrpSpPr>
          <p:nvPr/>
        </p:nvGrpSpPr>
        <p:grpSpPr bwMode="auto">
          <a:xfrm>
            <a:off x="7912100" y="152400"/>
            <a:ext cx="1231900" cy="1219200"/>
            <a:chOff x="7467600" y="76200"/>
            <a:chExt cx="1231900" cy="1219200"/>
          </a:xfrm>
        </p:grpSpPr>
        <p:sp>
          <p:nvSpPr>
            <p:cNvPr id="14"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5" name="Text Box 6"/>
            <p:cNvSpPr txBox="1">
              <a:spLocks noChangeArrowheads="1"/>
            </p:cNvSpPr>
            <p:nvPr/>
          </p:nvSpPr>
          <p:spPr bwMode="auto">
            <a:xfrm>
              <a:off x="7760036" y="512900"/>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Arial" panose="020B0604020202020204" pitchFamily="34" charset="0"/>
                  <a:cs typeface="Arial" panose="020B0604020202020204" pitchFamily="34" charset="0"/>
                </a:rPr>
                <a:t>ELO</a:t>
              </a:r>
            </a:p>
            <a:p>
              <a:pPr algn="ctr" eaLnBrk="0" hangingPunct="0"/>
              <a:r>
                <a:rPr lang="en-US" sz="1400" b="1" dirty="0">
                  <a:solidFill>
                    <a:schemeClr val="tx1"/>
                  </a:solidFill>
                  <a:latin typeface="Arial" panose="020B0604020202020204" pitchFamily="34" charset="0"/>
                  <a:cs typeface="Arial" panose="020B0604020202020204" pitchFamily="34" charset="0"/>
                </a:rPr>
                <a:t>4</a:t>
              </a:r>
            </a:p>
          </p:txBody>
        </p:sp>
      </p:grpSp>
      <p:sp>
        <p:nvSpPr>
          <p:cNvPr id="17" name="Oval 16"/>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5" name="Title 16">
            <a:extLst>
              <a:ext uri="{FF2B5EF4-FFF2-40B4-BE49-F238E27FC236}">
                <a16:creationId xmlns:a16="http://schemas.microsoft.com/office/drawing/2014/main" id="{680D8BB3-5784-D312-4302-19E52679CEC9}"/>
              </a:ext>
            </a:extLst>
          </p:cNvPr>
          <p:cNvSpPr txBox="1">
            <a:spLocks/>
          </p:cNvSpPr>
          <p:nvPr/>
        </p:nvSpPr>
        <p:spPr bwMode="auto">
          <a:xfrm>
            <a:off x="914400" y="26835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sz="3800" kern="0" dirty="0">
                <a:cs typeface="Arial" pitchFamily="34" charset="0"/>
              </a:rPr>
              <a:t>Question One:</a:t>
            </a:r>
          </a:p>
          <a:p>
            <a:r>
              <a:rPr lang="en-US" sz="3000" i="1" kern="0" dirty="0">
                <a:solidFill>
                  <a:srgbClr val="FF0000"/>
                </a:solidFill>
                <a:effectLst>
                  <a:glow rad="63500">
                    <a:schemeClr val="accent1">
                      <a:satMod val="175000"/>
                      <a:alpha val="40000"/>
                    </a:schemeClr>
                  </a:glow>
                </a:effectLst>
                <a:cs typeface="Arial" pitchFamily="34" charset="0"/>
              </a:rPr>
              <a:t>“Was there a PC?”</a:t>
            </a:r>
            <a:endParaRPr lang="en-US" sz="3000" i="1" kern="0" dirty="0">
              <a:solidFill>
                <a:srgbClr val="FF0000"/>
              </a:solidFill>
              <a:effectLst>
                <a:glow rad="63500">
                  <a:schemeClr val="accent1">
                    <a:satMod val="175000"/>
                    <a:alpha val="40000"/>
                  </a:schemeClr>
                </a:glow>
              </a:effectLst>
            </a:endParaRPr>
          </a:p>
        </p:txBody>
      </p:sp>
    </p:spTree>
    <p:extLst>
      <p:ext uri="{BB962C8B-B14F-4D97-AF65-F5344CB8AC3E}">
        <p14:creationId xmlns:p14="http://schemas.microsoft.com/office/powerpoint/2010/main" val="755127326"/>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xfrm>
            <a:off x="5105400" y="6400800"/>
            <a:ext cx="4038600" cy="457200"/>
          </a:xfrm>
        </p:spPr>
        <p:txBody>
          <a:bodyPr/>
          <a:lstStyle/>
          <a:p>
            <a:pPr>
              <a:defRPr/>
            </a:pPr>
            <a:r>
              <a:rPr lang="en-US" dirty="0">
                <a:solidFill>
                  <a:srgbClr val="000000"/>
                </a:solidFill>
              </a:rPr>
              <a:t>U.S. Army Inspector General School   </a:t>
            </a:r>
            <a:fld id="{CD5FC429-D819-4430-A2AE-4F7FA04C7F38}" type="slidenum">
              <a:rPr lang="en-US" smtClean="0">
                <a:solidFill>
                  <a:srgbClr val="000000"/>
                </a:solidFill>
              </a:rPr>
              <a:pPr>
                <a:defRPr/>
              </a:pPr>
              <a:t>27</a:t>
            </a:fld>
            <a:endParaRPr lang="en-US" dirty="0">
              <a:solidFill>
                <a:srgbClr val="000000"/>
              </a:solidFill>
            </a:endParaRPr>
          </a:p>
        </p:txBody>
      </p:sp>
      <p:sp>
        <p:nvSpPr>
          <p:cNvPr id="23556" name="Rectangle 1030"/>
          <p:cNvSpPr>
            <a:spLocks noGrp="1" noChangeArrowheads="1"/>
          </p:cNvSpPr>
          <p:nvPr>
            <p:ph type="body" idx="1"/>
          </p:nvPr>
        </p:nvSpPr>
        <p:spPr>
          <a:xfrm>
            <a:off x="242857" y="1752600"/>
            <a:ext cx="8229600" cy="4114800"/>
          </a:xfrm>
        </p:spPr>
        <p:txBody>
          <a:bodyPr/>
          <a:lstStyle/>
          <a:p>
            <a:pPr marL="0" indent="0" eaLnBrk="1" hangingPunct="1">
              <a:buFontTx/>
              <a:buNone/>
            </a:pPr>
            <a:r>
              <a:rPr lang="en-US" sz="2800" dirty="0">
                <a:solidFill>
                  <a:srgbClr val="3333FF"/>
                </a:solidFill>
              </a:rPr>
              <a:t>Protected communication concerns:</a:t>
            </a:r>
          </a:p>
          <a:p>
            <a:pPr marL="0" indent="0" eaLnBrk="1" hangingPunct="1"/>
            <a:r>
              <a:rPr lang="en-US" dirty="0"/>
              <a:t> </a:t>
            </a:r>
            <a:r>
              <a:rPr lang="en-US" sz="2600" i="1" dirty="0"/>
              <a:t>Violations of law or regulation </a:t>
            </a:r>
            <a:br>
              <a:rPr lang="en-US" sz="2600" i="1" dirty="0"/>
            </a:br>
            <a:r>
              <a:rPr lang="en-US" sz="2600" i="1" dirty="0"/>
              <a:t>   (includes EO, </a:t>
            </a:r>
            <a:r>
              <a:rPr lang="en-US" sz="2600" i="1" dirty="0">
                <a:solidFill>
                  <a:srgbClr val="FF0000"/>
                </a:solidFill>
              </a:rPr>
              <a:t>sexual misconduct &amp; assault</a:t>
            </a:r>
            <a:r>
              <a:rPr lang="en-US" sz="2600" i="1" dirty="0"/>
              <a:t>)</a:t>
            </a:r>
          </a:p>
          <a:p>
            <a:pPr marL="0" indent="0" eaLnBrk="1" hangingPunct="1"/>
            <a:r>
              <a:rPr lang="en-US" sz="2600" dirty="0"/>
              <a:t> </a:t>
            </a:r>
            <a:r>
              <a:rPr lang="en-US" sz="2600" i="1" dirty="0"/>
              <a:t>Gross mismanagement</a:t>
            </a:r>
          </a:p>
          <a:p>
            <a:pPr marL="0" indent="0" eaLnBrk="1" hangingPunct="1"/>
            <a:r>
              <a:rPr lang="en-US" sz="2600" dirty="0"/>
              <a:t> </a:t>
            </a:r>
            <a:r>
              <a:rPr lang="en-US" sz="2600" i="1" dirty="0"/>
              <a:t>Abuse of authority</a:t>
            </a:r>
          </a:p>
          <a:p>
            <a:pPr marL="0" indent="0" eaLnBrk="1" hangingPunct="1"/>
            <a:r>
              <a:rPr lang="en-US" sz="2600" dirty="0"/>
              <a:t> </a:t>
            </a:r>
            <a:r>
              <a:rPr lang="en-US" sz="2600" i="1" dirty="0"/>
              <a:t>Gross waste of funds or resources</a:t>
            </a:r>
          </a:p>
          <a:p>
            <a:pPr marL="0" indent="0" eaLnBrk="1" hangingPunct="1"/>
            <a:r>
              <a:rPr lang="en-US" sz="2600" i="1" dirty="0"/>
              <a:t> Substantial danger to public health or safety</a:t>
            </a:r>
          </a:p>
          <a:p>
            <a:pPr marL="0" indent="0" eaLnBrk="1" hangingPunct="1"/>
            <a:r>
              <a:rPr lang="en-US" sz="2800" i="1" dirty="0"/>
              <a:t>Testimony or participation in an investigation</a:t>
            </a:r>
          </a:p>
          <a:p>
            <a:pPr marL="0" indent="0" eaLnBrk="1" hangingPunct="1"/>
            <a:endParaRPr lang="en-US" sz="2800" dirty="0"/>
          </a:p>
        </p:txBody>
      </p:sp>
      <p:sp>
        <p:nvSpPr>
          <p:cNvPr id="21515" name="Text Box 1035"/>
          <p:cNvSpPr txBox="1">
            <a:spLocks noChangeArrowheads="1"/>
          </p:cNvSpPr>
          <p:nvPr/>
        </p:nvSpPr>
        <p:spPr bwMode="ltGray">
          <a:xfrm>
            <a:off x="296862" y="5638800"/>
            <a:ext cx="8229600" cy="461963"/>
          </a:xfrm>
          <a:prstGeom prst="rect">
            <a:avLst/>
          </a:prstGeom>
          <a:noFill/>
          <a:ln w="9525">
            <a:noFill/>
            <a:miter lim="800000"/>
            <a:headEnd/>
            <a:tailEnd/>
          </a:ln>
          <a:effectLst/>
        </p:spPr>
        <p:txBody>
          <a:bodyPr>
            <a:spAutoFit/>
          </a:bodyPr>
          <a:lstStyle/>
          <a:p>
            <a:pPr algn="ctr">
              <a:defRPr/>
            </a:pPr>
            <a:r>
              <a:rPr lang="en-US" b="1" dirty="0">
                <a:solidFill>
                  <a:srgbClr val="FF0000"/>
                </a:solidFill>
                <a:latin typeface="Arial Rounded MT Bold" pitchFamily="34" charset="0"/>
              </a:rPr>
              <a:t>Reasonably believed to be true </a:t>
            </a:r>
            <a:r>
              <a:rPr lang="en-US" b="1" dirty="0">
                <a:solidFill>
                  <a:srgbClr val="3333FF"/>
                </a:solidFill>
                <a:latin typeface="Arial Rounded MT Bold" pitchFamily="34" charset="0"/>
              </a:rPr>
              <a:t>by the complainant!</a:t>
            </a:r>
          </a:p>
        </p:txBody>
      </p:sp>
      <p:sp>
        <p:nvSpPr>
          <p:cNvPr id="23558" name="TextBox 7"/>
          <p:cNvSpPr txBox="1">
            <a:spLocks noChangeArrowheads="1"/>
          </p:cNvSpPr>
          <p:nvPr/>
        </p:nvSpPr>
        <p:spPr bwMode="auto">
          <a:xfrm>
            <a:off x="228600" y="6172200"/>
            <a:ext cx="7772400" cy="338554"/>
          </a:xfrm>
          <a:prstGeom prst="rect">
            <a:avLst/>
          </a:prstGeom>
          <a:noFill/>
          <a:ln w="9525">
            <a:noFill/>
            <a:miter lim="800000"/>
            <a:headEnd/>
            <a:tailEnd/>
          </a:ln>
        </p:spPr>
        <p:txBody>
          <a:bodyPr wrap="square">
            <a:spAutoFit/>
          </a:bodyPr>
          <a:lstStyle/>
          <a:p>
            <a:r>
              <a:rPr lang="en-US" sz="1600" b="1" u="sng" dirty="0">
                <a:solidFill>
                  <a:srgbClr val="3333FF"/>
                </a:solidFill>
              </a:rPr>
              <a:t>The A&amp;I Guide</a:t>
            </a:r>
            <a:r>
              <a:rPr lang="en-US" sz="1600" b="1" dirty="0">
                <a:solidFill>
                  <a:srgbClr val="3333FF"/>
                </a:solidFill>
              </a:rPr>
              <a:t>, Part Two, Section 9-2; 10 USC 1034; </a:t>
            </a:r>
            <a:r>
              <a:rPr lang="en-US" sz="1600" b="1" dirty="0" err="1">
                <a:solidFill>
                  <a:srgbClr val="3333FF"/>
                </a:solidFill>
              </a:rPr>
              <a:t>DoDD</a:t>
            </a:r>
            <a:r>
              <a:rPr lang="en-US" sz="1600" b="1" dirty="0">
                <a:solidFill>
                  <a:srgbClr val="3333FF"/>
                </a:solidFill>
              </a:rPr>
              <a:t> 7050.06</a:t>
            </a:r>
          </a:p>
        </p:txBody>
      </p:sp>
      <p:sp>
        <p:nvSpPr>
          <p:cNvPr id="9" name="Oval 8"/>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solidFill>
                <a:srgbClr val="000000"/>
              </a:solidFill>
              <a:effectLst>
                <a:outerShdw blurRad="38100" dist="38100" dir="2700000" algn="tl">
                  <a:srgbClr val="000000">
                    <a:alpha val="43137"/>
                  </a:srgbClr>
                </a:outerShdw>
              </a:effectLst>
              <a:cs typeface="Arial" pitchFamily="34" charset="0"/>
            </a:endParaRPr>
          </a:p>
        </p:txBody>
      </p:sp>
      <p:sp>
        <p:nvSpPr>
          <p:cNvPr id="2" name="Rectangle 6">
            <a:extLst>
              <a:ext uri="{FF2B5EF4-FFF2-40B4-BE49-F238E27FC236}">
                <a16:creationId xmlns:a16="http://schemas.microsoft.com/office/drawing/2014/main" id="{5FC325D3-963B-13BE-E4C9-A501E8986BB8}"/>
              </a:ext>
            </a:extLst>
          </p:cNvPr>
          <p:cNvSpPr>
            <a:spLocks noGrp="1" noChangeArrowheads="1"/>
          </p:cNvSpPr>
          <p:nvPr>
            <p:ph type="title"/>
          </p:nvPr>
        </p:nvSpPr>
        <p:spPr>
          <a:xfrm>
            <a:off x="1600200" y="138011"/>
            <a:ext cx="7772400" cy="1143000"/>
          </a:xfrm>
        </p:spPr>
        <p:txBody>
          <a:bodyPr/>
          <a:lstStyle/>
          <a:p>
            <a:pPr algn="l" eaLnBrk="1" hangingPunct="1"/>
            <a:r>
              <a:rPr lang="en-US" sz="3800" dirty="0">
                <a:solidFill>
                  <a:schemeClr val="tx1"/>
                </a:solidFill>
              </a:rPr>
              <a:t>Protected Communication (PC)</a:t>
            </a:r>
            <a:br>
              <a:rPr lang="en-US" sz="3800" dirty="0">
                <a:solidFill>
                  <a:schemeClr val="tx1"/>
                </a:solidFill>
              </a:rPr>
            </a:br>
            <a:endParaRPr lang="en-US" sz="3800" u="sng" dirty="0">
              <a:solidFill>
                <a:srgbClr val="3333FF"/>
              </a:solidFill>
            </a:endParaRPr>
          </a:p>
        </p:txBody>
      </p:sp>
    </p:spTree>
    <p:extLst>
      <p:ext uri="{BB962C8B-B14F-4D97-AF65-F5344CB8AC3E}">
        <p14:creationId xmlns:p14="http://schemas.microsoft.com/office/powerpoint/2010/main" val="1134018335"/>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fade">
                                      <p:cBhvr>
                                        <p:cTn id="7" dur="192" decel="100000"/>
                                        <p:tgtEl>
                                          <p:spTgt spid="21515"/>
                                        </p:tgtEl>
                                      </p:cBhvr>
                                    </p:animEffect>
                                    <p:animScale>
                                      <p:cBhvr>
                                        <p:cTn id="8" dur="192" decel="100000"/>
                                        <p:tgtEl>
                                          <p:spTgt spid="21515"/>
                                        </p:tgtEl>
                                      </p:cBhvr>
                                      <p:from x="10000" y="10000"/>
                                      <p:to x="200000" y="450000"/>
                                    </p:animScale>
                                    <p:animScale>
                                      <p:cBhvr>
                                        <p:cTn id="9" dur="308" accel="100000" fill="hold">
                                          <p:stCondLst>
                                            <p:cond delay="192"/>
                                          </p:stCondLst>
                                        </p:cTn>
                                        <p:tgtEl>
                                          <p:spTgt spid="21515"/>
                                        </p:tgtEl>
                                      </p:cBhvr>
                                      <p:from x="200000" y="450000"/>
                                      <p:to x="100000" y="100000"/>
                                    </p:animScale>
                                    <p:set>
                                      <p:cBhvr>
                                        <p:cTn id="10" dur="192" fill="hold"/>
                                        <p:tgtEl>
                                          <p:spTgt spid="21515"/>
                                        </p:tgtEl>
                                        <p:attrNameLst>
                                          <p:attrName>ppt_x</p:attrName>
                                        </p:attrNameLst>
                                      </p:cBhvr>
                                      <p:to>
                                        <p:strVal val="(0.5)"/>
                                      </p:to>
                                    </p:set>
                                    <p:anim from="(0.5)" to="(#ppt_x)" calcmode="lin" valueType="num">
                                      <p:cBhvr>
                                        <p:cTn id="11" dur="308" accel="100000" fill="hold">
                                          <p:stCondLst>
                                            <p:cond delay="192"/>
                                          </p:stCondLst>
                                        </p:cTn>
                                        <p:tgtEl>
                                          <p:spTgt spid="21515"/>
                                        </p:tgtEl>
                                        <p:attrNameLst>
                                          <p:attrName>ppt_x</p:attrName>
                                        </p:attrNameLst>
                                      </p:cBhvr>
                                    </p:anim>
                                    <p:set>
                                      <p:cBhvr>
                                        <p:cTn id="12" dur="192" fill="hold"/>
                                        <p:tgtEl>
                                          <p:spTgt spid="21515"/>
                                        </p:tgtEl>
                                        <p:attrNameLst>
                                          <p:attrName>ppt_y</p:attrName>
                                        </p:attrNameLst>
                                      </p:cBhvr>
                                      <p:to>
                                        <p:strVal val="(#ppt_y+0.4)"/>
                                      </p:to>
                                    </p:set>
                                    <p:anim from="(#ppt_y+0.4)" to="(#ppt_y)" calcmode="lin" valueType="num">
                                      <p:cBhvr>
                                        <p:cTn id="13" dur="308" accel="100000" fill="hold">
                                          <p:stCondLst>
                                            <p:cond delay="192"/>
                                          </p:stCondLst>
                                        </p:cTn>
                                        <p:tgtEl>
                                          <p:spTgt spid="21515"/>
                                        </p:tgtEl>
                                        <p:attrNameLst>
                                          <p:attrName>ppt_y</p:attrName>
                                        </p:attrNameLst>
                                      </p:cBhvr>
                                    </p:anim>
                                  </p:childTnLst>
                                </p:cTn>
                              </p:par>
                              <p:par>
                                <p:cTn id="14" presetID="1" presetClass="exit"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0E3A-EEF9-B35C-C567-0DDE0BF0EAA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EA5321-D1EF-1996-1622-5E8B0529D28D}"/>
              </a:ext>
            </a:extLst>
          </p:cNvPr>
          <p:cNvSpPr>
            <a:spLocks noGrp="1"/>
          </p:cNvSpPr>
          <p:nvPr>
            <p:ph type="ftr" sz="quarter" idx="10"/>
          </p:nvPr>
        </p:nvSpPr>
        <p:spPr>
          <a:xfrm>
            <a:off x="5141844" y="6400800"/>
            <a:ext cx="3962400" cy="457200"/>
          </a:xfrm>
        </p:spPr>
        <p:txBody>
          <a:bodyPr/>
          <a:lstStyle/>
          <a:p>
            <a:pPr>
              <a:defRPr/>
            </a:pPr>
            <a:r>
              <a:rPr lang="en-US" dirty="0"/>
              <a:t>U.S. Army Inspector General School   </a:t>
            </a:r>
            <a:fld id="{FCB7E5DC-5322-41ED-8905-31A974C0261E}" type="slidenum">
              <a:rPr lang="en-US" smtClean="0"/>
              <a:pPr>
                <a:defRPr/>
              </a:pPr>
              <a:t>28</a:t>
            </a:fld>
            <a:endParaRPr lang="en-US" dirty="0"/>
          </a:p>
        </p:txBody>
      </p:sp>
      <p:grpSp>
        <p:nvGrpSpPr>
          <p:cNvPr id="11" name="Group 10">
            <a:extLst>
              <a:ext uri="{FF2B5EF4-FFF2-40B4-BE49-F238E27FC236}">
                <a16:creationId xmlns:a16="http://schemas.microsoft.com/office/drawing/2014/main" id="{D0965935-B2EB-1BD5-35A1-219D26BB28B3}"/>
              </a:ext>
            </a:extLst>
          </p:cNvPr>
          <p:cNvGrpSpPr>
            <a:grpSpLocks/>
          </p:cNvGrpSpPr>
          <p:nvPr/>
        </p:nvGrpSpPr>
        <p:grpSpPr bwMode="auto">
          <a:xfrm>
            <a:off x="7912100" y="152400"/>
            <a:ext cx="1231900" cy="1219200"/>
            <a:chOff x="7467600" y="76200"/>
            <a:chExt cx="1231900" cy="1219200"/>
          </a:xfrm>
        </p:grpSpPr>
        <p:sp>
          <p:nvSpPr>
            <p:cNvPr id="12" name="AutoShape 5">
              <a:extLst>
                <a:ext uri="{FF2B5EF4-FFF2-40B4-BE49-F238E27FC236}">
                  <a16:creationId xmlns:a16="http://schemas.microsoft.com/office/drawing/2014/main" id="{783F8522-AAFD-D475-C5ED-34122832C661}"/>
                </a:ext>
              </a:extLst>
            </p:cNvPr>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3" name="Text Box 6">
              <a:extLst>
                <a:ext uri="{FF2B5EF4-FFF2-40B4-BE49-F238E27FC236}">
                  <a16:creationId xmlns:a16="http://schemas.microsoft.com/office/drawing/2014/main" id="{B18B75EA-7879-2704-02A9-6331ABD17B59}"/>
                </a:ext>
              </a:extLst>
            </p:cNvPr>
            <p:cNvSpPr txBox="1">
              <a:spLocks noChangeArrowheads="1"/>
            </p:cNvSpPr>
            <p:nvPr/>
          </p:nvSpPr>
          <p:spPr bwMode="auto">
            <a:xfrm>
              <a:off x="7760036" y="540241"/>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Arial" panose="020B0604020202020204" pitchFamily="34" charset="0"/>
                  <a:cs typeface="Arial" panose="020B0604020202020204" pitchFamily="34" charset="0"/>
                </a:rPr>
                <a:t>ELO</a:t>
              </a:r>
            </a:p>
            <a:p>
              <a:pPr algn="ctr" eaLnBrk="0" hangingPunct="0"/>
              <a:r>
                <a:rPr lang="en-US" sz="1400" b="1" dirty="0">
                  <a:solidFill>
                    <a:schemeClr val="tx1"/>
                  </a:solidFill>
                  <a:latin typeface="Arial" panose="020B0604020202020204" pitchFamily="34" charset="0"/>
                  <a:cs typeface="Arial" panose="020B0604020202020204" pitchFamily="34" charset="0"/>
                </a:rPr>
                <a:t>4</a:t>
              </a:r>
            </a:p>
          </p:txBody>
        </p:sp>
      </p:grpSp>
      <p:sp>
        <p:nvSpPr>
          <p:cNvPr id="14" name="Oval 13">
            <a:extLst>
              <a:ext uri="{FF2B5EF4-FFF2-40B4-BE49-F238E27FC236}">
                <a16:creationId xmlns:a16="http://schemas.microsoft.com/office/drawing/2014/main" id="{E4681CBF-1EB2-93D9-64B0-4703535863AC}"/>
              </a:ext>
            </a:extLst>
          </p:cNvPr>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8" name="Rectangle 2">
            <a:extLst>
              <a:ext uri="{FF2B5EF4-FFF2-40B4-BE49-F238E27FC236}">
                <a16:creationId xmlns:a16="http://schemas.microsoft.com/office/drawing/2014/main" id="{7E5A715F-B894-C10F-544C-9CBB77B28612}"/>
              </a:ext>
            </a:extLst>
          </p:cNvPr>
          <p:cNvSpPr>
            <a:spLocks noGrp="1" noChangeArrowheads="1"/>
          </p:cNvSpPr>
          <p:nvPr>
            <p:ph type="title"/>
          </p:nvPr>
        </p:nvSpPr>
        <p:spPr>
          <a:xfrm>
            <a:off x="152400" y="102774"/>
            <a:ext cx="8991600" cy="1143000"/>
          </a:xfrm>
        </p:spPr>
        <p:txBody>
          <a:bodyPr lIns="90488" tIns="44450" rIns="90488" bIns="44450"/>
          <a:lstStyle/>
          <a:p>
            <a:pPr eaLnBrk="1" hangingPunct="1"/>
            <a:r>
              <a:rPr lang="en-US" sz="3800" dirty="0">
                <a:solidFill>
                  <a:schemeClr val="tx1"/>
                </a:solidFill>
              </a:rPr>
              <a:t>Question Two:</a:t>
            </a:r>
            <a:br>
              <a:rPr lang="en-US" sz="3800" dirty="0">
                <a:solidFill>
                  <a:schemeClr val="tx1"/>
                </a:solidFill>
              </a:rPr>
            </a:br>
            <a:r>
              <a:rPr lang="en-US" sz="2800" i="1" kern="0" dirty="0">
                <a:solidFill>
                  <a:srgbClr val="FF0000"/>
                </a:solidFill>
                <a:effectLst>
                  <a:glow rad="63500">
                    <a:schemeClr val="accent1">
                      <a:satMod val="175000"/>
                      <a:alpha val="40000"/>
                    </a:schemeClr>
                  </a:glow>
                </a:effectLst>
                <a:cs typeface="Arial" pitchFamily="34" charset="0"/>
              </a:rPr>
              <a:t>“What was the PA?”</a:t>
            </a:r>
            <a:br>
              <a:rPr lang="en-US" sz="2800" i="1" kern="0" dirty="0">
                <a:solidFill>
                  <a:srgbClr val="FF0000"/>
                </a:solidFill>
              </a:rPr>
            </a:br>
            <a:endParaRPr lang="en-US" sz="2600" dirty="0">
              <a:solidFill>
                <a:schemeClr val="tx1"/>
              </a:solidFill>
            </a:endParaRPr>
          </a:p>
        </p:txBody>
      </p:sp>
      <p:sp>
        <p:nvSpPr>
          <p:cNvPr id="2" name="Rectangle 3">
            <a:extLst>
              <a:ext uri="{FF2B5EF4-FFF2-40B4-BE49-F238E27FC236}">
                <a16:creationId xmlns:a16="http://schemas.microsoft.com/office/drawing/2014/main" id="{9E6875C8-1FF8-A051-C01C-ACEDA498251A}"/>
              </a:ext>
            </a:extLst>
          </p:cNvPr>
          <p:cNvSpPr txBox="1">
            <a:spLocks noChangeArrowheads="1"/>
          </p:cNvSpPr>
          <p:nvPr/>
        </p:nvSpPr>
        <p:spPr>
          <a:xfrm>
            <a:off x="174702" y="2179887"/>
            <a:ext cx="8676861" cy="4114800"/>
          </a:xfrm>
          <a:prstGeom prst="rect">
            <a:avLst/>
          </a:prstGeom>
        </p:spPr>
        <p:txBody>
          <a:bodyPr lIns="90488" tIns="44450" rIns="90488" bIns="44450"/>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114300" indent="-457200" algn="just" eaLnBrk="1" hangingPunct="1"/>
            <a:r>
              <a:rPr lang="en-US" sz="3000" kern="0">
                <a:latin typeface="Arial (Body)"/>
              </a:rPr>
              <a:t>Any action taken on a Service member that </a:t>
            </a:r>
            <a:r>
              <a:rPr lang="en-US" sz="3000" kern="0">
                <a:solidFill>
                  <a:srgbClr val="FF0000"/>
                </a:solidFill>
                <a:latin typeface="Arial (Body)"/>
              </a:rPr>
              <a:t>affects</a:t>
            </a:r>
            <a:r>
              <a:rPr lang="en-US" sz="3000" kern="0">
                <a:latin typeface="Arial (Body)"/>
              </a:rPr>
              <a:t>, or has the </a:t>
            </a:r>
            <a:r>
              <a:rPr lang="en-US" sz="3000" kern="0">
                <a:solidFill>
                  <a:srgbClr val="FF0000"/>
                </a:solidFill>
                <a:latin typeface="Arial (Body)"/>
              </a:rPr>
              <a:t>potential to affect</a:t>
            </a:r>
            <a:r>
              <a:rPr lang="en-US" sz="3000" kern="0">
                <a:latin typeface="Arial (Body)"/>
              </a:rPr>
              <a:t>, that member’s military </a:t>
            </a:r>
            <a:r>
              <a:rPr lang="en-US" sz="3000" kern="0">
                <a:solidFill>
                  <a:srgbClr val="FF0000"/>
                </a:solidFill>
                <a:latin typeface="Arial (Body)"/>
              </a:rPr>
              <a:t>pay, benefits, or career</a:t>
            </a:r>
            <a:r>
              <a:rPr lang="en-US" sz="3000" kern="0">
                <a:latin typeface="Arial (Body)"/>
              </a:rPr>
              <a:t>.</a:t>
            </a:r>
          </a:p>
          <a:p>
            <a:pPr marL="114300" indent="-457200" algn="just" eaLnBrk="1" hangingPunct="1"/>
            <a:endParaRPr lang="en-US" sz="3000" kern="0">
              <a:latin typeface="Arial (Body)"/>
            </a:endParaRPr>
          </a:p>
          <a:p>
            <a:pPr marL="114300" indent="-457200" algn="just" eaLnBrk="1" hangingPunct="1"/>
            <a:r>
              <a:rPr lang="en-US" sz="3000" kern="0">
                <a:latin typeface="Arial (Body)"/>
              </a:rPr>
              <a:t>Actions can be unfavorable or favorable (</a:t>
            </a:r>
            <a:r>
              <a:rPr lang="en-US" sz="3000" i="1" kern="0">
                <a:latin typeface="Arial (Body)"/>
              </a:rPr>
              <a:t>produces a negative effect</a:t>
            </a:r>
            <a:r>
              <a:rPr lang="en-US" sz="3000" kern="0">
                <a:latin typeface="Arial (Body)"/>
              </a:rPr>
              <a:t>)</a:t>
            </a:r>
            <a:endParaRPr lang="en-US" sz="3000" kern="0" dirty="0">
              <a:latin typeface="Arial (Body)"/>
            </a:endParaRPr>
          </a:p>
        </p:txBody>
      </p:sp>
    </p:spTree>
    <p:extLst>
      <p:ext uri="{BB962C8B-B14F-4D97-AF65-F5344CB8AC3E}">
        <p14:creationId xmlns:p14="http://schemas.microsoft.com/office/powerpoint/2010/main" val="63599976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887773-525B-B0B7-1AC0-309B0FF03892}"/>
              </a:ext>
            </a:extLst>
          </p:cNvPr>
          <p:cNvSpPr/>
          <p:nvPr/>
        </p:nvSpPr>
        <p:spPr bwMode="auto">
          <a:xfrm>
            <a:off x="228600" y="4305038"/>
            <a:ext cx="1752600" cy="379787"/>
          </a:xfrm>
          <a:prstGeom prst="rect">
            <a:avLst/>
          </a:prstGeom>
          <a:solidFill>
            <a:schemeClr val="accent3">
              <a:lumMod val="75000"/>
            </a:schemeClr>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6" name="Rectangle 3"/>
          <p:cNvSpPr txBox="1">
            <a:spLocks noChangeArrowheads="1"/>
          </p:cNvSpPr>
          <p:nvPr/>
        </p:nvSpPr>
        <p:spPr bwMode="auto">
          <a:xfrm>
            <a:off x="157721" y="1697916"/>
            <a:ext cx="8828558" cy="3962400"/>
          </a:xfrm>
          <a:prstGeom prst="rect">
            <a:avLst/>
          </a:prstGeom>
          <a:noFill/>
          <a:ln w="9525">
            <a:noFill/>
            <a:miter lim="800000"/>
            <a:headEnd/>
            <a:tailEnd/>
          </a:ln>
        </p:spPr>
        <p:txBody>
          <a:bodyPr lIns="90488" tIns="44450" rIns="90488" bIns="44450"/>
          <a:lstStyle/>
          <a:p>
            <a:pPr marL="342900" indent="-342900">
              <a:spcBef>
                <a:spcPct val="20000"/>
              </a:spcBef>
              <a:defRPr/>
            </a:pPr>
            <a:r>
              <a:rPr lang="en-US" sz="2800" b="1" kern="0" dirty="0">
                <a:latin typeface="+mn-lt"/>
                <a:cs typeface="+mn-cs"/>
              </a:rPr>
              <a:t>Was an</a:t>
            </a:r>
            <a:r>
              <a:rPr lang="en-US" sz="2800" b="1" kern="0" dirty="0">
                <a:solidFill>
                  <a:srgbClr val="FF0000"/>
                </a:solidFill>
                <a:latin typeface="+mn-lt"/>
                <a:cs typeface="+mn-cs"/>
              </a:rPr>
              <a:t> </a:t>
            </a:r>
            <a:r>
              <a:rPr lang="en-US" sz="2800" b="1" kern="0" dirty="0">
                <a:latin typeface="+mn-lt"/>
                <a:cs typeface="+mn-cs"/>
              </a:rPr>
              <a:t>unfavorable </a:t>
            </a:r>
            <a:r>
              <a:rPr lang="en-US" sz="2800" b="1" kern="0" dirty="0">
                <a:solidFill>
                  <a:srgbClr val="3333FF"/>
                </a:solidFill>
                <a:latin typeface="+mn-lt"/>
                <a:cs typeface="+mn-cs"/>
              </a:rPr>
              <a:t>Personnel Action (PA):</a:t>
            </a:r>
          </a:p>
          <a:p>
            <a:pPr marL="457200" indent="-457200">
              <a:spcBef>
                <a:spcPct val="20000"/>
              </a:spcBef>
              <a:buFont typeface="Arial" panose="020B0604020202020204" pitchFamily="34" charset="0"/>
              <a:buChar char="•"/>
              <a:defRPr/>
            </a:pPr>
            <a:r>
              <a:rPr lang="en-US" sz="2800" b="1" i="1" u="sng" kern="0" dirty="0">
                <a:solidFill>
                  <a:srgbClr val="FF0000"/>
                </a:solidFill>
                <a:latin typeface="+mn-lt"/>
                <a:cs typeface="+mn-cs"/>
              </a:rPr>
              <a:t>Taken or threatened</a:t>
            </a:r>
            <a:r>
              <a:rPr lang="en-US" sz="2800" b="1" kern="0" dirty="0">
                <a:solidFill>
                  <a:srgbClr val="FF0000"/>
                </a:solidFill>
                <a:latin typeface="+mn-lt"/>
                <a:cs typeface="+mn-cs"/>
              </a:rPr>
              <a:t> </a:t>
            </a:r>
            <a:r>
              <a:rPr lang="en-US" sz="2800" b="1" kern="0" dirty="0">
                <a:latin typeface="+mn-lt"/>
                <a:cs typeface="+mn-cs"/>
              </a:rPr>
              <a:t>against the complainant</a:t>
            </a:r>
          </a:p>
          <a:p>
            <a:pPr>
              <a:spcBef>
                <a:spcPct val="20000"/>
              </a:spcBef>
              <a:defRPr/>
            </a:pPr>
            <a:endParaRPr lang="en-US" sz="1500" b="1" kern="0" dirty="0"/>
          </a:p>
          <a:p>
            <a:pPr marL="457200" indent="-457200">
              <a:spcBef>
                <a:spcPct val="20000"/>
              </a:spcBef>
              <a:buFont typeface="Arial" panose="020B0604020202020204" pitchFamily="34" charset="0"/>
              <a:buChar char="•"/>
              <a:defRPr/>
            </a:pPr>
            <a:r>
              <a:rPr lang="en-US" sz="2800" b="1" i="1" u="sng" kern="0" dirty="0">
                <a:solidFill>
                  <a:srgbClr val="FF0000"/>
                </a:solidFill>
              </a:rPr>
              <a:t>Withheld or threatened to be withheld </a:t>
            </a:r>
            <a:r>
              <a:rPr lang="en-US" sz="2800" b="1" kern="0" dirty="0"/>
              <a:t>from the complainant</a:t>
            </a:r>
            <a:r>
              <a:rPr lang="en-US" sz="2800" b="1" kern="0" dirty="0">
                <a:solidFill>
                  <a:srgbClr val="FF0000"/>
                </a:solidFill>
              </a:rPr>
              <a:t> </a:t>
            </a:r>
          </a:p>
          <a:p>
            <a:pPr marL="342900" indent="-342900">
              <a:spcBef>
                <a:spcPct val="20000"/>
              </a:spcBef>
              <a:defRPr/>
            </a:pPr>
            <a:endParaRPr lang="en-US" sz="1500" b="1" kern="0" dirty="0">
              <a:solidFill>
                <a:srgbClr val="FF0000"/>
              </a:solidFill>
            </a:endParaRPr>
          </a:p>
          <a:p>
            <a:pPr marL="342900" indent="-342900">
              <a:spcBef>
                <a:spcPct val="20000"/>
              </a:spcBef>
              <a:defRPr/>
            </a:pPr>
            <a:r>
              <a:rPr lang="en-US" sz="2800" b="1" i="1" u="sng" kern="0" dirty="0">
                <a:solidFill>
                  <a:srgbClr val="FF0000"/>
                </a:solidFill>
              </a:rPr>
              <a:t>Following</a:t>
            </a:r>
            <a:r>
              <a:rPr lang="en-US" sz="2800" b="1" i="1" kern="0" dirty="0">
                <a:solidFill>
                  <a:srgbClr val="FF0000"/>
                </a:solidFill>
              </a:rPr>
              <a:t> </a:t>
            </a:r>
            <a:r>
              <a:rPr lang="en-US" sz="2800" b="1" kern="0" dirty="0"/>
              <a:t>the </a:t>
            </a:r>
            <a:r>
              <a:rPr lang="en-US" sz="2800" b="1" kern="0" dirty="0">
                <a:solidFill>
                  <a:srgbClr val="3333FF"/>
                </a:solidFill>
              </a:rPr>
              <a:t>Protected Communication (PC)</a:t>
            </a:r>
            <a:r>
              <a:rPr lang="en-US" sz="2800" b="1" kern="0" dirty="0"/>
              <a:t>?</a:t>
            </a:r>
          </a:p>
          <a:p>
            <a:pPr marL="342900" indent="-342900">
              <a:spcBef>
                <a:spcPct val="20000"/>
              </a:spcBef>
              <a:defRPr/>
            </a:pPr>
            <a:endParaRPr lang="en-US" sz="3200" b="1" kern="0" dirty="0">
              <a:latin typeface="+mn-lt"/>
              <a:cs typeface="+mn-cs"/>
            </a:endParaRPr>
          </a:p>
        </p:txBody>
      </p:sp>
      <p:sp>
        <p:nvSpPr>
          <p:cNvPr id="4" name="Footer Placeholder 3"/>
          <p:cNvSpPr>
            <a:spLocks noGrp="1"/>
          </p:cNvSpPr>
          <p:nvPr>
            <p:ph type="ftr" sz="quarter" idx="10"/>
          </p:nvPr>
        </p:nvSpPr>
        <p:spPr>
          <a:xfrm>
            <a:off x="5141844" y="6400800"/>
            <a:ext cx="3962400" cy="457200"/>
          </a:xfrm>
        </p:spPr>
        <p:txBody>
          <a:bodyPr/>
          <a:lstStyle/>
          <a:p>
            <a:pPr>
              <a:defRPr/>
            </a:pPr>
            <a:r>
              <a:rPr lang="en-US" dirty="0"/>
              <a:t>U.S. Army Inspector General School   </a:t>
            </a:r>
            <a:fld id="{FCB7E5DC-5322-41ED-8905-31A974C0261E}" type="slidenum">
              <a:rPr lang="en-US" smtClean="0"/>
              <a:pPr>
                <a:defRPr/>
              </a:pPr>
              <a:t>29</a:t>
            </a:fld>
            <a:endParaRPr lang="en-US" dirty="0"/>
          </a:p>
        </p:txBody>
      </p:sp>
      <p:grpSp>
        <p:nvGrpSpPr>
          <p:cNvPr id="11" name="Group 10"/>
          <p:cNvGrpSpPr>
            <a:grpSpLocks/>
          </p:cNvGrpSpPr>
          <p:nvPr/>
        </p:nvGrpSpPr>
        <p:grpSpPr bwMode="auto">
          <a:xfrm>
            <a:off x="7912100" y="152400"/>
            <a:ext cx="1231900" cy="1219200"/>
            <a:chOff x="7467600" y="76200"/>
            <a:chExt cx="1231900" cy="1219200"/>
          </a:xfrm>
        </p:grpSpPr>
        <p:sp>
          <p:nvSpPr>
            <p:cNvPr id="12"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3" name="Text Box 6"/>
            <p:cNvSpPr txBox="1">
              <a:spLocks noChangeArrowheads="1"/>
            </p:cNvSpPr>
            <p:nvPr/>
          </p:nvSpPr>
          <p:spPr bwMode="auto">
            <a:xfrm>
              <a:off x="7760036" y="540241"/>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Arial" panose="020B0604020202020204" pitchFamily="34" charset="0"/>
                  <a:cs typeface="Arial" panose="020B0604020202020204" pitchFamily="34" charset="0"/>
                </a:rPr>
                <a:t>ELO</a:t>
              </a:r>
            </a:p>
            <a:p>
              <a:pPr algn="ctr" eaLnBrk="0" hangingPunct="0"/>
              <a:r>
                <a:rPr lang="en-US" sz="1400" b="1" dirty="0">
                  <a:solidFill>
                    <a:schemeClr val="tx1"/>
                  </a:solidFill>
                  <a:latin typeface="Arial" panose="020B0604020202020204" pitchFamily="34" charset="0"/>
                  <a:cs typeface="Arial" panose="020B0604020202020204" pitchFamily="34" charset="0"/>
                </a:rPr>
                <a:t>4</a:t>
              </a:r>
            </a:p>
          </p:txBody>
        </p:sp>
      </p:grpSp>
      <p:sp>
        <p:nvSpPr>
          <p:cNvPr id="14" name="Oval 13"/>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5" name="TextBox 4">
            <a:extLst>
              <a:ext uri="{FF2B5EF4-FFF2-40B4-BE49-F238E27FC236}">
                <a16:creationId xmlns:a16="http://schemas.microsoft.com/office/drawing/2014/main" id="{7AE47320-CA34-231A-509B-C5AE0E887C1A}"/>
              </a:ext>
            </a:extLst>
          </p:cNvPr>
          <p:cNvSpPr txBox="1"/>
          <p:nvPr/>
        </p:nvSpPr>
        <p:spPr>
          <a:xfrm>
            <a:off x="365125" y="4876800"/>
            <a:ext cx="8365007" cy="1089529"/>
          </a:xfrm>
          <a:prstGeom prst="rect">
            <a:avLst/>
          </a:prstGeom>
          <a:noFill/>
        </p:spPr>
        <p:txBody>
          <a:bodyPr wrap="square">
            <a:spAutoFit/>
          </a:bodyPr>
          <a:lstStyle/>
          <a:p>
            <a:pPr eaLnBrk="1" hangingPunct="1">
              <a:lnSpc>
                <a:spcPct val="90000"/>
              </a:lnSpc>
            </a:pPr>
            <a:r>
              <a:rPr lang="en-US" sz="2400" i="1" dirty="0"/>
              <a:t>If there is any doubt whether the complainant received an </a:t>
            </a:r>
            <a:r>
              <a:rPr lang="en-US" sz="2400" dirty="0"/>
              <a:t>unfavorable</a:t>
            </a:r>
            <a:r>
              <a:rPr lang="en-US" sz="2400" dirty="0">
                <a:solidFill>
                  <a:srgbClr val="FF0000"/>
                </a:solidFill>
              </a:rPr>
              <a:t> </a:t>
            </a:r>
            <a:r>
              <a:rPr lang="en-US" sz="2400" i="1" u="sng" dirty="0">
                <a:solidFill>
                  <a:srgbClr val="3333FF"/>
                </a:solidFill>
              </a:rPr>
              <a:t>Personnel Action (PA)</a:t>
            </a:r>
            <a:r>
              <a:rPr lang="en-US" sz="2400" i="1" dirty="0">
                <a:solidFill>
                  <a:srgbClr val="3333FF"/>
                </a:solidFill>
              </a:rPr>
              <a:t> </a:t>
            </a:r>
            <a:r>
              <a:rPr lang="en-US" sz="2400" i="1" dirty="0"/>
              <a:t>-- </a:t>
            </a:r>
            <a:r>
              <a:rPr lang="en-US" sz="2400" i="1" u="sng" dirty="0">
                <a:solidFill>
                  <a:srgbClr val="FF0000"/>
                </a:solidFill>
              </a:rPr>
              <a:t>give the complainant the benefit of the doubt</a:t>
            </a:r>
            <a:endParaRPr lang="en-US" sz="2400" i="1" dirty="0"/>
          </a:p>
        </p:txBody>
      </p:sp>
      <p:sp>
        <p:nvSpPr>
          <p:cNvPr id="8" name="Rectangle 2">
            <a:extLst>
              <a:ext uri="{FF2B5EF4-FFF2-40B4-BE49-F238E27FC236}">
                <a16:creationId xmlns:a16="http://schemas.microsoft.com/office/drawing/2014/main" id="{4C476511-E332-DA19-315B-F1924A542823}"/>
              </a:ext>
            </a:extLst>
          </p:cNvPr>
          <p:cNvSpPr>
            <a:spLocks noGrp="1" noChangeArrowheads="1"/>
          </p:cNvSpPr>
          <p:nvPr>
            <p:ph type="title"/>
          </p:nvPr>
        </p:nvSpPr>
        <p:spPr>
          <a:xfrm>
            <a:off x="152400" y="102774"/>
            <a:ext cx="8991600" cy="1143000"/>
          </a:xfrm>
        </p:spPr>
        <p:txBody>
          <a:bodyPr lIns="90488" tIns="44450" rIns="90488" bIns="44450"/>
          <a:lstStyle/>
          <a:p>
            <a:pPr eaLnBrk="1" hangingPunct="1"/>
            <a:r>
              <a:rPr lang="en-US" sz="3800" dirty="0">
                <a:solidFill>
                  <a:schemeClr val="tx1"/>
                </a:solidFill>
              </a:rPr>
              <a:t>Question Two:</a:t>
            </a:r>
            <a:br>
              <a:rPr lang="en-US" sz="3800" dirty="0">
                <a:solidFill>
                  <a:schemeClr val="tx1"/>
                </a:solidFill>
              </a:rPr>
            </a:br>
            <a:r>
              <a:rPr lang="en-US" sz="2800" i="1" kern="0" dirty="0">
                <a:solidFill>
                  <a:srgbClr val="FF0000"/>
                </a:solidFill>
                <a:effectLst>
                  <a:glow rad="63500">
                    <a:schemeClr val="accent1">
                      <a:satMod val="175000"/>
                      <a:alpha val="40000"/>
                    </a:schemeClr>
                  </a:glow>
                </a:effectLst>
                <a:cs typeface="Arial" pitchFamily="34" charset="0"/>
              </a:rPr>
              <a:t>“What was the PA?”</a:t>
            </a:r>
            <a:br>
              <a:rPr lang="en-US" sz="2800" i="1" kern="0" dirty="0">
                <a:solidFill>
                  <a:srgbClr val="FF0000"/>
                </a:solidFill>
              </a:rPr>
            </a:br>
            <a:endParaRPr lang="en-US" sz="2600" dirty="0">
              <a:solidFill>
                <a:schemeClr val="tx1"/>
              </a:solidFill>
            </a:endParaRPr>
          </a:p>
        </p:txBody>
      </p:sp>
    </p:spTree>
    <p:extLst>
      <p:ext uri="{BB962C8B-B14F-4D97-AF65-F5344CB8AC3E}">
        <p14:creationId xmlns:p14="http://schemas.microsoft.com/office/powerpoint/2010/main" val="360646526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12000"/>
                                  </p:stCondLst>
                                  <p:childTnLst>
                                    <p:set>
                                      <p:cBhvr>
                                        <p:cTn id="12" dur="1" fill="hold">
                                          <p:stCondLst>
                                            <p:cond delay="0"/>
                                          </p:stCondLst>
                                        </p:cTn>
                                        <p:tgtEl>
                                          <p:spTgt spid="5"/>
                                        </p:tgtEl>
                                        <p:attrNameLst>
                                          <p:attrName>style.visibility</p:attrName>
                                        </p:attrNameLst>
                                      </p:cBhvr>
                                      <p:to>
                                        <p:strVal val="visible"/>
                                      </p:to>
                                    </p:set>
                                  </p:childTnLst>
                                </p:cTn>
                              </p:par>
                              <p:par>
                                <p:cTn id="13" presetID="16" presetClass="entr" presetSubtype="21" fill="hold" grpId="0" nodeType="withEffect">
                                  <p:stCondLst>
                                    <p:cond delay="80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utoUpdateAnimBg="0"/>
      <p:bldP spid="1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76D53C06-7AC7-4ED1-8CFA-FC4ADA911F5A}" type="slidenum">
              <a:rPr lang="en-US" smtClean="0"/>
              <a:pPr>
                <a:defRPr/>
              </a:pPr>
              <a:t>3</a:t>
            </a:fld>
            <a:endParaRPr lang="en-US" dirty="0"/>
          </a:p>
        </p:txBody>
      </p:sp>
      <p:sp>
        <p:nvSpPr>
          <p:cNvPr id="4099" name="Rectangle 1030"/>
          <p:cNvSpPr>
            <a:spLocks noGrp="1" noChangeArrowheads="1"/>
          </p:cNvSpPr>
          <p:nvPr>
            <p:ph type="title"/>
          </p:nvPr>
        </p:nvSpPr>
        <p:spPr>
          <a:xfrm>
            <a:off x="1027544" y="152400"/>
            <a:ext cx="7086600" cy="1143000"/>
          </a:xfrm>
        </p:spPr>
        <p:txBody>
          <a:bodyPr/>
          <a:lstStyle/>
          <a:p>
            <a:pPr eaLnBrk="1" hangingPunct="1"/>
            <a:r>
              <a:rPr lang="en-US" sz="3800" dirty="0">
                <a:solidFill>
                  <a:schemeClr val="tx1"/>
                </a:solidFill>
              </a:rPr>
              <a:t>Terminal</a:t>
            </a:r>
            <a:br>
              <a:rPr lang="en-US" sz="3800" dirty="0">
                <a:solidFill>
                  <a:schemeClr val="tx1"/>
                </a:solidFill>
              </a:rPr>
            </a:br>
            <a:r>
              <a:rPr lang="en-US" sz="3800" dirty="0">
                <a:solidFill>
                  <a:schemeClr val="tx1"/>
                </a:solidFill>
              </a:rPr>
              <a:t>Learning Objectives</a:t>
            </a:r>
          </a:p>
        </p:txBody>
      </p:sp>
      <p:grpSp>
        <p:nvGrpSpPr>
          <p:cNvPr id="11" name="Group 4"/>
          <p:cNvGrpSpPr>
            <a:grpSpLocks/>
          </p:cNvGrpSpPr>
          <p:nvPr/>
        </p:nvGrpSpPr>
        <p:grpSpPr bwMode="auto">
          <a:xfrm>
            <a:off x="7848600" y="76200"/>
            <a:ext cx="1371884" cy="1295400"/>
            <a:chOff x="432" y="624"/>
            <a:chExt cx="559" cy="528"/>
          </a:xfrm>
        </p:grpSpPr>
        <p:sp>
          <p:nvSpPr>
            <p:cNvPr id="12"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Text Box 6"/>
            <p:cNvSpPr txBox="1">
              <a:spLocks noChangeArrowheads="1"/>
            </p:cNvSpPr>
            <p:nvPr/>
          </p:nvSpPr>
          <p:spPr bwMode="auto">
            <a:xfrm>
              <a:off x="549" y="812"/>
              <a:ext cx="442" cy="151"/>
            </a:xfrm>
            <a:prstGeom prst="rect">
              <a:avLst/>
            </a:prstGeom>
            <a:noFill/>
            <a:ln w="12700">
              <a:noFill/>
              <a:miter lim="800000"/>
              <a:headEnd/>
              <a:tailEnd/>
            </a:ln>
          </p:spPr>
          <p:txBody>
            <a:bodyPr>
              <a:spAutoFit/>
            </a:bodyPr>
            <a:lstStyle/>
            <a:p>
              <a:pPr eaLnBrk="0" hangingPunct="0"/>
              <a:r>
                <a:rPr lang="en-US" sz="1800" b="1" dirty="0">
                  <a:solidFill>
                    <a:schemeClr val="tx1"/>
                  </a:solidFill>
                  <a:latin typeface="+mn-lt"/>
                </a:rPr>
                <a:t>ELOs</a:t>
              </a:r>
            </a:p>
          </p:txBody>
        </p:sp>
      </p:grpSp>
      <p:sp>
        <p:nvSpPr>
          <p:cNvPr id="4" name="Rectangle 3">
            <a:extLst>
              <a:ext uri="{FF2B5EF4-FFF2-40B4-BE49-F238E27FC236}">
                <a16:creationId xmlns:a16="http://schemas.microsoft.com/office/drawing/2014/main" id="{8DE83968-6764-9C57-5DB8-4E735EB16C89}"/>
              </a:ext>
            </a:extLst>
          </p:cNvPr>
          <p:cNvSpPr txBox="1">
            <a:spLocks noChangeArrowheads="1"/>
          </p:cNvSpPr>
          <p:nvPr/>
        </p:nvSpPr>
        <p:spPr>
          <a:xfrm>
            <a:off x="381000" y="1905000"/>
            <a:ext cx="8077200" cy="337185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a:defRPr/>
            </a:pPr>
            <a:r>
              <a:rPr lang="en-US" sz="2000" u="sng" kern="0" dirty="0"/>
              <a:t>Action:</a:t>
            </a:r>
            <a:r>
              <a:rPr lang="en-US" sz="2000" kern="0" dirty="0"/>
              <a:t>  Resolve allegations of Whistleblower reprisal using the Inspector General Action Process and Department of Defense guidance.</a:t>
            </a:r>
          </a:p>
          <a:p>
            <a:pPr>
              <a:defRPr/>
            </a:pPr>
            <a:endParaRPr lang="en-US" sz="2000" kern="0" dirty="0"/>
          </a:p>
          <a:p>
            <a:pPr>
              <a:defRPr/>
            </a:pPr>
            <a:r>
              <a:rPr lang="en-US" sz="2000" u="sng" kern="0" dirty="0"/>
              <a:t>Conditions:</a:t>
            </a:r>
            <a:r>
              <a:rPr lang="en-US" sz="2000" kern="0" dirty="0"/>
              <a:t>  Given Army Regulation 20-1, </a:t>
            </a:r>
            <a:r>
              <a:rPr lang="en-US" sz="2000" u="sng" kern="0" dirty="0"/>
              <a:t>The Assistance and Investigations Guide</a:t>
            </a:r>
            <a:r>
              <a:rPr lang="en-US" sz="2000" kern="0" dirty="0"/>
              <a:t>, </a:t>
            </a:r>
            <a:r>
              <a:rPr lang="en-US" altLang="en-US" sz="2000" dirty="0"/>
              <a:t>10 USC 1034, </a:t>
            </a:r>
            <a:r>
              <a:rPr lang="en-US" sz="2000" kern="0" dirty="0"/>
              <a:t>DoD Directive 7050.06, classroom handouts, and classroom instruction.</a:t>
            </a:r>
          </a:p>
          <a:p>
            <a:pPr>
              <a:defRPr/>
            </a:pPr>
            <a:endParaRPr lang="en-US" sz="2000" kern="0" dirty="0"/>
          </a:p>
          <a:p>
            <a:pPr>
              <a:defRPr/>
            </a:pPr>
            <a:r>
              <a:rPr lang="en-US" sz="2000" u="sng" kern="0" dirty="0"/>
              <a:t>Standard:</a:t>
            </a:r>
            <a:r>
              <a:rPr lang="en-US" sz="2000" kern="0" dirty="0"/>
              <a:t>  Identify the categories of Whistleblower complainants, the agencies responsible to receive Whistleblower complaints and conduct Whistleblower investigations, and the four questions used to establish a case of Whistleblower reprisal.</a:t>
            </a:r>
          </a:p>
          <a:p>
            <a:pPr eaLnBrk="1" hangingPunct="1">
              <a:defRPr/>
            </a:pPr>
            <a:endParaRPr lang="en-US" altLang="en-US" sz="2000" kern="0" dirty="0"/>
          </a:p>
        </p:txBody>
      </p:sp>
    </p:spTree>
  </p:cSld>
  <p:clrMapOvr>
    <a:masterClrMapping/>
  </p:clrMapOvr>
  <p:transition>
    <p:sndAc>
      <p:endSnd/>
    </p:sndAc>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B2D20381-CAC1-4CAA-BD23-E5F5D696740F}" type="slidenum">
              <a:rPr lang="en-US" smtClean="0"/>
              <a:pPr>
                <a:defRPr/>
              </a:pPr>
              <a:t>30</a:t>
            </a:fld>
            <a:endParaRPr lang="en-US" dirty="0"/>
          </a:p>
        </p:txBody>
      </p:sp>
      <p:sp>
        <p:nvSpPr>
          <p:cNvPr id="6" name="Oval 5"/>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5" name="TextBox 4"/>
          <p:cNvSpPr txBox="1"/>
          <p:nvPr/>
        </p:nvSpPr>
        <p:spPr>
          <a:xfrm>
            <a:off x="228600" y="1971895"/>
            <a:ext cx="8686800" cy="44289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600" b="1" dirty="0"/>
              <a:t>Permanent letters of reprimand</a:t>
            </a:r>
          </a:p>
          <a:p>
            <a:pPr marL="342900" indent="-342900">
              <a:spcBef>
                <a:spcPts val="600"/>
              </a:spcBef>
              <a:buFont typeface="Arial" panose="020B0604020202020204" pitchFamily="34" charset="0"/>
              <a:buChar char="•"/>
            </a:pPr>
            <a:r>
              <a:rPr lang="en-US" sz="2600" b="1" dirty="0"/>
              <a:t>Unfavorable, non-competitive, adverse, or referred evaluation reports</a:t>
            </a:r>
          </a:p>
          <a:p>
            <a:pPr marL="342900" indent="-342900" eaLnBrk="1" hangingPunct="1">
              <a:lnSpc>
                <a:spcPct val="90000"/>
              </a:lnSpc>
              <a:spcBef>
                <a:spcPts val="600"/>
              </a:spcBef>
              <a:buFont typeface="Arial" panose="020B0604020202020204" pitchFamily="34" charset="0"/>
              <a:buChar char="•"/>
              <a:defRPr/>
            </a:pPr>
            <a:r>
              <a:rPr lang="en-US" sz="2600" b="1" dirty="0"/>
              <a:t>Relief for cause</a:t>
            </a:r>
          </a:p>
          <a:p>
            <a:pPr marL="342900" indent="-342900" eaLnBrk="1" hangingPunct="1">
              <a:lnSpc>
                <a:spcPct val="90000"/>
              </a:lnSpc>
              <a:spcBef>
                <a:spcPts val="600"/>
              </a:spcBef>
              <a:buFont typeface="Arial" panose="020B0604020202020204" pitchFamily="34" charset="0"/>
              <a:buChar char="•"/>
              <a:defRPr/>
            </a:pPr>
            <a:r>
              <a:rPr lang="en-US" sz="2600" b="1" dirty="0"/>
              <a:t>Transfer or changes to duties or responsibilities</a:t>
            </a:r>
          </a:p>
          <a:p>
            <a:pPr marL="342900" indent="-342900" eaLnBrk="1" hangingPunct="1">
              <a:lnSpc>
                <a:spcPct val="90000"/>
              </a:lnSpc>
              <a:spcBef>
                <a:spcPts val="600"/>
              </a:spcBef>
              <a:buFont typeface="Arial" panose="020B0604020202020204" pitchFamily="34" charset="0"/>
              <a:buChar char="•"/>
              <a:defRPr/>
            </a:pPr>
            <a:r>
              <a:rPr lang="en-US" sz="2600" b="1" dirty="0"/>
              <a:t>Reenlistment / Separation proceedings</a:t>
            </a:r>
          </a:p>
          <a:p>
            <a:pPr marL="342900" indent="-342900" eaLnBrk="1" hangingPunct="1">
              <a:lnSpc>
                <a:spcPct val="90000"/>
              </a:lnSpc>
              <a:spcBef>
                <a:spcPts val="600"/>
              </a:spcBef>
              <a:buFont typeface="Arial" panose="020B0604020202020204" pitchFamily="34" charset="0"/>
              <a:buChar char="•"/>
              <a:defRPr/>
            </a:pPr>
            <a:r>
              <a:rPr lang="en-US" sz="2600" b="1" dirty="0"/>
              <a:t>Decisions concerning pay or benefits</a:t>
            </a:r>
          </a:p>
          <a:p>
            <a:pPr marL="342900" indent="-342900" eaLnBrk="1" hangingPunct="1">
              <a:lnSpc>
                <a:spcPct val="90000"/>
              </a:lnSpc>
              <a:spcBef>
                <a:spcPts val="600"/>
              </a:spcBef>
              <a:buClr>
                <a:schemeClr val="tx1"/>
              </a:buClr>
              <a:buFont typeface="Arial" panose="020B0604020202020204" pitchFamily="34" charset="0"/>
              <a:buChar char="•"/>
              <a:defRPr/>
            </a:pPr>
            <a:r>
              <a:rPr lang="en-US" sz="2600" b="1" dirty="0"/>
              <a:t>Disciplinary or other corrective actions </a:t>
            </a:r>
          </a:p>
          <a:p>
            <a:pPr marL="342900" indent="-342900" eaLnBrk="1" hangingPunct="1">
              <a:lnSpc>
                <a:spcPct val="90000"/>
              </a:lnSpc>
              <a:spcBef>
                <a:spcPts val="600"/>
              </a:spcBef>
              <a:buClr>
                <a:schemeClr val="tx1"/>
              </a:buClr>
              <a:buFont typeface="Arial" panose="020B0604020202020204" pitchFamily="34" charset="0"/>
              <a:buChar char="•"/>
              <a:defRPr/>
            </a:pPr>
            <a:r>
              <a:rPr lang="en-US" sz="2600" b="1" i="1" dirty="0"/>
              <a:t>Referrals for Mental Health Evaluation (MHE)</a:t>
            </a:r>
          </a:p>
          <a:p>
            <a:pPr marL="342900" indent="-342900" eaLnBrk="1" hangingPunct="1">
              <a:lnSpc>
                <a:spcPct val="90000"/>
              </a:lnSpc>
              <a:spcBef>
                <a:spcPts val="600"/>
              </a:spcBef>
              <a:buClr>
                <a:schemeClr val="tx1"/>
              </a:buClr>
              <a:buFont typeface="Arial" panose="020B0604020202020204" pitchFamily="34" charset="0"/>
              <a:buChar char="•"/>
              <a:defRPr/>
            </a:pPr>
            <a:r>
              <a:rPr lang="en-US" sz="2600" b="1" i="1" dirty="0"/>
              <a:t>Limited access to weapons/classified/flying etc.</a:t>
            </a:r>
            <a:endParaRPr lang="en-US" sz="2600" b="1" dirty="0"/>
          </a:p>
        </p:txBody>
      </p:sp>
      <p:sp>
        <p:nvSpPr>
          <p:cNvPr id="2" name="Rectangle 6">
            <a:extLst>
              <a:ext uri="{FF2B5EF4-FFF2-40B4-BE49-F238E27FC236}">
                <a16:creationId xmlns:a16="http://schemas.microsoft.com/office/drawing/2014/main" id="{5F14ADE9-7839-6B6F-395E-3AE92FEFC894}"/>
              </a:ext>
            </a:extLst>
          </p:cNvPr>
          <p:cNvSpPr txBox="1">
            <a:spLocks noChangeArrowheads="1"/>
          </p:cNvSpPr>
          <p:nvPr/>
        </p:nvSpPr>
        <p:spPr>
          <a:xfrm>
            <a:off x="1447800" y="152400"/>
            <a:ext cx="754380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Unfavorable Personnel Actions</a:t>
            </a:r>
          </a:p>
          <a:p>
            <a:pPr eaLnBrk="1" hangingPunct="1"/>
            <a:r>
              <a:rPr lang="en-US" sz="2500" kern="0" dirty="0">
                <a:solidFill>
                  <a:schemeClr val="tx1"/>
                </a:solidFill>
              </a:rPr>
              <a:t>(Taken or Threaten – not definitive list)</a:t>
            </a:r>
            <a:endParaRPr lang="en-US" sz="2500" u="sng" kern="0" dirty="0">
              <a:solidFill>
                <a:srgbClr val="3333FF"/>
              </a:solidFill>
            </a:endParaRPr>
          </a:p>
        </p:txBody>
      </p:sp>
    </p:spTree>
    <p:extLst>
      <p:ext uri="{BB962C8B-B14F-4D97-AF65-F5344CB8AC3E}">
        <p14:creationId xmlns:p14="http://schemas.microsoft.com/office/powerpoint/2010/main" val="4161567580"/>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B2D20381-CAC1-4CAA-BD23-E5F5D696740F}" type="slidenum">
              <a:rPr lang="en-US" smtClean="0"/>
              <a:pPr>
                <a:defRPr/>
              </a:pPr>
              <a:t>31</a:t>
            </a:fld>
            <a:endParaRPr lang="en-US" dirty="0"/>
          </a:p>
        </p:txBody>
      </p:sp>
      <p:sp>
        <p:nvSpPr>
          <p:cNvPr id="6" name="Oval 5"/>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5" name="TextBox 4"/>
          <p:cNvSpPr txBox="1"/>
          <p:nvPr/>
        </p:nvSpPr>
        <p:spPr>
          <a:xfrm>
            <a:off x="228600" y="1905000"/>
            <a:ext cx="8686800" cy="359175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600" b="1" dirty="0"/>
              <a:t>Evaluations</a:t>
            </a:r>
          </a:p>
          <a:p>
            <a:pPr marL="342900" indent="-342900">
              <a:spcBef>
                <a:spcPts val="600"/>
              </a:spcBef>
              <a:buFont typeface="Arial" panose="020B0604020202020204" pitchFamily="34" charset="0"/>
              <a:buChar char="•"/>
            </a:pPr>
            <a:r>
              <a:rPr lang="en-US" sz="2600" b="1" dirty="0"/>
              <a:t>Promotion Recommendation</a:t>
            </a:r>
          </a:p>
          <a:p>
            <a:pPr marL="342900" indent="-342900" eaLnBrk="1" hangingPunct="1">
              <a:lnSpc>
                <a:spcPct val="90000"/>
              </a:lnSpc>
              <a:spcBef>
                <a:spcPts val="600"/>
              </a:spcBef>
              <a:buFont typeface="Arial" panose="020B0604020202020204" pitchFamily="34" charset="0"/>
              <a:buChar char="•"/>
              <a:defRPr/>
            </a:pPr>
            <a:r>
              <a:rPr lang="en-US" sz="2600" b="1" dirty="0"/>
              <a:t>Award</a:t>
            </a:r>
          </a:p>
          <a:p>
            <a:pPr marL="342900" indent="-342900" eaLnBrk="1" hangingPunct="1">
              <a:lnSpc>
                <a:spcPct val="90000"/>
              </a:lnSpc>
              <a:spcBef>
                <a:spcPts val="600"/>
              </a:spcBef>
              <a:buFont typeface="Arial" panose="020B0604020202020204" pitchFamily="34" charset="0"/>
              <a:buChar char="•"/>
              <a:defRPr/>
            </a:pPr>
            <a:r>
              <a:rPr lang="en-US" sz="2600" b="1" dirty="0"/>
              <a:t>Training (required)</a:t>
            </a:r>
          </a:p>
          <a:p>
            <a:pPr marL="342900" indent="-342900" eaLnBrk="1" hangingPunct="1">
              <a:lnSpc>
                <a:spcPct val="90000"/>
              </a:lnSpc>
              <a:spcBef>
                <a:spcPts val="600"/>
              </a:spcBef>
              <a:buFont typeface="Arial" panose="020B0604020202020204" pitchFamily="34" charset="0"/>
              <a:buChar char="•"/>
              <a:defRPr/>
            </a:pPr>
            <a:r>
              <a:rPr lang="en-US" sz="2600" b="1" dirty="0"/>
              <a:t>Assignment/Nominations</a:t>
            </a:r>
          </a:p>
          <a:p>
            <a:pPr marL="342900" indent="-342900" eaLnBrk="1" hangingPunct="1">
              <a:lnSpc>
                <a:spcPct val="90000"/>
              </a:lnSpc>
              <a:spcBef>
                <a:spcPts val="600"/>
              </a:spcBef>
              <a:buFont typeface="Arial" panose="020B0604020202020204" pitchFamily="34" charset="0"/>
              <a:buChar char="•"/>
              <a:defRPr/>
            </a:pPr>
            <a:r>
              <a:rPr lang="en-US" sz="2600" b="1" dirty="0"/>
              <a:t>Attendance at school </a:t>
            </a:r>
          </a:p>
          <a:p>
            <a:pPr lvl="1">
              <a:lnSpc>
                <a:spcPct val="90000"/>
              </a:lnSpc>
              <a:spcBef>
                <a:spcPts val="600"/>
              </a:spcBef>
              <a:defRPr/>
            </a:pPr>
            <a:r>
              <a:rPr lang="en-US" sz="2600" b="1" dirty="0"/>
              <a:t>(PME; MOS-required training)</a:t>
            </a:r>
          </a:p>
          <a:p>
            <a:pPr marL="342900" indent="-342900" eaLnBrk="1" hangingPunct="1">
              <a:lnSpc>
                <a:spcPct val="90000"/>
              </a:lnSpc>
              <a:spcBef>
                <a:spcPts val="600"/>
              </a:spcBef>
              <a:buClr>
                <a:schemeClr val="tx1"/>
              </a:buClr>
              <a:buFont typeface="Arial" panose="020B0604020202020204" pitchFamily="34" charset="0"/>
              <a:buChar char="•"/>
              <a:defRPr/>
            </a:pPr>
            <a:r>
              <a:rPr lang="en-US" sz="2600" b="1" dirty="0"/>
              <a:t>Transfer</a:t>
            </a:r>
          </a:p>
        </p:txBody>
      </p:sp>
      <p:sp>
        <p:nvSpPr>
          <p:cNvPr id="2" name="Rectangle 6">
            <a:extLst>
              <a:ext uri="{FF2B5EF4-FFF2-40B4-BE49-F238E27FC236}">
                <a16:creationId xmlns:a16="http://schemas.microsoft.com/office/drawing/2014/main" id="{696BAEEB-9CB5-1436-5D5F-3A02F9EC9DF2}"/>
              </a:ext>
            </a:extLst>
          </p:cNvPr>
          <p:cNvSpPr txBox="1">
            <a:spLocks noChangeArrowheads="1"/>
          </p:cNvSpPr>
          <p:nvPr/>
        </p:nvSpPr>
        <p:spPr>
          <a:xfrm>
            <a:off x="1447800" y="152400"/>
            <a:ext cx="754380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Favorable Personnel Actions</a:t>
            </a:r>
          </a:p>
          <a:p>
            <a:pPr eaLnBrk="1" hangingPunct="1"/>
            <a:r>
              <a:rPr lang="en-US" sz="2500" kern="0" dirty="0">
                <a:solidFill>
                  <a:schemeClr val="tx1"/>
                </a:solidFill>
              </a:rPr>
              <a:t>(Withheld or Threaten – not definitive list)</a:t>
            </a:r>
            <a:endParaRPr lang="en-US" sz="2500" u="sng" kern="0" dirty="0">
              <a:solidFill>
                <a:srgbClr val="3333FF"/>
              </a:solidFill>
            </a:endParaRPr>
          </a:p>
        </p:txBody>
      </p:sp>
    </p:spTree>
    <p:extLst>
      <p:ext uri="{BB962C8B-B14F-4D97-AF65-F5344CB8AC3E}">
        <p14:creationId xmlns:p14="http://schemas.microsoft.com/office/powerpoint/2010/main" val="2449736210"/>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69BB-D725-1897-60CC-A1F082874DA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958C756-3356-008C-372F-C251284C727C}"/>
              </a:ext>
            </a:extLst>
          </p:cNvPr>
          <p:cNvSpPr>
            <a:spLocks noGrp="1"/>
          </p:cNvSpPr>
          <p:nvPr>
            <p:ph type="ftr" sz="quarter" idx="10"/>
          </p:nvPr>
        </p:nvSpPr>
        <p:spPr>
          <a:xfrm>
            <a:off x="5105400" y="6400800"/>
            <a:ext cx="4038600" cy="457200"/>
          </a:xfrm>
        </p:spPr>
        <p:txBody>
          <a:bodyPr/>
          <a:lstStyle/>
          <a:p>
            <a:pPr>
              <a:defRPr/>
            </a:pPr>
            <a:r>
              <a:rPr lang="en-US" dirty="0"/>
              <a:t>U.S. Army Inspector General School   </a:t>
            </a:r>
            <a:fld id="{E4BC3E47-3F0C-43CE-BD99-93658F2E6E90}" type="slidenum">
              <a:rPr lang="en-US" smtClean="0"/>
              <a:pPr>
                <a:defRPr/>
              </a:pPr>
              <a:t>32</a:t>
            </a:fld>
            <a:endParaRPr lang="en-US" dirty="0"/>
          </a:p>
        </p:txBody>
      </p:sp>
      <p:sp>
        <p:nvSpPr>
          <p:cNvPr id="6" name="Rectangle 3">
            <a:extLst>
              <a:ext uri="{FF2B5EF4-FFF2-40B4-BE49-F238E27FC236}">
                <a16:creationId xmlns:a16="http://schemas.microsoft.com/office/drawing/2014/main" id="{42CAFEC4-06C3-01F7-C029-B8C648864AD9}"/>
              </a:ext>
            </a:extLst>
          </p:cNvPr>
          <p:cNvSpPr txBox="1">
            <a:spLocks noChangeArrowheads="1"/>
          </p:cNvSpPr>
          <p:nvPr/>
        </p:nvSpPr>
        <p:spPr bwMode="auto">
          <a:xfrm>
            <a:off x="78386" y="1752600"/>
            <a:ext cx="8896928" cy="3352800"/>
          </a:xfrm>
          <a:prstGeom prst="rect">
            <a:avLst/>
          </a:prstGeom>
          <a:noFill/>
          <a:ln w="9525">
            <a:noFill/>
            <a:miter lim="800000"/>
            <a:headEnd/>
            <a:tailEnd/>
          </a:ln>
        </p:spPr>
        <p:txBody>
          <a:bodyPr lIns="90488" tIns="44450" rIns="90488" bIns="44450"/>
          <a:lstStyle/>
          <a:p>
            <a:pPr marL="265176" indent="91440">
              <a:spcBef>
                <a:spcPts val="500"/>
              </a:spcBef>
              <a:defRPr/>
            </a:pPr>
            <a:r>
              <a:rPr lang="en-US" sz="2600" b="1" kern="0" dirty="0">
                <a:latin typeface="+mn-lt"/>
                <a:cs typeface="+mn-cs"/>
              </a:rPr>
              <a:t>Did the </a:t>
            </a:r>
            <a:r>
              <a:rPr lang="en-US" sz="2600" b="1" i="1" u="sng" kern="0" dirty="0">
                <a:solidFill>
                  <a:srgbClr val="3333FF"/>
                </a:solidFill>
                <a:latin typeface="+mn-lt"/>
                <a:cs typeface="+mn-cs"/>
              </a:rPr>
              <a:t>Responsible Management Official(s) (RMO) </a:t>
            </a:r>
            <a:r>
              <a:rPr lang="en-US" sz="2600" b="1" kern="0" dirty="0">
                <a:latin typeface="+mn-lt"/>
                <a:cs typeface="+mn-cs"/>
              </a:rPr>
              <a:t>who took, withheld, or threatened the unfavorable personnel action </a:t>
            </a:r>
            <a:r>
              <a:rPr lang="en-US" sz="2600" b="1" i="1" u="sng" kern="0" dirty="0">
                <a:solidFill>
                  <a:srgbClr val="FF0000"/>
                </a:solidFill>
                <a:latin typeface="+mn-lt"/>
                <a:cs typeface="+mn-cs"/>
              </a:rPr>
              <a:t>know</a:t>
            </a:r>
            <a:r>
              <a:rPr lang="en-US" sz="2600" b="1" kern="0" dirty="0">
                <a:solidFill>
                  <a:srgbClr val="FF0000"/>
                </a:solidFill>
                <a:latin typeface="+mn-lt"/>
                <a:cs typeface="+mn-cs"/>
              </a:rPr>
              <a:t> </a:t>
            </a:r>
            <a:r>
              <a:rPr lang="en-US" sz="2600" b="1" kern="0" dirty="0">
                <a:latin typeface="+mn-lt"/>
                <a:cs typeface="+mn-cs"/>
              </a:rPr>
              <a:t>about the </a:t>
            </a:r>
            <a:r>
              <a:rPr lang="en-US" sz="2600" b="1" u="sng" kern="0" dirty="0">
                <a:solidFill>
                  <a:srgbClr val="3333FF"/>
                </a:solidFill>
                <a:latin typeface="+mn-lt"/>
                <a:cs typeface="+mn-cs"/>
              </a:rPr>
              <a:t>PC</a:t>
            </a:r>
            <a:r>
              <a:rPr lang="en-US" sz="2600" b="1" kern="0" dirty="0">
                <a:solidFill>
                  <a:srgbClr val="3333FF"/>
                </a:solidFill>
                <a:latin typeface="+mn-lt"/>
                <a:cs typeface="+mn-cs"/>
              </a:rPr>
              <a:t>?</a:t>
            </a:r>
          </a:p>
          <a:p>
            <a:pPr marL="265176" indent="91440">
              <a:spcBef>
                <a:spcPts val="500"/>
              </a:spcBef>
              <a:defRPr/>
            </a:pPr>
            <a:endParaRPr lang="en-US" sz="500" b="1" u="sng" kern="0" dirty="0">
              <a:solidFill>
                <a:srgbClr val="3333FF"/>
              </a:solidFill>
              <a:latin typeface="+mn-lt"/>
              <a:cs typeface="+mn-cs"/>
            </a:endParaRPr>
          </a:p>
          <a:p>
            <a:pPr marL="265176" indent="91440" algn="ctr">
              <a:spcBef>
                <a:spcPts val="500"/>
              </a:spcBef>
              <a:defRPr/>
            </a:pPr>
            <a:r>
              <a:rPr lang="en-US" sz="2600" b="1" u="sng" kern="0" dirty="0">
                <a:solidFill>
                  <a:srgbClr val="3333FF"/>
                </a:solidFill>
                <a:latin typeface="+mn-lt"/>
                <a:cs typeface="+mn-cs"/>
              </a:rPr>
              <a:t>or </a:t>
            </a:r>
          </a:p>
          <a:p>
            <a:pPr marL="265176" indent="91440" algn="ctr">
              <a:spcBef>
                <a:spcPts val="500"/>
              </a:spcBef>
              <a:defRPr/>
            </a:pPr>
            <a:endParaRPr lang="en-US" sz="500" b="1" u="sng" kern="0" dirty="0">
              <a:solidFill>
                <a:srgbClr val="3333FF"/>
              </a:solidFill>
              <a:latin typeface="+mn-lt"/>
              <a:cs typeface="+mn-cs"/>
            </a:endParaRPr>
          </a:p>
          <a:p>
            <a:pPr marL="265176" indent="91440">
              <a:spcBef>
                <a:spcPts val="500"/>
              </a:spcBef>
              <a:defRPr/>
            </a:pPr>
            <a:r>
              <a:rPr lang="en-US" sz="2600" b="1" u="sng" kern="0" dirty="0">
                <a:solidFill>
                  <a:srgbClr val="3333FF"/>
                </a:solidFill>
                <a:latin typeface="+mn-lt"/>
                <a:cs typeface="+mn-cs"/>
              </a:rPr>
              <a:t>Perceive the </a:t>
            </a:r>
            <a:r>
              <a:rPr lang="en-US" sz="2600" b="1" u="sng" kern="0" dirty="0">
                <a:latin typeface="+mn-lt"/>
                <a:cs typeface="+mn-cs"/>
              </a:rPr>
              <a:t>complainant as having made or </a:t>
            </a:r>
          </a:p>
          <a:p>
            <a:pPr marL="265176" indent="91440">
              <a:spcBef>
                <a:spcPts val="500"/>
              </a:spcBef>
              <a:defRPr/>
            </a:pPr>
            <a:r>
              <a:rPr lang="en-US" sz="2600" b="1" u="sng" kern="0" dirty="0">
                <a:latin typeface="+mn-lt"/>
                <a:cs typeface="+mn-cs"/>
              </a:rPr>
              <a:t>prepared to a make </a:t>
            </a:r>
            <a:r>
              <a:rPr lang="en-US" sz="2600" b="1" u="sng" kern="0" dirty="0">
                <a:solidFill>
                  <a:srgbClr val="3333FF"/>
                </a:solidFill>
                <a:latin typeface="+mn-lt"/>
                <a:cs typeface="+mn-cs"/>
              </a:rPr>
              <a:t>PC</a:t>
            </a:r>
            <a:r>
              <a:rPr lang="en-US" sz="2600" b="1" kern="0" dirty="0">
                <a:solidFill>
                  <a:srgbClr val="3333FF"/>
                </a:solidFill>
                <a:latin typeface="+mn-lt"/>
                <a:cs typeface="+mn-cs"/>
              </a:rPr>
              <a:t>?</a:t>
            </a:r>
          </a:p>
          <a:p>
            <a:pPr marL="265176" indent="91440">
              <a:spcBef>
                <a:spcPts val="500"/>
              </a:spcBef>
              <a:defRPr/>
            </a:pPr>
            <a:endParaRPr lang="en-US" sz="1000" b="1" i="1" u="sng" kern="0" dirty="0">
              <a:solidFill>
                <a:srgbClr val="3333FF"/>
              </a:solidFill>
              <a:latin typeface="+mn-lt"/>
              <a:cs typeface="+mn-cs"/>
            </a:endParaRPr>
          </a:p>
          <a:p>
            <a:pPr marL="265176" indent="91440" algn="ctr">
              <a:spcBef>
                <a:spcPts val="500"/>
              </a:spcBef>
              <a:defRPr/>
            </a:pPr>
            <a:r>
              <a:rPr lang="en-US" sz="2600" b="1" i="1" u="sng" kern="0" dirty="0">
                <a:solidFill>
                  <a:srgbClr val="FF0000"/>
                </a:solidFill>
                <a:latin typeface="+mn-lt"/>
                <a:cs typeface="+mn-cs"/>
              </a:rPr>
              <a:t>Before</a:t>
            </a:r>
            <a:r>
              <a:rPr lang="en-US" sz="2600" b="1" kern="0" dirty="0">
                <a:latin typeface="+mn-lt"/>
                <a:cs typeface="+mn-cs"/>
              </a:rPr>
              <a:t> executing the </a:t>
            </a:r>
            <a:r>
              <a:rPr lang="en-US" sz="2600" b="1" i="1" u="sng" kern="0" dirty="0">
                <a:solidFill>
                  <a:srgbClr val="FF0000"/>
                </a:solidFill>
                <a:latin typeface="+mn-lt"/>
                <a:cs typeface="+mn-cs"/>
              </a:rPr>
              <a:t>Personnel Action</a:t>
            </a:r>
            <a:r>
              <a:rPr lang="en-US" sz="2600" b="1" kern="0" dirty="0">
                <a:latin typeface="+mn-lt"/>
                <a:cs typeface="+mn-cs"/>
              </a:rPr>
              <a:t>?</a:t>
            </a:r>
          </a:p>
        </p:txBody>
      </p:sp>
      <p:sp>
        <p:nvSpPr>
          <p:cNvPr id="10" name="Rectangle 6">
            <a:extLst>
              <a:ext uri="{FF2B5EF4-FFF2-40B4-BE49-F238E27FC236}">
                <a16:creationId xmlns:a16="http://schemas.microsoft.com/office/drawing/2014/main" id="{97A67E9F-05CC-1591-84A2-B663F74DE2C2}"/>
              </a:ext>
            </a:extLst>
          </p:cNvPr>
          <p:cNvSpPr>
            <a:spLocks noChangeArrowheads="1"/>
          </p:cNvSpPr>
          <p:nvPr/>
        </p:nvSpPr>
        <p:spPr bwMode="ltGray">
          <a:xfrm>
            <a:off x="639762" y="5791200"/>
            <a:ext cx="7864475" cy="323165"/>
          </a:xfrm>
          <a:prstGeom prst="rect">
            <a:avLst/>
          </a:prstGeom>
          <a:solidFill>
            <a:srgbClr val="FFFF00"/>
          </a:solidFill>
          <a:ln w="9525">
            <a:solidFill>
              <a:schemeClr val="tx1"/>
            </a:solidFill>
            <a:miter lim="800000"/>
            <a:headEnd/>
            <a:tailEnd/>
          </a:ln>
        </p:spPr>
        <p:txBody>
          <a:bodyPr wrap="square" anchor="ctr">
            <a:spAutoFit/>
          </a:bodyPr>
          <a:lstStyle/>
          <a:p>
            <a:pPr algn="ctr"/>
            <a:r>
              <a:rPr lang="en-US" sz="1500" b="1" dirty="0">
                <a:solidFill>
                  <a:srgbClr val="FF0000"/>
                </a:solidFill>
              </a:rPr>
              <a:t>T         I        M         E                   L         I          N           E</a:t>
            </a:r>
          </a:p>
        </p:txBody>
      </p:sp>
      <p:grpSp>
        <p:nvGrpSpPr>
          <p:cNvPr id="12" name="Group 11">
            <a:extLst>
              <a:ext uri="{FF2B5EF4-FFF2-40B4-BE49-F238E27FC236}">
                <a16:creationId xmlns:a16="http://schemas.microsoft.com/office/drawing/2014/main" id="{57CC9432-13B2-01CC-1629-DEEE3B080CA2}"/>
              </a:ext>
            </a:extLst>
          </p:cNvPr>
          <p:cNvGrpSpPr>
            <a:grpSpLocks/>
          </p:cNvGrpSpPr>
          <p:nvPr/>
        </p:nvGrpSpPr>
        <p:grpSpPr bwMode="auto">
          <a:xfrm>
            <a:off x="7912100" y="152400"/>
            <a:ext cx="1231900" cy="1219200"/>
            <a:chOff x="7467600" y="76200"/>
            <a:chExt cx="1231900" cy="1219200"/>
          </a:xfrm>
        </p:grpSpPr>
        <p:sp>
          <p:nvSpPr>
            <p:cNvPr id="13" name="AutoShape 5">
              <a:extLst>
                <a:ext uri="{FF2B5EF4-FFF2-40B4-BE49-F238E27FC236}">
                  <a16:creationId xmlns:a16="http://schemas.microsoft.com/office/drawing/2014/main" id="{78ED2EF9-08E1-A5C8-587A-E993EB291F96}"/>
                </a:ext>
              </a:extLst>
            </p:cNvPr>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4" name="Text Box 6">
              <a:extLst>
                <a:ext uri="{FF2B5EF4-FFF2-40B4-BE49-F238E27FC236}">
                  <a16:creationId xmlns:a16="http://schemas.microsoft.com/office/drawing/2014/main" id="{C66164CA-75B4-ABE8-FE3D-3C622631F591}"/>
                </a:ext>
              </a:extLst>
            </p:cNvPr>
            <p:cNvSpPr txBox="1">
              <a:spLocks noChangeArrowheads="1"/>
            </p:cNvSpPr>
            <p:nvPr/>
          </p:nvSpPr>
          <p:spPr bwMode="auto">
            <a:xfrm>
              <a:off x="7760036" y="533400"/>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mn-lt"/>
                </a:rPr>
                <a:t>ELO</a:t>
              </a:r>
            </a:p>
            <a:p>
              <a:pPr algn="ctr" eaLnBrk="0" hangingPunct="0"/>
              <a:r>
                <a:rPr lang="en-US" sz="1400" b="1" dirty="0">
                  <a:solidFill>
                    <a:schemeClr val="tx1"/>
                  </a:solidFill>
                  <a:latin typeface="+mn-lt"/>
                </a:rPr>
                <a:t>4</a:t>
              </a:r>
            </a:p>
          </p:txBody>
        </p:sp>
      </p:grpSp>
      <p:sp>
        <p:nvSpPr>
          <p:cNvPr id="16" name="Oval 15">
            <a:extLst>
              <a:ext uri="{FF2B5EF4-FFF2-40B4-BE49-F238E27FC236}">
                <a16:creationId xmlns:a16="http://schemas.microsoft.com/office/drawing/2014/main" id="{279694E5-6EF4-6B25-49C0-E439B68E17E6}"/>
              </a:ext>
            </a:extLst>
          </p:cNvPr>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2" name="TextBox 1">
            <a:extLst>
              <a:ext uri="{FF2B5EF4-FFF2-40B4-BE49-F238E27FC236}">
                <a16:creationId xmlns:a16="http://schemas.microsoft.com/office/drawing/2014/main" id="{66937CDD-9EFA-7C4D-E5B1-9C117DD4B255}"/>
              </a:ext>
            </a:extLst>
          </p:cNvPr>
          <p:cNvSpPr txBox="1"/>
          <p:nvPr/>
        </p:nvSpPr>
        <p:spPr>
          <a:xfrm>
            <a:off x="2933922" y="5410200"/>
            <a:ext cx="3276154" cy="461665"/>
          </a:xfrm>
          <a:prstGeom prst="rect">
            <a:avLst/>
          </a:prstGeom>
          <a:noFill/>
        </p:spPr>
        <p:txBody>
          <a:bodyPr wrap="square" rtlCol="0">
            <a:spAutoFit/>
          </a:bodyPr>
          <a:lstStyle/>
          <a:p>
            <a:r>
              <a:rPr lang="en-US" dirty="0"/>
              <a:t>‘</a:t>
            </a:r>
            <a:r>
              <a:rPr lang="en-US" i="1" dirty="0"/>
              <a:t>Timing is Everything'</a:t>
            </a:r>
            <a:endParaRPr lang="en-US" dirty="0"/>
          </a:p>
        </p:txBody>
      </p:sp>
      <p:sp>
        <p:nvSpPr>
          <p:cNvPr id="3" name="Rectangle 2">
            <a:extLst>
              <a:ext uri="{FF2B5EF4-FFF2-40B4-BE49-F238E27FC236}">
                <a16:creationId xmlns:a16="http://schemas.microsoft.com/office/drawing/2014/main" id="{EECDB0CC-3562-C366-9E8A-E44B844A1C06}"/>
              </a:ext>
            </a:extLst>
          </p:cNvPr>
          <p:cNvSpPr txBox="1">
            <a:spLocks noChangeArrowheads="1"/>
          </p:cNvSpPr>
          <p:nvPr/>
        </p:nvSpPr>
        <p:spPr>
          <a:xfrm>
            <a:off x="152400" y="102774"/>
            <a:ext cx="8896928" cy="1143000"/>
          </a:xfrm>
          <a:prstGeom prst="rect">
            <a:avLst/>
          </a:prstGeom>
        </p:spPr>
        <p:txBody>
          <a:bodyPr lIns="90488" tIns="44450" rIns="90488" bIns="44450"/>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Question Three:</a:t>
            </a:r>
          </a:p>
          <a:p>
            <a:pPr eaLnBrk="1" hangingPunct="1"/>
            <a:r>
              <a:rPr lang="en-US" sz="2800" i="1" kern="0" dirty="0">
                <a:solidFill>
                  <a:srgbClr val="FF0000"/>
                </a:solidFill>
                <a:effectLst>
                  <a:glow rad="63500">
                    <a:schemeClr val="accent1">
                      <a:satMod val="175000"/>
                      <a:alpha val="40000"/>
                    </a:schemeClr>
                  </a:glow>
                </a:effectLst>
                <a:cs typeface="Arial" pitchFamily="34" charset="0"/>
              </a:rPr>
              <a:t>“Is there RMO Knowledge?”</a:t>
            </a:r>
            <a:endParaRPr lang="en-US" sz="2800" i="1" kern="0" dirty="0">
              <a:solidFill>
                <a:srgbClr val="FF0000"/>
              </a:solidFill>
              <a:effectLst>
                <a:glow rad="63500">
                  <a:schemeClr val="accent1">
                    <a:satMod val="175000"/>
                    <a:alpha val="40000"/>
                  </a:schemeClr>
                </a:glow>
              </a:effectLst>
            </a:endParaRPr>
          </a:p>
          <a:p>
            <a:pPr eaLnBrk="1" hangingPunct="1"/>
            <a:endParaRPr lang="en-US" sz="2600" kern="0" dirty="0">
              <a:solidFill>
                <a:schemeClr val="tx1"/>
              </a:solidFill>
            </a:endParaRPr>
          </a:p>
        </p:txBody>
      </p:sp>
    </p:spTree>
    <p:extLst>
      <p:ext uri="{BB962C8B-B14F-4D97-AF65-F5344CB8AC3E}">
        <p14:creationId xmlns:p14="http://schemas.microsoft.com/office/powerpoint/2010/main" val="63263752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0"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4B29FE48-2851-47D2-B88E-778FEF1C70CF}" type="slidenum">
              <a:rPr lang="en-US" smtClean="0"/>
              <a:pPr>
                <a:defRPr/>
              </a:pPr>
              <a:t>33</a:t>
            </a:fld>
            <a:endParaRPr lang="en-US" dirty="0"/>
          </a:p>
        </p:txBody>
      </p:sp>
      <p:sp>
        <p:nvSpPr>
          <p:cNvPr id="37891" name="Rectangle 5"/>
          <p:cNvSpPr>
            <a:spLocks noGrp="1" noChangeArrowheads="1"/>
          </p:cNvSpPr>
          <p:nvPr>
            <p:ph type="body" idx="1"/>
          </p:nvPr>
        </p:nvSpPr>
        <p:spPr>
          <a:xfrm>
            <a:off x="238539" y="1828800"/>
            <a:ext cx="8676861" cy="4114800"/>
          </a:xfrm>
        </p:spPr>
        <p:txBody>
          <a:bodyPr/>
          <a:lstStyle/>
          <a:p>
            <a:pPr eaLnBrk="1" hangingPunct="1">
              <a:lnSpc>
                <a:spcPct val="90000"/>
              </a:lnSpc>
              <a:buFontTx/>
              <a:buNone/>
            </a:pPr>
            <a:r>
              <a:rPr lang="en-US" sz="2800" dirty="0"/>
              <a:t>Knowledge includes:</a:t>
            </a:r>
          </a:p>
          <a:p>
            <a:pPr eaLnBrk="1" hangingPunct="1">
              <a:lnSpc>
                <a:spcPct val="90000"/>
              </a:lnSpc>
            </a:pPr>
            <a:r>
              <a:rPr lang="en-US" sz="2400" dirty="0"/>
              <a:t>Personally received the Protected Communication (PC)</a:t>
            </a:r>
          </a:p>
          <a:p>
            <a:pPr eaLnBrk="1" hangingPunct="1">
              <a:lnSpc>
                <a:spcPct val="90000"/>
              </a:lnSpc>
            </a:pPr>
            <a:endParaRPr lang="en-US" sz="800" dirty="0"/>
          </a:p>
          <a:p>
            <a:pPr eaLnBrk="1" hangingPunct="1">
              <a:lnSpc>
                <a:spcPct val="90000"/>
              </a:lnSpc>
            </a:pPr>
            <a:r>
              <a:rPr lang="en-US" sz="2400" dirty="0"/>
              <a:t>Heard rumors about the Protected Communication (PC)</a:t>
            </a:r>
          </a:p>
          <a:p>
            <a:pPr eaLnBrk="1" hangingPunct="1">
              <a:lnSpc>
                <a:spcPct val="90000"/>
              </a:lnSpc>
            </a:pPr>
            <a:endParaRPr lang="en-US" sz="800" dirty="0"/>
          </a:p>
          <a:p>
            <a:pPr eaLnBrk="1" hangingPunct="1">
              <a:lnSpc>
                <a:spcPct val="90000"/>
              </a:lnSpc>
            </a:pPr>
            <a:r>
              <a:rPr lang="en-US" sz="2400" dirty="0"/>
              <a:t>Suspicion or belief that the complainant may have made a Protected Communication (PC)</a:t>
            </a:r>
          </a:p>
          <a:p>
            <a:pPr eaLnBrk="1" hangingPunct="1">
              <a:lnSpc>
                <a:spcPct val="90000"/>
              </a:lnSpc>
            </a:pPr>
            <a:endParaRPr lang="en-US" sz="1200" dirty="0"/>
          </a:p>
          <a:p>
            <a:pPr eaLnBrk="1" hangingPunct="1">
              <a:lnSpc>
                <a:spcPct val="90000"/>
              </a:lnSpc>
              <a:buClr>
                <a:schemeClr val="tx1"/>
              </a:buClr>
              <a:buNone/>
            </a:pPr>
            <a:r>
              <a:rPr lang="en-US" sz="2800" i="1" u="sng" dirty="0"/>
              <a:t>Important to understand</a:t>
            </a:r>
            <a:r>
              <a:rPr lang="en-US" sz="2800" u="sng" dirty="0"/>
              <a:t>:</a:t>
            </a:r>
            <a:endParaRPr lang="en-US" sz="2400" u="sng" dirty="0"/>
          </a:p>
          <a:p>
            <a:pPr eaLnBrk="1" hangingPunct="1">
              <a:lnSpc>
                <a:spcPct val="90000"/>
              </a:lnSpc>
              <a:buClr>
                <a:schemeClr val="tx1"/>
              </a:buClr>
            </a:pPr>
            <a:r>
              <a:rPr lang="en-US" sz="2400" dirty="0">
                <a:solidFill>
                  <a:srgbClr val="FF0000"/>
                </a:solidFill>
              </a:rPr>
              <a:t>Precise knowledge </a:t>
            </a:r>
            <a:r>
              <a:rPr lang="en-US" sz="2400" dirty="0"/>
              <a:t>of the Protected Communication (PC) </a:t>
            </a:r>
            <a:r>
              <a:rPr lang="en-US" sz="2400" dirty="0">
                <a:solidFill>
                  <a:srgbClr val="FF0000"/>
                </a:solidFill>
              </a:rPr>
              <a:t>is unnecessary</a:t>
            </a:r>
          </a:p>
          <a:p>
            <a:pPr eaLnBrk="1" hangingPunct="1">
              <a:lnSpc>
                <a:spcPct val="90000"/>
              </a:lnSpc>
              <a:buClr>
                <a:schemeClr val="tx1"/>
              </a:buClr>
            </a:pPr>
            <a:endParaRPr lang="en-US" sz="800" dirty="0">
              <a:solidFill>
                <a:srgbClr val="FF0000"/>
              </a:solidFill>
            </a:endParaRPr>
          </a:p>
          <a:p>
            <a:pPr eaLnBrk="1" hangingPunct="1">
              <a:lnSpc>
                <a:spcPct val="90000"/>
              </a:lnSpc>
              <a:buClr>
                <a:schemeClr val="tx1"/>
              </a:buClr>
            </a:pPr>
            <a:r>
              <a:rPr lang="en-US" sz="2400" dirty="0">
                <a:solidFill>
                  <a:srgbClr val="FF0000"/>
                </a:solidFill>
              </a:rPr>
              <a:t>Simple awareness </a:t>
            </a:r>
            <a:r>
              <a:rPr lang="en-US" sz="2400" dirty="0"/>
              <a:t>that a (PC) occurred </a:t>
            </a:r>
            <a:r>
              <a:rPr lang="en-US" sz="2400" u="sng" dirty="0"/>
              <a:t>(regardless of subject or content)</a:t>
            </a:r>
            <a:r>
              <a:rPr lang="en-US" sz="2400" dirty="0"/>
              <a:t> </a:t>
            </a:r>
            <a:r>
              <a:rPr lang="en-US" sz="2400" dirty="0">
                <a:solidFill>
                  <a:srgbClr val="FF0000"/>
                </a:solidFill>
              </a:rPr>
              <a:t>is sufficient</a:t>
            </a:r>
          </a:p>
        </p:txBody>
      </p:sp>
      <p:sp>
        <p:nvSpPr>
          <p:cNvPr id="5" name="Rectangle 1026">
            <a:extLst>
              <a:ext uri="{FF2B5EF4-FFF2-40B4-BE49-F238E27FC236}">
                <a16:creationId xmlns:a16="http://schemas.microsoft.com/office/drawing/2014/main" id="{1343ED85-0C6F-B585-976D-7CD3E8F7FA2A}"/>
              </a:ext>
            </a:extLst>
          </p:cNvPr>
          <p:cNvSpPr>
            <a:spLocks noGrp="1" noChangeArrowheads="1"/>
          </p:cNvSpPr>
          <p:nvPr>
            <p:ph type="title"/>
          </p:nvPr>
        </p:nvSpPr>
        <p:spPr>
          <a:xfrm>
            <a:off x="1866900" y="152400"/>
            <a:ext cx="6477000" cy="1143000"/>
          </a:xfrm>
        </p:spPr>
        <p:txBody>
          <a:bodyPr lIns="90488" tIns="44450" rIns="90488" bIns="44450"/>
          <a:lstStyle/>
          <a:p>
            <a:pPr eaLnBrk="1" hangingPunct="1"/>
            <a:r>
              <a:rPr lang="en-US" sz="3800" dirty="0">
                <a:solidFill>
                  <a:schemeClr val="tx1"/>
                </a:solidFill>
              </a:rPr>
              <a:t>Responsible Management Official Knowledge</a:t>
            </a:r>
            <a:br>
              <a:rPr lang="en-US" sz="1800" dirty="0">
                <a:solidFill>
                  <a:schemeClr val="tx1"/>
                </a:solidFill>
              </a:rPr>
            </a:br>
            <a:endParaRPr lang="en-US" sz="1800" dirty="0">
              <a:solidFill>
                <a:schemeClr val="tx1"/>
              </a:solidFill>
            </a:endParaRP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7" end="7"/>
                                            </p:txEl>
                                          </p:spTgt>
                                        </p:tgtEl>
                                        <p:attrNameLst>
                                          <p:attrName>style.visibility</p:attrName>
                                        </p:attrNameLst>
                                      </p:cBhvr>
                                      <p:to>
                                        <p:strVal val="visible"/>
                                      </p:to>
                                    </p:set>
                                    <p:animEffect transition="in" filter="blinds(horizontal)">
                                      <p:cBhvr>
                                        <p:cTn id="7" dur="500"/>
                                        <p:tgtEl>
                                          <p:spTgt spid="37891">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8" end="8"/>
                                            </p:txEl>
                                          </p:spTgt>
                                        </p:tgtEl>
                                        <p:attrNameLst>
                                          <p:attrName>style.visibility</p:attrName>
                                        </p:attrNameLst>
                                      </p:cBhvr>
                                      <p:to>
                                        <p:strVal val="visible"/>
                                      </p:to>
                                    </p:set>
                                    <p:animEffect transition="in" filter="blinds(horizontal)">
                                      <p:cBhvr>
                                        <p:cTn id="12" dur="500"/>
                                        <p:tgtEl>
                                          <p:spTgt spid="37891">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10" end="10"/>
                                            </p:txEl>
                                          </p:spTgt>
                                        </p:tgtEl>
                                        <p:attrNameLst>
                                          <p:attrName>style.visibility</p:attrName>
                                        </p:attrNameLst>
                                      </p:cBhvr>
                                      <p:to>
                                        <p:strVal val="visible"/>
                                      </p:to>
                                    </p:set>
                                    <p:animEffect transition="in" filter="blinds(horizontal)">
                                      <p:cBhvr>
                                        <p:cTn id="17"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E4BC3E47-3F0C-43CE-BD99-93658F2E6E90}" type="slidenum">
              <a:rPr lang="en-US" smtClean="0"/>
              <a:pPr>
                <a:defRPr/>
              </a:pPr>
              <a:t>34</a:t>
            </a:fld>
            <a:endParaRPr lang="en-US" dirty="0"/>
          </a:p>
        </p:txBody>
      </p:sp>
      <p:sp>
        <p:nvSpPr>
          <p:cNvPr id="16" name="Oval 15"/>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3" name="Rectangle 2">
            <a:extLst>
              <a:ext uri="{FF2B5EF4-FFF2-40B4-BE49-F238E27FC236}">
                <a16:creationId xmlns:a16="http://schemas.microsoft.com/office/drawing/2014/main" id="{906DBAA4-EED7-46BB-75FC-8BD1A840DA14}"/>
              </a:ext>
            </a:extLst>
          </p:cNvPr>
          <p:cNvSpPr txBox="1">
            <a:spLocks noChangeArrowheads="1"/>
          </p:cNvSpPr>
          <p:nvPr/>
        </p:nvSpPr>
        <p:spPr>
          <a:xfrm>
            <a:off x="152400" y="102774"/>
            <a:ext cx="8896928" cy="1143000"/>
          </a:xfrm>
          <a:prstGeom prst="rect">
            <a:avLst/>
          </a:prstGeom>
        </p:spPr>
        <p:txBody>
          <a:bodyPr lIns="90488" tIns="44450" rIns="90488" bIns="44450"/>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Question Three:</a:t>
            </a:r>
          </a:p>
          <a:p>
            <a:pPr eaLnBrk="1" hangingPunct="1"/>
            <a:r>
              <a:rPr lang="en-US" sz="2800" i="1" kern="0" dirty="0">
                <a:solidFill>
                  <a:srgbClr val="FF0000"/>
                </a:solidFill>
                <a:effectLst>
                  <a:glow rad="63500">
                    <a:schemeClr val="accent1">
                      <a:satMod val="175000"/>
                      <a:alpha val="40000"/>
                    </a:schemeClr>
                  </a:glow>
                </a:effectLst>
                <a:cs typeface="Arial" pitchFamily="34" charset="0"/>
              </a:rPr>
              <a:t>“Is there RMO Knowledge?”</a:t>
            </a:r>
            <a:endParaRPr lang="en-US" sz="2800" i="1" kern="0" dirty="0">
              <a:solidFill>
                <a:srgbClr val="FF0000"/>
              </a:solidFill>
              <a:effectLst>
                <a:glow rad="63500">
                  <a:schemeClr val="accent1">
                    <a:satMod val="175000"/>
                    <a:alpha val="40000"/>
                  </a:schemeClr>
                </a:glow>
              </a:effectLst>
            </a:endParaRPr>
          </a:p>
          <a:p>
            <a:pPr eaLnBrk="1" hangingPunct="1"/>
            <a:endParaRPr lang="en-US" sz="2600" kern="0" dirty="0">
              <a:solidFill>
                <a:schemeClr val="tx1"/>
              </a:solidFill>
            </a:endParaRPr>
          </a:p>
        </p:txBody>
      </p:sp>
      <p:sp>
        <p:nvSpPr>
          <p:cNvPr id="5" name="Rectangle 7">
            <a:extLst>
              <a:ext uri="{FF2B5EF4-FFF2-40B4-BE49-F238E27FC236}">
                <a16:creationId xmlns:a16="http://schemas.microsoft.com/office/drawing/2014/main" id="{9332F443-D98F-DDC8-7390-DDBD0B4F2776}"/>
              </a:ext>
            </a:extLst>
          </p:cNvPr>
          <p:cNvSpPr txBox="1">
            <a:spLocks noChangeArrowheads="1"/>
          </p:cNvSpPr>
          <p:nvPr/>
        </p:nvSpPr>
        <p:spPr>
          <a:xfrm>
            <a:off x="2819400" y="1636851"/>
            <a:ext cx="5638800" cy="411480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eaLnBrk="1" hangingPunct="1">
              <a:spcBef>
                <a:spcPts val="600"/>
              </a:spcBef>
              <a:buFontTx/>
              <a:buNone/>
            </a:pPr>
            <a:r>
              <a:rPr lang="en-US" sz="2800" i="1" u="sng" kern="0" dirty="0">
                <a:solidFill>
                  <a:srgbClr val="3333FF"/>
                </a:solidFill>
              </a:rPr>
              <a:t>Anyone</a:t>
            </a:r>
            <a:r>
              <a:rPr lang="en-US" sz="2800" kern="0" dirty="0">
                <a:solidFill>
                  <a:srgbClr val="3333FF"/>
                </a:solidFill>
              </a:rPr>
              <a:t> who: </a:t>
            </a:r>
          </a:p>
          <a:p>
            <a:pPr eaLnBrk="1" hangingPunct="1">
              <a:spcBef>
                <a:spcPts val="600"/>
              </a:spcBef>
            </a:pPr>
            <a:r>
              <a:rPr lang="en-US" sz="2400" kern="0" dirty="0"/>
              <a:t>RMO = Suspect</a:t>
            </a:r>
          </a:p>
          <a:p>
            <a:pPr eaLnBrk="1" hangingPunct="1">
              <a:spcBef>
                <a:spcPts val="600"/>
              </a:spcBef>
            </a:pPr>
            <a:r>
              <a:rPr lang="en-US" sz="2400" kern="0" dirty="0"/>
              <a:t>Recommended the Personnel Action (PA) be taken</a:t>
            </a:r>
          </a:p>
          <a:p>
            <a:pPr eaLnBrk="1" hangingPunct="1">
              <a:spcBef>
                <a:spcPts val="600"/>
              </a:spcBef>
            </a:pPr>
            <a:endParaRPr lang="en-US" sz="800" kern="0" dirty="0"/>
          </a:p>
          <a:p>
            <a:pPr eaLnBrk="1" hangingPunct="1">
              <a:spcBef>
                <a:spcPts val="600"/>
              </a:spcBef>
            </a:pPr>
            <a:r>
              <a:rPr lang="en-US" sz="2400" kern="0" dirty="0"/>
              <a:t>Made the decision to take the PA</a:t>
            </a:r>
          </a:p>
          <a:p>
            <a:pPr eaLnBrk="1" hangingPunct="1">
              <a:spcBef>
                <a:spcPts val="600"/>
              </a:spcBef>
              <a:buFontTx/>
              <a:buNone/>
            </a:pPr>
            <a:endParaRPr lang="en-US" sz="800" kern="0" dirty="0"/>
          </a:p>
          <a:p>
            <a:pPr eaLnBrk="1" hangingPunct="1">
              <a:spcBef>
                <a:spcPts val="600"/>
              </a:spcBef>
            </a:pPr>
            <a:r>
              <a:rPr lang="en-US" sz="2400" kern="0" dirty="0"/>
              <a:t>Signed applicable correspondence regarding the PA</a:t>
            </a:r>
          </a:p>
          <a:p>
            <a:pPr eaLnBrk="1" hangingPunct="1">
              <a:spcBef>
                <a:spcPts val="600"/>
              </a:spcBef>
            </a:pPr>
            <a:endParaRPr lang="en-US" sz="800" kern="0" dirty="0"/>
          </a:p>
          <a:p>
            <a:pPr eaLnBrk="1" hangingPunct="1">
              <a:spcBef>
                <a:spcPts val="600"/>
              </a:spcBef>
            </a:pPr>
            <a:r>
              <a:rPr lang="en-US" sz="2400" kern="0" dirty="0"/>
              <a:t>Approved, reviewed, or endorsed the PA</a:t>
            </a:r>
          </a:p>
        </p:txBody>
      </p:sp>
      <p:pic>
        <p:nvPicPr>
          <p:cNvPr id="7" name="Picture 10" descr="BD05515_">
            <a:extLst>
              <a:ext uri="{FF2B5EF4-FFF2-40B4-BE49-F238E27FC236}">
                <a16:creationId xmlns:a16="http://schemas.microsoft.com/office/drawing/2014/main" id="{09D17338-3B87-9ABD-D83C-57E8786E4F3F}"/>
              </a:ext>
            </a:extLst>
          </p:cNvPr>
          <p:cNvPicPr>
            <a:picLocks noChangeAspect="1" noChangeArrowheads="1"/>
          </p:cNvPicPr>
          <p:nvPr/>
        </p:nvPicPr>
        <p:blipFill>
          <a:blip r:embed="rId3" cstate="print"/>
          <a:srcRect/>
          <a:stretch>
            <a:fillRect/>
          </a:stretch>
        </p:blipFill>
        <p:spPr>
          <a:xfrm>
            <a:off x="238540" y="1914939"/>
            <a:ext cx="2428460" cy="2610595"/>
          </a:xfrm>
          <a:prstGeom prst="rect">
            <a:avLst/>
          </a:prstGeom>
        </p:spPr>
      </p:pic>
      <p:sp>
        <p:nvSpPr>
          <p:cNvPr id="8" name="TextBox 7">
            <a:extLst>
              <a:ext uri="{FF2B5EF4-FFF2-40B4-BE49-F238E27FC236}">
                <a16:creationId xmlns:a16="http://schemas.microsoft.com/office/drawing/2014/main" id="{995EDE9D-12E3-50F8-081B-DBE07F392BCB}"/>
              </a:ext>
            </a:extLst>
          </p:cNvPr>
          <p:cNvSpPr txBox="1"/>
          <p:nvPr/>
        </p:nvSpPr>
        <p:spPr>
          <a:xfrm>
            <a:off x="457200" y="6031468"/>
            <a:ext cx="8524460" cy="369332"/>
          </a:xfrm>
          <a:prstGeom prst="rect">
            <a:avLst/>
          </a:prstGeom>
          <a:noFill/>
        </p:spPr>
        <p:txBody>
          <a:bodyPr wrap="square" rtlCol="0">
            <a:spAutoFit/>
          </a:bodyPr>
          <a:lstStyle/>
          <a:p>
            <a:r>
              <a:rPr lang="en-US" sz="1800" b="1" i="1" dirty="0"/>
              <a:t>* RMO can be a Service Member, GS Employee, or NAF Employee</a:t>
            </a:r>
          </a:p>
        </p:txBody>
      </p:sp>
    </p:spTree>
    <p:extLst>
      <p:ext uri="{BB962C8B-B14F-4D97-AF65-F5344CB8AC3E}">
        <p14:creationId xmlns:p14="http://schemas.microsoft.com/office/powerpoint/2010/main" val="48183558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132608" y="6400800"/>
            <a:ext cx="3991514" cy="457200"/>
          </a:xfrm>
        </p:spPr>
        <p:txBody>
          <a:bodyPr/>
          <a:lstStyle/>
          <a:p>
            <a:pPr>
              <a:defRPr/>
            </a:pPr>
            <a:r>
              <a:rPr lang="en-US" dirty="0"/>
              <a:t>U.S. Army Inspector General School   </a:t>
            </a:r>
            <a:fld id="{1879B90D-A655-4384-8261-BE6C09B98CEB}" type="slidenum">
              <a:rPr lang="en-US" smtClean="0"/>
              <a:pPr>
                <a:defRPr/>
              </a:pPr>
              <a:t>35</a:t>
            </a:fld>
            <a:endParaRPr lang="en-US" dirty="0"/>
          </a:p>
        </p:txBody>
      </p:sp>
      <p:sp>
        <p:nvSpPr>
          <p:cNvPr id="6" name="Rectangle 1027"/>
          <p:cNvSpPr txBox="1">
            <a:spLocks noChangeArrowheads="1"/>
          </p:cNvSpPr>
          <p:nvPr/>
        </p:nvSpPr>
        <p:spPr bwMode="auto">
          <a:xfrm>
            <a:off x="365125" y="1836868"/>
            <a:ext cx="8735840" cy="4495800"/>
          </a:xfrm>
          <a:prstGeom prst="rect">
            <a:avLst/>
          </a:prstGeom>
          <a:noFill/>
          <a:ln w="9525">
            <a:noFill/>
            <a:miter lim="800000"/>
            <a:headEnd/>
            <a:tailEnd/>
          </a:ln>
        </p:spPr>
        <p:txBody>
          <a:bodyPr lIns="90488" tIns="44450" rIns="90488" bIns="44450"/>
          <a:lstStyle/>
          <a:p>
            <a:pPr indent="-342900">
              <a:spcBef>
                <a:spcPts val="0"/>
              </a:spcBef>
              <a:defRPr/>
            </a:pPr>
            <a:r>
              <a:rPr lang="en-US" sz="2600" b="1" kern="0" dirty="0">
                <a:latin typeface="+mn-lt"/>
                <a:cs typeface="+mn-cs"/>
              </a:rPr>
              <a:t>Would the same </a:t>
            </a:r>
            <a:r>
              <a:rPr lang="en-US" sz="2600" b="1" i="1" kern="0" dirty="0">
                <a:solidFill>
                  <a:srgbClr val="FF0000"/>
                </a:solidFill>
              </a:rPr>
              <a:t>Personnel Action(s) </a:t>
            </a:r>
            <a:r>
              <a:rPr lang="en-US" sz="2600" b="1" kern="0" dirty="0">
                <a:latin typeface="+mn-lt"/>
                <a:cs typeface="+mn-cs"/>
              </a:rPr>
              <a:t>have been taken, withheld, or threatened </a:t>
            </a:r>
            <a:r>
              <a:rPr lang="en-US" sz="2600" b="1" u="sng" kern="0" dirty="0">
                <a:highlight>
                  <a:srgbClr val="FFFF00"/>
                </a:highlight>
                <a:latin typeface="+mn-lt"/>
                <a:cs typeface="+mn-cs"/>
              </a:rPr>
              <a:t>absent</a:t>
            </a:r>
            <a:r>
              <a:rPr lang="en-US" sz="2600" b="1" u="sng" kern="0" dirty="0">
                <a:latin typeface="+mn-lt"/>
                <a:cs typeface="+mn-cs"/>
              </a:rPr>
              <a:t> </a:t>
            </a:r>
            <a:r>
              <a:rPr lang="en-US" sz="2600" b="1" kern="0" dirty="0">
                <a:latin typeface="+mn-lt"/>
                <a:cs typeface="+mn-cs"/>
              </a:rPr>
              <a:t>the </a:t>
            </a:r>
            <a:r>
              <a:rPr lang="en-US" sz="2600" b="1" i="1" kern="0" dirty="0">
                <a:solidFill>
                  <a:srgbClr val="3333FF"/>
                </a:solidFill>
              </a:rPr>
              <a:t>Protected Communication (PC)</a:t>
            </a:r>
            <a:r>
              <a:rPr lang="en-US" sz="2600" b="1" kern="0" dirty="0">
                <a:latin typeface="+mn-lt"/>
                <a:cs typeface="+mn-cs"/>
              </a:rPr>
              <a:t>?  </a:t>
            </a:r>
          </a:p>
          <a:p>
            <a:pPr indent="-342900" algn="ctr">
              <a:spcBef>
                <a:spcPts val="0"/>
              </a:spcBef>
              <a:defRPr/>
            </a:pPr>
            <a:r>
              <a:rPr lang="en-US" sz="2600" b="1" kern="0" dirty="0">
                <a:latin typeface="+mn-lt"/>
                <a:cs typeface="+mn-cs"/>
              </a:rPr>
              <a:t>YES or NO</a:t>
            </a:r>
          </a:p>
          <a:p>
            <a:pPr indent="-342900">
              <a:spcBef>
                <a:spcPct val="20000"/>
              </a:spcBef>
              <a:defRPr/>
            </a:pPr>
            <a:r>
              <a:rPr lang="en-US" sz="2600" b="1" kern="0" dirty="0">
                <a:latin typeface="+mn-lt"/>
                <a:cs typeface="+mn-cs"/>
              </a:rPr>
              <a:t>Does the </a:t>
            </a:r>
            <a:r>
              <a:rPr lang="en-US" sz="2600" b="1" i="1" kern="0" dirty="0">
                <a:solidFill>
                  <a:srgbClr val="FF0000"/>
                </a:solidFill>
                <a:latin typeface="+mn-lt"/>
                <a:cs typeface="+mn-cs"/>
              </a:rPr>
              <a:t>evidence support </a:t>
            </a:r>
            <a:r>
              <a:rPr lang="en-US" sz="2600" b="1" kern="0" dirty="0">
                <a:latin typeface="+mn-lt"/>
                <a:cs typeface="+mn-cs"/>
              </a:rPr>
              <a:t>that the same</a:t>
            </a:r>
            <a:r>
              <a:rPr lang="en-US" sz="2600" b="1" i="1" kern="0" dirty="0">
                <a:solidFill>
                  <a:srgbClr val="FF0000"/>
                </a:solidFill>
                <a:latin typeface="+mn-lt"/>
                <a:cs typeface="+mn-cs"/>
              </a:rPr>
              <a:t> </a:t>
            </a:r>
            <a:r>
              <a:rPr lang="en-US" sz="2600" b="1" i="1" kern="0" dirty="0">
                <a:solidFill>
                  <a:srgbClr val="FF0000"/>
                </a:solidFill>
              </a:rPr>
              <a:t>Personnel Action(s) </a:t>
            </a:r>
            <a:r>
              <a:rPr lang="en-US" sz="2600" b="1" kern="0" dirty="0">
                <a:latin typeface="+mn-lt"/>
                <a:cs typeface="+mn-cs"/>
              </a:rPr>
              <a:t>would have been taken, withheld, or threatened </a:t>
            </a:r>
            <a:r>
              <a:rPr lang="en-US" sz="2600" b="1" i="1" u="sng" kern="0" dirty="0">
                <a:highlight>
                  <a:srgbClr val="FFFF00"/>
                </a:highlight>
                <a:latin typeface="+mn-lt"/>
                <a:cs typeface="+mn-cs"/>
              </a:rPr>
              <a:t>absent</a:t>
            </a:r>
            <a:r>
              <a:rPr lang="en-US" sz="2600" b="1" kern="0" dirty="0">
                <a:solidFill>
                  <a:srgbClr val="FF0000"/>
                </a:solidFill>
                <a:latin typeface="+mn-lt"/>
                <a:cs typeface="+mn-cs"/>
              </a:rPr>
              <a:t> </a:t>
            </a:r>
            <a:r>
              <a:rPr lang="en-US" sz="2600" b="1" kern="0" dirty="0">
                <a:latin typeface="+mn-lt"/>
                <a:cs typeface="+mn-cs"/>
              </a:rPr>
              <a:t>the </a:t>
            </a:r>
            <a:r>
              <a:rPr lang="en-US" sz="2600" b="1" i="1" kern="0" dirty="0">
                <a:solidFill>
                  <a:srgbClr val="3333FF"/>
                </a:solidFill>
                <a:latin typeface="+mn-lt"/>
                <a:cs typeface="+mn-cs"/>
              </a:rPr>
              <a:t>Protected Communication (PC)</a:t>
            </a:r>
            <a:r>
              <a:rPr lang="en-US" sz="2600" b="1" kern="0" dirty="0">
                <a:latin typeface="+mn-lt"/>
                <a:cs typeface="+mn-cs"/>
              </a:rPr>
              <a:t>?</a:t>
            </a:r>
          </a:p>
          <a:p>
            <a:pPr indent="-342900" algn="ctr">
              <a:spcBef>
                <a:spcPts val="0"/>
              </a:spcBef>
              <a:defRPr/>
            </a:pPr>
            <a:r>
              <a:rPr lang="en-US" sz="2600" b="1" kern="0" dirty="0"/>
              <a:t>YES or NO</a:t>
            </a:r>
            <a:endParaRPr lang="en-US" sz="2600" b="1" kern="0" dirty="0">
              <a:latin typeface="+mn-lt"/>
              <a:cs typeface="+mn-cs"/>
            </a:endParaRPr>
          </a:p>
          <a:p>
            <a:pPr indent="-342900" algn="ctr">
              <a:spcBef>
                <a:spcPct val="20000"/>
              </a:spcBef>
              <a:defRPr/>
            </a:pPr>
            <a:r>
              <a:rPr lang="en-US" sz="2600" b="1" kern="0" dirty="0">
                <a:latin typeface="+mn-lt"/>
                <a:cs typeface="+mn-cs"/>
              </a:rPr>
              <a:t>(Most cases will be resolved here)</a:t>
            </a:r>
          </a:p>
        </p:txBody>
      </p:sp>
      <p:sp>
        <p:nvSpPr>
          <p:cNvPr id="45063" name="TextBox 7"/>
          <p:cNvSpPr txBox="1">
            <a:spLocks noChangeArrowheads="1"/>
          </p:cNvSpPr>
          <p:nvPr/>
        </p:nvSpPr>
        <p:spPr bwMode="auto">
          <a:xfrm>
            <a:off x="143164" y="6096000"/>
            <a:ext cx="3733800" cy="338138"/>
          </a:xfrm>
          <a:prstGeom prst="rect">
            <a:avLst/>
          </a:prstGeom>
          <a:noFill/>
          <a:ln w="9525">
            <a:noFill/>
            <a:miter lim="800000"/>
            <a:headEnd/>
            <a:tailEnd/>
          </a:ln>
        </p:spPr>
        <p:txBody>
          <a:bodyPr>
            <a:spAutoFit/>
          </a:bodyPr>
          <a:lstStyle/>
          <a:p>
            <a:r>
              <a:rPr lang="en-US" sz="1600" b="1" u="sng" dirty="0">
                <a:solidFill>
                  <a:srgbClr val="0000FF"/>
                </a:solidFill>
              </a:rPr>
              <a:t>The A&amp;I Guide</a:t>
            </a:r>
            <a:r>
              <a:rPr lang="en-US" sz="1600" b="1" dirty="0">
                <a:solidFill>
                  <a:srgbClr val="0000FF"/>
                </a:solidFill>
              </a:rPr>
              <a:t>, Part Two, Section 9-3</a:t>
            </a:r>
          </a:p>
        </p:txBody>
      </p:sp>
      <p:grpSp>
        <p:nvGrpSpPr>
          <p:cNvPr id="11" name="Group 10"/>
          <p:cNvGrpSpPr>
            <a:grpSpLocks/>
          </p:cNvGrpSpPr>
          <p:nvPr/>
        </p:nvGrpSpPr>
        <p:grpSpPr bwMode="auto">
          <a:xfrm>
            <a:off x="7912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dirty="0"/>
            </a:p>
          </p:txBody>
        </p:sp>
        <p:sp>
          <p:nvSpPr>
            <p:cNvPr id="14" name="Text Box 6"/>
            <p:cNvSpPr txBox="1">
              <a:spLocks noChangeArrowheads="1"/>
            </p:cNvSpPr>
            <p:nvPr/>
          </p:nvSpPr>
          <p:spPr bwMode="auto">
            <a:xfrm>
              <a:off x="7760036" y="498021"/>
              <a:ext cx="647027" cy="523220"/>
            </a:xfrm>
            <a:prstGeom prst="rect">
              <a:avLst/>
            </a:prstGeom>
            <a:noFill/>
            <a:ln w="12700">
              <a:noFill/>
              <a:miter lim="800000"/>
              <a:headEnd/>
              <a:tailEnd/>
            </a:ln>
          </p:spPr>
          <p:txBody>
            <a:bodyPr>
              <a:spAutoFit/>
            </a:bodyPr>
            <a:lstStyle/>
            <a:p>
              <a:pPr algn="ctr" eaLnBrk="0" hangingPunct="0"/>
              <a:r>
                <a:rPr lang="en-US" sz="1400" b="1" dirty="0">
                  <a:solidFill>
                    <a:schemeClr val="tx1"/>
                  </a:solidFill>
                  <a:latin typeface="+mj-lt"/>
                </a:rPr>
                <a:t>ELO</a:t>
              </a:r>
            </a:p>
            <a:p>
              <a:pPr algn="ctr" eaLnBrk="0" hangingPunct="0"/>
              <a:r>
                <a:rPr lang="en-US" sz="1400" b="1" dirty="0">
                  <a:solidFill>
                    <a:schemeClr val="tx1"/>
                  </a:solidFill>
                  <a:latin typeface="+mj-lt"/>
                </a:rPr>
                <a:t>4</a:t>
              </a:r>
            </a:p>
          </p:txBody>
        </p:sp>
      </p:grpSp>
      <p:sp>
        <p:nvSpPr>
          <p:cNvPr id="15" name="Oval 14"/>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2" name="Rectangle 1026">
            <a:extLst>
              <a:ext uri="{FF2B5EF4-FFF2-40B4-BE49-F238E27FC236}">
                <a16:creationId xmlns:a16="http://schemas.microsoft.com/office/drawing/2014/main" id="{C931B590-A69F-71A3-BAEA-5C0CD5622957}"/>
              </a:ext>
            </a:extLst>
          </p:cNvPr>
          <p:cNvSpPr txBox="1">
            <a:spLocks noChangeArrowheads="1"/>
          </p:cNvSpPr>
          <p:nvPr/>
        </p:nvSpPr>
        <p:spPr>
          <a:xfrm>
            <a:off x="86139" y="152400"/>
            <a:ext cx="9014826" cy="1143000"/>
          </a:xfrm>
          <a:prstGeom prst="rect">
            <a:avLst/>
          </a:prstGeom>
        </p:spPr>
        <p:txBody>
          <a:bodyPr lIns="90488" tIns="44450" rIns="90488" bIns="44450"/>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Question Four:</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FF0000"/>
                </a:solidFill>
                <a:effectLst>
                  <a:glow rad="63500">
                    <a:srgbClr val="A1BD69">
                      <a:satMod val="175000"/>
                      <a:alpha val="40000"/>
                    </a:srgbClr>
                  </a:glow>
                </a:effectLst>
                <a:uLnTx/>
                <a:uFillTx/>
                <a:latin typeface="Arial" charset="0"/>
                <a:ea typeface="+mn-ea"/>
                <a:cs typeface="Arial" pitchFamily="34" charset="0"/>
              </a:rPr>
              <a:t>“Is there Inference of Causation?”</a:t>
            </a:r>
            <a:endParaRPr kumimoji="0" lang="en-US" sz="2800" b="0" i="1" u="none" strike="noStrike" kern="0" cap="none" spc="0" normalizeH="0" baseline="0" noProof="0" dirty="0">
              <a:ln>
                <a:noFill/>
              </a:ln>
              <a:solidFill>
                <a:srgbClr val="FF0000"/>
              </a:solidFill>
              <a:effectLst>
                <a:glow rad="63500">
                  <a:srgbClr val="A1BD69">
                    <a:satMod val="175000"/>
                    <a:alpha val="40000"/>
                  </a:srgbClr>
                </a:glow>
              </a:effectLst>
              <a:uLnTx/>
              <a:uFillTx/>
              <a:latin typeface="Arial" charset="0"/>
              <a:ea typeface="+mn-ea"/>
              <a:cs typeface="Arial" charset="0"/>
            </a:endParaRPr>
          </a:p>
          <a:p>
            <a:pPr eaLnBrk="1" hangingPunct="1"/>
            <a:endParaRPr lang="en-US" sz="1800" kern="0" dirty="0">
              <a:solidFill>
                <a:schemeClr val="tx1"/>
              </a:solidFill>
            </a:endParaRPr>
          </a:p>
        </p:txBody>
      </p:sp>
    </p:spTree>
    <p:extLst>
      <p:ext uri="{BB962C8B-B14F-4D97-AF65-F5344CB8AC3E}">
        <p14:creationId xmlns:p14="http://schemas.microsoft.com/office/powerpoint/2010/main" val="2693302327"/>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83B3EAF8-453B-4E4D-94E1-F352A454A699}" type="slidenum">
              <a:rPr lang="en-US" smtClean="0"/>
              <a:pPr>
                <a:defRPr/>
              </a:pPr>
              <a:t>36</a:t>
            </a:fld>
            <a:endParaRPr lang="en-US" dirty="0"/>
          </a:p>
        </p:txBody>
      </p:sp>
      <p:sp>
        <p:nvSpPr>
          <p:cNvPr id="46083" name="Rectangle 11"/>
          <p:cNvSpPr>
            <a:spLocks noGrp="1" noChangeArrowheads="1"/>
          </p:cNvSpPr>
          <p:nvPr>
            <p:ph type="body" idx="1"/>
          </p:nvPr>
        </p:nvSpPr>
        <p:spPr>
          <a:xfrm>
            <a:off x="238539" y="2514600"/>
            <a:ext cx="6172200" cy="4114800"/>
          </a:xfrm>
        </p:spPr>
        <p:txBody>
          <a:bodyPr/>
          <a:lstStyle/>
          <a:p>
            <a:pPr eaLnBrk="1" hangingPunct="1">
              <a:lnSpc>
                <a:spcPct val="130000"/>
              </a:lnSpc>
              <a:defRPr/>
            </a:pPr>
            <a:r>
              <a:rPr lang="en-US" sz="2400" dirty="0"/>
              <a:t>For each PA, consider:</a:t>
            </a:r>
          </a:p>
          <a:p>
            <a:pPr lvl="1" eaLnBrk="1" hangingPunct="1">
              <a:buFont typeface="Wingdings" pitchFamily="2" charset="2"/>
              <a:buChar char="Ø"/>
              <a:defRPr/>
            </a:pPr>
            <a:r>
              <a:rPr lang="en-US" sz="2400" dirty="0">
                <a:solidFill>
                  <a:srgbClr val="3333FF"/>
                </a:solidFill>
              </a:rPr>
              <a:t>Reason</a:t>
            </a:r>
            <a:r>
              <a:rPr lang="en-US" sz="2400" dirty="0"/>
              <a:t> for action</a:t>
            </a:r>
          </a:p>
          <a:p>
            <a:pPr lvl="1" eaLnBrk="1" hangingPunct="1">
              <a:buFont typeface="Wingdings" pitchFamily="2" charset="2"/>
              <a:buChar char="Ø"/>
              <a:defRPr/>
            </a:pPr>
            <a:r>
              <a:rPr lang="en-US" sz="2400" dirty="0">
                <a:solidFill>
                  <a:srgbClr val="3333FF"/>
                </a:solidFill>
              </a:rPr>
              <a:t>Timing </a:t>
            </a:r>
            <a:r>
              <a:rPr lang="en-US" sz="2400" dirty="0"/>
              <a:t>between PC and PA</a:t>
            </a:r>
          </a:p>
          <a:p>
            <a:pPr lvl="1" eaLnBrk="1" hangingPunct="1">
              <a:buFont typeface="Wingdings" pitchFamily="2" charset="2"/>
              <a:buChar char="Ø"/>
              <a:defRPr/>
            </a:pPr>
            <a:r>
              <a:rPr lang="en-US" sz="2400" dirty="0">
                <a:solidFill>
                  <a:srgbClr val="3333FF"/>
                </a:solidFill>
              </a:rPr>
              <a:t>Motive </a:t>
            </a:r>
            <a:r>
              <a:rPr lang="en-US" sz="2400" dirty="0"/>
              <a:t>to reprise</a:t>
            </a:r>
          </a:p>
          <a:p>
            <a:pPr lvl="1" eaLnBrk="1" hangingPunct="1">
              <a:buFont typeface="Wingdings" pitchFamily="2" charset="2"/>
              <a:buChar char="Ø"/>
              <a:defRPr/>
            </a:pPr>
            <a:r>
              <a:rPr lang="en-US" sz="2400" dirty="0">
                <a:solidFill>
                  <a:srgbClr val="3333FF"/>
                </a:solidFill>
              </a:rPr>
              <a:t>Disparate treatment</a:t>
            </a:r>
            <a:r>
              <a:rPr lang="en-US" sz="2400" dirty="0"/>
              <a:t> of complainant as compared to others </a:t>
            </a:r>
          </a:p>
          <a:p>
            <a:pPr lvl="1" eaLnBrk="1" hangingPunct="1">
              <a:buFontTx/>
              <a:buNone/>
              <a:defRPr/>
            </a:pPr>
            <a:endParaRPr lang="en-US" sz="1000" dirty="0"/>
          </a:p>
          <a:p>
            <a:pPr lvl="1" eaLnBrk="1" hangingPunct="1">
              <a:buFontTx/>
              <a:buNone/>
              <a:defRPr/>
            </a:pPr>
            <a:r>
              <a:rPr lang="en-US" sz="1800" dirty="0"/>
              <a:t>(also known as the '</a:t>
            </a:r>
            <a:r>
              <a:rPr lang="en-US" sz="1800" u="sng" dirty="0">
                <a:solidFill>
                  <a:srgbClr val="3333FF"/>
                </a:solidFill>
              </a:rPr>
              <a:t>four variables</a:t>
            </a:r>
            <a:r>
              <a:rPr lang="en-US" sz="1800" dirty="0"/>
              <a:t>'</a:t>
            </a:r>
            <a:r>
              <a:rPr lang="en-US" sz="2000" dirty="0"/>
              <a:t>)</a:t>
            </a:r>
          </a:p>
        </p:txBody>
      </p:sp>
      <p:pic>
        <p:nvPicPr>
          <p:cNvPr id="48132" name="Picture 12" descr="BS01947_"/>
          <p:cNvPicPr>
            <a:picLocks noChangeAspect="1" noChangeArrowheads="1"/>
          </p:cNvPicPr>
          <p:nvPr/>
        </p:nvPicPr>
        <p:blipFill>
          <a:blip r:embed="rId3" cstate="print"/>
          <a:srcRect/>
          <a:stretch>
            <a:fillRect/>
          </a:stretch>
        </p:blipFill>
        <p:spPr bwMode="auto">
          <a:xfrm>
            <a:off x="6248400" y="3081020"/>
            <a:ext cx="2743199" cy="3091179"/>
          </a:xfrm>
          <a:prstGeom prst="rect">
            <a:avLst/>
          </a:prstGeom>
          <a:noFill/>
          <a:ln w="9525">
            <a:noFill/>
            <a:miter lim="800000"/>
            <a:headEnd/>
            <a:tailEnd/>
          </a:ln>
        </p:spPr>
      </p:pic>
      <p:sp>
        <p:nvSpPr>
          <p:cNvPr id="89101" name="Text Box 13"/>
          <p:cNvSpPr txBox="1">
            <a:spLocks noChangeArrowheads="1"/>
          </p:cNvSpPr>
          <p:nvPr/>
        </p:nvSpPr>
        <p:spPr bwMode="auto">
          <a:xfrm>
            <a:off x="6400800" y="3505200"/>
            <a:ext cx="2573338" cy="2246769"/>
          </a:xfrm>
          <a:prstGeom prst="rect">
            <a:avLst/>
          </a:prstGeom>
          <a:solidFill>
            <a:srgbClr val="FFFFFF"/>
          </a:solidFill>
          <a:ln w="76200">
            <a:solidFill>
              <a:schemeClr val="tx1"/>
            </a:solidFill>
            <a:miter lim="800000"/>
            <a:headEnd/>
            <a:tailEnd/>
          </a:ln>
        </p:spPr>
        <p:txBody>
          <a:bodyPr wrap="square">
            <a:spAutoFit/>
          </a:bodyPr>
          <a:lstStyle/>
          <a:p>
            <a:pPr algn="ctr"/>
            <a:endParaRPr lang="en-US" sz="2000" b="1" dirty="0">
              <a:solidFill>
                <a:srgbClr val="FF0000"/>
              </a:solidFill>
            </a:endParaRPr>
          </a:p>
          <a:p>
            <a:pPr algn="ctr"/>
            <a:r>
              <a:rPr lang="en-US" sz="2000" b="1" i="1" dirty="0">
                <a:solidFill>
                  <a:srgbClr val="FF0000"/>
                </a:solidFill>
              </a:rPr>
              <a:t>Would the average</a:t>
            </a:r>
          </a:p>
          <a:p>
            <a:pPr algn="ctr"/>
            <a:r>
              <a:rPr lang="en-US" sz="2000" b="1" i="1" dirty="0">
                <a:solidFill>
                  <a:srgbClr val="FF0000"/>
                </a:solidFill>
              </a:rPr>
              <a:t>RMO (Army Officer, NCO or DAC)</a:t>
            </a:r>
          </a:p>
          <a:p>
            <a:pPr algn="ctr"/>
            <a:r>
              <a:rPr lang="en-US" sz="2000" b="1" i="1" dirty="0">
                <a:solidFill>
                  <a:srgbClr val="FF0000"/>
                </a:solidFill>
              </a:rPr>
              <a:t>consider the action</a:t>
            </a:r>
          </a:p>
          <a:p>
            <a:pPr algn="ctr"/>
            <a:r>
              <a:rPr lang="en-US" sz="2000" b="1" i="1" dirty="0">
                <a:solidFill>
                  <a:srgbClr val="FF0000"/>
                </a:solidFill>
              </a:rPr>
              <a:t>reasonable?</a:t>
            </a:r>
          </a:p>
          <a:p>
            <a:pPr algn="ctr"/>
            <a:endParaRPr lang="en-US" sz="2000" b="1" dirty="0">
              <a:solidFill>
                <a:srgbClr val="FF0000"/>
              </a:solidFill>
            </a:endParaRPr>
          </a:p>
        </p:txBody>
      </p:sp>
      <p:sp>
        <p:nvSpPr>
          <p:cNvPr id="48135" name="Rectangle 16"/>
          <p:cNvSpPr>
            <a:spLocks noChangeArrowheads="1"/>
          </p:cNvSpPr>
          <p:nvPr/>
        </p:nvSpPr>
        <p:spPr bwMode="auto">
          <a:xfrm>
            <a:off x="238539" y="1914939"/>
            <a:ext cx="7772400" cy="533400"/>
          </a:xfrm>
          <a:prstGeom prst="rect">
            <a:avLst/>
          </a:prstGeom>
          <a:noFill/>
          <a:ln w="9525">
            <a:noFill/>
            <a:miter lim="800000"/>
            <a:headEnd/>
            <a:tailEnd/>
          </a:ln>
        </p:spPr>
        <p:txBody>
          <a:bodyPr anchor="ctr"/>
          <a:lstStyle/>
          <a:p>
            <a:r>
              <a:rPr lang="en-US" sz="2800" b="1" dirty="0">
                <a:solidFill>
                  <a:srgbClr val="3333FF"/>
                </a:solidFill>
              </a:rPr>
              <a:t>The four </a:t>
            </a:r>
            <a:r>
              <a:rPr lang="en-US" sz="2800" b="1" i="1" u="sng" dirty="0">
                <a:solidFill>
                  <a:srgbClr val="3333FF"/>
                </a:solidFill>
              </a:rPr>
              <a:t>variables </a:t>
            </a:r>
            <a:r>
              <a:rPr lang="en-US" sz="2800" b="1" dirty="0">
                <a:solidFill>
                  <a:srgbClr val="3333FF"/>
                </a:solidFill>
              </a:rPr>
              <a:t>for Question 4!</a:t>
            </a:r>
          </a:p>
        </p:txBody>
      </p:sp>
      <p:sp>
        <p:nvSpPr>
          <p:cNvPr id="48136" name="TextBox 7"/>
          <p:cNvSpPr txBox="1">
            <a:spLocks noChangeArrowheads="1"/>
          </p:cNvSpPr>
          <p:nvPr/>
        </p:nvSpPr>
        <p:spPr bwMode="auto">
          <a:xfrm>
            <a:off x="143164" y="6096000"/>
            <a:ext cx="3733800" cy="338554"/>
          </a:xfrm>
          <a:prstGeom prst="rect">
            <a:avLst/>
          </a:prstGeom>
          <a:noFill/>
          <a:ln w="9525">
            <a:noFill/>
            <a:miter lim="800000"/>
            <a:headEnd/>
            <a:tailEnd/>
          </a:ln>
        </p:spPr>
        <p:txBody>
          <a:bodyPr>
            <a:spAutoFit/>
          </a:bodyPr>
          <a:lstStyle/>
          <a:p>
            <a:r>
              <a:rPr lang="en-US" sz="1600" b="1" u="sng" dirty="0">
                <a:solidFill>
                  <a:srgbClr val="0000FF"/>
                </a:solidFill>
              </a:rPr>
              <a:t>The A&amp;I Guide</a:t>
            </a:r>
            <a:r>
              <a:rPr lang="en-US" sz="1600" b="1" dirty="0">
                <a:solidFill>
                  <a:srgbClr val="0000FF"/>
                </a:solidFill>
              </a:rPr>
              <a:t>, Part Two, Section 9-3</a:t>
            </a:r>
          </a:p>
        </p:txBody>
      </p:sp>
      <p:sp>
        <p:nvSpPr>
          <p:cNvPr id="11" name="Oval 10"/>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8" name="Rectangle 1026">
            <a:extLst>
              <a:ext uri="{FF2B5EF4-FFF2-40B4-BE49-F238E27FC236}">
                <a16:creationId xmlns:a16="http://schemas.microsoft.com/office/drawing/2014/main" id="{9CA0DC7F-E174-340D-3168-16835546C333}"/>
              </a:ext>
            </a:extLst>
          </p:cNvPr>
          <p:cNvSpPr txBox="1">
            <a:spLocks noChangeArrowheads="1"/>
          </p:cNvSpPr>
          <p:nvPr/>
        </p:nvSpPr>
        <p:spPr>
          <a:xfrm>
            <a:off x="86139" y="152400"/>
            <a:ext cx="8905461" cy="1143000"/>
          </a:xfrm>
          <a:prstGeom prst="rect">
            <a:avLst/>
          </a:prstGeom>
        </p:spPr>
        <p:txBody>
          <a:bodyPr lIns="90488" tIns="44450" rIns="90488" bIns="44450"/>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Inference of Causation</a:t>
            </a:r>
            <a:endParaRPr lang="en-US" sz="1800" kern="0" dirty="0">
              <a:solidFill>
                <a:schemeClr val="tx1"/>
              </a:solidFill>
            </a:endParaRPr>
          </a:p>
        </p:txBody>
      </p:sp>
    </p:spTree>
    <p:extLst>
      <p:ext uri="{BB962C8B-B14F-4D97-AF65-F5344CB8AC3E}">
        <p14:creationId xmlns:p14="http://schemas.microsoft.com/office/powerpoint/2010/main" val="4145174214"/>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89101"/>
                                        </p:tgtEl>
                                        <p:attrNameLst>
                                          <p:attrName>style.visibility</p:attrName>
                                        </p:attrNameLst>
                                      </p:cBhvr>
                                      <p:to>
                                        <p:strVal val="visible"/>
                                      </p:to>
                                    </p:set>
                                    <p:set>
                                      <p:cBhvr>
                                        <p:cTn id="7" dur="455" fill="hold">
                                          <p:stCondLst>
                                            <p:cond delay="0"/>
                                          </p:stCondLst>
                                        </p:cTn>
                                        <p:tgtEl>
                                          <p:spTgt spid="89101"/>
                                        </p:tgtEl>
                                        <p:attrNameLst>
                                          <p:attrName>style.rotation</p:attrName>
                                        </p:attrNameLst>
                                      </p:cBhvr>
                                      <p:to>
                                        <p:strVal val="-45.0"/>
                                      </p:to>
                                    </p:set>
                                    <p:anim calcmode="lin" valueType="num">
                                      <p:cBhvr>
                                        <p:cTn id="8" dur="455" fill="hold">
                                          <p:stCondLst>
                                            <p:cond delay="455"/>
                                          </p:stCondLst>
                                        </p:cTn>
                                        <p:tgtEl>
                                          <p:spTgt spid="8910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910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910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9101"/>
                                        </p:tgtEl>
                                        <p:attrNameLst>
                                          <p:attrName>ppt_y</p:attrName>
                                        </p:attrNameLst>
                                      </p:cBhvr>
                                      <p:tavLst>
                                        <p:tav tm="0">
                                          <p:val>
                                            <p:strVal val="#ppt_y-(0.354*#ppt_w-0.172*#ppt_h)"/>
                                          </p:val>
                                        </p:tav>
                                        <p:tav tm="100000">
                                          <p:val>
                                            <p:strVal val="#ppt_y"/>
                                          </p:val>
                                        </p:tav>
                                      </p:tavLst>
                                    </p:anim>
                                  </p:childTnLst>
                                </p:cTn>
                              </p:par>
                              <p:par>
                                <p:cTn id="12" presetID="1" presetClass="exit"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1"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754D7BA5-11B2-4714-ADCC-44304470C48B}" type="slidenum">
              <a:rPr lang="en-US" smtClean="0"/>
              <a:pPr>
                <a:defRPr/>
              </a:pPr>
              <a:t>37</a:t>
            </a:fld>
            <a:endParaRPr lang="en-US" dirty="0"/>
          </a:p>
        </p:txBody>
      </p:sp>
      <p:sp>
        <p:nvSpPr>
          <p:cNvPr id="56323" name="Rectangle 2"/>
          <p:cNvSpPr>
            <a:spLocks noChangeArrowheads="1"/>
          </p:cNvSpPr>
          <p:nvPr/>
        </p:nvSpPr>
        <p:spPr bwMode="auto">
          <a:xfrm>
            <a:off x="1319213" y="280988"/>
            <a:ext cx="6427788" cy="831850"/>
          </a:xfrm>
          <a:prstGeom prst="rect">
            <a:avLst/>
          </a:prstGeom>
          <a:noFill/>
          <a:ln w="12700">
            <a:noFill/>
            <a:miter lim="800000"/>
            <a:headEnd/>
            <a:tailEnd/>
          </a:ln>
        </p:spPr>
        <p:txBody>
          <a:bodyPr lIns="90488" tIns="44450" rIns="90488" bIns="44450" anchor="ctr"/>
          <a:lstStyle/>
          <a:p>
            <a:pPr algn="ctr"/>
            <a:r>
              <a:rPr lang="en-US" sz="3800" b="1" dirty="0"/>
              <a:t>Let’s Review</a:t>
            </a:r>
            <a:br>
              <a:rPr lang="en-US" sz="4000" b="1" dirty="0"/>
            </a:br>
            <a:r>
              <a:rPr lang="en-US" sz="2600" b="1" dirty="0"/>
              <a:t>(Timing)</a:t>
            </a:r>
          </a:p>
        </p:txBody>
      </p:sp>
      <p:grpSp>
        <p:nvGrpSpPr>
          <p:cNvPr id="2" name="Group 3"/>
          <p:cNvGrpSpPr>
            <a:grpSpLocks/>
          </p:cNvGrpSpPr>
          <p:nvPr/>
        </p:nvGrpSpPr>
        <p:grpSpPr bwMode="auto">
          <a:xfrm>
            <a:off x="841375" y="1958975"/>
            <a:ext cx="7542213" cy="1397000"/>
            <a:chOff x="530" y="1234"/>
            <a:chExt cx="4751" cy="880"/>
          </a:xfrm>
        </p:grpSpPr>
        <p:sp>
          <p:nvSpPr>
            <p:cNvPr id="56352" name="Text Box 4"/>
            <p:cNvSpPr txBox="1">
              <a:spLocks noChangeArrowheads="1"/>
            </p:cNvSpPr>
            <p:nvPr/>
          </p:nvSpPr>
          <p:spPr bwMode="auto">
            <a:xfrm>
              <a:off x="4915" y="1866"/>
              <a:ext cx="366" cy="198"/>
            </a:xfrm>
            <a:prstGeom prst="rect">
              <a:avLst/>
            </a:prstGeom>
            <a:noFill/>
            <a:ln w="9525">
              <a:solidFill>
                <a:schemeClr val="tx1"/>
              </a:solidFill>
              <a:miter lim="800000"/>
              <a:headEnd/>
              <a:tailEnd/>
            </a:ln>
          </p:spPr>
          <p:txBody>
            <a:bodyPr wrap="none">
              <a:spAutoFit/>
            </a:bodyPr>
            <a:lstStyle/>
            <a:p>
              <a:r>
                <a:rPr lang="en-US" sz="1400" dirty="0">
                  <a:solidFill>
                    <a:srgbClr val="292929"/>
                  </a:solidFill>
                  <a:latin typeface="Tahoma" pitchFamily="34" charset="0"/>
                </a:rPr>
                <a:t>Time</a:t>
              </a:r>
            </a:p>
          </p:txBody>
        </p:sp>
        <p:sp>
          <p:nvSpPr>
            <p:cNvPr id="56353" name="Line 5"/>
            <p:cNvSpPr>
              <a:spLocks noChangeShapeType="1"/>
            </p:cNvSpPr>
            <p:nvPr/>
          </p:nvSpPr>
          <p:spPr bwMode="auto">
            <a:xfrm>
              <a:off x="530" y="1968"/>
              <a:ext cx="4353" cy="0"/>
            </a:xfrm>
            <a:prstGeom prst="line">
              <a:avLst/>
            </a:prstGeom>
            <a:noFill/>
            <a:ln w="57150">
              <a:solidFill>
                <a:schemeClr val="tx1"/>
              </a:solidFill>
              <a:round/>
              <a:headEnd/>
              <a:tailEnd type="triangle" w="med" len="med"/>
            </a:ln>
          </p:spPr>
          <p:txBody>
            <a:bodyPr/>
            <a:lstStyle/>
            <a:p>
              <a:endParaRPr lang="en-US" dirty="0"/>
            </a:p>
          </p:txBody>
        </p:sp>
        <p:sp>
          <p:nvSpPr>
            <p:cNvPr id="314374" name="Line 6"/>
            <p:cNvSpPr>
              <a:spLocks noChangeShapeType="1"/>
            </p:cNvSpPr>
            <p:nvPr/>
          </p:nvSpPr>
          <p:spPr bwMode="auto">
            <a:xfrm>
              <a:off x="1056" y="1728"/>
              <a:ext cx="0" cy="386"/>
            </a:xfrm>
            <a:prstGeom prst="line">
              <a:avLst/>
            </a:prstGeom>
            <a:noFill/>
            <a:ln w="57150">
              <a:solidFill>
                <a:srgbClr val="FF3300"/>
              </a:solidFill>
              <a:round/>
              <a:headEnd/>
              <a:tailEnd/>
            </a:ln>
            <a:effectLst>
              <a:outerShdw dist="17961" dir="2700000" algn="ctr" rotWithShape="0">
                <a:schemeClr val="tx1"/>
              </a:outerShdw>
            </a:effectLst>
          </p:spPr>
          <p:txBody>
            <a:bodyPr/>
            <a:lstStyle/>
            <a:p>
              <a:pPr algn="ctr">
                <a:defRPr/>
              </a:pPr>
              <a:endParaRPr lang="en-US" dirty="0">
                <a:cs typeface="+mn-cs"/>
              </a:endParaRPr>
            </a:p>
          </p:txBody>
        </p:sp>
        <p:sp>
          <p:nvSpPr>
            <p:cNvPr id="56355" name="Text Box 7"/>
            <p:cNvSpPr txBox="1">
              <a:spLocks noChangeArrowheads="1"/>
            </p:cNvSpPr>
            <p:nvPr/>
          </p:nvSpPr>
          <p:spPr bwMode="auto">
            <a:xfrm>
              <a:off x="566" y="1234"/>
              <a:ext cx="969" cy="446"/>
            </a:xfrm>
            <a:prstGeom prst="rect">
              <a:avLst/>
            </a:prstGeom>
            <a:noFill/>
            <a:ln w="9525">
              <a:noFill/>
              <a:miter lim="800000"/>
              <a:headEnd/>
              <a:tailEnd/>
            </a:ln>
          </p:spPr>
          <p:txBody>
            <a:bodyPr wrap="none">
              <a:spAutoFit/>
            </a:bodyPr>
            <a:lstStyle/>
            <a:p>
              <a:pPr algn="ctr"/>
              <a:r>
                <a:rPr lang="en-US" sz="2000" b="1" dirty="0">
                  <a:solidFill>
                    <a:srgbClr val="FF0000"/>
                  </a:solidFill>
                  <a:latin typeface="Tahoma" pitchFamily="34" charset="0"/>
                </a:rPr>
                <a:t>Personnel </a:t>
              </a:r>
            </a:p>
            <a:p>
              <a:pPr algn="ctr"/>
              <a:r>
                <a:rPr lang="en-US" sz="2000" b="1" dirty="0">
                  <a:solidFill>
                    <a:srgbClr val="FF0000"/>
                  </a:solidFill>
                  <a:latin typeface="Tahoma" pitchFamily="34" charset="0"/>
                </a:rPr>
                <a:t>Action</a:t>
              </a:r>
            </a:p>
          </p:txBody>
        </p:sp>
        <p:sp>
          <p:nvSpPr>
            <p:cNvPr id="314376" name="Line 8"/>
            <p:cNvSpPr>
              <a:spLocks noChangeShapeType="1"/>
            </p:cNvSpPr>
            <p:nvPr/>
          </p:nvSpPr>
          <p:spPr bwMode="auto">
            <a:xfrm>
              <a:off x="4175" y="1728"/>
              <a:ext cx="0" cy="386"/>
            </a:xfrm>
            <a:prstGeom prst="line">
              <a:avLst/>
            </a:prstGeom>
            <a:noFill/>
            <a:ln w="57150">
              <a:solidFill>
                <a:srgbClr val="0066FF"/>
              </a:solidFill>
              <a:round/>
              <a:headEnd/>
              <a:tailEnd/>
            </a:ln>
            <a:effectLst>
              <a:outerShdw dist="17961" dir="2700000" algn="ctr" rotWithShape="0">
                <a:schemeClr val="bg2"/>
              </a:outerShdw>
            </a:effectLst>
          </p:spPr>
          <p:txBody>
            <a:bodyPr/>
            <a:lstStyle/>
            <a:p>
              <a:pPr algn="ctr">
                <a:defRPr/>
              </a:pPr>
              <a:endParaRPr lang="en-US" dirty="0">
                <a:cs typeface="+mn-cs"/>
              </a:endParaRPr>
            </a:p>
          </p:txBody>
        </p:sp>
        <p:sp>
          <p:nvSpPr>
            <p:cNvPr id="56357" name="Text Box 9"/>
            <p:cNvSpPr txBox="1">
              <a:spLocks noChangeArrowheads="1"/>
            </p:cNvSpPr>
            <p:nvPr/>
          </p:nvSpPr>
          <p:spPr bwMode="auto">
            <a:xfrm>
              <a:off x="3670" y="1308"/>
              <a:ext cx="1019" cy="640"/>
            </a:xfrm>
            <a:prstGeom prst="rect">
              <a:avLst/>
            </a:prstGeom>
            <a:noFill/>
            <a:ln w="9525">
              <a:noFill/>
              <a:miter lim="800000"/>
              <a:headEnd/>
              <a:tailEnd/>
            </a:ln>
          </p:spPr>
          <p:txBody>
            <a:bodyPr wrap="none">
              <a:spAutoFit/>
            </a:bodyPr>
            <a:lstStyle/>
            <a:p>
              <a:r>
                <a:rPr lang="en-US" sz="2000" b="1" dirty="0">
                  <a:solidFill>
                    <a:srgbClr val="0066FF"/>
                  </a:solidFill>
                  <a:latin typeface="Tahoma" pitchFamily="34" charset="0"/>
                </a:rPr>
                <a:t>Knowledge</a:t>
              </a:r>
            </a:p>
            <a:p>
              <a:r>
                <a:rPr lang="en-US" sz="2000" b="1" dirty="0">
                  <a:solidFill>
                    <a:srgbClr val="0066FF"/>
                  </a:solidFill>
                  <a:latin typeface="Tahoma" pitchFamily="34" charset="0"/>
                </a:rPr>
                <a:t>of PC </a:t>
              </a:r>
            </a:p>
            <a:p>
              <a:endParaRPr lang="en-US" sz="2000" b="1" dirty="0">
                <a:solidFill>
                  <a:srgbClr val="0066FF"/>
                </a:solidFill>
                <a:latin typeface="Tahoma" pitchFamily="34" charset="0"/>
              </a:endParaRPr>
            </a:p>
          </p:txBody>
        </p:sp>
        <p:sp>
          <p:nvSpPr>
            <p:cNvPr id="314378" name="Line 10"/>
            <p:cNvSpPr>
              <a:spLocks noChangeShapeType="1"/>
            </p:cNvSpPr>
            <p:nvPr/>
          </p:nvSpPr>
          <p:spPr bwMode="auto">
            <a:xfrm>
              <a:off x="2480" y="1726"/>
              <a:ext cx="0" cy="386"/>
            </a:xfrm>
            <a:prstGeom prst="line">
              <a:avLst/>
            </a:prstGeom>
            <a:noFill/>
            <a:ln w="57150">
              <a:solidFill>
                <a:srgbClr val="33CC33"/>
              </a:solidFill>
              <a:round/>
              <a:headEnd/>
              <a:tailEnd/>
            </a:ln>
            <a:effectLst>
              <a:outerShdw dist="17961" dir="2700000" algn="ctr" rotWithShape="0">
                <a:schemeClr val="tx1"/>
              </a:outerShdw>
            </a:effectLst>
          </p:spPr>
          <p:txBody>
            <a:bodyPr/>
            <a:lstStyle/>
            <a:p>
              <a:pPr algn="ctr">
                <a:defRPr/>
              </a:pPr>
              <a:endParaRPr lang="en-US" dirty="0">
                <a:cs typeface="+mn-cs"/>
              </a:endParaRPr>
            </a:p>
          </p:txBody>
        </p:sp>
        <p:sp>
          <p:nvSpPr>
            <p:cNvPr id="56359" name="Text Box 11"/>
            <p:cNvSpPr txBox="1">
              <a:spLocks noChangeArrowheads="1"/>
            </p:cNvSpPr>
            <p:nvPr/>
          </p:nvSpPr>
          <p:spPr bwMode="auto">
            <a:xfrm>
              <a:off x="1785" y="1334"/>
              <a:ext cx="1375" cy="442"/>
            </a:xfrm>
            <a:prstGeom prst="rect">
              <a:avLst/>
            </a:prstGeom>
            <a:noFill/>
            <a:ln w="9525">
              <a:noFill/>
              <a:miter lim="800000"/>
              <a:headEnd/>
              <a:tailEnd/>
            </a:ln>
          </p:spPr>
          <p:txBody>
            <a:bodyPr wrap="none">
              <a:spAutoFit/>
            </a:bodyPr>
            <a:lstStyle/>
            <a:p>
              <a:pPr algn="ctr"/>
              <a:r>
                <a:rPr lang="en-US" sz="2000" b="1" dirty="0">
                  <a:solidFill>
                    <a:srgbClr val="008000"/>
                  </a:solidFill>
                  <a:latin typeface="Tahoma" pitchFamily="34" charset="0"/>
                </a:rPr>
                <a:t>Protected </a:t>
              </a:r>
            </a:p>
            <a:p>
              <a:pPr algn="ctr"/>
              <a:r>
                <a:rPr lang="en-US" sz="2000" b="1" dirty="0">
                  <a:solidFill>
                    <a:srgbClr val="008000"/>
                  </a:solidFill>
                  <a:latin typeface="Tahoma" pitchFamily="34" charset="0"/>
                </a:rPr>
                <a:t>Communication</a:t>
              </a:r>
            </a:p>
          </p:txBody>
        </p:sp>
      </p:grpSp>
      <p:grpSp>
        <p:nvGrpSpPr>
          <p:cNvPr id="3" name="Group 12"/>
          <p:cNvGrpSpPr>
            <a:grpSpLocks/>
          </p:cNvGrpSpPr>
          <p:nvPr/>
        </p:nvGrpSpPr>
        <p:grpSpPr bwMode="auto">
          <a:xfrm>
            <a:off x="585788" y="3482975"/>
            <a:ext cx="7797800" cy="1393825"/>
            <a:chOff x="369" y="2242"/>
            <a:chExt cx="4912" cy="878"/>
          </a:xfrm>
        </p:grpSpPr>
        <p:sp>
          <p:nvSpPr>
            <p:cNvPr id="56343" name="Text Box 13"/>
            <p:cNvSpPr txBox="1">
              <a:spLocks noChangeArrowheads="1"/>
            </p:cNvSpPr>
            <p:nvPr/>
          </p:nvSpPr>
          <p:spPr bwMode="auto">
            <a:xfrm>
              <a:off x="4915" y="2778"/>
              <a:ext cx="366" cy="198"/>
            </a:xfrm>
            <a:prstGeom prst="rect">
              <a:avLst/>
            </a:prstGeom>
            <a:noFill/>
            <a:ln w="9525">
              <a:solidFill>
                <a:schemeClr val="tx1"/>
              </a:solidFill>
              <a:miter lim="800000"/>
              <a:headEnd/>
              <a:tailEnd/>
            </a:ln>
          </p:spPr>
          <p:txBody>
            <a:bodyPr wrap="none">
              <a:spAutoFit/>
            </a:bodyPr>
            <a:lstStyle/>
            <a:p>
              <a:r>
                <a:rPr lang="en-US" sz="1400" dirty="0">
                  <a:solidFill>
                    <a:srgbClr val="292929"/>
                  </a:solidFill>
                  <a:latin typeface="Tahoma" pitchFamily="34" charset="0"/>
                </a:rPr>
                <a:t>Time</a:t>
              </a:r>
            </a:p>
          </p:txBody>
        </p:sp>
        <p:sp>
          <p:nvSpPr>
            <p:cNvPr id="56344" name="Line 14"/>
            <p:cNvSpPr>
              <a:spLocks noChangeShapeType="1"/>
            </p:cNvSpPr>
            <p:nvPr/>
          </p:nvSpPr>
          <p:spPr bwMode="auto">
            <a:xfrm>
              <a:off x="528" y="2880"/>
              <a:ext cx="4353" cy="0"/>
            </a:xfrm>
            <a:prstGeom prst="line">
              <a:avLst/>
            </a:prstGeom>
            <a:noFill/>
            <a:ln w="57150">
              <a:solidFill>
                <a:schemeClr val="tx1"/>
              </a:solidFill>
              <a:round/>
              <a:headEnd/>
              <a:tailEnd type="triangle" w="med" len="med"/>
            </a:ln>
          </p:spPr>
          <p:txBody>
            <a:bodyPr/>
            <a:lstStyle/>
            <a:p>
              <a:endParaRPr lang="en-US" dirty="0"/>
            </a:p>
          </p:txBody>
        </p:sp>
        <p:sp>
          <p:nvSpPr>
            <p:cNvPr id="314383" name="Line 15"/>
            <p:cNvSpPr>
              <a:spLocks noChangeShapeType="1"/>
            </p:cNvSpPr>
            <p:nvPr/>
          </p:nvSpPr>
          <p:spPr bwMode="auto">
            <a:xfrm>
              <a:off x="4176" y="2734"/>
              <a:ext cx="0" cy="386"/>
            </a:xfrm>
            <a:prstGeom prst="line">
              <a:avLst/>
            </a:prstGeom>
            <a:noFill/>
            <a:ln w="57150">
              <a:solidFill>
                <a:srgbClr val="FF3300"/>
              </a:solidFill>
              <a:round/>
              <a:headEnd/>
              <a:tailEnd/>
            </a:ln>
            <a:effectLst>
              <a:outerShdw dist="17961" dir="2700000" algn="ctr" rotWithShape="0">
                <a:schemeClr val="tx1"/>
              </a:outerShdw>
            </a:effectLst>
          </p:spPr>
          <p:txBody>
            <a:bodyPr/>
            <a:lstStyle/>
            <a:p>
              <a:pPr algn="ctr">
                <a:defRPr/>
              </a:pPr>
              <a:endParaRPr lang="en-US" dirty="0">
                <a:cs typeface="+mn-cs"/>
              </a:endParaRPr>
            </a:p>
          </p:txBody>
        </p:sp>
        <p:sp>
          <p:nvSpPr>
            <p:cNvPr id="314384" name="Line 16"/>
            <p:cNvSpPr>
              <a:spLocks noChangeShapeType="1"/>
            </p:cNvSpPr>
            <p:nvPr/>
          </p:nvSpPr>
          <p:spPr bwMode="auto">
            <a:xfrm>
              <a:off x="1056" y="2686"/>
              <a:ext cx="0" cy="386"/>
            </a:xfrm>
            <a:prstGeom prst="line">
              <a:avLst/>
            </a:prstGeom>
            <a:noFill/>
            <a:ln w="57150">
              <a:solidFill>
                <a:srgbClr val="33CC33"/>
              </a:solidFill>
              <a:round/>
              <a:headEnd/>
              <a:tailEnd/>
            </a:ln>
            <a:effectLst>
              <a:outerShdw dist="17961" dir="2700000" algn="ctr" rotWithShape="0">
                <a:schemeClr val="tx1"/>
              </a:outerShdw>
            </a:effectLst>
          </p:spPr>
          <p:txBody>
            <a:bodyPr/>
            <a:lstStyle/>
            <a:p>
              <a:pPr algn="ctr">
                <a:defRPr/>
              </a:pPr>
              <a:endParaRPr lang="en-US" dirty="0">
                <a:cs typeface="+mn-cs"/>
              </a:endParaRPr>
            </a:p>
          </p:txBody>
        </p:sp>
        <p:grpSp>
          <p:nvGrpSpPr>
            <p:cNvPr id="56347" name="Group 17"/>
            <p:cNvGrpSpPr>
              <a:grpSpLocks/>
            </p:cNvGrpSpPr>
            <p:nvPr/>
          </p:nvGrpSpPr>
          <p:grpSpPr bwMode="auto">
            <a:xfrm>
              <a:off x="1975" y="2296"/>
              <a:ext cx="1019" cy="816"/>
              <a:chOff x="1975" y="2145"/>
              <a:chExt cx="1019" cy="816"/>
            </a:xfrm>
          </p:grpSpPr>
          <p:sp>
            <p:nvSpPr>
              <p:cNvPr id="314386" name="Line 18"/>
              <p:cNvSpPr>
                <a:spLocks noChangeShapeType="1"/>
              </p:cNvSpPr>
              <p:nvPr/>
            </p:nvSpPr>
            <p:spPr bwMode="auto">
              <a:xfrm>
                <a:off x="2480" y="2575"/>
                <a:ext cx="0" cy="386"/>
              </a:xfrm>
              <a:prstGeom prst="line">
                <a:avLst/>
              </a:prstGeom>
              <a:noFill/>
              <a:ln w="57150">
                <a:solidFill>
                  <a:srgbClr val="0066FF"/>
                </a:solidFill>
                <a:round/>
                <a:headEnd/>
                <a:tailEnd/>
              </a:ln>
              <a:effectLst>
                <a:outerShdw dist="17961" dir="2700000" algn="ctr" rotWithShape="0">
                  <a:schemeClr val="bg2"/>
                </a:outerShdw>
              </a:effectLst>
            </p:spPr>
            <p:txBody>
              <a:bodyPr/>
              <a:lstStyle/>
              <a:p>
                <a:pPr algn="ctr">
                  <a:defRPr/>
                </a:pPr>
                <a:endParaRPr lang="en-US" dirty="0">
                  <a:cs typeface="+mn-cs"/>
                </a:endParaRPr>
              </a:p>
            </p:txBody>
          </p:sp>
          <p:sp>
            <p:nvSpPr>
              <p:cNvPr id="56351" name="Text Box 19"/>
              <p:cNvSpPr txBox="1">
                <a:spLocks noChangeArrowheads="1"/>
              </p:cNvSpPr>
              <p:nvPr/>
            </p:nvSpPr>
            <p:spPr bwMode="auto">
              <a:xfrm>
                <a:off x="1975" y="2145"/>
                <a:ext cx="1019" cy="446"/>
              </a:xfrm>
              <a:prstGeom prst="rect">
                <a:avLst/>
              </a:prstGeom>
              <a:noFill/>
              <a:ln w="9525">
                <a:noFill/>
                <a:miter lim="800000"/>
                <a:headEnd/>
                <a:tailEnd/>
              </a:ln>
            </p:spPr>
            <p:txBody>
              <a:bodyPr wrap="none">
                <a:spAutoFit/>
              </a:bodyPr>
              <a:lstStyle/>
              <a:p>
                <a:pPr algn="ctr"/>
                <a:r>
                  <a:rPr lang="en-US" sz="2000" b="1" dirty="0">
                    <a:solidFill>
                      <a:srgbClr val="0066FF"/>
                    </a:solidFill>
                    <a:latin typeface="Tahoma" pitchFamily="34" charset="0"/>
                  </a:rPr>
                  <a:t>Knowledge</a:t>
                </a:r>
              </a:p>
              <a:p>
                <a:pPr algn="ctr"/>
                <a:r>
                  <a:rPr lang="en-US" sz="2000" b="1" dirty="0">
                    <a:solidFill>
                      <a:srgbClr val="0066FF"/>
                    </a:solidFill>
                    <a:latin typeface="Tahoma" pitchFamily="34" charset="0"/>
                  </a:rPr>
                  <a:t>of PC</a:t>
                </a:r>
              </a:p>
            </p:txBody>
          </p:sp>
        </p:grpSp>
        <p:sp>
          <p:nvSpPr>
            <p:cNvPr id="56348" name="Text Box 20"/>
            <p:cNvSpPr txBox="1">
              <a:spLocks noChangeArrowheads="1"/>
            </p:cNvSpPr>
            <p:nvPr/>
          </p:nvSpPr>
          <p:spPr bwMode="auto">
            <a:xfrm>
              <a:off x="369" y="2246"/>
              <a:ext cx="1375" cy="442"/>
            </a:xfrm>
            <a:prstGeom prst="rect">
              <a:avLst/>
            </a:prstGeom>
            <a:noFill/>
            <a:ln w="9525">
              <a:noFill/>
              <a:miter lim="800000"/>
              <a:headEnd/>
              <a:tailEnd/>
            </a:ln>
          </p:spPr>
          <p:txBody>
            <a:bodyPr wrap="none">
              <a:spAutoFit/>
            </a:bodyPr>
            <a:lstStyle/>
            <a:p>
              <a:pPr algn="ctr"/>
              <a:r>
                <a:rPr lang="en-US" sz="2000" b="1" dirty="0">
                  <a:solidFill>
                    <a:srgbClr val="008000"/>
                  </a:solidFill>
                  <a:latin typeface="Tahoma" pitchFamily="34" charset="0"/>
                </a:rPr>
                <a:t>Protected </a:t>
              </a:r>
            </a:p>
            <a:p>
              <a:pPr algn="ctr"/>
              <a:r>
                <a:rPr lang="en-US" sz="2000" b="1" dirty="0">
                  <a:solidFill>
                    <a:srgbClr val="008000"/>
                  </a:solidFill>
                  <a:latin typeface="Tahoma" pitchFamily="34" charset="0"/>
                </a:rPr>
                <a:t>Communication</a:t>
              </a:r>
            </a:p>
          </p:txBody>
        </p:sp>
        <p:sp>
          <p:nvSpPr>
            <p:cNvPr id="56349" name="Text Box 21"/>
            <p:cNvSpPr txBox="1">
              <a:spLocks noChangeArrowheads="1"/>
            </p:cNvSpPr>
            <p:nvPr/>
          </p:nvSpPr>
          <p:spPr bwMode="auto">
            <a:xfrm>
              <a:off x="3682" y="2242"/>
              <a:ext cx="969" cy="446"/>
            </a:xfrm>
            <a:prstGeom prst="rect">
              <a:avLst/>
            </a:prstGeom>
            <a:noFill/>
            <a:ln w="9525">
              <a:noFill/>
              <a:miter lim="800000"/>
              <a:headEnd/>
              <a:tailEnd/>
            </a:ln>
          </p:spPr>
          <p:txBody>
            <a:bodyPr wrap="none">
              <a:spAutoFit/>
            </a:bodyPr>
            <a:lstStyle/>
            <a:p>
              <a:pPr algn="ctr"/>
              <a:r>
                <a:rPr lang="en-US" sz="2000" b="1" dirty="0">
                  <a:solidFill>
                    <a:srgbClr val="FF0000"/>
                  </a:solidFill>
                  <a:latin typeface="Tahoma" pitchFamily="34" charset="0"/>
                </a:rPr>
                <a:t>Personnel</a:t>
              </a:r>
              <a:r>
                <a:rPr lang="en-US" sz="2000" b="1" dirty="0">
                  <a:solidFill>
                    <a:srgbClr val="FF3300"/>
                  </a:solidFill>
                  <a:latin typeface="Tahoma" pitchFamily="34" charset="0"/>
                </a:rPr>
                <a:t> </a:t>
              </a:r>
            </a:p>
            <a:p>
              <a:pPr algn="ctr"/>
              <a:r>
                <a:rPr lang="en-US" sz="2000" b="1" dirty="0">
                  <a:solidFill>
                    <a:srgbClr val="FF0000"/>
                  </a:solidFill>
                  <a:latin typeface="Tahoma" pitchFamily="34" charset="0"/>
                </a:rPr>
                <a:t>Action</a:t>
              </a:r>
            </a:p>
          </p:txBody>
        </p:sp>
      </p:grpSp>
      <p:sp>
        <p:nvSpPr>
          <p:cNvPr id="314390" name="AutoShape 22"/>
          <p:cNvSpPr>
            <a:spLocks noChangeArrowheads="1"/>
          </p:cNvSpPr>
          <p:nvPr/>
        </p:nvSpPr>
        <p:spPr bwMode="auto">
          <a:xfrm>
            <a:off x="5791200" y="762000"/>
            <a:ext cx="3200400" cy="914400"/>
          </a:xfrm>
          <a:prstGeom prst="cloudCallout">
            <a:avLst>
              <a:gd name="adj1" fmla="val -54019"/>
              <a:gd name="adj2" fmla="val 102083"/>
            </a:avLst>
          </a:prstGeom>
          <a:gradFill rotWithShape="1">
            <a:gsLst>
              <a:gs pos="0">
                <a:schemeClr val="bg1"/>
              </a:gs>
              <a:gs pos="50000">
                <a:srgbClr val="B2B2B2"/>
              </a:gs>
              <a:gs pos="100000">
                <a:schemeClr val="bg1"/>
              </a:gs>
            </a:gsLst>
            <a:lin ang="18900000" scaled="1"/>
          </a:gradFill>
          <a:ln w="76200">
            <a:solidFill>
              <a:schemeClr val="tx1"/>
            </a:solidFill>
            <a:round/>
            <a:headEnd/>
            <a:tailEnd/>
          </a:ln>
          <a:effectLst/>
        </p:spPr>
        <p:txBody>
          <a:bodyPr/>
          <a:lstStyle/>
          <a:p>
            <a:pPr algn="ctr">
              <a:spcBef>
                <a:spcPts val="1200"/>
              </a:spcBef>
              <a:defRPr/>
            </a:pPr>
            <a:r>
              <a:rPr lang="en-US" b="1" dirty="0">
                <a:cs typeface="+mn-cs"/>
              </a:rPr>
              <a:t>Is it reprisal?</a:t>
            </a:r>
          </a:p>
        </p:txBody>
      </p:sp>
      <p:grpSp>
        <p:nvGrpSpPr>
          <p:cNvPr id="5" name="Group 35"/>
          <p:cNvGrpSpPr>
            <a:grpSpLocks/>
          </p:cNvGrpSpPr>
          <p:nvPr/>
        </p:nvGrpSpPr>
        <p:grpSpPr bwMode="auto">
          <a:xfrm>
            <a:off x="584200" y="4476750"/>
            <a:ext cx="7797800" cy="1908175"/>
            <a:chOff x="368" y="2820"/>
            <a:chExt cx="4912" cy="1202"/>
          </a:xfrm>
        </p:grpSpPr>
        <p:sp>
          <p:nvSpPr>
            <p:cNvPr id="56333" name="Text Box 24"/>
            <p:cNvSpPr txBox="1">
              <a:spLocks noChangeArrowheads="1"/>
            </p:cNvSpPr>
            <p:nvPr/>
          </p:nvSpPr>
          <p:spPr bwMode="auto">
            <a:xfrm>
              <a:off x="4914" y="3680"/>
              <a:ext cx="366" cy="198"/>
            </a:xfrm>
            <a:prstGeom prst="rect">
              <a:avLst/>
            </a:prstGeom>
            <a:noFill/>
            <a:ln w="9525">
              <a:solidFill>
                <a:schemeClr val="tx1"/>
              </a:solidFill>
              <a:miter lim="800000"/>
              <a:headEnd/>
              <a:tailEnd/>
            </a:ln>
          </p:spPr>
          <p:txBody>
            <a:bodyPr wrap="none">
              <a:spAutoFit/>
            </a:bodyPr>
            <a:lstStyle/>
            <a:p>
              <a:r>
                <a:rPr lang="en-US" sz="1400" dirty="0">
                  <a:solidFill>
                    <a:srgbClr val="292929"/>
                  </a:solidFill>
                  <a:latin typeface="Tahoma" pitchFamily="34" charset="0"/>
                </a:rPr>
                <a:t>Time</a:t>
              </a:r>
            </a:p>
          </p:txBody>
        </p:sp>
        <p:sp>
          <p:nvSpPr>
            <p:cNvPr id="56334" name="Line 25"/>
            <p:cNvSpPr>
              <a:spLocks noChangeShapeType="1"/>
            </p:cNvSpPr>
            <p:nvPr/>
          </p:nvSpPr>
          <p:spPr bwMode="auto">
            <a:xfrm>
              <a:off x="527" y="3782"/>
              <a:ext cx="4353" cy="0"/>
            </a:xfrm>
            <a:prstGeom prst="line">
              <a:avLst/>
            </a:prstGeom>
            <a:noFill/>
            <a:ln w="57150">
              <a:solidFill>
                <a:schemeClr val="tx1"/>
              </a:solidFill>
              <a:round/>
              <a:headEnd/>
              <a:tailEnd type="triangle" w="med" len="med"/>
            </a:ln>
          </p:spPr>
          <p:txBody>
            <a:bodyPr/>
            <a:lstStyle/>
            <a:p>
              <a:endParaRPr lang="en-US" dirty="0"/>
            </a:p>
          </p:txBody>
        </p:sp>
        <p:sp>
          <p:nvSpPr>
            <p:cNvPr id="314394" name="Line 26"/>
            <p:cNvSpPr>
              <a:spLocks noChangeShapeType="1"/>
            </p:cNvSpPr>
            <p:nvPr/>
          </p:nvSpPr>
          <p:spPr bwMode="auto">
            <a:xfrm>
              <a:off x="4175" y="3636"/>
              <a:ext cx="0" cy="386"/>
            </a:xfrm>
            <a:prstGeom prst="line">
              <a:avLst/>
            </a:prstGeom>
            <a:noFill/>
            <a:ln w="57150">
              <a:solidFill>
                <a:srgbClr val="3366FF"/>
              </a:solidFill>
              <a:round/>
              <a:headEnd/>
              <a:tailEnd/>
            </a:ln>
            <a:effectLst>
              <a:outerShdw dist="17961" dir="2700000" algn="ctr" rotWithShape="0">
                <a:schemeClr val="tx1"/>
              </a:outerShdw>
            </a:effectLst>
          </p:spPr>
          <p:txBody>
            <a:bodyPr/>
            <a:lstStyle/>
            <a:p>
              <a:pPr algn="ctr">
                <a:defRPr/>
              </a:pPr>
              <a:endParaRPr lang="en-US" dirty="0">
                <a:cs typeface="+mn-cs"/>
              </a:endParaRPr>
            </a:p>
          </p:txBody>
        </p:sp>
        <p:sp>
          <p:nvSpPr>
            <p:cNvPr id="314395" name="Line 27"/>
            <p:cNvSpPr>
              <a:spLocks noChangeShapeType="1"/>
            </p:cNvSpPr>
            <p:nvPr/>
          </p:nvSpPr>
          <p:spPr bwMode="auto">
            <a:xfrm>
              <a:off x="1055" y="3588"/>
              <a:ext cx="0" cy="386"/>
            </a:xfrm>
            <a:prstGeom prst="line">
              <a:avLst/>
            </a:prstGeom>
            <a:noFill/>
            <a:ln w="57150">
              <a:solidFill>
                <a:srgbClr val="33CC33"/>
              </a:solidFill>
              <a:round/>
              <a:headEnd/>
              <a:tailEnd/>
            </a:ln>
            <a:effectLst>
              <a:outerShdw dist="17961" dir="2700000" algn="ctr" rotWithShape="0">
                <a:schemeClr val="tx1"/>
              </a:outerShdw>
            </a:effectLst>
          </p:spPr>
          <p:txBody>
            <a:bodyPr/>
            <a:lstStyle/>
            <a:p>
              <a:pPr algn="ctr">
                <a:defRPr/>
              </a:pPr>
              <a:endParaRPr lang="en-US" dirty="0">
                <a:cs typeface="+mn-cs"/>
              </a:endParaRPr>
            </a:p>
          </p:txBody>
        </p:sp>
        <p:grpSp>
          <p:nvGrpSpPr>
            <p:cNvPr id="56337" name="Group 28"/>
            <p:cNvGrpSpPr>
              <a:grpSpLocks/>
            </p:cNvGrpSpPr>
            <p:nvPr/>
          </p:nvGrpSpPr>
          <p:grpSpPr bwMode="auto">
            <a:xfrm>
              <a:off x="2463" y="3302"/>
              <a:ext cx="116" cy="712"/>
              <a:chOff x="2464" y="2249"/>
              <a:chExt cx="116" cy="712"/>
            </a:xfrm>
          </p:grpSpPr>
          <p:sp>
            <p:nvSpPr>
              <p:cNvPr id="314397" name="Line 29"/>
              <p:cNvSpPr>
                <a:spLocks noChangeShapeType="1"/>
              </p:cNvSpPr>
              <p:nvPr/>
            </p:nvSpPr>
            <p:spPr bwMode="auto">
              <a:xfrm>
                <a:off x="2480" y="2575"/>
                <a:ext cx="0" cy="386"/>
              </a:xfrm>
              <a:prstGeom prst="line">
                <a:avLst/>
              </a:prstGeom>
              <a:noFill/>
              <a:ln w="57150">
                <a:solidFill>
                  <a:srgbClr val="FF0000"/>
                </a:solidFill>
                <a:round/>
                <a:headEnd/>
                <a:tailEnd/>
              </a:ln>
              <a:effectLst>
                <a:outerShdw dist="17961" dir="2700000" algn="ctr" rotWithShape="0">
                  <a:schemeClr val="bg2"/>
                </a:outerShdw>
              </a:effectLst>
            </p:spPr>
            <p:txBody>
              <a:bodyPr/>
              <a:lstStyle/>
              <a:p>
                <a:pPr algn="ctr">
                  <a:defRPr/>
                </a:pPr>
                <a:endParaRPr lang="en-US" dirty="0">
                  <a:cs typeface="+mn-cs"/>
                </a:endParaRPr>
              </a:p>
            </p:txBody>
          </p:sp>
          <p:sp>
            <p:nvSpPr>
              <p:cNvPr id="56342" name="Text Box 30"/>
              <p:cNvSpPr txBox="1">
                <a:spLocks noChangeArrowheads="1"/>
              </p:cNvSpPr>
              <p:nvPr/>
            </p:nvSpPr>
            <p:spPr bwMode="auto">
              <a:xfrm>
                <a:off x="2464" y="2249"/>
                <a:ext cx="116" cy="250"/>
              </a:xfrm>
              <a:prstGeom prst="rect">
                <a:avLst/>
              </a:prstGeom>
              <a:noFill/>
              <a:ln w="9525">
                <a:noFill/>
                <a:miter lim="800000"/>
                <a:headEnd/>
                <a:tailEnd/>
              </a:ln>
            </p:spPr>
            <p:txBody>
              <a:bodyPr wrap="none">
                <a:spAutoFit/>
              </a:bodyPr>
              <a:lstStyle/>
              <a:p>
                <a:pPr algn="ctr"/>
                <a:endParaRPr lang="en-US" sz="2000" b="1" dirty="0">
                  <a:solidFill>
                    <a:srgbClr val="FF0000"/>
                  </a:solidFill>
                  <a:latin typeface="Tahoma" pitchFamily="34" charset="0"/>
                </a:endParaRPr>
              </a:p>
            </p:txBody>
          </p:sp>
        </p:grpSp>
        <p:sp>
          <p:nvSpPr>
            <p:cNvPr id="56338" name="Text Box 31"/>
            <p:cNvSpPr txBox="1">
              <a:spLocks noChangeArrowheads="1"/>
            </p:cNvSpPr>
            <p:nvPr/>
          </p:nvSpPr>
          <p:spPr bwMode="auto">
            <a:xfrm>
              <a:off x="368" y="3148"/>
              <a:ext cx="1375" cy="442"/>
            </a:xfrm>
            <a:prstGeom prst="rect">
              <a:avLst/>
            </a:prstGeom>
            <a:noFill/>
            <a:ln w="9525">
              <a:noFill/>
              <a:miter lim="800000"/>
              <a:headEnd/>
              <a:tailEnd/>
            </a:ln>
          </p:spPr>
          <p:txBody>
            <a:bodyPr wrap="none">
              <a:spAutoFit/>
            </a:bodyPr>
            <a:lstStyle/>
            <a:p>
              <a:pPr algn="ctr"/>
              <a:r>
                <a:rPr lang="en-US" sz="2000" b="1" dirty="0">
                  <a:solidFill>
                    <a:srgbClr val="008000"/>
                  </a:solidFill>
                  <a:latin typeface="Tahoma" pitchFamily="34" charset="0"/>
                </a:rPr>
                <a:t>Protected </a:t>
              </a:r>
            </a:p>
            <a:p>
              <a:pPr algn="ctr"/>
              <a:r>
                <a:rPr lang="en-US" sz="2000" b="1" dirty="0">
                  <a:solidFill>
                    <a:srgbClr val="008000"/>
                  </a:solidFill>
                  <a:latin typeface="Tahoma" pitchFamily="34" charset="0"/>
                </a:rPr>
                <a:t>Communication</a:t>
              </a:r>
            </a:p>
          </p:txBody>
        </p:sp>
        <p:sp>
          <p:nvSpPr>
            <p:cNvPr id="56339" name="Text Box 32"/>
            <p:cNvSpPr txBox="1">
              <a:spLocks noChangeArrowheads="1"/>
            </p:cNvSpPr>
            <p:nvPr/>
          </p:nvSpPr>
          <p:spPr bwMode="auto">
            <a:xfrm>
              <a:off x="3656" y="2820"/>
              <a:ext cx="1019" cy="1028"/>
            </a:xfrm>
            <a:prstGeom prst="rect">
              <a:avLst/>
            </a:prstGeom>
            <a:noFill/>
            <a:ln w="9525">
              <a:noFill/>
              <a:miter lim="800000"/>
              <a:headEnd/>
              <a:tailEnd/>
            </a:ln>
          </p:spPr>
          <p:txBody>
            <a:bodyPr wrap="none">
              <a:spAutoFit/>
            </a:bodyPr>
            <a:lstStyle/>
            <a:p>
              <a:pPr algn="ctr"/>
              <a:endParaRPr lang="en-US" sz="2000" b="1" dirty="0">
                <a:solidFill>
                  <a:srgbClr val="FF3300"/>
                </a:solidFill>
                <a:latin typeface="Tahoma" pitchFamily="34" charset="0"/>
              </a:endParaRPr>
            </a:p>
            <a:p>
              <a:pPr algn="ctr"/>
              <a:endParaRPr lang="en-US" sz="2000" b="1" dirty="0">
                <a:solidFill>
                  <a:srgbClr val="FF3300"/>
                </a:solidFill>
                <a:latin typeface="Tahoma" pitchFamily="34" charset="0"/>
              </a:endParaRPr>
            </a:p>
            <a:p>
              <a:pPr algn="ctr"/>
              <a:r>
                <a:rPr lang="en-US" sz="2000" b="1" dirty="0">
                  <a:solidFill>
                    <a:srgbClr val="0066FF"/>
                  </a:solidFill>
                  <a:latin typeface="Tahoma" pitchFamily="34" charset="0"/>
                </a:rPr>
                <a:t>Knowledge</a:t>
              </a:r>
            </a:p>
            <a:p>
              <a:pPr algn="ctr"/>
              <a:r>
                <a:rPr lang="en-US" sz="2000" b="1" dirty="0">
                  <a:solidFill>
                    <a:srgbClr val="0066FF"/>
                  </a:solidFill>
                  <a:latin typeface="Tahoma" pitchFamily="34" charset="0"/>
                </a:rPr>
                <a:t>of PC</a:t>
              </a:r>
              <a:r>
                <a:rPr lang="en-US" sz="2000" b="1" dirty="0">
                  <a:solidFill>
                    <a:srgbClr val="0000FF"/>
                  </a:solidFill>
                  <a:latin typeface="Tahoma" pitchFamily="34" charset="0"/>
                </a:rPr>
                <a:t> </a:t>
              </a:r>
            </a:p>
            <a:p>
              <a:pPr algn="ctr"/>
              <a:endParaRPr lang="en-US" sz="2000" b="1" dirty="0">
                <a:solidFill>
                  <a:srgbClr val="0000FF"/>
                </a:solidFill>
                <a:latin typeface="Tahoma" pitchFamily="34" charset="0"/>
              </a:endParaRPr>
            </a:p>
          </p:txBody>
        </p:sp>
        <p:sp>
          <p:nvSpPr>
            <p:cNvPr id="56340" name="Text Box 33"/>
            <p:cNvSpPr txBox="1">
              <a:spLocks noChangeArrowheads="1"/>
            </p:cNvSpPr>
            <p:nvPr/>
          </p:nvSpPr>
          <p:spPr bwMode="auto">
            <a:xfrm>
              <a:off x="2016" y="3154"/>
              <a:ext cx="921" cy="446"/>
            </a:xfrm>
            <a:prstGeom prst="rect">
              <a:avLst/>
            </a:prstGeom>
            <a:noFill/>
            <a:ln w="9525" algn="ctr">
              <a:noFill/>
              <a:miter lim="800000"/>
              <a:headEnd/>
              <a:tailEnd/>
            </a:ln>
          </p:spPr>
          <p:txBody>
            <a:bodyPr wrap="none">
              <a:spAutoFit/>
            </a:bodyPr>
            <a:lstStyle/>
            <a:p>
              <a:pPr algn="ctr"/>
              <a:r>
                <a:rPr lang="en-US" sz="2000" b="1" dirty="0">
                  <a:solidFill>
                    <a:srgbClr val="FF0000"/>
                  </a:solidFill>
                  <a:latin typeface="Tahoma" pitchFamily="34" charset="0"/>
                </a:rPr>
                <a:t>Personnel</a:t>
              </a:r>
            </a:p>
            <a:p>
              <a:pPr algn="ctr"/>
              <a:r>
                <a:rPr lang="en-US" sz="2000" b="1" dirty="0">
                  <a:solidFill>
                    <a:srgbClr val="FF0000"/>
                  </a:solidFill>
                  <a:latin typeface="Tahoma" pitchFamily="34" charset="0"/>
                </a:rPr>
                <a:t>Action</a:t>
              </a:r>
            </a:p>
          </p:txBody>
        </p:sp>
      </p:grpSp>
      <p:sp>
        <p:nvSpPr>
          <p:cNvPr id="35" name="10-Point Star 34"/>
          <p:cNvSpPr/>
          <p:nvPr/>
        </p:nvSpPr>
        <p:spPr bwMode="auto">
          <a:xfrm>
            <a:off x="7315200" y="1600200"/>
            <a:ext cx="1828800" cy="1219200"/>
          </a:xfrm>
          <a:prstGeom prst="star10">
            <a:avLst/>
          </a:prstGeom>
          <a:solidFill>
            <a:srgbClr val="FF6600"/>
          </a:solidFill>
          <a:ln w="6350" cap="flat" cmpd="sng" algn="ctr">
            <a:solidFill>
              <a:schemeClr val="tx1"/>
            </a:solidFill>
            <a:prstDash val="solid"/>
            <a:round/>
            <a:headEnd type="none" w="med" len="med"/>
            <a:tailEnd type="none" w="med" len="med"/>
          </a:ln>
          <a:effectLst/>
        </p:spPr>
        <p:txBody>
          <a:bodyPr wrap="none"/>
          <a:lstStyle/>
          <a:p>
            <a:pPr algn="ctr">
              <a:defRPr/>
            </a:pPr>
            <a:r>
              <a:rPr lang="en-US" sz="1600" b="1" i="1" dirty="0"/>
              <a:t>does not meet</a:t>
            </a:r>
          </a:p>
          <a:p>
            <a:pPr algn="ctr">
              <a:defRPr/>
            </a:pPr>
            <a:r>
              <a:rPr lang="en-US" sz="1600" b="1" i="1" dirty="0"/>
              <a:t>the elements</a:t>
            </a:r>
          </a:p>
          <a:p>
            <a:pPr algn="ctr">
              <a:defRPr/>
            </a:pPr>
            <a:r>
              <a:rPr lang="en-US" sz="1600" b="1" i="1" dirty="0"/>
              <a:t>of proof</a:t>
            </a:r>
          </a:p>
        </p:txBody>
      </p:sp>
      <p:sp>
        <p:nvSpPr>
          <p:cNvPr id="36" name="10-Point Star 35"/>
          <p:cNvSpPr/>
          <p:nvPr/>
        </p:nvSpPr>
        <p:spPr bwMode="auto">
          <a:xfrm>
            <a:off x="7315200" y="4664074"/>
            <a:ext cx="1828800" cy="1177926"/>
          </a:xfrm>
          <a:prstGeom prst="star10">
            <a:avLst/>
          </a:prstGeom>
          <a:solidFill>
            <a:srgbClr val="FF6600"/>
          </a:solidFill>
          <a:ln w="6350" cap="flat" cmpd="sng" algn="ctr">
            <a:solidFill>
              <a:schemeClr val="tx1"/>
            </a:solidFill>
            <a:prstDash val="solid"/>
            <a:round/>
            <a:headEnd type="none" w="med" len="med"/>
            <a:tailEnd type="none" w="med" len="med"/>
          </a:ln>
          <a:effectLst/>
        </p:spPr>
        <p:txBody>
          <a:bodyPr wrap="none"/>
          <a:lstStyle/>
          <a:p>
            <a:pPr algn="ctr">
              <a:defRPr/>
            </a:pPr>
            <a:r>
              <a:rPr lang="en-US" sz="1600" b="1" i="1" dirty="0"/>
              <a:t>does not meet</a:t>
            </a:r>
          </a:p>
          <a:p>
            <a:pPr algn="ctr">
              <a:defRPr/>
            </a:pPr>
            <a:r>
              <a:rPr lang="en-US" sz="1600" b="1" i="1" dirty="0"/>
              <a:t>the elements</a:t>
            </a:r>
          </a:p>
          <a:p>
            <a:pPr algn="ctr">
              <a:defRPr/>
            </a:pPr>
            <a:r>
              <a:rPr lang="en-US" sz="1600" b="1" i="1" dirty="0"/>
              <a:t>of proof</a:t>
            </a:r>
          </a:p>
        </p:txBody>
      </p:sp>
      <p:sp>
        <p:nvSpPr>
          <p:cNvPr id="37" name="10-Point Star 36"/>
          <p:cNvSpPr/>
          <p:nvPr/>
        </p:nvSpPr>
        <p:spPr bwMode="auto">
          <a:xfrm>
            <a:off x="7315200" y="3276600"/>
            <a:ext cx="1828800" cy="990600"/>
          </a:xfrm>
          <a:prstGeom prst="star10">
            <a:avLst/>
          </a:prstGeom>
          <a:solidFill>
            <a:srgbClr val="FFFF00"/>
          </a:solidFill>
          <a:ln w="6350" cap="flat" cmpd="sng" algn="ctr">
            <a:solidFill>
              <a:schemeClr val="tx1"/>
            </a:solidFill>
            <a:prstDash val="solid"/>
            <a:round/>
            <a:headEnd type="none" w="med" len="med"/>
            <a:tailEnd type="none" w="med" len="med"/>
          </a:ln>
          <a:effectLst/>
        </p:spPr>
        <p:txBody>
          <a:bodyPr wrap="none"/>
          <a:lstStyle/>
          <a:p>
            <a:pPr algn="ctr">
              <a:defRPr/>
            </a:pPr>
            <a:r>
              <a:rPr lang="en-US" sz="1600" b="1" i="1" dirty="0"/>
              <a:t>maybe?</a:t>
            </a:r>
          </a:p>
          <a:p>
            <a:pPr algn="ctr">
              <a:defRPr/>
            </a:pPr>
            <a:r>
              <a:rPr lang="en-US" sz="1600" b="1" i="1" dirty="0"/>
              <a:t>why?</a:t>
            </a:r>
          </a:p>
        </p:txBody>
      </p:sp>
      <p:sp>
        <p:nvSpPr>
          <p:cNvPr id="40" name="Oval 39"/>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4" name="Rectangle 3">
            <a:extLst>
              <a:ext uri="{FF2B5EF4-FFF2-40B4-BE49-F238E27FC236}">
                <a16:creationId xmlns:a16="http://schemas.microsoft.com/office/drawing/2014/main" id="{F16FB62B-CAEB-517C-27A9-623C8AAF3DE2}"/>
              </a:ext>
            </a:extLst>
          </p:cNvPr>
          <p:cNvSpPr/>
          <p:nvPr/>
        </p:nvSpPr>
        <p:spPr bwMode="auto">
          <a:xfrm>
            <a:off x="480342" y="3286126"/>
            <a:ext cx="6963445" cy="1482722"/>
          </a:xfrm>
          <a:prstGeom prst="rect">
            <a:avLst/>
          </a:prstGeom>
          <a:solidFill>
            <a:srgbClr val="00FF00">
              <a:alpha val="5098"/>
            </a:srgbClr>
          </a:solidFill>
          <a:ln w="19050" cap="flat" cmpd="sng" algn="ctr">
            <a:solidFill>
              <a:schemeClr val="tx1"/>
            </a:solidFill>
            <a:prstDash val="solid"/>
            <a:round/>
            <a:headEnd type="none" w="med" len="med"/>
            <a:tailEnd type="none" w="med" len="med"/>
          </a:ln>
          <a:effectLst>
            <a:glow rad="101600">
              <a:srgbClr val="92D050">
                <a:alpha val="60000"/>
              </a:srgbClr>
            </a:glo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09332763"/>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4390"/>
                                        </p:tgtEl>
                                        <p:attrNameLst>
                                          <p:attrName>style.visibility</p:attrName>
                                        </p:attrNameLst>
                                      </p:cBhvr>
                                      <p:to>
                                        <p:strVal val="visible"/>
                                      </p:to>
                                    </p:set>
                                    <p:animEffect transition="in" filter="fade">
                                      <p:cBhvr>
                                        <p:cTn id="7" dur="1000"/>
                                        <p:tgtEl>
                                          <p:spTgt spid="3143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14390"/>
                                        </p:tgtEl>
                                        <p:attrNameLst>
                                          <p:attrName>style.visibility</p:attrName>
                                        </p:attrNameLst>
                                      </p:cBhvr>
                                      <p:to>
                                        <p:strVal val="visible"/>
                                      </p:to>
                                    </p:set>
                                    <p:animEffect transition="in" filter="fade">
                                      <p:cBhvr>
                                        <p:cTn id="10" dur="2000"/>
                                        <p:tgtEl>
                                          <p:spTgt spid="31439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6" presetClass="entr" presetSubtype="16" fill="hold" grpId="0" nodeType="withEffect">
                                  <p:stCondLst>
                                    <p:cond delay="1000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par>
                                <p:cTn id="44" presetID="26" presetClass="emph" presetSubtype="0" fill="hold" grpId="1" nodeType="withEffect">
                                  <p:stCondLst>
                                    <p:cond delay="10000"/>
                                  </p:stCondLst>
                                  <p:childTnLst>
                                    <p:animEffect transition="out" filter="fade">
                                      <p:cBhvr>
                                        <p:cTn id="45" dur="5500" tmFilter="0, 0; .2, .5; .8, .5; 1, 0"/>
                                        <p:tgtEl>
                                          <p:spTgt spid="4"/>
                                        </p:tgtEl>
                                      </p:cBhvr>
                                    </p:animEffect>
                                    <p:animScale>
                                      <p:cBhvr>
                                        <p:cTn id="46" dur="2750" autoRev="1" fill="hold"/>
                                        <p:tgtEl>
                                          <p:spTgt spid="4"/>
                                        </p:tgtEl>
                                      </p:cBhvr>
                                      <p:by x="105000" y="105000"/>
                                    </p:animScale>
                                  </p:childTnLst>
                                </p:cTn>
                              </p:par>
                              <p:par>
                                <p:cTn id="47" presetID="1" presetClass="exit" presetSubtype="0" fill="hold" grpId="0" nodeType="withEffect">
                                  <p:stCondLst>
                                    <p:cond delay="10000"/>
                                  </p:stCondLst>
                                  <p:childTnLst>
                                    <p:set>
                                      <p:cBhvr>
                                        <p:cTn id="4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0" grpId="0" animBg="1"/>
      <p:bldP spid="314390" grpId="1" animBg="1"/>
      <p:bldP spid="35" grpId="0" animBg="1"/>
      <p:bldP spid="36" grpId="0" animBg="1"/>
      <p:bldP spid="37" grpId="0" animBg="1"/>
      <p:bldP spid="40" grpId="0" animBg="1"/>
      <p:bldP spid="4" grpId="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87BD4807-1576-47EC-8987-E5EE49D1DCF3}" type="slidenum">
              <a:rPr lang="en-US" smtClean="0"/>
              <a:pPr>
                <a:defRPr/>
              </a:pPr>
              <a:t>38</a:t>
            </a:fld>
            <a:endParaRPr lang="en-US" dirty="0"/>
          </a:p>
        </p:txBody>
      </p:sp>
      <p:sp>
        <p:nvSpPr>
          <p:cNvPr id="28675" name="Rectangle 3"/>
          <p:cNvSpPr>
            <a:spLocks noGrp="1" noChangeArrowheads="1"/>
          </p:cNvSpPr>
          <p:nvPr>
            <p:ph type="body" idx="1"/>
          </p:nvPr>
        </p:nvSpPr>
        <p:spPr>
          <a:xfrm>
            <a:off x="233569" y="1828800"/>
            <a:ext cx="8676861" cy="4114800"/>
          </a:xfrm>
        </p:spPr>
        <p:txBody>
          <a:bodyPr lIns="90488" tIns="44450" rIns="90488" bIns="44450"/>
          <a:lstStyle/>
          <a:p>
            <a:pPr marL="114300" indent="-457200" eaLnBrk="1" hangingPunct="1"/>
            <a:r>
              <a:rPr lang="en-US" sz="2400" dirty="0"/>
              <a:t>Attempting to prevent a Service Member from making a lawful communication to either a MOC or an IG  </a:t>
            </a:r>
            <a:r>
              <a:rPr lang="en-US" sz="2400" i="1" dirty="0">
                <a:solidFill>
                  <a:srgbClr val="FF0000"/>
                </a:solidFill>
              </a:rPr>
              <a:t>(only applies to a Category I PC)</a:t>
            </a:r>
          </a:p>
          <a:p>
            <a:pPr marL="0" indent="0" eaLnBrk="1" hangingPunct="1">
              <a:buNone/>
            </a:pPr>
            <a:endParaRPr lang="en-US" sz="1200" i="1" dirty="0">
              <a:solidFill>
                <a:srgbClr val="FF0000"/>
              </a:solidFill>
            </a:endParaRPr>
          </a:p>
          <a:p>
            <a:pPr marL="114300" indent="-457200" eaLnBrk="1" hangingPunct="1"/>
            <a:r>
              <a:rPr lang="en-US" sz="2400" dirty="0"/>
              <a:t>Includes imposing unnecessary requirements to request, disclose, or report the PC in an effort to interfere, limit, block, or dissuade </a:t>
            </a:r>
            <a:r>
              <a:rPr lang="en-US" sz="2000" i="1" dirty="0"/>
              <a:t>(</a:t>
            </a:r>
            <a:r>
              <a:rPr lang="en-US" sz="2000" i="1" dirty="0">
                <a:solidFill>
                  <a:srgbClr val="FF0000"/>
                </a:solidFill>
              </a:rPr>
              <a:t>complainant’s perspective</a:t>
            </a:r>
            <a:r>
              <a:rPr lang="en-US" sz="2000" i="1" dirty="0"/>
              <a:t>)</a:t>
            </a:r>
          </a:p>
          <a:p>
            <a:pPr marL="114300" indent="-457200" eaLnBrk="1" hangingPunct="1"/>
            <a:endParaRPr lang="en-US" sz="1200" dirty="0"/>
          </a:p>
          <a:p>
            <a:pPr marL="114300" indent="-457200" eaLnBrk="1" hangingPunct="1"/>
            <a:r>
              <a:rPr lang="en-US" sz="2400" dirty="0"/>
              <a:t>Restriction complaints to Category II recipients are not covered or investigated under 10 USC 1034 or DoDD 7050.06</a:t>
            </a:r>
          </a:p>
          <a:p>
            <a:pPr marL="0" indent="0" eaLnBrk="1" hangingPunct="1">
              <a:buNone/>
            </a:pPr>
            <a:endParaRPr lang="en-US" sz="1200" dirty="0"/>
          </a:p>
          <a:p>
            <a:pPr marL="114300" indent="-457200" eaLnBrk="1" hangingPunct="1"/>
            <a:r>
              <a:rPr lang="en-US" sz="2400" dirty="0"/>
              <a:t>Does not have to be successful</a:t>
            </a:r>
          </a:p>
          <a:p>
            <a:pPr marL="0" indent="0" eaLnBrk="1" hangingPunct="1">
              <a:buNone/>
            </a:pPr>
            <a:endParaRPr lang="en-US" sz="1200" dirty="0"/>
          </a:p>
        </p:txBody>
      </p:sp>
      <p:sp>
        <p:nvSpPr>
          <p:cNvPr id="6" name="Oval 5"/>
          <p:cNvSpPr/>
          <p:nvPr/>
        </p:nvSpPr>
        <p:spPr bwMode="auto">
          <a:xfrm>
            <a:off x="228600" y="6553200"/>
            <a:ext cx="136525" cy="136525"/>
          </a:xfrm>
          <a:prstGeom prst="ellipse">
            <a:avLst/>
          </a:prstGeom>
          <a:solidFill>
            <a:schemeClr val="tx1"/>
          </a:solidFill>
          <a:ln w="76200" cap="flat" cmpd="sng" algn="ctr">
            <a:noFill/>
            <a:prstDash val="solid"/>
            <a:round/>
            <a:headEnd type="none" w="med" len="med"/>
            <a:tailEnd type="none" w="med" len="med"/>
          </a:ln>
          <a:effectLst/>
        </p:spPr>
        <p:txBody>
          <a:bodyPr>
            <a:spAutoFit/>
          </a:bodyPr>
          <a:lstStyle/>
          <a:p>
            <a:pPr algn="ctr">
              <a:defRPr/>
            </a:pPr>
            <a:endParaRPr lang="en-US" dirty="0">
              <a:effectLst>
                <a:outerShdw blurRad="38100" dist="38100" dir="2700000" algn="tl">
                  <a:srgbClr val="000000">
                    <a:alpha val="43137"/>
                  </a:srgbClr>
                </a:outerShdw>
              </a:effectLst>
              <a:cs typeface="Arial" pitchFamily="34" charset="0"/>
            </a:endParaRPr>
          </a:p>
        </p:txBody>
      </p:sp>
      <p:sp>
        <p:nvSpPr>
          <p:cNvPr id="4" name="Title 16">
            <a:extLst>
              <a:ext uri="{FF2B5EF4-FFF2-40B4-BE49-F238E27FC236}">
                <a16:creationId xmlns:a16="http://schemas.microsoft.com/office/drawing/2014/main" id="{C0E8A215-477E-16A1-142F-27803EBD1FE4}"/>
              </a:ext>
            </a:extLst>
          </p:cNvPr>
          <p:cNvSpPr txBox="1">
            <a:spLocks/>
          </p:cNvSpPr>
          <p:nvPr/>
        </p:nvSpPr>
        <p:spPr bwMode="auto">
          <a:xfrm>
            <a:off x="914400" y="26835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r>
              <a:rPr lang="en-US" sz="3800" kern="0" dirty="0">
                <a:cs typeface="Arial" pitchFamily="34" charset="0"/>
              </a:rPr>
              <a:t>Restriction</a:t>
            </a:r>
            <a:endParaRPr lang="en-US" sz="3800" kern="0" dirty="0"/>
          </a:p>
        </p:txBody>
      </p:sp>
    </p:spTree>
    <p:extLst>
      <p:ext uri="{BB962C8B-B14F-4D97-AF65-F5344CB8AC3E}">
        <p14:creationId xmlns:p14="http://schemas.microsoft.com/office/powerpoint/2010/main" val="344921216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145156" y="6400800"/>
            <a:ext cx="3962400" cy="457200"/>
          </a:xfrm>
        </p:spPr>
        <p:txBody>
          <a:bodyPr/>
          <a:lstStyle/>
          <a:p>
            <a:pPr>
              <a:defRPr/>
            </a:pPr>
            <a:r>
              <a:rPr lang="en-US" dirty="0"/>
              <a:t>U.S. Army Inspector General School   </a:t>
            </a:r>
            <a:fld id="{8CCF99B6-D8F8-48D5-95E8-9A52D16E437E}" type="slidenum">
              <a:rPr lang="en-US" smtClean="0"/>
              <a:pPr>
                <a:defRPr/>
              </a:pPr>
              <a:t>39</a:t>
            </a:fld>
            <a:endParaRPr lang="en-US" dirty="0"/>
          </a:p>
        </p:txBody>
      </p:sp>
      <p:sp>
        <p:nvSpPr>
          <p:cNvPr id="31747" name="Text Box 4"/>
          <p:cNvSpPr txBox="1">
            <a:spLocks noChangeArrowheads="1"/>
          </p:cNvSpPr>
          <p:nvPr/>
        </p:nvSpPr>
        <p:spPr bwMode="ltGray">
          <a:xfrm>
            <a:off x="1676400" y="304800"/>
            <a:ext cx="5943600" cy="677108"/>
          </a:xfrm>
          <a:prstGeom prst="rect">
            <a:avLst/>
          </a:prstGeom>
          <a:noFill/>
          <a:ln w="9525">
            <a:noFill/>
            <a:miter lim="800000"/>
            <a:headEnd/>
            <a:tailEnd/>
          </a:ln>
        </p:spPr>
        <p:txBody>
          <a:bodyPr>
            <a:spAutoFit/>
          </a:bodyPr>
          <a:lstStyle/>
          <a:p>
            <a:pPr algn="ctr"/>
            <a:r>
              <a:rPr lang="en-US" sz="3800" b="1" dirty="0"/>
              <a:t>ELO Check on Learning</a:t>
            </a:r>
          </a:p>
        </p:txBody>
      </p:sp>
      <p:sp>
        <p:nvSpPr>
          <p:cNvPr id="6" name="Rectangle 3"/>
          <p:cNvSpPr txBox="1">
            <a:spLocks noChangeArrowheads="1"/>
          </p:cNvSpPr>
          <p:nvPr/>
        </p:nvSpPr>
        <p:spPr bwMode="auto">
          <a:xfrm>
            <a:off x="233569" y="1941892"/>
            <a:ext cx="8676861" cy="3429000"/>
          </a:xfrm>
          <a:prstGeom prst="rect">
            <a:avLst/>
          </a:prstGeom>
          <a:noFill/>
          <a:ln w="9525">
            <a:noFill/>
            <a:miter lim="800000"/>
            <a:headEnd/>
            <a:tailEnd/>
          </a:ln>
        </p:spPr>
        <p:txBody>
          <a:bodyPr/>
          <a:lstStyle/>
          <a:p>
            <a:pPr>
              <a:lnSpc>
                <a:spcPct val="90000"/>
              </a:lnSpc>
              <a:spcBef>
                <a:spcPct val="20000"/>
              </a:spcBef>
              <a:buClr>
                <a:schemeClr val="tx1"/>
              </a:buClr>
              <a:defRPr/>
            </a:pPr>
            <a:r>
              <a:rPr lang="en-US" sz="2800" b="1" dirty="0"/>
              <a:t>ELO 4. Describe the four questions (or factors) that establish the framework for an investigation into an allegation of Whistleblower Reprisal (WBR).  </a:t>
            </a:r>
          </a:p>
          <a:p>
            <a:pPr marL="800100" lvl="1" indent="-342900">
              <a:lnSpc>
                <a:spcPct val="90000"/>
              </a:lnSpc>
              <a:spcBef>
                <a:spcPct val="20000"/>
              </a:spcBef>
              <a:buClr>
                <a:schemeClr val="tx1"/>
              </a:buClr>
              <a:buFontTx/>
              <a:buChar char="•"/>
              <a:defRPr/>
            </a:pPr>
            <a:r>
              <a:rPr lang="en-US" b="1" kern="0" dirty="0">
                <a:latin typeface="+mn-lt"/>
                <a:cs typeface="+mn-cs"/>
              </a:rPr>
              <a:t>Difference between retaliation and reprisal?</a:t>
            </a:r>
          </a:p>
          <a:p>
            <a:pPr marL="800100" lvl="1" indent="-342900">
              <a:lnSpc>
                <a:spcPct val="90000"/>
              </a:lnSpc>
              <a:spcBef>
                <a:spcPct val="20000"/>
              </a:spcBef>
              <a:buFontTx/>
              <a:buChar char="•"/>
              <a:defRPr/>
            </a:pPr>
            <a:r>
              <a:rPr lang="en-US" b="1" kern="0" dirty="0">
                <a:latin typeface="+mn-lt"/>
                <a:cs typeface="+mn-cs"/>
              </a:rPr>
              <a:t>What is restriction?</a:t>
            </a:r>
          </a:p>
          <a:p>
            <a:pPr marL="800100" lvl="1" indent="-342900">
              <a:lnSpc>
                <a:spcPct val="90000"/>
              </a:lnSpc>
              <a:spcBef>
                <a:spcPct val="20000"/>
              </a:spcBef>
              <a:buFontTx/>
              <a:buChar char="•"/>
              <a:defRPr/>
            </a:pPr>
            <a:r>
              <a:rPr lang="en-US" b="1" kern="0" dirty="0">
                <a:latin typeface="+mn-lt"/>
                <a:cs typeface="+mn-cs"/>
              </a:rPr>
              <a:t>What are the four elements of proof for a reprisal allegation?</a:t>
            </a:r>
          </a:p>
          <a:p>
            <a:pPr marL="800100" lvl="1" indent="-342900">
              <a:lnSpc>
                <a:spcPct val="90000"/>
              </a:lnSpc>
              <a:spcBef>
                <a:spcPct val="20000"/>
              </a:spcBef>
              <a:buFontTx/>
              <a:buChar char="•"/>
              <a:defRPr/>
            </a:pPr>
            <a:r>
              <a:rPr lang="en-US" b="1" kern="0" dirty="0">
                <a:latin typeface="+mn-lt"/>
                <a:cs typeface="+mn-cs"/>
              </a:rPr>
              <a:t>What are the four variables considered within the element of Causation?</a:t>
            </a:r>
          </a:p>
        </p:txBody>
      </p:sp>
    </p:spTree>
    <p:extLst>
      <p:ext uri="{BB962C8B-B14F-4D97-AF65-F5344CB8AC3E}">
        <p14:creationId xmlns:p14="http://schemas.microsoft.com/office/powerpoint/2010/main" val="3654945998"/>
      </p:ext>
    </p:extLst>
  </p:cSld>
  <p:clrMapOvr>
    <a:masterClrMapping/>
  </p:clrMapOvr>
  <p:transition>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76D53C06-7AC7-4ED1-8CFA-FC4ADA911F5A}" type="slidenum">
              <a:rPr lang="en-US" smtClean="0"/>
              <a:pPr>
                <a:defRPr/>
              </a:pPr>
              <a:t>4</a:t>
            </a:fld>
            <a:endParaRPr lang="en-US" dirty="0"/>
          </a:p>
        </p:txBody>
      </p:sp>
      <p:sp>
        <p:nvSpPr>
          <p:cNvPr id="4099" name="Rectangle 1030"/>
          <p:cNvSpPr>
            <a:spLocks noGrp="1" noChangeArrowheads="1"/>
          </p:cNvSpPr>
          <p:nvPr>
            <p:ph type="title"/>
          </p:nvPr>
        </p:nvSpPr>
        <p:spPr>
          <a:xfrm>
            <a:off x="1027544" y="95250"/>
            <a:ext cx="7086600" cy="1143000"/>
          </a:xfrm>
        </p:spPr>
        <p:txBody>
          <a:bodyPr/>
          <a:lstStyle/>
          <a:p>
            <a:pPr eaLnBrk="1" hangingPunct="1"/>
            <a:r>
              <a:rPr lang="en-US" sz="3800" dirty="0">
                <a:solidFill>
                  <a:schemeClr val="tx1"/>
                </a:solidFill>
              </a:rPr>
              <a:t>Enabling </a:t>
            </a:r>
            <a:br>
              <a:rPr lang="en-US" sz="3800" dirty="0">
                <a:solidFill>
                  <a:schemeClr val="tx1"/>
                </a:solidFill>
              </a:rPr>
            </a:br>
            <a:r>
              <a:rPr lang="en-US" sz="3800" dirty="0">
                <a:solidFill>
                  <a:schemeClr val="tx1"/>
                </a:solidFill>
              </a:rPr>
              <a:t>Learning Objectives</a:t>
            </a:r>
          </a:p>
        </p:txBody>
      </p:sp>
      <p:sp>
        <p:nvSpPr>
          <p:cNvPr id="4100" name="Rectangle 1031"/>
          <p:cNvSpPr>
            <a:spLocks noGrp="1" noChangeArrowheads="1"/>
          </p:cNvSpPr>
          <p:nvPr>
            <p:ph type="body" idx="1"/>
          </p:nvPr>
        </p:nvSpPr>
        <p:spPr>
          <a:xfrm>
            <a:off x="238538" y="1918251"/>
            <a:ext cx="8676861" cy="4648200"/>
          </a:xfrm>
        </p:spPr>
        <p:txBody>
          <a:bodyPr/>
          <a:lstStyle/>
          <a:p>
            <a:pPr marL="514350" indent="-514350" eaLnBrk="1" hangingPunct="1">
              <a:lnSpc>
                <a:spcPct val="90000"/>
              </a:lnSpc>
              <a:buFontTx/>
              <a:buAutoNum type="arabicPeriod"/>
              <a:defRPr/>
            </a:pPr>
            <a:r>
              <a:rPr lang="en-US" sz="2400" dirty="0">
                <a:latin typeface="+mj-lt"/>
              </a:rPr>
              <a:t>Describe the four categories of Whistleblower complainants.</a:t>
            </a:r>
          </a:p>
          <a:p>
            <a:pPr marL="514350" indent="-514350" eaLnBrk="1" hangingPunct="1">
              <a:lnSpc>
                <a:spcPct val="90000"/>
              </a:lnSpc>
              <a:buFontTx/>
              <a:buAutoNum type="arabicPeriod"/>
              <a:defRPr/>
            </a:pPr>
            <a:endParaRPr lang="en-US" sz="2400" dirty="0">
              <a:latin typeface="+mj-lt"/>
            </a:endParaRPr>
          </a:p>
          <a:p>
            <a:pPr marL="514350" indent="-514350" eaLnBrk="1" hangingPunct="1">
              <a:lnSpc>
                <a:spcPct val="90000"/>
              </a:lnSpc>
              <a:buFontTx/>
              <a:buAutoNum type="arabicPeriod"/>
              <a:defRPr/>
            </a:pPr>
            <a:r>
              <a:rPr lang="en-US" sz="2400" dirty="0">
                <a:latin typeface="+mj-lt"/>
              </a:rPr>
              <a:t>Describe the agency authorized to receive Whistleblower allegations. </a:t>
            </a:r>
          </a:p>
          <a:p>
            <a:pPr marL="514350" indent="-514350" eaLnBrk="1" hangingPunct="1">
              <a:lnSpc>
                <a:spcPct val="90000"/>
              </a:lnSpc>
              <a:buFontTx/>
              <a:buAutoNum type="arabicPeriod"/>
              <a:defRPr/>
            </a:pPr>
            <a:endParaRPr lang="en-US" sz="2400" dirty="0">
              <a:latin typeface="+mj-lt"/>
            </a:endParaRPr>
          </a:p>
          <a:p>
            <a:pPr marL="514350" indent="-514350" eaLnBrk="1" hangingPunct="1">
              <a:lnSpc>
                <a:spcPct val="90000"/>
              </a:lnSpc>
              <a:buFontTx/>
              <a:buAutoNum type="arabicPeriod"/>
              <a:defRPr/>
            </a:pPr>
            <a:r>
              <a:rPr lang="en-US" sz="2400" dirty="0">
                <a:latin typeface="+mj-lt"/>
              </a:rPr>
              <a:t>Identify what agency is responsible for investigating reprisal allegations for each complainant category.</a:t>
            </a:r>
          </a:p>
          <a:p>
            <a:pPr marL="514350" indent="-514350" eaLnBrk="1" hangingPunct="1">
              <a:lnSpc>
                <a:spcPct val="90000"/>
              </a:lnSpc>
              <a:buFontTx/>
              <a:buAutoNum type="arabicPeriod"/>
              <a:defRPr/>
            </a:pPr>
            <a:endParaRPr lang="en-US" sz="2400" dirty="0">
              <a:latin typeface="+mj-lt"/>
            </a:endParaRPr>
          </a:p>
          <a:p>
            <a:pPr marL="514350" indent="-514350" eaLnBrk="1" hangingPunct="1">
              <a:lnSpc>
                <a:spcPct val="90000"/>
              </a:lnSpc>
              <a:buFontTx/>
              <a:buAutoNum type="arabicPeriod"/>
              <a:defRPr/>
            </a:pPr>
            <a:r>
              <a:rPr lang="en-US" sz="2400" dirty="0">
                <a:latin typeface="+mj-lt"/>
              </a:rPr>
              <a:t>Describe the four questions (or factors) that establish the framework for an investigation into an allegation of Whistleblower Reprisal (WBR).  </a:t>
            </a:r>
          </a:p>
        </p:txBody>
      </p:sp>
      <p:grpSp>
        <p:nvGrpSpPr>
          <p:cNvPr id="11" name="Group 4"/>
          <p:cNvGrpSpPr>
            <a:grpSpLocks/>
          </p:cNvGrpSpPr>
          <p:nvPr/>
        </p:nvGrpSpPr>
        <p:grpSpPr bwMode="auto">
          <a:xfrm>
            <a:off x="7848600" y="76200"/>
            <a:ext cx="1371884" cy="1295400"/>
            <a:chOff x="432" y="624"/>
            <a:chExt cx="559" cy="528"/>
          </a:xfrm>
        </p:grpSpPr>
        <p:sp>
          <p:nvSpPr>
            <p:cNvPr id="12"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Text Box 6"/>
            <p:cNvSpPr txBox="1">
              <a:spLocks noChangeArrowheads="1"/>
            </p:cNvSpPr>
            <p:nvPr/>
          </p:nvSpPr>
          <p:spPr bwMode="auto">
            <a:xfrm>
              <a:off x="549" y="812"/>
              <a:ext cx="442" cy="151"/>
            </a:xfrm>
            <a:prstGeom prst="rect">
              <a:avLst/>
            </a:prstGeom>
            <a:noFill/>
            <a:ln w="12700">
              <a:noFill/>
              <a:miter lim="800000"/>
              <a:headEnd/>
              <a:tailEnd/>
            </a:ln>
          </p:spPr>
          <p:txBody>
            <a:bodyPr>
              <a:spAutoFit/>
            </a:bodyPr>
            <a:lstStyle/>
            <a:p>
              <a:pPr eaLnBrk="0" hangingPunct="0"/>
              <a:r>
                <a:rPr lang="en-US" sz="1800" b="1" dirty="0">
                  <a:solidFill>
                    <a:schemeClr val="tx1"/>
                  </a:solidFill>
                  <a:latin typeface="+mn-lt"/>
                </a:rPr>
                <a:t>ELOs</a:t>
              </a:r>
            </a:p>
          </p:txBody>
        </p:sp>
      </p:grpSp>
    </p:spTree>
    <p:extLst>
      <p:ext uri="{BB962C8B-B14F-4D97-AF65-F5344CB8AC3E}">
        <p14:creationId xmlns:p14="http://schemas.microsoft.com/office/powerpoint/2010/main" val="61644271"/>
      </p:ext>
    </p:extLst>
  </p:cSld>
  <p:clrMapOvr>
    <a:masterClrMapping/>
  </p:clrMapOvr>
  <p:transition>
    <p:sndAc>
      <p:end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D1B4CF30-7828-4B82-E09D-E738B4EA5403}"/>
              </a:ext>
            </a:extLst>
          </p:cNvPr>
          <p:cNvSpPr>
            <a:spLocks noGrp="1"/>
          </p:cNvSpPr>
          <p:nvPr>
            <p:ph type="ftr" sz="quarter" idx="10"/>
          </p:nvPr>
        </p:nvSpPr>
        <p:spPr>
          <a:xfrm>
            <a:off x="5105400" y="6400800"/>
            <a:ext cx="4038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42D5A099-3A42-4D12-A0F5-F4262243BE93}" type="slidenum">
              <a:rPr lang="en-US" altLang="en-US" sz="1400" smtClean="0"/>
              <a:pPr>
                <a:spcBef>
                  <a:spcPct val="0"/>
                </a:spcBef>
                <a:buFontTx/>
                <a:buNone/>
              </a:pPr>
              <a:t>40</a:t>
            </a:fld>
            <a:endParaRPr lang="en-US" altLang="en-US" sz="1400"/>
          </a:p>
        </p:txBody>
      </p:sp>
      <p:sp>
        <p:nvSpPr>
          <p:cNvPr id="12292" name="Rectangle 3">
            <a:extLst>
              <a:ext uri="{FF2B5EF4-FFF2-40B4-BE49-F238E27FC236}">
                <a16:creationId xmlns:a16="http://schemas.microsoft.com/office/drawing/2014/main" id="{E8D8C7AC-CB02-0E51-1E46-FBA44F43FA93}"/>
              </a:ext>
            </a:extLst>
          </p:cNvPr>
          <p:cNvSpPr>
            <a:spLocks noGrp="1" noChangeArrowheads="1"/>
          </p:cNvSpPr>
          <p:nvPr>
            <p:ph type="body" sz="half" idx="2"/>
          </p:nvPr>
        </p:nvSpPr>
        <p:spPr>
          <a:xfrm>
            <a:off x="228600" y="2096911"/>
            <a:ext cx="8686800" cy="4267200"/>
          </a:xfrm>
        </p:spPr>
        <p:txBody>
          <a:bodyPr/>
          <a:lstStyle/>
          <a:p>
            <a:pPr eaLnBrk="1" hangingPunct="1">
              <a:lnSpc>
                <a:spcPct val="90000"/>
              </a:lnSpc>
              <a:buFontTx/>
              <a:buNone/>
              <a:defRPr/>
            </a:pPr>
            <a:r>
              <a:rPr lang="en-US" sz="2200" u="sng" dirty="0"/>
              <a:t>Four Required Documents </a:t>
            </a:r>
            <a:r>
              <a:rPr lang="en-US" sz="2200" dirty="0"/>
              <a:t>to </a:t>
            </a:r>
            <a:r>
              <a:rPr lang="en-US" sz="2200" dirty="0">
                <a:solidFill>
                  <a:srgbClr val="FF0000"/>
                </a:solidFill>
              </a:rPr>
              <a:t>Whistleblower Division</a:t>
            </a:r>
            <a:r>
              <a:rPr lang="en-US" sz="2200" dirty="0"/>
              <a:t> within </a:t>
            </a:r>
            <a:r>
              <a:rPr lang="en-US" sz="2200" i="1" u="sng" dirty="0">
                <a:solidFill>
                  <a:srgbClr val="FF0000"/>
                </a:solidFill>
              </a:rPr>
              <a:t>ten</a:t>
            </a:r>
            <a:r>
              <a:rPr lang="en-US" sz="2200" dirty="0"/>
              <a:t> business days:</a:t>
            </a:r>
          </a:p>
          <a:p>
            <a:pPr marL="1314450" lvl="2" indent="-457200" eaLnBrk="1" hangingPunct="1">
              <a:buFontTx/>
              <a:buAutoNum type="arabicPeriod"/>
              <a:defRPr/>
            </a:pPr>
            <a:r>
              <a:rPr lang="en-US" sz="2000" dirty="0">
                <a:solidFill>
                  <a:srgbClr val="3333FF"/>
                </a:solidFill>
              </a:rPr>
              <a:t>DA 1559 – IG Action Request (IGAR) </a:t>
            </a:r>
            <a:r>
              <a:rPr lang="en-US" sz="2000" dirty="0"/>
              <a:t>with supporting documentation</a:t>
            </a:r>
          </a:p>
          <a:p>
            <a:pPr marL="1314450" lvl="2" indent="-457200" eaLnBrk="1" hangingPunct="1">
              <a:buFontTx/>
              <a:buAutoNum type="arabicPeriod"/>
              <a:defRPr/>
            </a:pPr>
            <a:r>
              <a:rPr lang="en-US" sz="2000" u="sng" dirty="0">
                <a:solidFill>
                  <a:srgbClr val="3333FF"/>
                </a:solidFill>
              </a:rPr>
              <a:t>Complaint Clarification Interview (CCI) </a:t>
            </a:r>
            <a:r>
              <a:rPr lang="en-US" sz="2000" u="sng" dirty="0"/>
              <a:t>(</a:t>
            </a:r>
            <a:r>
              <a:rPr lang="en-US" sz="2000" dirty="0"/>
              <a:t>Informal or Formal)</a:t>
            </a:r>
            <a:r>
              <a:rPr lang="en-US" sz="2000" u="sng" dirty="0"/>
              <a:t> </a:t>
            </a:r>
            <a:endParaRPr lang="en-US" sz="2000" strike="sngStrike" dirty="0"/>
          </a:p>
          <a:p>
            <a:pPr lvl="3" indent="-285750" eaLnBrk="1" hangingPunct="1">
              <a:buFontTx/>
              <a:buChar char="-"/>
              <a:defRPr/>
            </a:pPr>
            <a:r>
              <a:rPr lang="en-US" dirty="0"/>
              <a:t>Status/Identify the Elements/Special Case Screening</a:t>
            </a:r>
          </a:p>
          <a:p>
            <a:pPr lvl="3" indent="-285750" eaLnBrk="1" hangingPunct="1">
              <a:buFontTx/>
              <a:buChar char="-"/>
              <a:defRPr/>
            </a:pPr>
            <a:r>
              <a:rPr lang="en-US" dirty="0"/>
              <a:t>Include a timeline / chronology</a:t>
            </a:r>
          </a:p>
          <a:p>
            <a:pPr marL="1314450" lvl="2" indent="-457200" eaLnBrk="1" hangingPunct="1">
              <a:buFontTx/>
              <a:buAutoNum type="arabicPeriod"/>
              <a:defRPr/>
            </a:pPr>
            <a:r>
              <a:rPr lang="en-US" sz="2000" dirty="0">
                <a:solidFill>
                  <a:srgbClr val="3333FF"/>
                </a:solidFill>
              </a:rPr>
              <a:t>Military Whistleblower Reprisal Intake Worksheet </a:t>
            </a:r>
            <a:r>
              <a:rPr lang="en-US" sz="2000" dirty="0"/>
              <a:t>(RIW)</a:t>
            </a:r>
          </a:p>
          <a:p>
            <a:pPr marL="1314450" lvl="2" indent="-457200" eaLnBrk="1" hangingPunct="1">
              <a:buFontTx/>
              <a:buAutoNum type="arabicPeriod"/>
              <a:defRPr/>
            </a:pPr>
            <a:r>
              <a:rPr lang="en-US" sz="2000" dirty="0">
                <a:solidFill>
                  <a:srgbClr val="3333FF"/>
                </a:solidFill>
              </a:rPr>
              <a:t>Military Reprisal / Restriction Complaint Notification </a:t>
            </a:r>
            <a:r>
              <a:rPr lang="en-US" sz="2000" dirty="0"/>
              <a:t>(MR / RCN)</a:t>
            </a:r>
            <a:endParaRPr lang="en-US" sz="1000" dirty="0"/>
          </a:p>
          <a:p>
            <a:pPr marL="57150" indent="0" eaLnBrk="1" hangingPunct="1">
              <a:buFontTx/>
              <a:buNone/>
              <a:defRPr/>
            </a:pPr>
            <a:endParaRPr lang="en-US" sz="1000" dirty="0"/>
          </a:p>
          <a:p>
            <a:pPr marL="57150" indent="0" eaLnBrk="1" hangingPunct="1">
              <a:buFontTx/>
              <a:buNone/>
              <a:defRPr/>
            </a:pPr>
            <a:r>
              <a:rPr lang="en-US" sz="2000" dirty="0"/>
              <a:t>Note: </a:t>
            </a:r>
            <a:r>
              <a:rPr lang="en-US" sz="2000" u="sng" dirty="0">
                <a:solidFill>
                  <a:srgbClr val="FF0000"/>
                </a:solidFill>
              </a:rPr>
              <a:t>DO NOT</a:t>
            </a:r>
            <a:r>
              <a:rPr lang="en-US" sz="2000" dirty="0"/>
              <a:t> notify the RMO(s) or their Commander / Supervisor</a:t>
            </a:r>
            <a:endParaRPr lang="en-US" sz="2400" dirty="0"/>
          </a:p>
        </p:txBody>
      </p:sp>
      <p:sp>
        <p:nvSpPr>
          <p:cNvPr id="4" name="Rectangle 2">
            <a:extLst>
              <a:ext uri="{FF2B5EF4-FFF2-40B4-BE49-F238E27FC236}">
                <a16:creationId xmlns:a16="http://schemas.microsoft.com/office/drawing/2014/main" id="{B7140D77-83D2-4F82-7378-57935878D74C}"/>
              </a:ext>
            </a:extLst>
          </p:cNvPr>
          <p:cNvSpPr>
            <a:spLocks noGrp="1" noChangeArrowheads="1"/>
          </p:cNvSpPr>
          <p:nvPr>
            <p:ph type="title"/>
          </p:nvPr>
        </p:nvSpPr>
        <p:spPr>
          <a:xfrm>
            <a:off x="762000" y="228600"/>
            <a:ext cx="8238836" cy="762000"/>
          </a:xfrm>
        </p:spPr>
        <p:txBody>
          <a:bodyPr/>
          <a:lstStyle/>
          <a:p>
            <a:pPr eaLnBrk="1" hangingPunct="1"/>
            <a:r>
              <a:rPr lang="en-US" sz="3800" dirty="0">
                <a:solidFill>
                  <a:schemeClr val="tx1"/>
                </a:solidFill>
              </a:rPr>
              <a:t>STEP 1: Receive the IGAR</a:t>
            </a:r>
          </a:p>
        </p:txBody>
      </p:sp>
      <p:pic>
        <p:nvPicPr>
          <p:cNvPr id="5" name="Picture 4">
            <a:extLst>
              <a:ext uri="{FF2B5EF4-FFF2-40B4-BE49-F238E27FC236}">
                <a16:creationId xmlns:a16="http://schemas.microsoft.com/office/drawing/2014/main" id="{20254AB3-E8DF-4CBB-7B92-60934D826C6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60007" y="990600"/>
            <a:ext cx="3505200" cy="533400"/>
          </a:xfrm>
          <a:prstGeom prst="rect">
            <a:avLst/>
          </a:prstGeom>
        </p:spPr>
      </p:pic>
      <p:sp>
        <p:nvSpPr>
          <p:cNvPr id="2" name="TextBox 1">
            <a:extLst>
              <a:ext uri="{FF2B5EF4-FFF2-40B4-BE49-F238E27FC236}">
                <a16:creationId xmlns:a16="http://schemas.microsoft.com/office/drawing/2014/main" id="{CD4564CC-637C-839D-2059-59037FB47F47}"/>
              </a:ext>
            </a:extLst>
          </p:cNvPr>
          <p:cNvSpPr txBox="1"/>
          <p:nvPr/>
        </p:nvSpPr>
        <p:spPr>
          <a:xfrm>
            <a:off x="2387410" y="1465152"/>
            <a:ext cx="4250393" cy="523220"/>
          </a:xfrm>
          <a:prstGeom prst="rect">
            <a:avLst/>
          </a:prstGeom>
          <a:noFill/>
        </p:spPr>
        <p:txBody>
          <a:bodyPr wrap="square">
            <a:spAutoFit/>
          </a:bodyPr>
          <a:lstStyle/>
          <a:p>
            <a:pPr algn="ctr"/>
            <a:r>
              <a:rPr lang="en-US" sz="1400" b="1" u="sng" dirty="0">
                <a:solidFill>
                  <a:srgbClr val="0000FF"/>
                </a:solidFill>
                <a:latin typeface="Arial" charset="0"/>
                <a:cs typeface="Arial" charset="0"/>
              </a:rPr>
              <a:t>The A&amp;I Guide</a:t>
            </a:r>
            <a:r>
              <a:rPr lang="en-US" sz="1400" b="1" dirty="0">
                <a:solidFill>
                  <a:srgbClr val="0000FF"/>
                </a:solidFill>
                <a:latin typeface="Arial" charset="0"/>
                <a:cs typeface="Arial" charset="0"/>
              </a:rPr>
              <a:t>, Interim Doctrinal Change to Section 9-5</a:t>
            </a:r>
            <a:endParaRPr lang="en-US" sz="1400" dirty="0"/>
          </a:p>
        </p:txBody>
      </p:sp>
    </p:spTree>
  </p:cSld>
  <p:clrMapOvr>
    <a:masterClrMapping/>
  </p:clrMapOvr>
  <p:transition>
    <p:sndAc>
      <p:end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105400" y="6400800"/>
            <a:ext cx="4038600" cy="457200"/>
          </a:xfrm>
        </p:spPr>
        <p:txBody>
          <a:bodyPr/>
          <a:lstStyle/>
          <a:p>
            <a:pPr>
              <a:defRPr/>
            </a:pPr>
            <a:r>
              <a:rPr lang="en-US" dirty="0"/>
              <a:t>U.S. Army Inspector General School   </a:t>
            </a:r>
            <a:fld id="{6B061BDF-7116-4400-BB42-4246C2EAD27D}" type="slidenum">
              <a:rPr lang="en-US" smtClean="0"/>
              <a:pPr>
                <a:defRPr/>
              </a:pPr>
              <a:t>41</a:t>
            </a:fld>
            <a:endParaRPr lang="en-US" dirty="0"/>
          </a:p>
        </p:txBody>
      </p:sp>
      <p:sp>
        <p:nvSpPr>
          <p:cNvPr id="12291" name="Rectangle 2"/>
          <p:cNvSpPr>
            <a:spLocks noGrp="1" noChangeArrowheads="1"/>
          </p:cNvSpPr>
          <p:nvPr>
            <p:ph type="title"/>
          </p:nvPr>
        </p:nvSpPr>
        <p:spPr>
          <a:xfrm>
            <a:off x="990600" y="304800"/>
            <a:ext cx="8153400" cy="762000"/>
          </a:xfrm>
        </p:spPr>
        <p:txBody>
          <a:bodyPr/>
          <a:lstStyle/>
          <a:p>
            <a:pPr eaLnBrk="1" hangingPunct="1"/>
            <a:r>
              <a:rPr lang="en-US" sz="3800" dirty="0">
                <a:solidFill>
                  <a:schemeClr val="tx1"/>
                </a:solidFill>
              </a:rPr>
              <a:t>STEP 2: Preliminary Analysis</a:t>
            </a:r>
            <a:br>
              <a:rPr lang="en-US" sz="3800" dirty="0">
                <a:solidFill>
                  <a:schemeClr val="tx1"/>
                </a:solidFill>
              </a:rPr>
            </a:br>
            <a:r>
              <a:rPr lang="en-US" sz="2600" dirty="0"/>
              <a:t>Select a Course of Action (COA)</a:t>
            </a:r>
            <a:br>
              <a:rPr lang="en-US" sz="2600" dirty="0"/>
            </a:br>
            <a:endParaRPr lang="en-US" sz="2600" dirty="0">
              <a:solidFill>
                <a:schemeClr val="tx1"/>
              </a:solidFill>
            </a:endParaRPr>
          </a:p>
        </p:txBody>
      </p:sp>
      <p:sp>
        <p:nvSpPr>
          <p:cNvPr id="12292" name="Rectangle 3"/>
          <p:cNvSpPr>
            <a:spLocks noGrp="1" noChangeArrowheads="1"/>
          </p:cNvSpPr>
          <p:nvPr>
            <p:ph type="body" sz="half" idx="2"/>
          </p:nvPr>
        </p:nvSpPr>
        <p:spPr>
          <a:xfrm>
            <a:off x="381000" y="1981200"/>
            <a:ext cx="8686800" cy="4267200"/>
          </a:xfrm>
        </p:spPr>
        <p:txBody>
          <a:bodyPr/>
          <a:lstStyle/>
          <a:p>
            <a:pPr>
              <a:defRPr/>
            </a:pPr>
            <a:r>
              <a:rPr lang="en-US" sz="2000" dirty="0"/>
              <a:t>Upon Completion of the RIW, as the reporting IG, you are required to complete an MRCD within </a:t>
            </a:r>
            <a:r>
              <a:rPr lang="en-US" sz="2000" dirty="0">
                <a:solidFill>
                  <a:srgbClr val="3333FF"/>
                </a:solidFill>
              </a:rPr>
              <a:t>30</a:t>
            </a:r>
            <a:r>
              <a:rPr lang="en-US" sz="2000" dirty="0"/>
              <a:t> working days.  </a:t>
            </a:r>
          </a:p>
          <a:p>
            <a:pPr marL="0" indent="0">
              <a:buNone/>
              <a:defRPr/>
            </a:pPr>
            <a:endParaRPr lang="en-US" sz="500" dirty="0"/>
          </a:p>
          <a:p>
            <a:pPr>
              <a:defRPr/>
            </a:pPr>
            <a:r>
              <a:rPr lang="en-US" sz="2000" dirty="0"/>
              <a:t>There are two COAs to recommend within the MRCD:</a:t>
            </a:r>
          </a:p>
          <a:p>
            <a:pPr lvl="1"/>
            <a:r>
              <a:rPr lang="en-US" sz="2000" dirty="0">
                <a:solidFill>
                  <a:srgbClr val="FF0000"/>
                </a:solidFill>
              </a:rPr>
              <a:t>Evaluate and Close </a:t>
            </a:r>
            <a:r>
              <a:rPr lang="en-US" sz="2000" dirty="0"/>
              <a:t>(Military Reprisal Complaint – Determination (MRCD) Form)</a:t>
            </a:r>
          </a:p>
          <a:p>
            <a:pPr lvl="1"/>
            <a:r>
              <a:rPr lang="en-US" sz="2000" dirty="0">
                <a:solidFill>
                  <a:srgbClr val="008000"/>
                </a:solidFill>
              </a:rPr>
              <a:t>Investigation</a:t>
            </a:r>
            <a:r>
              <a:rPr lang="en-US" sz="2000" dirty="0"/>
              <a:t> documented by a Summary WBR ROI or a (Standard) WBR ROI</a:t>
            </a:r>
          </a:p>
          <a:p>
            <a:pPr marL="457200" lvl="1" indent="0">
              <a:buNone/>
            </a:pPr>
            <a:endParaRPr lang="en-US" sz="500" dirty="0"/>
          </a:p>
          <a:p>
            <a:pPr marL="400050"/>
            <a:r>
              <a:rPr lang="en-US" sz="2000" dirty="0"/>
              <a:t>Reporting IG granted authority to gather necessary evidence (minus the RMO), and analyze elements of proof until DAIG formally refers the case</a:t>
            </a:r>
          </a:p>
          <a:p>
            <a:pPr marL="57150" indent="0">
              <a:buNone/>
            </a:pPr>
            <a:endParaRPr lang="en-US" sz="500" dirty="0"/>
          </a:p>
          <a:p>
            <a:r>
              <a:rPr lang="en-US" sz="2000" dirty="0"/>
              <a:t>Each COA remains viable through the life of the investigative process</a:t>
            </a:r>
          </a:p>
          <a:p>
            <a:pPr marL="457200" lvl="1" indent="0" eaLnBrk="1" hangingPunct="1">
              <a:buNone/>
            </a:pPr>
            <a:endParaRPr lang="en-US" sz="2000" dirty="0"/>
          </a:p>
        </p:txBody>
      </p:sp>
      <p:pic>
        <p:nvPicPr>
          <p:cNvPr id="2" name="Picture 1">
            <a:extLst>
              <a:ext uri="{FF2B5EF4-FFF2-40B4-BE49-F238E27FC236}">
                <a16:creationId xmlns:a16="http://schemas.microsoft.com/office/drawing/2014/main" id="{22A180BD-111D-4494-13B9-A203671FE026}"/>
              </a:ext>
            </a:extLst>
          </p:cNvPr>
          <p:cNvPicPr>
            <a:picLocks noChangeAspect="1"/>
          </p:cNvPicPr>
          <p:nvPr/>
        </p:nvPicPr>
        <p:blipFill rotWithShape="1">
          <a:blip r:embed="rId3"/>
          <a:srcRect b="80785"/>
          <a:stretch/>
        </p:blipFill>
        <p:spPr>
          <a:xfrm>
            <a:off x="2692524" y="1277384"/>
            <a:ext cx="4432176" cy="475596"/>
          </a:xfrm>
          <a:prstGeom prst="rect">
            <a:avLst/>
          </a:prstGeom>
        </p:spPr>
      </p:pic>
    </p:spTree>
    <p:extLst>
      <p:ext uri="{BB962C8B-B14F-4D97-AF65-F5344CB8AC3E}">
        <p14:creationId xmlns:p14="http://schemas.microsoft.com/office/powerpoint/2010/main" val="556924975"/>
      </p:ext>
    </p:extLst>
  </p:cSld>
  <p:clrMapOvr>
    <a:masterClrMapping/>
  </p:clrMapOvr>
  <p:transition>
    <p:sndAc>
      <p:end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xfrm>
            <a:off x="5105400" y="6400800"/>
            <a:ext cx="4038600" cy="457200"/>
          </a:xfrm>
        </p:spPr>
        <p:txBody>
          <a:bodyPr/>
          <a:lstStyle/>
          <a:p>
            <a:pPr>
              <a:defRPr/>
            </a:pPr>
            <a:r>
              <a:rPr lang="en-US" dirty="0"/>
              <a:t>U.S. Army Inspector General School   </a:t>
            </a:r>
            <a:fld id="{3EFBEF01-3035-44D0-963F-AA5C69A27A6D}" type="slidenum">
              <a:rPr lang="en-US" smtClean="0"/>
              <a:pPr>
                <a:defRPr/>
              </a:pPr>
              <a:t>42</a:t>
            </a:fld>
            <a:endParaRPr lang="en-US" dirty="0"/>
          </a:p>
        </p:txBody>
      </p:sp>
      <p:sp>
        <p:nvSpPr>
          <p:cNvPr id="11267" name="Rectangle 2"/>
          <p:cNvSpPr>
            <a:spLocks noGrp="1" noChangeArrowheads="1"/>
          </p:cNvSpPr>
          <p:nvPr>
            <p:ph type="title"/>
          </p:nvPr>
        </p:nvSpPr>
        <p:spPr>
          <a:xfrm>
            <a:off x="1007798" y="228600"/>
            <a:ext cx="8195203" cy="762000"/>
          </a:xfrm>
        </p:spPr>
        <p:txBody>
          <a:bodyPr/>
          <a:lstStyle/>
          <a:p>
            <a:pPr eaLnBrk="1" hangingPunct="1"/>
            <a:r>
              <a:rPr lang="en-US" sz="3800" dirty="0">
                <a:solidFill>
                  <a:schemeClr val="tx1"/>
                </a:solidFill>
              </a:rPr>
              <a:t>WBR Process Considerations</a:t>
            </a:r>
          </a:p>
        </p:txBody>
      </p:sp>
      <p:sp>
        <p:nvSpPr>
          <p:cNvPr id="11268" name="Rectangle 3"/>
          <p:cNvSpPr>
            <a:spLocks noGrp="1" noChangeArrowheads="1"/>
          </p:cNvSpPr>
          <p:nvPr>
            <p:ph type="body" sz="half" idx="2"/>
          </p:nvPr>
        </p:nvSpPr>
        <p:spPr>
          <a:xfrm>
            <a:off x="1447800" y="1914939"/>
            <a:ext cx="7315200" cy="4267200"/>
          </a:xfrm>
        </p:spPr>
        <p:txBody>
          <a:bodyPr/>
          <a:lstStyle/>
          <a:p>
            <a:pPr lvl="1" eaLnBrk="1" hangingPunct="1">
              <a:lnSpc>
                <a:spcPct val="90000"/>
              </a:lnSpc>
              <a:buFont typeface="Arial" charset="0"/>
              <a:buChar char="•"/>
            </a:pPr>
            <a:r>
              <a:rPr lang="en-US" sz="2100" dirty="0"/>
              <a:t>IGs </a:t>
            </a:r>
            <a:r>
              <a:rPr lang="en-US" sz="2100" i="1" u="sng" dirty="0">
                <a:solidFill>
                  <a:srgbClr val="FF0000"/>
                </a:solidFill>
              </a:rPr>
              <a:t>will NOT accept or pursue, anonymous or third-party complaints</a:t>
            </a:r>
            <a:r>
              <a:rPr lang="en-US" sz="2100" i="1" dirty="0">
                <a:solidFill>
                  <a:srgbClr val="FF0000"/>
                </a:solidFill>
              </a:rPr>
              <a:t> </a:t>
            </a:r>
            <a:r>
              <a:rPr lang="en-US" sz="2100" dirty="0"/>
              <a:t>of WBR</a:t>
            </a:r>
          </a:p>
          <a:p>
            <a:pPr lvl="1" eaLnBrk="1" hangingPunct="1">
              <a:lnSpc>
                <a:spcPct val="90000"/>
              </a:lnSpc>
              <a:buFont typeface="Arial" charset="0"/>
              <a:buChar char="•"/>
            </a:pPr>
            <a:endParaRPr lang="en-US" sz="2100" dirty="0">
              <a:solidFill>
                <a:srgbClr val="FF3300"/>
              </a:solidFill>
            </a:endParaRPr>
          </a:p>
          <a:p>
            <a:pPr lvl="1" eaLnBrk="1" hangingPunct="1">
              <a:lnSpc>
                <a:spcPct val="90000"/>
              </a:lnSpc>
              <a:buClr>
                <a:schemeClr val="tx1"/>
              </a:buClr>
              <a:buFont typeface="Arial" charset="0"/>
              <a:buChar char="•"/>
            </a:pPr>
            <a:r>
              <a:rPr lang="en-US" sz="2100" i="1" u="sng" dirty="0">
                <a:solidFill>
                  <a:srgbClr val="FF0000"/>
                </a:solidFill>
              </a:rPr>
              <a:t>Steps 1 &amp; 2</a:t>
            </a:r>
            <a:r>
              <a:rPr lang="en-US" sz="2100" dirty="0"/>
              <a:t> (IGAP):  Open the case &amp; assess for issues and allegations; </a:t>
            </a:r>
            <a:r>
              <a:rPr lang="en-US" sz="2100" dirty="0">
                <a:solidFill>
                  <a:srgbClr val="3333FF"/>
                </a:solidFill>
              </a:rPr>
              <a:t>separate Whistleblower allegations from all other issues and allegations</a:t>
            </a:r>
          </a:p>
          <a:p>
            <a:pPr lvl="1" eaLnBrk="1" hangingPunct="1">
              <a:lnSpc>
                <a:spcPct val="90000"/>
              </a:lnSpc>
              <a:buClr>
                <a:schemeClr val="tx1"/>
              </a:buClr>
              <a:buFontTx/>
              <a:buNone/>
            </a:pPr>
            <a:endParaRPr lang="en-US" sz="2100" i="1" u="sng" dirty="0">
              <a:solidFill>
                <a:srgbClr val="FF0000"/>
              </a:solidFill>
            </a:endParaRPr>
          </a:p>
          <a:p>
            <a:pPr lvl="1" eaLnBrk="1" hangingPunct="1">
              <a:lnSpc>
                <a:spcPct val="90000"/>
              </a:lnSpc>
              <a:buClr>
                <a:schemeClr val="tx1"/>
              </a:buClr>
              <a:buFont typeface="Arial" charset="0"/>
              <a:buChar char="•"/>
            </a:pPr>
            <a:r>
              <a:rPr lang="en-US" sz="2100" dirty="0"/>
              <a:t>Forward </a:t>
            </a:r>
            <a:r>
              <a:rPr lang="en-US" sz="2100" u="sng" dirty="0">
                <a:solidFill>
                  <a:srgbClr val="FF0000"/>
                </a:solidFill>
              </a:rPr>
              <a:t>only the reprisal complaint(s</a:t>
            </a:r>
            <a:r>
              <a:rPr lang="en-US" sz="2100" dirty="0">
                <a:solidFill>
                  <a:srgbClr val="FF0000"/>
                </a:solidFill>
              </a:rPr>
              <a:t>) </a:t>
            </a:r>
            <a:r>
              <a:rPr lang="en-US" sz="2100" dirty="0"/>
              <a:t>(allegation(s)) and supporting documentation (</a:t>
            </a:r>
            <a:r>
              <a:rPr lang="en-US" sz="2100" u="sng" dirty="0">
                <a:solidFill>
                  <a:srgbClr val="FF0000"/>
                </a:solidFill>
              </a:rPr>
              <a:t>four required documents </a:t>
            </a:r>
            <a:r>
              <a:rPr lang="en-US" sz="2100" dirty="0"/>
              <a:t>to include MRCN) to Whistleblower Division within </a:t>
            </a:r>
            <a:r>
              <a:rPr lang="en-US" sz="2100" i="1" u="sng" dirty="0">
                <a:solidFill>
                  <a:srgbClr val="FF0000"/>
                </a:solidFill>
              </a:rPr>
              <a:t>ten business days</a:t>
            </a:r>
            <a:r>
              <a:rPr lang="en-US" sz="2100" dirty="0"/>
              <a:t> via e-mail to </a:t>
            </a:r>
            <a:r>
              <a:rPr lang="en-US" sz="2100" u="sng" dirty="0">
                <a:solidFill>
                  <a:srgbClr val="3333FF"/>
                </a:solidFill>
              </a:rPr>
              <a:t>usarmy.pentagon.hqda-otig.mbx.ignet-saig-ac-whistleblower-rep@army.mil.</a:t>
            </a:r>
            <a:endParaRPr lang="en-US" sz="2100" dirty="0"/>
          </a:p>
        </p:txBody>
      </p:sp>
      <p:pic>
        <p:nvPicPr>
          <p:cNvPr id="11269" name="Picture 4" descr="HH01628_"/>
          <p:cNvPicPr>
            <a:picLocks noGrp="1" noChangeAspect="1" noChangeArrowheads="1"/>
          </p:cNvPicPr>
          <p:nvPr>
            <p:ph type="clipArt" sz="half" idx="1"/>
          </p:nvPr>
        </p:nvPicPr>
        <p:blipFill>
          <a:blip r:embed="rId3" cstate="print"/>
          <a:srcRect/>
          <a:stretch>
            <a:fillRect/>
          </a:stretch>
        </p:blipFill>
        <p:spPr>
          <a:xfrm>
            <a:off x="152400" y="1981200"/>
            <a:ext cx="1585913" cy="1843088"/>
          </a:xfrm>
        </p:spPr>
      </p:pic>
      <p:pic>
        <p:nvPicPr>
          <p:cNvPr id="11270" name="Picture 5"/>
          <p:cNvPicPr>
            <a:picLocks noChangeArrowheads="1"/>
          </p:cNvPicPr>
          <p:nvPr/>
        </p:nvPicPr>
        <p:blipFill>
          <a:blip r:embed="rId4" cstate="print"/>
          <a:srcRect/>
          <a:stretch>
            <a:fillRect/>
          </a:stretch>
        </p:blipFill>
        <p:spPr bwMode="auto">
          <a:xfrm>
            <a:off x="152400" y="4419600"/>
            <a:ext cx="1524000" cy="1447800"/>
          </a:xfrm>
          <a:prstGeom prst="rect">
            <a:avLst/>
          </a:prstGeom>
          <a:noFill/>
          <a:ln w="9525">
            <a:noFill/>
            <a:miter lim="800000"/>
            <a:headEnd/>
            <a:tailEnd/>
          </a:ln>
        </p:spPr>
      </p:pic>
    </p:spTree>
  </p:cSld>
  <p:clrMapOvr>
    <a:masterClrMapping/>
  </p:clrMapOvr>
  <p:transition>
    <p:sndAc>
      <p:end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xfrm>
            <a:off x="5152486" y="6389077"/>
            <a:ext cx="3991514" cy="457200"/>
          </a:xfrm>
        </p:spPr>
        <p:txBody>
          <a:bodyPr/>
          <a:lstStyle/>
          <a:p>
            <a:pPr>
              <a:defRPr/>
            </a:pPr>
            <a:r>
              <a:rPr lang="en-US" dirty="0"/>
              <a:t>U.S. Army Inspector General School   </a:t>
            </a:r>
            <a:fld id="{A2F5A023-EEFD-44A8-A65E-F95CB287A4AE}" type="slidenum">
              <a:rPr lang="en-US" smtClean="0"/>
              <a:pPr>
                <a:defRPr/>
              </a:pPr>
              <a:t>43</a:t>
            </a:fld>
            <a:endParaRPr lang="en-US" dirty="0"/>
          </a:p>
        </p:txBody>
      </p:sp>
      <p:sp>
        <p:nvSpPr>
          <p:cNvPr id="2" name="TextBox 1"/>
          <p:cNvSpPr txBox="1"/>
          <p:nvPr/>
        </p:nvSpPr>
        <p:spPr>
          <a:xfrm>
            <a:off x="380525" y="1752600"/>
            <a:ext cx="4191475" cy="4385816"/>
          </a:xfrm>
          <a:prstGeom prst="rect">
            <a:avLst/>
          </a:prstGeom>
          <a:noFill/>
        </p:spPr>
        <p:txBody>
          <a:bodyPr wrap="square" rtlCol="0">
            <a:spAutoFit/>
          </a:bodyPr>
          <a:lstStyle/>
          <a:p>
            <a:pPr marL="342900" indent="-342900" eaLnBrk="1" hangingPunct="1">
              <a:lnSpc>
                <a:spcPct val="90000"/>
              </a:lnSpc>
              <a:buFont typeface="Arial" panose="020B0604020202020204" pitchFamily="34" charset="0"/>
              <a:buChar char="•"/>
            </a:pPr>
            <a:endParaRPr lang="en-US" sz="1200" b="1" dirty="0"/>
          </a:p>
          <a:p>
            <a:pPr eaLnBrk="1" hangingPunct="1">
              <a:lnSpc>
                <a:spcPct val="90000"/>
              </a:lnSpc>
            </a:pPr>
            <a:r>
              <a:rPr lang="en-US" sz="2200" b="1" u="sng" dirty="0"/>
              <a:t>Substantive</a:t>
            </a:r>
            <a:r>
              <a:rPr lang="en-US" sz="2200" b="1" dirty="0"/>
              <a:t>: </a:t>
            </a:r>
          </a:p>
          <a:p>
            <a:pPr eaLnBrk="1" hangingPunct="1">
              <a:lnSpc>
                <a:spcPct val="90000"/>
              </a:lnSpc>
            </a:pPr>
            <a:endParaRPr lang="en-US" sz="1200" b="1" dirty="0"/>
          </a:p>
          <a:p>
            <a:pPr marL="800100" lvl="1" indent="-342900">
              <a:lnSpc>
                <a:spcPct val="90000"/>
              </a:lnSpc>
              <a:buClr>
                <a:schemeClr val="tx1"/>
              </a:buClr>
              <a:buFont typeface="Wingdings" panose="05000000000000000000" pitchFamily="2" charset="2"/>
              <a:buChar char="Ø"/>
            </a:pPr>
            <a:r>
              <a:rPr lang="en-US" sz="2200" b="1" i="1" dirty="0"/>
              <a:t>No PC</a:t>
            </a:r>
          </a:p>
          <a:p>
            <a:pPr marL="800100" lvl="1" indent="-342900">
              <a:lnSpc>
                <a:spcPct val="90000"/>
              </a:lnSpc>
              <a:buClr>
                <a:schemeClr val="tx1"/>
              </a:buClr>
              <a:buFont typeface="Wingdings" panose="05000000000000000000" pitchFamily="2" charset="2"/>
              <a:buChar char="Ø"/>
            </a:pPr>
            <a:r>
              <a:rPr lang="en-US" sz="2200" b="1" i="1" dirty="0"/>
              <a:t>No PA</a:t>
            </a:r>
          </a:p>
          <a:p>
            <a:pPr marL="800100" lvl="1" indent="-342900">
              <a:lnSpc>
                <a:spcPct val="90000"/>
              </a:lnSpc>
              <a:buClr>
                <a:schemeClr val="tx1"/>
              </a:buClr>
              <a:buFont typeface="Wingdings" panose="05000000000000000000" pitchFamily="2" charset="2"/>
              <a:buChar char="Ø"/>
            </a:pPr>
            <a:r>
              <a:rPr lang="en-US" sz="2200" b="1" i="1" dirty="0"/>
              <a:t>PA Preceded PC</a:t>
            </a:r>
          </a:p>
          <a:p>
            <a:pPr marL="800100" lvl="1" indent="-342900">
              <a:lnSpc>
                <a:spcPct val="90000"/>
              </a:lnSpc>
              <a:buClr>
                <a:schemeClr val="tx1"/>
              </a:buClr>
              <a:buFont typeface="Wingdings" panose="05000000000000000000" pitchFamily="2" charset="2"/>
              <a:buChar char="Ø"/>
            </a:pPr>
            <a:r>
              <a:rPr lang="en-US" sz="2200" b="1" i="1" dirty="0"/>
              <a:t>No RMO Knowledge</a:t>
            </a:r>
          </a:p>
          <a:p>
            <a:pPr marL="800100" lvl="1" indent="-342900">
              <a:lnSpc>
                <a:spcPct val="90000"/>
              </a:lnSpc>
              <a:buClr>
                <a:schemeClr val="tx1"/>
              </a:buClr>
              <a:buFont typeface="Wingdings" panose="05000000000000000000" pitchFamily="2" charset="2"/>
              <a:buChar char="Ø"/>
            </a:pPr>
            <a:r>
              <a:rPr lang="en-US" sz="2200" b="1" i="1" dirty="0"/>
              <a:t>No Inference of Causation</a:t>
            </a:r>
          </a:p>
          <a:p>
            <a:pPr marL="800100" lvl="1" indent="-342900">
              <a:lnSpc>
                <a:spcPct val="90000"/>
              </a:lnSpc>
              <a:buClr>
                <a:schemeClr val="tx1"/>
              </a:buClr>
              <a:buFont typeface="Wingdings" panose="05000000000000000000" pitchFamily="2" charset="2"/>
              <a:buChar char="Ø"/>
            </a:pPr>
            <a:r>
              <a:rPr lang="en-US" sz="2200" b="1" i="1" dirty="0"/>
              <a:t>Complainant not covered under 10 USC 1034 or DoDD 7050.06</a:t>
            </a:r>
          </a:p>
          <a:p>
            <a:pPr marL="800100" lvl="1" indent="-342900">
              <a:lnSpc>
                <a:spcPct val="90000"/>
              </a:lnSpc>
              <a:buClr>
                <a:schemeClr val="tx1"/>
              </a:buClr>
              <a:buFont typeface="Wingdings" panose="05000000000000000000" pitchFamily="2" charset="2"/>
              <a:buChar char="Ø"/>
            </a:pPr>
            <a:r>
              <a:rPr lang="en-US" sz="2200" b="1" i="1" dirty="0"/>
              <a:t>No restriction as defined by 10 USC 1034 or DoDD 7050.06</a:t>
            </a:r>
            <a:endParaRPr lang="en-US" dirty="0"/>
          </a:p>
        </p:txBody>
      </p:sp>
      <p:sp>
        <p:nvSpPr>
          <p:cNvPr id="6" name="Rectangle 2">
            <a:extLst>
              <a:ext uri="{FF2B5EF4-FFF2-40B4-BE49-F238E27FC236}">
                <a16:creationId xmlns:a16="http://schemas.microsoft.com/office/drawing/2014/main" id="{71CA6B7E-38E6-EE6E-6500-91D1968AD5BE}"/>
              </a:ext>
            </a:extLst>
          </p:cNvPr>
          <p:cNvSpPr>
            <a:spLocks noGrp="1" noChangeArrowheads="1"/>
          </p:cNvSpPr>
          <p:nvPr>
            <p:ph type="title"/>
          </p:nvPr>
        </p:nvSpPr>
        <p:spPr>
          <a:xfrm>
            <a:off x="2380298" y="340763"/>
            <a:ext cx="4767945" cy="762000"/>
          </a:xfrm>
        </p:spPr>
        <p:txBody>
          <a:bodyPr/>
          <a:lstStyle/>
          <a:p>
            <a:pPr eaLnBrk="1" hangingPunct="1"/>
            <a:r>
              <a:rPr lang="en-US" sz="3800" dirty="0">
                <a:solidFill>
                  <a:schemeClr val="tx1"/>
                </a:solidFill>
              </a:rPr>
              <a:t>Evaluate-and-Close</a:t>
            </a:r>
            <a:br>
              <a:rPr lang="en-US" sz="3800" dirty="0">
                <a:solidFill>
                  <a:schemeClr val="tx1"/>
                </a:solidFill>
              </a:rPr>
            </a:br>
            <a:r>
              <a:rPr lang="en-US" sz="1800" dirty="0">
                <a:solidFill>
                  <a:schemeClr val="tx1"/>
                </a:solidFill>
              </a:rPr>
              <a:t>(Two E&amp;C Categories)</a:t>
            </a:r>
          </a:p>
        </p:txBody>
      </p:sp>
      <p:sp>
        <p:nvSpPr>
          <p:cNvPr id="8" name="TextBox 7">
            <a:extLst>
              <a:ext uri="{FF2B5EF4-FFF2-40B4-BE49-F238E27FC236}">
                <a16:creationId xmlns:a16="http://schemas.microsoft.com/office/drawing/2014/main" id="{AC50DDA9-F920-07B2-A0D2-2156558C9FB0}"/>
              </a:ext>
            </a:extLst>
          </p:cNvPr>
          <p:cNvSpPr txBox="1"/>
          <p:nvPr/>
        </p:nvSpPr>
        <p:spPr>
          <a:xfrm>
            <a:off x="5152485" y="1900889"/>
            <a:ext cx="3305713" cy="4164217"/>
          </a:xfrm>
          <a:prstGeom prst="rect">
            <a:avLst/>
          </a:prstGeom>
          <a:noFill/>
        </p:spPr>
        <p:txBody>
          <a:bodyPr wrap="square">
            <a:spAutoFit/>
          </a:bodyPr>
          <a:lstStyle/>
          <a:p>
            <a:pPr eaLnBrk="1" hangingPunct="1">
              <a:lnSpc>
                <a:spcPct val="90000"/>
              </a:lnSpc>
            </a:pPr>
            <a:r>
              <a:rPr lang="en-US" sz="2200" b="1" u="sng" dirty="0"/>
              <a:t>Administrative</a:t>
            </a:r>
            <a:r>
              <a:rPr lang="en-US" sz="2200" b="1" dirty="0"/>
              <a:t>: </a:t>
            </a:r>
          </a:p>
          <a:p>
            <a:pPr eaLnBrk="1" hangingPunct="1">
              <a:lnSpc>
                <a:spcPct val="90000"/>
              </a:lnSpc>
            </a:pPr>
            <a:endParaRPr lang="en-US" sz="1200" b="1" dirty="0"/>
          </a:p>
          <a:p>
            <a:pPr marL="800100" lvl="1" indent="-342900">
              <a:lnSpc>
                <a:spcPct val="90000"/>
              </a:lnSpc>
              <a:buClr>
                <a:schemeClr val="tx1"/>
              </a:buClr>
              <a:buFont typeface="Wingdings" panose="05000000000000000000" pitchFamily="2" charset="2"/>
              <a:buChar char="Ø"/>
            </a:pPr>
            <a:r>
              <a:rPr lang="en-US" sz="2000" b="1" i="1" dirty="0"/>
              <a:t>Complaint Withdrawal </a:t>
            </a:r>
          </a:p>
          <a:p>
            <a:pPr marL="800100" lvl="1" indent="-342900">
              <a:lnSpc>
                <a:spcPct val="90000"/>
              </a:lnSpc>
              <a:buClr>
                <a:schemeClr val="tx1"/>
              </a:buClr>
              <a:buFont typeface="Wingdings" panose="05000000000000000000" pitchFamily="2" charset="2"/>
              <a:buChar char="Ø"/>
            </a:pPr>
            <a:r>
              <a:rPr lang="en-US" sz="2000" b="1" i="1" dirty="0"/>
              <a:t>Uncooperative Complainant</a:t>
            </a:r>
          </a:p>
          <a:p>
            <a:pPr marL="800100" lvl="1" indent="-342900">
              <a:lnSpc>
                <a:spcPct val="90000"/>
              </a:lnSpc>
              <a:buClr>
                <a:schemeClr val="tx1"/>
              </a:buClr>
              <a:buFont typeface="Wingdings" panose="05000000000000000000" pitchFamily="2" charset="2"/>
              <a:buChar char="Ø"/>
            </a:pPr>
            <a:r>
              <a:rPr lang="en-US" sz="2000" b="1" i="1" dirty="0"/>
              <a:t>Untimely without compelling circumstances</a:t>
            </a:r>
          </a:p>
          <a:p>
            <a:pPr marL="800100" lvl="1" indent="-342900">
              <a:lnSpc>
                <a:spcPct val="90000"/>
              </a:lnSpc>
              <a:buClr>
                <a:schemeClr val="tx1"/>
              </a:buClr>
              <a:buFont typeface="Wingdings" panose="05000000000000000000" pitchFamily="2" charset="2"/>
              <a:buChar char="Ø"/>
            </a:pPr>
            <a:r>
              <a:rPr lang="en-US" sz="2000" b="1" i="1" dirty="0"/>
              <a:t>Duplicative whistleblower complaint</a:t>
            </a:r>
            <a:endParaRPr lang="en-US" sz="1200" b="1" i="1" dirty="0"/>
          </a:p>
          <a:p>
            <a:pPr>
              <a:lnSpc>
                <a:spcPct val="90000"/>
              </a:lnSpc>
              <a:buClr>
                <a:schemeClr val="tx1"/>
              </a:buClr>
            </a:pPr>
            <a:endParaRPr lang="en-US" sz="1200" b="1" i="1" dirty="0"/>
          </a:p>
          <a:p>
            <a:pPr>
              <a:lnSpc>
                <a:spcPct val="90000"/>
              </a:lnSpc>
              <a:buClr>
                <a:schemeClr val="tx1"/>
              </a:buClr>
            </a:pPr>
            <a:r>
              <a:rPr lang="en-US" sz="1600" b="1" i="1" dirty="0"/>
              <a:t>** DAIG (OOR) will notify DoD IG of an Administrative closures under DoDI 7050.09</a:t>
            </a:r>
          </a:p>
        </p:txBody>
      </p:sp>
      <p:cxnSp>
        <p:nvCxnSpPr>
          <p:cNvPr id="10" name="Straight Connector 9">
            <a:extLst>
              <a:ext uri="{FF2B5EF4-FFF2-40B4-BE49-F238E27FC236}">
                <a16:creationId xmlns:a16="http://schemas.microsoft.com/office/drawing/2014/main" id="{5DBE2B9B-8A73-715C-FF70-BFA9EB8C41DF}"/>
              </a:ext>
            </a:extLst>
          </p:cNvPr>
          <p:cNvCxnSpPr>
            <a:cxnSpLocks/>
          </p:cNvCxnSpPr>
          <p:nvPr/>
        </p:nvCxnSpPr>
        <p:spPr bwMode="auto">
          <a:xfrm>
            <a:off x="4767856" y="1964308"/>
            <a:ext cx="0" cy="3962400"/>
          </a:xfrm>
          <a:prstGeom prst="line">
            <a:avLst/>
          </a:prstGeom>
          <a:ln w="28575">
            <a:solidFill>
              <a:schemeClr val="tx1">
                <a:lumMod val="95000"/>
                <a:lumOff val="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84279629"/>
      </p:ext>
    </p:extLst>
  </p:cSld>
  <p:clrMapOvr>
    <a:masterClrMapping/>
  </p:clrMapOvr>
  <p:transition>
    <p:sndAc>
      <p:end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F6DB4105-EB7F-FC19-5F18-8C44F34D01F6}"/>
              </a:ext>
            </a:extLst>
          </p:cNvPr>
          <p:cNvSpPr>
            <a:spLocks noGrp="1"/>
          </p:cNvSpPr>
          <p:nvPr>
            <p:ph type="ftr" sz="quarter" idx="10"/>
          </p:nvPr>
        </p:nvSpPr>
        <p:spPr>
          <a:xfrm>
            <a:off x="5105400" y="6400800"/>
            <a:ext cx="4038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BC91ABB9-B90B-4E90-A5E0-20AEDFB318C6}" type="slidenum">
              <a:rPr lang="en-US" altLang="en-US" sz="1400" smtClean="0"/>
              <a:pPr>
                <a:spcBef>
                  <a:spcPct val="0"/>
                </a:spcBef>
                <a:buFontTx/>
                <a:buNone/>
              </a:pPr>
              <a:t>44</a:t>
            </a:fld>
            <a:endParaRPr lang="en-US" altLang="en-US" sz="1400"/>
          </a:p>
        </p:txBody>
      </p:sp>
      <p:sp>
        <p:nvSpPr>
          <p:cNvPr id="48131" name="Rectangle 2">
            <a:extLst>
              <a:ext uri="{FF2B5EF4-FFF2-40B4-BE49-F238E27FC236}">
                <a16:creationId xmlns:a16="http://schemas.microsoft.com/office/drawing/2014/main" id="{C6C67319-182B-C1B4-8498-CD672A0A7525}"/>
              </a:ext>
            </a:extLst>
          </p:cNvPr>
          <p:cNvSpPr>
            <a:spLocks noGrp="1" noChangeArrowheads="1"/>
          </p:cNvSpPr>
          <p:nvPr>
            <p:ph type="title"/>
          </p:nvPr>
        </p:nvSpPr>
        <p:spPr>
          <a:xfrm>
            <a:off x="1219200" y="419100"/>
            <a:ext cx="8153400" cy="762000"/>
          </a:xfrm>
        </p:spPr>
        <p:txBody>
          <a:bodyPr/>
          <a:lstStyle/>
          <a:p>
            <a:pPr eaLnBrk="1" hangingPunct="1"/>
            <a:r>
              <a:rPr lang="en-US" altLang="en-US" sz="3600" dirty="0">
                <a:solidFill>
                  <a:schemeClr val="tx1"/>
                </a:solidFill>
              </a:rPr>
              <a:t>STEP 3: Make Initial Notifications</a:t>
            </a:r>
            <a:br>
              <a:rPr lang="en-US" altLang="en-US" sz="3600" dirty="0">
                <a:solidFill>
                  <a:schemeClr val="tx1"/>
                </a:solidFill>
              </a:rPr>
            </a:br>
            <a:endParaRPr lang="en-US" altLang="en-US" sz="3600" dirty="0">
              <a:solidFill>
                <a:schemeClr val="tx1"/>
              </a:solidFill>
            </a:endParaRPr>
          </a:p>
        </p:txBody>
      </p:sp>
      <p:sp>
        <p:nvSpPr>
          <p:cNvPr id="48132" name="Rectangle 3">
            <a:extLst>
              <a:ext uri="{FF2B5EF4-FFF2-40B4-BE49-F238E27FC236}">
                <a16:creationId xmlns:a16="http://schemas.microsoft.com/office/drawing/2014/main" id="{D8F21F14-8324-0E02-513E-013BCA608E31}"/>
              </a:ext>
            </a:extLst>
          </p:cNvPr>
          <p:cNvSpPr>
            <a:spLocks noGrp="1" noChangeArrowheads="1"/>
          </p:cNvSpPr>
          <p:nvPr>
            <p:ph type="body" sz="half" idx="2"/>
          </p:nvPr>
        </p:nvSpPr>
        <p:spPr>
          <a:xfrm>
            <a:off x="228600" y="2057400"/>
            <a:ext cx="8686800" cy="3733800"/>
          </a:xfrm>
        </p:spPr>
        <p:txBody>
          <a:bodyPr/>
          <a:lstStyle/>
          <a:p>
            <a:pPr algn="just"/>
            <a:r>
              <a:rPr lang="en-US" altLang="en-US" sz="2200" dirty="0"/>
              <a:t>Upon receiving notification of a WBR allegation and a recommended COA (MRCD Form), DoD IG opens a case record and refers it DA IG’s Whistleblower Division </a:t>
            </a:r>
          </a:p>
          <a:p>
            <a:pPr marL="0" indent="0" algn="just">
              <a:buNone/>
            </a:pPr>
            <a:endParaRPr lang="en-US" altLang="en-US" sz="1000" dirty="0"/>
          </a:p>
          <a:p>
            <a:pPr marL="400050" lvl="1" indent="0" algn="just">
              <a:buNone/>
            </a:pPr>
            <a:r>
              <a:rPr lang="en-US" altLang="en-US" sz="1800" i="1" dirty="0"/>
              <a:t>Note: the case is not closed until DoD IG approves an investigative report (ROI) or an Evaluate-and-Close recommendation.</a:t>
            </a:r>
          </a:p>
          <a:p>
            <a:pPr marL="0" indent="0" algn="just">
              <a:buNone/>
            </a:pPr>
            <a:endParaRPr lang="en-US" altLang="en-US" sz="1800" i="1" dirty="0"/>
          </a:p>
          <a:p>
            <a:pPr algn="just"/>
            <a:r>
              <a:rPr lang="en-US" altLang="en-US" sz="2200" dirty="0"/>
              <a:t>Whistleblower Division refers cases via a formal referral memorandum to the appropriate ACOM / ASCC / DRU IG</a:t>
            </a:r>
          </a:p>
          <a:p>
            <a:pPr marL="0" indent="0" algn="just">
              <a:buNone/>
            </a:pPr>
            <a:endParaRPr lang="en-US" altLang="en-US" sz="2200" dirty="0"/>
          </a:p>
          <a:p>
            <a:pPr algn="just"/>
            <a:r>
              <a:rPr lang="en-US" altLang="en-US" sz="2200" dirty="0"/>
              <a:t>Office of Inquiry (OOI) executes formal notifications when an investigation is initiated.</a:t>
            </a:r>
            <a:endParaRPr lang="en-US" altLang="en-US" sz="2400" dirty="0"/>
          </a:p>
        </p:txBody>
      </p:sp>
      <p:pic>
        <p:nvPicPr>
          <p:cNvPr id="2" name="Picture 1">
            <a:extLst>
              <a:ext uri="{FF2B5EF4-FFF2-40B4-BE49-F238E27FC236}">
                <a16:creationId xmlns:a16="http://schemas.microsoft.com/office/drawing/2014/main" id="{C804D5C1-BF48-1F3D-2C9C-A476AFA288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71800" y="1181100"/>
            <a:ext cx="3962400" cy="609600"/>
          </a:xfrm>
          <a:prstGeom prst="rect">
            <a:avLst/>
          </a:prstGeom>
        </p:spPr>
      </p:pic>
    </p:spTree>
  </p:cSld>
  <p:clrMapOvr>
    <a:masterClrMapping/>
  </p:clrMapOvr>
  <p:transition>
    <p:sndAc>
      <p:end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105400" y="6400800"/>
            <a:ext cx="4038600" cy="457200"/>
          </a:xfrm>
        </p:spPr>
        <p:txBody>
          <a:bodyPr/>
          <a:lstStyle/>
          <a:p>
            <a:pPr>
              <a:defRPr/>
            </a:pPr>
            <a:r>
              <a:rPr lang="en-US" dirty="0"/>
              <a:t>U.S. Army Inspector General School   </a:t>
            </a:r>
            <a:fld id="{6B061BDF-7116-4400-BB42-4246C2EAD27D}" type="slidenum">
              <a:rPr lang="en-US" smtClean="0"/>
              <a:pPr>
                <a:defRPr/>
              </a:pPr>
              <a:t>45</a:t>
            </a:fld>
            <a:endParaRPr lang="en-US" dirty="0"/>
          </a:p>
        </p:txBody>
      </p:sp>
      <p:sp>
        <p:nvSpPr>
          <p:cNvPr id="12291" name="Rectangle 2"/>
          <p:cNvSpPr>
            <a:spLocks noGrp="1" noChangeArrowheads="1"/>
          </p:cNvSpPr>
          <p:nvPr>
            <p:ph type="title"/>
          </p:nvPr>
        </p:nvSpPr>
        <p:spPr>
          <a:xfrm>
            <a:off x="1143000" y="210999"/>
            <a:ext cx="6858000" cy="762000"/>
          </a:xfrm>
        </p:spPr>
        <p:txBody>
          <a:bodyPr/>
          <a:lstStyle/>
          <a:p>
            <a:pPr eaLnBrk="1" hangingPunct="1"/>
            <a:r>
              <a:rPr lang="en-US" sz="3800" dirty="0">
                <a:solidFill>
                  <a:schemeClr val="tx1"/>
                </a:solidFill>
              </a:rPr>
              <a:t>STEP 4: </a:t>
            </a:r>
            <a:br>
              <a:rPr lang="en-US" sz="3800" dirty="0">
                <a:solidFill>
                  <a:schemeClr val="tx1"/>
                </a:solidFill>
              </a:rPr>
            </a:br>
            <a:r>
              <a:rPr lang="en-US" altLang="en-US" sz="3800" dirty="0">
                <a:solidFill>
                  <a:schemeClr val="tx1"/>
                </a:solidFill>
              </a:rPr>
              <a:t>Fact Finding  &amp; </a:t>
            </a:r>
            <a:r>
              <a:rPr lang="en-US" sz="3800" dirty="0">
                <a:solidFill>
                  <a:schemeClr val="tx1"/>
                </a:solidFill>
              </a:rPr>
              <a:t>Interview</a:t>
            </a:r>
            <a:endParaRPr lang="en-US" sz="2600" dirty="0">
              <a:solidFill>
                <a:schemeClr val="tx1"/>
              </a:solidFill>
            </a:endParaRPr>
          </a:p>
        </p:txBody>
      </p:sp>
      <p:sp>
        <p:nvSpPr>
          <p:cNvPr id="12292" name="Rectangle 3"/>
          <p:cNvSpPr>
            <a:spLocks noGrp="1" noChangeArrowheads="1"/>
          </p:cNvSpPr>
          <p:nvPr>
            <p:ph type="body" sz="half" idx="2"/>
          </p:nvPr>
        </p:nvSpPr>
        <p:spPr>
          <a:xfrm>
            <a:off x="236291" y="4092588"/>
            <a:ext cx="8788400" cy="2613012"/>
          </a:xfrm>
        </p:spPr>
        <p:txBody>
          <a:bodyPr/>
          <a:lstStyle/>
          <a:p>
            <a:r>
              <a:rPr lang="en-US" sz="2200" dirty="0"/>
              <a:t>Individuals authorized Special Victim Counsel (SVC) – IG </a:t>
            </a:r>
            <a:r>
              <a:rPr lang="en-US" sz="2200" i="1" u="sng" dirty="0">
                <a:solidFill>
                  <a:srgbClr val="FF0000"/>
                </a:solidFill>
              </a:rPr>
              <a:t>must </a:t>
            </a:r>
            <a:r>
              <a:rPr lang="en-US" sz="2200" dirty="0"/>
              <a:t>allow SVC’s presence during interview.</a:t>
            </a:r>
          </a:p>
          <a:p>
            <a:pPr marL="0" indent="0">
              <a:buNone/>
            </a:pPr>
            <a:endParaRPr lang="en-US" sz="1500" dirty="0"/>
          </a:p>
          <a:p>
            <a:r>
              <a:rPr lang="en-US" sz="2200" dirty="0"/>
              <a:t>RMO(s) – IG </a:t>
            </a:r>
            <a:r>
              <a:rPr lang="en-US" sz="2200" i="1" u="sng" dirty="0">
                <a:solidFill>
                  <a:srgbClr val="FF0000"/>
                </a:solidFill>
              </a:rPr>
              <a:t>must</a:t>
            </a:r>
            <a:r>
              <a:rPr lang="en-US" sz="2200" dirty="0"/>
              <a:t> interview RMO(s) as suspects. </a:t>
            </a:r>
          </a:p>
          <a:p>
            <a:pPr marL="0" indent="0">
              <a:buNone/>
            </a:pPr>
            <a:endParaRPr lang="en-US" sz="1500" dirty="0"/>
          </a:p>
          <a:p>
            <a:pPr>
              <a:defRPr/>
            </a:pPr>
            <a:r>
              <a:rPr lang="en-US" sz="2200" dirty="0"/>
              <a:t>Investigative Plan and Checklist</a:t>
            </a:r>
          </a:p>
        </p:txBody>
      </p:sp>
      <p:pic>
        <p:nvPicPr>
          <p:cNvPr id="2" name="Picture 1">
            <a:extLst>
              <a:ext uri="{FF2B5EF4-FFF2-40B4-BE49-F238E27FC236}">
                <a16:creationId xmlns:a16="http://schemas.microsoft.com/office/drawing/2014/main" id="{74C5E02E-2425-97EA-C9D3-C96EC8EC70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2990" y="1965141"/>
            <a:ext cx="2847810" cy="1446550"/>
          </a:xfrm>
          <a:prstGeom prst="rect">
            <a:avLst/>
          </a:prstGeom>
        </p:spPr>
      </p:pic>
      <p:sp>
        <p:nvSpPr>
          <p:cNvPr id="7" name="TextBox 6">
            <a:extLst>
              <a:ext uri="{FF2B5EF4-FFF2-40B4-BE49-F238E27FC236}">
                <a16:creationId xmlns:a16="http://schemas.microsoft.com/office/drawing/2014/main" id="{B48757D4-27CE-95AD-AF95-6EF8E92B802A}"/>
              </a:ext>
            </a:extLst>
          </p:cNvPr>
          <p:cNvSpPr txBox="1"/>
          <p:nvPr/>
        </p:nvSpPr>
        <p:spPr>
          <a:xfrm>
            <a:off x="236291" y="2127105"/>
            <a:ext cx="5877090" cy="260379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1" i="0" u="none" strike="noStrike" kern="0" cap="none" spc="0" normalizeH="0" baseline="0" noProof="0" dirty="0">
                <a:ln>
                  <a:noFill/>
                </a:ln>
                <a:solidFill>
                  <a:srgbClr val="000000"/>
                </a:solidFill>
                <a:effectLst/>
                <a:uLnTx/>
                <a:uFillTx/>
                <a:latin typeface="Arial"/>
                <a:ea typeface="+mn-ea"/>
                <a:cs typeface="+mn-cs"/>
              </a:rPr>
              <a:t>Complainant – Formal interview is </a:t>
            </a:r>
            <a:r>
              <a:rPr kumimoji="0" lang="en-US" sz="2200" b="1" i="0" u="none" strike="noStrike" kern="0" cap="none" spc="0" normalizeH="0" baseline="0" noProof="0" dirty="0">
                <a:ln>
                  <a:noFill/>
                </a:ln>
                <a:solidFill>
                  <a:srgbClr val="FF0000"/>
                </a:solidFill>
                <a:effectLst/>
                <a:uLnTx/>
                <a:uFillTx/>
                <a:latin typeface="Arial"/>
                <a:ea typeface="+mn-ea"/>
                <a:cs typeface="+mn-cs"/>
              </a:rPr>
              <a:t>REQUIRED</a:t>
            </a:r>
            <a:r>
              <a:rPr kumimoji="0" lang="en-US" sz="2200" b="1" i="0" u="none" strike="noStrike" kern="0" cap="none" spc="0" normalizeH="0" baseline="0" noProof="0" dirty="0">
                <a:ln>
                  <a:noFill/>
                </a:ln>
                <a:solidFill>
                  <a:srgbClr val="000000"/>
                </a:solidFill>
                <a:effectLst/>
                <a:uLnTx/>
                <a:uFillTx/>
                <a:latin typeface="Arial"/>
                <a:ea typeface="+mn-ea"/>
                <a:cs typeface="+mn-cs"/>
              </a:rPr>
              <a:t> during Step 2 </a:t>
            </a:r>
            <a:r>
              <a:rPr kumimoji="0" lang="en-US" sz="2200" b="1" i="0" u="none" strike="noStrike" kern="0" cap="none" spc="0" normalizeH="0" baseline="0" noProof="0" dirty="0">
                <a:ln>
                  <a:noFill/>
                </a:ln>
                <a:solidFill>
                  <a:srgbClr val="FF0000"/>
                </a:solidFill>
                <a:effectLst/>
                <a:uLnTx/>
                <a:uFillTx/>
                <a:latin typeface="Arial"/>
                <a:ea typeface="+mn-ea"/>
                <a:cs typeface="+mn-cs"/>
              </a:rPr>
              <a:t>OR</a:t>
            </a:r>
            <a:r>
              <a:rPr kumimoji="0" lang="en-US" sz="2200" b="1" i="0" u="none" strike="noStrike" kern="0" cap="none" spc="0" normalizeH="0" baseline="0" noProof="0" dirty="0">
                <a:ln>
                  <a:noFill/>
                </a:ln>
                <a:solidFill>
                  <a:srgbClr val="000000"/>
                </a:solidFill>
                <a:effectLst/>
                <a:uLnTx/>
                <a:uFillTx/>
                <a:latin typeface="Arial"/>
                <a:ea typeface="+mn-ea"/>
                <a:cs typeface="+mn-cs"/>
              </a:rPr>
              <a:t> Step 4</a:t>
            </a:r>
          </a:p>
          <a:p>
            <a:pPr marR="0" lvl="0" algn="l" defTabSz="914400" rtl="0" eaLnBrk="0" fontAlgn="base" latinLnBrk="0" hangingPunct="0">
              <a:lnSpc>
                <a:spcPct val="100000"/>
              </a:lnSpc>
              <a:spcBef>
                <a:spcPct val="20000"/>
              </a:spcBef>
              <a:spcAft>
                <a:spcPct val="0"/>
              </a:spcAft>
              <a:buClrTx/>
              <a:buSzTx/>
              <a:tabLst/>
              <a:defRPr/>
            </a:pPr>
            <a:endParaRPr kumimoji="0" lang="en-US" sz="15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200" b="1" kern="0" dirty="0">
                <a:solidFill>
                  <a:srgbClr val="00B050"/>
                </a:solidFill>
                <a:latin typeface="Arial"/>
                <a:cs typeface="+mn-cs"/>
              </a:rPr>
              <a:t>Complainant</a:t>
            </a:r>
            <a:r>
              <a:rPr lang="en-US" sz="2200" b="1" kern="0" dirty="0">
                <a:solidFill>
                  <a:srgbClr val="000000"/>
                </a:solidFill>
                <a:latin typeface="Arial"/>
                <a:cs typeface="+mn-cs"/>
              </a:rPr>
              <a:t> </a:t>
            </a:r>
            <a:r>
              <a:rPr lang="en-US" sz="2200" b="1" kern="0" dirty="0">
                <a:solidFill>
                  <a:srgbClr val="000000"/>
                </a:solidFill>
                <a:latin typeface="Arial"/>
                <a:cs typeface="+mn-cs"/>
                <a:sym typeface="Wingdings" panose="05000000000000000000" pitchFamily="2" charset="2"/>
              </a:rPr>
              <a:t> </a:t>
            </a:r>
            <a:r>
              <a:rPr lang="en-US" sz="2200" b="1" kern="0" dirty="0">
                <a:solidFill>
                  <a:srgbClr val="000000"/>
                </a:solidFill>
                <a:latin typeface="Arial"/>
                <a:cs typeface="+mn-cs"/>
              </a:rPr>
              <a:t>Witnesses/SMEs </a:t>
            </a:r>
            <a:r>
              <a:rPr lang="en-US" sz="2200" b="1" kern="0" dirty="0">
                <a:solidFill>
                  <a:srgbClr val="000000"/>
                </a:solidFill>
                <a:latin typeface="Arial"/>
                <a:cs typeface="+mn-cs"/>
                <a:sym typeface="Wingdings" panose="05000000000000000000" pitchFamily="2" charset="2"/>
              </a:rPr>
              <a:t></a:t>
            </a:r>
            <a:r>
              <a:rPr lang="en-US" sz="2200" b="1" kern="0" dirty="0">
                <a:solidFill>
                  <a:srgbClr val="000000"/>
                </a:solidFill>
                <a:latin typeface="Arial"/>
                <a:cs typeface="+mn-cs"/>
              </a:rPr>
              <a:t> </a:t>
            </a:r>
            <a:r>
              <a:rPr lang="en-US" sz="2200" b="1" kern="0" dirty="0">
                <a:solidFill>
                  <a:srgbClr val="FF0000"/>
                </a:solidFill>
                <a:latin typeface="Arial"/>
                <a:cs typeface="+mn-cs"/>
              </a:rPr>
              <a:t>Suspect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sz="2200" b="1" kern="0" dirty="0">
              <a:solidFill>
                <a:srgbClr val="000000"/>
              </a:solidFill>
              <a:latin typeface="Arial"/>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4553376"/>
      </p:ext>
    </p:extLst>
  </p:cSld>
  <p:clrMapOvr>
    <a:masterClrMapping/>
  </p:clrMapOvr>
  <p:transition>
    <p:sndAc>
      <p:end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105400" y="6400800"/>
            <a:ext cx="4038600" cy="457200"/>
          </a:xfrm>
        </p:spPr>
        <p:txBody>
          <a:bodyPr/>
          <a:lstStyle/>
          <a:p>
            <a:pPr>
              <a:defRPr/>
            </a:pPr>
            <a:r>
              <a:rPr lang="en-US" dirty="0"/>
              <a:t>U.S. Army Inspector General School   </a:t>
            </a:r>
            <a:fld id="{6B061BDF-7116-4400-BB42-4246C2EAD27D}" type="slidenum">
              <a:rPr lang="en-US" smtClean="0"/>
              <a:pPr>
                <a:defRPr/>
              </a:pPr>
              <a:t>46</a:t>
            </a:fld>
            <a:endParaRPr lang="en-US" dirty="0"/>
          </a:p>
        </p:txBody>
      </p:sp>
      <p:sp>
        <p:nvSpPr>
          <p:cNvPr id="12291" name="Rectangle 2"/>
          <p:cNvSpPr>
            <a:spLocks noGrp="1" noChangeArrowheads="1"/>
          </p:cNvSpPr>
          <p:nvPr>
            <p:ph type="title"/>
          </p:nvPr>
        </p:nvSpPr>
        <p:spPr>
          <a:xfrm>
            <a:off x="736715" y="304800"/>
            <a:ext cx="8153400" cy="762000"/>
          </a:xfrm>
        </p:spPr>
        <p:txBody>
          <a:bodyPr/>
          <a:lstStyle/>
          <a:p>
            <a:pPr eaLnBrk="1" hangingPunct="1"/>
            <a:r>
              <a:rPr lang="en-US" sz="3800" dirty="0">
                <a:solidFill>
                  <a:schemeClr val="tx1"/>
                </a:solidFill>
              </a:rPr>
              <a:t>STEP 4: WBR ROI</a:t>
            </a:r>
            <a:endParaRPr lang="en-US" sz="2600" dirty="0">
              <a:solidFill>
                <a:schemeClr val="tx1"/>
              </a:solidFill>
            </a:endParaRPr>
          </a:p>
        </p:txBody>
      </p:sp>
      <p:sp>
        <p:nvSpPr>
          <p:cNvPr id="12292" name="Rectangle 3"/>
          <p:cNvSpPr>
            <a:spLocks noGrp="1" noChangeArrowheads="1"/>
          </p:cNvSpPr>
          <p:nvPr>
            <p:ph type="body" sz="half" idx="2"/>
          </p:nvPr>
        </p:nvSpPr>
        <p:spPr>
          <a:xfrm>
            <a:off x="173728" y="1905000"/>
            <a:ext cx="8686800" cy="4267200"/>
          </a:xfrm>
        </p:spPr>
        <p:txBody>
          <a:bodyPr/>
          <a:lstStyle/>
          <a:p>
            <a:r>
              <a:rPr lang="en-US" sz="2200" dirty="0"/>
              <a:t>Standard WBR ROI</a:t>
            </a:r>
          </a:p>
          <a:p>
            <a:pPr lvl="1"/>
            <a:r>
              <a:rPr lang="en-US" sz="2200" dirty="0"/>
              <a:t>Account for all RMOs, PCs, and PAs</a:t>
            </a:r>
          </a:p>
          <a:p>
            <a:pPr lvl="1"/>
            <a:r>
              <a:rPr lang="en-US" sz="2200" dirty="0"/>
              <a:t>Directly respond to the four factors/questions</a:t>
            </a:r>
          </a:p>
          <a:p>
            <a:pPr lvl="1"/>
            <a:r>
              <a:rPr lang="en-US" sz="2200" dirty="0"/>
              <a:t>Exhibit naming conventions</a:t>
            </a:r>
          </a:p>
          <a:p>
            <a:r>
              <a:rPr lang="en-US" sz="2200" dirty="0"/>
              <a:t>Recommendations</a:t>
            </a:r>
          </a:p>
          <a:p>
            <a:pPr lvl="1"/>
            <a:r>
              <a:rPr lang="en-US" sz="2200" dirty="0"/>
              <a:t>IG </a:t>
            </a:r>
            <a:r>
              <a:rPr lang="en-US" sz="2200" i="1" u="sng" dirty="0">
                <a:solidFill>
                  <a:srgbClr val="FF0000"/>
                </a:solidFill>
              </a:rPr>
              <a:t>will not</a:t>
            </a:r>
            <a:r>
              <a:rPr lang="en-US" sz="2200" i="1" dirty="0"/>
              <a:t> </a:t>
            </a:r>
            <a:r>
              <a:rPr lang="en-US" sz="2200" dirty="0"/>
              <a:t>recommend specific action</a:t>
            </a:r>
          </a:p>
          <a:p>
            <a:pPr lvl="1"/>
            <a:r>
              <a:rPr lang="en-US" sz="2200" dirty="0"/>
              <a:t>IG </a:t>
            </a:r>
            <a:r>
              <a:rPr lang="en-US" sz="2200" i="1" u="sng" dirty="0">
                <a:solidFill>
                  <a:srgbClr val="FF0000"/>
                </a:solidFill>
              </a:rPr>
              <a:t>will</a:t>
            </a:r>
            <a:r>
              <a:rPr lang="en-US" sz="2200" dirty="0"/>
              <a:t> recommend “Forward the approved Whistleblower ROI to the appropriate commander to consider for appropriate action.”</a:t>
            </a:r>
            <a:endParaRPr lang="en-US" sz="2000" dirty="0"/>
          </a:p>
          <a:p>
            <a:r>
              <a:rPr lang="en-US" sz="2200" dirty="0"/>
              <a:t>Legal Review – all WBR ROIs must have an accompanying legal review prior to submission to Whistleblower Division</a:t>
            </a:r>
          </a:p>
          <a:p>
            <a:pPr marL="457200" lvl="1" indent="0" eaLnBrk="1" hangingPunct="1">
              <a:buNone/>
            </a:pPr>
            <a:endParaRPr lang="en-US" sz="2400" dirty="0"/>
          </a:p>
        </p:txBody>
      </p:sp>
      <p:pic>
        <p:nvPicPr>
          <p:cNvPr id="2" name="Picture 1">
            <a:extLst>
              <a:ext uri="{FF2B5EF4-FFF2-40B4-BE49-F238E27FC236}">
                <a16:creationId xmlns:a16="http://schemas.microsoft.com/office/drawing/2014/main" id="{11892916-132F-A158-1DCA-26A284CB14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4859" y="1066800"/>
            <a:ext cx="2936741" cy="1524000"/>
          </a:xfrm>
          <a:prstGeom prst="rect">
            <a:avLst/>
          </a:prstGeom>
        </p:spPr>
      </p:pic>
    </p:spTree>
    <p:extLst>
      <p:ext uri="{BB962C8B-B14F-4D97-AF65-F5344CB8AC3E}">
        <p14:creationId xmlns:p14="http://schemas.microsoft.com/office/powerpoint/2010/main" val="4151284446"/>
      </p:ext>
    </p:extLst>
  </p:cSld>
  <p:clrMapOvr>
    <a:masterClrMapping/>
  </p:clrMapOvr>
  <p:transition>
    <p:sndAc>
      <p:end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U.S. Army Inspector General School   </a:t>
            </a:r>
            <a:fld id="{2D0F21DB-8B55-4C77-8E30-1D69C0A0682A}" type="slidenum">
              <a:rPr lang="en-US" smtClean="0"/>
              <a:pPr>
                <a:defRPr/>
              </a:pPr>
              <a:t>47</a:t>
            </a:fld>
            <a:endParaRPr lang="en-US" dirty="0"/>
          </a:p>
        </p:txBody>
      </p:sp>
      <p:sp>
        <p:nvSpPr>
          <p:cNvPr id="6" name="Content Placeholder 2"/>
          <p:cNvSpPr txBox="1">
            <a:spLocks/>
          </p:cNvSpPr>
          <p:nvPr/>
        </p:nvSpPr>
        <p:spPr bwMode="auto">
          <a:xfrm>
            <a:off x="457200" y="1828800"/>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buNone/>
            </a:pPr>
            <a:r>
              <a:rPr lang="en-US" sz="2400" kern="0" dirty="0"/>
              <a:t>Once DoD IG approves ROI findings- </a:t>
            </a:r>
          </a:p>
          <a:p>
            <a:endParaRPr lang="en-US" sz="2400" kern="0" dirty="0"/>
          </a:p>
          <a:p>
            <a:r>
              <a:rPr lang="en-US" sz="2400" kern="0" dirty="0"/>
              <a:t> </a:t>
            </a:r>
            <a:r>
              <a:rPr lang="en-US" sz="2400" u="sng" kern="0" dirty="0"/>
              <a:t>Whistleblower Division</a:t>
            </a:r>
            <a:r>
              <a:rPr lang="en-US" sz="2400" kern="0" dirty="0"/>
              <a:t> will send final notifications to:</a:t>
            </a:r>
          </a:p>
          <a:p>
            <a:pPr lvl="1"/>
            <a:r>
              <a:rPr lang="en-US" sz="2400" kern="0" dirty="0"/>
              <a:t>ACOM / ASCC / DRU</a:t>
            </a:r>
          </a:p>
          <a:p>
            <a:pPr lvl="1"/>
            <a:r>
              <a:rPr lang="en-US" sz="2400" kern="0" dirty="0"/>
              <a:t>RMO(s) / Suspects</a:t>
            </a:r>
          </a:p>
          <a:p>
            <a:pPr lvl="1"/>
            <a:r>
              <a:rPr lang="en-US" sz="2400" kern="0" dirty="0"/>
              <a:t>Complainants</a:t>
            </a:r>
          </a:p>
          <a:p>
            <a:pPr marL="457200" lvl="1" indent="0">
              <a:buNone/>
            </a:pPr>
            <a:endParaRPr lang="en-US" sz="2400" kern="0" dirty="0"/>
          </a:p>
          <a:p>
            <a:r>
              <a:rPr lang="en-US" sz="2400" kern="0" dirty="0"/>
              <a:t>Office of Inquiry informs the DA and RMO’s Commander</a:t>
            </a:r>
          </a:p>
          <a:p>
            <a:pPr lvl="1">
              <a:buClr>
                <a:schemeClr val="tx1"/>
              </a:buClr>
            </a:pPr>
            <a:r>
              <a:rPr lang="en-US" sz="2400" i="1" u="sng" kern="0" dirty="0">
                <a:solidFill>
                  <a:srgbClr val="FF0000"/>
                </a:solidFill>
              </a:rPr>
              <a:t>DO NOT </a:t>
            </a:r>
            <a:r>
              <a:rPr lang="en-US" sz="2400" kern="0" dirty="0"/>
              <a:t>inform complainants, witnesses, or RMOs of findings / recommendations</a:t>
            </a:r>
          </a:p>
        </p:txBody>
      </p:sp>
      <p:sp>
        <p:nvSpPr>
          <p:cNvPr id="9" name="Rectangle 2"/>
          <p:cNvSpPr>
            <a:spLocks noGrp="1" noChangeArrowheads="1"/>
          </p:cNvSpPr>
          <p:nvPr>
            <p:ph type="title"/>
          </p:nvPr>
        </p:nvSpPr>
        <p:spPr>
          <a:xfrm>
            <a:off x="1295400" y="381000"/>
            <a:ext cx="7848600" cy="762000"/>
          </a:xfrm>
        </p:spPr>
        <p:txBody>
          <a:bodyPr/>
          <a:lstStyle/>
          <a:p>
            <a:pPr eaLnBrk="1" hangingPunct="1"/>
            <a:r>
              <a:rPr lang="en-US" sz="3800" dirty="0">
                <a:solidFill>
                  <a:schemeClr val="tx1"/>
                </a:solidFill>
              </a:rPr>
              <a:t>STEP 5: Notification of Results</a:t>
            </a:r>
            <a:endParaRPr lang="en-US" sz="2600" dirty="0">
              <a:solidFill>
                <a:schemeClr val="tx1"/>
              </a:solidFill>
            </a:endParaRPr>
          </a:p>
        </p:txBody>
      </p:sp>
      <p:pic>
        <p:nvPicPr>
          <p:cNvPr id="2" name="Picture 1">
            <a:extLst>
              <a:ext uri="{FF2B5EF4-FFF2-40B4-BE49-F238E27FC236}">
                <a16:creationId xmlns:a16="http://schemas.microsoft.com/office/drawing/2014/main" id="{C2262823-E911-E651-736D-713A592340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95600" y="975084"/>
            <a:ext cx="4079796" cy="437121"/>
          </a:xfrm>
          <a:prstGeom prst="rect">
            <a:avLst/>
          </a:prstGeom>
        </p:spPr>
      </p:pic>
      <p:sp>
        <p:nvSpPr>
          <p:cNvPr id="3" name="TextBox 2">
            <a:extLst>
              <a:ext uri="{FF2B5EF4-FFF2-40B4-BE49-F238E27FC236}">
                <a16:creationId xmlns:a16="http://schemas.microsoft.com/office/drawing/2014/main" id="{84545620-7B4F-F940-6DCB-B49D36A1E67B}"/>
              </a:ext>
            </a:extLst>
          </p:cNvPr>
          <p:cNvSpPr txBox="1"/>
          <p:nvPr/>
        </p:nvSpPr>
        <p:spPr>
          <a:xfrm>
            <a:off x="2743200" y="1368623"/>
            <a:ext cx="4648200" cy="307777"/>
          </a:xfrm>
          <a:prstGeom prst="rect">
            <a:avLst/>
          </a:prstGeom>
          <a:noFill/>
        </p:spPr>
        <p:txBody>
          <a:bodyPr wrap="square">
            <a:spAutoFit/>
          </a:bodyPr>
          <a:lstStyle/>
          <a:p>
            <a:pPr algn="ctr"/>
            <a:r>
              <a:rPr lang="en-US" sz="1400" b="1" u="sng" dirty="0">
                <a:solidFill>
                  <a:srgbClr val="0000FF"/>
                </a:solidFill>
                <a:latin typeface="Arial" charset="0"/>
                <a:cs typeface="Arial" charset="0"/>
              </a:rPr>
              <a:t>The A&amp;I Guide</a:t>
            </a:r>
            <a:r>
              <a:rPr lang="en-US" sz="1400" b="1" dirty="0">
                <a:solidFill>
                  <a:srgbClr val="0000FF"/>
                </a:solidFill>
                <a:latin typeface="Arial" charset="0"/>
                <a:cs typeface="Arial" charset="0"/>
              </a:rPr>
              <a:t>, Part Two, Section 9-5 (II - 9 - 30)</a:t>
            </a:r>
            <a:endParaRPr lang="en-US" sz="1400" dirty="0"/>
          </a:p>
        </p:txBody>
      </p:sp>
    </p:spTree>
    <p:extLst>
      <p:ext uri="{BB962C8B-B14F-4D97-AF65-F5344CB8AC3E}">
        <p14:creationId xmlns:p14="http://schemas.microsoft.com/office/powerpoint/2010/main" val="4243518409"/>
      </p:ext>
    </p:extLst>
  </p:cSld>
  <p:clrMapOvr>
    <a:masterClrMapping/>
  </p:clrMapOvr>
  <p:transition>
    <p:sndAc>
      <p:end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928D5E2E-1876-EC19-134C-2A8EBE77300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U.S. Army Inspector General School   </a:t>
            </a:r>
            <a:fld id="{98115DB5-18FD-4C2A-B62A-EB8412C4C436}" type="slidenum">
              <a:rPr lang="en-US" altLang="en-US" sz="1400" smtClean="0"/>
              <a:pPr>
                <a:spcBef>
                  <a:spcPct val="0"/>
                </a:spcBef>
                <a:buFontTx/>
                <a:buNone/>
              </a:pPr>
              <a:t>48</a:t>
            </a:fld>
            <a:endParaRPr lang="en-US" altLang="en-US" sz="1400"/>
          </a:p>
        </p:txBody>
      </p:sp>
      <p:sp>
        <p:nvSpPr>
          <p:cNvPr id="6" name="Content Placeholder 2">
            <a:extLst>
              <a:ext uri="{FF2B5EF4-FFF2-40B4-BE49-F238E27FC236}">
                <a16:creationId xmlns:a16="http://schemas.microsoft.com/office/drawing/2014/main" id="{CB2F4BF9-291D-E35F-8743-7913350E004E}"/>
              </a:ext>
            </a:extLst>
          </p:cNvPr>
          <p:cNvSpPr txBox="1">
            <a:spLocks/>
          </p:cNvSpPr>
          <p:nvPr/>
        </p:nvSpPr>
        <p:spPr bwMode="auto">
          <a:xfrm>
            <a:off x="304800" y="1995883"/>
            <a:ext cx="8534400" cy="4525963"/>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a:defRPr/>
            </a:pPr>
            <a:r>
              <a:rPr lang="en-US" sz="2200" kern="0" dirty="0"/>
              <a:t>Military members have the right to appeal the Investigation results directly to the SECDEF</a:t>
            </a:r>
          </a:p>
          <a:p>
            <a:pPr lvl="1">
              <a:defRPr/>
            </a:pPr>
            <a:r>
              <a:rPr lang="en-US" sz="1800" b="0" i="1" kern="0" dirty="0"/>
              <a:t>Since DoD IG approves WBR cases, the Army cannot revise or amend an approved finding without approval from DoD IG.</a:t>
            </a:r>
          </a:p>
          <a:p>
            <a:pPr marL="0" indent="0">
              <a:buFontTx/>
              <a:buNone/>
              <a:defRPr/>
            </a:pPr>
            <a:endParaRPr lang="en-US" sz="2200" kern="0" dirty="0"/>
          </a:p>
          <a:p>
            <a:pPr>
              <a:defRPr/>
            </a:pPr>
            <a:r>
              <a:rPr lang="en-US" sz="2200" kern="0" dirty="0"/>
              <a:t>Reconsideration requests should be referred to the DoD IG website</a:t>
            </a:r>
          </a:p>
          <a:p>
            <a:pPr marL="0" indent="0">
              <a:buFontTx/>
              <a:buNone/>
              <a:defRPr/>
            </a:pPr>
            <a:endParaRPr lang="en-US" sz="2200" kern="0" dirty="0"/>
          </a:p>
          <a:p>
            <a:pPr>
              <a:defRPr/>
            </a:pPr>
            <a:r>
              <a:rPr lang="en-US" sz="2200" kern="0" dirty="0"/>
              <a:t>Should the IG become aware of new information not previously considered, contact Whistleblower Division</a:t>
            </a:r>
          </a:p>
          <a:p>
            <a:pPr marL="0" indent="0">
              <a:buFontTx/>
              <a:buNone/>
              <a:defRPr/>
            </a:pPr>
            <a:endParaRPr lang="en-US" sz="2200" kern="0" dirty="0"/>
          </a:p>
          <a:p>
            <a:pPr>
              <a:defRPr/>
            </a:pPr>
            <a:r>
              <a:rPr lang="en-US" sz="2200" kern="0" dirty="0"/>
              <a:t>Only DoD IG can approve revised findings. </a:t>
            </a:r>
          </a:p>
        </p:txBody>
      </p:sp>
      <p:sp>
        <p:nvSpPr>
          <p:cNvPr id="56324" name="Rectangle 2">
            <a:extLst>
              <a:ext uri="{FF2B5EF4-FFF2-40B4-BE49-F238E27FC236}">
                <a16:creationId xmlns:a16="http://schemas.microsoft.com/office/drawing/2014/main" id="{5D5CB8DA-EA34-985A-FC33-AF8D9DDF9E31}"/>
              </a:ext>
            </a:extLst>
          </p:cNvPr>
          <p:cNvSpPr>
            <a:spLocks noGrp="1" noChangeArrowheads="1"/>
          </p:cNvSpPr>
          <p:nvPr>
            <p:ph type="title"/>
          </p:nvPr>
        </p:nvSpPr>
        <p:spPr>
          <a:xfrm>
            <a:off x="990600" y="304800"/>
            <a:ext cx="8153400" cy="762000"/>
          </a:xfrm>
        </p:spPr>
        <p:txBody>
          <a:bodyPr/>
          <a:lstStyle/>
          <a:p>
            <a:pPr eaLnBrk="1" hangingPunct="1"/>
            <a:r>
              <a:rPr lang="en-US" altLang="en-US" sz="3800">
                <a:solidFill>
                  <a:schemeClr val="tx1"/>
                </a:solidFill>
              </a:rPr>
              <a:t>STEP 6: Follow Up</a:t>
            </a:r>
            <a:endParaRPr lang="en-US" altLang="en-US" sz="2600">
              <a:solidFill>
                <a:schemeClr val="tx1"/>
              </a:solidFill>
            </a:endParaRPr>
          </a:p>
        </p:txBody>
      </p:sp>
      <p:sp>
        <p:nvSpPr>
          <p:cNvPr id="2" name="TextBox 1">
            <a:extLst>
              <a:ext uri="{FF2B5EF4-FFF2-40B4-BE49-F238E27FC236}">
                <a16:creationId xmlns:a16="http://schemas.microsoft.com/office/drawing/2014/main" id="{7E4DFB75-09EF-C302-DDF3-8CAE4A298D13}"/>
              </a:ext>
            </a:extLst>
          </p:cNvPr>
          <p:cNvSpPr txBox="1"/>
          <p:nvPr/>
        </p:nvSpPr>
        <p:spPr>
          <a:xfrm>
            <a:off x="2590799" y="1584225"/>
            <a:ext cx="4648200" cy="307777"/>
          </a:xfrm>
          <a:prstGeom prst="rect">
            <a:avLst/>
          </a:prstGeom>
          <a:noFill/>
        </p:spPr>
        <p:txBody>
          <a:bodyPr wrap="square">
            <a:spAutoFit/>
          </a:bodyPr>
          <a:lstStyle/>
          <a:p>
            <a:pPr algn="ctr"/>
            <a:r>
              <a:rPr lang="en-US" sz="1400" b="1" u="sng" dirty="0">
                <a:solidFill>
                  <a:srgbClr val="0000FF"/>
                </a:solidFill>
                <a:latin typeface="Arial" charset="0"/>
                <a:cs typeface="Arial" charset="0"/>
              </a:rPr>
              <a:t>DODD 7050.06 paragraph 1i-j and 2b-d</a:t>
            </a:r>
            <a:endParaRPr lang="en-US" sz="1400" dirty="0"/>
          </a:p>
        </p:txBody>
      </p:sp>
      <p:pic>
        <p:nvPicPr>
          <p:cNvPr id="3" name="Picture 2">
            <a:extLst>
              <a:ext uri="{FF2B5EF4-FFF2-40B4-BE49-F238E27FC236}">
                <a16:creationId xmlns:a16="http://schemas.microsoft.com/office/drawing/2014/main" id="{7217D74B-0973-6DB2-088A-60A5DD69ED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00399" y="1066800"/>
            <a:ext cx="3429001" cy="503237"/>
          </a:xfrm>
          <a:prstGeom prst="rect">
            <a:avLst/>
          </a:prstGeom>
        </p:spPr>
      </p:pic>
    </p:spTree>
  </p:cSld>
  <p:clrMapOvr>
    <a:masterClrMapping/>
  </p:clrMapOvr>
  <p:transition>
    <p:sndAc>
      <p:end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U.S. Army Inspector General School   </a:t>
            </a:r>
            <a:fld id="{2D0F21DB-8B55-4C77-8E30-1D69C0A0682A}" type="slidenum">
              <a:rPr lang="en-US" smtClean="0"/>
              <a:pPr>
                <a:defRPr/>
              </a:pPr>
              <a:t>49</a:t>
            </a:fld>
            <a:endParaRPr lang="en-US" dirty="0"/>
          </a:p>
        </p:txBody>
      </p:sp>
      <p:sp>
        <p:nvSpPr>
          <p:cNvPr id="6" name="Content Placeholder 2"/>
          <p:cNvSpPr txBox="1">
            <a:spLocks/>
          </p:cNvSpPr>
          <p:nvPr/>
        </p:nvSpPr>
        <p:spPr bwMode="auto">
          <a:xfrm>
            <a:off x="457199" y="2537942"/>
            <a:ext cx="8534400" cy="3443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r>
              <a:rPr lang="en-US" sz="2200" kern="0" dirty="0"/>
              <a:t>Close the case upon DoD IG approval of findings</a:t>
            </a:r>
          </a:p>
          <a:p>
            <a:pPr marL="457200" lvl="1" indent="0">
              <a:buNone/>
            </a:pPr>
            <a:endParaRPr lang="en-US" sz="2200" kern="0" dirty="0"/>
          </a:p>
          <a:p>
            <a:r>
              <a:rPr lang="en-US" sz="2200" kern="0" dirty="0"/>
              <a:t>Final determination for all linked cases in IGARS must reflect the same findings for each as approved by DoD IG</a:t>
            </a:r>
          </a:p>
          <a:p>
            <a:pPr marL="0" indent="0">
              <a:buNone/>
            </a:pPr>
            <a:endParaRPr lang="en-US" sz="2200" kern="0" dirty="0"/>
          </a:p>
          <a:p>
            <a:r>
              <a:rPr lang="en-US" sz="2200" kern="0" dirty="0"/>
              <a:t>IGs should enter one allegation per RMO and per PA as alleged by the complainant with a determination code of S or N</a:t>
            </a:r>
          </a:p>
        </p:txBody>
      </p:sp>
      <p:sp>
        <p:nvSpPr>
          <p:cNvPr id="9" name="Rectangle 2"/>
          <p:cNvSpPr>
            <a:spLocks noGrp="1" noChangeArrowheads="1"/>
          </p:cNvSpPr>
          <p:nvPr>
            <p:ph type="title"/>
          </p:nvPr>
        </p:nvSpPr>
        <p:spPr>
          <a:xfrm>
            <a:off x="990600" y="379524"/>
            <a:ext cx="8153400" cy="762000"/>
          </a:xfrm>
        </p:spPr>
        <p:txBody>
          <a:bodyPr/>
          <a:lstStyle/>
          <a:p>
            <a:pPr eaLnBrk="1" hangingPunct="1"/>
            <a:r>
              <a:rPr lang="en-US" sz="3800" dirty="0">
                <a:solidFill>
                  <a:schemeClr val="tx1"/>
                </a:solidFill>
              </a:rPr>
              <a:t>STEP 7: Close the IGAR</a:t>
            </a:r>
            <a:endParaRPr lang="en-US" sz="2600" dirty="0">
              <a:solidFill>
                <a:schemeClr val="tx1"/>
              </a:solidFill>
            </a:endParaRPr>
          </a:p>
        </p:txBody>
      </p:sp>
      <p:pic>
        <p:nvPicPr>
          <p:cNvPr id="2" name="Picture 1">
            <a:extLst>
              <a:ext uri="{FF2B5EF4-FFF2-40B4-BE49-F238E27FC236}">
                <a16:creationId xmlns:a16="http://schemas.microsoft.com/office/drawing/2014/main" id="{0835AA23-D07E-0D02-450B-A0B0C786A9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245"/>
          <a:stretch/>
        </p:blipFill>
        <p:spPr>
          <a:xfrm>
            <a:off x="3425335" y="1004620"/>
            <a:ext cx="2598129" cy="1113484"/>
          </a:xfrm>
          <a:prstGeom prst="rect">
            <a:avLst/>
          </a:prstGeom>
        </p:spPr>
      </p:pic>
    </p:spTree>
    <p:extLst>
      <p:ext uri="{BB962C8B-B14F-4D97-AF65-F5344CB8AC3E}">
        <p14:creationId xmlns:p14="http://schemas.microsoft.com/office/powerpoint/2010/main" val="3335883779"/>
      </p:ext>
    </p:extLst>
  </p:cSld>
  <p:clrMapOvr>
    <a:masterClrMapping/>
  </p:clrMapOvr>
  <p:transition>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6782BC-602C-61FF-86CB-69629205644D}"/>
              </a:ext>
            </a:extLst>
          </p:cNvPr>
          <p:cNvSpPr>
            <a:spLocks noGrp="1"/>
          </p:cNvSpPr>
          <p:nvPr>
            <p:ph idx="1"/>
          </p:nvPr>
        </p:nvSpPr>
        <p:spPr/>
        <p:txBody>
          <a:bodyPr/>
          <a:lstStyle/>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Safety Requirements:</a:t>
            </a:r>
            <a:r>
              <a:rPr kumimoji="0" lang="en-US" sz="2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No other specific safety requirements are unique to this block of instruction per DA PAM 385-30, </a:t>
            </a:r>
            <a:r>
              <a:rPr kumimoji="0" lang="en-US" sz="2300" b="0" i="0" u="sng"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Risk Management</a:t>
            </a:r>
            <a:r>
              <a:rPr kumimoji="0" lang="en-US" sz="2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dated 2 December 2014.</a:t>
            </a:r>
            <a:endParaRPr kumimoji="0" lang="en-US" sz="23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300" b="1" i="0" u="none" strike="noStrike" kern="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Risk Assessment Level: </a:t>
            </a:r>
            <a:r>
              <a:rPr kumimoji="0" lang="en-US" sz="2300" b="1" i="0" u="sng" strike="noStrike" kern="0" cap="none" spc="0" normalizeH="0" baseline="0" noProof="0" dirty="0">
                <a:ln>
                  <a:noFill/>
                </a:ln>
                <a:solidFill>
                  <a:srgbClr val="000000"/>
                </a:solidFill>
                <a:effectLst/>
                <a:uLnTx/>
                <a:uFillTx/>
                <a:latin typeface="Arial"/>
                <a:ea typeface="+mn-ea"/>
                <a:cs typeface="+mn-cs"/>
              </a:rPr>
              <a:t>Low</a:t>
            </a:r>
            <a:r>
              <a:rPr kumimoji="0" lang="en-US" sz="2300" b="1" i="0" u="none" strike="noStrike" kern="0" cap="none" spc="0" normalizeH="0" baseline="0" noProof="0" dirty="0">
                <a:ln>
                  <a:noFill/>
                </a:ln>
                <a:solidFill>
                  <a:srgbClr val="000000"/>
                </a:solidFill>
                <a:effectLst/>
                <a:uLnTx/>
                <a:uFillTx/>
                <a:latin typeface="Arial"/>
                <a:ea typeface="+mn-ea"/>
                <a:cs typeface="+mn-cs"/>
              </a:rPr>
              <a:t> </a:t>
            </a:r>
            <a:r>
              <a:rPr kumimoji="0" lang="en-US" sz="2300" b="0" i="0" u="none" strike="noStrike" kern="0" cap="none" spc="0" normalizeH="0" baseline="0" noProof="0" dirty="0">
                <a:ln>
                  <a:noFill/>
                </a:ln>
                <a:solidFill>
                  <a:srgbClr val="000000"/>
                </a:solidFill>
                <a:effectLst/>
                <a:uLnTx/>
                <a:uFillTx/>
                <a:latin typeface="Arial"/>
                <a:ea typeface="+mn-ea"/>
                <a:cs typeface="+mn-cs"/>
              </a:rPr>
              <a:t>in accordance with TRADOC Regulation 385-2, </a:t>
            </a:r>
            <a:r>
              <a:rPr kumimoji="0" lang="en-US" sz="2300" b="0" i="0" u="sng" strike="noStrike" kern="0" cap="none" spc="0" normalizeH="0" baseline="0" noProof="0" dirty="0">
                <a:ln>
                  <a:noFill/>
                </a:ln>
                <a:solidFill>
                  <a:srgbClr val="000000"/>
                </a:solidFill>
                <a:effectLst/>
                <a:uLnTx/>
                <a:uFillTx/>
                <a:latin typeface="Arial"/>
                <a:ea typeface="+mn-ea"/>
                <a:cs typeface="+mn-cs"/>
              </a:rPr>
              <a:t>U.S. Army Training and Doctrine Command Safety and Occupational Health Program</a:t>
            </a:r>
            <a:r>
              <a:rPr kumimoji="0" lang="en-US" sz="2300" b="0" i="0" u="none" strike="noStrike" kern="0" cap="none" spc="0" normalizeH="0" baseline="0" noProof="0" dirty="0">
                <a:ln>
                  <a:noFill/>
                </a:ln>
                <a:solidFill>
                  <a:srgbClr val="000000"/>
                </a:solidFill>
                <a:effectLst/>
                <a:uLnTx/>
                <a:uFillTx/>
                <a:latin typeface="Arial"/>
                <a:ea typeface="+mn-ea"/>
                <a:cs typeface="+mn-cs"/>
              </a:rPr>
              <a:t>, dated 9 January 2019</a:t>
            </a:r>
            <a:r>
              <a:rPr kumimoji="0" lang="en-US" sz="2300" b="1" i="0" u="none" strike="noStrike" kern="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300" b="1" i="0" u="none" strike="noStrike" kern="0" cap="none" spc="0" normalizeH="0" baseline="0" noProof="0" dirty="0">
                <a:ln>
                  <a:noFill/>
                </a:ln>
                <a:solidFill>
                  <a:srgbClr val="000000"/>
                </a:solidFill>
                <a:effectLst/>
                <a:uLnTx/>
                <a:uFillTx/>
                <a:latin typeface="Arial"/>
                <a:ea typeface="+mn-ea"/>
                <a:cs typeface="+mn-cs"/>
              </a:rPr>
              <a:t>Environmental Considerations: </a:t>
            </a:r>
            <a:r>
              <a:rPr kumimoji="0" lang="en-US" sz="2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None </a:t>
            </a:r>
            <a:r>
              <a:rPr kumimoji="0" lang="en-US" sz="2300" b="0" i="0" u="none" strike="noStrike" kern="0" cap="none" spc="0" normalizeH="0" baseline="0" noProof="0" dirty="0">
                <a:ln>
                  <a:noFill/>
                </a:ln>
                <a:solidFill>
                  <a:srgbClr val="000000"/>
                </a:solidFill>
                <a:effectLst/>
                <a:uLnTx/>
                <a:uFillTx/>
                <a:latin typeface="Arial"/>
                <a:ea typeface="+mn-ea"/>
                <a:cs typeface="+mn-cs"/>
              </a:rPr>
              <a:t>in accordance with</a:t>
            </a:r>
            <a:r>
              <a:rPr kumimoji="0" lang="en-US" sz="2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AR 200-1, </a:t>
            </a:r>
            <a:r>
              <a:rPr kumimoji="0" lang="en-US" sz="2300" b="0" i="0" u="sng"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Environmental Protection and Enhancement</a:t>
            </a:r>
            <a:r>
              <a:rPr kumimoji="0" lang="en-US" sz="2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dated 13 December 2007, and ATP 3-34.5, </a:t>
            </a:r>
            <a:r>
              <a:rPr kumimoji="0" lang="en-US" sz="2300" b="0" i="0" u="sng"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Environmental Considerations</a:t>
            </a:r>
            <a:r>
              <a:rPr kumimoji="0" lang="en-US" sz="2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dated January 2024.</a:t>
            </a:r>
            <a:endParaRPr kumimoji="0" lang="en-US" sz="2300" b="0" i="0" u="none" strike="noStrike" kern="0" cap="none" spc="0" normalizeH="0" baseline="0" noProof="0" dirty="0">
              <a:ln>
                <a:noFill/>
              </a:ln>
              <a:solidFill>
                <a:srgbClr val="000000"/>
              </a:solidFill>
              <a:effectLst/>
              <a:uLnTx/>
              <a:uFillTx/>
              <a:latin typeface="Arial"/>
              <a:ea typeface="+mn-ea"/>
              <a:cs typeface="+mn-cs"/>
            </a:endParaRPr>
          </a:p>
          <a:p>
            <a:endParaRPr lang="en-US" dirty="0"/>
          </a:p>
        </p:txBody>
      </p:sp>
      <p:sp>
        <p:nvSpPr>
          <p:cNvPr id="3" name="Footer Placeholder 2">
            <a:extLst>
              <a:ext uri="{FF2B5EF4-FFF2-40B4-BE49-F238E27FC236}">
                <a16:creationId xmlns:a16="http://schemas.microsoft.com/office/drawing/2014/main" id="{C2220F6B-718C-0747-96E3-81B31844C547}"/>
              </a:ext>
            </a:extLst>
          </p:cNvPr>
          <p:cNvSpPr>
            <a:spLocks noGrp="1"/>
          </p:cNvSpPr>
          <p:nvPr>
            <p:ph type="ftr" sz="quarter" idx="10"/>
          </p:nvPr>
        </p:nvSpPr>
        <p:spPr/>
        <p:txBody>
          <a:bodyPr/>
          <a:lstStyle/>
          <a:p>
            <a:pPr>
              <a:defRPr/>
            </a:pPr>
            <a:r>
              <a:rPr lang="en-US"/>
              <a:t>U.S. Army Inspector General School </a:t>
            </a:r>
            <a:endParaRPr lang="en-US" dirty="0"/>
          </a:p>
        </p:txBody>
      </p:sp>
      <p:sp>
        <p:nvSpPr>
          <p:cNvPr id="4" name="Title 3">
            <a:extLst>
              <a:ext uri="{FF2B5EF4-FFF2-40B4-BE49-F238E27FC236}">
                <a16:creationId xmlns:a16="http://schemas.microsoft.com/office/drawing/2014/main" id="{F6F9ABBE-8DC9-2548-128F-5B4DEDE22B49}"/>
              </a:ext>
            </a:extLst>
          </p:cNvPr>
          <p:cNvSpPr>
            <a:spLocks noGrp="1"/>
          </p:cNvSpPr>
          <p:nvPr>
            <p:ph type="title"/>
          </p:nvPr>
        </p:nvSpPr>
        <p:spPr/>
        <p:txBody>
          <a:bodyPr/>
          <a:lstStyle/>
          <a:p>
            <a:r>
              <a:rPr lang="en-US" dirty="0"/>
              <a:t>Safety and Environmental</a:t>
            </a:r>
          </a:p>
        </p:txBody>
      </p:sp>
    </p:spTree>
    <p:extLst>
      <p:ext uri="{BB962C8B-B14F-4D97-AF65-F5344CB8AC3E}">
        <p14:creationId xmlns:p14="http://schemas.microsoft.com/office/powerpoint/2010/main" val="2253483059"/>
      </p:ext>
    </p:extLst>
  </p:cSld>
  <p:clrMapOvr>
    <a:masterClrMapping/>
  </p:clrMapOvr>
  <p:transition>
    <p:sndAc>
      <p:end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p:cNvCxnSpPr/>
          <p:nvPr/>
        </p:nvCxnSpPr>
        <p:spPr bwMode="auto">
          <a:xfrm flipV="1">
            <a:off x="2791665" y="2342558"/>
            <a:ext cx="1117553" cy="496587"/>
          </a:xfrm>
          <a:prstGeom prst="straightConnector1">
            <a:avLst/>
          </a:prstGeom>
          <a:solidFill>
            <a:schemeClr val="accent1"/>
          </a:solidFill>
          <a:ln w="38100" cap="flat" cmpd="sng" algn="ctr">
            <a:solidFill>
              <a:srgbClr val="FF9900"/>
            </a:solidFill>
            <a:prstDash val="solid"/>
            <a:round/>
            <a:headEnd type="none" w="med" len="med"/>
            <a:tailEnd type="triangle"/>
          </a:ln>
          <a:effectLst/>
        </p:spPr>
      </p:cxnSp>
      <p:cxnSp>
        <p:nvCxnSpPr>
          <p:cNvPr id="9" name="Straight Arrow Connector 8"/>
          <p:cNvCxnSpPr/>
          <p:nvPr/>
        </p:nvCxnSpPr>
        <p:spPr bwMode="auto">
          <a:xfrm flipV="1">
            <a:off x="2819400" y="3300940"/>
            <a:ext cx="0" cy="2093677"/>
          </a:xfrm>
          <a:prstGeom prst="straightConnector1">
            <a:avLst/>
          </a:prstGeom>
          <a:solidFill>
            <a:schemeClr val="accent1"/>
          </a:solidFill>
          <a:ln w="38100" cap="flat" cmpd="sng" algn="ctr">
            <a:solidFill>
              <a:srgbClr val="FF9900"/>
            </a:solidFill>
            <a:prstDash val="solid"/>
            <a:round/>
            <a:headEnd type="none" w="med" len="med"/>
            <a:tailEnd type="triangle"/>
          </a:ln>
          <a:effectLst/>
        </p:spPr>
      </p:cxnSp>
      <p:cxnSp>
        <p:nvCxnSpPr>
          <p:cNvPr id="99" name="Straight Arrow Connector 98"/>
          <p:cNvCxnSpPr>
            <a:stCxn id="11" idx="0"/>
            <a:endCxn id="27" idx="3"/>
          </p:cNvCxnSpPr>
          <p:nvPr/>
        </p:nvCxnSpPr>
        <p:spPr bwMode="auto">
          <a:xfrm flipH="1" flipV="1">
            <a:off x="5504838" y="2133025"/>
            <a:ext cx="1481518" cy="667507"/>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cxnSp>
        <p:nvCxnSpPr>
          <p:cNvPr id="54" name="Straight Arrow Connector 53"/>
          <p:cNvCxnSpPr/>
          <p:nvPr/>
        </p:nvCxnSpPr>
        <p:spPr bwMode="auto">
          <a:xfrm flipV="1">
            <a:off x="1863206" y="1973081"/>
            <a:ext cx="2074630" cy="88420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p:cNvCxnSpPr/>
          <p:nvPr/>
        </p:nvCxnSpPr>
        <p:spPr bwMode="auto">
          <a:xfrm>
            <a:off x="4711065" y="2363857"/>
            <a:ext cx="15594" cy="3027826"/>
          </a:xfrm>
          <a:prstGeom prst="straightConnector1">
            <a:avLst/>
          </a:prstGeom>
          <a:solidFill>
            <a:schemeClr val="accent1"/>
          </a:solidFill>
          <a:ln w="28575" cap="flat" cmpd="sng" algn="ctr">
            <a:solidFill>
              <a:srgbClr val="FF9900"/>
            </a:solidFill>
            <a:prstDash val="sysDot"/>
            <a:round/>
            <a:headEnd type="none" w="med" len="med"/>
            <a:tailEnd type="triangle"/>
          </a:ln>
          <a:effectLst/>
        </p:spPr>
      </p:cxnSp>
      <p:cxnSp>
        <p:nvCxnSpPr>
          <p:cNvPr id="96" name="Straight Arrow Connector 95"/>
          <p:cNvCxnSpPr>
            <a:stCxn id="78" idx="0"/>
            <a:endCxn id="11" idx="2"/>
          </p:cNvCxnSpPr>
          <p:nvPr/>
        </p:nvCxnSpPr>
        <p:spPr bwMode="auto">
          <a:xfrm flipH="1" flipV="1">
            <a:off x="6986356" y="3262197"/>
            <a:ext cx="4736" cy="2135115"/>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
        <p:nvSpPr>
          <p:cNvPr id="60" name="Curved Right Arrow 59"/>
          <p:cNvSpPr/>
          <p:nvPr/>
        </p:nvSpPr>
        <p:spPr bwMode="auto">
          <a:xfrm rot="245563" flipV="1">
            <a:off x="418678" y="1854160"/>
            <a:ext cx="1621256" cy="3935478"/>
          </a:xfrm>
          <a:prstGeom prst="curvedRightArrow">
            <a:avLst>
              <a:gd name="adj1" fmla="val 12031"/>
              <a:gd name="adj2" fmla="val 28331"/>
              <a:gd name="adj3" fmla="val 16296"/>
            </a:avLst>
          </a:prstGeom>
          <a:solidFill>
            <a:schemeClr val="tx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cxnSp>
        <p:nvCxnSpPr>
          <p:cNvPr id="29" name="Straight Arrow Connector 28"/>
          <p:cNvCxnSpPr/>
          <p:nvPr/>
        </p:nvCxnSpPr>
        <p:spPr bwMode="auto">
          <a:xfrm flipV="1">
            <a:off x="1889026" y="3287952"/>
            <a:ext cx="3595" cy="21297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 name="Title 1"/>
          <p:cNvSpPr>
            <a:spLocks noGrp="1"/>
          </p:cNvSpPr>
          <p:nvPr>
            <p:ph type="title"/>
          </p:nvPr>
        </p:nvSpPr>
        <p:spPr>
          <a:xfrm>
            <a:off x="1642565" y="313951"/>
            <a:ext cx="7086600" cy="1143000"/>
          </a:xfrm>
        </p:spPr>
        <p:txBody>
          <a:bodyPr/>
          <a:lstStyle/>
          <a:p>
            <a:r>
              <a:rPr lang="en-US" sz="3600" dirty="0"/>
              <a:t>WBR Report and Referral Chain </a:t>
            </a:r>
          </a:p>
        </p:txBody>
      </p:sp>
      <p:sp>
        <p:nvSpPr>
          <p:cNvPr id="4" name="Footer Placeholder 3"/>
          <p:cNvSpPr>
            <a:spLocks noGrp="1"/>
          </p:cNvSpPr>
          <p:nvPr>
            <p:ph type="ftr" sz="quarter" idx="10"/>
          </p:nvPr>
        </p:nvSpPr>
        <p:spPr/>
        <p:txBody>
          <a:bodyPr/>
          <a:lstStyle/>
          <a:p>
            <a:pPr>
              <a:defRPr/>
            </a:pPr>
            <a:r>
              <a:rPr lang="en-US" dirty="0">
                <a:solidFill>
                  <a:srgbClr val="000000"/>
                </a:solidFill>
              </a:rPr>
              <a:t>U.S. Army Inspector General School   </a:t>
            </a:r>
          </a:p>
        </p:txBody>
      </p:sp>
      <p:sp>
        <p:nvSpPr>
          <p:cNvPr id="8" name="TextBox 7"/>
          <p:cNvSpPr txBox="1"/>
          <p:nvPr/>
        </p:nvSpPr>
        <p:spPr>
          <a:xfrm>
            <a:off x="3961387" y="2783048"/>
            <a:ext cx="1552354" cy="461665"/>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US" sz="1200" dirty="0"/>
              <a:t>Whistleblower Division</a:t>
            </a:r>
          </a:p>
        </p:txBody>
      </p:sp>
      <p:sp>
        <p:nvSpPr>
          <p:cNvPr id="11" name="TextBox 10"/>
          <p:cNvSpPr txBox="1"/>
          <p:nvPr/>
        </p:nvSpPr>
        <p:spPr>
          <a:xfrm>
            <a:off x="6186530" y="2800532"/>
            <a:ext cx="1599652" cy="461665"/>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US" sz="1200" dirty="0"/>
              <a:t>Whistleblower Division</a:t>
            </a:r>
          </a:p>
        </p:txBody>
      </p:sp>
      <p:sp>
        <p:nvSpPr>
          <p:cNvPr id="6" name="TextBox 5"/>
          <p:cNvSpPr txBox="1"/>
          <p:nvPr/>
        </p:nvSpPr>
        <p:spPr>
          <a:xfrm>
            <a:off x="1589443" y="2827161"/>
            <a:ext cx="1552354" cy="461665"/>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US" sz="1200" dirty="0"/>
              <a:t>Whistleblower Division</a:t>
            </a:r>
          </a:p>
        </p:txBody>
      </p:sp>
      <p:sp>
        <p:nvSpPr>
          <p:cNvPr id="40" name="Rectangle 39"/>
          <p:cNvSpPr/>
          <p:nvPr/>
        </p:nvSpPr>
        <p:spPr>
          <a:xfrm>
            <a:off x="4882615" y="3112485"/>
            <a:ext cx="184731"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7" name="TextBox 26"/>
          <p:cNvSpPr txBox="1"/>
          <p:nvPr/>
        </p:nvSpPr>
        <p:spPr>
          <a:xfrm>
            <a:off x="3952484" y="1902192"/>
            <a:ext cx="1552354" cy="461665"/>
          </a:xfrm>
          <a:prstGeom prst="rect">
            <a:avLst/>
          </a:prstGeom>
          <a:solidFill>
            <a:srgbClr val="CCCCFF"/>
          </a:solidFill>
          <a:ln w="28575">
            <a:solidFill>
              <a:schemeClr val="tx1"/>
            </a:solidFill>
          </a:ln>
        </p:spPr>
        <p:txBody>
          <a:bodyPr wrap="square" rtlCol="0">
            <a:spAutoFit/>
          </a:bodyPr>
          <a:lstStyle/>
          <a:p>
            <a:pPr algn="ctr"/>
            <a:r>
              <a:rPr lang="en-US" dirty="0"/>
              <a:t>DoD IG</a:t>
            </a:r>
          </a:p>
        </p:txBody>
      </p:sp>
      <p:grpSp>
        <p:nvGrpSpPr>
          <p:cNvPr id="14" name="Group 13"/>
          <p:cNvGrpSpPr/>
          <p:nvPr/>
        </p:nvGrpSpPr>
        <p:grpSpPr>
          <a:xfrm>
            <a:off x="3961176" y="4031225"/>
            <a:ext cx="1552565" cy="523220"/>
            <a:chOff x="4032956" y="3802319"/>
            <a:chExt cx="1552565" cy="523220"/>
          </a:xfrm>
        </p:grpSpPr>
        <p:sp>
          <p:nvSpPr>
            <p:cNvPr id="28" name="TextBox 27"/>
            <p:cNvSpPr txBox="1"/>
            <p:nvPr/>
          </p:nvSpPr>
          <p:spPr>
            <a:xfrm>
              <a:off x="4032956" y="3818793"/>
              <a:ext cx="1552354" cy="461665"/>
            </a:xfrm>
            <a:prstGeom prst="rect">
              <a:avLst/>
            </a:prstGeom>
            <a:solidFill>
              <a:schemeClr val="accent1">
                <a:lumMod val="60000"/>
                <a:lumOff val="40000"/>
              </a:schemeClr>
            </a:solidFill>
            <a:ln w="28575">
              <a:solidFill>
                <a:schemeClr val="tx1"/>
              </a:solidFill>
            </a:ln>
          </p:spPr>
          <p:txBody>
            <a:bodyPr wrap="square" rtlCol="0">
              <a:spAutoFit/>
            </a:bodyPr>
            <a:lstStyle/>
            <a:p>
              <a:pPr algn="ctr"/>
              <a:endParaRPr lang="en-US" dirty="0"/>
            </a:p>
          </p:txBody>
        </p:sp>
        <p:sp>
          <p:nvSpPr>
            <p:cNvPr id="3" name="TextBox 2"/>
            <p:cNvSpPr txBox="1"/>
            <p:nvPr/>
          </p:nvSpPr>
          <p:spPr>
            <a:xfrm>
              <a:off x="4033167" y="3802319"/>
              <a:ext cx="1552354" cy="523220"/>
            </a:xfrm>
            <a:prstGeom prst="rect">
              <a:avLst/>
            </a:prstGeom>
            <a:noFill/>
          </p:spPr>
          <p:txBody>
            <a:bodyPr wrap="square" rtlCol="0">
              <a:spAutoFit/>
            </a:bodyPr>
            <a:lstStyle/>
            <a:p>
              <a:pPr algn="ctr"/>
              <a:r>
                <a:rPr lang="en-US" sz="1400" dirty="0"/>
                <a:t>ACOM / ASCC / DRU</a:t>
              </a:r>
            </a:p>
          </p:txBody>
        </p:sp>
      </p:grpSp>
      <p:sp>
        <p:nvSpPr>
          <p:cNvPr id="36" name="TextBox 35"/>
          <p:cNvSpPr txBox="1"/>
          <p:nvPr/>
        </p:nvSpPr>
        <p:spPr>
          <a:xfrm>
            <a:off x="1622351" y="5402930"/>
            <a:ext cx="1552354" cy="461665"/>
          </a:xfrm>
          <a:prstGeom prst="rect">
            <a:avLst/>
          </a:prstGeom>
          <a:solidFill>
            <a:schemeClr val="accent5">
              <a:lumMod val="60000"/>
              <a:lumOff val="40000"/>
            </a:schemeClr>
          </a:solidFill>
          <a:ln w="28575">
            <a:solidFill>
              <a:schemeClr val="tx1"/>
            </a:solidFill>
          </a:ln>
        </p:spPr>
        <p:txBody>
          <a:bodyPr wrap="square" rtlCol="0">
            <a:spAutoFit/>
          </a:bodyPr>
          <a:lstStyle/>
          <a:p>
            <a:pPr algn="ctr"/>
            <a:r>
              <a:rPr lang="en-US" dirty="0"/>
              <a:t>Field IG</a:t>
            </a:r>
          </a:p>
        </p:txBody>
      </p:sp>
      <p:sp>
        <p:nvSpPr>
          <p:cNvPr id="37" name="TextBox 36"/>
          <p:cNvSpPr txBox="1"/>
          <p:nvPr/>
        </p:nvSpPr>
        <p:spPr>
          <a:xfrm>
            <a:off x="3968078" y="5391683"/>
            <a:ext cx="1552354" cy="461665"/>
          </a:xfrm>
          <a:prstGeom prst="rect">
            <a:avLst/>
          </a:prstGeom>
          <a:solidFill>
            <a:schemeClr val="accent5">
              <a:lumMod val="60000"/>
              <a:lumOff val="40000"/>
            </a:schemeClr>
          </a:solidFill>
          <a:ln w="28575">
            <a:solidFill>
              <a:schemeClr val="tx1"/>
            </a:solidFill>
          </a:ln>
        </p:spPr>
        <p:txBody>
          <a:bodyPr wrap="square" rtlCol="0">
            <a:spAutoFit/>
          </a:bodyPr>
          <a:lstStyle/>
          <a:p>
            <a:pPr algn="ctr"/>
            <a:r>
              <a:rPr lang="en-US" dirty="0"/>
              <a:t>Field IG</a:t>
            </a:r>
          </a:p>
        </p:txBody>
      </p:sp>
      <p:grpSp>
        <p:nvGrpSpPr>
          <p:cNvPr id="38" name="Group 37"/>
          <p:cNvGrpSpPr/>
          <p:nvPr/>
        </p:nvGrpSpPr>
        <p:grpSpPr>
          <a:xfrm>
            <a:off x="6210534" y="4031225"/>
            <a:ext cx="1552565" cy="523220"/>
            <a:chOff x="4032956" y="3802319"/>
            <a:chExt cx="1552565" cy="523220"/>
          </a:xfrm>
        </p:grpSpPr>
        <p:sp>
          <p:nvSpPr>
            <p:cNvPr id="39" name="TextBox 38"/>
            <p:cNvSpPr txBox="1"/>
            <p:nvPr/>
          </p:nvSpPr>
          <p:spPr>
            <a:xfrm>
              <a:off x="4032956" y="3818793"/>
              <a:ext cx="1552354" cy="461665"/>
            </a:xfrm>
            <a:prstGeom prst="rect">
              <a:avLst/>
            </a:prstGeom>
            <a:solidFill>
              <a:schemeClr val="accent1">
                <a:lumMod val="60000"/>
                <a:lumOff val="40000"/>
              </a:schemeClr>
            </a:solidFill>
            <a:ln w="28575">
              <a:solidFill>
                <a:schemeClr val="tx1"/>
              </a:solidFill>
            </a:ln>
          </p:spPr>
          <p:txBody>
            <a:bodyPr wrap="square" rtlCol="0">
              <a:spAutoFit/>
            </a:bodyPr>
            <a:lstStyle/>
            <a:p>
              <a:pPr algn="ctr"/>
              <a:endParaRPr lang="en-US" dirty="0"/>
            </a:p>
          </p:txBody>
        </p:sp>
        <p:sp>
          <p:nvSpPr>
            <p:cNvPr id="41" name="TextBox 40"/>
            <p:cNvSpPr txBox="1"/>
            <p:nvPr/>
          </p:nvSpPr>
          <p:spPr>
            <a:xfrm>
              <a:off x="4033167" y="3802319"/>
              <a:ext cx="1552354" cy="523220"/>
            </a:xfrm>
            <a:prstGeom prst="rect">
              <a:avLst/>
            </a:prstGeom>
            <a:noFill/>
          </p:spPr>
          <p:txBody>
            <a:bodyPr wrap="square" rtlCol="0">
              <a:spAutoFit/>
            </a:bodyPr>
            <a:lstStyle/>
            <a:p>
              <a:pPr algn="ctr"/>
              <a:r>
                <a:rPr lang="en-US" sz="1400" dirty="0"/>
                <a:t>ACOM / ASCC / DRU</a:t>
              </a:r>
            </a:p>
          </p:txBody>
        </p:sp>
      </p:grpSp>
      <p:sp>
        <p:nvSpPr>
          <p:cNvPr id="17" name="Flowchart: Multidocument 16"/>
          <p:cNvSpPr/>
          <p:nvPr/>
        </p:nvSpPr>
        <p:spPr bwMode="auto">
          <a:xfrm>
            <a:off x="1303333" y="4332865"/>
            <a:ext cx="1242570" cy="954668"/>
          </a:xfrm>
          <a:prstGeom prst="flowChartMultidocument">
            <a:avLst/>
          </a:prstGeom>
          <a:solidFill>
            <a:srgbClr val="F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TextBox 17"/>
          <p:cNvSpPr txBox="1"/>
          <p:nvPr/>
        </p:nvSpPr>
        <p:spPr>
          <a:xfrm>
            <a:off x="1274782" y="4501640"/>
            <a:ext cx="1299672" cy="646331"/>
          </a:xfrm>
          <a:prstGeom prst="rect">
            <a:avLst/>
          </a:prstGeom>
          <a:noFill/>
        </p:spPr>
        <p:txBody>
          <a:bodyPr wrap="square" rtlCol="0">
            <a:spAutoFit/>
          </a:bodyPr>
          <a:lstStyle/>
          <a:p>
            <a:pPr marL="228600" indent="-228600">
              <a:buAutoNum type="arabicPeriod"/>
            </a:pPr>
            <a:r>
              <a:rPr lang="en-US" sz="900" b="1" dirty="0"/>
              <a:t>MR/RCN</a:t>
            </a:r>
          </a:p>
          <a:p>
            <a:pPr marL="228600" indent="-228600">
              <a:buAutoNum type="arabicPeriod"/>
            </a:pPr>
            <a:r>
              <a:rPr lang="en-US" sz="900" dirty="0"/>
              <a:t>RIW</a:t>
            </a:r>
          </a:p>
          <a:p>
            <a:pPr marL="228600" indent="-228600">
              <a:buAutoNum type="arabicPeriod"/>
            </a:pPr>
            <a:r>
              <a:rPr lang="en-US" sz="900" dirty="0"/>
              <a:t>DA Form 1559</a:t>
            </a:r>
          </a:p>
          <a:p>
            <a:pPr marL="228600" indent="-228600">
              <a:buAutoNum type="arabicPeriod"/>
            </a:pPr>
            <a:r>
              <a:rPr lang="en-US" sz="900" dirty="0"/>
              <a:t>CCI</a:t>
            </a:r>
          </a:p>
        </p:txBody>
      </p:sp>
      <p:sp>
        <p:nvSpPr>
          <p:cNvPr id="58" name="TextBox 57"/>
          <p:cNvSpPr txBox="1"/>
          <p:nvPr/>
        </p:nvSpPr>
        <p:spPr>
          <a:xfrm rot="16200000">
            <a:off x="1219046" y="3671096"/>
            <a:ext cx="819062" cy="276999"/>
          </a:xfrm>
          <a:prstGeom prst="rect">
            <a:avLst/>
          </a:prstGeom>
          <a:noFill/>
        </p:spPr>
        <p:txBody>
          <a:bodyPr wrap="square" rtlCol="0">
            <a:spAutoFit/>
          </a:bodyPr>
          <a:lstStyle/>
          <a:p>
            <a:r>
              <a:rPr lang="en-US" sz="1200" b="1" dirty="0"/>
              <a:t>10 Days</a:t>
            </a:r>
          </a:p>
        </p:txBody>
      </p:sp>
      <p:sp>
        <p:nvSpPr>
          <p:cNvPr id="76" name="Rectangle 75"/>
          <p:cNvSpPr/>
          <p:nvPr/>
        </p:nvSpPr>
        <p:spPr>
          <a:xfrm rot="16200000">
            <a:off x="303959" y="3629140"/>
            <a:ext cx="1697714" cy="664403"/>
          </a:xfrm>
          <a:prstGeom prst="rect">
            <a:avLst/>
          </a:prstGeom>
          <a:noFill/>
        </p:spPr>
        <p:txBody>
          <a:bodyPr wrap="none" lIns="91440" tIns="45720" rIns="91440" bIns="45720">
            <a:prstTxWarp prst="textArchUp">
              <a:avLst>
                <a:gd name="adj" fmla="val 12427934"/>
              </a:avLst>
            </a:prstTxWarp>
            <a:spAutoFit/>
          </a:bodyPr>
          <a:lstStyle/>
          <a:p>
            <a:pPr algn="ctr"/>
            <a:r>
              <a:rPr lang="en-US" sz="1600" b="0" i="1" cap="none" spc="0" dirty="0">
                <a:ln w="0"/>
                <a:solidFill>
                  <a:schemeClr val="tx1"/>
                </a:solidFill>
                <a:effectLst>
                  <a:outerShdw blurRad="38100" dist="19050" dir="2700000" algn="tl" rotWithShape="0">
                    <a:schemeClr val="dk1">
                      <a:alpha val="40000"/>
                    </a:schemeClr>
                  </a:outerShdw>
                </a:effectLst>
              </a:rPr>
              <a:t>Report Chain</a:t>
            </a:r>
          </a:p>
        </p:txBody>
      </p:sp>
      <p:sp>
        <p:nvSpPr>
          <p:cNvPr id="77" name="Curved Right Arrow 76"/>
          <p:cNvSpPr/>
          <p:nvPr/>
        </p:nvSpPr>
        <p:spPr bwMode="auto">
          <a:xfrm rot="21265965" flipH="1" flipV="1">
            <a:off x="7118762" y="1762858"/>
            <a:ext cx="1648100" cy="3937363"/>
          </a:xfrm>
          <a:prstGeom prst="curvedRightArrow">
            <a:avLst>
              <a:gd name="adj1" fmla="val 12031"/>
              <a:gd name="adj2" fmla="val 29374"/>
              <a:gd name="adj3" fmla="val 16123"/>
            </a:avLst>
          </a:prstGeom>
          <a:solidFill>
            <a:schemeClr val="tx1"/>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78" name="TextBox 77"/>
          <p:cNvSpPr txBox="1"/>
          <p:nvPr/>
        </p:nvSpPr>
        <p:spPr>
          <a:xfrm>
            <a:off x="6214915" y="5397312"/>
            <a:ext cx="1552354" cy="461665"/>
          </a:xfrm>
          <a:prstGeom prst="rect">
            <a:avLst/>
          </a:prstGeom>
          <a:solidFill>
            <a:schemeClr val="accent5">
              <a:lumMod val="60000"/>
              <a:lumOff val="40000"/>
            </a:schemeClr>
          </a:solidFill>
          <a:ln w="28575">
            <a:solidFill>
              <a:schemeClr val="tx1"/>
            </a:solidFill>
          </a:ln>
        </p:spPr>
        <p:txBody>
          <a:bodyPr wrap="square" rtlCol="0">
            <a:spAutoFit/>
          </a:bodyPr>
          <a:lstStyle/>
          <a:p>
            <a:pPr algn="ctr"/>
            <a:r>
              <a:rPr lang="en-US" dirty="0"/>
              <a:t>Field IG</a:t>
            </a:r>
          </a:p>
        </p:txBody>
      </p:sp>
      <p:sp>
        <p:nvSpPr>
          <p:cNvPr id="80" name="Rectangle 79"/>
          <p:cNvSpPr/>
          <p:nvPr/>
        </p:nvSpPr>
        <p:spPr>
          <a:xfrm rot="5400000">
            <a:off x="7344931" y="3591953"/>
            <a:ext cx="1697714" cy="664403"/>
          </a:xfrm>
          <a:prstGeom prst="rect">
            <a:avLst/>
          </a:prstGeom>
          <a:noFill/>
        </p:spPr>
        <p:txBody>
          <a:bodyPr wrap="none" lIns="91440" tIns="45720" rIns="91440" bIns="45720">
            <a:prstTxWarp prst="textArchUp">
              <a:avLst>
                <a:gd name="adj" fmla="val 12427934"/>
              </a:avLst>
            </a:prstTxWarp>
            <a:spAutoFit/>
          </a:bodyPr>
          <a:lstStyle/>
          <a:p>
            <a:pPr algn="ctr"/>
            <a:r>
              <a:rPr lang="en-US" sz="1600" b="0" i="1" cap="none" spc="0" dirty="0">
                <a:ln w="0"/>
                <a:solidFill>
                  <a:schemeClr val="tx1"/>
                </a:solidFill>
                <a:effectLst>
                  <a:outerShdw blurRad="38100" dist="19050" dir="2700000" algn="tl" rotWithShape="0">
                    <a:schemeClr val="dk1">
                      <a:alpha val="40000"/>
                    </a:schemeClr>
                  </a:outerShdw>
                </a:effectLst>
              </a:rPr>
              <a:t>Referral Chain</a:t>
            </a:r>
          </a:p>
        </p:txBody>
      </p:sp>
      <p:grpSp>
        <p:nvGrpSpPr>
          <p:cNvPr id="72" name="Group 71"/>
          <p:cNvGrpSpPr/>
          <p:nvPr/>
        </p:nvGrpSpPr>
        <p:grpSpPr>
          <a:xfrm>
            <a:off x="2495290" y="4014849"/>
            <a:ext cx="865942" cy="759866"/>
            <a:chOff x="5764602" y="4419599"/>
            <a:chExt cx="932034" cy="747383"/>
          </a:xfrm>
        </p:grpSpPr>
        <p:sp>
          <p:nvSpPr>
            <p:cNvPr id="70" name="Flowchart: Document 69"/>
            <p:cNvSpPr/>
            <p:nvPr/>
          </p:nvSpPr>
          <p:spPr bwMode="auto">
            <a:xfrm>
              <a:off x="5843068" y="4419599"/>
              <a:ext cx="846479" cy="668929"/>
            </a:xfrm>
            <a:prstGeom prst="flowChartDocument">
              <a:avLst/>
            </a:prstGeom>
            <a:solidFill>
              <a:srgbClr val="FFFFFF"/>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1" name="TextBox 70"/>
            <p:cNvSpPr txBox="1"/>
            <p:nvPr/>
          </p:nvSpPr>
          <p:spPr>
            <a:xfrm>
              <a:off x="5764602" y="4531269"/>
              <a:ext cx="932034" cy="635713"/>
            </a:xfrm>
            <a:prstGeom prst="rect">
              <a:avLst/>
            </a:prstGeom>
            <a:noFill/>
          </p:spPr>
          <p:txBody>
            <a:bodyPr wrap="square" rtlCol="0">
              <a:spAutoFit/>
            </a:bodyPr>
            <a:lstStyle/>
            <a:p>
              <a:pPr algn="ctr"/>
              <a:r>
                <a:rPr lang="en-US" sz="900" b="1" dirty="0"/>
                <a:t>MRCD</a:t>
              </a:r>
            </a:p>
            <a:p>
              <a:pPr algn="ctr"/>
              <a:r>
                <a:rPr lang="en-US" sz="800" dirty="0"/>
                <a:t> (cc ACOM / ASCC / DRU)</a:t>
              </a:r>
            </a:p>
            <a:p>
              <a:endParaRPr lang="en-US" sz="1100" dirty="0"/>
            </a:p>
          </p:txBody>
        </p:sp>
      </p:grpSp>
      <p:grpSp>
        <p:nvGrpSpPr>
          <p:cNvPr id="66" name="Group 65"/>
          <p:cNvGrpSpPr/>
          <p:nvPr/>
        </p:nvGrpSpPr>
        <p:grpSpPr>
          <a:xfrm>
            <a:off x="4319923" y="3309253"/>
            <a:ext cx="865942" cy="757974"/>
            <a:chOff x="5833388" y="4419599"/>
            <a:chExt cx="932034" cy="745522"/>
          </a:xfrm>
        </p:grpSpPr>
        <p:sp>
          <p:nvSpPr>
            <p:cNvPr id="67" name="Flowchart: Document 66"/>
            <p:cNvSpPr/>
            <p:nvPr/>
          </p:nvSpPr>
          <p:spPr bwMode="auto">
            <a:xfrm>
              <a:off x="5843068" y="4419599"/>
              <a:ext cx="846479" cy="668929"/>
            </a:xfrm>
            <a:prstGeom prst="flowChartDocument">
              <a:avLst/>
            </a:prstGeom>
            <a:solidFill>
              <a:srgbClr val="FFFFFF"/>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8" name="TextBox 67"/>
            <p:cNvSpPr txBox="1"/>
            <p:nvPr/>
          </p:nvSpPr>
          <p:spPr>
            <a:xfrm>
              <a:off x="5833388" y="4499137"/>
              <a:ext cx="932034" cy="665984"/>
            </a:xfrm>
            <a:prstGeom prst="rect">
              <a:avLst/>
            </a:prstGeom>
            <a:noFill/>
          </p:spPr>
          <p:txBody>
            <a:bodyPr wrap="square" rtlCol="0">
              <a:spAutoFit/>
            </a:bodyPr>
            <a:lstStyle/>
            <a:p>
              <a:pPr algn="ctr"/>
              <a:r>
                <a:rPr lang="en-US" sz="900" b="1" dirty="0"/>
                <a:t>Tasking Referral Memo</a:t>
              </a:r>
            </a:p>
            <a:p>
              <a:endParaRPr lang="en-US" sz="1100" dirty="0"/>
            </a:p>
          </p:txBody>
        </p:sp>
      </p:grpSp>
      <p:sp>
        <p:nvSpPr>
          <p:cNvPr id="43" name="TextBox 42"/>
          <p:cNvSpPr txBox="1"/>
          <p:nvPr/>
        </p:nvSpPr>
        <p:spPr>
          <a:xfrm>
            <a:off x="2667950" y="4731632"/>
            <a:ext cx="1055656" cy="369332"/>
          </a:xfrm>
          <a:prstGeom prst="rect">
            <a:avLst/>
          </a:prstGeom>
          <a:noFill/>
        </p:spPr>
        <p:txBody>
          <a:bodyPr wrap="square" rtlCol="0">
            <a:spAutoFit/>
          </a:bodyPr>
          <a:lstStyle/>
          <a:p>
            <a:pPr algn="ctr"/>
            <a:r>
              <a:rPr lang="en-US" sz="900" b="1" dirty="0"/>
              <a:t>Preliminary Fact-finding</a:t>
            </a:r>
          </a:p>
        </p:txBody>
      </p:sp>
      <p:grpSp>
        <p:nvGrpSpPr>
          <p:cNvPr id="59" name="Group 58"/>
          <p:cNvGrpSpPr/>
          <p:nvPr/>
        </p:nvGrpSpPr>
        <p:grpSpPr>
          <a:xfrm>
            <a:off x="6549364" y="4613287"/>
            <a:ext cx="865942" cy="680102"/>
            <a:chOff x="5800452" y="4419599"/>
            <a:chExt cx="932034" cy="668929"/>
          </a:xfrm>
        </p:grpSpPr>
        <p:sp>
          <p:nvSpPr>
            <p:cNvPr id="61" name="Flowchart: Document 60"/>
            <p:cNvSpPr/>
            <p:nvPr/>
          </p:nvSpPr>
          <p:spPr bwMode="auto">
            <a:xfrm>
              <a:off x="5843068" y="4419599"/>
              <a:ext cx="846479" cy="668929"/>
            </a:xfrm>
            <a:prstGeom prst="flowChartDocument">
              <a:avLst/>
            </a:prstGeom>
            <a:solidFill>
              <a:srgbClr val="FFFFFF"/>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2" name="TextBox 61"/>
            <p:cNvSpPr txBox="1"/>
            <p:nvPr/>
          </p:nvSpPr>
          <p:spPr>
            <a:xfrm>
              <a:off x="5800452" y="4536000"/>
              <a:ext cx="932034" cy="529761"/>
            </a:xfrm>
            <a:prstGeom prst="rect">
              <a:avLst/>
            </a:prstGeom>
            <a:noFill/>
          </p:spPr>
          <p:txBody>
            <a:bodyPr wrap="square" rtlCol="0">
              <a:spAutoFit/>
            </a:bodyPr>
            <a:lstStyle/>
            <a:p>
              <a:pPr algn="ctr"/>
              <a:r>
                <a:rPr lang="en-US" sz="900" b="1" dirty="0"/>
                <a:t>ROI </a:t>
              </a:r>
            </a:p>
            <a:p>
              <a:pPr algn="ctr"/>
              <a:r>
                <a:rPr lang="en-US" sz="900" b="1" dirty="0"/>
                <a:t>(150 Days)</a:t>
              </a:r>
            </a:p>
            <a:p>
              <a:endParaRPr lang="en-US" sz="1100" dirty="0"/>
            </a:p>
          </p:txBody>
        </p:sp>
      </p:grpSp>
      <p:sp>
        <p:nvSpPr>
          <p:cNvPr id="73" name="TextBox 72"/>
          <p:cNvSpPr txBox="1"/>
          <p:nvPr/>
        </p:nvSpPr>
        <p:spPr>
          <a:xfrm rot="16200000">
            <a:off x="2064290" y="3723374"/>
            <a:ext cx="819062" cy="276999"/>
          </a:xfrm>
          <a:prstGeom prst="rect">
            <a:avLst/>
          </a:prstGeom>
          <a:noFill/>
        </p:spPr>
        <p:txBody>
          <a:bodyPr wrap="square" rtlCol="0">
            <a:spAutoFit/>
          </a:bodyPr>
          <a:lstStyle/>
          <a:p>
            <a:r>
              <a:rPr lang="en-US" sz="1200" b="1" dirty="0">
                <a:solidFill>
                  <a:srgbClr val="3333FF"/>
                </a:solidFill>
              </a:rPr>
              <a:t>30 Days</a:t>
            </a:r>
          </a:p>
        </p:txBody>
      </p:sp>
    </p:spTree>
    <p:extLst>
      <p:ext uri="{BB962C8B-B14F-4D97-AF65-F5344CB8AC3E}">
        <p14:creationId xmlns:p14="http://schemas.microsoft.com/office/powerpoint/2010/main" val="2597647673"/>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P spid="27" grpId="0" animBg="1"/>
      <p:bldP spid="36" grpId="0" animBg="1"/>
      <p:bldP spid="37" grpId="0" animBg="1"/>
      <p:bldP spid="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145156" y="6400800"/>
            <a:ext cx="3962400" cy="457200"/>
          </a:xfrm>
        </p:spPr>
        <p:txBody>
          <a:bodyPr/>
          <a:lstStyle/>
          <a:p>
            <a:pPr>
              <a:defRPr/>
            </a:pPr>
            <a:r>
              <a:rPr lang="en-US" dirty="0"/>
              <a:t>U.S. Army Inspector General School   </a:t>
            </a:r>
            <a:fld id="{8CCF99B6-D8F8-48D5-95E8-9A52D16E437E}" type="slidenum">
              <a:rPr lang="en-US" smtClean="0"/>
              <a:pPr>
                <a:defRPr/>
              </a:pPr>
              <a:t>51</a:t>
            </a:fld>
            <a:endParaRPr lang="en-US" dirty="0"/>
          </a:p>
        </p:txBody>
      </p:sp>
      <p:sp>
        <p:nvSpPr>
          <p:cNvPr id="31747" name="Text Box 4"/>
          <p:cNvSpPr txBox="1">
            <a:spLocks noChangeArrowheads="1"/>
          </p:cNvSpPr>
          <p:nvPr/>
        </p:nvSpPr>
        <p:spPr bwMode="ltGray">
          <a:xfrm>
            <a:off x="1828800" y="367124"/>
            <a:ext cx="5943600" cy="677108"/>
          </a:xfrm>
          <a:prstGeom prst="rect">
            <a:avLst/>
          </a:prstGeom>
          <a:noFill/>
          <a:ln w="9525">
            <a:noFill/>
            <a:miter lim="800000"/>
            <a:headEnd/>
            <a:tailEnd/>
          </a:ln>
        </p:spPr>
        <p:txBody>
          <a:bodyPr>
            <a:spAutoFit/>
          </a:bodyPr>
          <a:lstStyle/>
          <a:p>
            <a:pPr algn="ctr"/>
            <a:r>
              <a:rPr lang="en-US" sz="3800" b="1" dirty="0"/>
              <a:t>ELO Check on Learning</a:t>
            </a:r>
          </a:p>
        </p:txBody>
      </p:sp>
      <p:sp>
        <p:nvSpPr>
          <p:cNvPr id="6" name="Rectangle 3"/>
          <p:cNvSpPr txBox="1">
            <a:spLocks noChangeArrowheads="1"/>
          </p:cNvSpPr>
          <p:nvPr/>
        </p:nvSpPr>
        <p:spPr bwMode="auto">
          <a:xfrm>
            <a:off x="238538" y="1838739"/>
            <a:ext cx="8676861" cy="3429000"/>
          </a:xfrm>
          <a:prstGeom prst="rect">
            <a:avLst/>
          </a:prstGeom>
          <a:noFill/>
          <a:ln w="9525">
            <a:noFill/>
            <a:miter lim="800000"/>
            <a:headEnd/>
            <a:tailEnd/>
          </a:ln>
        </p:spPr>
        <p:txBody>
          <a:bodyPr/>
          <a:lstStyle/>
          <a:p>
            <a:pPr eaLnBrk="1" hangingPunct="1">
              <a:lnSpc>
                <a:spcPct val="90000"/>
              </a:lnSpc>
              <a:defRPr/>
            </a:pPr>
            <a:r>
              <a:rPr lang="en-US" b="1" dirty="0"/>
              <a:t>ELO 1.  Describe the four categories of Whistleblower complainants.</a:t>
            </a:r>
          </a:p>
          <a:p>
            <a:pPr marL="514350" indent="-514350" eaLnBrk="1" hangingPunct="1">
              <a:lnSpc>
                <a:spcPct val="90000"/>
              </a:lnSpc>
              <a:buFontTx/>
              <a:buAutoNum type="arabicPeriod"/>
              <a:defRPr/>
            </a:pPr>
            <a:endParaRPr lang="en-US" b="1" dirty="0"/>
          </a:p>
          <a:p>
            <a:pPr eaLnBrk="1" hangingPunct="1">
              <a:lnSpc>
                <a:spcPct val="90000"/>
              </a:lnSpc>
              <a:defRPr/>
            </a:pPr>
            <a:r>
              <a:rPr lang="en-US" b="1" dirty="0"/>
              <a:t>ELO 2.  Describe the agency authorized to receive Whistleblower allegations. </a:t>
            </a:r>
          </a:p>
          <a:p>
            <a:pPr marL="514350" indent="-514350" eaLnBrk="1" hangingPunct="1">
              <a:lnSpc>
                <a:spcPct val="90000"/>
              </a:lnSpc>
              <a:buFontTx/>
              <a:buAutoNum type="arabicPeriod"/>
              <a:defRPr/>
            </a:pPr>
            <a:endParaRPr lang="en-US" b="1" dirty="0"/>
          </a:p>
          <a:p>
            <a:pPr eaLnBrk="1" hangingPunct="1">
              <a:lnSpc>
                <a:spcPct val="90000"/>
              </a:lnSpc>
              <a:defRPr/>
            </a:pPr>
            <a:r>
              <a:rPr lang="en-US" b="1" dirty="0"/>
              <a:t>ELO 3.  Identify what agency is responsible for investigating reprisal allegations for each complainant category.</a:t>
            </a:r>
          </a:p>
          <a:p>
            <a:pPr marL="514350" indent="-514350" eaLnBrk="1" hangingPunct="1">
              <a:lnSpc>
                <a:spcPct val="90000"/>
              </a:lnSpc>
              <a:buFontTx/>
              <a:buAutoNum type="arabicPeriod"/>
              <a:defRPr/>
            </a:pPr>
            <a:endParaRPr lang="en-US" b="1" dirty="0"/>
          </a:p>
          <a:p>
            <a:pPr eaLnBrk="1" hangingPunct="1">
              <a:lnSpc>
                <a:spcPct val="90000"/>
              </a:lnSpc>
              <a:defRPr/>
            </a:pPr>
            <a:r>
              <a:rPr lang="en-US" b="1" dirty="0"/>
              <a:t>ELO 4.  Describe the four questions (or factors) that establish the framework for an investigation into an allegation of Whistleblower Reprisal (WBR).  </a:t>
            </a:r>
          </a:p>
        </p:txBody>
      </p:sp>
    </p:spTree>
    <p:extLst>
      <p:ext uri="{BB962C8B-B14F-4D97-AF65-F5344CB8AC3E}">
        <p14:creationId xmlns:p14="http://schemas.microsoft.com/office/powerpoint/2010/main" val="393961087"/>
      </p:ext>
    </p:extLst>
  </p:cSld>
  <p:clrMapOvr>
    <a:masterClrMapping/>
  </p:clrMapOvr>
  <p:transition>
    <p:sndAc>
      <p:endSnd/>
    </p:sndAc>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029200" y="6278563"/>
            <a:ext cx="4114800" cy="457200"/>
          </a:xfrm>
        </p:spPr>
        <p:txBody>
          <a:bodyPr/>
          <a:lstStyle/>
          <a:p>
            <a:pPr>
              <a:defRPr/>
            </a:pPr>
            <a:r>
              <a:rPr lang="en-US" dirty="0"/>
              <a:t>U.S. Army Inspector General School   </a:t>
            </a:r>
            <a:fld id="{2D0F21DB-8B55-4C77-8E30-1D69C0A0682A}" type="slidenum">
              <a:rPr lang="en-US" smtClean="0"/>
              <a:pPr>
                <a:defRPr/>
              </a:pPr>
              <a:t>52</a:t>
            </a:fld>
            <a:endParaRPr lang="en-US" dirty="0"/>
          </a:p>
        </p:txBody>
      </p:sp>
      <p:sp>
        <p:nvSpPr>
          <p:cNvPr id="6" name="Title 1"/>
          <p:cNvSpPr>
            <a:spLocks noGrp="1"/>
          </p:cNvSpPr>
          <p:nvPr>
            <p:ph type="title"/>
          </p:nvPr>
        </p:nvSpPr>
        <p:spPr>
          <a:xfrm>
            <a:off x="287481" y="494609"/>
            <a:ext cx="8229600" cy="1143000"/>
          </a:xfrm>
        </p:spPr>
        <p:txBody>
          <a:bodyPr/>
          <a:lstStyle/>
          <a:p>
            <a:r>
              <a:rPr lang="en-US" sz="3800" b="1" dirty="0"/>
              <a:t>Report Comparison</a:t>
            </a:r>
            <a:endParaRPr lang="en-US" sz="2600" b="1" dirty="0"/>
          </a:p>
        </p:txBody>
      </p:sp>
      <p:sp>
        <p:nvSpPr>
          <p:cNvPr id="7" name="Content Placeholder 2"/>
          <p:cNvSpPr txBox="1">
            <a:spLocks/>
          </p:cNvSpPr>
          <p:nvPr/>
        </p:nvSpPr>
        <p:spPr bwMode="auto">
          <a:xfrm>
            <a:off x="152400" y="2362201"/>
            <a:ext cx="274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buFontTx/>
              <a:buNone/>
            </a:pPr>
            <a:r>
              <a:rPr lang="en-US" sz="1600" kern="0" dirty="0"/>
              <a:t>Evaluate / Close via MRCD </a:t>
            </a:r>
          </a:p>
          <a:p>
            <a:r>
              <a:rPr lang="en-US" sz="1500" b="0" i="1" kern="0" dirty="0">
                <a:solidFill>
                  <a:srgbClr val="3333FF"/>
                </a:solidFill>
              </a:rPr>
              <a:t>Administrative and Substantive basis</a:t>
            </a:r>
          </a:p>
          <a:p>
            <a:r>
              <a:rPr lang="en-US" sz="1500" b="0" kern="0" dirty="0"/>
              <a:t>Based on complainant input and documentary evidence</a:t>
            </a:r>
          </a:p>
          <a:p>
            <a:r>
              <a:rPr lang="en-US" sz="1500" b="0" kern="0" dirty="0"/>
              <a:t>Complaint lacks elements of proof  </a:t>
            </a:r>
          </a:p>
          <a:p>
            <a:r>
              <a:rPr lang="en-US" sz="1500" b="0" kern="0" dirty="0"/>
              <a:t>RMO interviews are not necessary</a:t>
            </a:r>
          </a:p>
          <a:p>
            <a:r>
              <a:rPr lang="en-US" sz="1500" b="0" kern="0" dirty="0"/>
              <a:t>Must address the elements of proof</a:t>
            </a:r>
          </a:p>
          <a:p>
            <a:r>
              <a:rPr lang="en-US" sz="1500" b="0" kern="0" dirty="0"/>
              <a:t>Address causation using the 4 variables</a:t>
            </a:r>
          </a:p>
        </p:txBody>
      </p:sp>
      <p:sp>
        <p:nvSpPr>
          <p:cNvPr id="8" name="Content Placeholder 2"/>
          <p:cNvSpPr txBox="1">
            <a:spLocks/>
          </p:cNvSpPr>
          <p:nvPr/>
        </p:nvSpPr>
        <p:spPr bwMode="auto">
          <a:xfrm>
            <a:off x="2895600" y="2332038"/>
            <a:ext cx="32766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b="1" dirty="0">
                <a:solidFill>
                  <a:srgbClr val="000000"/>
                </a:solidFill>
              </a:rPr>
              <a:t>Summary WBR ROI:</a:t>
            </a:r>
          </a:p>
          <a:p>
            <a:r>
              <a:rPr lang="en-US" sz="1500" dirty="0">
                <a:solidFill>
                  <a:srgbClr val="000000"/>
                </a:solidFill>
              </a:rPr>
              <a:t>Not substantiated case</a:t>
            </a:r>
          </a:p>
          <a:p>
            <a:r>
              <a:rPr lang="en-US" sz="1500" dirty="0">
                <a:solidFill>
                  <a:srgbClr val="000000"/>
                </a:solidFill>
              </a:rPr>
              <a:t>RMO interviews are required</a:t>
            </a:r>
          </a:p>
          <a:p>
            <a:r>
              <a:rPr lang="en-US" sz="1500" dirty="0">
                <a:solidFill>
                  <a:srgbClr val="000000"/>
                </a:solidFill>
              </a:rPr>
              <a:t>RMO’s reasons for taking the action are supported by strong evidence &amp; unrelated to the PCs</a:t>
            </a:r>
          </a:p>
          <a:p>
            <a:r>
              <a:rPr lang="en-US" sz="1500" dirty="0">
                <a:solidFill>
                  <a:srgbClr val="000000"/>
                </a:solidFill>
              </a:rPr>
              <a:t>Reliable evidence refutes Complainant’s version of events</a:t>
            </a:r>
          </a:p>
          <a:p>
            <a:r>
              <a:rPr lang="en-US" sz="1500" dirty="0">
                <a:solidFill>
                  <a:srgbClr val="000000"/>
                </a:solidFill>
              </a:rPr>
              <a:t>Evidence does not support PC (or PA) actually happened</a:t>
            </a:r>
          </a:p>
          <a:p>
            <a:r>
              <a:rPr lang="en-US" sz="1500" dirty="0">
                <a:solidFill>
                  <a:srgbClr val="000000"/>
                </a:solidFill>
              </a:rPr>
              <a:t>Evidence reveals no knowledge of PC </a:t>
            </a:r>
          </a:p>
          <a:p>
            <a:r>
              <a:rPr lang="en-US" sz="1500" i="1" dirty="0">
                <a:solidFill>
                  <a:srgbClr val="000000"/>
                </a:solidFill>
              </a:rPr>
              <a:t>It becomes clear, mid‐investigation, that we probably shouldn’t have opened the case in the first place</a:t>
            </a:r>
          </a:p>
        </p:txBody>
      </p:sp>
      <p:sp>
        <p:nvSpPr>
          <p:cNvPr id="9" name="Content Placeholder 2"/>
          <p:cNvSpPr txBox="1">
            <a:spLocks/>
          </p:cNvSpPr>
          <p:nvPr/>
        </p:nvSpPr>
        <p:spPr bwMode="auto">
          <a:xfrm>
            <a:off x="6172200" y="2332037"/>
            <a:ext cx="2895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600" b="1" kern="0" dirty="0">
                <a:solidFill>
                  <a:srgbClr val="000000"/>
                </a:solidFill>
              </a:rPr>
              <a:t>(Standard) WBR ROI:</a:t>
            </a:r>
          </a:p>
          <a:p>
            <a:r>
              <a:rPr lang="en-US" sz="1500" kern="0" dirty="0">
                <a:solidFill>
                  <a:srgbClr val="000000"/>
                </a:solidFill>
              </a:rPr>
              <a:t>Substantiated cases and not substantiated cases</a:t>
            </a:r>
          </a:p>
          <a:p>
            <a:r>
              <a:rPr lang="en-US" sz="1500" kern="0" dirty="0">
                <a:solidFill>
                  <a:srgbClr val="000000"/>
                </a:solidFill>
              </a:rPr>
              <a:t>Intense Congressional or media interest in case or related events</a:t>
            </a:r>
          </a:p>
          <a:p>
            <a:r>
              <a:rPr lang="en-US" sz="1500" kern="0" dirty="0">
                <a:solidFill>
                  <a:srgbClr val="000000"/>
                </a:solidFill>
              </a:rPr>
              <a:t>Cases requiring significant analysis </a:t>
            </a:r>
          </a:p>
          <a:p>
            <a:r>
              <a:rPr lang="en-US" sz="1500" kern="0" dirty="0">
                <a:solidFill>
                  <a:srgbClr val="000000"/>
                </a:solidFill>
              </a:rPr>
              <a:t>Robust documentation required</a:t>
            </a:r>
          </a:p>
        </p:txBody>
      </p:sp>
      <p:sp>
        <p:nvSpPr>
          <p:cNvPr id="10" name="Right Brace 9"/>
          <p:cNvSpPr/>
          <p:nvPr/>
        </p:nvSpPr>
        <p:spPr>
          <a:xfrm rot="16200000">
            <a:off x="1325959" y="1036240"/>
            <a:ext cx="380999" cy="2423318"/>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11" name="Right Brace 10"/>
          <p:cNvSpPr/>
          <p:nvPr/>
        </p:nvSpPr>
        <p:spPr>
          <a:xfrm rot="16200000">
            <a:off x="5806899" y="-777700"/>
            <a:ext cx="349605" cy="601980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solidFill>
                <a:srgbClr val="000000"/>
              </a:solidFill>
            </a:endParaRPr>
          </a:p>
        </p:txBody>
      </p:sp>
      <p:sp>
        <p:nvSpPr>
          <p:cNvPr id="12" name="Content Placeholder 2"/>
          <p:cNvSpPr txBox="1">
            <a:spLocks/>
          </p:cNvSpPr>
          <p:nvPr/>
        </p:nvSpPr>
        <p:spPr bwMode="auto">
          <a:xfrm>
            <a:off x="-228600" y="1708287"/>
            <a:ext cx="332224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rgbClr val="3333FF"/>
                </a:solidFill>
              </a:rPr>
              <a:t>EVALUATE / CLOSE</a:t>
            </a:r>
            <a:endParaRPr lang="en-US" sz="2000" i="1" kern="0" dirty="0">
              <a:solidFill>
                <a:srgbClr val="3333FF"/>
              </a:solidFill>
            </a:endParaRPr>
          </a:p>
        </p:txBody>
      </p:sp>
      <p:sp>
        <p:nvSpPr>
          <p:cNvPr id="13" name="Content Placeholder 2"/>
          <p:cNvSpPr txBox="1">
            <a:spLocks/>
          </p:cNvSpPr>
          <p:nvPr/>
        </p:nvSpPr>
        <p:spPr bwMode="auto">
          <a:xfrm>
            <a:off x="4719484" y="1654243"/>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rgbClr val="3333FF"/>
                </a:solidFill>
              </a:rPr>
              <a:t>INVESTIGATE</a:t>
            </a:r>
            <a:endParaRPr lang="en-US" sz="2000" i="1" kern="0" dirty="0">
              <a:solidFill>
                <a:srgbClr val="3333FF"/>
              </a:solidFill>
            </a:endParaRPr>
          </a:p>
        </p:txBody>
      </p:sp>
    </p:spTree>
    <p:extLst>
      <p:ext uri="{BB962C8B-B14F-4D97-AF65-F5344CB8AC3E}">
        <p14:creationId xmlns:p14="http://schemas.microsoft.com/office/powerpoint/2010/main" val="3397616106"/>
      </p:ext>
    </p:extLst>
  </p:cSld>
  <p:clrMapOvr>
    <a:masterClrMapping/>
  </p:clrMapOvr>
  <p:transition>
    <p:sndAc>
      <p:endSnd/>
    </p:sndAc>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6"/>
          <p:cNvSpPr>
            <a:spLocks noGrp="1"/>
          </p:cNvSpPr>
          <p:nvPr>
            <p:ph type="title"/>
          </p:nvPr>
        </p:nvSpPr>
        <p:spPr bwMode="auto">
          <a:xfrm>
            <a:off x="494144" y="152400"/>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800" b="1" dirty="0">
                <a:cs typeface="Arial" pitchFamily="34" charset="0"/>
              </a:rPr>
              <a:t>Whistleblower Reprisal </a:t>
            </a:r>
            <a:br>
              <a:rPr lang="en-US" sz="3800" b="1" dirty="0">
                <a:cs typeface="Arial" pitchFamily="34" charset="0"/>
              </a:rPr>
            </a:br>
            <a:r>
              <a:rPr lang="en-US" sz="3800" b="1" dirty="0">
                <a:cs typeface="Arial" pitchFamily="34" charset="0"/>
              </a:rPr>
              <a:t>Tool Kit </a:t>
            </a:r>
            <a:br>
              <a:rPr lang="en-US" b="1" dirty="0">
                <a:latin typeface="Arial" pitchFamily="34" charset="0"/>
                <a:cs typeface="Arial" pitchFamily="34" charset="0"/>
              </a:rPr>
            </a:br>
            <a:r>
              <a:rPr lang="en-US" sz="2400" b="1" dirty="0">
                <a:latin typeface="Arial" pitchFamily="34" charset="0"/>
                <a:cs typeface="Arial" pitchFamily="34" charset="0"/>
              </a:rPr>
              <a:t>Receiving the IGAR</a:t>
            </a:r>
            <a:endParaRPr lang="en-US" sz="2400" b="1" dirty="0"/>
          </a:p>
        </p:txBody>
      </p:sp>
      <p:sp>
        <p:nvSpPr>
          <p:cNvPr id="6" name="Content Placeholder 2"/>
          <p:cNvSpPr>
            <a:spLocks noGrp="1"/>
          </p:cNvSpPr>
          <p:nvPr>
            <p:ph idx="1"/>
          </p:nvPr>
        </p:nvSpPr>
        <p:spPr>
          <a:xfrm>
            <a:off x="4876800" y="1921566"/>
            <a:ext cx="4038600" cy="4495800"/>
          </a:xfrm>
        </p:spPr>
        <p:txBody>
          <a:bodyPr>
            <a:normAutofit/>
          </a:bodyPr>
          <a:lstStyle/>
          <a:p>
            <a:pPr marL="231775" indent="-231775"/>
            <a:r>
              <a:rPr lang="en-US" sz="1400" dirty="0">
                <a:latin typeface="Arial" pitchFamily="34" charset="0"/>
                <a:cs typeface="Arial" pitchFamily="34" charset="0"/>
              </a:rPr>
              <a:t>Have the complainant fill out a questionnaire and justification if untimely</a:t>
            </a:r>
          </a:p>
          <a:p>
            <a:pPr marL="231775" indent="-231775"/>
            <a:r>
              <a:rPr lang="en-US" sz="1400" dirty="0">
                <a:latin typeface="Arial" pitchFamily="34" charset="0"/>
                <a:cs typeface="Arial" pitchFamily="34" charset="0"/>
              </a:rPr>
              <a:t>Go over the questionnaire with the complainant</a:t>
            </a:r>
          </a:p>
          <a:p>
            <a:pPr marL="463550" lvl="1" indent="-225425">
              <a:buFont typeface="Arial" pitchFamily="34" charset="0"/>
              <a:buChar char="˗"/>
            </a:pPr>
            <a:r>
              <a:rPr lang="en-US" sz="1400" dirty="0">
                <a:latin typeface="Arial" pitchFamily="34" charset="0"/>
                <a:cs typeface="Arial" pitchFamily="34" charset="0"/>
              </a:rPr>
              <a:t>If you don’t understand it, we won’t either</a:t>
            </a:r>
          </a:p>
          <a:p>
            <a:pPr marL="463550" lvl="1" indent="-225425">
              <a:buFont typeface="Arial" pitchFamily="34" charset="0"/>
              <a:buChar char="˗"/>
            </a:pPr>
            <a:r>
              <a:rPr lang="en-US" sz="1400" dirty="0">
                <a:latin typeface="Arial" pitchFamily="34" charset="0"/>
                <a:cs typeface="Arial" pitchFamily="34" charset="0"/>
              </a:rPr>
              <a:t>Make sure the details are specific (i.e. exact dates, actions, names, etc.- squeeze the complainant for details )</a:t>
            </a:r>
          </a:p>
          <a:p>
            <a:pPr marL="463550" lvl="1" indent="-225425">
              <a:buFont typeface="Arial" pitchFamily="34" charset="0"/>
              <a:buChar char="˗"/>
            </a:pPr>
            <a:r>
              <a:rPr lang="en-US" sz="1400" dirty="0">
                <a:latin typeface="Arial" pitchFamily="34" charset="0"/>
                <a:cs typeface="Arial" pitchFamily="34" charset="0"/>
              </a:rPr>
              <a:t>Identify the PCs</a:t>
            </a:r>
          </a:p>
          <a:p>
            <a:pPr marL="463550" lvl="1" indent="-225425">
              <a:buFont typeface="Arial" pitchFamily="34" charset="0"/>
              <a:buChar char="˗"/>
            </a:pPr>
            <a:r>
              <a:rPr lang="en-US" sz="1400" dirty="0">
                <a:latin typeface="Arial" pitchFamily="34" charset="0"/>
                <a:cs typeface="Arial" pitchFamily="34" charset="0"/>
              </a:rPr>
              <a:t>Identify the PAs</a:t>
            </a:r>
          </a:p>
          <a:p>
            <a:pPr marL="463550" lvl="1" indent="-225425">
              <a:buFont typeface="Arial" pitchFamily="34" charset="0"/>
              <a:buChar char="˗"/>
            </a:pPr>
            <a:r>
              <a:rPr lang="en-US" sz="1400" dirty="0">
                <a:latin typeface="Arial" pitchFamily="34" charset="0"/>
                <a:cs typeface="Arial" pitchFamily="34" charset="0"/>
              </a:rPr>
              <a:t>Lay out the timeline</a:t>
            </a:r>
          </a:p>
          <a:p>
            <a:pPr marL="463550" lvl="1" indent="-225425">
              <a:buFont typeface="Arial" pitchFamily="34" charset="0"/>
              <a:buChar char="˗"/>
            </a:pPr>
            <a:r>
              <a:rPr lang="en-US" sz="1400" dirty="0">
                <a:latin typeface="Arial" pitchFamily="34" charset="0"/>
                <a:cs typeface="Arial" pitchFamily="34" charset="0"/>
              </a:rPr>
              <a:t>Identify the documents the complainant must provide and a suspense date </a:t>
            </a:r>
          </a:p>
          <a:p>
            <a:pPr marL="463550" lvl="1" indent="-225425">
              <a:buFont typeface="Arial" pitchFamily="34" charset="0"/>
              <a:buChar char="˗"/>
            </a:pPr>
            <a:r>
              <a:rPr lang="en-US" sz="1400" i="1" dirty="0">
                <a:latin typeface="Arial" pitchFamily="34" charset="0"/>
                <a:cs typeface="Arial" pitchFamily="34" charset="0"/>
              </a:rPr>
              <a:t>Make sure the complainant understands we are going to contact the unit for official copies of documents etc.</a:t>
            </a:r>
          </a:p>
          <a:p>
            <a:pPr lvl="1"/>
            <a:endParaRPr lang="en-US" sz="1400" dirty="0">
              <a:latin typeface="Arial" pitchFamily="34" charset="0"/>
              <a:cs typeface="Arial" pitchFamily="34" charset="0"/>
            </a:endParaRPr>
          </a:p>
        </p:txBody>
      </p:sp>
      <p:sp>
        <p:nvSpPr>
          <p:cNvPr id="8" name="Content Placeholder 2"/>
          <p:cNvSpPr txBox="1">
            <a:spLocks/>
          </p:cNvSpPr>
          <p:nvPr/>
        </p:nvSpPr>
        <p:spPr>
          <a:xfrm>
            <a:off x="238539" y="1915642"/>
            <a:ext cx="4114800" cy="3657600"/>
          </a:xfrm>
          <a:prstGeom prst="rect">
            <a:avLst/>
          </a:prstGeom>
        </p:spPr>
        <p:txBody>
          <a:bodyPr vert="horz" lIns="91440" tIns="45720" rIns="91440" bIns="45720" rtlCol="0">
            <a:normAutofit lnSpcReduction="10000"/>
          </a:bodyPr>
          <a:lstStyle/>
          <a:p>
            <a:pPr marL="231775" marR="0" lvl="0"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Complainant comes in with a reprisal complaint</a:t>
            </a:r>
          </a:p>
          <a:p>
            <a:pPr marL="231775" marR="0" lvl="0" indent="-231775"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231775" marR="0" lvl="0"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Do an informal interview, explain what reprisal is and what reprisal is not</a:t>
            </a:r>
          </a:p>
          <a:p>
            <a:pPr marL="463550" marR="0" lvl="1" indent="-2254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We deal with statutory reprisal</a:t>
            </a:r>
            <a:r>
              <a:rPr kumimoji="0" lang="en-US" sz="1400" b="1" i="0" u="none" strike="noStrike" kern="1200" cap="none" spc="0" normalizeH="0" noProof="0" dirty="0">
                <a:ln>
                  <a:noFill/>
                </a:ln>
                <a:solidFill>
                  <a:schemeClr val="tx1"/>
                </a:solidFill>
                <a:effectLst/>
                <a:uLnTx/>
                <a:uFillTx/>
                <a:latin typeface="Arial" pitchFamily="34" charset="0"/>
                <a:ea typeface="+mn-ea"/>
                <a:cs typeface="Arial" pitchFamily="34" charset="0"/>
              </a:rPr>
              <a:t> as defined in 10 USC 1034 and DODD 7050.06</a:t>
            </a:r>
            <a:endPar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463550" marR="0" lvl="1" indent="-2254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We will not stop any ongoing actions</a:t>
            </a:r>
          </a:p>
          <a:p>
            <a:pPr marL="463550" marR="0" lvl="1" indent="-2254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It is not a way out of trouble </a:t>
            </a:r>
            <a:r>
              <a:rPr kumimoji="0" lang="en-US" sz="1400" b="1" i="0" u="sng" strike="noStrike" kern="1200" cap="none" spc="0" normalizeH="0" baseline="0" noProof="0" dirty="0">
                <a:ln>
                  <a:noFill/>
                </a:ln>
                <a:solidFill>
                  <a:schemeClr val="tx1"/>
                </a:solidFill>
                <a:effectLst/>
                <a:uLnTx/>
                <a:uFillTx/>
                <a:latin typeface="Arial" pitchFamily="34" charset="0"/>
                <a:ea typeface="+mn-ea"/>
                <a:cs typeface="Arial" pitchFamily="34" charset="0"/>
              </a:rPr>
              <a:t>you</a:t>
            </a: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got yourself in </a:t>
            </a:r>
          </a:p>
          <a:p>
            <a:pPr marL="463550" marR="0" lvl="1" indent="-2254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We are fair and impartial, not complainant advocates</a:t>
            </a:r>
          </a:p>
          <a:p>
            <a:pPr marL="463550" marR="0" lvl="1" indent="-2254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1" u="none" strike="noStrike" kern="1200" cap="none" spc="0" normalizeH="0" baseline="0" noProof="0" dirty="0">
                <a:ln>
                  <a:noFill/>
                </a:ln>
                <a:solidFill>
                  <a:schemeClr val="tx1"/>
                </a:solidFill>
                <a:effectLst/>
                <a:uLnTx/>
                <a:uFillTx/>
                <a:latin typeface="Arial" pitchFamily="34" charset="0"/>
                <a:ea typeface="+mn-ea"/>
                <a:cs typeface="Arial" pitchFamily="34" charset="0"/>
              </a:rPr>
              <a:t>Determine if it is statutory reprisal or something else (such as an AR 600-20 complaint)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1"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TextBox 9"/>
          <p:cNvSpPr txBox="1"/>
          <p:nvPr/>
        </p:nvSpPr>
        <p:spPr>
          <a:xfrm>
            <a:off x="228601" y="5408167"/>
            <a:ext cx="4343400" cy="830997"/>
          </a:xfrm>
          <a:prstGeom prst="rect">
            <a:avLst/>
          </a:prstGeom>
          <a:noFill/>
          <a:ln>
            <a:solidFill>
              <a:schemeClr val="tx1"/>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Beware of documents out of context, get the complete document, be sure you understand exactly what it says.</a:t>
            </a:r>
            <a:endParaRPr lang="en-US" sz="1600" dirty="0">
              <a:latin typeface="Arial" panose="020B0604020202020204" pitchFamily="34" charset="0"/>
              <a:cs typeface="Arial" panose="020B0604020202020204" pitchFamily="34" charset="0"/>
            </a:endParaRPr>
          </a:p>
        </p:txBody>
      </p:sp>
      <p:sp>
        <p:nvSpPr>
          <p:cNvPr id="11"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43822252-89F1-476E-9A35-A51CC792CB83}" type="slidenum">
              <a:rPr lang="en-US" smtClean="0"/>
              <a:pPr>
                <a:defRPr/>
              </a:pPr>
              <a:t>53</a:t>
            </a:fld>
            <a:endParaRPr lang="en-US" dirty="0"/>
          </a:p>
        </p:txBody>
      </p:sp>
    </p:spTree>
    <p:extLst>
      <p:ext uri="{BB962C8B-B14F-4D97-AF65-F5344CB8AC3E}">
        <p14:creationId xmlns:p14="http://schemas.microsoft.com/office/powerpoint/2010/main" val="3643706790"/>
      </p:ext>
    </p:extLst>
  </p:cSld>
  <p:clrMapOvr>
    <a:masterClrMapping/>
  </p:clrMapOvr>
  <p:transition>
    <p:sndAc>
      <p:endSnd/>
    </p:sndAc>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6"/>
          <p:cNvSpPr>
            <a:spLocks noGrp="1"/>
          </p:cNvSpPr>
          <p:nvPr>
            <p:ph type="title"/>
          </p:nvPr>
        </p:nvSpPr>
        <p:spPr bwMode="auto">
          <a:xfrm>
            <a:off x="505030" y="152400"/>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800" b="1" dirty="0">
                <a:cs typeface="Arial" pitchFamily="34" charset="0"/>
              </a:rPr>
              <a:t>Whistleblower Reprisal</a:t>
            </a:r>
            <a:br>
              <a:rPr lang="en-US" sz="3800" b="1" dirty="0">
                <a:cs typeface="Arial" pitchFamily="34" charset="0"/>
              </a:rPr>
            </a:br>
            <a:r>
              <a:rPr lang="en-US" sz="3800" dirty="0">
                <a:cs typeface="Arial" pitchFamily="34" charset="0"/>
              </a:rPr>
              <a:t>Tool Kit</a:t>
            </a:r>
            <a:br>
              <a:rPr lang="en-US" sz="3800" b="1" dirty="0">
                <a:latin typeface="Arial" pitchFamily="34" charset="0"/>
                <a:cs typeface="Arial" pitchFamily="34" charset="0"/>
              </a:rPr>
            </a:br>
            <a:r>
              <a:rPr lang="en-US" sz="2800" b="1" dirty="0">
                <a:latin typeface="Arial" pitchFamily="34" charset="0"/>
                <a:cs typeface="Arial" pitchFamily="34" charset="0"/>
              </a:rPr>
              <a:t>Interviews</a:t>
            </a:r>
            <a:endParaRPr lang="en-US" sz="2800" b="1" dirty="0"/>
          </a:p>
        </p:txBody>
      </p:sp>
      <p:sp>
        <p:nvSpPr>
          <p:cNvPr id="8" name="Content Placeholder 2"/>
          <p:cNvSpPr txBox="1">
            <a:spLocks/>
          </p:cNvSpPr>
          <p:nvPr/>
        </p:nvSpPr>
        <p:spPr>
          <a:xfrm>
            <a:off x="238539" y="1922423"/>
            <a:ext cx="4267200" cy="4373563"/>
          </a:xfrm>
          <a:prstGeom prst="rect">
            <a:avLst/>
          </a:prstGeom>
        </p:spPr>
        <p:txBody>
          <a:bodyPr/>
          <a:lstStyle/>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dirty="0">
                <a:latin typeface="Arial" pitchFamily="34" charset="0"/>
                <a:cs typeface="Arial" pitchFamily="34" charset="0"/>
              </a:rPr>
              <a:t>Complainant interviews are </a:t>
            </a:r>
            <a:r>
              <a:rPr lang="en-US" sz="1400" b="1" i="1" u="sng" kern="0" dirty="0">
                <a:solidFill>
                  <a:srgbClr val="FF0000"/>
                </a:solidFill>
                <a:latin typeface="Arial" pitchFamily="34" charset="0"/>
                <a:cs typeface="Arial" pitchFamily="34" charset="0"/>
              </a:rPr>
              <a:t>non-negotiable</a:t>
            </a:r>
            <a:r>
              <a:rPr lang="en-US" sz="1400" b="1" kern="0" dirty="0">
                <a:latin typeface="Arial" pitchFamily="34" charset="0"/>
                <a:cs typeface="Arial" pitchFamily="34" charset="0"/>
              </a:rPr>
              <a:t> for </a:t>
            </a:r>
            <a:r>
              <a:rPr lang="en-US" sz="1400" b="1" i="1" u="sng" kern="0" dirty="0">
                <a:solidFill>
                  <a:srgbClr val="FF0000"/>
                </a:solidFill>
                <a:latin typeface="Arial" pitchFamily="34" charset="0"/>
                <a:cs typeface="Arial" pitchFamily="34" charset="0"/>
              </a:rPr>
              <a:t>all</a:t>
            </a:r>
            <a:r>
              <a:rPr lang="en-US" sz="1400" b="1" kern="0" dirty="0">
                <a:latin typeface="Arial" pitchFamily="34" charset="0"/>
                <a:cs typeface="Arial" pitchFamily="34" charset="0"/>
              </a:rPr>
              <a:t> WBR cases; </a:t>
            </a: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463550" lvl="1" indent="-225425" algn="l" eaLnBrk="0" hangingPunct="0">
              <a:spcBef>
                <a:spcPct val="20000"/>
              </a:spcBef>
              <a:buFont typeface="Arial" pitchFamily="34" charset="0"/>
              <a:buChar char="˗"/>
            </a:pPr>
            <a:r>
              <a:rPr lang="en-US" sz="1400" b="1" kern="0" dirty="0">
                <a:latin typeface="Arial" pitchFamily="34" charset="0"/>
                <a:cs typeface="Arial" pitchFamily="34" charset="0"/>
              </a:rPr>
              <a:t>Rule 1:  Do it the way they teach you in TIGS	</a:t>
            </a:r>
          </a:p>
          <a:p>
            <a:pPr marL="463550" lvl="1" indent="-225425" algn="l" eaLnBrk="0" hangingPunct="0">
              <a:spcBef>
                <a:spcPct val="20000"/>
              </a:spcBef>
              <a:buFont typeface="Arial" pitchFamily="34" charset="0"/>
              <a:buChar char="˗"/>
            </a:pPr>
            <a:r>
              <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rPr>
              <a:t>Rule</a:t>
            </a:r>
            <a:r>
              <a:rPr kumimoji="0" lang="en-US" sz="1400" b="1" i="0" u="none" strike="noStrike" kern="0" cap="none" spc="0" normalizeH="0" noProof="0" dirty="0">
                <a:ln>
                  <a:noFill/>
                </a:ln>
                <a:solidFill>
                  <a:schemeClr val="tx1"/>
                </a:solidFill>
                <a:effectLst/>
                <a:uLnTx/>
                <a:uFillTx/>
                <a:latin typeface="Arial" pitchFamily="34" charset="0"/>
                <a:ea typeface="+mn-ea"/>
                <a:cs typeface="Arial" pitchFamily="34" charset="0"/>
              </a:rPr>
              <a:t> 2:  Doing it right the first time, will be more efficient in the long run</a:t>
            </a:r>
          </a:p>
          <a:p>
            <a:pPr marL="463550" lvl="1" indent="-225425" algn="l" eaLnBrk="0" hangingPunct="0">
              <a:spcBef>
                <a:spcPct val="20000"/>
              </a:spcBef>
              <a:buFont typeface="Arial" pitchFamily="34" charset="0"/>
              <a:buChar char="˗"/>
            </a:pPr>
            <a:r>
              <a:rPr lang="en-US" sz="1400" b="1" kern="0" dirty="0">
                <a:latin typeface="Arial" pitchFamily="34" charset="0"/>
                <a:cs typeface="Arial" pitchFamily="34" charset="0"/>
              </a:rPr>
              <a:t>Rule 3:  </a:t>
            </a:r>
            <a:r>
              <a:rPr lang="en-US" sz="1400" b="1" kern="0" dirty="0">
                <a:solidFill>
                  <a:srgbClr val="FF0000"/>
                </a:solidFill>
                <a:latin typeface="Arial" pitchFamily="34" charset="0"/>
                <a:cs typeface="Arial" pitchFamily="34" charset="0"/>
              </a:rPr>
              <a:t>For exceptions, </a:t>
            </a:r>
            <a:r>
              <a:rPr lang="en-US" sz="1400" b="1" kern="0" dirty="0">
                <a:latin typeface="Arial" pitchFamily="34" charset="0"/>
                <a:cs typeface="Arial" pitchFamily="34" charset="0"/>
              </a:rPr>
              <a:t>see</a:t>
            </a:r>
            <a:r>
              <a:rPr kumimoji="0" lang="en-US" sz="1400" b="1" i="0" u="none" strike="noStrike" kern="0" cap="none" spc="0" normalizeH="0" noProof="0" dirty="0">
                <a:ln>
                  <a:noFill/>
                </a:ln>
                <a:solidFill>
                  <a:schemeClr val="tx1"/>
                </a:solidFill>
                <a:effectLst/>
                <a:uLnTx/>
                <a:uFillTx/>
                <a:latin typeface="Arial" pitchFamily="34" charset="0"/>
                <a:ea typeface="+mn-ea"/>
                <a:cs typeface="Arial" pitchFamily="34" charset="0"/>
              </a:rPr>
              <a:t> rule number 1  </a:t>
            </a:r>
          </a:p>
          <a:p>
            <a:pPr marL="231775" lvl="0" indent="-231775" algn="l" eaLnBrk="0" hangingPunct="0">
              <a:spcBef>
                <a:spcPct val="20000"/>
              </a:spcBef>
              <a:buFont typeface="Arial" pitchFamily="34" charset="0"/>
              <a:buChar char="•"/>
            </a:pPr>
            <a:r>
              <a:rPr lang="en-US" sz="1400" b="1" kern="0" dirty="0">
                <a:latin typeface="Arial" pitchFamily="34" charset="0"/>
                <a:cs typeface="Arial" pitchFamily="34" charset="0"/>
              </a:rPr>
              <a:t>Witnesses and RMOs</a:t>
            </a:r>
            <a:endParaRPr lang="en-US" sz="1400" b="1" kern="0" baseline="0" dirty="0">
              <a:latin typeface="Arial" pitchFamily="34" charset="0"/>
              <a:cs typeface="Arial" pitchFamily="34" charset="0"/>
            </a:endParaRP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0" cap="none" spc="0" normalizeH="0" noProof="0" dirty="0">
                <a:ln>
                  <a:noFill/>
                </a:ln>
                <a:solidFill>
                  <a:schemeClr val="tx1"/>
                </a:solidFill>
                <a:effectLst/>
                <a:uLnTx/>
                <a:uFillTx/>
                <a:latin typeface="Arial" pitchFamily="34" charset="0"/>
                <a:ea typeface="+mn-ea"/>
                <a:cs typeface="Arial" pitchFamily="34" charset="0"/>
              </a:rPr>
              <a:t>Transcribed testimony is always best</a:t>
            </a: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i="1" u="sng" kern="0" baseline="0" dirty="0">
                <a:latin typeface="Arial" pitchFamily="34" charset="0"/>
                <a:cs typeface="Arial" pitchFamily="34" charset="0"/>
              </a:rPr>
              <a:t>Detailed</a:t>
            </a:r>
            <a:r>
              <a:rPr lang="en-US" sz="1400" b="1" kern="0" baseline="0" dirty="0">
                <a:latin typeface="Arial" pitchFamily="34" charset="0"/>
                <a:cs typeface="Arial" pitchFamily="34" charset="0"/>
              </a:rPr>
              <a:t> summaries back up by recordings may be acceptable; but they better be detailed, no</a:t>
            </a:r>
            <a:r>
              <a:rPr lang="en-US" sz="1400" b="1" kern="0" dirty="0">
                <a:latin typeface="Arial" pitchFamily="34" charset="0"/>
                <a:cs typeface="Arial" pitchFamily="34" charset="0"/>
              </a:rPr>
              <a:t> 1 page MFRs</a:t>
            </a:r>
            <a:endParaRPr lang="en-US" sz="1400" b="1" kern="0" baseline="0" dirty="0">
              <a:latin typeface="Arial" pitchFamily="34" charset="0"/>
              <a:cs typeface="Arial" pitchFamily="34" charset="0"/>
            </a:endParaRPr>
          </a:p>
          <a:p>
            <a:pPr marL="231775" lvl="0" indent="-231775" algn="l" eaLnBrk="0" hangingPunct="0">
              <a:spcBef>
                <a:spcPct val="20000"/>
              </a:spcBef>
              <a:buFont typeface="Arial" pitchFamily="34" charset="0"/>
              <a:buChar char="•"/>
            </a:pPr>
            <a:r>
              <a:rPr lang="en-US" sz="1400" b="1" kern="0" dirty="0">
                <a:latin typeface="Arial" pitchFamily="34" charset="0"/>
                <a:cs typeface="Arial" pitchFamily="34" charset="0"/>
              </a:rPr>
              <a:t>The value of the interview is in the follow-up questions that elicit detail; the pre-printed question format is normally worthless (usually the hallmark of a lazy IG)</a:t>
            </a: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Content Placeholder 2"/>
          <p:cNvSpPr txBox="1">
            <a:spLocks/>
          </p:cNvSpPr>
          <p:nvPr/>
        </p:nvSpPr>
        <p:spPr>
          <a:xfrm>
            <a:off x="4724400" y="1914939"/>
            <a:ext cx="4038600" cy="4572000"/>
          </a:xfrm>
          <a:prstGeom prst="rect">
            <a:avLst/>
          </a:prstGeom>
        </p:spPr>
        <p:txBody>
          <a:bodyPr/>
          <a:lstStyle/>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dirty="0">
                <a:latin typeface="Arial" pitchFamily="34" charset="0"/>
                <a:cs typeface="Arial" pitchFamily="34" charset="0"/>
              </a:rPr>
              <a:t>Detailed background research and preparation; know everything you can know prior to the interview</a:t>
            </a: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rPr>
              <a:t>Have</a:t>
            </a:r>
            <a:r>
              <a:rPr kumimoji="0" lang="en-US" sz="1400" b="1" i="0" u="none" strike="noStrike" kern="0" cap="none" spc="0" normalizeH="0" noProof="0" dirty="0">
                <a:ln>
                  <a:noFill/>
                </a:ln>
                <a:solidFill>
                  <a:schemeClr val="tx1"/>
                </a:solidFill>
                <a:effectLst/>
                <a:uLnTx/>
                <a:uFillTx/>
                <a:latin typeface="Arial" pitchFamily="34" charset="0"/>
                <a:ea typeface="+mn-ea"/>
                <a:cs typeface="Arial" pitchFamily="34" charset="0"/>
              </a:rPr>
              <a:t> a plan, based on the information available, anticipate what will resolve the complaint and how you will get that information from the interviewee</a:t>
            </a: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baseline="0" dirty="0">
                <a:latin typeface="Arial" pitchFamily="34" charset="0"/>
                <a:cs typeface="Arial" pitchFamily="34" charset="0"/>
              </a:rPr>
              <a:t>Develop</a:t>
            </a:r>
            <a:r>
              <a:rPr lang="en-US" sz="1400" b="1" kern="0" dirty="0">
                <a:latin typeface="Arial" pitchFamily="34" charset="0"/>
                <a:cs typeface="Arial" pitchFamily="34" charset="0"/>
              </a:rPr>
              <a:t> your interrogatory; define success</a:t>
            </a: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rPr>
              <a:t>Organize</a:t>
            </a:r>
            <a:r>
              <a:rPr kumimoji="0" lang="en-US" sz="1400" b="1" i="0" u="none" strike="noStrike" kern="0" cap="none" spc="0" normalizeH="0" noProof="0" dirty="0">
                <a:ln>
                  <a:noFill/>
                </a:ln>
                <a:solidFill>
                  <a:schemeClr val="tx1"/>
                </a:solidFill>
                <a:effectLst/>
                <a:uLnTx/>
                <a:uFillTx/>
                <a:latin typeface="Arial" pitchFamily="34" charset="0"/>
                <a:ea typeface="+mn-ea"/>
                <a:cs typeface="Arial" pitchFamily="34" charset="0"/>
              </a:rPr>
              <a:t> supporting evidence for rapid access</a:t>
            </a: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noProof="0" dirty="0">
                <a:latin typeface="Arial" pitchFamily="34" charset="0"/>
                <a:cs typeface="Arial" pitchFamily="34" charset="0"/>
              </a:rPr>
              <a:t>Rehearse</a:t>
            </a:r>
          </a:p>
          <a:p>
            <a:pPr marL="231775" marR="0" lvl="0" indent="-23177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0" cap="none" spc="0" normalizeH="0" baseline="0" dirty="0">
                <a:ln>
                  <a:noFill/>
                </a:ln>
                <a:solidFill>
                  <a:schemeClr val="tx1"/>
                </a:solidFill>
                <a:effectLst/>
                <a:uLnTx/>
                <a:uFillTx/>
                <a:latin typeface="Arial" pitchFamily="34" charset="0"/>
                <a:ea typeface="+mn-ea"/>
                <a:cs typeface="Arial" pitchFamily="34" charset="0"/>
              </a:rPr>
              <a:t>The</a:t>
            </a:r>
            <a:r>
              <a:rPr kumimoji="0" lang="en-US" sz="1400" b="1" i="0" u="none" strike="noStrike" kern="0" cap="none" spc="0" normalizeH="0" dirty="0">
                <a:ln>
                  <a:noFill/>
                </a:ln>
                <a:solidFill>
                  <a:schemeClr val="tx1"/>
                </a:solidFill>
                <a:effectLst/>
                <a:uLnTx/>
                <a:uFillTx/>
                <a:latin typeface="Arial" pitchFamily="34" charset="0"/>
                <a:ea typeface="+mn-ea"/>
                <a:cs typeface="Arial" pitchFamily="34" charset="0"/>
              </a:rPr>
              <a:t> more prepared you are, the better you can react to what comes up in the interview</a:t>
            </a: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14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1" name="TextBox 10"/>
          <p:cNvSpPr txBox="1"/>
          <p:nvPr/>
        </p:nvSpPr>
        <p:spPr>
          <a:xfrm>
            <a:off x="4495800" y="5493603"/>
            <a:ext cx="4419600" cy="830997"/>
          </a:xfrm>
          <a:prstGeom prst="rect">
            <a:avLst/>
          </a:prstGeom>
          <a:noFill/>
          <a:ln>
            <a:solidFill>
              <a:schemeClr val="tx1"/>
            </a:solidFill>
          </a:ln>
        </p:spPr>
        <p:txBody>
          <a:bodyPr wrap="square" rtlCol="0">
            <a:spAutoFit/>
          </a:bodyPr>
          <a:lstStyle/>
          <a:p>
            <a:r>
              <a:rPr lang="en-US" dirty="0"/>
              <a:t>Interviews are interactive—listen to answers and follow-up</a:t>
            </a:r>
          </a:p>
        </p:txBody>
      </p:sp>
      <p:sp>
        <p:nvSpPr>
          <p:cNvPr id="12"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43822252-89F1-476E-9A35-A51CC792CB83}" type="slidenum">
              <a:rPr lang="en-US" smtClean="0"/>
              <a:pPr>
                <a:defRPr/>
              </a:pPr>
              <a:t>54</a:t>
            </a:fld>
            <a:endParaRPr lang="en-US" dirty="0"/>
          </a:p>
        </p:txBody>
      </p:sp>
    </p:spTree>
    <p:extLst>
      <p:ext uri="{BB962C8B-B14F-4D97-AF65-F5344CB8AC3E}">
        <p14:creationId xmlns:p14="http://schemas.microsoft.com/office/powerpoint/2010/main" val="4004568652"/>
      </p:ext>
    </p:extLst>
  </p:cSld>
  <p:clrMapOvr>
    <a:masterClrMapping/>
  </p:clrMapOvr>
  <p:transition>
    <p:sndAc>
      <p:endSnd/>
    </p:sndAc>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6"/>
          <p:cNvSpPr>
            <a:spLocks noGrp="1"/>
          </p:cNvSpPr>
          <p:nvPr>
            <p:ph type="title"/>
          </p:nvPr>
        </p:nvSpPr>
        <p:spPr bwMode="auto">
          <a:xfrm>
            <a:off x="505692" y="152400"/>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800" b="1" dirty="0">
                <a:cs typeface="Arial" pitchFamily="34" charset="0"/>
              </a:rPr>
              <a:t>Whistleblower Reprisal</a:t>
            </a:r>
            <a:br>
              <a:rPr lang="en-US" sz="3800" b="1" dirty="0">
                <a:cs typeface="Arial" pitchFamily="34" charset="0"/>
              </a:rPr>
            </a:br>
            <a:r>
              <a:rPr lang="en-US" sz="3800" dirty="0">
                <a:cs typeface="Arial" pitchFamily="34" charset="0"/>
              </a:rPr>
              <a:t>Tool Kit</a:t>
            </a:r>
            <a:br>
              <a:rPr lang="en-US" sz="3800" b="1" dirty="0">
                <a:latin typeface="Arial" pitchFamily="34" charset="0"/>
                <a:cs typeface="Arial" pitchFamily="34" charset="0"/>
              </a:rPr>
            </a:br>
            <a:r>
              <a:rPr lang="en-US" sz="2800" b="1" dirty="0">
                <a:latin typeface="Arial" pitchFamily="34" charset="0"/>
                <a:cs typeface="Arial" pitchFamily="34" charset="0"/>
              </a:rPr>
              <a:t>Reports</a:t>
            </a:r>
            <a:endParaRPr lang="en-US" sz="2800" b="1" dirty="0"/>
          </a:p>
        </p:txBody>
      </p:sp>
      <p:sp>
        <p:nvSpPr>
          <p:cNvPr id="7" name="Content Placeholder 2"/>
          <p:cNvSpPr txBox="1">
            <a:spLocks/>
          </p:cNvSpPr>
          <p:nvPr/>
        </p:nvSpPr>
        <p:spPr>
          <a:xfrm>
            <a:off x="4492488" y="2372139"/>
            <a:ext cx="4419600" cy="3962400"/>
          </a:xfrm>
          <a:prstGeom prst="rect">
            <a:avLst/>
          </a:prstGeom>
        </p:spPr>
        <p:txBody>
          <a:bodyPr/>
          <a:lstStyle/>
          <a:p>
            <a:pPr marL="228600" lvl="2" indent="-228600">
              <a:spcBef>
                <a:spcPct val="20000"/>
              </a:spcBef>
              <a:buFont typeface="Arial" pitchFamily="34" charset="0"/>
              <a:buChar char="•"/>
              <a:defRPr/>
            </a:pPr>
            <a:r>
              <a:rPr lang="en-US" sz="1200" b="1" dirty="0">
                <a:latin typeface="Arial" pitchFamily="34" charset="0"/>
                <a:cs typeface="Arial" pitchFamily="34" charset="0"/>
              </a:rPr>
              <a:t>Establish RMO knowledge (or not) or explain how you resolved and why</a:t>
            </a:r>
          </a:p>
          <a:p>
            <a:pPr marL="228600" lvl="2" indent="-228600">
              <a:spcBef>
                <a:spcPct val="20000"/>
              </a:spcBef>
              <a:buFont typeface="Arial" pitchFamily="34" charset="0"/>
              <a:buChar char="•"/>
              <a:defRPr/>
            </a:pPr>
            <a:r>
              <a:rPr lang="en-US" sz="1200" b="1" dirty="0">
                <a:latin typeface="Arial" pitchFamily="34" charset="0"/>
                <a:cs typeface="Arial" pitchFamily="34" charset="0"/>
              </a:rPr>
              <a:t>Interview transcripts – Prioritize complainants and RMO (Suspects)</a:t>
            </a:r>
            <a:endParaRPr lang="en-US" sz="1200" b="1" kern="0" dirty="0">
              <a:latin typeface="Arial" pitchFamily="34" charset="0"/>
              <a:cs typeface="Arial" pitchFamily="34" charset="0"/>
            </a:endParaRP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sz="1200" b="1" kern="0" dirty="0">
                <a:latin typeface="Arial" pitchFamily="34" charset="0"/>
                <a:cs typeface="Arial" pitchFamily="34" charset="0"/>
              </a:rPr>
              <a:t>Your inquiry must determine if the action was or was not appropriate given the complainant’s performance, behavior, and conduct or was taken in reprisal for a PC</a:t>
            </a:r>
          </a:p>
          <a:p>
            <a:pPr marL="231775" indent="-231775" algn="l" eaLnBrk="0" hangingPunct="0">
              <a:spcBef>
                <a:spcPct val="20000"/>
              </a:spcBef>
              <a:buFont typeface="Arial" pitchFamily="34" charset="0"/>
              <a:buChar char="•"/>
            </a:pPr>
            <a:r>
              <a:rPr lang="en-US" sz="1200" b="1" kern="0" baseline="0" dirty="0">
                <a:latin typeface="Arial" pitchFamily="34" charset="0"/>
                <a:cs typeface="Arial" pitchFamily="34" charset="0"/>
              </a:rPr>
              <a:t>Your report should leave</a:t>
            </a:r>
            <a:r>
              <a:rPr lang="en-US" sz="1200" b="1" kern="0" dirty="0">
                <a:latin typeface="Arial" pitchFamily="34" charset="0"/>
                <a:cs typeface="Arial" pitchFamily="34" charset="0"/>
              </a:rPr>
              <a:t> nothing dangling</a:t>
            </a:r>
          </a:p>
          <a:p>
            <a:pPr marL="463550" lvl="1" indent="-225425" eaLnBrk="0" hangingPunct="0">
              <a:spcBef>
                <a:spcPct val="20000"/>
              </a:spcBef>
            </a:pPr>
            <a:r>
              <a:rPr lang="en-US" sz="1200" b="1" kern="0" dirty="0">
                <a:latin typeface="Arial" pitchFamily="34" charset="0"/>
                <a:cs typeface="Arial" pitchFamily="34" charset="0"/>
              </a:rPr>
              <a:t>-  Answer questions </a:t>
            </a:r>
            <a:r>
              <a:rPr lang="en-US" sz="1200" b="1" i="1" kern="0" dirty="0">
                <a:latin typeface="Arial" pitchFamily="34" charset="0"/>
                <a:cs typeface="Arial" pitchFamily="34" charset="0"/>
              </a:rPr>
              <a:t>before</a:t>
            </a:r>
            <a:r>
              <a:rPr lang="en-US" sz="1200" b="1" kern="0" dirty="0">
                <a:latin typeface="Arial" pitchFamily="34" charset="0"/>
                <a:cs typeface="Arial" pitchFamily="34" charset="0"/>
              </a:rPr>
              <a:t> they are asked</a:t>
            </a:r>
          </a:p>
          <a:p>
            <a:pPr marL="231775" indent="-231775" algn="l" eaLnBrk="0" hangingPunct="0">
              <a:spcBef>
                <a:spcPct val="20000"/>
              </a:spcBef>
              <a:buFont typeface="Arial" pitchFamily="34" charset="0"/>
              <a:buChar char="•"/>
            </a:pPr>
            <a:r>
              <a:rPr kumimoji="0" lang="en-US" sz="1200" b="1" i="0" u="none" strike="noStrike" kern="0" cap="none" spc="0" normalizeH="0" baseline="0" noProof="0" dirty="0">
                <a:ln>
                  <a:noFill/>
                </a:ln>
                <a:solidFill>
                  <a:schemeClr val="tx1"/>
                </a:solidFill>
                <a:effectLst/>
                <a:uLnTx/>
                <a:uFillTx/>
                <a:latin typeface="Arial" pitchFamily="34" charset="0"/>
                <a:ea typeface="+mn-ea"/>
                <a:cs typeface="Arial" pitchFamily="34" charset="0"/>
              </a:rPr>
              <a:t>You are writing</a:t>
            </a:r>
            <a:r>
              <a:rPr kumimoji="0" lang="en-US" sz="1200" b="1" i="0" u="none" strike="noStrike" kern="0" cap="none" spc="0" normalizeH="0" noProof="0" dirty="0">
                <a:ln>
                  <a:noFill/>
                </a:ln>
                <a:solidFill>
                  <a:schemeClr val="tx1"/>
                </a:solidFill>
                <a:effectLst/>
                <a:uLnTx/>
                <a:uFillTx/>
                <a:latin typeface="Arial" pitchFamily="34" charset="0"/>
                <a:ea typeface="+mn-ea"/>
                <a:cs typeface="Arial" pitchFamily="34" charset="0"/>
              </a:rPr>
              <a:t> for someone who is not you --</a:t>
            </a:r>
          </a:p>
          <a:p>
            <a:pPr marL="463550" lvl="1" indent="-225425" eaLnBrk="0" hangingPunct="0">
              <a:spcBef>
                <a:spcPct val="20000"/>
              </a:spcBef>
            </a:pPr>
            <a:r>
              <a:rPr kumimoji="0" lang="en-US" sz="1200" b="1" i="0" u="none" strike="noStrike" kern="0" cap="none" spc="0" normalizeH="0" noProof="0" dirty="0">
                <a:ln>
                  <a:noFill/>
                </a:ln>
                <a:solidFill>
                  <a:schemeClr val="tx1"/>
                </a:solidFill>
                <a:effectLst/>
                <a:uLnTx/>
                <a:uFillTx/>
                <a:latin typeface="Arial" pitchFamily="34" charset="0"/>
                <a:ea typeface="+mn-ea"/>
                <a:cs typeface="Arial" pitchFamily="34" charset="0"/>
              </a:rPr>
              <a:t>-  To understand what you found 30 years from now</a:t>
            </a:r>
          </a:p>
          <a:p>
            <a:pPr marL="463550" lvl="1" indent="-225425" eaLnBrk="0" hangingPunct="0">
              <a:spcBef>
                <a:spcPts val="0"/>
              </a:spcBef>
            </a:pPr>
            <a:r>
              <a:rPr kumimoji="0" lang="en-US" sz="1200" b="1" i="0" u="none" strike="noStrike" kern="0" cap="none" spc="0" normalizeH="0" noProof="0" dirty="0">
                <a:ln>
                  <a:noFill/>
                </a:ln>
                <a:solidFill>
                  <a:schemeClr val="tx1"/>
                </a:solidFill>
                <a:effectLst/>
                <a:uLnTx/>
                <a:uFillTx/>
                <a:latin typeface="Arial" pitchFamily="34" charset="0"/>
                <a:ea typeface="+mn-ea"/>
                <a:cs typeface="Arial" pitchFamily="34" charset="0"/>
              </a:rPr>
              <a:t>-  May be Army </a:t>
            </a:r>
            <a:r>
              <a:rPr lang="en-US" sz="1200" b="1" kern="0" dirty="0">
                <a:latin typeface="Arial" pitchFamily="34" charset="0"/>
                <a:cs typeface="Arial" pitchFamily="34" charset="0"/>
              </a:rPr>
              <a:t>senior leaders, DODIG</a:t>
            </a:r>
            <a:r>
              <a:rPr kumimoji="0" lang="en-US" sz="1200" b="1" i="0" u="none" strike="noStrike" kern="0" cap="none" spc="0" normalizeH="0" noProof="0" dirty="0">
                <a:ln>
                  <a:noFill/>
                </a:ln>
                <a:solidFill>
                  <a:schemeClr val="tx1"/>
                </a:solidFill>
                <a:effectLst/>
                <a:uLnTx/>
                <a:uFillTx/>
                <a:latin typeface="Arial" pitchFamily="34" charset="0"/>
                <a:ea typeface="+mn-ea"/>
                <a:cs typeface="Arial" pitchFamily="34" charset="0"/>
              </a:rPr>
              <a:t>, an MOC,</a:t>
            </a:r>
          </a:p>
          <a:p>
            <a:pPr marL="463550" lvl="1" indent="-225425" eaLnBrk="0" hangingPunct="0">
              <a:spcBef>
                <a:spcPts val="0"/>
              </a:spcBef>
            </a:pPr>
            <a:r>
              <a:rPr lang="en-US" sz="1200" b="1" kern="0" dirty="0">
                <a:latin typeface="Arial" pitchFamily="34" charset="0"/>
                <a:cs typeface="Arial" pitchFamily="34" charset="0"/>
              </a:rPr>
              <a:t>   </a:t>
            </a:r>
            <a:r>
              <a:rPr kumimoji="0" lang="en-US" sz="1200" b="1" i="0" u="none" strike="noStrike" kern="0" cap="none" spc="0" normalizeH="0" noProof="0" dirty="0">
                <a:ln>
                  <a:noFill/>
                </a:ln>
                <a:solidFill>
                  <a:schemeClr val="tx1"/>
                </a:solidFill>
                <a:effectLst/>
                <a:uLnTx/>
                <a:uFillTx/>
                <a:latin typeface="Arial" pitchFamily="34" charset="0"/>
                <a:ea typeface="+mn-ea"/>
                <a:cs typeface="Arial" pitchFamily="34" charset="0"/>
              </a:rPr>
              <a:t>interest group/media, or some other unanticipated</a:t>
            </a:r>
          </a:p>
          <a:p>
            <a:pPr marL="463550" lvl="1" indent="-225425" eaLnBrk="0" hangingPunct="0">
              <a:spcBef>
                <a:spcPts val="0"/>
              </a:spcBef>
            </a:pPr>
            <a:r>
              <a:rPr lang="en-US" sz="1200" b="1" kern="0" dirty="0">
                <a:latin typeface="Arial" pitchFamily="34" charset="0"/>
                <a:cs typeface="Arial" pitchFamily="34" charset="0"/>
              </a:rPr>
              <a:t>   </a:t>
            </a:r>
            <a:r>
              <a:rPr kumimoji="0" lang="en-US" sz="1200" b="1" i="0" u="none" strike="noStrike" kern="0" cap="none" spc="0" normalizeH="0" noProof="0" dirty="0">
                <a:ln>
                  <a:noFill/>
                </a:ln>
                <a:solidFill>
                  <a:schemeClr val="tx1"/>
                </a:solidFill>
                <a:effectLst/>
                <a:uLnTx/>
                <a:uFillTx/>
                <a:latin typeface="Arial" pitchFamily="34" charset="0"/>
                <a:ea typeface="+mn-ea"/>
                <a:cs typeface="Arial" pitchFamily="34" charset="0"/>
              </a:rPr>
              <a:t>agency</a:t>
            </a:r>
          </a:p>
          <a:p>
            <a:pPr marL="231775" indent="-231775" algn="l" eaLnBrk="0" hangingPunct="0">
              <a:spcBef>
                <a:spcPct val="20000"/>
              </a:spcBef>
              <a:buFont typeface="Arial" pitchFamily="34" charset="0"/>
              <a:buChar char="•"/>
            </a:pPr>
            <a:r>
              <a:rPr lang="en-US" sz="1200" b="1" kern="0" baseline="0" dirty="0">
                <a:latin typeface="Arial" pitchFamily="34" charset="0"/>
                <a:cs typeface="Arial" pitchFamily="34" charset="0"/>
              </a:rPr>
              <a:t>Don’t assume, make unsupported suppositions,</a:t>
            </a:r>
            <a:r>
              <a:rPr lang="en-US" sz="1200" b="1" kern="0" dirty="0">
                <a:latin typeface="Arial" pitchFamily="34" charset="0"/>
                <a:cs typeface="Arial" pitchFamily="34" charset="0"/>
              </a:rPr>
              <a:t> or leaps of logic; explain everything and peer review your work</a:t>
            </a:r>
          </a:p>
          <a:p>
            <a:pPr marL="463550" lvl="1" indent="-225425" eaLnBrk="0" hangingPunct="0">
              <a:spcBef>
                <a:spcPts val="0"/>
              </a:spcBef>
            </a:pPr>
            <a:r>
              <a:rPr lang="en-US" sz="1200" b="1" kern="0" dirty="0">
                <a:latin typeface="Arial" pitchFamily="34" charset="0"/>
                <a:cs typeface="Arial" pitchFamily="34" charset="0"/>
              </a:rPr>
              <a:t>-  Do not write a mystery novel, say where you are</a:t>
            </a:r>
          </a:p>
          <a:p>
            <a:pPr marL="463550" lvl="1" indent="-225425" eaLnBrk="0" hangingPunct="0">
              <a:spcBef>
                <a:spcPts val="0"/>
              </a:spcBef>
            </a:pPr>
            <a:r>
              <a:rPr lang="en-US" sz="1200" b="1" kern="0" dirty="0">
                <a:latin typeface="Arial" pitchFamily="34" charset="0"/>
                <a:cs typeface="Arial" pitchFamily="34" charset="0"/>
              </a:rPr>
              <a:t>   going and go there in a logical manner</a:t>
            </a:r>
            <a:endParaRPr kumimoji="0" lang="en-US" sz="12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a:off x="609601" y="1898954"/>
            <a:ext cx="7924799" cy="338554"/>
          </a:xfrm>
          <a:prstGeom prst="rect">
            <a:avLst/>
          </a:prstGeom>
          <a:solidFill>
            <a:srgbClr val="FFFF00"/>
          </a:solidFill>
          <a:ln w="19050">
            <a:solidFill>
              <a:srgbClr val="FF0000"/>
            </a:solidFill>
          </a:ln>
        </p:spPr>
        <p:txBody>
          <a:bodyPr wrap="square" rtlCol="0">
            <a:spAutoFit/>
          </a:bodyPr>
          <a:lstStyle/>
          <a:p>
            <a:pPr marL="0" lvl="2" algn="ctr">
              <a:spcBef>
                <a:spcPct val="20000"/>
              </a:spcBef>
            </a:pPr>
            <a:r>
              <a:rPr lang="en-US" sz="1600" b="1" dirty="0">
                <a:solidFill>
                  <a:srgbClr val="00B050"/>
                </a:solidFill>
                <a:latin typeface="Arial" pitchFamily="34" charset="0"/>
                <a:cs typeface="Arial" pitchFamily="34" charset="0"/>
              </a:rPr>
              <a:t>Follow the format in the A&amp;I Guide Section II, Chapter 9 Include in your ROI:</a:t>
            </a:r>
          </a:p>
        </p:txBody>
      </p:sp>
      <p:sp>
        <p:nvSpPr>
          <p:cNvPr id="9" name="TextBox 8"/>
          <p:cNvSpPr txBox="1"/>
          <p:nvPr/>
        </p:nvSpPr>
        <p:spPr>
          <a:xfrm>
            <a:off x="239945" y="2372139"/>
            <a:ext cx="4343400" cy="3708708"/>
          </a:xfrm>
          <a:prstGeom prst="rect">
            <a:avLst/>
          </a:prstGeom>
          <a:noFill/>
        </p:spPr>
        <p:txBody>
          <a:bodyPr wrap="square" rtlCol="0">
            <a:spAutoFit/>
          </a:bodyPr>
          <a:lstStyle/>
          <a:p>
            <a:pPr>
              <a:spcAft>
                <a:spcPts val="0"/>
              </a:spcAft>
              <a:buFont typeface="Arial" pitchFamily="34" charset="0"/>
              <a:buChar char="•"/>
            </a:pPr>
            <a:r>
              <a:rPr lang="en-US" sz="1200" b="1" dirty="0"/>
              <a:t>     For each PC – Need each complaint  / PC with</a:t>
            </a:r>
          </a:p>
          <a:p>
            <a:pPr>
              <a:spcAft>
                <a:spcPts val="0"/>
              </a:spcAft>
            </a:pPr>
            <a:r>
              <a:rPr lang="en-US" sz="1200" b="1" dirty="0"/>
              <a:t>      disposition (whatever resolved the complaint,</a:t>
            </a:r>
          </a:p>
          <a:p>
            <a:pPr>
              <a:spcAft>
                <a:spcPts val="600"/>
              </a:spcAft>
            </a:pPr>
            <a:r>
              <a:rPr lang="en-US" sz="1200" b="1" dirty="0"/>
              <a:t>      complete)</a:t>
            </a:r>
          </a:p>
          <a:p>
            <a:pPr lvl="1">
              <a:spcAft>
                <a:spcPts val="600"/>
              </a:spcAft>
            </a:pPr>
            <a:r>
              <a:rPr lang="en-US" sz="1200" b="1" dirty="0"/>
              <a:t>-  IG complaint, IGAR, investigative product, result</a:t>
            </a:r>
          </a:p>
          <a:p>
            <a:pPr lvl="1">
              <a:spcAft>
                <a:spcPts val="600"/>
              </a:spcAft>
            </a:pPr>
            <a:r>
              <a:rPr lang="en-US" sz="1200" b="1" dirty="0"/>
              <a:t>-  EO complaint, EO inquiry </a:t>
            </a:r>
          </a:p>
          <a:p>
            <a:pPr lvl="1">
              <a:spcAft>
                <a:spcPts val="600"/>
              </a:spcAft>
            </a:pPr>
            <a:r>
              <a:rPr lang="en-US" sz="1200" b="1" dirty="0"/>
              <a:t>-  Command inquiry – AR 15-6 (or other report)</a:t>
            </a:r>
          </a:p>
          <a:p>
            <a:pPr lvl="1">
              <a:spcAft>
                <a:spcPts val="600"/>
              </a:spcAft>
            </a:pPr>
            <a:r>
              <a:rPr lang="en-US" sz="1200" b="1" dirty="0">
                <a:solidFill>
                  <a:srgbClr val="FF0000"/>
                </a:solidFill>
              </a:rPr>
              <a:t>-  Regulatory guidance for the action</a:t>
            </a:r>
          </a:p>
          <a:p>
            <a:pPr>
              <a:spcAft>
                <a:spcPts val="600"/>
              </a:spcAft>
              <a:buFont typeface="Arial" pitchFamily="34" charset="0"/>
              <a:buChar char="•"/>
            </a:pPr>
            <a:r>
              <a:rPr lang="en-US" sz="1200" b="1" dirty="0"/>
              <a:t>     For each PA – All supporting documentation</a:t>
            </a:r>
          </a:p>
          <a:p>
            <a:pPr lvl="1">
              <a:spcAft>
                <a:spcPts val="600"/>
              </a:spcAft>
            </a:pPr>
            <a:r>
              <a:rPr lang="en-US" sz="1200" b="1" dirty="0"/>
              <a:t>-  Art 15 with supporting evidence / documents</a:t>
            </a:r>
          </a:p>
          <a:p>
            <a:pPr lvl="1">
              <a:spcAft>
                <a:spcPts val="600"/>
              </a:spcAft>
            </a:pPr>
            <a:r>
              <a:rPr lang="en-US" sz="1200" b="1" dirty="0"/>
              <a:t>-  Separation with all supporting documents</a:t>
            </a:r>
          </a:p>
          <a:p>
            <a:pPr lvl="1">
              <a:spcAft>
                <a:spcPts val="600"/>
              </a:spcAft>
            </a:pPr>
            <a:r>
              <a:rPr lang="en-US" sz="1200" b="1" dirty="0"/>
              <a:t>-  Award with DA 638 and unit log (if appropriate)</a:t>
            </a:r>
          </a:p>
          <a:p>
            <a:pPr lvl="1">
              <a:spcAft>
                <a:spcPts val="600"/>
              </a:spcAft>
            </a:pPr>
            <a:r>
              <a:rPr lang="en-US" sz="1200" b="1" dirty="0"/>
              <a:t>-  OER / NCOER with drafts, -1, counseling, APFT (HT/WT), and so forth</a:t>
            </a:r>
          </a:p>
          <a:p>
            <a:pPr lvl="1">
              <a:spcAft>
                <a:spcPts val="600"/>
              </a:spcAft>
            </a:pPr>
            <a:r>
              <a:rPr lang="en-US" sz="1200" b="1" dirty="0">
                <a:solidFill>
                  <a:srgbClr val="FF0000"/>
                </a:solidFill>
              </a:rPr>
              <a:t>-  Regulatory guidance for the action</a:t>
            </a:r>
          </a:p>
          <a:p>
            <a:pPr>
              <a:spcAft>
                <a:spcPts val="600"/>
              </a:spcAft>
              <a:buFont typeface="Arial" pitchFamily="34" charset="0"/>
              <a:buChar char="•"/>
            </a:pPr>
            <a:endParaRPr lang="en-US" sz="1200" b="1" dirty="0"/>
          </a:p>
        </p:txBody>
      </p:sp>
      <p:sp>
        <p:nvSpPr>
          <p:cNvPr id="10"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43822252-89F1-476E-9A35-A51CC792CB83}" type="slidenum">
              <a:rPr lang="en-US" smtClean="0"/>
              <a:pPr>
                <a:defRPr/>
              </a:pPr>
              <a:t>55</a:t>
            </a:fld>
            <a:endParaRPr lang="en-US" dirty="0"/>
          </a:p>
        </p:txBody>
      </p:sp>
    </p:spTree>
    <p:extLst>
      <p:ext uri="{BB962C8B-B14F-4D97-AF65-F5344CB8AC3E}">
        <p14:creationId xmlns:p14="http://schemas.microsoft.com/office/powerpoint/2010/main" val="3316147008"/>
      </p:ext>
    </p:extLst>
  </p:cSld>
  <p:clrMapOvr>
    <a:masterClrMapping/>
  </p:clrMapOvr>
  <p:transition>
    <p:sndAc>
      <p:end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xfrm>
            <a:off x="5105400" y="6400800"/>
            <a:ext cx="4038600" cy="457200"/>
          </a:xfrm>
        </p:spPr>
        <p:txBody>
          <a:bodyPr/>
          <a:lstStyle/>
          <a:p>
            <a:pPr>
              <a:defRPr/>
            </a:pPr>
            <a:r>
              <a:rPr lang="en-US" dirty="0"/>
              <a:t>U.S. Army Inspector General School   </a:t>
            </a:r>
            <a:fld id="{A40E0D5B-CB18-4E2C-BC7D-F0684A7C6071}" type="slidenum">
              <a:rPr lang="en-US" smtClean="0"/>
              <a:pPr>
                <a:defRPr/>
              </a:pPr>
              <a:t>56</a:t>
            </a:fld>
            <a:endParaRPr lang="en-US" dirty="0"/>
          </a:p>
        </p:txBody>
      </p:sp>
      <p:sp>
        <p:nvSpPr>
          <p:cNvPr id="60419" name="Rectangle 2"/>
          <p:cNvSpPr>
            <a:spLocks noGrp="1" noChangeArrowheads="1"/>
          </p:cNvSpPr>
          <p:nvPr>
            <p:ph type="title"/>
          </p:nvPr>
        </p:nvSpPr>
        <p:spPr>
          <a:xfrm>
            <a:off x="685800" y="457200"/>
            <a:ext cx="7772400" cy="1143000"/>
          </a:xfrm>
        </p:spPr>
        <p:txBody>
          <a:bodyPr/>
          <a:lstStyle/>
          <a:p>
            <a:pPr eaLnBrk="1" hangingPunct="1"/>
            <a:r>
              <a:rPr lang="en-US" sz="7200" dirty="0">
                <a:solidFill>
                  <a:schemeClr val="tx1"/>
                </a:solidFill>
              </a:rPr>
              <a:t>Questions?</a:t>
            </a:r>
          </a:p>
        </p:txBody>
      </p:sp>
      <p:pic>
        <p:nvPicPr>
          <p:cNvPr id="2" name="Picture 1"/>
          <p:cNvPicPr>
            <a:picLocks noChangeAspect="1"/>
          </p:cNvPicPr>
          <p:nvPr/>
        </p:nvPicPr>
        <p:blipFill>
          <a:blip r:embed="rId3"/>
          <a:stretch>
            <a:fillRect/>
          </a:stretch>
        </p:blipFill>
        <p:spPr>
          <a:xfrm>
            <a:off x="1894245" y="2215293"/>
            <a:ext cx="5355510" cy="3602947"/>
          </a:xfrm>
          <a:prstGeom prst="rect">
            <a:avLst/>
          </a:prstGeom>
        </p:spPr>
      </p:pic>
    </p:spTree>
  </p:cSld>
  <p:clrMapOvr>
    <a:masterClrMapping/>
  </p:clrMapOvr>
  <p:transition>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p:txBody>
          <a:bodyPr/>
          <a:lstStyle/>
          <a:p>
            <a:pPr>
              <a:defRPr/>
            </a:pPr>
            <a:r>
              <a:rPr lang="en-US" dirty="0"/>
              <a:t>U.S. Army Inspector General School   </a:t>
            </a:r>
            <a:fld id="{C84305AF-9B0D-46DF-A33D-9D78F42C5BB9}" type="slidenum">
              <a:rPr lang="en-US" smtClean="0"/>
              <a:pPr>
                <a:defRPr/>
              </a:pPr>
              <a:t>6</a:t>
            </a:fld>
            <a:endParaRPr lang="en-US" dirty="0"/>
          </a:p>
        </p:txBody>
      </p:sp>
      <p:sp>
        <p:nvSpPr>
          <p:cNvPr id="2" name="Rectangle 6">
            <a:extLst>
              <a:ext uri="{FF2B5EF4-FFF2-40B4-BE49-F238E27FC236}">
                <a16:creationId xmlns:a16="http://schemas.microsoft.com/office/drawing/2014/main" id="{001915A7-015C-2C6F-CEB3-1E73642E3F82}"/>
              </a:ext>
            </a:extLst>
          </p:cNvPr>
          <p:cNvSpPr txBox="1">
            <a:spLocks noChangeArrowheads="1"/>
          </p:cNvSpPr>
          <p:nvPr/>
        </p:nvSpPr>
        <p:spPr>
          <a:xfrm>
            <a:off x="1355830" y="152400"/>
            <a:ext cx="641657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The Case Study</a:t>
            </a:r>
          </a:p>
        </p:txBody>
      </p:sp>
      <p:pic>
        <p:nvPicPr>
          <p:cNvPr id="4" name="Picture 3">
            <a:extLst>
              <a:ext uri="{FF2B5EF4-FFF2-40B4-BE49-F238E27FC236}">
                <a16:creationId xmlns:a16="http://schemas.microsoft.com/office/drawing/2014/main" id="{9B924BBF-050C-4F39-0801-298DF35F8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3" y="1510961"/>
            <a:ext cx="8990374" cy="4889839"/>
          </a:xfrm>
          <a:prstGeom prst="rect">
            <a:avLst/>
          </a:prstGeom>
        </p:spPr>
      </p:pic>
    </p:spTree>
  </p:cSld>
  <p:clrMapOvr>
    <a:masterClrMapping/>
  </p:clrMapOvr>
  <p:transition>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p:txBody>
          <a:bodyPr/>
          <a:lstStyle/>
          <a:p>
            <a:pPr>
              <a:defRPr/>
            </a:pPr>
            <a:r>
              <a:rPr lang="en-US" dirty="0"/>
              <a:t>U.S. Army Inspector General School   </a:t>
            </a:r>
            <a:fld id="{C84305AF-9B0D-46DF-A33D-9D78F42C5BB9}" type="slidenum">
              <a:rPr lang="en-US" smtClean="0"/>
              <a:pPr>
                <a:defRPr/>
              </a:pPr>
              <a:t>7</a:t>
            </a:fld>
            <a:endParaRPr lang="en-US" dirty="0"/>
          </a:p>
        </p:txBody>
      </p:sp>
      <p:pic>
        <p:nvPicPr>
          <p:cNvPr id="6" name="Whistleblowstory.wmv">
            <a:hlinkClick r:id="" action="ppaction://media"/>
          </p:cNvPr>
          <p:cNvPicPr>
            <a:picLocks noGrp="1" noChangeAspect="1"/>
          </p:cNvPicPr>
          <p:nvPr>
            <p:ph/>
            <a:videoFile r:link="rId2"/>
            <p:extLst>
              <p:ext uri="{DAA4B4D4-6D71-4841-9C94-3DE7FCFB9230}">
                <p14:media xmlns:p14="http://schemas.microsoft.com/office/powerpoint/2010/main" r:link="rId1"/>
              </p:ext>
            </p:extLst>
          </p:nvPr>
        </p:nvPicPr>
        <p:blipFill>
          <a:blip r:embed="rId5" cstate="print"/>
          <a:srcRect/>
          <a:stretch>
            <a:fillRect/>
          </a:stretch>
        </p:blipFill>
        <p:spPr>
          <a:xfrm>
            <a:off x="2723535" y="1752600"/>
            <a:ext cx="3733800" cy="2800350"/>
          </a:xfrm>
        </p:spPr>
      </p:pic>
      <p:sp>
        <p:nvSpPr>
          <p:cNvPr id="2" name="TextBox 1"/>
          <p:cNvSpPr txBox="1"/>
          <p:nvPr/>
        </p:nvSpPr>
        <p:spPr>
          <a:xfrm>
            <a:off x="304800" y="4725650"/>
            <a:ext cx="8497529" cy="1446550"/>
          </a:xfrm>
          <a:prstGeom prst="rect">
            <a:avLst/>
          </a:prstGeom>
          <a:noFill/>
        </p:spPr>
        <p:txBody>
          <a:bodyPr wrap="square" rtlCol="0">
            <a:spAutoFit/>
          </a:bodyPr>
          <a:lstStyle/>
          <a:p>
            <a:pPr algn="just"/>
            <a:r>
              <a:rPr lang="en-US" sz="2200" dirty="0"/>
              <a:t>The purpose and intent of the Military Whistleblower Protection Act is to enhance good order and readiness by encouraging Soldiers to </a:t>
            </a:r>
            <a:r>
              <a:rPr lang="en-US" sz="2200" b="1" i="1" dirty="0"/>
              <a:t>come forward in good faith with complaints of </a:t>
            </a:r>
            <a:r>
              <a:rPr lang="en-US" sz="2200" b="1" i="1" u="sng" dirty="0"/>
              <a:t>wrongdoing </a:t>
            </a:r>
            <a:r>
              <a:rPr lang="en-US" sz="2200" b="1" i="1" dirty="0"/>
              <a:t>and other issues (protected communications)</a:t>
            </a:r>
            <a:r>
              <a:rPr lang="en-US" sz="2200" dirty="0"/>
              <a:t>.</a:t>
            </a:r>
          </a:p>
        </p:txBody>
      </p:sp>
      <p:sp>
        <p:nvSpPr>
          <p:cNvPr id="4" name="Rectangle 6">
            <a:extLst>
              <a:ext uri="{FF2B5EF4-FFF2-40B4-BE49-F238E27FC236}">
                <a16:creationId xmlns:a16="http://schemas.microsoft.com/office/drawing/2014/main" id="{6FBFD9EB-C5F0-C38E-D6D9-51E17C55816F}"/>
              </a:ext>
            </a:extLst>
          </p:cNvPr>
          <p:cNvSpPr txBox="1">
            <a:spLocks noChangeArrowheads="1"/>
          </p:cNvSpPr>
          <p:nvPr/>
        </p:nvSpPr>
        <p:spPr>
          <a:xfrm>
            <a:off x="1355830" y="152400"/>
            <a:ext cx="641657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The Case Study</a:t>
            </a:r>
          </a:p>
        </p:txBody>
      </p:sp>
    </p:spTree>
    <p:extLst>
      <p:ext uri="{BB962C8B-B14F-4D97-AF65-F5344CB8AC3E}">
        <p14:creationId xmlns:p14="http://schemas.microsoft.com/office/powerpoint/2010/main" val="166547574"/>
      </p:ext>
    </p:extLst>
  </p:cSld>
  <p:clrMapOvr>
    <a:masterClrMapping/>
  </p:clrMapOvr>
  <p:transition>
    <p:sndAc>
      <p:endSnd/>
    </p:sndAc>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xplosion 1 22"/>
          <p:cNvSpPr/>
          <p:nvPr/>
        </p:nvSpPr>
        <p:spPr bwMode="auto">
          <a:xfrm>
            <a:off x="3005446" y="2337827"/>
            <a:ext cx="3280723" cy="1604290"/>
          </a:xfrm>
          <a:prstGeom prst="irregularSeal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w="3175">
                <a:solidFill>
                  <a:schemeClr val="tx1"/>
                </a:solidFill>
              </a:ln>
              <a:solidFill>
                <a:schemeClr val="tx1"/>
              </a:solidFill>
              <a:effectLst/>
              <a:latin typeface="Arial" charset="0"/>
            </a:endParaRPr>
          </a:p>
        </p:txBody>
      </p:sp>
      <p:sp>
        <p:nvSpPr>
          <p:cNvPr id="3" name="Content Placeholder 2"/>
          <p:cNvSpPr>
            <a:spLocks noGrp="1"/>
          </p:cNvSpPr>
          <p:nvPr>
            <p:ph idx="1"/>
          </p:nvPr>
        </p:nvSpPr>
        <p:spPr>
          <a:xfrm>
            <a:off x="123366" y="2088086"/>
            <a:ext cx="2895600" cy="457200"/>
          </a:xfrm>
        </p:spPr>
        <p:txBody>
          <a:bodyPr>
            <a:normAutofit fontScale="92500"/>
          </a:bodyPr>
          <a:lstStyle/>
          <a:p>
            <a:pPr marL="0" indent="0">
              <a:buNone/>
            </a:pPr>
            <a:r>
              <a:rPr lang="en-US" sz="2000" dirty="0"/>
              <a:t>Congressional Interest</a:t>
            </a:r>
          </a:p>
        </p:txBody>
      </p:sp>
      <p:sp>
        <p:nvSpPr>
          <p:cNvPr id="4" name="Content Placeholder 2"/>
          <p:cNvSpPr txBox="1">
            <a:spLocks/>
          </p:cNvSpPr>
          <p:nvPr/>
        </p:nvSpPr>
        <p:spPr>
          <a:xfrm>
            <a:off x="5901046" y="2055466"/>
            <a:ext cx="3200400" cy="838200"/>
          </a:xfrm>
          <a:prstGeom prst="rect">
            <a:avLst/>
          </a:prstGeom>
          <a:noFill/>
        </p:spPr>
        <p:txBody>
          <a:bodyPr/>
          <a:lstStyle/>
          <a:p>
            <a:pPr marR="0" lvl="0" algn="ctr"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a:ln>
                  <a:noFill/>
                </a:ln>
                <a:solidFill>
                  <a:schemeClr val="tx1"/>
                </a:solidFill>
                <a:effectLst/>
                <a:uLnTx/>
                <a:uFillTx/>
                <a:latin typeface="+mn-lt"/>
                <a:ea typeface="+mn-ea"/>
                <a:cs typeface="+mn-cs"/>
              </a:rPr>
              <a:t>Special Interest Groups</a:t>
            </a:r>
          </a:p>
        </p:txBody>
      </p:sp>
      <p:sp>
        <p:nvSpPr>
          <p:cNvPr id="8" name="Content Placeholder 2"/>
          <p:cNvSpPr txBox="1">
            <a:spLocks/>
          </p:cNvSpPr>
          <p:nvPr/>
        </p:nvSpPr>
        <p:spPr>
          <a:xfrm>
            <a:off x="123366" y="5744489"/>
            <a:ext cx="9020634" cy="580798"/>
          </a:xfrm>
          <a:prstGeom prst="rect">
            <a:avLst/>
          </a:prstGeom>
          <a:noFill/>
        </p:spPr>
        <p:txBody>
          <a:bodyPr/>
          <a:lstStyle/>
          <a:p>
            <a:pPr marL="342900" marR="0" lvl="0" indent="-342900"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800" b="1" i="1" u="none" strike="noStrike" kern="0" cap="none" spc="0" normalizeH="0" baseline="0" noProof="0" dirty="0">
                <a:ln>
                  <a:noFill/>
                </a:ln>
                <a:solidFill>
                  <a:schemeClr val="tx1"/>
                </a:solidFill>
                <a:effectLst/>
                <a:uLnTx/>
                <a:uFillTx/>
                <a:latin typeface="+mn-lt"/>
                <a:ea typeface="+mn-ea"/>
                <a:cs typeface="+mn-cs"/>
              </a:rPr>
              <a:t>Our task … get it right, for the right reasons</a:t>
            </a:r>
          </a:p>
          <a:p>
            <a:pPr marL="342900" marR="0" lvl="0" indent="-342900"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2800" b="0" i="1" u="none" strike="noStrike" kern="0" cap="none" spc="0" normalizeH="0" baseline="0" noProof="0" dirty="0">
              <a:ln>
                <a:noFill/>
              </a:ln>
              <a:solidFill>
                <a:schemeClr val="tx1"/>
              </a:solidFill>
              <a:effectLst/>
              <a:uLnTx/>
              <a:uFillTx/>
              <a:latin typeface="+mn-lt"/>
              <a:ea typeface="+mn-ea"/>
              <a:cs typeface="+mn-cs"/>
            </a:endParaRPr>
          </a:p>
        </p:txBody>
      </p:sp>
      <p:pic>
        <p:nvPicPr>
          <p:cNvPr id="165892" name="Picture 4" descr="POGO Project On Government Oversight">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5321" y="2486542"/>
            <a:ext cx="2595498" cy="303542"/>
          </a:xfrm>
          <a:prstGeom prst="rect">
            <a:avLst/>
          </a:prstGeom>
          <a:noFill/>
        </p:spPr>
      </p:pic>
      <p:pic>
        <p:nvPicPr>
          <p:cNvPr id="165894" name="Picture 6" descr="http://upload.wikimedia.org/wikipedia/en/1/10/Naacplogo.png">
            <a:hlinkClick r:id="rId5" tooltip="180"/>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00168" y="2758042"/>
            <a:ext cx="711442" cy="711442"/>
          </a:xfrm>
          <a:prstGeom prst="rect">
            <a:avLst/>
          </a:prstGeom>
          <a:noFill/>
        </p:spPr>
      </p:pic>
      <p:grpSp>
        <p:nvGrpSpPr>
          <p:cNvPr id="9" name="Group 8"/>
          <p:cNvGrpSpPr/>
          <p:nvPr/>
        </p:nvGrpSpPr>
        <p:grpSpPr>
          <a:xfrm>
            <a:off x="214083" y="3876215"/>
            <a:ext cx="4431725" cy="1540882"/>
            <a:chOff x="214083" y="3876215"/>
            <a:chExt cx="4431725" cy="1540882"/>
          </a:xfrm>
        </p:grpSpPr>
        <p:sp>
          <p:nvSpPr>
            <p:cNvPr id="7" name="Content Placeholder 2"/>
            <p:cNvSpPr txBox="1">
              <a:spLocks/>
            </p:cNvSpPr>
            <p:nvPr/>
          </p:nvSpPr>
          <p:spPr>
            <a:xfrm>
              <a:off x="428368" y="3876215"/>
              <a:ext cx="4217440" cy="533400"/>
            </a:xfrm>
            <a:prstGeom prst="rect">
              <a:avLst/>
            </a:prstGeom>
          </p:spPr>
          <p:txBody>
            <a:bodyPr/>
            <a:lstStyle/>
            <a:p>
              <a:pPr marR="0" lvl="0"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a:ln>
                    <a:noFill/>
                  </a:ln>
                  <a:solidFill>
                    <a:schemeClr val="tx1"/>
                  </a:solidFill>
                  <a:effectLst/>
                  <a:uLnTx/>
                  <a:uFillTx/>
                  <a:latin typeface="+mn-lt"/>
                  <a:ea typeface="+mn-ea"/>
                  <a:cs typeface="+mn-cs"/>
                </a:rPr>
                <a:t>Remedy</a:t>
              </a:r>
              <a:r>
                <a:rPr kumimoji="0" lang="en-US" sz="2000" b="1" i="0" u="none" strike="noStrike" kern="0" cap="none" spc="0" normalizeH="0" noProof="0" dirty="0">
                  <a:ln>
                    <a:noFill/>
                  </a:ln>
                  <a:solidFill>
                    <a:schemeClr val="tx1"/>
                  </a:solidFill>
                  <a:effectLst/>
                  <a:uLnTx/>
                  <a:uFillTx/>
                  <a:latin typeface="+mn-lt"/>
                  <a:ea typeface="+mn-ea"/>
                  <a:cs typeface="+mn-cs"/>
                </a:rPr>
                <a:t> Wrongs - ARBA</a:t>
              </a: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19" name="Rectangle 9"/>
            <p:cNvSpPr>
              <a:spLocks noChangeArrowheads="1"/>
            </p:cNvSpPr>
            <p:nvPr/>
          </p:nvSpPr>
          <p:spPr bwMode="auto">
            <a:xfrm>
              <a:off x="214083" y="4324490"/>
              <a:ext cx="4419600" cy="1092607"/>
            </a:xfrm>
            <a:prstGeom prst="rect">
              <a:avLst/>
            </a:prstGeom>
            <a:noFill/>
            <a:ln w="12700">
              <a:noFill/>
              <a:miter lim="800000"/>
              <a:headEnd type="none" w="sm" len="sm"/>
              <a:tailEnd type="none" w="sm" len="sm"/>
            </a:ln>
          </p:spPr>
          <p:txBody>
            <a:bodyPr wrap="square">
              <a:spAutoFit/>
            </a:bodyPr>
            <a:lstStyle/>
            <a:p>
              <a:pPr algn="l">
                <a:lnSpc>
                  <a:spcPts val="2600"/>
                </a:lnSpc>
                <a:buFont typeface="Arial" charset="0"/>
                <a:buChar char="•"/>
              </a:pPr>
              <a:r>
                <a:rPr lang="en-US" sz="1200" b="1" dirty="0"/>
                <a:t>  </a:t>
              </a:r>
              <a:r>
                <a:rPr lang="en-US" sz="1200" b="1" u="sng" dirty="0"/>
                <a:t>Army Board for Correction of Military Records (ABCMR)</a:t>
              </a:r>
            </a:p>
            <a:p>
              <a:pPr algn="l">
                <a:lnSpc>
                  <a:spcPts val="2600"/>
                </a:lnSpc>
                <a:buFont typeface="Arial" charset="0"/>
                <a:buChar char="•"/>
              </a:pPr>
              <a:r>
                <a:rPr lang="en-US" sz="1200" b="1" dirty="0"/>
                <a:t>  </a:t>
              </a:r>
              <a:r>
                <a:rPr lang="en-US" sz="1200" b="1" u="sng" dirty="0"/>
                <a:t>Army Discharge Review Board (ADRB)</a:t>
              </a:r>
            </a:p>
            <a:p>
              <a:pPr algn="l">
                <a:lnSpc>
                  <a:spcPts val="2600"/>
                </a:lnSpc>
                <a:buFont typeface="Arial" charset="0"/>
                <a:buChar char="•"/>
              </a:pPr>
              <a:r>
                <a:rPr lang="en-US" sz="1200" b="1" dirty="0"/>
                <a:t>  </a:t>
              </a:r>
              <a:r>
                <a:rPr lang="en-US" sz="1200" b="1" u="sng" dirty="0"/>
                <a:t>Army Grade Determination Review Board (AGDRB)</a:t>
              </a:r>
            </a:p>
          </p:txBody>
        </p:sp>
      </p:grpSp>
      <p:pic>
        <p:nvPicPr>
          <p:cNvPr id="165908" name="Picture 20" descr="Duplication &amp; Cost Savings Medallion"/>
          <p:cNvPicPr>
            <a:picLocks noChangeAspect="1" noChangeArrowheads="1"/>
          </p:cNvPicPr>
          <p:nvPr/>
        </p:nvPicPr>
        <p:blipFill>
          <a:blip r:embed="rId7" cstate="print"/>
          <a:srcRect/>
          <a:stretch>
            <a:fillRect/>
          </a:stretch>
        </p:blipFill>
        <p:spPr bwMode="auto">
          <a:xfrm>
            <a:off x="1432188" y="2525854"/>
            <a:ext cx="1104900" cy="972624"/>
          </a:xfrm>
          <a:prstGeom prst="rect">
            <a:avLst/>
          </a:prstGeom>
          <a:noFill/>
        </p:spPr>
      </p:pic>
      <p:sp>
        <p:nvSpPr>
          <p:cNvPr id="21" name="Content Placeholder 2"/>
          <p:cNvSpPr txBox="1">
            <a:spLocks/>
          </p:cNvSpPr>
          <p:nvPr/>
        </p:nvSpPr>
        <p:spPr>
          <a:xfrm>
            <a:off x="3257458" y="1298156"/>
            <a:ext cx="2776699" cy="448890"/>
          </a:xfrm>
          <a:prstGeom prst="rect">
            <a:avLst/>
          </a:prstGeom>
        </p:spPr>
        <p:txBody>
          <a:bodyPr/>
          <a:lstStyle/>
          <a:p>
            <a:pPr marR="0" lvl="0" algn="ctr"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a:ln>
                  <a:noFill/>
                </a:ln>
                <a:solidFill>
                  <a:schemeClr val="tx1"/>
                </a:solidFill>
                <a:effectLst/>
                <a:uLnTx/>
                <a:uFillTx/>
                <a:latin typeface="+mn-lt"/>
                <a:ea typeface="+mn-ea"/>
                <a:cs typeface="+mn-cs"/>
              </a:rPr>
              <a:t>Media interest</a:t>
            </a:r>
          </a:p>
        </p:txBody>
      </p:sp>
      <p:pic>
        <p:nvPicPr>
          <p:cNvPr id="1026" name="Picture 2" descr="C:\Users\michael.p.warrington\Desktop\aclu_log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08035" y="2831232"/>
            <a:ext cx="1371600" cy="565061"/>
          </a:xfrm>
          <a:prstGeom prst="rect">
            <a:avLst/>
          </a:prstGeom>
          <a:noFill/>
        </p:spPr>
      </p:pic>
      <p:sp>
        <p:nvSpPr>
          <p:cNvPr id="24" name="Footer Placeholder 3"/>
          <p:cNvSpPr>
            <a:spLocks noGrp="1"/>
          </p:cNvSpPr>
          <p:nvPr>
            <p:ph type="ftr" sz="quarter" idx="10"/>
          </p:nvPr>
        </p:nvSpPr>
        <p:spPr>
          <a:xfrm>
            <a:off x="5029200" y="6400800"/>
            <a:ext cx="4114800" cy="457200"/>
          </a:xfrm>
        </p:spPr>
        <p:txBody>
          <a:bodyPr/>
          <a:lstStyle/>
          <a:p>
            <a:pPr>
              <a:defRPr/>
            </a:pPr>
            <a:r>
              <a:rPr lang="en-US" dirty="0"/>
              <a:t>U.S. Army Inspector General School   </a:t>
            </a:r>
            <a:fld id="{76D53C06-7AC7-4ED1-8CFA-FC4ADA911F5A}" type="slidenum">
              <a:rPr lang="en-US" smtClean="0"/>
              <a:pPr>
                <a:defRPr/>
              </a:pPr>
              <a:t>8</a:t>
            </a:fld>
            <a:endParaRPr lang="en-US" dirty="0"/>
          </a:p>
        </p:txBody>
      </p:sp>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2307" y="2496211"/>
            <a:ext cx="895702" cy="111851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29219" y="1666589"/>
            <a:ext cx="417659" cy="417659"/>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93831" y="1693191"/>
            <a:ext cx="417659" cy="417659"/>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57458" y="1692639"/>
            <a:ext cx="417659" cy="417659"/>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814957" y="1666385"/>
            <a:ext cx="417659" cy="417659"/>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353739" y="1654152"/>
            <a:ext cx="417659" cy="417659"/>
          </a:xfrm>
          <a:prstGeom prst="rect">
            <a:avLst/>
          </a:prstGeom>
        </p:spPr>
      </p:pic>
      <p:sp>
        <p:nvSpPr>
          <p:cNvPr id="17" name="Rectangle 16"/>
          <p:cNvSpPr/>
          <p:nvPr/>
        </p:nvSpPr>
        <p:spPr>
          <a:xfrm>
            <a:off x="3497202" y="2953125"/>
            <a:ext cx="2534668" cy="400110"/>
          </a:xfrm>
          <a:prstGeom prst="rect">
            <a:avLst/>
          </a:prstGeom>
        </p:spPr>
        <p:txBody>
          <a:bodyPr wrap="none">
            <a:spAutoFit/>
          </a:bodyPr>
          <a:lstStyle/>
          <a:p>
            <a:r>
              <a:rPr lang="en-US" sz="2000" b="1" dirty="0">
                <a:latin typeface="Arial" pitchFamily="34" charset="0"/>
                <a:cs typeface="Arial" pitchFamily="34" charset="0"/>
              </a:rPr>
              <a:t>Current Situation…</a:t>
            </a:r>
            <a:endParaRPr lang="en-US" sz="2000" dirty="0"/>
          </a:p>
        </p:txBody>
      </p:sp>
      <p:sp>
        <p:nvSpPr>
          <p:cNvPr id="6" name="Content Placeholder 2"/>
          <p:cNvSpPr txBox="1">
            <a:spLocks/>
          </p:cNvSpPr>
          <p:nvPr/>
        </p:nvSpPr>
        <p:spPr>
          <a:xfrm>
            <a:off x="5265474" y="3871226"/>
            <a:ext cx="3409702" cy="914400"/>
          </a:xfrm>
          <a:prstGeom prst="rect">
            <a:avLst/>
          </a:prstGeom>
        </p:spPr>
        <p:txBody>
          <a:bodyPr/>
          <a:lstStyle/>
          <a:p>
            <a:pPr marR="0" lvl="0" algn="ctr"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a:ln>
                  <a:noFill/>
                </a:ln>
                <a:solidFill>
                  <a:schemeClr val="tx1"/>
                </a:solidFill>
                <a:effectLst/>
                <a:uLnTx/>
                <a:uFillTx/>
                <a:latin typeface="+mn-lt"/>
                <a:ea typeface="+mn-ea"/>
                <a:cs typeface="+mn-cs"/>
              </a:rPr>
              <a:t>Senior Leader Decisions</a:t>
            </a:r>
          </a:p>
        </p:txBody>
      </p:sp>
      <p:grpSp>
        <p:nvGrpSpPr>
          <p:cNvPr id="29" name="Group 28">
            <a:extLst>
              <a:ext uri="{FF2B5EF4-FFF2-40B4-BE49-F238E27FC236}">
                <a16:creationId xmlns:a16="http://schemas.microsoft.com/office/drawing/2014/main" id="{BE0B6D88-E48B-E15D-4F14-DEBD8E12B7EB}"/>
              </a:ext>
            </a:extLst>
          </p:cNvPr>
          <p:cNvGrpSpPr/>
          <p:nvPr/>
        </p:nvGrpSpPr>
        <p:grpSpPr>
          <a:xfrm>
            <a:off x="6494195" y="4359644"/>
            <a:ext cx="2180981" cy="1275725"/>
            <a:chOff x="6285513" y="4268786"/>
            <a:chExt cx="2180981" cy="1275725"/>
          </a:xfrm>
        </p:grpSpPr>
        <p:pic>
          <p:nvPicPr>
            <p:cNvPr id="22" name="Picture 21" descr="A person in a military uniform&#10;&#10;Description automatically generated with medium confidence">
              <a:extLst>
                <a:ext uri="{FF2B5EF4-FFF2-40B4-BE49-F238E27FC236}">
                  <a16:creationId xmlns:a16="http://schemas.microsoft.com/office/drawing/2014/main" id="{877CA30C-FF3F-2E28-4E08-D60D956ABE3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85513" y="4275324"/>
              <a:ext cx="1016361" cy="1269187"/>
            </a:xfrm>
            <a:prstGeom prst="rect">
              <a:avLst/>
            </a:prstGeom>
          </p:spPr>
        </p:pic>
        <p:pic>
          <p:nvPicPr>
            <p:cNvPr id="27" name="Picture 26" descr="A person in a military uniform&#10;&#10;Description automatically generated with medium confidence">
              <a:extLst>
                <a:ext uri="{FF2B5EF4-FFF2-40B4-BE49-F238E27FC236}">
                  <a16:creationId xmlns:a16="http://schemas.microsoft.com/office/drawing/2014/main" id="{0065786A-BAEB-F5E3-6584-8D4BB44C879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407076" y="4268786"/>
              <a:ext cx="1059418" cy="1275725"/>
            </a:xfrm>
            <a:prstGeom prst="rect">
              <a:avLst/>
            </a:prstGeom>
          </p:spPr>
        </p:pic>
      </p:grpSp>
      <p:sp>
        <p:nvSpPr>
          <p:cNvPr id="18" name="Rectangle 6">
            <a:extLst>
              <a:ext uri="{FF2B5EF4-FFF2-40B4-BE49-F238E27FC236}">
                <a16:creationId xmlns:a16="http://schemas.microsoft.com/office/drawing/2014/main" id="{6A2A02FD-883A-FD75-7EE2-7D71D5B5F264}"/>
              </a:ext>
            </a:extLst>
          </p:cNvPr>
          <p:cNvSpPr txBox="1">
            <a:spLocks noChangeArrowheads="1"/>
          </p:cNvSpPr>
          <p:nvPr/>
        </p:nvSpPr>
        <p:spPr>
          <a:xfrm>
            <a:off x="1355830" y="152400"/>
            <a:ext cx="777240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Military Whistleblower Reprisal</a:t>
            </a:r>
          </a:p>
        </p:txBody>
      </p:sp>
      <p:pic>
        <p:nvPicPr>
          <p:cNvPr id="5" name="Picture 2" descr="Daniel P. Driscoll - Wikipedia">
            <a:extLst>
              <a:ext uri="{FF2B5EF4-FFF2-40B4-BE49-F238E27FC236}">
                <a16:creationId xmlns:a16="http://schemas.microsoft.com/office/drawing/2014/main" id="{09D0AAE7-8D12-3CBE-F0AC-AB9C7EB2C86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57800" y="4376636"/>
            <a:ext cx="1059418" cy="12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7919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9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58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58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build="p"/>
      <p:bldP spid="4" grpId="0"/>
      <p:bldP spid="8" grpId="0"/>
      <p:bldP spid="21" grpId="0"/>
      <p:bldP spid="1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p:txBody>
          <a:bodyPr/>
          <a:lstStyle/>
          <a:p>
            <a:pPr>
              <a:defRPr/>
            </a:pPr>
            <a:r>
              <a:rPr lang="en-US" dirty="0"/>
              <a:t>U.S. Army Inspector General School   </a:t>
            </a:r>
            <a:fld id="{7DA36A0E-FECC-46F7-A58E-A67F473B2CE6}" type="slidenum">
              <a:rPr lang="en-US" smtClean="0"/>
              <a:pPr>
                <a:defRPr/>
              </a:pPr>
              <a:t>9</a:t>
            </a:fld>
            <a:endParaRPr lang="en-US" dirty="0"/>
          </a:p>
        </p:txBody>
      </p:sp>
      <p:sp>
        <p:nvSpPr>
          <p:cNvPr id="5124" name="Rectangle 3"/>
          <p:cNvSpPr>
            <a:spLocks noGrp="1" noChangeArrowheads="1"/>
          </p:cNvSpPr>
          <p:nvPr>
            <p:ph type="body" idx="1"/>
          </p:nvPr>
        </p:nvSpPr>
        <p:spPr>
          <a:xfrm>
            <a:off x="233569" y="1676400"/>
            <a:ext cx="8676861" cy="4648200"/>
          </a:xfrm>
        </p:spPr>
        <p:txBody>
          <a:bodyPr/>
          <a:lstStyle/>
          <a:p>
            <a:pPr eaLnBrk="1" hangingPunct="1">
              <a:spcBef>
                <a:spcPct val="10000"/>
              </a:spcBef>
              <a:buClr>
                <a:schemeClr val="tx1"/>
              </a:buClr>
              <a:defRPr/>
            </a:pPr>
            <a:r>
              <a:rPr lang="en-US" sz="2200" u="sng" dirty="0">
                <a:solidFill>
                  <a:srgbClr val="FF0000"/>
                </a:solidFill>
              </a:rPr>
              <a:t>Military</a:t>
            </a:r>
            <a:r>
              <a:rPr lang="en-US" sz="2200" dirty="0">
                <a:solidFill>
                  <a:srgbClr val="FF0000"/>
                </a:solidFill>
              </a:rPr>
              <a:t>: 	Title 10 USC 1034 and DoD Directive 7050.06</a:t>
            </a:r>
          </a:p>
          <a:p>
            <a:pPr marL="1828800" lvl="4" indent="0" eaLnBrk="1" hangingPunct="1">
              <a:spcBef>
                <a:spcPct val="10000"/>
              </a:spcBef>
              <a:buClr>
                <a:schemeClr val="tx1"/>
              </a:buClr>
              <a:buNone/>
              <a:defRPr/>
            </a:pPr>
            <a:r>
              <a:rPr lang="en-US" sz="2200" dirty="0">
                <a:solidFill>
                  <a:schemeClr val="tx2"/>
                </a:solidFill>
                <a:ea typeface="+mn-ea"/>
                <a:cs typeface="+mn-cs"/>
              </a:rPr>
              <a:t>DoD Instruction 7050.09 </a:t>
            </a:r>
          </a:p>
          <a:p>
            <a:pPr eaLnBrk="1" hangingPunct="1">
              <a:spcBef>
                <a:spcPct val="10000"/>
              </a:spcBef>
              <a:buClr>
                <a:schemeClr val="tx1"/>
              </a:buClr>
              <a:defRPr/>
            </a:pPr>
            <a:r>
              <a:rPr lang="en-US" sz="2200" u="sng" dirty="0">
                <a:solidFill>
                  <a:schemeClr val="tx2"/>
                </a:solidFill>
              </a:rPr>
              <a:t>NAF</a:t>
            </a:r>
            <a:r>
              <a:rPr lang="en-US" sz="2200" dirty="0">
                <a:solidFill>
                  <a:schemeClr val="tx2"/>
                </a:solidFill>
              </a:rPr>
              <a:t>: 	Title 10 USC 1587 and DoD Directive 1401.03</a:t>
            </a:r>
          </a:p>
          <a:p>
            <a:pPr eaLnBrk="1" hangingPunct="1">
              <a:spcBef>
                <a:spcPct val="10000"/>
              </a:spcBef>
              <a:buClr>
                <a:schemeClr val="tx1"/>
              </a:buClr>
              <a:defRPr/>
            </a:pPr>
            <a:r>
              <a:rPr lang="en-US" sz="2200" u="sng" dirty="0">
                <a:solidFill>
                  <a:schemeClr val="tx2"/>
                </a:solidFill>
              </a:rPr>
              <a:t>AF</a:t>
            </a:r>
            <a:r>
              <a:rPr lang="en-US" sz="2200" dirty="0">
                <a:solidFill>
                  <a:schemeClr val="tx2"/>
                </a:solidFill>
              </a:rPr>
              <a:t>: 	  	Title 5 USC 2302(b)(8);</a:t>
            </a:r>
          </a:p>
          <a:p>
            <a:pPr marL="1828800" lvl="4" indent="0" eaLnBrk="1" hangingPunct="1">
              <a:spcBef>
                <a:spcPct val="10000"/>
              </a:spcBef>
              <a:buClr>
                <a:schemeClr val="tx1"/>
              </a:buClr>
              <a:buNone/>
              <a:defRPr/>
            </a:pPr>
            <a:r>
              <a:rPr lang="en-US" sz="2200" dirty="0">
                <a:solidFill>
                  <a:schemeClr val="tx2"/>
                </a:solidFill>
                <a:ea typeface="+mn-ea"/>
                <a:cs typeface="+mn-cs"/>
              </a:rPr>
              <a:t>Presidential Policy </a:t>
            </a:r>
            <a:r>
              <a:rPr lang="en-US" sz="2200" dirty="0">
                <a:solidFill>
                  <a:schemeClr val="tx2"/>
                </a:solidFill>
              </a:rPr>
              <a:t>Directive-19 (PPD-19) </a:t>
            </a:r>
          </a:p>
          <a:p>
            <a:pPr eaLnBrk="1" hangingPunct="1">
              <a:spcBef>
                <a:spcPct val="10000"/>
              </a:spcBef>
              <a:buClr>
                <a:schemeClr val="tx1"/>
              </a:buClr>
              <a:defRPr/>
            </a:pPr>
            <a:r>
              <a:rPr lang="en-US" sz="2200" u="sng" dirty="0">
                <a:solidFill>
                  <a:schemeClr val="tx2"/>
                </a:solidFill>
              </a:rPr>
              <a:t>Contractor Employees</a:t>
            </a:r>
            <a:r>
              <a:rPr lang="en-US" sz="2200" dirty="0">
                <a:solidFill>
                  <a:schemeClr val="tx2"/>
                </a:solidFill>
              </a:rPr>
              <a:t>:  10 USC 2409; Defense Federal Acquisition Regulation (DFAR), Subpart 203.9</a:t>
            </a:r>
          </a:p>
          <a:p>
            <a:pPr eaLnBrk="1" hangingPunct="1">
              <a:spcBef>
                <a:spcPct val="10000"/>
              </a:spcBef>
              <a:buClr>
                <a:schemeClr val="tx1"/>
              </a:buClr>
              <a:defRPr/>
            </a:pPr>
            <a:r>
              <a:rPr lang="en-US" sz="2200" dirty="0">
                <a:solidFill>
                  <a:srgbClr val="3333FF"/>
                </a:solidFill>
              </a:rPr>
              <a:t>FY14 / FY17 NDAA: 10 USC 1034, DoDD 7050.06, 10 USC 2409 (Influenced changes to DoDD 7050.06)</a:t>
            </a:r>
          </a:p>
          <a:p>
            <a:pPr eaLnBrk="1" hangingPunct="1">
              <a:spcBef>
                <a:spcPct val="10000"/>
              </a:spcBef>
              <a:buClr>
                <a:schemeClr val="tx1"/>
              </a:buClr>
              <a:defRPr/>
            </a:pPr>
            <a:r>
              <a:rPr lang="en-US" sz="2200" dirty="0">
                <a:solidFill>
                  <a:schemeClr val="tx2"/>
                </a:solidFill>
              </a:rPr>
              <a:t>AR 20-1, paragraphs 1-13, 7-3b</a:t>
            </a:r>
            <a:endParaRPr lang="en-US" sz="2200" dirty="0">
              <a:solidFill>
                <a:srgbClr val="3333FF"/>
              </a:solidFill>
            </a:endParaRPr>
          </a:p>
          <a:p>
            <a:pPr eaLnBrk="1" hangingPunct="1">
              <a:spcBef>
                <a:spcPct val="10000"/>
              </a:spcBef>
              <a:buClr>
                <a:schemeClr val="tx1"/>
              </a:buClr>
              <a:defRPr/>
            </a:pPr>
            <a:r>
              <a:rPr lang="en-US" sz="2200" dirty="0">
                <a:solidFill>
                  <a:schemeClr val="tx2"/>
                </a:solidFill>
              </a:rPr>
              <a:t>AR 600-20, paragraphs 5-11 and 5-12</a:t>
            </a:r>
          </a:p>
          <a:p>
            <a:pPr eaLnBrk="1" hangingPunct="1">
              <a:spcBef>
                <a:spcPct val="10000"/>
              </a:spcBef>
              <a:buClr>
                <a:schemeClr val="tx1"/>
              </a:buClr>
              <a:defRPr/>
            </a:pPr>
            <a:r>
              <a:rPr lang="en-US" sz="2200" u="sng" dirty="0">
                <a:solidFill>
                  <a:schemeClr val="tx2"/>
                </a:solidFill>
              </a:rPr>
              <a:t>A&amp;I Guide</a:t>
            </a:r>
            <a:r>
              <a:rPr lang="en-US" sz="2200" dirty="0">
                <a:solidFill>
                  <a:schemeClr val="tx2"/>
                </a:solidFill>
              </a:rPr>
              <a:t>, </a:t>
            </a:r>
            <a:r>
              <a:rPr lang="en-US" sz="2200" dirty="0"/>
              <a:t>Part Two, Chapter 9</a:t>
            </a:r>
          </a:p>
          <a:p>
            <a:pPr eaLnBrk="1" hangingPunct="1">
              <a:spcBef>
                <a:spcPct val="10000"/>
              </a:spcBef>
              <a:buClr>
                <a:schemeClr val="tx1"/>
              </a:buClr>
              <a:defRPr/>
            </a:pPr>
            <a:r>
              <a:rPr lang="en-US" sz="2200" u="sng" dirty="0">
                <a:solidFill>
                  <a:srgbClr val="3333FF"/>
                </a:solidFill>
              </a:rPr>
              <a:t>MCM 2024</a:t>
            </a:r>
            <a:r>
              <a:rPr lang="en-US" sz="2200" dirty="0">
                <a:solidFill>
                  <a:srgbClr val="3333FF"/>
                </a:solidFill>
              </a:rPr>
              <a:t>, Article 132 (Does not serve as WBR standard)</a:t>
            </a:r>
            <a:endParaRPr lang="en-US" sz="2200" dirty="0"/>
          </a:p>
        </p:txBody>
      </p:sp>
      <p:sp>
        <p:nvSpPr>
          <p:cNvPr id="2" name="Rectangle 6">
            <a:extLst>
              <a:ext uri="{FF2B5EF4-FFF2-40B4-BE49-F238E27FC236}">
                <a16:creationId xmlns:a16="http://schemas.microsoft.com/office/drawing/2014/main" id="{C4874DD5-64BA-DE5B-CC99-A22DAA97636C}"/>
              </a:ext>
            </a:extLst>
          </p:cNvPr>
          <p:cNvSpPr txBox="1">
            <a:spLocks noChangeArrowheads="1"/>
          </p:cNvSpPr>
          <p:nvPr/>
        </p:nvSpPr>
        <p:spPr>
          <a:xfrm>
            <a:off x="1355830" y="152400"/>
            <a:ext cx="7772400" cy="1143000"/>
          </a:xfrm>
          <a:prstGeom prst="rect">
            <a:avLst/>
          </a:prstGeom>
        </p:spPr>
        <p:txBody>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3800" kern="0" dirty="0">
                <a:solidFill>
                  <a:schemeClr val="tx1"/>
                </a:solidFill>
              </a:rPr>
              <a:t>Military Whistleblower Reprisal</a:t>
            </a:r>
          </a:p>
          <a:p>
            <a:pPr eaLnBrk="1" hangingPunct="1"/>
            <a:r>
              <a:rPr lang="en-US" sz="3800" kern="0" dirty="0">
                <a:solidFill>
                  <a:schemeClr val="tx1"/>
                </a:solidFill>
              </a:rPr>
              <a:t> </a:t>
            </a:r>
            <a:r>
              <a:rPr lang="en-US" sz="3800" dirty="0">
                <a:solidFill>
                  <a:schemeClr val="tx1"/>
                </a:solidFill>
              </a:rPr>
              <a:t>Standards / References</a:t>
            </a:r>
            <a:endParaRPr lang="en-US" sz="3800" kern="0" dirty="0">
              <a:solidFill>
                <a:schemeClr val="tx1"/>
              </a:solidFill>
            </a:endParaRPr>
          </a:p>
        </p:txBody>
      </p:sp>
    </p:spTree>
  </p:cSld>
  <p:clrMapOvr>
    <a:masterClrMapping/>
  </p:clrMapOvr>
  <p:transition>
    <p:sndAc>
      <p:endSnd/>
    </p:sndAc>
  </p:transition>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TIGU Chart Template</Template>
  <TotalTime>81914882</TotalTime>
  <Pages>54</Pages>
  <Words>5796</Words>
  <Application>Microsoft Office PowerPoint</Application>
  <PresentationFormat>On-screen Show (4:3)</PresentationFormat>
  <Paragraphs>782</Paragraphs>
  <Slides>56</Slides>
  <Notes>51</Notes>
  <HiddenSlides>4</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Aptos</vt:lpstr>
      <vt:lpstr>Arial</vt:lpstr>
      <vt:lpstr>Arial (Body)</vt:lpstr>
      <vt:lpstr>Arial Rounded MT Bold</vt:lpstr>
      <vt:lpstr>Courier New</vt:lpstr>
      <vt:lpstr>Garamond</vt:lpstr>
      <vt:lpstr>Google Sans</vt:lpstr>
      <vt:lpstr>Tahoma</vt:lpstr>
      <vt:lpstr>Times New Roman</vt:lpstr>
      <vt:lpstr>Wingdings</vt:lpstr>
      <vt:lpstr>TIGU Chart Template</vt:lpstr>
      <vt:lpstr>PowerPoint Presentation</vt:lpstr>
      <vt:lpstr>Overview</vt:lpstr>
      <vt:lpstr>Terminal Learning Objectives</vt:lpstr>
      <vt:lpstr>Enabling  Learning Objectives</vt:lpstr>
      <vt:lpstr>Safety and Environmental</vt:lpstr>
      <vt:lpstr>PowerPoint Presentation</vt:lpstr>
      <vt:lpstr>PowerPoint Presentation</vt:lpstr>
      <vt:lpstr>PowerPoint Presentation</vt:lpstr>
      <vt:lpstr>PowerPoint Presentation</vt:lpstr>
      <vt:lpstr>PowerPoint Presentation</vt:lpstr>
      <vt:lpstr>What does Whistleblower Reprisal mean to the IG?</vt:lpstr>
      <vt:lpstr>Military Whistleblower Protection</vt:lpstr>
      <vt:lpstr>Military Whistleblower Protection</vt:lpstr>
      <vt:lpstr>IG Records  for Adverse Action</vt:lpstr>
      <vt:lpstr>Categories of WBR Complainants</vt:lpstr>
      <vt:lpstr>Agency Authorized to Receive WBR Allegations </vt:lpstr>
      <vt:lpstr>Agency Responsible for Investigating WBR (1 of 4) </vt:lpstr>
      <vt:lpstr>PowerPoint Presentation</vt:lpstr>
      <vt:lpstr>PowerPoint Presentation</vt:lpstr>
      <vt:lpstr>PowerPoint Presentation</vt:lpstr>
      <vt:lpstr>PowerPoint Presentation</vt:lpstr>
      <vt:lpstr>PowerPoint Presentation</vt:lpstr>
      <vt:lpstr>PowerPoint Presentation</vt:lpstr>
      <vt:lpstr>What is Whistleblower Reprisal (WBR)?</vt:lpstr>
      <vt:lpstr>PowerPoint Presentation</vt:lpstr>
      <vt:lpstr>PowerPoint Presentation</vt:lpstr>
      <vt:lpstr>Protected Communication (PC) </vt:lpstr>
      <vt:lpstr>Question Two: “What was the PA?” </vt:lpstr>
      <vt:lpstr>Question Two: “What was the PA?” </vt:lpstr>
      <vt:lpstr>PowerPoint Presentation</vt:lpstr>
      <vt:lpstr>PowerPoint Presentation</vt:lpstr>
      <vt:lpstr>PowerPoint Presentation</vt:lpstr>
      <vt:lpstr>Responsible Management Official Knowledge </vt:lpstr>
      <vt:lpstr>PowerPoint Presentation</vt:lpstr>
      <vt:lpstr>PowerPoint Presentation</vt:lpstr>
      <vt:lpstr>PowerPoint Presentation</vt:lpstr>
      <vt:lpstr>PowerPoint Presentation</vt:lpstr>
      <vt:lpstr>PowerPoint Presentation</vt:lpstr>
      <vt:lpstr>PowerPoint Presentation</vt:lpstr>
      <vt:lpstr>STEP 1: Receive the IGAR</vt:lpstr>
      <vt:lpstr>STEP 2: Preliminary Analysis Select a Course of Action (COA) </vt:lpstr>
      <vt:lpstr>WBR Process Considerations</vt:lpstr>
      <vt:lpstr>Evaluate-and-Close (Two E&amp;C Categories)</vt:lpstr>
      <vt:lpstr>STEP 3: Make Initial Notifications </vt:lpstr>
      <vt:lpstr>STEP 4:  Fact Finding  &amp; Interview</vt:lpstr>
      <vt:lpstr>STEP 4: WBR ROI</vt:lpstr>
      <vt:lpstr>STEP 5: Notification of Results</vt:lpstr>
      <vt:lpstr>STEP 6: Follow Up</vt:lpstr>
      <vt:lpstr>STEP 7: Close the IGAR</vt:lpstr>
      <vt:lpstr>WBR Report and Referral Chain </vt:lpstr>
      <vt:lpstr>PowerPoint Presentation</vt:lpstr>
      <vt:lpstr>Report Comparison</vt:lpstr>
      <vt:lpstr>Whistleblower Reprisal  Tool Kit  Receiving the IGAR</vt:lpstr>
      <vt:lpstr>Whistleblower Reprisal Tool Kit Interviews</vt:lpstr>
      <vt:lpstr>Whistleblower Reprisal Tool Kit Reports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Reprisal Training</dc:title>
  <dc:subject>IG Reprisal Training</dc:subject>
  <dc:creator>SchultzMJ</dc:creator>
  <cp:lastModifiedBy>Alleynehorne, Shennah A LTC USARMY HQDA OTIG (USA)</cp:lastModifiedBy>
  <cp:revision>1824</cp:revision>
  <cp:lastPrinted>2024-11-25T13:53:04Z</cp:lastPrinted>
  <dcterms:created xsi:type="dcterms:W3CDTF">1998-09-30T14:01:30Z</dcterms:created>
  <dcterms:modified xsi:type="dcterms:W3CDTF">2025-02-28T14:00:05Z</dcterms:modified>
</cp:coreProperties>
</file>