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6"/>
  </p:notesMasterIdLst>
  <p:handoutMasterIdLst>
    <p:handoutMasterId r:id="rId57"/>
  </p:handoutMasterIdLst>
  <p:sldIdLst>
    <p:sldId id="578" r:id="rId2"/>
    <p:sldId id="512" r:id="rId3"/>
    <p:sldId id="550" r:id="rId4"/>
    <p:sldId id="257" r:id="rId5"/>
    <p:sldId id="615" r:id="rId6"/>
    <p:sldId id="357" r:id="rId7"/>
    <p:sldId id="570" r:id="rId8"/>
    <p:sldId id="359" r:id="rId9"/>
    <p:sldId id="571" r:id="rId10"/>
    <p:sldId id="383" r:id="rId11"/>
    <p:sldId id="361" r:id="rId12"/>
    <p:sldId id="362" r:id="rId13"/>
    <p:sldId id="364" r:id="rId14"/>
    <p:sldId id="388" r:id="rId15"/>
    <p:sldId id="394" r:id="rId16"/>
    <p:sldId id="575" r:id="rId17"/>
    <p:sldId id="576" r:id="rId18"/>
    <p:sldId id="577" r:id="rId19"/>
    <p:sldId id="572" r:id="rId20"/>
    <p:sldId id="520" r:id="rId21"/>
    <p:sldId id="565" r:id="rId22"/>
    <p:sldId id="521" r:id="rId23"/>
    <p:sldId id="522" r:id="rId24"/>
    <p:sldId id="459" r:id="rId25"/>
    <p:sldId id="567" r:id="rId26"/>
    <p:sldId id="568" r:id="rId27"/>
    <p:sldId id="606" r:id="rId28"/>
    <p:sldId id="460" r:id="rId29"/>
    <p:sldId id="495" r:id="rId30"/>
    <p:sldId id="483" r:id="rId31"/>
    <p:sldId id="474" r:id="rId32"/>
    <p:sldId id="573" r:id="rId33"/>
    <p:sldId id="600" r:id="rId34"/>
    <p:sldId id="465" r:id="rId35"/>
    <p:sldId id="566" r:id="rId36"/>
    <p:sldId id="510" r:id="rId37"/>
    <p:sldId id="499" r:id="rId38"/>
    <p:sldId id="558" r:id="rId39"/>
    <p:sldId id="559" r:id="rId40"/>
    <p:sldId id="564" r:id="rId41"/>
    <p:sldId id="542" r:id="rId42"/>
    <p:sldId id="604" r:id="rId43"/>
    <p:sldId id="601" r:id="rId44"/>
    <p:sldId id="603" r:id="rId45"/>
    <p:sldId id="543" r:id="rId46"/>
    <p:sldId id="608" r:id="rId47"/>
    <p:sldId id="609" r:id="rId48"/>
    <p:sldId id="610" r:id="rId49"/>
    <p:sldId id="611" r:id="rId50"/>
    <p:sldId id="612" r:id="rId51"/>
    <p:sldId id="594" r:id="rId52"/>
    <p:sldId id="614" r:id="rId53"/>
    <p:sldId id="616" r:id="rId54"/>
    <p:sldId id="307" r:id="rId55"/>
  </p:sldIdLst>
  <p:sldSz cx="9144000" cy="7315200"/>
  <p:notesSz cx="6950075" cy="923607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 uri="{2D200454-40CA-4A62-9FC3-DE9A4176ACB9}">
      <p15:notesGuideLst xmlns:p15="http://schemas.microsoft.com/office/powerpoint/2012/main">
        <p15:guide id="1" orient="horz" pos="2308" userDrawn="1">
          <p15:clr>
            <a:srgbClr val="A4A3A4"/>
          </p15:clr>
        </p15:guide>
        <p15:guide id="2" pos="28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66FF"/>
    <a:srgbClr val="FC0128"/>
    <a:srgbClr val="FFFF00"/>
    <a:srgbClr val="008000"/>
    <a:srgbClr val="474747"/>
    <a:srgbClr val="00B7A5"/>
    <a:srgbClr val="CB012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84874" autoAdjust="0"/>
  </p:normalViewPr>
  <p:slideViewPr>
    <p:cSldViewPr snapToGrid="0" snapToObjects="1">
      <p:cViewPr varScale="1">
        <p:scale>
          <a:sx n="81" d="100"/>
          <a:sy n="81" d="100"/>
        </p:scale>
        <p:origin x="930" y="66"/>
      </p:cViewPr>
      <p:guideLst>
        <p:guide orient="horz" pos="2304"/>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9834"/>
    </p:cViewPr>
  </p:sorterViewPr>
  <p:notesViewPr>
    <p:cSldViewPr snapToGrid="0" snapToObjects="1">
      <p:cViewPr>
        <p:scale>
          <a:sx n="100" d="100"/>
          <a:sy n="100" d="100"/>
        </p:scale>
        <p:origin x="-1488" y="996"/>
      </p:cViewPr>
      <p:guideLst>
        <p:guide orient="horz" pos="2308"/>
        <p:guide pos="287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slide" Target="slides/slide4.xml"/><Relationship Id="rId1" Type="http://schemas.openxmlformats.org/officeDocument/2006/relationships/slide" Target="slides/slide2.xml"/><Relationship Id="rId5" Type="http://schemas.openxmlformats.org/officeDocument/2006/relationships/slide" Target="slides/slide53.xml"/><Relationship Id="rId4"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937758"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45998" eaLnBrk="0" hangingPunct="0">
              <a:defRPr sz="1000" i="1">
                <a:latin typeface="Times New Roman" pitchFamily="18" charset="0"/>
              </a:defRPr>
            </a:lvl1pPr>
          </a:lstStyle>
          <a:p>
            <a:pPr>
              <a:defRPr/>
            </a:pPr>
            <a:fld id="{7BFD9F25-5BA0-46FB-85DA-E57F43F518F6}" type="slidenum">
              <a:rPr lang="en-US"/>
              <a:pPr>
                <a:defRPr/>
              </a:pPr>
              <a:t>‹#›</a:t>
            </a:fld>
            <a:endParaRPr lang="en-US" dirty="0"/>
          </a:p>
        </p:txBody>
      </p:sp>
    </p:spTree>
    <p:extLst>
      <p:ext uri="{BB962C8B-B14F-4D97-AF65-F5344CB8AC3E}">
        <p14:creationId xmlns:p14="http://schemas.microsoft.com/office/powerpoint/2010/main" val="158569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2" y="12"/>
            <a:ext cx="3012329" cy="463697"/>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l" defTabSz="945998"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7758" y="12"/>
            <a:ext cx="3012329" cy="463697"/>
          </a:xfrm>
          <a:prstGeom prst="rect">
            <a:avLst/>
          </a:prstGeom>
          <a:noFill/>
          <a:ln w="9525">
            <a:noFill/>
            <a:miter lim="800000"/>
            <a:headEnd/>
            <a:tailEnd/>
          </a:ln>
          <a:effectLst/>
        </p:spPr>
        <p:txBody>
          <a:bodyPr vert="horz" wrap="square" lIns="19162" tIns="0" rIns="19162" bIns="0" numCol="1" anchor="t" anchorCtr="0" compatLnSpc="1">
            <a:prstTxWarp prst="textNoShape">
              <a:avLst/>
            </a:prstTxWarp>
          </a:bodyPr>
          <a:lstStyle>
            <a:lvl1pPr algn="r" defTabSz="945998" eaLnBrk="0" hangingPunct="0">
              <a:defRPr sz="1000" i="1">
                <a:latin typeface="Times New Roman" pitchFamily="18" charset="0"/>
              </a:defRPr>
            </a:lvl1pPr>
          </a:lstStyle>
          <a:p>
            <a:pPr>
              <a:defRPr/>
            </a:pPr>
            <a:fld id="{83DCE134-F54D-49D5-83D6-D0209087BBDC}" type="datetime3">
              <a:rPr lang="en-US"/>
              <a:pPr>
                <a:defRPr/>
              </a:pPr>
              <a:t>24 February 2025</a:t>
            </a:fld>
            <a:endParaRPr lang="en-US" dirty="0"/>
          </a:p>
        </p:txBody>
      </p:sp>
      <p:sp>
        <p:nvSpPr>
          <p:cNvPr id="2052" name="Rectangle 4"/>
          <p:cNvSpPr>
            <a:spLocks noGrp="1" noChangeArrowheads="1"/>
          </p:cNvSpPr>
          <p:nvPr>
            <p:ph type="ftr" sz="quarter" idx="4"/>
          </p:nvPr>
        </p:nvSpPr>
        <p:spPr bwMode="auto">
          <a:xfrm>
            <a:off x="12"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l" defTabSz="945998"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7758" y="8773970"/>
            <a:ext cx="3012329" cy="462119"/>
          </a:xfrm>
          <a:prstGeom prst="rect">
            <a:avLst/>
          </a:prstGeom>
          <a:noFill/>
          <a:ln w="9525">
            <a:noFill/>
            <a:miter lim="800000"/>
            <a:headEnd/>
            <a:tailEnd/>
          </a:ln>
          <a:effectLst/>
        </p:spPr>
        <p:txBody>
          <a:bodyPr vert="horz" wrap="square" lIns="19162" tIns="0" rIns="19162" bIns="0" numCol="1" anchor="b" anchorCtr="0" compatLnSpc="1">
            <a:prstTxWarp prst="textNoShape">
              <a:avLst/>
            </a:prstTxWarp>
          </a:bodyPr>
          <a:lstStyle>
            <a:lvl1pPr algn="r" defTabSz="945998" eaLnBrk="0" hangingPunct="0">
              <a:defRPr sz="1000" i="1">
                <a:latin typeface="Times New Roman" pitchFamily="18" charset="0"/>
              </a:defRPr>
            </a:lvl1pPr>
          </a:lstStyle>
          <a:p>
            <a:pPr>
              <a:defRPr/>
            </a:pPr>
            <a:fld id="{B5E951F7-95DC-45B5-A05F-9FDE1657D1EE}" type="slidenum">
              <a:rPr lang="en-US"/>
              <a:pPr>
                <a:defRPr/>
              </a:pPr>
              <a:t>‹#›</a:t>
            </a:fld>
            <a:endParaRPr lang="en-US" dirty="0"/>
          </a:p>
        </p:txBody>
      </p:sp>
      <p:sp>
        <p:nvSpPr>
          <p:cNvPr id="2054" name="Rectangle 6"/>
          <p:cNvSpPr>
            <a:spLocks noGrp="1" noChangeArrowheads="1"/>
          </p:cNvSpPr>
          <p:nvPr>
            <p:ph type="body" sz="quarter" idx="3"/>
          </p:nvPr>
        </p:nvSpPr>
        <p:spPr bwMode="auto">
          <a:xfrm>
            <a:off x="927004" y="4389359"/>
            <a:ext cx="5096092" cy="4154341"/>
          </a:xfrm>
          <a:prstGeom prst="rect">
            <a:avLst/>
          </a:prstGeom>
          <a:noFill/>
          <a:ln w="9525">
            <a:noFill/>
            <a:miter lim="800000"/>
            <a:headEnd/>
            <a:tailEnd/>
          </a:ln>
          <a:effectLst/>
        </p:spPr>
        <p:txBody>
          <a:bodyPr vert="horz" wrap="square" lIns="94218" tIns="47908" rIns="94218" bIns="47908"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1" name="Rectangle 7"/>
          <p:cNvSpPr>
            <a:spLocks noGrp="1" noRot="1" noChangeAspect="1" noChangeArrowheads="1" noTextEdit="1"/>
          </p:cNvSpPr>
          <p:nvPr>
            <p:ph type="sldImg" idx="2"/>
          </p:nvPr>
        </p:nvSpPr>
        <p:spPr bwMode="auto">
          <a:xfrm>
            <a:off x="1174750" y="581025"/>
            <a:ext cx="4611688" cy="3690938"/>
          </a:xfrm>
          <a:prstGeom prst="rect">
            <a:avLst/>
          </a:prstGeom>
          <a:noFill/>
          <a:ln w="12700">
            <a:solidFill>
              <a:schemeClr val="tx1"/>
            </a:solidFill>
            <a:miter lim="800000"/>
            <a:headEnd/>
            <a:tailEnd/>
          </a:ln>
        </p:spPr>
      </p:sp>
      <p:sp>
        <p:nvSpPr>
          <p:cNvPr id="2056" name="Rectangle 8"/>
          <p:cNvSpPr>
            <a:spLocks noChangeArrowheads="1"/>
          </p:cNvSpPr>
          <p:nvPr/>
        </p:nvSpPr>
        <p:spPr bwMode="auto">
          <a:xfrm>
            <a:off x="3227956" y="8792897"/>
            <a:ext cx="429574" cy="348936"/>
          </a:xfrm>
          <a:prstGeom prst="rect">
            <a:avLst/>
          </a:prstGeom>
          <a:noFill/>
          <a:ln w="9525">
            <a:noFill/>
            <a:miter lim="800000"/>
            <a:headEnd/>
            <a:tailEnd/>
          </a:ln>
          <a:effectLst/>
        </p:spPr>
        <p:txBody>
          <a:bodyPr wrap="none" lIns="94218" tIns="47908" rIns="94218" bIns="47908">
            <a:spAutoFit/>
          </a:bodyPr>
          <a:lstStyle/>
          <a:p>
            <a:pPr algn="l" defTabSz="945998" eaLnBrk="0" hangingPunct="0">
              <a:defRPr/>
            </a:pPr>
            <a:fld id="{E76AB425-26BD-47D1-8D93-209AFCD7B99A}" type="slidenum">
              <a:rPr lang="en-US" sz="1600">
                <a:latin typeface="Times New Roman" pitchFamily="18" charset="0"/>
              </a:rPr>
              <a:pPr algn="l" defTabSz="945998" eaLnBrk="0" hangingPunct="0">
                <a:defRPr/>
              </a:pPr>
              <a:t>‹#›</a:t>
            </a:fld>
            <a:endParaRPr lang="en-US" sz="1600" dirty="0">
              <a:latin typeface="Times New Roman" pitchFamily="18" charset="0"/>
            </a:endParaRPr>
          </a:p>
        </p:txBody>
      </p:sp>
    </p:spTree>
    <p:extLst>
      <p:ext uri="{BB962C8B-B14F-4D97-AF65-F5344CB8AC3E}">
        <p14:creationId xmlns:p14="http://schemas.microsoft.com/office/powerpoint/2010/main" val="258779148"/>
      </p:ext>
    </p:extLst>
  </p:cSld>
  <p:clrMap bg1="lt1" tx1="dk1" bg2="lt2" tx2="dk2" accent1="accent1" accent2="accent2" accent3="accent3" accent4="accent4" accent5="accent5" accent6="accent6" hlink="hlink" folHlink="folHlink"/>
  <p:hf hdr="0" ftr="0"/>
  <p:notesStyle>
    <a:lvl1pPr algn="l" defTabSz="939800" rtl="0" eaLnBrk="0" fontAlgn="base" hangingPunct="0">
      <a:spcBef>
        <a:spcPct val="30000"/>
      </a:spcBef>
      <a:spcAft>
        <a:spcPct val="0"/>
      </a:spcAft>
      <a:defRPr sz="1200" kern="1200">
        <a:solidFill>
          <a:schemeClr val="tx1"/>
        </a:solidFill>
        <a:latin typeface="Arial" charset="0"/>
        <a:ea typeface="+mn-ea"/>
        <a:cs typeface="+mn-cs"/>
      </a:defRPr>
    </a:lvl1pPr>
    <a:lvl2pPr marL="461963" algn="l" defTabSz="939800" rtl="0" eaLnBrk="0" fontAlgn="base" hangingPunct="0">
      <a:spcBef>
        <a:spcPct val="30000"/>
      </a:spcBef>
      <a:spcAft>
        <a:spcPct val="0"/>
      </a:spcAft>
      <a:defRPr sz="1200" kern="1200">
        <a:solidFill>
          <a:schemeClr val="tx1"/>
        </a:solidFill>
        <a:latin typeface="Arial" charset="0"/>
        <a:ea typeface="+mn-ea"/>
        <a:cs typeface="+mn-cs"/>
      </a:defRPr>
    </a:lvl2pPr>
    <a:lvl3pPr marL="927100" algn="l" defTabSz="939800" rtl="0" eaLnBrk="0" fontAlgn="base" hangingPunct="0">
      <a:spcBef>
        <a:spcPct val="30000"/>
      </a:spcBef>
      <a:spcAft>
        <a:spcPct val="0"/>
      </a:spcAft>
      <a:defRPr sz="1200" kern="1200">
        <a:solidFill>
          <a:schemeClr val="tx1"/>
        </a:solidFill>
        <a:latin typeface="Arial" charset="0"/>
        <a:ea typeface="+mn-ea"/>
        <a:cs typeface="+mn-cs"/>
      </a:defRPr>
    </a:lvl3pPr>
    <a:lvl4pPr marL="1389063" algn="l" defTabSz="939800" rtl="0" eaLnBrk="0" fontAlgn="base" hangingPunct="0">
      <a:spcBef>
        <a:spcPct val="30000"/>
      </a:spcBef>
      <a:spcAft>
        <a:spcPct val="0"/>
      </a:spcAft>
      <a:defRPr sz="1200" kern="1200">
        <a:solidFill>
          <a:schemeClr val="tx1"/>
        </a:solidFill>
        <a:latin typeface="Arial" charset="0"/>
        <a:ea typeface="+mn-ea"/>
        <a:cs typeface="+mn-cs"/>
      </a:defRPr>
    </a:lvl4pPr>
    <a:lvl5pPr marL="1852613" algn="l" defTabSz="939800"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p:spPr>
        <p:txBody>
          <a:bodyPr/>
          <a:lstStyle/>
          <a:p>
            <a:pPr defTabSz="944518"/>
            <a:fld id="{F6AA8C8C-1A23-479F-96D0-4286C6579719}" type="datetime3">
              <a:rPr lang="en-US" smtClean="0"/>
              <a:pPr defTabSz="944518"/>
              <a:t>24 February 2025</a:t>
            </a:fld>
            <a:endParaRPr lang="en-US"/>
          </a:p>
        </p:txBody>
      </p:sp>
      <p:sp>
        <p:nvSpPr>
          <p:cNvPr id="68611" name="Rectangle 5"/>
          <p:cNvSpPr>
            <a:spLocks noGrp="1" noChangeArrowheads="1"/>
          </p:cNvSpPr>
          <p:nvPr>
            <p:ph type="sldNum" sz="quarter" idx="5"/>
          </p:nvPr>
        </p:nvSpPr>
        <p:spPr>
          <a:noFill/>
        </p:spPr>
        <p:txBody>
          <a:bodyPr/>
          <a:lstStyle/>
          <a:p>
            <a:pPr defTabSz="944518"/>
            <a:fld id="{F4A3F11D-BF0B-4264-ADD5-94A40826858A}" type="slidenum">
              <a:rPr lang="en-US" smtClean="0"/>
              <a:pPr defTabSz="944518"/>
              <a:t>1</a:t>
            </a:fld>
            <a:endParaRPr lang="en-US"/>
          </a:p>
        </p:txBody>
      </p:sp>
      <p:sp>
        <p:nvSpPr>
          <p:cNvPr id="68612" name="Rectangle 3"/>
          <p:cNvSpPr>
            <a:spLocks noGrp="1" noRot="1" noChangeAspect="1" noChangeArrowheads="1" noTextEdit="1"/>
          </p:cNvSpPr>
          <p:nvPr>
            <p:ph type="sldImg"/>
          </p:nvPr>
        </p:nvSpPr>
        <p:spPr>
          <a:ln cap="flat"/>
        </p:spPr>
      </p:sp>
      <p:sp>
        <p:nvSpPr>
          <p:cNvPr id="68613" name="Rectangle 1024"/>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67807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p>
            <a:pPr defTabSz="944518"/>
            <a:fld id="{4725B6CB-9CA7-4640-A6BE-ED8A338291B3}" type="datetime3">
              <a:rPr lang="en-US" smtClean="0"/>
              <a:pPr defTabSz="944518"/>
              <a:t>24 February 2025</a:t>
            </a:fld>
            <a:endParaRPr lang="en-US"/>
          </a:p>
        </p:txBody>
      </p:sp>
      <p:sp>
        <p:nvSpPr>
          <p:cNvPr id="74755" name="Rectangle 5"/>
          <p:cNvSpPr>
            <a:spLocks noGrp="1" noChangeArrowheads="1"/>
          </p:cNvSpPr>
          <p:nvPr>
            <p:ph type="sldNum" sz="quarter" idx="5"/>
          </p:nvPr>
        </p:nvSpPr>
        <p:spPr>
          <a:noFill/>
        </p:spPr>
        <p:txBody>
          <a:bodyPr/>
          <a:lstStyle/>
          <a:p>
            <a:pPr defTabSz="944518"/>
            <a:fld id="{32F93407-C506-4667-A1B9-9E5D6891B5D9}" type="slidenum">
              <a:rPr lang="en-US" smtClean="0"/>
              <a:pPr defTabSz="944518"/>
              <a:t>10</a:t>
            </a:fld>
            <a:endParaRPr lang="en-US"/>
          </a:p>
        </p:txBody>
      </p:sp>
      <p:sp>
        <p:nvSpPr>
          <p:cNvPr id="74756" name="Rectangle 2"/>
          <p:cNvSpPr>
            <a:spLocks noGrp="1" noRot="1" noChangeAspect="1" noChangeArrowheads="1" noTextEdit="1"/>
          </p:cNvSpPr>
          <p:nvPr>
            <p:ph type="sldImg"/>
          </p:nvPr>
        </p:nvSpPr>
        <p:spPr>
          <a:xfrm>
            <a:off x="1320800" y="698500"/>
            <a:ext cx="4310063" cy="3449638"/>
          </a:xfrm>
          <a:ln cap="flat"/>
        </p:spPr>
      </p:sp>
      <p:sp>
        <p:nvSpPr>
          <p:cNvPr id="74757" name="Rectangle 3"/>
          <p:cNvSpPr>
            <a:spLocks noGrp="1" noChangeArrowheads="1"/>
          </p:cNvSpPr>
          <p:nvPr>
            <p:ph type="body" idx="1"/>
          </p:nvPr>
        </p:nvSpPr>
        <p:spPr>
          <a:xfrm>
            <a:off x="925425" y="4389359"/>
            <a:ext cx="5099240" cy="4154341"/>
          </a:xfrm>
          <a:noFill/>
          <a:ln/>
        </p:spPr>
        <p:txBody>
          <a:bodyPr lIns="95815" rIns="95815"/>
          <a:lstStyle/>
          <a:p>
            <a:pPr defTabSz="963566"/>
            <a:endParaRPr lang="en-US" dirty="0"/>
          </a:p>
        </p:txBody>
      </p:sp>
    </p:spTree>
    <p:extLst>
      <p:ext uri="{BB962C8B-B14F-4D97-AF65-F5344CB8AC3E}">
        <p14:creationId xmlns:p14="http://schemas.microsoft.com/office/powerpoint/2010/main" val="359122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pPr defTabSz="944518"/>
            <a:fld id="{FE09BD51-99A7-440E-AF62-352635B27396}" type="datetime3">
              <a:rPr lang="en-US" smtClean="0"/>
              <a:pPr defTabSz="944518"/>
              <a:t>24 February 2025</a:t>
            </a:fld>
            <a:endParaRPr lang="en-US"/>
          </a:p>
        </p:txBody>
      </p:sp>
      <p:sp>
        <p:nvSpPr>
          <p:cNvPr id="75779" name="Rectangle 5"/>
          <p:cNvSpPr>
            <a:spLocks noGrp="1" noChangeArrowheads="1"/>
          </p:cNvSpPr>
          <p:nvPr>
            <p:ph type="sldNum" sz="quarter" idx="5"/>
          </p:nvPr>
        </p:nvSpPr>
        <p:spPr>
          <a:noFill/>
        </p:spPr>
        <p:txBody>
          <a:bodyPr/>
          <a:lstStyle/>
          <a:p>
            <a:pPr defTabSz="944518"/>
            <a:fld id="{0DB3B657-21BD-4258-A790-4E35D7BFC6D0}" type="slidenum">
              <a:rPr lang="en-US" smtClean="0"/>
              <a:pPr defTabSz="944518"/>
              <a:t>11</a:t>
            </a:fld>
            <a:endParaRPr lang="en-US"/>
          </a:p>
        </p:txBody>
      </p:sp>
      <p:sp>
        <p:nvSpPr>
          <p:cNvPr id="75780" name="Rectangle 2"/>
          <p:cNvSpPr>
            <a:spLocks noGrp="1" noRot="1" noChangeAspect="1" noChangeArrowheads="1" noTextEdit="1"/>
          </p:cNvSpPr>
          <p:nvPr>
            <p:ph type="sldImg"/>
          </p:nvPr>
        </p:nvSpPr>
        <p:spPr>
          <a:xfrm>
            <a:off x="1314450" y="693738"/>
            <a:ext cx="4321175" cy="3459162"/>
          </a:xfrm>
          <a:ln cap="flat"/>
        </p:spPr>
      </p:sp>
      <p:sp>
        <p:nvSpPr>
          <p:cNvPr id="75781" name="Rectangle 3"/>
          <p:cNvSpPr>
            <a:spLocks noGrp="1" noChangeArrowheads="1"/>
          </p:cNvSpPr>
          <p:nvPr>
            <p:ph type="body" idx="1"/>
          </p:nvPr>
        </p:nvSpPr>
        <p:spPr>
          <a:xfrm>
            <a:off x="925425" y="4389359"/>
            <a:ext cx="5099240" cy="4154341"/>
          </a:xfrm>
          <a:noFill/>
          <a:ln/>
        </p:spPr>
        <p:txBody>
          <a:bodyPr lIns="95815" rIns="95815"/>
          <a:lstStyle/>
          <a:p>
            <a:r>
              <a:rPr lang="en-US" sz="1200" b="1" kern="1200" dirty="0">
                <a:solidFill>
                  <a:schemeClr val="tx1"/>
                </a:solidFill>
                <a:effectLst/>
                <a:latin typeface="Arial" charset="0"/>
                <a:ea typeface="+mn-ea"/>
                <a:cs typeface="+mn-cs"/>
              </a:rPr>
              <a:t> </a:t>
            </a:r>
            <a:endParaRPr lang="en-US" sz="10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68159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p:spPr>
        <p:txBody>
          <a:bodyPr/>
          <a:lstStyle/>
          <a:p>
            <a:pPr defTabSz="944518"/>
            <a:fld id="{7D65A21E-CC85-4E35-A510-F27128D3629D}" type="datetime3">
              <a:rPr lang="en-US" smtClean="0"/>
              <a:pPr defTabSz="944518"/>
              <a:t>24 February 2025</a:t>
            </a:fld>
            <a:endParaRPr lang="en-US"/>
          </a:p>
        </p:txBody>
      </p:sp>
      <p:sp>
        <p:nvSpPr>
          <p:cNvPr id="76803" name="Rectangle 5"/>
          <p:cNvSpPr>
            <a:spLocks noGrp="1" noChangeArrowheads="1"/>
          </p:cNvSpPr>
          <p:nvPr>
            <p:ph type="sldNum" sz="quarter" idx="5"/>
          </p:nvPr>
        </p:nvSpPr>
        <p:spPr>
          <a:noFill/>
        </p:spPr>
        <p:txBody>
          <a:bodyPr/>
          <a:lstStyle/>
          <a:p>
            <a:pPr defTabSz="944518"/>
            <a:fld id="{0E975F30-E14D-42E4-9F6F-7CCE1BECE2FB}" type="slidenum">
              <a:rPr lang="en-US" smtClean="0"/>
              <a:pPr defTabSz="944518"/>
              <a:t>12</a:t>
            </a:fld>
            <a:endParaRPr lang="en-US"/>
          </a:p>
        </p:txBody>
      </p:sp>
      <p:sp>
        <p:nvSpPr>
          <p:cNvPr id="76804" name="Rectangle 2"/>
          <p:cNvSpPr>
            <a:spLocks noGrp="1" noRot="1" noChangeAspect="1" noChangeArrowheads="1" noTextEdit="1"/>
          </p:cNvSpPr>
          <p:nvPr>
            <p:ph type="sldImg"/>
          </p:nvPr>
        </p:nvSpPr>
        <p:spPr>
          <a:xfrm>
            <a:off x="1314450" y="693738"/>
            <a:ext cx="4321175" cy="3459162"/>
          </a:xfrm>
          <a:ln cap="flat"/>
        </p:spPr>
      </p:sp>
      <p:sp>
        <p:nvSpPr>
          <p:cNvPr id="76805" name="Rectangle 2"/>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58862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pPr defTabSz="944518"/>
            <a:fld id="{6A137BCD-6BCA-4D4C-96FD-882CCC23F599}" type="datetime3">
              <a:rPr lang="en-US" smtClean="0"/>
              <a:pPr defTabSz="944518"/>
              <a:t>24 February 2025</a:t>
            </a:fld>
            <a:endParaRPr lang="en-US"/>
          </a:p>
        </p:txBody>
      </p:sp>
      <p:sp>
        <p:nvSpPr>
          <p:cNvPr id="78851" name="Rectangle 5"/>
          <p:cNvSpPr>
            <a:spLocks noGrp="1" noChangeArrowheads="1"/>
          </p:cNvSpPr>
          <p:nvPr>
            <p:ph type="sldNum" sz="quarter" idx="5"/>
          </p:nvPr>
        </p:nvSpPr>
        <p:spPr>
          <a:noFill/>
        </p:spPr>
        <p:txBody>
          <a:bodyPr/>
          <a:lstStyle/>
          <a:p>
            <a:pPr defTabSz="944518"/>
            <a:fld id="{022EAFC8-93C4-4B58-9547-EF0E33282F38}" type="slidenum">
              <a:rPr lang="en-US" smtClean="0"/>
              <a:pPr defTabSz="944518"/>
              <a:t>13</a:t>
            </a:fld>
            <a:endParaRPr lang="en-US"/>
          </a:p>
        </p:txBody>
      </p:sp>
      <p:sp>
        <p:nvSpPr>
          <p:cNvPr id="78852" name="Rectangle 2"/>
          <p:cNvSpPr>
            <a:spLocks noGrp="1" noRot="1" noChangeAspect="1" noChangeArrowheads="1" noTextEdit="1"/>
          </p:cNvSpPr>
          <p:nvPr>
            <p:ph type="sldImg"/>
          </p:nvPr>
        </p:nvSpPr>
        <p:spPr>
          <a:xfrm>
            <a:off x="1314450" y="693738"/>
            <a:ext cx="4321175" cy="3459162"/>
          </a:xfrm>
          <a:ln cap="flat"/>
        </p:spPr>
      </p:sp>
      <p:sp>
        <p:nvSpPr>
          <p:cNvPr id="78853" name="Rectangle 2"/>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99211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pPr defTabSz="944518"/>
            <a:fld id="{7176A6E6-218E-4944-A9F7-51182E701D29}" type="datetime3">
              <a:rPr lang="en-US" smtClean="0"/>
              <a:pPr defTabSz="944518"/>
              <a:t>24 February 2025</a:t>
            </a:fld>
            <a:endParaRPr lang="en-US"/>
          </a:p>
        </p:txBody>
      </p:sp>
      <p:sp>
        <p:nvSpPr>
          <p:cNvPr id="81923" name="Rectangle 5"/>
          <p:cNvSpPr>
            <a:spLocks noGrp="1" noChangeArrowheads="1"/>
          </p:cNvSpPr>
          <p:nvPr>
            <p:ph type="sldNum" sz="quarter" idx="5"/>
          </p:nvPr>
        </p:nvSpPr>
        <p:spPr>
          <a:noFill/>
        </p:spPr>
        <p:txBody>
          <a:bodyPr/>
          <a:lstStyle/>
          <a:p>
            <a:pPr defTabSz="944518"/>
            <a:fld id="{21C990CD-803F-472E-963B-C6A3D98A5B8B}" type="slidenum">
              <a:rPr lang="en-US" smtClean="0"/>
              <a:pPr defTabSz="944518"/>
              <a:t>14</a:t>
            </a:fld>
            <a:endParaRPr lang="en-US"/>
          </a:p>
        </p:txBody>
      </p:sp>
      <p:sp>
        <p:nvSpPr>
          <p:cNvPr id="81924" name="Rectangle 2"/>
          <p:cNvSpPr>
            <a:spLocks noGrp="1" noRot="1" noChangeAspect="1" noChangeArrowheads="1" noTextEdit="1"/>
          </p:cNvSpPr>
          <p:nvPr>
            <p:ph type="sldImg"/>
          </p:nvPr>
        </p:nvSpPr>
        <p:spPr>
          <a:xfrm>
            <a:off x="1320800" y="698500"/>
            <a:ext cx="4310063" cy="3449638"/>
          </a:xfrm>
          <a:ln cap="flat"/>
        </p:spPr>
      </p:sp>
      <p:sp>
        <p:nvSpPr>
          <p:cNvPr id="81925" name="Rectangle 2"/>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7093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pPr defTabSz="944518"/>
            <a:fld id="{9294C93E-96DF-4896-8E06-B86B35BBD284}" type="datetime3">
              <a:rPr lang="en-US" smtClean="0"/>
              <a:pPr defTabSz="944518"/>
              <a:t>24 February 2025</a:t>
            </a:fld>
            <a:endParaRPr lang="en-US"/>
          </a:p>
        </p:txBody>
      </p:sp>
      <p:sp>
        <p:nvSpPr>
          <p:cNvPr id="82947" name="Rectangle 5"/>
          <p:cNvSpPr>
            <a:spLocks noGrp="1" noChangeArrowheads="1"/>
          </p:cNvSpPr>
          <p:nvPr>
            <p:ph type="sldNum" sz="quarter" idx="5"/>
          </p:nvPr>
        </p:nvSpPr>
        <p:spPr>
          <a:noFill/>
        </p:spPr>
        <p:txBody>
          <a:bodyPr/>
          <a:lstStyle/>
          <a:p>
            <a:pPr defTabSz="944518"/>
            <a:fld id="{13D42470-7D7B-4469-BEB3-E5D25F3F6BBE}" type="slidenum">
              <a:rPr lang="en-US" smtClean="0"/>
              <a:pPr defTabSz="944518"/>
              <a:t>15</a:t>
            </a:fld>
            <a:endParaRPr lang="en-US"/>
          </a:p>
        </p:txBody>
      </p:sp>
      <p:sp>
        <p:nvSpPr>
          <p:cNvPr id="82948" name="Rectangle 3"/>
          <p:cNvSpPr>
            <a:spLocks noGrp="1" noRot="1" noChangeAspect="1" noChangeArrowheads="1" noTextEdit="1"/>
          </p:cNvSpPr>
          <p:nvPr>
            <p:ph type="sldImg"/>
          </p:nvPr>
        </p:nvSpPr>
        <p:spPr>
          <a:ln/>
        </p:spPr>
      </p:sp>
      <p:sp>
        <p:nvSpPr>
          <p:cNvPr id="82949" name="Rectangle 4"/>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62256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pPr defTabSz="944518"/>
            <a:fld id="{2A96A50E-49FB-47AF-AC70-419DC9FE24D3}" type="datetime3">
              <a:rPr lang="en-US" smtClean="0"/>
              <a:pPr defTabSz="944518"/>
              <a:t>24 February 2025</a:t>
            </a:fld>
            <a:endParaRPr lang="en-US"/>
          </a:p>
        </p:txBody>
      </p:sp>
      <p:sp>
        <p:nvSpPr>
          <p:cNvPr id="86019" name="Rectangle 5"/>
          <p:cNvSpPr>
            <a:spLocks noGrp="1" noChangeArrowheads="1"/>
          </p:cNvSpPr>
          <p:nvPr>
            <p:ph type="sldNum" sz="quarter" idx="5"/>
          </p:nvPr>
        </p:nvSpPr>
        <p:spPr>
          <a:noFill/>
        </p:spPr>
        <p:txBody>
          <a:bodyPr/>
          <a:lstStyle/>
          <a:p>
            <a:pPr defTabSz="944518"/>
            <a:fld id="{0C9279A2-617A-4281-9B41-6C3215B310F0}" type="slidenum">
              <a:rPr lang="en-US" smtClean="0"/>
              <a:pPr defTabSz="944518"/>
              <a:t>16</a:t>
            </a:fld>
            <a:endParaRPr lang="en-US"/>
          </a:p>
        </p:txBody>
      </p:sp>
      <p:sp>
        <p:nvSpPr>
          <p:cNvPr id="86020" name="Rectangle 2"/>
          <p:cNvSpPr>
            <a:spLocks noGrp="1" noRot="1" noChangeAspect="1" noChangeArrowheads="1" noTextEdit="1"/>
          </p:cNvSpPr>
          <p:nvPr>
            <p:ph type="sldImg"/>
          </p:nvPr>
        </p:nvSpPr>
        <p:spPr>
          <a:ln cap="flat"/>
        </p:spPr>
      </p:sp>
      <p:sp>
        <p:nvSpPr>
          <p:cNvPr id="8602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53236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pPr defTabSz="944518"/>
            <a:fld id="{AA75754A-1845-4884-8CCF-A3EBDC717EEB}" type="datetime3">
              <a:rPr lang="en-US" smtClean="0"/>
              <a:pPr defTabSz="944518"/>
              <a:t>24 February 2025</a:t>
            </a:fld>
            <a:endParaRPr lang="en-US"/>
          </a:p>
        </p:txBody>
      </p:sp>
      <p:sp>
        <p:nvSpPr>
          <p:cNvPr id="93187" name="Rectangle 5"/>
          <p:cNvSpPr>
            <a:spLocks noGrp="1" noChangeArrowheads="1"/>
          </p:cNvSpPr>
          <p:nvPr>
            <p:ph type="sldNum" sz="quarter" idx="5"/>
          </p:nvPr>
        </p:nvSpPr>
        <p:spPr>
          <a:noFill/>
        </p:spPr>
        <p:txBody>
          <a:bodyPr/>
          <a:lstStyle/>
          <a:p>
            <a:pPr defTabSz="944518"/>
            <a:fld id="{3CAFBB4E-2F69-4EE5-A139-197BFCA436AD}" type="slidenum">
              <a:rPr lang="en-US" smtClean="0"/>
              <a:pPr defTabSz="944518"/>
              <a:t>17</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46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p:spPr>
        <p:txBody>
          <a:bodyPr/>
          <a:lstStyle/>
          <a:p>
            <a:pPr defTabSz="944518"/>
            <a:fld id="{85DFE3BA-A78D-4D73-8DEE-744FAA98AAA2}" type="datetime3">
              <a:rPr lang="en-US" smtClean="0"/>
              <a:pPr defTabSz="944518"/>
              <a:t>24 February 2025</a:t>
            </a:fld>
            <a:endParaRPr lang="en-US"/>
          </a:p>
        </p:txBody>
      </p:sp>
      <p:sp>
        <p:nvSpPr>
          <p:cNvPr id="89091" name="Rectangle 5"/>
          <p:cNvSpPr>
            <a:spLocks noGrp="1" noChangeArrowheads="1"/>
          </p:cNvSpPr>
          <p:nvPr>
            <p:ph type="sldNum" sz="quarter" idx="5"/>
          </p:nvPr>
        </p:nvSpPr>
        <p:spPr>
          <a:noFill/>
        </p:spPr>
        <p:txBody>
          <a:bodyPr/>
          <a:lstStyle/>
          <a:p>
            <a:pPr defTabSz="944518"/>
            <a:fld id="{646AAEF9-1EB0-4899-8188-E63771735044}" type="slidenum">
              <a:rPr lang="en-US" smtClean="0"/>
              <a:pPr defTabSz="944518"/>
              <a:t>18</a:t>
            </a:fld>
            <a:endParaRPr lang="en-US"/>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89366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pPr defTabSz="944518"/>
            <a:fld id="{C1851B35-B179-4939-8617-B156D1B54BDD}" type="datetime3">
              <a:rPr lang="en-US" smtClean="0"/>
              <a:pPr defTabSz="944518"/>
              <a:t>24 February 2025</a:t>
            </a:fld>
            <a:endParaRPr lang="en-US"/>
          </a:p>
        </p:txBody>
      </p:sp>
      <p:sp>
        <p:nvSpPr>
          <p:cNvPr id="90115" name="Rectangle 5"/>
          <p:cNvSpPr>
            <a:spLocks noGrp="1" noChangeArrowheads="1"/>
          </p:cNvSpPr>
          <p:nvPr>
            <p:ph type="sldNum" sz="quarter" idx="5"/>
          </p:nvPr>
        </p:nvSpPr>
        <p:spPr>
          <a:noFill/>
        </p:spPr>
        <p:txBody>
          <a:bodyPr/>
          <a:lstStyle/>
          <a:p>
            <a:pPr defTabSz="944518"/>
            <a:fld id="{6615C6FB-2DBC-40EE-BF58-E550188AD67F}" type="slidenum">
              <a:rPr lang="en-US" smtClean="0"/>
              <a:pPr defTabSz="944518"/>
              <a:t>19</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5178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pPr defTabSz="944518"/>
            <a:fld id="{92D4C7CB-D69A-476F-8893-74BD439FC6CC}" type="datetime3">
              <a:rPr lang="en-US" smtClean="0"/>
              <a:pPr defTabSz="944518"/>
              <a:t>24 February 2025</a:t>
            </a:fld>
            <a:endParaRPr lang="en-US"/>
          </a:p>
        </p:txBody>
      </p:sp>
      <p:sp>
        <p:nvSpPr>
          <p:cNvPr id="70659" name="Rectangle 5"/>
          <p:cNvSpPr>
            <a:spLocks noGrp="1" noChangeArrowheads="1"/>
          </p:cNvSpPr>
          <p:nvPr>
            <p:ph type="sldNum" sz="quarter" idx="5"/>
          </p:nvPr>
        </p:nvSpPr>
        <p:spPr>
          <a:noFill/>
        </p:spPr>
        <p:txBody>
          <a:bodyPr/>
          <a:lstStyle/>
          <a:p>
            <a:pPr defTabSz="944518"/>
            <a:fld id="{9C0B4600-0A68-4082-8A97-AFD45A81AE9E}" type="slidenum">
              <a:rPr lang="en-US" smtClean="0"/>
              <a:pPr defTabSz="944518"/>
              <a:t>2</a:t>
            </a:fld>
            <a:endParaRPr lang="en-US"/>
          </a:p>
        </p:txBody>
      </p:sp>
      <p:sp>
        <p:nvSpPr>
          <p:cNvPr id="70660" name="Rectangle 2"/>
          <p:cNvSpPr>
            <a:spLocks noGrp="1" noChangeArrowheads="1"/>
          </p:cNvSpPr>
          <p:nvPr>
            <p:ph type="body" idx="1"/>
          </p:nvPr>
        </p:nvSpPr>
        <p:spPr>
          <a:noFill/>
          <a:ln/>
        </p:spPr>
        <p:txBody>
          <a:bodyPr/>
          <a:lstStyle/>
          <a:p>
            <a:endParaRPr lang="en-US" dirty="0"/>
          </a:p>
        </p:txBody>
      </p:sp>
      <p:sp>
        <p:nvSpPr>
          <p:cNvPr id="7066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5966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pPr defTabSz="944518"/>
            <a:fld id="{4BC071C1-D845-4BE2-83FF-FAB12CEA2AA7}" type="datetime3">
              <a:rPr lang="en-US" smtClean="0"/>
              <a:pPr defTabSz="944518"/>
              <a:t>24 February 2025</a:t>
            </a:fld>
            <a:endParaRPr lang="en-US"/>
          </a:p>
        </p:txBody>
      </p:sp>
      <p:sp>
        <p:nvSpPr>
          <p:cNvPr id="122883" name="Rectangle 5"/>
          <p:cNvSpPr>
            <a:spLocks noGrp="1" noChangeArrowheads="1"/>
          </p:cNvSpPr>
          <p:nvPr>
            <p:ph type="sldNum" sz="quarter" idx="5"/>
          </p:nvPr>
        </p:nvSpPr>
        <p:spPr>
          <a:noFill/>
        </p:spPr>
        <p:txBody>
          <a:bodyPr/>
          <a:lstStyle/>
          <a:p>
            <a:pPr defTabSz="944518"/>
            <a:fld id="{1ADE12B8-4C2D-48FB-9BDE-1D107C8D12B8}" type="slidenum">
              <a:rPr lang="en-US" smtClean="0"/>
              <a:pPr defTabSz="944518"/>
              <a:t>20</a:t>
            </a:fld>
            <a:endParaRPr lang="en-US"/>
          </a:p>
        </p:txBody>
      </p:sp>
      <p:sp>
        <p:nvSpPr>
          <p:cNvPr id="122884" name="Rectangle 2"/>
          <p:cNvSpPr>
            <a:spLocks noGrp="1" noRot="1" noChangeAspect="1" noChangeArrowheads="1" noTextEdit="1"/>
          </p:cNvSpPr>
          <p:nvPr>
            <p:ph type="sldImg"/>
          </p:nvPr>
        </p:nvSpPr>
        <p:spPr>
          <a:ln cap="flat"/>
        </p:spPr>
      </p:sp>
      <p:sp>
        <p:nvSpPr>
          <p:cNvPr id="1228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15020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21</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28568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pPr defTabSz="944518"/>
            <a:fld id="{EACF092D-B985-4781-A19D-68CCF01771E2}" type="datetime3">
              <a:rPr lang="en-US" smtClean="0"/>
              <a:pPr defTabSz="944518"/>
              <a:t>24 February 2025</a:t>
            </a:fld>
            <a:endParaRPr lang="en-US"/>
          </a:p>
        </p:txBody>
      </p:sp>
      <p:sp>
        <p:nvSpPr>
          <p:cNvPr id="123907" name="Rectangle 5"/>
          <p:cNvSpPr>
            <a:spLocks noGrp="1" noChangeArrowheads="1"/>
          </p:cNvSpPr>
          <p:nvPr>
            <p:ph type="sldNum" sz="quarter" idx="5"/>
          </p:nvPr>
        </p:nvSpPr>
        <p:spPr>
          <a:noFill/>
        </p:spPr>
        <p:txBody>
          <a:bodyPr/>
          <a:lstStyle/>
          <a:p>
            <a:pPr defTabSz="944518"/>
            <a:fld id="{DBF19D1C-D4C4-44F2-BCAF-3A036A005797}" type="slidenum">
              <a:rPr lang="en-US" smtClean="0"/>
              <a:pPr defTabSz="944518"/>
              <a:t>22</a:t>
            </a:fld>
            <a:endParaRPr lang="en-US"/>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6992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dt" sz="quarter" idx="1"/>
          </p:nvPr>
        </p:nvSpPr>
        <p:spPr>
          <a:noFill/>
        </p:spPr>
        <p:txBody>
          <a:bodyPr/>
          <a:lstStyle/>
          <a:p>
            <a:pPr defTabSz="944518"/>
            <a:fld id="{09075E93-2372-4B85-B583-8DC3BF595423}" type="datetime3">
              <a:rPr lang="en-US" smtClean="0"/>
              <a:pPr defTabSz="944518"/>
              <a:t>24 February 2025</a:t>
            </a:fld>
            <a:endParaRPr lang="en-US"/>
          </a:p>
        </p:txBody>
      </p:sp>
      <p:sp>
        <p:nvSpPr>
          <p:cNvPr id="124931" name="Rectangle 5"/>
          <p:cNvSpPr>
            <a:spLocks noGrp="1" noChangeArrowheads="1"/>
          </p:cNvSpPr>
          <p:nvPr>
            <p:ph type="sldNum" sz="quarter" idx="5"/>
          </p:nvPr>
        </p:nvSpPr>
        <p:spPr>
          <a:noFill/>
        </p:spPr>
        <p:txBody>
          <a:bodyPr/>
          <a:lstStyle/>
          <a:p>
            <a:pPr defTabSz="944518"/>
            <a:fld id="{BAC05336-CF85-43F3-B99F-652B612381B1}" type="slidenum">
              <a:rPr lang="en-US" smtClean="0"/>
              <a:pPr defTabSz="944518"/>
              <a:t>23</a:t>
            </a:fld>
            <a:endParaRPr lang="en-US"/>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9845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pPr defTabSz="944518"/>
            <a:fld id="{1D91FAA3-DA28-48FA-AE51-7153B610B2FF}" type="datetime3">
              <a:rPr lang="en-US" smtClean="0"/>
              <a:pPr defTabSz="944518"/>
              <a:t>24 February 2025</a:t>
            </a:fld>
            <a:endParaRPr lang="en-US"/>
          </a:p>
        </p:txBody>
      </p:sp>
      <p:sp>
        <p:nvSpPr>
          <p:cNvPr id="94211" name="Rectangle 5"/>
          <p:cNvSpPr>
            <a:spLocks noGrp="1" noChangeArrowheads="1"/>
          </p:cNvSpPr>
          <p:nvPr>
            <p:ph type="sldNum" sz="quarter" idx="5"/>
          </p:nvPr>
        </p:nvSpPr>
        <p:spPr>
          <a:noFill/>
        </p:spPr>
        <p:txBody>
          <a:bodyPr/>
          <a:lstStyle/>
          <a:p>
            <a:pPr defTabSz="944518"/>
            <a:fld id="{79775B4E-2535-40D3-9DBE-0FDE57EBAE92}" type="slidenum">
              <a:rPr lang="en-US" smtClean="0"/>
              <a:pPr defTabSz="944518"/>
              <a:t>24</a:t>
            </a:fld>
            <a:endParaRPr lang="en-US"/>
          </a:p>
        </p:txBody>
      </p:sp>
      <p:sp>
        <p:nvSpPr>
          <p:cNvPr id="94212" name="Rectangle 2"/>
          <p:cNvSpPr>
            <a:spLocks noGrp="1" noRot="1" noChangeAspect="1" noChangeArrowheads="1" noTextEdit="1"/>
          </p:cNvSpPr>
          <p:nvPr>
            <p:ph type="sldImg"/>
          </p:nvPr>
        </p:nvSpPr>
        <p:spPr>
          <a:ln cap="flat"/>
        </p:spPr>
      </p:sp>
      <p:sp>
        <p:nvSpPr>
          <p:cNvPr id="9421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81792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pPr defTabSz="944518"/>
            <a:fld id="{C6D86B44-9001-4393-8CC8-4E82B1A9CE81}" type="datetime3">
              <a:rPr lang="en-US" smtClean="0"/>
              <a:pPr defTabSz="944518"/>
              <a:t>24 February 2025</a:t>
            </a:fld>
            <a:endParaRPr lang="en-US"/>
          </a:p>
        </p:txBody>
      </p:sp>
      <p:sp>
        <p:nvSpPr>
          <p:cNvPr id="100355" name="Rectangle 5"/>
          <p:cNvSpPr>
            <a:spLocks noGrp="1" noChangeArrowheads="1"/>
          </p:cNvSpPr>
          <p:nvPr>
            <p:ph type="sldNum" sz="quarter" idx="5"/>
          </p:nvPr>
        </p:nvSpPr>
        <p:spPr>
          <a:noFill/>
        </p:spPr>
        <p:txBody>
          <a:bodyPr/>
          <a:lstStyle/>
          <a:p>
            <a:pPr defTabSz="944518"/>
            <a:fld id="{EB254504-0A02-4F47-A0FD-A8AA6024BFC6}" type="slidenum">
              <a:rPr lang="en-US" smtClean="0"/>
              <a:pPr defTabSz="944518"/>
              <a:t>25</a:t>
            </a:fld>
            <a:endParaRPr 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295262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dt" sz="quarter" idx="1"/>
          </p:nvPr>
        </p:nvSpPr>
        <p:spPr>
          <a:noFill/>
        </p:spPr>
        <p:txBody>
          <a:bodyPr/>
          <a:lstStyle/>
          <a:p>
            <a:pPr defTabSz="944518"/>
            <a:fld id="{C6D86B44-9001-4393-8CC8-4E82B1A9CE81}" type="datetime3">
              <a:rPr lang="en-US" smtClean="0"/>
              <a:pPr defTabSz="944518"/>
              <a:t>24 February 2025</a:t>
            </a:fld>
            <a:endParaRPr lang="en-US"/>
          </a:p>
        </p:txBody>
      </p:sp>
      <p:sp>
        <p:nvSpPr>
          <p:cNvPr id="100355" name="Rectangle 5"/>
          <p:cNvSpPr>
            <a:spLocks noGrp="1" noChangeArrowheads="1"/>
          </p:cNvSpPr>
          <p:nvPr>
            <p:ph type="sldNum" sz="quarter" idx="5"/>
          </p:nvPr>
        </p:nvSpPr>
        <p:spPr>
          <a:noFill/>
        </p:spPr>
        <p:txBody>
          <a:bodyPr/>
          <a:lstStyle/>
          <a:p>
            <a:pPr defTabSz="944518"/>
            <a:fld id="{EB254504-0A02-4F47-A0FD-A8AA6024BFC6}" type="slidenum">
              <a:rPr lang="en-US" smtClean="0"/>
              <a:pPr defTabSz="944518"/>
              <a:t>26</a:t>
            </a:fld>
            <a:endParaRPr lang="en-US"/>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008487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3DCE134-F54D-49D5-83D6-D0209087BBDC}" type="datetime3">
              <a:rPr lang="en-US" smtClean="0"/>
              <a:pPr>
                <a:defRPr/>
              </a:pPr>
              <a:t>24 February 2025</a:t>
            </a:fld>
            <a:endParaRPr lang="en-US" dirty="0"/>
          </a:p>
        </p:txBody>
      </p:sp>
      <p:sp>
        <p:nvSpPr>
          <p:cNvPr id="5" name="Slide Number Placeholder 4"/>
          <p:cNvSpPr>
            <a:spLocks noGrp="1"/>
          </p:cNvSpPr>
          <p:nvPr>
            <p:ph type="sldNum" sz="quarter" idx="5"/>
          </p:nvPr>
        </p:nvSpPr>
        <p:spPr/>
        <p:txBody>
          <a:bodyPr/>
          <a:lstStyle/>
          <a:p>
            <a:pPr>
              <a:defRPr/>
            </a:pPr>
            <a:fld id="{B5E951F7-95DC-45B5-A05F-9FDE1657D1EE}" type="slidenum">
              <a:rPr lang="en-US" smtClean="0"/>
              <a:pPr>
                <a:defRPr/>
              </a:pPr>
              <a:t>27</a:t>
            </a:fld>
            <a:endParaRPr lang="en-US" dirty="0"/>
          </a:p>
        </p:txBody>
      </p:sp>
    </p:spTree>
    <p:extLst>
      <p:ext uri="{BB962C8B-B14F-4D97-AF65-F5344CB8AC3E}">
        <p14:creationId xmlns:p14="http://schemas.microsoft.com/office/powerpoint/2010/main" val="512644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pPr defTabSz="944518"/>
            <a:fld id="{CA0E8C44-3D51-4788-8C8B-C11369B44C6F}" type="datetime3">
              <a:rPr lang="en-US" smtClean="0"/>
              <a:pPr defTabSz="944518"/>
              <a:t>24 February 2025</a:t>
            </a:fld>
            <a:endParaRPr lang="en-US"/>
          </a:p>
        </p:txBody>
      </p:sp>
      <p:sp>
        <p:nvSpPr>
          <p:cNvPr id="96259" name="Rectangle 5"/>
          <p:cNvSpPr>
            <a:spLocks noGrp="1" noChangeArrowheads="1"/>
          </p:cNvSpPr>
          <p:nvPr>
            <p:ph type="sldNum" sz="quarter" idx="5"/>
          </p:nvPr>
        </p:nvSpPr>
        <p:spPr>
          <a:noFill/>
        </p:spPr>
        <p:txBody>
          <a:bodyPr/>
          <a:lstStyle/>
          <a:p>
            <a:pPr defTabSz="944518"/>
            <a:fld id="{AB458FDE-77D4-4EED-80BC-6A26B85B718F}" type="slidenum">
              <a:rPr lang="en-US" smtClean="0"/>
              <a:pPr defTabSz="944518"/>
              <a:t>28</a:t>
            </a:fld>
            <a:endParaRPr lang="en-US"/>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57850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pPr defTabSz="944518"/>
            <a:fld id="{3615D4C2-461A-4157-B1C3-EBB6C39956A8}" type="datetime3">
              <a:rPr lang="en-US" smtClean="0"/>
              <a:pPr defTabSz="944518"/>
              <a:t>24 February 2025</a:t>
            </a:fld>
            <a:endParaRPr lang="en-US"/>
          </a:p>
        </p:txBody>
      </p:sp>
      <p:sp>
        <p:nvSpPr>
          <p:cNvPr id="99331" name="Rectangle 5"/>
          <p:cNvSpPr>
            <a:spLocks noGrp="1" noChangeArrowheads="1"/>
          </p:cNvSpPr>
          <p:nvPr>
            <p:ph type="sldNum" sz="quarter" idx="5"/>
          </p:nvPr>
        </p:nvSpPr>
        <p:spPr>
          <a:noFill/>
        </p:spPr>
        <p:txBody>
          <a:bodyPr/>
          <a:lstStyle/>
          <a:p>
            <a:pPr defTabSz="944518"/>
            <a:fld id="{CEA1637E-F54D-4FC7-B037-AD9BC0F342D9}" type="slidenum">
              <a:rPr lang="en-US" smtClean="0"/>
              <a:pPr defTabSz="944518"/>
              <a:t>29</a:t>
            </a:fld>
            <a:endParaRPr lang="en-US"/>
          </a:p>
        </p:txBody>
      </p:sp>
      <p:sp>
        <p:nvSpPr>
          <p:cNvPr id="99332" name="Rectangle 2"/>
          <p:cNvSpPr>
            <a:spLocks noGrp="1" noRot="1" noChangeAspect="1" noChangeArrowheads="1" noTextEdit="1"/>
          </p:cNvSpPr>
          <p:nvPr>
            <p:ph type="sldImg"/>
          </p:nvPr>
        </p:nvSpPr>
        <p:spPr>
          <a:ln cap="flat"/>
        </p:spPr>
      </p:sp>
      <p:sp>
        <p:nvSpPr>
          <p:cNvPr id="9933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0852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defTabSz="937189">
              <a:defRPr/>
            </a:pPr>
            <a:fld id="{21E904EE-7FD0-420A-8BAD-257A57D8B0F9}" type="slidenum">
              <a:rPr lang="en-US" smtClean="0"/>
              <a:pPr defTabSz="937189">
                <a:defRPr/>
              </a:pPr>
              <a:t>3</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53064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dt" sz="quarter" idx="1"/>
          </p:nvPr>
        </p:nvSpPr>
        <p:spPr>
          <a:noFill/>
        </p:spPr>
        <p:txBody>
          <a:bodyPr/>
          <a:lstStyle/>
          <a:p>
            <a:pPr defTabSz="944518"/>
            <a:fld id="{447336C1-9ABC-4A9E-9265-D26FFCEC80FA}" type="datetime3">
              <a:rPr lang="en-US" smtClean="0"/>
              <a:pPr defTabSz="944518"/>
              <a:t>24 February 2025</a:t>
            </a:fld>
            <a:endParaRPr lang="en-US"/>
          </a:p>
        </p:txBody>
      </p:sp>
      <p:sp>
        <p:nvSpPr>
          <p:cNvPr id="104451" name="Rectangle 5"/>
          <p:cNvSpPr>
            <a:spLocks noGrp="1" noChangeArrowheads="1"/>
          </p:cNvSpPr>
          <p:nvPr>
            <p:ph type="sldNum" sz="quarter" idx="5"/>
          </p:nvPr>
        </p:nvSpPr>
        <p:spPr>
          <a:noFill/>
        </p:spPr>
        <p:txBody>
          <a:bodyPr/>
          <a:lstStyle/>
          <a:p>
            <a:pPr defTabSz="944518"/>
            <a:fld id="{8E378B1F-4B9A-45C9-BABD-0AA573F344B6}" type="slidenum">
              <a:rPr lang="en-US" smtClean="0"/>
              <a:pPr defTabSz="944518"/>
              <a:t>30</a:t>
            </a:fld>
            <a:endParaRPr lang="en-US"/>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92790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pPr defTabSz="944518"/>
            <a:fld id="{70AC9585-EA82-4A93-A5BB-26C6FFF54814}" type="datetime3">
              <a:rPr lang="en-US" smtClean="0"/>
              <a:pPr defTabSz="944518"/>
              <a:t>24 February 2025</a:t>
            </a:fld>
            <a:endParaRPr lang="en-US"/>
          </a:p>
        </p:txBody>
      </p:sp>
      <p:sp>
        <p:nvSpPr>
          <p:cNvPr id="106499" name="Rectangle 5"/>
          <p:cNvSpPr>
            <a:spLocks noGrp="1" noChangeArrowheads="1"/>
          </p:cNvSpPr>
          <p:nvPr>
            <p:ph type="sldNum" sz="quarter" idx="5"/>
          </p:nvPr>
        </p:nvSpPr>
        <p:spPr>
          <a:noFill/>
        </p:spPr>
        <p:txBody>
          <a:bodyPr/>
          <a:lstStyle/>
          <a:p>
            <a:pPr defTabSz="944518"/>
            <a:fld id="{CFDBF27E-7289-4A37-BE63-A0C43B88D3A7}" type="slidenum">
              <a:rPr lang="en-US" smtClean="0"/>
              <a:pPr defTabSz="944518"/>
              <a:t>31</a:t>
            </a:fld>
            <a:endParaRPr lang="en-US"/>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6540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dt" sz="quarter" idx="1"/>
          </p:nvPr>
        </p:nvSpPr>
        <p:spPr>
          <a:noFill/>
        </p:spPr>
        <p:txBody>
          <a:bodyPr/>
          <a:lstStyle/>
          <a:p>
            <a:pPr defTabSz="944518"/>
            <a:fld id="{8D93CF96-C01B-4CAB-ADC0-98376A6F79C7}" type="datetime3">
              <a:rPr lang="en-US" smtClean="0"/>
              <a:pPr defTabSz="944518"/>
              <a:t>24 February 2025</a:t>
            </a:fld>
            <a:endParaRPr lang="en-US"/>
          </a:p>
        </p:txBody>
      </p:sp>
      <p:sp>
        <p:nvSpPr>
          <p:cNvPr id="108547" name="Rectangle 5"/>
          <p:cNvSpPr>
            <a:spLocks noGrp="1" noChangeArrowheads="1"/>
          </p:cNvSpPr>
          <p:nvPr>
            <p:ph type="sldNum" sz="quarter" idx="5"/>
          </p:nvPr>
        </p:nvSpPr>
        <p:spPr>
          <a:noFill/>
        </p:spPr>
        <p:txBody>
          <a:bodyPr/>
          <a:lstStyle/>
          <a:p>
            <a:pPr defTabSz="944518"/>
            <a:fld id="{389C6FB3-C34F-489A-B9FE-C2FC967C7FBD}" type="slidenum">
              <a:rPr lang="en-US" smtClean="0"/>
              <a:pPr defTabSz="944518"/>
              <a:t>32</a:t>
            </a:fld>
            <a:endParaRPr lang="en-US"/>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r>
              <a:rPr lang="en-US" sz="1200" kern="1200" dirty="0">
                <a:solidFill>
                  <a:schemeClr val="tx1"/>
                </a:solidFill>
                <a:effectLst/>
                <a:latin typeface="Arial" charset="0"/>
                <a:ea typeface="+mn-ea"/>
                <a:cs typeface="+mn-cs"/>
              </a:rPr>
              <a:t>1). Review the A&amp;I Guide, Section 3-1-5</a:t>
            </a:r>
          </a:p>
          <a:p>
            <a:r>
              <a:rPr lang="en-US" sz="1200" kern="1200" dirty="0">
                <a:solidFill>
                  <a:schemeClr val="tx1"/>
                </a:solidFill>
                <a:effectLst/>
                <a:latin typeface="Arial" charset="0"/>
                <a:ea typeface="+mn-ea"/>
                <a:cs typeface="+mn-cs"/>
              </a:rPr>
              <a:t>2). Teach and Train customer that IGs are unrestricted reporting entity and we must report to CID</a:t>
            </a:r>
          </a:p>
          <a:p>
            <a:pPr lvl="0"/>
            <a:r>
              <a:rPr lang="en-US" sz="1200" kern="1200" dirty="0">
                <a:solidFill>
                  <a:schemeClr val="tx1"/>
                </a:solidFill>
                <a:effectLst/>
                <a:latin typeface="Arial" charset="0"/>
                <a:ea typeface="+mn-ea"/>
                <a:cs typeface="+mn-cs"/>
              </a:rPr>
              <a:t>3). Ensure the customers immediate safety i.e. can they return home etc..</a:t>
            </a:r>
          </a:p>
          <a:p>
            <a:pPr lvl="0"/>
            <a:r>
              <a:rPr lang="en-US" sz="1200" kern="1200" dirty="0">
                <a:solidFill>
                  <a:schemeClr val="tx1"/>
                </a:solidFill>
                <a:effectLst/>
                <a:latin typeface="Arial" charset="0"/>
                <a:ea typeface="+mn-ea"/>
                <a:cs typeface="+mn-cs"/>
              </a:rPr>
              <a:t>4). Teach and Train customer of SHARP services and request if they want to report this to the SARC – If yes conduct a warm-hand-off </a:t>
            </a:r>
          </a:p>
          <a:p>
            <a:pPr lvl="0"/>
            <a:r>
              <a:rPr lang="en-US" sz="1200" kern="1200" dirty="0">
                <a:solidFill>
                  <a:schemeClr val="tx1"/>
                </a:solidFill>
                <a:effectLst/>
                <a:latin typeface="Arial" charset="0"/>
                <a:ea typeface="+mn-ea"/>
                <a:cs typeface="+mn-cs"/>
              </a:rPr>
              <a:t>5). IGs are not required to notify the Sexual Assault Response Coordinator (SARC) b/c it is a regulatory requirement for CID. Informing the SARC of the situation helps them maintain awareness of issues within the CMD and be prepared for your DA questions.</a:t>
            </a:r>
          </a:p>
          <a:p>
            <a:r>
              <a:rPr lang="en-US" sz="1200" kern="1200" dirty="0">
                <a:solidFill>
                  <a:schemeClr val="tx1"/>
                </a:solidFill>
                <a:effectLst/>
                <a:latin typeface="Arial" charset="0"/>
                <a:ea typeface="+mn-ea"/>
                <a:cs typeface="+mn-cs"/>
              </a:rPr>
              <a:t>6.)IF an IG notifies the SARC in the absence of the customer – they will not provide the victim’s information IOT maintain confidentiality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An IG must report to CID by providing the individuals name, regardless of severity of the allegation and COMPO. One reason you refer to CID is they will determine jurisdiction dependent upon status for NG and USAR Soldiers (title 10, 32) as the incident may not have occurred in an inactive (IDT) status.</a:t>
            </a:r>
          </a:p>
          <a:p>
            <a:r>
              <a:rPr lang="en-US" sz="1200" kern="1200" dirty="0">
                <a:solidFill>
                  <a:schemeClr val="tx1"/>
                </a:solidFill>
                <a:effectLst/>
                <a:latin typeface="Arial" charset="0"/>
                <a:ea typeface="+mn-ea"/>
                <a:cs typeface="+mn-cs"/>
              </a:rPr>
              <a:t>Yes, NG/USAR IGs will report to CID regardless of severity of the allegation and COMPO. CID will determine the victim or subjects status (title 10, 32) as the incident may not have occurred in an inactive (IDT) status. As determined by CID they may refer to the appropriate law enforcement agency if not within CID jurisdiction. NG spouse - Same CID reporting applies as does steps 1-6 discussed above but know that DoD civilians, contractors and family members (18 years and older) are limited to unrestricted reporting only and their medical care services may be limited.  See </a:t>
            </a:r>
            <a:r>
              <a:rPr lang="en-US" sz="1200" kern="1200" dirty="0" err="1">
                <a:solidFill>
                  <a:schemeClr val="tx1"/>
                </a:solidFill>
                <a:effectLst/>
                <a:latin typeface="Arial" charset="0"/>
                <a:ea typeface="+mn-ea"/>
                <a:cs typeface="+mn-cs"/>
              </a:rPr>
              <a:t>DoDI</a:t>
            </a:r>
            <a:r>
              <a:rPr lang="en-US" sz="1200" kern="1200" dirty="0">
                <a:solidFill>
                  <a:schemeClr val="tx1"/>
                </a:solidFill>
                <a:effectLst/>
                <a:latin typeface="Arial" charset="0"/>
                <a:ea typeface="+mn-ea"/>
                <a:cs typeface="+mn-cs"/>
              </a:rPr>
              <a:t> 6495.02 para 2-4. </a:t>
            </a:r>
          </a:p>
          <a:p>
            <a:r>
              <a:rPr lang="en-US" sz="1200" kern="1200" dirty="0">
                <a:solidFill>
                  <a:schemeClr val="tx1"/>
                </a:solidFill>
                <a:effectLst/>
                <a:latin typeface="Arial" charset="0"/>
                <a:ea typeface="+mn-ea"/>
                <a:cs typeface="+mn-cs"/>
              </a:rPr>
              <a:t> </a:t>
            </a:r>
          </a:p>
          <a:p>
            <a:endParaRPr lang="en-US" dirty="0"/>
          </a:p>
        </p:txBody>
      </p:sp>
    </p:spTree>
    <p:extLst>
      <p:ext uri="{BB962C8B-B14F-4D97-AF65-F5344CB8AC3E}">
        <p14:creationId xmlns:p14="http://schemas.microsoft.com/office/powerpoint/2010/main" val="4017904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83DCE134-F54D-49D5-83D6-D0209087BBDC}" type="datetime3">
              <a:rPr lang="en-US" smtClean="0"/>
              <a:pPr>
                <a:defRPr/>
              </a:pPr>
              <a:t>24 February 2025</a:t>
            </a:fld>
            <a:endParaRPr lang="en-US" dirty="0"/>
          </a:p>
        </p:txBody>
      </p:sp>
      <p:sp>
        <p:nvSpPr>
          <p:cNvPr id="5" name="Slide Number Placeholder 4"/>
          <p:cNvSpPr>
            <a:spLocks noGrp="1"/>
          </p:cNvSpPr>
          <p:nvPr>
            <p:ph type="sldNum" sz="quarter" idx="11"/>
          </p:nvPr>
        </p:nvSpPr>
        <p:spPr/>
        <p:txBody>
          <a:bodyPr/>
          <a:lstStyle/>
          <a:p>
            <a:pPr>
              <a:defRPr/>
            </a:pPr>
            <a:fld id="{B5E951F7-95DC-45B5-A05F-9FDE1657D1EE}" type="slidenum">
              <a:rPr lang="en-US" smtClean="0"/>
              <a:pPr>
                <a:defRPr/>
              </a:pPr>
              <a:t>33</a:t>
            </a:fld>
            <a:endParaRPr lang="en-US" dirty="0"/>
          </a:p>
        </p:txBody>
      </p:sp>
    </p:spTree>
    <p:extLst>
      <p:ext uri="{BB962C8B-B14F-4D97-AF65-F5344CB8AC3E}">
        <p14:creationId xmlns:p14="http://schemas.microsoft.com/office/powerpoint/2010/main" val="4241082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pPr defTabSz="944518"/>
            <a:fld id="{5BC43265-09F9-477F-ABE8-F3F6BA09CB7B}" type="datetime3">
              <a:rPr lang="en-US" smtClean="0"/>
              <a:pPr defTabSz="944518"/>
              <a:t>24 February 2025</a:t>
            </a:fld>
            <a:endParaRPr lang="en-US"/>
          </a:p>
        </p:txBody>
      </p:sp>
      <p:sp>
        <p:nvSpPr>
          <p:cNvPr id="110595" name="Rectangle 5"/>
          <p:cNvSpPr>
            <a:spLocks noGrp="1" noChangeArrowheads="1"/>
          </p:cNvSpPr>
          <p:nvPr>
            <p:ph type="sldNum" sz="quarter" idx="5"/>
          </p:nvPr>
        </p:nvSpPr>
        <p:spPr>
          <a:noFill/>
        </p:spPr>
        <p:txBody>
          <a:bodyPr/>
          <a:lstStyle/>
          <a:p>
            <a:pPr defTabSz="944518"/>
            <a:fld id="{C73E06FF-6C76-4515-96A6-2A06CCB693D1}" type="slidenum">
              <a:rPr lang="en-US" smtClean="0"/>
              <a:pPr defTabSz="944518"/>
              <a:t>34</a:t>
            </a:fld>
            <a:endParaRPr lang="en-US"/>
          </a:p>
        </p:txBody>
      </p:sp>
      <p:sp>
        <p:nvSpPr>
          <p:cNvPr id="110596" name="Rectangle 2"/>
          <p:cNvSpPr>
            <a:spLocks noGrp="1" noRot="1" noChangeAspect="1" noChangeArrowheads="1" noTextEdit="1"/>
          </p:cNvSpPr>
          <p:nvPr>
            <p:ph type="sldImg"/>
          </p:nvPr>
        </p:nvSpPr>
        <p:spPr>
          <a:ln cap="flat"/>
        </p:spPr>
      </p:sp>
      <p:sp>
        <p:nvSpPr>
          <p:cNvPr id="11059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88299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pPr defTabSz="944518"/>
            <a:fld id="{2DD12CE6-EFFD-46B0-8F6F-3576652C24DF}" type="datetime3">
              <a:rPr lang="en-US" smtClean="0"/>
              <a:pPr defTabSz="944518"/>
              <a:t>24 February 2025</a:t>
            </a:fld>
            <a:endParaRPr lang="en-US"/>
          </a:p>
        </p:txBody>
      </p:sp>
      <p:sp>
        <p:nvSpPr>
          <p:cNvPr id="121859" name="Rectangle 5"/>
          <p:cNvSpPr>
            <a:spLocks noGrp="1" noChangeArrowheads="1"/>
          </p:cNvSpPr>
          <p:nvPr>
            <p:ph type="sldNum" sz="quarter" idx="5"/>
          </p:nvPr>
        </p:nvSpPr>
        <p:spPr>
          <a:noFill/>
        </p:spPr>
        <p:txBody>
          <a:bodyPr/>
          <a:lstStyle/>
          <a:p>
            <a:pPr defTabSz="944518"/>
            <a:fld id="{EE8B52C7-176A-41A0-B5D0-70C6E3597A27}" type="slidenum">
              <a:rPr lang="en-US" smtClean="0"/>
              <a:pPr defTabSz="944518"/>
              <a:t>35</a:t>
            </a:fld>
            <a:endParaRPr lang="en-US"/>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8545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dt" sz="quarter" idx="1"/>
          </p:nvPr>
        </p:nvSpPr>
        <p:spPr>
          <a:noFill/>
        </p:spPr>
        <p:txBody>
          <a:bodyPr/>
          <a:lstStyle/>
          <a:p>
            <a:pPr defTabSz="944518"/>
            <a:fld id="{20715696-963D-4DD1-90DA-A8893FB4ED1E}" type="datetime3">
              <a:rPr lang="en-US" smtClean="0"/>
              <a:pPr defTabSz="944518"/>
              <a:t>24 February 2025</a:t>
            </a:fld>
            <a:endParaRPr lang="en-US"/>
          </a:p>
        </p:txBody>
      </p:sp>
      <p:sp>
        <p:nvSpPr>
          <p:cNvPr id="112643" name="Rectangle 5"/>
          <p:cNvSpPr>
            <a:spLocks noGrp="1" noChangeArrowheads="1"/>
          </p:cNvSpPr>
          <p:nvPr>
            <p:ph type="sldNum" sz="quarter" idx="5"/>
          </p:nvPr>
        </p:nvSpPr>
        <p:spPr>
          <a:noFill/>
        </p:spPr>
        <p:txBody>
          <a:bodyPr/>
          <a:lstStyle/>
          <a:p>
            <a:pPr defTabSz="944518"/>
            <a:fld id="{CA8D6A71-41D2-4612-BDD2-7318B8173CB5}" type="slidenum">
              <a:rPr lang="en-US" smtClean="0"/>
              <a:pPr defTabSz="944518"/>
              <a:t>36</a:t>
            </a:fld>
            <a:endParaRPr lang="en-US"/>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546605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pPr defTabSz="944518"/>
            <a:fld id="{8BC53BE0-610D-45BE-8B9F-EDCD7508B8DA}" type="datetime3">
              <a:rPr lang="en-US" smtClean="0"/>
              <a:pPr defTabSz="944518"/>
              <a:t>24 February 2025</a:t>
            </a:fld>
            <a:endParaRPr lang="en-US"/>
          </a:p>
        </p:txBody>
      </p:sp>
      <p:sp>
        <p:nvSpPr>
          <p:cNvPr id="113667" name="Rectangle 5"/>
          <p:cNvSpPr>
            <a:spLocks noGrp="1" noChangeArrowheads="1"/>
          </p:cNvSpPr>
          <p:nvPr>
            <p:ph type="sldNum" sz="quarter" idx="5"/>
          </p:nvPr>
        </p:nvSpPr>
        <p:spPr>
          <a:noFill/>
        </p:spPr>
        <p:txBody>
          <a:bodyPr/>
          <a:lstStyle/>
          <a:p>
            <a:pPr defTabSz="944518"/>
            <a:fld id="{59A7930F-A892-473C-BC91-9B295D3E769E}" type="slidenum">
              <a:rPr lang="en-US" smtClean="0"/>
              <a:pPr defTabSz="944518"/>
              <a:t>37</a:t>
            </a:fld>
            <a:endParaRPr lang="en-US"/>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25522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pPr defTabSz="944518"/>
            <a:fld id="{74869726-9CE1-4408-9B02-9C1B26E52B38}" type="datetime3">
              <a:rPr lang="en-US" smtClean="0"/>
              <a:pPr defTabSz="944518"/>
              <a:t>24 February 2025</a:t>
            </a:fld>
            <a:endParaRPr lang="en-US"/>
          </a:p>
        </p:txBody>
      </p:sp>
      <p:sp>
        <p:nvSpPr>
          <p:cNvPr id="119811" name="Rectangle 5"/>
          <p:cNvSpPr>
            <a:spLocks noGrp="1" noChangeArrowheads="1"/>
          </p:cNvSpPr>
          <p:nvPr>
            <p:ph type="sldNum" sz="quarter" idx="5"/>
          </p:nvPr>
        </p:nvSpPr>
        <p:spPr>
          <a:noFill/>
        </p:spPr>
        <p:txBody>
          <a:bodyPr/>
          <a:lstStyle/>
          <a:p>
            <a:pPr defTabSz="944518"/>
            <a:fld id="{EE4ADB06-41F0-4116-AB40-30DF069914FA}" type="slidenum">
              <a:rPr lang="en-US" smtClean="0"/>
              <a:pPr defTabSz="944518"/>
              <a:t>38</a:t>
            </a:fld>
            <a:endParaRPr lang="en-US"/>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21744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dt" sz="quarter" idx="1"/>
          </p:nvPr>
        </p:nvSpPr>
        <p:spPr>
          <a:noFill/>
        </p:spPr>
        <p:txBody>
          <a:bodyPr/>
          <a:lstStyle/>
          <a:p>
            <a:pPr defTabSz="944518"/>
            <a:fld id="{551F3BE0-3E43-429F-9D30-FAC4433ED3B3}" type="datetime3">
              <a:rPr lang="en-US" smtClean="0"/>
              <a:pPr defTabSz="944518"/>
              <a:t>24 February 2025</a:t>
            </a:fld>
            <a:endParaRPr lang="en-US"/>
          </a:p>
        </p:txBody>
      </p:sp>
      <p:sp>
        <p:nvSpPr>
          <p:cNvPr id="120835" name="Rectangle 5"/>
          <p:cNvSpPr>
            <a:spLocks noGrp="1" noChangeArrowheads="1"/>
          </p:cNvSpPr>
          <p:nvPr>
            <p:ph type="sldNum" sz="quarter" idx="5"/>
          </p:nvPr>
        </p:nvSpPr>
        <p:spPr>
          <a:noFill/>
        </p:spPr>
        <p:txBody>
          <a:bodyPr/>
          <a:lstStyle/>
          <a:p>
            <a:pPr defTabSz="944518"/>
            <a:fld id="{CD20408A-BB4C-4AFD-9924-1E19EDAA6481}" type="slidenum">
              <a:rPr lang="en-US" smtClean="0"/>
              <a:pPr defTabSz="944518"/>
              <a:t>39</a:t>
            </a:fld>
            <a:endParaRPr lang="en-US"/>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210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pPr defTabSz="944518"/>
            <a:fld id="{49AB207E-F28B-46F2-A6DD-1E0C117D4B6B}" type="datetime3">
              <a:rPr lang="en-US" smtClean="0"/>
              <a:pPr defTabSz="944518"/>
              <a:t>24 February 2025</a:t>
            </a:fld>
            <a:endParaRPr lang="en-US"/>
          </a:p>
        </p:txBody>
      </p:sp>
      <p:sp>
        <p:nvSpPr>
          <p:cNvPr id="69635" name="Rectangle 5"/>
          <p:cNvSpPr>
            <a:spLocks noGrp="1" noChangeArrowheads="1"/>
          </p:cNvSpPr>
          <p:nvPr>
            <p:ph type="sldNum" sz="quarter" idx="5"/>
          </p:nvPr>
        </p:nvSpPr>
        <p:spPr>
          <a:noFill/>
        </p:spPr>
        <p:txBody>
          <a:bodyPr/>
          <a:lstStyle/>
          <a:p>
            <a:pPr defTabSz="944518"/>
            <a:fld id="{394FBE1C-723E-4E76-994F-E439279CA162}" type="slidenum">
              <a:rPr lang="en-US" smtClean="0"/>
              <a:pPr defTabSz="944518"/>
              <a:t>4</a:t>
            </a:fld>
            <a:endParaRPr lang="en-US"/>
          </a:p>
        </p:txBody>
      </p:sp>
      <p:sp>
        <p:nvSpPr>
          <p:cNvPr id="69636" name="Rectangle 2"/>
          <p:cNvSpPr>
            <a:spLocks noGrp="1" noChangeArrowheads="1"/>
          </p:cNvSpPr>
          <p:nvPr>
            <p:ph type="body" idx="1"/>
          </p:nvPr>
        </p:nvSpPr>
        <p:spPr>
          <a:noFill/>
          <a:ln/>
        </p:spPr>
        <p:txBody>
          <a:bodyPr/>
          <a:lstStyle/>
          <a:p>
            <a:endParaRPr lang="en-US" dirty="0"/>
          </a:p>
        </p:txBody>
      </p:sp>
      <p:sp>
        <p:nvSpPr>
          <p:cNvPr id="6963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76796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pPr defTabSz="944518"/>
            <a:fld id="{4BC071C1-D845-4BE2-83FF-FAB12CEA2AA7}" type="datetime3">
              <a:rPr lang="en-US" smtClean="0"/>
              <a:pPr defTabSz="944518"/>
              <a:t>24 February 2025</a:t>
            </a:fld>
            <a:endParaRPr lang="en-US"/>
          </a:p>
        </p:txBody>
      </p:sp>
      <p:sp>
        <p:nvSpPr>
          <p:cNvPr id="122883" name="Rectangle 5"/>
          <p:cNvSpPr>
            <a:spLocks noGrp="1" noChangeArrowheads="1"/>
          </p:cNvSpPr>
          <p:nvPr>
            <p:ph type="sldNum" sz="quarter" idx="5"/>
          </p:nvPr>
        </p:nvSpPr>
        <p:spPr>
          <a:noFill/>
        </p:spPr>
        <p:txBody>
          <a:bodyPr/>
          <a:lstStyle/>
          <a:p>
            <a:pPr defTabSz="944518"/>
            <a:fld id="{1ADE12B8-4C2D-48FB-9BDE-1D107C8D12B8}" type="slidenum">
              <a:rPr lang="en-US" smtClean="0"/>
              <a:pPr defTabSz="944518"/>
              <a:t>40</a:t>
            </a:fld>
            <a:endParaRPr lang="en-US"/>
          </a:p>
        </p:txBody>
      </p:sp>
      <p:sp>
        <p:nvSpPr>
          <p:cNvPr id="122884" name="Rectangle 2"/>
          <p:cNvSpPr>
            <a:spLocks noGrp="1" noRot="1" noChangeAspect="1" noChangeArrowheads="1" noTextEdit="1"/>
          </p:cNvSpPr>
          <p:nvPr>
            <p:ph type="sldImg"/>
          </p:nvPr>
        </p:nvSpPr>
        <p:spPr>
          <a:ln cap="flat"/>
        </p:spPr>
      </p:sp>
      <p:sp>
        <p:nvSpPr>
          <p:cNvPr id="1228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024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41</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84361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83DCE134-F54D-49D5-83D6-D0209087BBDC}" type="datetime3">
              <a:rPr lang="en-US" smtClean="0"/>
              <a:pPr>
                <a:defRPr/>
              </a:pPr>
              <a:t>24 February 2025</a:t>
            </a:fld>
            <a:endParaRPr lang="en-US" dirty="0"/>
          </a:p>
        </p:txBody>
      </p:sp>
      <p:sp>
        <p:nvSpPr>
          <p:cNvPr id="5" name="Slide Number Placeholder 4"/>
          <p:cNvSpPr>
            <a:spLocks noGrp="1"/>
          </p:cNvSpPr>
          <p:nvPr>
            <p:ph type="sldNum" sz="quarter" idx="5"/>
          </p:nvPr>
        </p:nvSpPr>
        <p:spPr/>
        <p:txBody>
          <a:bodyPr/>
          <a:lstStyle/>
          <a:p>
            <a:pPr>
              <a:defRPr/>
            </a:pPr>
            <a:fld id="{B5E951F7-95DC-45B5-A05F-9FDE1657D1EE}" type="slidenum">
              <a:rPr lang="en-US" smtClean="0"/>
              <a:pPr>
                <a:defRPr/>
              </a:pPr>
              <a:t>42</a:t>
            </a:fld>
            <a:endParaRPr lang="en-US" dirty="0"/>
          </a:p>
        </p:txBody>
      </p:sp>
    </p:spTree>
    <p:extLst>
      <p:ext uri="{BB962C8B-B14F-4D97-AF65-F5344CB8AC3E}">
        <p14:creationId xmlns:p14="http://schemas.microsoft.com/office/powerpoint/2010/main" val="2466442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43</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b="1" dirty="0"/>
          </a:p>
        </p:txBody>
      </p:sp>
    </p:spTree>
    <p:extLst>
      <p:ext uri="{BB962C8B-B14F-4D97-AF65-F5344CB8AC3E}">
        <p14:creationId xmlns:p14="http://schemas.microsoft.com/office/powerpoint/2010/main" val="4126218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83DCE134-F54D-49D5-83D6-D0209087BBDC}" type="datetime3">
              <a:rPr lang="en-US" smtClean="0"/>
              <a:pPr>
                <a:defRPr/>
              </a:pPr>
              <a:t>24 February 2025</a:t>
            </a:fld>
            <a:endParaRPr lang="en-US" dirty="0"/>
          </a:p>
        </p:txBody>
      </p:sp>
      <p:sp>
        <p:nvSpPr>
          <p:cNvPr id="5" name="Slide Number Placeholder 4"/>
          <p:cNvSpPr>
            <a:spLocks noGrp="1"/>
          </p:cNvSpPr>
          <p:nvPr>
            <p:ph type="sldNum" sz="quarter" idx="5"/>
          </p:nvPr>
        </p:nvSpPr>
        <p:spPr/>
        <p:txBody>
          <a:bodyPr/>
          <a:lstStyle/>
          <a:p>
            <a:pPr>
              <a:defRPr/>
            </a:pPr>
            <a:fld id="{B5E951F7-95DC-45B5-A05F-9FDE1657D1EE}" type="slidenum">
              <a:rPr lang="en-US" smtClean="0"/>
              <a:pPr>
                <a:defRPr/>
              </a:pPr>
              <a:t>44</a:t>
            </a:fld>
            <a:endParaRPr lang="en-US" dirty="0"/>
          </a:p>
        </p:txBody>
      </p:sp>
    </p:spTree>
    <p:extLst>
      <p:ext uri="{BB962C8B-B14F-4D97-AF65-F5344CB8AC3E}">
        <p14:creationId xmlns:p14="http://schemas.microsoft.com/office/powerpoint/2010/main" val="2942493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45</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40921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type="dt" sz="quarter" idx="1"/>
          </p:nvPr>
        </p:nvSpPr>
        <p:spPr>
          <a:noFill/>
        </p:spPr>
        <p:txBody>
          <a:bodyPr/>
          <a:lstStyle/>
          <a:p>
            <a:pPr defTabSz="944518"/>
            <a:fld id="{4BC071C1-D845-4BE2-83FF-FAB12CEA2AA7}" type="datetime3">
              <a:rPr lang="en-US" smtClean="0"/>
              <a:pPr defTabSz="944518"/>
              <a:t>24 February 2025</a:t>
            </a:fld>
            <a:endParaRPr lang="en-US"/>
          </a:p>
        </p:txBody>
      </p:sp>
      <p:sp>
        <p:nvSpPr>
          <p:cNvPr id="122883" name="Rectangle 5"/>
          <p:cNvSpPr>
            <a:spLocks noGrp="1" noChangeArrowheads="1"/>
          </p:cNvSpPr>
          <p:nvPr>
            <p:ph type="sldNum" sz="quarter" idx="5"/>
          </p:nvPr>
        </p:nvSpPr>
        <p:spPr>
          <a:noFill/>
        </p:spPr>
        <p:txBody>
          <a:bodyPr/>
          <a:lstStyle/>
          <a:p>
            <a:pPr defTabSz="944518"/>
            <a:fld id="{1ADE12B8-4C2D-48FB-9BDE-1D107C8D12B8}" type="slidenum">
              <a:rPr lang="en-US" smtClean="0"/>
              <a:pPr defTabSz="944518"/>
              <a:t>46</a:t>
            </a:fld>
            <a:endParaRPr lang="en-US"/>
          </a:p>
        </p:txBody>
      </p:sp>
      <p:sp>
        <p:nvSpPr>
          <p:cNvPr id="122884" name="Rectangle 2"/>
          <p:cNvSpPr>
            <a:spLocks noGrp="1" noRot="1" noChangeAspect="1" noChangeArrowheads="1" noTextEdit="1"/>
          </p:cNvSpPr>
          <p:nvPr>
            <p:ph type="sldImg"/>
          </p:nvPr>
        </p:nvSpPr>
        <p:spPr>
          <a:ln cap="flat"/>
        </p:spPr>
      </p:sp>
      <p:sp>
        <p:nvSpPr>
          <p:cNvPr id="12288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00318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47</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153403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83DCE134-F54D-49D5-83D6-D0209087BBDC}" type="datetime3">
              <a:rPr lang="en-US" smtClean="0"/>
              <a:pPr>
                <a:defRPr/>
              </a:pPr>
              <a:t>24 February 2025</a:t>
            </a:fld>
            <a:endParaRPr lang="en-US" dirty="0"/>
          </a:p>
        </p:txBody>
      </p:sp>
      <p:sp>
        <p:nvSpPr>
          <p:cNvPr id="5" name="Slide Number Placeholder 4"/>
          <p:cNvSpPr>
            <a:spLocks noGrp="1"/>
          </p:cNvSpPr>
          <p:nvPr>
            <p:ph type="sldNum" sz="quarter" idx="5"/>
          </p:nvPr>
        </p:nvSpPr>
        <p:spPr/>
        <p:txBody>
          <a:bodyPr/>
          <a:lstStyle/>
          <a:p>
            <a:pPr>
              <a:defRPr/>
            </a:pPr>
            <a:fld id="{B5E951F7-95DC-45B5-A05F-9FDE1657D1EE}" type="slidenum">
              <a:rPr lang="en-US" smtClean="0"/>
              <a:pPr>
                <a:defRPr/>
              </a:pPr>
              <a:t>48</a:t>
            </a:fld>
            <a:endParaRPr lang="en-US" dirty="0"/>
          </a:p>
        </p:txBody>
      </p:sp>
    </p:spTree>
    <p:extLst>
      <p:ext uri="{BB962C8B-B14F-4D97-AF65-F5344CB8AC3E}">
        <p14:creationId xmlns:p14="http://schemas.microsoft.com/office/powerpoint/2010/main" val="3645931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49</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6403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defTabSz="937189">
              <a:defRPr/>
            </a:pPr>
            <a:fld id="{4F6D28EF-F21C-40B9-8413-C8314898C7D2}" type="slidenum">
              <a:rPr lang="en-US" smtClean="0"/>
              <a:pPr defTabSz="937189">
                <a:defRPr/>
              </a:pPr>
              <a:t>5</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buFont typeface="Wingdings" pitchFamily="2" charset="2"/>
              <a:buNone/>
            </a:pPr>
            <a:endParaRPr lang="en-US"/>
          </a:p>
        </p:txBody>
      </p:sp>
    </p:spTree>
    <p:extLst>
      <p:ext uri="{BB962C8B-B14F-4D97-AF65-F5344CB8AC3E}">
        <p14:creationId xmlns:p14="http://schemas.microsoft.com/office/powerpoint/2010/main" val="29068755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pPr defTabSz="944518"/>
            <a:fld id="{6F47D3B4-B191-47A0-B1C1-4C43D0D5BC5A}" type="datetime3">
              <a:rPr lang="en-US" smtClean="0"/>
              <a:pPr defTabSz="944518"/>
              <a:t>24 February 2025</a:t>
            </a:fld>
            <a:endParaRPr lang="en-US"/>
          </a:p>
        </p:txBody>
      </p:sp>
      <p:sp>
        <p:nvSpPr>
          <p:cNvPr id="128003" name="Rectangle 5"/>
          <p:cNvSpPr>
            <a:spLocks noGrp="1" noChangeArrowheads="1"/>
          </p:cNvSpPr>
          <p:nvPr>
            <p:ph type="sldNum" sz="quarter" idx="5"/>
          </p:nvPr>
        </p:nvSpPr>
        <p:spPr>
          <a:noFill/>
        </p:spPr>
        <p:txBody>
          <a:bodyPr/>
          <a:lstStyle/>
          <a:p>
            <a:pPr defTabSz="944518"/>
            <a:fld id="{D7BEFB0B-91A6-4A6D-9D29-FDEA781D7ADF}" type="slidenum">
              <a:rPr lang="en-US" smtClean="0"/>
              <a:pPr defTabSz="944518"/>
              <a:t>50</a:t>
            </a:fld>
            <a:endParaRPr lang="en-US"/>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57820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p:spPr>
        <p:txBody>
          <a:bodyPr/>
          <a:lstStyle/>
          <a:p>
            <a:pPr defTabSz="944518"/>
            <a:fld id="{92D4C7CB-D69A-476F-8893-74BD439FC6CC}" type="datetime3">
              <a:rPr lang="en-US" smtClean="0"/>
              <a:pPr defTabSz="944518"/>
              <a:t>24 February 2025</a:t>
            </a:fld>
            <a:endParaRPr lang="en-US"/>
          </a:p>
        </p:txBody>
      </p:sp>
      <p:sp>
        <p:nvSpPr>
          <p:cNvPr id="70659" name="Rectangle 5"/>
          <p:cNvSpPr>
            <a:spLocks noGrp="1" noChangeArrowheads="1"/>
          </p:cNvSpPr>
          <p:nvPr>
            <p:ph type="sldNum" sz="quarter" idx="5"/>
          </p:nvPr>
        </p:nvSpPr>
        <p:spPr>
          <a:noFill/>
        </p:spPr>
        <p:txBody>
          <a:bodyPr/>
          <a:lstStyle/>
          <a:p>
            <a:pPr defTabSz="944518"/>
            <a:fld id="{9C0B4600-0A68-4082-8A97-AFD45A81AE9E}" type="slidenum">
              <a:rPr lang="en-US" smtClean="0"/>
              <a:pPr defTabSz="944518"/>
              <a:t>51</a:t>
            </a:fld>
            <a:endParaRPr lang="en-US"/>
          </a:p>
        </p:txBody>
      </p:sp>
      <p:sp>
        <p:nvSpPr>
          <p:cNvPr id="70660" name="Rectangle 2"/>
          <p:cNvSpPr>
            <a:spLocks noGrp="1" noChangeArrowheads="1"/>
          </p:cNvSpPr>
          <p:nvPr>
            <p:ph type="body" idx="1"/>
          </p:nvPr>
        </p:nvSpPr>
        <p:spPr>
          <a:noFill/>
          <a:ln/>
        </p:spPr>
        <p:txBody>
          <a:bodyPr/>
          <a:lstStyle/>
          <a:p>
            <a:endParaRPr lang="en-US" dirty="0"/>
          </a:p>
        </p:txBody>
      </p:sp>
      <p:sp>
        <p:nvSpPr>
          <p:cNvPr id="7066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7485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pPr defTabSz="944518"/>
            <a:fld id="{49AB207E-F28B-46F2-A6DD-1E0C117D4B6B}" type="datetime3">
              <a:rPr lang="en-US" smtClean="0"/>
              <a:pPr defTabSz="944518"/>
              <a:t>24 February 2025</a:t>
            </a:fld>
            <a:endParaRPr lang="en-US"/>
          </a:p>
        </p:txBody>
      </p:sp>
      <p:sp>
        <p:nvSpPr>
          <p:cNvPr id="69635" name="Rectangle 5"/>
          <p:cNvSpPr>
            <a:spLocks noGrp="1" noChangeArrowheads="1"/>
          </p:cNvSpPr>
          <p:nvPr>
            <p:ph type="sldNum" sz="quarter" idx="5"/>
          </p:nvPr>
        </p:nvSpPr>
        <p:spPr>
          <a:noFill/>
        </p:spPr>
        <p:txBody>
          <a:bodyPr/>
          <a:lstStyle/>
          <a:p>
            <a:pPr defTabSz="944518"/>
            <a:fld id="{394FBE1C-723E-4E76-994F-E439279CA162}" type="slidenum">
              <a:rPr lang="en-US" smtClean="0"/>
              <a:pPr defTabSz="944518"/>
              <a:t>52</a:t>
            </a:fld>
            <a:endParaRPr lang="en-US"/>
          </a:p>
        </p:txBody>
      </p:sp>
      <p:sp>
        <p:nvSpPr>
          <p:cNvPr id="69636" name="Rectangle 2"/>
          <p:cNvSpPr>
            <a:spLocks noGrp="1" noChangeArrowheads="1"/>
          </p:cNvSpPr>
          <p:nvPr>
            <p:ph type="body" idx="1"/>
          </p:nvPr>
        </p:nvSpPr>
        <p:spPr>
          <a:noFill/>
          <a:ln/>
        </p:spPr>
        <p:txBody>
          <a:bodyPr/>
          <a:lstStyle/>
          <a:p>
            <a:endParaRPr lang="en-US" dirty="0"/>
          </a:p>
        </p:txBody>
      </p:sp>
      <p:sp>
        <p:nvSpPr>
          <p:cNvPr id="6963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67056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p:spPr>
        <p:txBody>
          <a:bodyPr/>
          <a:lstStyle/>
          <a:p>
            <a:pPr defTabSz="944518"/>
            <a:fld id="{49AB207E-F28B-46F2-A6DD-1E0C117D4B6B}" type="datetime3">
              <a:rPr lang="en-US" smtClean="0"/>
              <a:pPr defTabSz="944518"/>
              <a:t>24 February 2025</a:t>
            </a:fld>
            <a:endParaRPr lang="en-US"/>
          </a:p>
        </p:txBody>
      </p:sp>
      <p:sp>
        <p:nvSpPr>
          <p:cNvPr id="69635" name="Rectangle 5"/>
          <p:cNvSpPr>
            <a:spLocks noGrp="1" noChangeArrowheads="1"/>
          </p:cNvSpPr>
          <p:nvPr>
            <p:ph type="sldNum" sz="quarter" idx="5"/>
          </p:nvPr>
        </p:nvSpPr>
        <p:spPr>
          <a:noFill/>
        </p:spPr>
        <p:txBody>
          <a:bodyPr/>
          <a:lstStyle/>
          <a:p>
            <a:pPr defTabSz="944518"/>
            <a:fld id="{394FBE1C-723E-4E76-994F-E439279CA162}" type="slidenum">
              <a:rPr lang="en-US" smtClean="0"/>
              <a:pPr defTabSz="944518"/>
              <a:t>53</a:t>
            </a:fld>
            <a:endParaRPr lang="en-US"/>
          </a:p>
        </p:txBody>
      </p:sp>
      <p:sp>
        <p:nvSpPr>
          <p:cNvPr id="69636" name="Rectangle 2"/>
          <p:cNvSpPr>
            <a:spLocks noGrp="1" noChangeArrowheads="1"/>
          </p:cNvSpPr>
          <p:nvPr>
            <p:ph type="body" idx="1"/>
          </p:nvPr>
        </p:nvSpPr>
        <p:spPr>
          <a:noFill/>
          <a:ln/>
        </p:spPr>
        <p:txBody>
          <a:bodyPr/>
          <a:lstStyle/>
          <a:p>
            <a:endParaRPr lang="en-US" dirty="0"/>
          </a:p>
        </p:txBody>
      </p:sp>
      <p:sp>
        <p:nvSpPr>
          <p:cNvPr id="6963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48677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defTabSz="937189">
              <a:defRPr/>
            </a:pPr>
            <a:fld id="{6CB34C92-21F7-4902-92D5-E2BA13706FF3}" type="slidenum">
              <a:rPr lang="en-US" smtClean="0"/>
              <a:pPr defTabSz="937189">
                <a:defRPr/>
              </a:pPr>
              <a:t>54</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5056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p:spPr>
        <p:txBody>
          <a:bodyPr/>
          <a:lstStyle/>
          <a:p>
            <a:pPr defTabSz="944518"/>
            <a:fld id="{5F8BAD78-0FAC-45FE-A7E9-9257D7B7D40D}" type="datetime3">
              <a:rPr lang="en-US" smtClean="0"/>
              <a:pPr defTabSz="944518"/>
              <a:t>24 February 2025</a:t>
            </a:fld>
            <a:endParaRPr lang="en-US"/>
          </a:p>
        </p:txBody>
      </p:sp>
      <p:sp>
        <p:nvSpPr>
          <p:cNvPr id="71683" name="Rectangle 5"/>
          <p:cNvSpPr>
            <a:spLocks noGrp="1" noChangeArrowheads="1"/>
          </p:cNvSpPr>
          <p:nvPr>
            <p:ph type="sldNum" sz="quarter" idx="5"/>
          </p:nvPr>
        </p:nvSpPr>
        <p:spPr>
          <a:noFill/>
        </p:spPr>
        <p:txBody>
          <a:bodyPr/>
          <a:lstStyle/>
          <a:p>
            <a:pPr defTabSz="944518"/>
            <a:fld id="{37CF32EC-70A1-48FE-A50C-6B0FCD11F632}" type="slidenum">
              <a:rPr lang="en-US" smtClean="0"/>
              <a:pPr defTabSz="944518"/>
              <a:t>6</a:t>
            </a:fld>
            <a:endParaRPr lang="en-US"/>
          </a:p>
        </p:txBody>
      </p:sp>
      <p:sp>
        <p:nvSpPr>
          <p:cNvPr id="71684" name="Rectangle 2"/>
          <p:cNvSpPr>
            <a:spLocks noGrp="1" noRot="1" noChangeAspect="1" noChangeArrowheads="1" noTextEdit="1"/>
          </p:cNvSpPr>
          <p:nvPr>
            <p:ph type="sldImg"/>
          </p:nvPr>
        </p:nvSpPr>
        <p:spPr>
          <a:xfrm>
            <a:off x="1314450" y="693738"/>
            <a:ext cx="4321175" cy="3459162"/>
          </a:xfrm>
          <a:ln cap="flat"/>
        </p:spPr>
      </p:sp>
      <p:sp>
        <p:nvSpPr>
          <p:cNvPr id="71685" name="Rectangle 3"/>
          <p:cNvSpPr>
            <a:spLocks noGrp="1" noChangeArrowheads="1"/>
          </p:cNvSpPr>
          <p:nvPr>
            <p:ph type="body" idx="1"/>
          </p:nvPr>
        </p:nvSpPr>
        <p:spPr>
          <a:xfrm>
            <a:off x="925425" y="4389359"/>
            <a:ext cx="5099240" cy="4154341"/>
          </a:xfrm>
          <a:noFill/>
          <a:ln/>
        </p:spPr>
        <p:txBody>
          <a:bodyPr lIns="95815" rIns="95815"/>
          <a:lstStyle/>
          <a:p>
            <a:pPr defTabSz="963566" eaLnBrk="1" hangingPunct="1"/>
            <a:endParaRPr lang="en-US"/>
          </a:p>
        </p:txBody>
      </p:sp>
    </p:spTree>
    <p:extLst>
      <p:ext uri="{BB962C8B-B14F-4D97-AF65-F5344CB8AC3E}">
        <p14:creationId xmlns:p14="http://schemas.microsoft.com/office/powerpoint/2010/main" val="207303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pPr defTabSz="944518"/>
            <a:fld id="{56A512A6-6920-4004-80BA-D204EC78B0B2}" type="datetime3">
              <a:rPr lang="en-US" smtClean="0"/>
              <a:pPr defTabSz="944518"/>
              <a:t>24 February 2025</a:t>
            </a:fld>
            <a:endParaRPr lang="en-US"/>
          </a:p>
        </p:txBody>
      </p:sp>
      <p:sp>
        <p:nvSpPr>
          <p:cNvPr id="83971" name="Rectangle 5"/>
          <p:cNvSpPr>
            <a:spLocks noGrp="1" noChangeArrowheads="1"/>
          </p:cNvSpPr>
          <p:nvPr>
            <p:ph type="sldNum" sz="quarter" idx="5"/>
          </p:nvPr>
        </p:nvSpPr>
        <p:spPr>
          <a:noFill/>
        </p:spPr>
        <p:txBody>
          <a:bodyPr/>
          <a:lstStyle/>
          <a:p>
            <a:pPr defTabSz="944518"/>
            <a:fld id="{A305A197-9BE9-4D1C-B47F-DAD2410A4BA0}" type="slidenum">
              <a:rPr lang="en-US" smtClean="0"/>
              <a:pPr defTabSz="944518"/>
              <a:t>7</a:t>
            </a:fld>
            <a:endParaRPr 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1463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pPr defTabSz="944518"/>
            <a:fld id="{53B293B8-752E-4AD8-8A61-F71042A002AD}" type="datetime3">
              <a:rPr lang="en-US" smtClean="0"/>
              <a:pPr defTabSz="944518"/>
              <a:t>24 February 2025</a:t>
            </a:fld>
            <a:endParaRPr lang="en-US"/>
          </a:p>
        </p:txBody>
      </p:sp>
      <p:sp>
        <p:nvSpPr>
          <p:cNvPr id="73731" name="Rectangle 5"/>
          <p:cNvSpPr>
            <a:spLocks noGrp="1" noChangeArrowheads="1"/>
          </p:cNvSpPr>
          <p:nvPr>
            <p:ph type="sldNum" sz="quarter" idx="5"/>
          </p:nvPr>
        </p:nvSpPr>
        <p:spPr>
          <a:noFill/>
        </p:spPr>
        <p:txBody>
          <a:bodyPr/>
          <a:lstStyle/>
          <a:p>
            <a:pPr defTabSz="944518"/>
            <a:fld id="{51381FE0-6E67-4F9B-A54D-11D747EAFBC8}" type="slidenum">
              <a:rPr lang="en-US" smtClean="0"/>
              <a:pPr defTabSz="944518"/>
              <a:t>8</a:t>
            </a:fld>
            <a:endParaRPr lang="en-US"/>
          </a:p>
        </p:txBody>
      </p:sp>
      <p:sp>
        <p:nvSpPr>
          <p:cNvPr id="73732" name="Rectangle 2"/>
          <p:cNvSpPr>
            <a:spLocks noGrp="1" noRot="1" noChangeAspect="1" noChangeArrowheads="1" noTextEdit="1"/>
          </p:cNvSpPr>
          <p:nvPr>
            <p:ph type="sldImg"/>
          </p:nvPr>
        </p:nvSpPr>
        <p:spPr>
          <a:xfrm>
            <a:off x="1314450" y="693738"/>
            <a:ext cx="4321175" cy="3459162"/>
          </a:xfrm>
          <a:ln cap="flat"/>
        </p:spPr>
      </p:sp>
      <p:sp>
        <p:nvSpPr>
          <p:cNvPr id="73733" name="Rectangle 3"/>
          <p:cNvSpPr>
            <a:spLocks noGrp="1" noChangeArrowheads="1"/>
          </p:cNvSpPr>
          <p:nvPr>
            <p:ph type="body" idx="1"/>
          </p:nvPr>
        </p:nvSpPr>
        <p:spPr>
          <a:xfrm>
            <a:off x="925425" y="4389359"/>
            <a:ext cx="5099240" cy="4154341"/>
          </a:xfrm>
          <a:noFill/>
          <a:ln/>
        </p:spPr>
        <p:txBody>
          <a:bodyPr lIns="95815" rIns="95815"/>
          <a:lstStyle/>
          <a:p>
            <a:pPr defTabSz="963566" eaLnBrk="1" hangingPunct="1"/>
            <a:endParaRPr lang="en-US" dirty="0"/>
          </a:p>
        </p:txBody>
      </p:sp>
    </p:spTree>
    <p:extLst>
      <p:ext uri="{BB962C8B-B14F-4D97-AF65-F5344CB8AC3E}">
        <p14:creationId xmlns:p14="http://schemas.microsoft.com/office/powerpoint/2010/main" val="236302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p:spPr>
        <p:txBody>
          <a:bodyPr/>
          <a:lstStyle/>
          <a:p>
            <a:pPr defTabSz="944518"/>
            <a:fld id="{53B293B8-752E-4AD8-8A61-F71042A002AD}" type="datetime3">
              <a:rPr lang="en-US" smtClean="0"/>
              <a:pPr defTabSz="944518"/>
              <a:t>24 February 2025</a:t>
            </a:fld>
            <a:endParaRPr lang="en-US"/>
          </a:p>
        </p:txBody>
      </p:sp>
      <p:sp>
        <p:nvSpPr>
          <p:cNvPr id="73731" name="Rectangle 5"/>
          <p:cNvSpPr>
            <a:spLocks noGrp="1" noChangeArrowheads="1"/>
          </p:cNvSpPr>
          <p:nvPr>
            <p:ph type="sldNum" sz="quarter" idx="5"/>
          </p:nvPr>
        </p:nvSpPr>
        <p:spPr>
          <a:noFill/>
        </p:spPr>
        <p:txBody>
          <a:bodyPr/>
          <a:lstStyle/>
          <a:p>
            <a:pPr defTabSz="944518"/>
            <a:fld id="{51381FE0-6E67-4F9B-A54D-11D747EAFBC8}" type="slidenum">
              <a:rPr lang="en-US" smtClean="0"/>
              <a:pPr defTabSz="944518"/>
              <a:t>9</a:t>
            </a:fld>
            <a:endParaRPr lang="en-US"/>
          </a:p>
        </p:txBody>
      </p:sp>
      <p:sp>
        <p:nvSpPr>
          <p:cNvPr id="73732" name="Rectangle 2"/>
          <p:cNvSpPr>
            <a:spLocks noGrp="1" noRot="1" noChangeAspect="1" noChangeArrowheads="1" noTextEdit="1"/>
          </p:cNvSpPr>
          <p:nvPr>
            <p:ph type="sldImg"/>
          </p:nvPr>
        </p:nvSpPr>
        <p:spPr>
          <a:xfrm>
            <a:off x="1314450" y="693738"/>
            <a:ext cx="4321175" cy="3459162"/>
          </a:xfrm>
          <a:ln cap="flat"/>
        </p:spPr>
      </p:sp>
      <p:sp>
        <p:nvSpPr>
          <p:cNvPr id="73733" name="Rectangle 3"/>
          <p:cNvSpPr>
            <a:spLocks noGrp="1" noChangeArrowheads="1"/>
          </p:cNvSpPr>
          <p:nvPr>
            <p:ph type="body" idx="1"/>
          </p:nvPr>
        </p:nvSpPr>
        <p:spPr>
          <a:xfrm>
            <a:off x="925425" y="4389359"/>
            <a:ext cx="5099240" cy="4154341"/>
          </a:xfrm>
          <a:noFill/>
          <a:ln/>
        </p:spPr>
        <p:txBody>
          <a:bodyPr lIns="95815" rIns="95815"/>
          <a:lstStyle/>
          <a:p>
            <a:pPr defTabSz="963566" eaLnBrk="1" hangingPunct="1"/>
            <a:endParaRPr lang="en-US" dirty="0"/>
          </a:p>
        </p:txBody>
      </p:sp>
    </p:spTree>
    <p:extLst>
      <p:ext uri="{BB962C8B-B14F-4D97-AF65-F5344CB8AC3E}">
        <p14:creationId xmlns:p14="http://schemas.microsoft.com/office/powerpoint/2010/main" val="6481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8"/>
          <p:cNvGrpSpPr>
            <a:grpSpLocks/>
          </p:cNvGrpSpPr>
          <p:nvPr/>
        </p:nvGrpSpPr>
        <p:grpSpPr bwMode="auto">
          <a:xfrm rot="-129976">
            <a:off x="1848733" y="1840732"/>
            <a:ext cx="5446712" cy="3599645"/>
            <a:chOff x="1092" y="844"/>
            <a:chExt cx="3576" cy="2606"/>
          </a:xfrm>
        </p:grpSpPr>
        <p:sp>
          <p:nvSpPr>
            <p:cNvPr id="5" name="Freeform 1029"/>
            <p:cNvSpPr>
              <a:spLocks/>
            </p:cNvSpPr>
            <p:nvPr/>
          </p:nvSpPr>
          <p:spPr bwMode="auto">
            <a:xfrm>
              <a:off x="1375" y="967"/>
              <a:ext cx="370" cy="362"/>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solidFill>
              <a:srgbClr val="FFD80F"/>
            </a:solidFill>
            <a:ln w="9525" cap="rnd">
              <a:noFill/>
              <a:round/>
              <a:headEnd/>
              <a:tailEnd/>
            </a:ln>
            <a:effectLst/>
          </p:spPr>
          <p:txBody>
            <a:bodyPr/>
            <a:lstStyle/>
            <a:p>
              <a:pPr>
                <a:defRPr/>
              </a:pPr>
              <a:endParaRPr lang="en-US" dirty="0"/>
            </a:p>
          </p:txBody>
        </p:sp>
        <p:sp>
          <p:nvSpPr>
            <p:cNvPr id="6" name="Freeform 1030"/>
            <p:cNvSpPr>
              <a:spLocks/>
            </p:cNvSpPr>
            <p:nvPr/>
          </p:nvSpPr>
          <p:spPr bwMode="auto">
            <a:xfrm>
              <a:off x="1375" y="967"/>
              <a:ext cx="370" cy="362"/>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 name="Freeform 1031"/>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dirty="0"/>
            </a:p>
          </p:txBody>
        </p:sp>
        <p:sp>
          <p:nvSpPr>
            <p:cNvPr id="8" name="Freeform 1032"/>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 name="Freeform 1033"/>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solidFill>
              <a:srgbClr val="FFD80F"/>
            </a:solidFill>
            <a:ln w="9525" cap="rnd">
              <a:noFill/>
              <a:round/>
              <a:headEnd/>
              <a:tailEnd/>
            </a:ln>
            <a:effectLst/>
          </p:spPr>
          <p:txBody>
            <a:bodyPr/>
            <a:lstStyle/>
            <a:p>
              <a:pPr>
                <a:defRPr/>
              </a:pPr>
              <a:endParaRPr lang="en-US" dirty="0"/>
            </a:p>
          </p:txBody>
        </p:sp>
        <p:sp>
          <p:nvSpPr>
            <p:cNvPr id="10" name="Freeform 1034"/>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 name="Freeform 1035"/>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solidFill>
              <a:srgbClr val="FFD80F"/>
            </a:solidFill>
            <a:ln w="9525" cap="rnd">
              <a:noFill/>
              <a:round/>
              <a:headEnd/>
              <a:tailEnd/>
            </a:ln>
            <a:effectLst/>
          </p:spPr>
          <p:txBody>
            <a:bodyPr/>
            <a:lstStyle/>
            <a:p>
              <a:pPr>
                <a:defRPr/>
              </a:pPr>
              <a:endParaRPr lang="en-US" dirty="0"/>
            </a:p>
          </p:txBody>
        </p:sp>
        <p:sp>
          <p:nvSpPr>
            <p:cNvPr id="12" name="Freeform 1036"/>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 name="Freeform 1037"/>
            <p:cNvSpPr>
              <a:spLocks/>
            </p:cNvSpPr>
            <p:nvPr/>
          </p:nvSpPr>
          <p:spPr bwMode="auto">
            <a:xfrm>
              <a:off x="1622" y="1133"/>
              <a:ext cx="222" cy="270"/>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solidFill>
              <a:srgbClr val="FFD80F"/>
            </a:solidFill>
            <a:ln w="9525" cap="rnd">
              <a:noFill/>
              <a:round/>
              <a:headEnd/>
              <a:tailEnd/>
            </a:ln>
            <a:effectLst/>
          </p:spPr>
          <p:txBody>
            <a:bodyPr/>
            <a:lstStyle/>
            <a:p>
              <a:pPr>
                <a:defRPr/>
              </a:pPr>
              <a:endParaRPr lang="en-US" dirty="0"/>
            </a:p>
          </p:txBody>
        </p:sp>
        <p:sp>
          <p:nvSpPr>
            <p:cNvPr id="14" name="Freeform 1038"/>
            <p:cNvSpPr>
              <a:spLocks/>
            </p:cNvSpPr>
            <p:nvPr/>
          </p:nvSpPr>
          <p:spPr bwMode="auto">
            <a:xfrm>
              <a:off x="1622" y="1133"/>
              <a:ext cx="222" cy="270"/>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 name="Freeform 1039"/>
            <p:cNvSpPr>
              <a:spLocks/>
            </p:cNvSpPr>
            <p:nvPr/>
          </p:nvSpPr>
          <p:spPr bwMode="auto">
            <a:xfrm>
              <a:off x="1671" y="1174"/>
              <a:ext cx="222"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solidFill>
              <a:srgbClr val="FFD80F"/>
            </a:solidFill>
            <a:ln w="9525" cap="rnd">
              <a:noFill/>
              <a:round/>
              <a:headEnd/>
              <a:tailEnd/>
            </a:ln>
            <a:effectLst/>
          </p:spPr>
          <p:txBody>
            <a:bodyPr/>
            <a:lstStyle/>
            <a:p>
              <a:pPr>
                <a:defRPr/>
              </a:pPr>
              <a:endParaRPr lang="en-US" dirty="0"/>
            </a:p>
          </p:txBody>
        </p:sp>
        <p:sp>
          <p:nvSpPr>
            <p:cNvPr id="16" name="Freeform 1040"/>
            <p:cNvSpPr>
              <a:spLocks/>
            </p:cNvSpPr>
            <p:nvPr/>
          </p:nvSpPr>
          <p:spPr bwMode="auto">
            <a:xfrm>
              <a:off x="1671" y="1174"/>
              <a:ext cx="222" cy="269"/>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 name="Freeform 1041"/>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solidFill>
              <a:srgbClr val="FFD80F"/>
            </a:solidFill>
            <a:ln w="9525" cap="rnd">
              <a:noFill/>
              <a:round/>
              <a:headEnd/>
              <a:tailEnd/>
            </a:ln>
            <a:effectLst/>
          </p:spPr>
          <p:txBody>
            <a:bodyPr/>
            <a:lstStyle/>
            <a:p>
              <a:pPr>
                <a:defRPr/>
              </a:pPr>
              <a:endParaRPr lang="en-US" dirty="0"/>
            </a:p>
          </p:txBody>
        </p:sp>
        <p:sp>
          <p:nvSpPr>
            <p:cNvPr id="18" name="Freeform 1042"/>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 name="Freeform 1043"/>
            <p:cNvSpPr>
              <a:spLocks/>
            </p:cNvSpPr>
            <p:nvPr/>
          </p:nvSpPr>
          <p:spPr bwMode="auto">
            <a:xfrm>
              <a:off x="1720" y="1212"/>
              <a:ext cx="222"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solidFill>
              <a:srgbClr val="FFD80F"/>
            </a:solidFill>
            <a:ln w="9525" cap="rnd">
              <a:noFill/>
              <a:round/>
              <a:headEnd/>
              <a:tailEnd/>
            </a:ln>
            <a:effectLst/>
          </p:spPr>
          <p:txBody>
            <a:bodyPr/>
            <a:lstStyle/>
            <a:p>
              <a:pPr>
                <a:defRPr/>
              </a:pPr>
              <a:endParaRPr lang="en-US" dirty="0"/>
            </a:p>
          </p:txBody>
        </p:sp>
        <p:sp>
          <p:nvSpPr>
            <p:cNvPr id="20" name="Freeform 1044"/>
            <p:cNvSpPr>
              <a:spLocks/>
            </p:cNvSpPr>
            <p:nvPr/>
          </p:nvSpPr>
          <p:spPr bwMode="auto">
            <a:xfrm>
              <a:off x="1720" y="1212"/>
              <a:ext cx="222"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 name="Freeform 1045"/>
            <p:cNvSpPr>
              <a:spLocks/>
            </p:cNvSpPr>
            <p:nvPr/>
          </p:nvSpPr>
          <p:spPr bwMode="auto">
            <a:xfrm>
              <a:off x="1375" y="959"/>
              <a:ext cx="247" cy="269"/>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solidFill>
              <a:srgbClr val="FFD80F"/>
            </a:solidFill>
            <a:ln w="9525" cap="rnd">
              <a:noFill/>
              <a:round/>
              <a:headEnd/>
              <a:tailEnd/>
            </a:ln>
            <a:effectLst/>
          </p:spPr>
          <p:txBody>
            <a:bodyPr/>
            <a:lstStyle/>
            <a:p>
              <a:pPr>
                <a:defRPr/>
              </a:pPr>
              <a:endParaRPr lang="en-US" dirty="0"/>
            </a:p>
          </p:txBody>
        </p:sp>
        <p:sp>
          <p:nvSpPr>
            <p:cNvPr id="22" name="Freeform 1046"/>
            <p:cNvSpPr>
              <a:spLocks/>
            </p:cNvSpPr>
            <p:nvPr/>
          </p:nvSpPr>
          <p:spPr bwMode="auto">
            <a:xfrm>
              <a:off x="1375" y="959"/>
              <a:ext cx="247" cy="269"/>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 name="Freeform 1047"/>
            <p:cNvSpPr>
              <a:spLocks/>
            </p:cNvSpPr>
            <p:nvPr/>
          </p:nvSpPr>
          <p:spPr bwMode="auto">
            <a:xfrm>
              <a:off x="1267" y="882"/>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solidFill>
              <a:srgbClr val="FFD80F"/>
            </a:solidFill>
            <a:ln w="9525" cap="rnd">
              <a:noFill/>
              <a:round/>
              <a:headEnd/>
              <a:tailEnd/>
            </a:ln>
            <a:effectLst/>
          </p:spPr>
          <p:txBody>
            <a:bodyPr/>
            <a:lstStyle/>
            <a:p>
              <a:pPr>
                <a:defRPr/>
              </a:pPr>
              <a:endParaRPr lang="en-US" dirty="0"/>
            </a:p>
          </p:txBody>
        </p:sp>
        <p:sp>
          <p:nvSpPr>
            <p:cNvPr id="24" name="Freeform 1048"/>
            <p:cNvSpPr>
              <a:spLocks/>
            </p:cNvSpPr>
            <p:nvPr/>
          </p:nvSpPr>
          <p:spPr bwMode="auto">
            <a:xfrm>
              <a:off x="1267" y="882"/>
              <a:ext cx="245" cy="245"/>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 name="Freeform 1049"/>
            <p:cNvSpPr>
              <a:spLocks/>
            </p:cNvSpPr>
            <p:nvPr/>
          </p:nvSpPr>
          <p:spPr bwMode="auto">
            <a:xfrm>
              <a:off x="2066" y="1005"/>
              <a:ext cx="148" cy="244"/>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solidFill>
              <a:srgbClr val="FFD80F"/>
            </a:solidFill>
            <a:ln w="9525" cap="rnd">
              <a:noFill/>
              <a:round/>
              <a:headEnd/>
              <a:tailEnd/>
            </a:ln>
            <a:effectLst/>
          </p:spPr>
          <p:txBody>
            <a:bodyPr/>
            <a:lstStyle/>
            <a:p>
              <a:pPr>
                <a:defRPr/>
              </a:pPr>
              <a:endParaRPr lang="en-US" dirty="0"/>
            </a:p>
          </p:txBody>
        </p:sp>
        <p:sp>
          <p:nvSpPr>
            <p:cNvPr id="26" name="Freeform 1050"/>
            <p:cNvSpPr>
              <a:spLocks/>
            </p:cNvSpPr>
            <p:nvPr/>
          </p:nvSpPr>
          <p:spPr bwMode="auto">
            <a:xfrm>
              <a:off x="2066" y="1005"/>
              <a:ext cx="148" cy="244"/>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 name="Freeform 1051"/>
            <p:cNvSpPr>
              <a:spLocks/>
            </p:cNvSpPr>
            <p:nvPr/>
          </p:nvSpPr>
          <p:spPr bwMode="auto">
            <a:xfrm>
              <a:off x="1656" y="1760"/>
              <a:ext cx="96" cy="100"/>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solidFill>
              <a:srgbClr val="FFD80F"/>
            </a:solidFill>
            <a:ln w="9525" cap="rnd">
              <a:noFill/>
              <a:round/>
              <a:headEnd/>
              <a:tailEnd/>
            </a:ln>
            <a:effectLst/>
          </p:spPr>
          <p:txBody>
            <a:bodyPr/>
            <a:lstStyle/>
            <a:p>
              <a:pPr>
                <a:defRPr/>
              </a:pPr>
              <a:endParaRPr lang="en-US" dirty="0"/>
            </a:p>
          </p:txBody>
        </p:sp>
        <p:sp>
          <p:nvSpPr>
            <p:cNvPr id="28" name="Freeform 1052"/>
            <p:cNvSpPr>
              <a:spLocks/>
            </p:cNvSpPr>
            <p:nvPr/>
          </p:nvSpPr>
          <p:spPr bwMode="auto">
            <a:xfrm>
              <a:off x="1656" y="1760"/>
              <a:ext cx="96" cy="100"/>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 name="Freeform 1053"/>
            <p:cNvSpPr>
              <a:spLocks/>
            </p:cNvSpPr>
            <p:nvPr/>
          </p:nvSpPr>
          <p:spPr bwMode="auto">
            <a:xfrm>
              <a:off x="1202" y="844"/>
              <a:ext cx="634"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solidFill>
              <a:srgbClr val="FFD80F"/>
            </a:solidFill>
            <a:ln w="9525" cap="rnd">
              <a:noFill/>
              <a:round/>
              <a:headEnd/>
              <a:tailEnd/>
            </a:ln>
            <a:effectLst/>
          </p:spPr>
          <p:txBody>
            <a:bodyPr/>
            <a:lstStyle/>
            <a:p>
              <a:pPr>
                <a:defRPr/>
              </a:pPr>
              <a:endParaRPr lang="en-US" dirty="0"/>
            </a:p>
          </p:txBody>
        </p:sp>
        <p:sp>
          <p:nvSpPr>
            <p:cNvPr id="30" name="Freeform 1054"/>
            <p:cNvSpPr>
              <a:spLocks/>
            </p:cNvSpPr>
            <p:nvPr/>
          </p:nvSpPr>
          <p:spPr bwMode="auto">
            <a:xfrm>
              <a:off x="1202" y="844"/>
              <a:ext cx="634"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1" name="Freeform 1055"/>
            <p:cNvSpPr>
              <a:spLocks/>
            </p:cNvSpPr>
            <p:nvPr/>
          </p:nvSpPr>
          <p:spPr bwMode="auto">
            <a:xfrm>
              <a:off x="1942" y="1375"/>
              <a:ext cx="2664" cy="2055"/>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solidFill>
              <a:srgbClr val="FFD80F"/>
            </a:solidFill>
            <a:ln w="9525" cap="rnd">
              <a:noFill/>
              <a:round/>
              <a:headEnd/>
              <a:tailEnd/>
            </a:ln>
            <a:effectLst/>
          </p:spPr>
          <p:txBody>
            <a:bodyPr/>
            <a:lstStyle/>
            <a:p>
              <a:pPr>
                <a:defRPr/>
              </a:pPr>
              <a:endParaRPr lang="en-US" dirty="0"/>
            </a:p>
          </p:txBody>
        </p:sp>
        <p:sp>
          <p:nvSpPr>
            <p:cNvPr id="32" name="Freeform 1056"/>
            <p:cNvSpPr>
              <a:spLocks/>
            </p:cNvSpPr>
            <p:nvPr/>
          </p:nvSpPr>
          <p:spPr bwMode="auto">
            <a:xfrm>
              <a:off x="1942" y="1375"/>
              <a:ext cx="2664" cy="2055"/>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3" name="Freeform 1057"/>
            <p:cNvSpPr>
              <a:spLocks/>
            </p:cNvSpPr>
            <p:nvPr/>
          </p:nvSpPr>
          <p:spPr bwMode="auto">
            <a:xfrm>
              <a:off x="2299" y="1675"/>
              <a:ext cx="329" cy="229"/>
            </a:xfrm>
            <a:custGeom>
              <a:avLst/>
              <a:gdLst/>
              <a:ahLst/>
              <a:cxnLst>
                <a:cxn ang="0">
                  <a:pos x="109" y="228"/>
                </a:cxn>
                <a:cxn ang="0">
                  <a:pos x="109" y="225"/>
                </a:cxn>
                <a:cxn ang="0">
                  <a:pos x="111" y="220"/>
                </a:cxn>
                <a:cxn ang="0">
                  <a:pos x="115" y="211"/>
                </a:cxn>
                <a:cxn ang="0">
                  <a:pos x="119" y="202"/>
                </a:cxn>
                <a:cxn ang="0">
                  <a:pos x="126" y="190"/>
                </a:cxn>
                <a:cxn ang="0">
                  <a:pos x="132" y="177"/>
                </a:cxn>
                <a:cxn ang="0">
                  <a:pos x="140" y="164"/>
                </a:cxn>
                <a:cxn ang="0">
                  <a:pos x="149" y="153"/>
                </a:cxn>
                <a:cxn ang="0">
                  <a:pos x="157" y="143"/>
                </a:cxn>
                <a:cxn ang="0">
                  <a:pos x="167" y="135"/>
                </a:cxn>
                <a:cxn ang="0">
                  <a:pos x="167" y="135"/>
                </a:cxn>
                <a:cxn ang="0">
                  <a:pos x="181" y="128"/>
                </a:cxn>
                <a:cxn ang="0">
                  <a:pos x="197" y="122"/>
                </a:cxn>
                <a:cxn ang="0">
                  <a:pos x="216" y="120"/>
                </a:cxn>
                <a:cxn ang="0">
                  <a:pos x="239" y="118"/>
                </a:cxn>
                <a:cxn ang="0">
                  <a:pos x="261" y="116"/>
                </a:cxn>
                <a:cxn ang="0">
                  <a:pos x="281" y="116"/>
                </a:cxn>
                <a:cxn ang="0">
                  <a:pos x="300" y="116"/>
                </a:cxn>
                <a:cxn ang="0">
                  <a:pos x="314" y="116"/>
                </a:cxn>
                <a:cxn ang="0">
                  <a:pos x="323" y="116"/>
                </a:cxn>
                <a:cxn ang="0">
                  <a:pos x="328" y="118"/>
                </a:cxn>
                <a:cxn ang="0">
                  <a:pos x="167" y="0"/>
                </a:cxn>
                <a:cxn ang="0">
                  <a:pos x="0" y="151"/>
                </a:cxn>
                <a:cxn ang="0">
                  <a:pos x="109" y="228"/>
                </a:cxn>
                <a:cxn ang="0">
                  <a:pos x="109" y="228"/>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lnTo>
                    <a:pt x="109" y="228"/>
                  </a:lnTo>
                </a:path>
              </a:pathLst>
            </a:custGeom>
            <a:solidFill>
              <a:srgbClr val="7C6000"/>
            </a:solidFill>
            <a:ln w="9525" cap="rnd">
              <a:noFill/>
              <a:round/>
              <a:headEnd/>
              <a:tailEnd/>
            </a:ln>
            <a:effectLst/>
          </p:spPr>
          <p:txBody>
            <a:bodyPr/>
            <a:lstStyle/>
            <a:p>
              <a:pPr>
                <a:defRPr/>
              </a:pPr>
              <a:endParaRPr lang="en-US" dirty="0"/>
            </a:p>
          </p:txBody>
        </p:sp>
        <p:sp>
          <p:nvSpPr>
            <p:cNvPr id="34" name="Freeform 1058"/>
            <p:cNvSpPr>
              <a:spLocks/>
            </p:cNvSpPr>
            <p:nvPr/>
          </p:nvSpPr>
          <p:spPr bwMode="auto">
            <a:xfrm>
              <a:off x="3619" y="2653"/>
              <a:ext cx="218" cy="231"/>
            </a:xfrm>
            <a:custGeom>
              <a:avLst/>
              <a:gdLst/>
              <a:ahLst/>
              <a:cxnLst>
                <a:cxn ang="0">
                  <a:pos x="135" y="229"/>
                </a:cxn>
                <a:cxn ang="0">
                  <a:pos x="133" y="227"/>
                </a:cxn>
                <a:cxn ang="0">
                  <a:pos x="133" y="221"/>
                </a:cxn>
                <a:cxn ang="0">
                  <a:pos x="133" y="212"/>
                </a:cxn>
                <a:cxn ang="0">
                  <a:pos x="133" y="200"/>
                </a:cxn>
                <a:cxn ang="0">
                  <a:pos x="133" y="187"/>
                </a:cxn>
                <a:cxn ang="0">
                  <a:pos x="133" y="172"/>
                </a:cxn>
                <a:cxn ang="0">
                  <a:pos x="133" y="157"/>
                </a:cxn>
                <a:cxn ang="0">
                  <a:pos x="135" y="143"/>
                </a:cxn>
                <a:cxn ang="0">
                  <a:pos x="138" y="129"/>
                </a:cxn>
                <a:cxn ang="0">
                  <a:pos x="143" y="120"/>
                </a:cxn>
                <a:cxn ang="0">
                  <a:pos x="212" y="69"/>
                </a:cxn>
                <a:cxn ang="0">
                  <a:pos x="110" y="0"/>
                </a:cxn>
                <a:cxn ang="0">
                  <a:pos x="0" y="136"/>
                </a:cxn>
                <a:cxn ang="0">
                  <a:pos x="135" y="229"/>
                </a:cxn>
                <a:cxn ang="0">
                  <a:pos x="135" y="229"/>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lnTo>
                    <a:pt x="135" y="229"/>
                  </a:lnTo>
                </a:path>
              </a:pathLst>
            </a:custGeom>
            <a:solidFill>
              <a:srgbClr val="7C6000"/>
            </a:solidFill>
            <a:ln w="9525" cap="rnd">
              <a:noFill/>
              <a:round/>
              <a:headEnd/>
              <a:tailEnd/>
            </a:ln>
            <a:effectLst/>
          </p:spPr>
          <p:txBody>
            <a:bodyPr/>
            <a:lstStyle/>
            <a:p>
              <a:pPr>
                <a:defRPr/>
              </a:pPr>
              <a:endParaRPr lang="en-US" dirty="0"/>
            </a:p>
          </p:txBody>
        </p:sp>
        <p:sp>
          <p:nvSpPr>
            <p:cNvPr id="35" name="Freeform 1059"/>
            <p:cNvSpPr>
              <a:spLocks/>
            </p:cNvSpPr>
            <p:nvPr/>
          </p:nvSpPr>
          <p:spPr bwMode="auto">
            <a:xfrm>
              <a:off x="3051" y="2237"/>
              <a:ext cx="223" cy="246"/>
            </a:xfrm>
            <a:custGeom>
              <a:avLst/>
              <a:gdLst/>
              <a:ahLst/>
              <a:cxnLst>
                <a:cxn ang="0">
                  <a:pos x="135" y="244"/>
                </a:cxn>
                <a:cxn ang="0">
                  <a:pos x="135" y="241"/>
                </a:cxn>
                <a:cxn ang="0">
                  <a:pos x="135" y="234"/>
                </a:cxn>
                <a:cxn ang="0">
                  <a:pos x="137" y="223"/>
                </a:cxn>
                <a:cxn ang="0">
                  <a:pos x="138" y="208"/>
                </a:cxn>
                <a:cxn ang="0">
                  <a:pos x="140" y="193"/>
                </a:cxn>
                <a:cxn ang="0">
                  <a:pos x="143" y="176"/>
                </a:cxn>
                <a:cxn ang="0">
                  <a:pos x="147" y="160"/>
                </a:cxn>
                <a:cxn ang="0">
                  <a:pos x="152" y="143"/>
                </a:cxn>
                <a:cxn ang="0">
                  <a:pos x="156" y="128"/>
                </a:cxn>
                <a:cxn ang="0">
                  <a:pos x="160" y="118"/>
                </a:cxn>
                <a:cxn ang="0">
                  <a:pos x="228" y="68"/>
                </a:cxn>
                <a:cxn ang="0">
                  <a:pos x="126" y="0"/>
                </a:cxn>
                <a:cxn ang="0">
                  <a:pos x="0" y="151"/>
                </a:cxn>
                <a:cxn ang="0">
                  <a:pos x="135" y="244"/>
                </a:cxn>
                <a:cxn ang="0">
                  <a:pos x="135" y="244"/>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lnTo>
                    <a:pt x="135" y="244"/>
                  </a:lnTo>
                </a:path>
              </a:pathLst>
            </a:custGeom>
            <a:solidFill>
              <a:srgbClr val="7C6000"/>
            </a:solidFill>
            <a:ln w="9525" cap="rnd">
              <a:noFill/>
              <a:round/>
              <a:headEnd/>
              <a:tailEnd/>
            </a:ln>
            <a:effectLst/>
          </p:spPr>
          <p:txBody>
            <a:bodyPr/>
            <a:lstStyle/>
            <a:p>
              <a:pPr>
                <a:defRPr/>
              </a:pPr>
              <a:endParaRPr lang="en-US" dirty="0"/>
            </a:p>
          </p:txBody>
        </p:sp>
        <p:sp>
          <p:nvSpPr>
            <p:cNvPr id="36" name="Freeform 1060"/>
            <p:cNvSpPr>
              <a:spLocks/>
            </p:cNvSpPr>
            <p:nvPr/>
          </p:nvSpPr>
          <p:spPr bwMode="auto">
            <a:xfrm>
              <a:off x="1586" y="1190"/>
              <a:ext cx="603"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solidFill>
              <a:srgbClr val="FFD80F"/>
            </a:solidFill>
            <a:ln w="9525" cap="rnd">
              <a:noFill/>
              <a:round/>
              <a:headEnd/>
              <a:tailEnd/>
            </a:ln>
            <a:effectLst/>
          </p:spPr>
          <p:txBody>
            <a:bodyPr/>
            <a:lstStyle/>
            <a:p>
              <a:pPr>
                <a:defRPr/>
              </a:pPr>
              <a:endParaRPr lang="en-US" dirty="0"/>
            </a:p>
          </p:txBody>
        </p:sp>
        <p:sp>
          <p:nvSpPr>
            <p:cNvPr id="37" name="Freeform 1061"/>
            <p:cNvSpPr>
              <a:spLocks/>
            </p:cNvSpPr>
            <p:nvPr/>
          </p:nvSpPr>
          <p:spPr bwMode="auto">
            <a:xfrm>
              <a:off x="1586" y="1190"/>
              <a:ext cx="603"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38" name="Freeform 1062"/>
            <p:cNvSpPr>
              <a:spLocks/>
            </p:cNvSpPr>
            <p:nvPr/>
          </p:nvSpPr>
          <p:spPr bwMode="auto">
            <a:xfrm>
              <a:off x="1104" y="1367"/>
              <a:ext cx="3058" cy="1948"/>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solidFill>
              <a:srgbClr val="FFD80F"/>
            </a:solidFill>
            <a:ln w="9525" cap="rnd">
              <a:noFill/>
              <a:round/>
              <a:headEnd/>
              <a:tailEnd/>
            </a:ln>
            <a:effectLst/>
          </p:spPr>
          <p:txBody>
            <a:bodyPr/>
            <a:lstStyle/>
            <a:p>
              <a:pPr>
                <a:defRPr/>
              </a:pPr>
              <a:endParaRPr lang="en-US" dirty="0"/>
            </a:p>
          </p:txBody>
        </p:sp>
        <p:sp>
          <p:nvSpPr>
            <p:cNvPr id="39" name="Freeform 1063"/>
            <p:cNvSpPr>
              <a:spLocks/>
            </p:cNvSpPr>
            <p:nvPr/>
          </p:nvSpPr>
          <p:spPr bwMode="auto">
            <a:xfrm>
              <a:off x="1104" y="1367"/>
              <a:ext cx="3058" cy="1948"/>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0" name="Freeform 1064"/>
            <p:cNvSpPr>
              <a:spLocks/>
            </p:cNvSpPr>
            <p:nvPr/>
          </p:nvSpPr>
          <p:spPr bwMode="auto">
            <a:xfrm>
              <a:off x="1646" y="2807"/>
              <a:ext cx="213" cy="221"/>
            </a:xfrm>
            <a:custGeom>
              <a:avLst/>
              <a:gdLst/>
              <a:ahLst/>
              <a:cxnLst>
                <a:cxn ang="0">
                  <a:pos x="0" y="84"/>
                </a:cxn>
                <a:cxn ang="0">
                  <a:pos x="0" y="86"/>
                </a:cxn>
                <a:cxn ang="0">
                  <a:pos x="4" y="91"/>
                </a:cxn>
                <a:cxn ang="0">
                  <a:pos x="11" y="101"/>
                </a:cxn>
                <a:cxn ang="0">
                  <a:pos x="14" y="112"/>
                </a:cxn>
                <a:cxn ang="0">
                  <a:pos x="20" y="126"/>
                </a:cxn>
                <a:cxn ang="0">
                  <a:pos x="27" y="143"/>
                </a:cxn>
                <a:cxn ang="0">
                  <a:pos x="29" y="160"/>
                </a:cxn>
                <a:cxn ang="0">
                  <a:pos x="32" y="179"/>
                </a:cxn>
                <a:cxn ang="0">
                  <a:pos x="29" y="200"/>
                </a:cxn>
                <a:cxn ang="0">
                  <a:pos x="25" y="219"/>
                </a:cxn>
                <a:cxn ang="0">
                  <a:pos x="212" y="135"/>
                </a:cxn>
                <a:cxn ang="0">
                  <a:pos x="168" y="0"/>
                </a:cxn>
                <a:cxn ang="0">
                  <a:pos x="0" y="84"/>
                </a:cxn>
                <a:cxn ang="0">
                  <a:pos x="0" y="84"/>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lnTo>
                    <a:pt x="0" y="84"/>
                  </a:lnTo>
                </a:path>
              </a:pathLst>
            </a:custGeom>
            <a:solidFill>
              <a:srgbClr val="7C6000"/>
            </a:solidFill>
            <a:ln w="9525" cap="rnd">
              <a:noFill/>
              <a:round/>
              <a:headEnd/>
              <a:tailEnd/>
            </a:ln>
            <a:effectLst/>
          </p:spPr>
          <p:txBody>
            <a:bodyPr/>
            <a:lstStyle/>
            <a:p>
              <a:pPr>
                <a:defRPr/>
              </a:pPr>
              <a:endParaRPr lang="en-US" dirty="0"/>
            </a:p>
          </p:txBody>
        </p:sp>
        <p:sp>
          <p:nvSpPr>
            <p:cNvPr id="41" name="Freeform 1065"/>
            <p:cNvSpPr>
              <a:spLocks/>
            </p:cNvSpPr>
            <p:nvPr/>
          </p:nvSpPr>
          <p:spPr bwMode="auto">
            <a:xfrm>
              <a:off x="3743" y="987"/>
              <a:ext cx="271" cy="369"/>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solidFill>
              <a:srgbClr val="FFD80F"/>
            </a:solidFill>
            <a:ln w="9525" cap="rnd">
              <a:noFill/>
              <a:round/>
              <a:headEnd/>
              <a:tailEnd/>
            </a:ln>
            <a:effectLst/>
          </p:spPr>
          <p:txBody>
            <a:bodyPr/>
            <a:lstStyle/>
            <a:p>
              <a:pPr>
                <a:defRPr/>
              </a:pPr>
              <a:endParaRPr lang="en-US" dirty="0"/>
            </a:p>
          </p:txBody>
        </p:sp>
        <p:sp>
          <p:nvSpPr>
            <p:cNvPr id="42" name="Freeform 1066"/>
            <p:cNvSpPr>
              <a:spLocks/>
            </p:cNvSpPr>
            <p:nvPr/>
          </p:nvSpPr>
          <p:spPr bwMode="auto">
            <a:xfrm>
              <a:off x="3743" y="987"/>
              <a:ext cx="271" cy="369"/>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3" name="Line 1067"/>
            <p:cNvSpPr>
              <a:spLocks noChangeShapeType="1"/>
            </p:cNvSpPr>
            <p:nvPr/>
          </p:nvSpPr>
          <p:spPr bwMode="auto">
            <a:xfrm flipH="1">
              <a:off x="3817" y="1159"/>
              <a:ext cx="172" cy="116"/>
            </a:xfrm>
            <a:prstGeom prst="line">
              <a:avLst/>
            </a:prstGeom>
            <a:noFill/>
            <a:ln w="12700">
              <a:solidFill>
                <a:srgbClr val="7C6000"/>
              </a:solidFill>
              <a:round/>
              <a:headEnd type="none" w="sm" len="sm"/>
              <a:tailEnd type="none" w="sm" len="sm"/>
            </a:ln>
            <a:effectLst/>
          </p:spPr>
          <p:txBody>
            <a:bodyPr/>
            <a:lstStyle/>
            <a:p>
              <a:pPr>
                <a:defRPr/>
              </a:pPr>
              <a:endParaRPr lang="en-US" dirty="0"/>
            </a:p>
          </p:txBody>
        </p:sp>
        <p:sp>
          <p:nvSpPr>
            <p:cNvPr id="44" name="Freeform 1068"/>
            <p:cNvSpPr>
              <a:spLocks/>
            </p:cNvSpPr>
            <p:nvPr/>
          </p:nvSpPr>
          <p:spPr bwMode="auto">
            <a:xfrm>
              <a:off x="3841" y="1431"/>
              <a:ext cx="790" cy="562"/>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a:effectLst/>
          </p:spPr>
          <p:txBody>
            <a:bodyPr/>
            <a:lstStyle/>
            <a:p>
              <a:pPr>
                <a:defRPr/>
              </a:pPr>
              <a:endParaRPr lang="en-US" dirty="0"/>
            </a:p>
          </p:txBody>
        </p:sp>
        <p:sp>
          <p:nvSpPr>
            <p:cNvPr id="45" name="Freeform 1069"/>
            <p:cNvSpPr>
              <a:spLocks/>
            </p:cNvSpPr>
            <p:nvPr/>
          </p:nvSpPr>
          <p:spPr bwMode="auto">
            <a:xfrm>
              <a:off x="3841" y="1431"/>
              <a:ext cx="790" cy="562"/>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6" name="Freeform 1070"/>
            <p:cNvSpPr>
              <a:spLocks/>
            </p:cNvSpPr>
            <p:nvPr/>
          </p:nvSpPr>
          <p:spPr bwMode="auto">
            <a:xfrm>
              <a:off x="3950" y="1544"/>
              <a:ext cx="612" cy="393"/>
            </a:xfrm>
            <a:custGeom>
              <a:avLst/>
              <a:gdLst/>
              <a:ahLst/>
              <a:cxnLst>
                <a:cxn ang="0">
                  <a:pos x="0" y="392"/>
                </a:cxn>
                <a:cxn ang="0">
                  <a:pos x="34" y="389"/>
                </a:cxn>
                <a:cxn ang="0">
                  <a:pos x="69" y="387"/>
                </a:cxn>
                <a:cxn ang="0">
                  <a:pos x="109" y="383"/>
                </a:cxn>
                <a:cxn ang="0">
                  <a:pos x="149" y="376"/>
                </a:cxn>
                <a:cxn ang="0">
                  <a:pos x="187" y="371"/>
                </a:cxn>
                <a:cxn ang="0">
                  <a:pos x="229" y="360"/>
                </a:cxn>
                <a:cxn ang="0">
                  <a:pos x="269" y="350"/>
                </a:cxn>
                <a:cxn ang="0">
                  <a:pos x="305" y="334"/>
                </a:cxn>
                <a:cxn ang="0">
                  <a:pos x="341" y="318"/>
                </a:cxn>
                <a:cxn ang="0">
                  <a:pos x="374" y="299"/>
                </a:cxn>
                <a:cxn ang="0">
                  <a:pos x="374" y="299"/>
                </a:cxn>
                <a:cxn ang="0">
                  <a:pos x="406" y="277"/>
                </a:cxn>
                <a:cxn ang="0">
                  <a:pos x="436" y="252"/>
                </a:cxn>
                <a:cxn ang="0">
                  <a:pos x="461" y="225"/>
                </a:cxn>
                <a:cxn ang="0">
                  <a:pos x="489" y="193"/>
                </a:cxn>
                <a:cxn ang="0">
                  <a:pos x="514" y="161"/>
                </a:cxn>
                <a:cxn ang="0">
                  <a:pos x="535" y="128"/>
                </a:cxn>
                <a:cxn ang="0">
                  <a:pos x="556" y="96"/>
                </a:cxn>
                <a:cxn ang="0">
                  <a:pos x="576" y="62"/>
                </a:cxn>
                <a:cxn ang="0">
                  <a:pos x="593" y="31"/>
                </a:cxn>
                <a:cxn ang="0">
                  <a:pos x="611" y="0"/>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7" name="Freeform 1071"/>
            <p:cNvSpPr>
              <a:spLocks/>
            </p:cNvSpPr>
            <p:nvPr/>
          </p:nvSpPr>
          <p:spPr bwMode="auto">
            <a:xfrm>
              <a:off x="4043" y="944"/>
              <a:ext cx="592" cy="415"/>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solidFill>
              <a:srgbClr val="FFD80F"/>
            </a:solidFill>
            <a:ln w="9525" cap="rnd">
              <a:noFill/>
              <a:round/>
              <a:headEnd/>
              <a:tailEnd/>
            </a:ln>
            <a:effectLst/>
          </p:spPr>
          <p:txBody>
            <a:bodyPr/>
            <a:lstStyle/>
            <a:p>
              <a:pPr>
                <a:defRPr/>
              </a:pPr>
              <a:endParaRPr lang="en-US" dirty="0"/>
            </a:p>
          </p:txBody>
        </p:sp>
        <p:sp>
          <p:nvSpPr>
            <p:cNvPr id="48" name="Freeform 1072"/>
            <p:cNvSpPr>
              <a:spLocks/>
            </p:cNvSpPr>
            <p:nvPr/>
          </p:nvSpPr>
          <p:spPr bwMode="auto">
            <a:xfrm>
              <a:off x="4043" y="944"/>
              <a:ext cx="592" cy="415"/>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49" name="Line 1073"/>
            <p:cNvSpPr>
              <a:spLocks noChangeShapeType="1"/>
            </p:cNvSpPr>
            <p:nvPr/>
          </p:nvSpPr>
          <p:spPr bwMode="auto">
            <a:xfrm>
              <a:off x="4285" y="1051"/>
              <a:ext cx="173" cy="254"/>
            </a:xfrm>
            <a:prstGeom prst="line">
              <a:avLst/>
            </a:prstGeom>
            <a:noFill/>
            <a:ln w="12700">
              <a:solidFill>
                <a:srgbClr val="7C6000"/>
              </a:solidFill>
              <a:round/>
              <a:headEnd type="none" w="sm" len="sm"/>
              <a:tailEnd type="none" w="sm" len="sm"/>
            </a:ln>
            <a:effectLst/>
          </p:spPr>
          <p:txBody>
            <a:bodyPr/>
            <a:lstStyle/>
            <a:p>
              <a:pPr>
                <a:defRPr/>
              </a:pPr>
              <a:endParaRPr lang="en-US" dirty="0"/>
            </a:p>
          </p:txBody>
        </p:sp>
        <p:sp>
          <p:nvSpPr>
            <p:cNvPr id="50" name="Freeform 1074"/>
            <p:cNvSpPr>
              <a:spLocks/>
            </p:cNvSpPr>
            <p:nvPr/>
          </p:nvSpPr>
          <p:spPr bwMode="auto">
            <a:xfrm>
              <a:off x="3841" y="1156"/>
              <a:ext cx="370" cy="339"/>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solidFill>
              <a:srgbClr val="FFD80F"/>
            </a:solidFill>
            <a:ln w="9525" cap="rnd">
              <a:noFill/>
              <a:round/>
              <a:headEnd/>
              <a:tailEnd/>
            </a:ln>
            <a:effectLst/>
          </p:spPr>
          <p:txBody>
            <a:bodyPr/>
            <a:lstStyle/>
            <a:p>
              <a:pPr>
                <a:defRPr/>
              </a:pPr>
              <a:endParaRPr lang="en-US" dirty="0"/>
            </a:p>
          </p:txBody>
        </p:sp>
        <p:sp>
          <p:nvSpPr>
            <p:cNvPr id="51" name="Freeform 1075"/>
            <p:cNvSpPr>
              <a:spLocks/>
            </p:cNvSpPr>
            <p:nvPr/>
          </p:nvSpPr>
          <p:spPr bwMode="auto">
            <a:xfrm>
              <a:off x="3841" y="1156"/>
              <a:ext cx="370" cy="339"/>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52" name="Freeform 1076"/>
            <p:cNvSpPr>
              <a:spLocks/>
            </p:cNvSpPr>
            <p:nvPr/>
          </p:nvSpPr>
          <p:spPr bwMode="auto">
            <a:xfrm>
              <a:off x="1498" y="1290"/>
              <a:ext cx="2442" cy="1894"/>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solidFill>
              <a:srgbClr val="FFD80F"/>
            </a:solidFill>
            <a:ln w="9525" cap="rnd">
              <a:noFill/>
              <a:round/>
              <a:headEnd/>
              <a:tailEnd/>
            </a:ln>
            <a:effectLst/>
          </p:spPr>
          <p:txBody>
            <a:bodyPr/>
            <a:lstStyle/>
            <a:p>
              <a:pPr>
                <a:defRPr/>
              </a:pPr>
              <a:endParaRPr lang="en-US" dirty="0"/>
            </a:p>
          </p:txBody>
        </p:sp>
        <p:sp>
          <p:nvSpPr>
            <p:cNvPr id="53" name="Freeform 1077"/>
            <p:cNvSpPr>
              <a:spLocks/>
            </p:cNvSpPr>
            <p:nvPr/>
          </p:nvSpPr>
          <p:spPr bwMode="auto">
            <a:xfrm>
              <a:off x="1498" y="1290"/>
              <a:ext cx="2442" cy="1894"/>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54" name="Freeform 1078"/>
            <p:cNvSpPr>
              <a:spLocks/>
            </p:cNvSpPr>
            <p:nvPr/>
          </p:nvSpPr>
          <p:spPr bwMode="auto">
            <a:xfrm>
              <a:off x="1548" y="1331"/>
              <a:ext cx="2269" cy="1700"/>
            </a:xfrm>
            <a:custGeom>
              <a:avLst/>
              <a:gdLst/>
              <a:ahLst/>
              <a:cxnLst>
                <a:cxn ang="0">
                  <a:pos x="2029" y="0"/>
                </a:cxn>
                <a:cxn ang="0">
                  <a:pos x="0" y="1300"/>
                </a:cxn>
                <a:cxn ang="0">
                  <a:pos x="236" y="1699"/>
                </a:cxn>
                <a:cxn ang="0">
                  <a:pos x="2266" y="381"/>
                </a:cxn>
                <a:cxn ang="0">
                  <a:pos x="2029" y="0"/>
                </a:cxn>
                <a:cxn ang="0">
                  <a:pos x="2029" y="0"/>
                </a:cxn>
              </a:cxnLst>
              <a:rect l="0" t="0" r="r" b="b"/>
              <a:pathLst>
                <a:path w="2267" h="1700">
                  <a:moveTo>
                    <a:pt x="2029" y="0"/>
                  </a:moveTo>
                  <a:lnTo>
                    <a:pt x="0" y="1300"/>
                  </a:lnTo>
                  <a:lnTo>
                    <a:pt x="236" y="1699"/>
                  </a:lnTo>
                  <a:lnTo>
                    <a:pt x="2266" y="381"/>
                  </a:lnTo>
                  <a:lnTo>
                    <a:pt x="2029" y="0"/>
                  </a:lnTo>
                  <a:lnTo>
                    <a:pt x="2029" y="0"/>
                  </a:lnTo>
                </a:path>
              </a:pathLst>
            </a:custGeom>
            <a:solidFill>
              <a:srgbClr val="FFD80F"/>
            </a:solidFill>
            <a:ln w="9525" cap="rnd">
              <a:noFill/>
              <a:round/>
              <a:headEnd/>
              <a:tailEnd/>
            </a:ln>
            <a:effectLst/>
          </p:spPr>
          <p:txBody>
            <a:bodyPr/>
            <a:lstStyle/>
            <a:p>
              <a:pPr>
                <a:defRPr/>
              </a:pPr>
              <a:endParaRPr lang="en-US" dirty="0"/>
            </a:p>
          </p:txBody>
        </p:sp>
        <p:sp>
          <p:nvSpPr>
            <p:cNvPr id="55" name="Freeform 1079"/>
            <p:cNvSpPr>
              <a:spLocks/>
            </p:cNvSpPr>
            <p:nvPr/>
          </p:nvSpPr>
          <p:spPr bwMode="auto">
            <a:xfrm>
              <a:off x="1572" y="1344"/>
              <a:ext cx="2245" cy="1678"/>
            </a:xfrm>
            <a:custGeom>
              <a:avLst/>
              <a:gdLst/>
              <a:ahLst/>
              <a:cxnLst>
                <a:cxn ang="0">
                  <a:pos x="2022" y="0"/>
                </a:cxn>
                <a:cxn ang="0">
                  <a:pos x="0" y="1296"/>
                </a:cxn>
                <a:cxn ang="0">
                  <a:pos x="227" y="1677"/>
                </a:cxn>
                <a:cxn ang="0">
                  <a:pos x="2250" y="363"/>
                </a:cxn>
                <a:cxn ang="0">
                  <a:pos x="2022" y="0"/>
                </a:cxn>
                <a:cxn ang="0">
                  <a:pos x="2022" y="0"/>
                </a:cxn>
              </a:cxnLst>
              <a:rect l="0" t="0" r="r" b="b"/>
              <a:pathLst>
                <a:path w="2251" h="1678">
                  <a:moveTo>
                    <a:pt x="2022" y="0"/>
                  </a:moveTo>
                  <a:lnTo>
                    <a:pt x="0" y="1296"/>
                  </a:lnTo>
                  <a:lnTo>
                    <a:pt x="227" y="1677"/>
                  </a:lnTo>
                  <a:lnTo>
                    <a:pt x="2250" y="363"/>
                  </a:lnTo>
                  <a:lnTo>
                    <a:pt x="2022" y="0"/>
                  </a:lnTo>
                  <a:lnTo>
                    <a:pt x="2022" y="0"/>
                  </a:lnTo>
                </a:path>
              </a:pathLst>
            </a:custGeom>
            <a:solidFill>
              <a:srgbClr val="FFDA16"/>
            </a:solidFill>
            <a:ln w="9525" cap="rnd">
              <a:noFill/>
              <a:round/>
              <a:headEnd/>
              <a:tailEnd/>
            </a:ln>
            <a:effectLst/>
          </p:spPr>
          <p:txBody>
            <a:bodyPr/>
            <a:lstStyle/>
            <a:p>
              <a:pPr>
                <a:defRPr/>
              </a:pPr>
              <a:endParaRPr lang="en-US" dirty="0"/>
            </a:p>
          </p:txBody>
        </p:sp>
        <p:sp>
          <p:nvSpPr>
            <p:cNvPr id="56" name="Freeform 1080"/>
            <p:cNvSpPr>
              <a:spLocks/>
            </p:cNvSpPr>
            <p:nvPr/>
          </p:nvSpPr>
          <p:spPr bwMode="auto">
            <a:xfrm>
              <a:off x="1572" y="1352"/>
              <a:ext cx="2245" cy="1655"/>
            </a:xfrm>
            <a:custGeom>
              <a:avLst/>
              <a:gdLst/>
              <a:ahLst/>
              <a:cxnLst>
                <a:cxn ang="0">
                  <a:pos x="2019" y="0"/>
                </a:cxn>
                <a:cxn ang="0">
                  <a:pos x="0" y="1292"/>
                </a:cxn>
                <a:cxn ang="0">
                  <a:pos x="218" y="1656"/>
                </a:cxn>
                <a:cxn ang="0">
                  <a:pos x="2237" y="347"/>
                </a:cxn>
                <a:cxn ang="0">
                  <a:pos x="2019" y="0"/>
                </a:cxn>
                <a:cxn ang="0">
                  <a:pos x="2019" y="0"/>
                </a:cxn>
              </a:cxnLst>
              <a:rect l="0" t="0" r="r" b="b"/>
              <a:pathLst>
                <a:path w="2238" h="1657">
                  <a:moveTo>
                    <a:pt x="2019" y="0"/>
                  </a:moveTo>
                  <a:lnTo>
                    <a:pt x="0" y="1292"/>
                  </a:lnTo>
                  <a:lnTo>
                    <a:pt x="218" y="1656"/>
                  </a:lnTo>
                  <a:lnTo>
                    <a:pt x="2237" y="347"/>
                  </a:lnTo>
                  <a:lnTo>
                    <a:pt x="2019" y="0"/>
                  </a:lnTo>
                  <a:lnTo>
                    <a:pt x="2019" y="0"/>
                  </a:lnTo>
                </a:path>
              </a:pathLst>
            </a:custGeom>
            <a:solidFill>
              <a:srgbClr val="FFDB1D"/>
            </a:solidFill>
            <a:ln w="9525" cap="rnd">
              <a:noFill/>
              <a:round/>
              <a:headEnd/>
              <a:tailEnd/>
            </a:ln>
            <a:effectLst/>
          </p:spPr>
          <p:txBody>
            <a:bodyPr/>
            <a:lstStyle/>
            <a:p>
              <a:pPr>
                <a:defRPr/>
              </a:pPr>
              <a:endParaRPr lang="en-US" dirty="0"/>
            </a:p>
          </p:txBody>
        </p:sp>
        <p:sp>
          <p:nvSpPr>
            <p:cNvPr id="57" name="Freeform 1081"/>
            <p:cNvSpPr>
              <a:spLocks/>
            </p:cNvSpPr>
            <p:nvPr/>
          </p:nvSpPr>
          <p:spPr bwMode="auto">
            <a:xfrm>
              <a:off x="1572" y="1352"/>
              <a:ext cx="2220" cy="1639"/>
            </a:xfrm>
            <a:custGeom>
              <a:avLst/>
              <a:gdLst/>
              <a:ahLst/>
              <a:cxnLst>
                <a:cxn ang="0">
                  <a:pos x="2014" y="0"/>
                </a:cxn>
                <a:cxn ang="0">
                  <a:pos x="0" y="1291"/>
                </a:cxn>
                <a:cxn ang="0">
                  <a:pos x="210" y="1638"/>
                </a:cxn>
                <a:cxn ang="0">
                  <a:pos x="2221" y="333"/>
                </a:cxn>
                <a:cxn ang="0">
                  <a:pos x="2014" y="0"/>
                </a:cxn>
                <a:cxn ang="0">
                  <a:pos x="2014" y="0"/>
                </a:cxn>
              </a:cxnLst>
              <a:rect l="0" t="0" r="r" b="b"/>
              <a:pathLst>
                <a:path w="2222" h="1639">
                  <a:moveTo>
                    <a:pt x="2014" y="0"/>
                  </a:moveTo>
                  <a:lnTo>
                    <a:pt x="0" y="1291"/>
                  </a:lnTo>
                  <a:lnTo>
                    <a:pt x="210" y="1638"/>
                  </a:lnTo>
                  <a:lnTo>
                    <a:pt x="2221" y="333"/>
                  </a:lnTo>
                  <a:lnTo>
                    <a:pt x="2014" y="0"/>
                  </a:lnTo>
                  <a:lnTo>
                    <a:pt x="2014" y="0"/>
                  </a:lnTo>
                </a:path>
              </a:pathLst>
            </a:custGeom>
            <a:solidFill>
              <a:srgbClr val="FFDD24"/>
            </a:solidFill>
            <a:ln w="9525" cap="rnd">
              <a:noFill/>
              <a:round/>
              <a:headEnd/>
              <a:tailEnd/>
            </a:ln>
            <a:effectLst/>
          </p:spPr>
          <p:txBody>
            <a:bodyPr/>
            <a:lstStyle/>
            <a:p>
              <a:pPr>
                <a:defRPr/>
              </a:pPr>
              <a:endParaRPr lang="en-US" dirty="0"/>
            </a:p>
          </p:txBody>
        </p:sp>
        <p:sp>
          <p:nvSpPr>
            <p:cNvPr id="58" name="Freeform 1082"/>
            <p:cNvSpPr>
              <a:spLocks/>
            </p:cNvSpPr>
            <p:nvPr/>
          </p:nvSpPr>
          <p:spPr bwMode="auto">
            <a:xfrm>
              <a:off x="1572" y="1362"/>
              <a:ext cx="2220" cy="1618"/>
            </a:xfrm>
            <a:custGeom>
              <a:avLst/>
              <a:gdLst/>
              <a:ahLst/>
              <a:cxnLst>
                <a:cxn ang="0">
                  <a:pos x="2012" y="0"/>
                </a:cxn>
                <a:cxn ang="0">
                  <a:pos x="0" y="1287"/>
                </a:cxn>
                <a:cxn ang="0">
                  <a:pos x="202" y="1618"/>
                </a:cxn>
                <a:cxn ang="0">
                  <a:pos x="2208" y="315"/>
                </a:cxn>
                <a:cxn ang="0">
                  <a:pos x="2012" y="0"/>
                </a:cxn>
                <a:cxn ang="0">
                  <a:pos x="2012" y="0"/>
                </a:cxn>
              </a:cxnLst>
              <a:rect l="0" t="0" r="r" b="b"/>
              <a:pathLst>
                <a:path w="2209" h="1619">
                  <a:moveTo>
                    <a:pt x="2012" y="0"/>
                  </a:moveTo>
                  <a:lnTo>
                    <a:pt x="0" y="1287"/>
                  </a:lnTo>
                  <a:lnTo>
                    <a:pt x="202" y="1618"/>
                  </a:lnTo>
                  <a:lnTo>
                    <a:pt x="2208" y="315"/>
                  </a:lnTo>
                  <a:lnTo>
                    <a:pt x="2012" y="0"/>
                  </a:lnTo>
                  <a:lnTo>
                    <a:pt x="2012" y="0"/>
                  </a:lnTo>
                </a:path>
              </a:pathLst>
            </a:custGeom>
            <a:solidFill>
              <a:srgbClr val="FFDE2C"/>
            </a:solidFill>
            <a:ln w="9525" cap="rnd">
              <a:noFill/>
              <a:round/>
              <a:headEnd/>
              <a:tailEnd/>
            </a:ln>
            <a:effectLst/>
          </p:spPr>
          <p:txBody>
            <a:bodyPr/>
            <a:lstStyle/>
            <a:p>
              <a:pPr>
                <a:defRPr/>
              </a:pPr>
              <a:endParaRPr lang="en-US" dirty="0"/>
            </a:p>
          </p:txBody>
        </p:sp>
        <p:sp>
          <p:nvSpPr>
            <p:cNvPr id="59" name="Freeform 1083"/>
            <p:cNvSpPr>
              <a:spLocks/>
            </p:cNvSpPr>
            <p:nvPr/>
          </p:nvSpPr>
          <p:spPr bwMode="auto">
            <a:xfrm>
              <a:off x="1595" y="1375"/>
              <a:ext cx="2191" cy="1600"/>
            </a:xfrm>
            <a:custGeom>
              <a:avLst/>
              <a:gdLst/>
              <a:ahLst/>
              <a:cxnLst>
                <a:cxn ang="0">
                  <a:pos x="2001" y="0"/>
                </a:cxn>
                <a:cxn ang="0">
                  <a:pos x="0" y="1281"/>
                </a:cxn>
                <a:cxn ang="0">
                  <a:pos x="190" y="1596"/>
                </a:cxn>
                <a:cxn ang="0">
                  <a:pos x="2190" y="299"/>
                </a:cxn>
                <a:cxn ang="0">
                  <a:pos x="2001" y="0"/>
                </a:cxn>
                <a:cxn ang="0">
                  <a:pos x="2001" y="0"/>
                </a:cxn>
              </a:cxnLst>
              <a:rect l="0" t="0" r="r" b="b"/>
              <a:pathLst>
                <a:path w="2191" h="1597">
                  <a:moveTo>
                    <a:pt x="2001" y="0"/>
                  </a:moveTo>
                  <a:lnTo>
                    <a:pt x="0" y="1281"/>
                  </a:lnTo>
                  <a:lnTo>
                    <a:pt x="190" y="1596"/>
                  </a:lnTo>
                  <a:lnTo>
                    <a:pt x="2190" y="299"/>
                  </a:lnTo>
                  <a:lnTo>
                    <a:pt x="2001" y="0"/>
                  </a:lnTo>
                  <a:lnTo>
                    <a:pt x="2001" y="0"/>
                  </a:lnTo>
                </a:path>
              </a:pathLst>
            </a:custGeom>
            <a:solidFill>
              <a:srgbClr val="FFE033"/>
            </a:solidFill>
            <a:ln w="9525" cap="rnd">
              <a:noFill/>
              <a:round/>
              <a:headEnd/>
              <a:tailEnd/>
            </a:ln>
            <a:effectLst/>
          </p:spPr>
          <p:txBody>
            <a:bodyPr/>
            <a:lstStyle/>
            <a:p>
              <a:pPr>
                <a:defRPr/>
              </a:pPr>
              <a:endParaRPr lang="en-US" dirty="0"/>
            </a:p>
          </p:txBody>
        </p:sp>
        <p:sp>
          <p:nvSpPr>
            <p:cNvPr id="60" name="Freeform 1084"/>
            <p:cNvSpPr>
              <a:spLocks/>
            </p:cNvSpPr>
            <p:nvPr/>
          </p:nvSpPr>
          <p:spPr bwMode="auto">
            <a:xfrm>
              <a:off x="1597" y="1385"/>
              <a:ext cx="2170" cy="1577"/>
            </a:xfrm>
            <a:custGeom>
              <a:avLst/>
              <a:gdLst/>
              <a:ahLst/>
              <a:cxnLst>
                <a:cxn ang="0">
                  <a:pos x="1997" y="0"/>
                </a:cxn>
                <a:cxn ang="0">
                  <a:pos x="0" y="1277"/>
                </a:cxn>
                <a:cxn ang="0">
                  <a:pos x="181" y="1574"/>
                </a:cxn>
                <a:cxn ang="0">
                  <a:pos x="2175" y="282"/>
                </a:cxn>
                <a:cxn ang="0">
                  <a:pos x="1997" y="0"/>
                </a:cxn>
                <a:cxn ang="0">
                  <a:pos x="1997" y="0"/>
                </a:cxn>
              </a:cxnLst>
              <a:rect l="0" t="0" r="r" b="b"/>
              <a:pathLst>
                <a:path w="2176" h="1575">
                  <a:moveTo>
                    <a:pt x="1997" y="0"/>
                  </a:moveTo>
                  <a:lnTo>
                    <a:pt x="0" y="1277"/>
                  </a:lnTo>
                  <a:lnTo>
                    <a:pt x="181" y="1574"/>
                  </a:lnTo>
                  <a:lnTo>
                    <a:pt x="2175" y="282"/>
                  </a:lnTo>
                  <a:lnTo>
                    <a:pt x="1997" y="0"/>
                  </a:lnTo>
                  <a:lnTo>
                    <a:pt x="1997" y="0"/>
                  </a:lnTo>
                </a:path>
              </a:pathLst>
            </a:custGeom>
            <a:solidFill>
              <a:srgbClr val="FFE13A"/>
            </a:solidFill>
            <a:ln w="9525" cap="rnd">
              <a:noFill/>
              <a:round/>
              <a:headEnd/>
              <a:tailEnd/>
            </a:ln>
            <a:effectLst/>
          </p:spPr>
          <p:txBody>
            <a:bodyPr/>
            <a:lstStyle/>
            <a:p>
              <a:pPr>
                <a:defRPr/>
              </a:pPr>
              <a:endParaRPr lang="en-US" dirty="0"/>
            </a:p>
          </p:txBody>
        </p:sp>
        <p:sp>
          <p:nvSpPr>
            <p:cNvPr id="61" name="Freeform 1085"/>
            <p:cNvSpPr>
              <a:spLocks/>
            </p:cNvSpPr>
            <p:nvPr/>
          </p:nvSpPr>
          <p:spPr bwMode="auto">
            <a:xfrm>
              <a:off x="1597" y="1390"/>
              <a:ext cx="2167" cy="1555"/>
            </a:xfrm>
            <a:custGeom>
              <a:avLst/>
              <a:gdLst/>
              <a:ahLst/>
              <a:cxnLst>
                <a:cxn ang="0">
                  <a:pos x="1994" y="0"/>
                </a:cxn>
                <a:cxn ang="0">
                  <a:pos x="0" y="1275"/>
                </a:cxn>
                <a:cxn ang="0">
                  <a:pos x="172" y="1556"/>
                </a:cxn>
                <a:cxn ang="0">
                  <a:pos x="2162" y="269"/>
                </a:cxn>
                <a:cxn ang="0">
                  <a:pos x="1994" y="0"/>
                </a:cxn>
                <a:cxn ang="0">
                  <a:pos x="1994" y="0"/>
                </a:cxn>
              </a:cxnLst>
              <a:rect l="0" t="0" r="r" b="b"/>
              <a:pathLst>
                <a:path w="2163" h="1557">
                  <a:moveTo>
                    <a:pt x="1994" y="0"/>
                  </a:moveTo>
                  <a:lnTo>
                    <a:pt x="0" y="1275"/>
                  </a:lnTo>
                  <a:lnTo>
                    <a:pt x="172" y="1556"/>
                  </a:lnTo>
                  <a:lnTo>
                    <a:pt x="2162" y="269"/>
                  </a:lnTo>
                  <a:lnTo>
                    <a:pt x="1994" y="0"/>
                  </a:lnTo>
                  <a:lnTo>
                    <a:pt x="1994" y="0"/>
                  </a:lnTo>
                </a:path>
              </a:pathLst>
            </a:custGeom>
            <a:solidFill>
              <a:srgbClr val="FFE241"/>
            </a:solidFill>
            <a:ln w="9525" cap="rnd">
              <a:noFill/>
              <a:round/>
              <a:headEnd/>
              <a:tailEnd/>
            </a:ln>
            <a:effectLst/>
          </p:spPr>
          <p:txBody>
            <a:bodyPr/>
            <a:lstStyle/>
            <a:p>
              <a:pPr>
                <a:defRPr/>
              </a:pPr>
              <a:endParaRPr lang="en-US" dirty="0"/>
            </a:p>
          </p:txBody>
        </p:sp>
        <p:sp>
          <p:nvSpPr>
            <p:cNvPr id="62" name="Freeform 1086"/>
            <p:cNvSpPr>
              <a:spLocks/>
            </p:cNvSpPr>
            <p:nvPr/>
          </p:nvSpPr>
          <p:spPr bwMode="auto">
            <a:xfrm>
              <a:off x="1608" y="1401"/>
              <a:ext cx="2145" cy="1535"/>
            </a:xfrm>
            <a:custGeom>
              <a:avLst/>
              <a:gdLst/>
              <a:ahLst/>
              <a:cxnLst>
                <a:cxn ang="0">
                  <a:pos x="1987" y="0"/>
                </a:cxn>
                <a:cxn ang="0">
                  <a:pos x="0" y="1271"/>
                </a:cxn>
                <a:cxn ang="0">
                  <a:pos x="161" y="1534"/>
                </a:cxn>
                <a:cxn ang="0">
                  <a:pos x="2144" y="251"/>
                </a:cxn>
                <a:cxn ang="0">
                  <a:pos x="1987" y="0"/>
                </a:cxn>
                <a:cxn ang="0">
                  <a:pos x="1987" y="0"/>
                </a:cxn>
              </a:cxnLst>
              <a:rect l="0" t="0" r="r" b="b"/>
              <a:pathLst>
                <a:path w="2145" h="1535">
                  <a:moveTo>
                    <a:pt x="1987" y="0"/>
                  </a:moveTo>
                  <a:lnTo>
                    <a:pt x="0" y="1271"/>
                  </a:lnTo>
                  <a:lnTo>
                    <a:pt x="161" y="1534"/>
                  </a:lnTo>
                  <a:lnTo>
                    <a:pt x="2144" y="251"/>
                  </a:lnTo>
                  <a:lnTo>
                    <a:pt x="1987" y="0"/>
                  </a:lnTo>
                  <a:lnTo>
                    <a:pt x="1987" y="0"/>
                  </a:lnTo>
                </a:path>
              </a:pathLst>
            </a:custGeom>
            <a:solidFill>
              <a:srgbClr val="FFE449"/>
            </a:solidFill>
            <a:ln w="9525" cap="rnd">
              <a:noFill/>
              <a:round/>
              <a:headEnd/>
              <a:tailEnd/>
            </a:ln>
            <a:effectLst/>
          </p:spPr>
          <p:txBody>
            <a:bodyPr/>
            <a:lstStyle/>
            <a:p>
              <a:pPr>
                <a:defRPr/>
              </a:pPr>
              <a:endParaRPr lang="en-US" dirty="0"/>
            </a:p>
          </p:txBody>
        </p:sp>
        <p:sp>
          <p:nvSpPr>
            <p:cNvPr id="63" name="Freeform 1087"/>
            <p:cNvSpPr>
              <a:spLocks/>
            </p:cNvSpPr>
            <p:nvPr/>
          </p:nvSpPr>
          <p:spPr bwMode="auto">
            <a:xfrm>
              <a:off x="1612" y="1406"/>
              <a:ext cx="2130" cy="1516"/>
            </a:xfrm>
            <a:custGeom>
              <a:avLst/>
              <a:gdLst/>
              <a:ahLst/>
              <a:cxnLst>
                <a:cxn ang="0">
                  <a:pos x="1981" y="0"/>
                </a:cxn>
                <a:cxn ang="0">
                  <a:pos x="0" y="1265"/>
                </a:cxn>
                <a:cxn ang="0">
                  <a:pos x="154" y="1515"/>
                </a:cxn>
                <a:cxn ang="0">
                  <a:pos x="2129" y="236"/>
                </a:cxn>
                <a:cxn ang="0">
                  <a:pos x="1981" y="0"/>
                </a:cxn>
                <a:cxn ang="0">
                  <a:pos x="1981" y="0"/>
                </a:cxn>
              </a:cxnLst>
              <a:rect l="0" t="0" r="r" b="b"/>
              <a:pathLst>
                <a:path w="2130" h="1516">
                  <a:moveTo>
                    <a:pt x="1981" y="0"/>
                  </a:moveTo>
                  <a:lnTo>
                    <a:pt x="0" y="1265"/>
                  </a:lnTo>
                  <a:lnTo>
                    <a:pt x="154" y="1515"/>
                  </a:lnTo>
                  <a:lnTo>
                    <a:pt x="2129" y="236"/>
                  </a:lnTo>
                  <a:lnTo>
                    <a:pt x="1981" y="0"/>
                  </a:lnTo>
                  <a:lnTo>
                    <a:pt x="1981" y="0"/>
                  </a:lnTo>
                </a:path>
              </a:pathLst>
            </a:custGeom>
            <a:solidFill>
              <a:srgbClr val="FFE550"/>
            </a:solidFill>
            <a:ln w="9525" cap="rnd">
              <a:noFill/>
              <a:round/>
              <a:headEnd/>
              <a:tailEnd/>
            </a:ln>
            <a:effectLst/>
          </p:spPr>
          <p:txBody>
            <a:bodyPr/>
            <a:lstStyle/>
            <a:p>
              <a:pPr>
                <a:defRPr/>
              </a:pPr>
              <a:endParaRPr lang="en-US" dirty="0"/>
            </a:p>
          </p:txBody>
        </p:sp>
        <p:sp>
          <p:nvSpPr>
            <p:cNvPr id="64" name="Freeform 1088"/>
            <p:cNvSpPr>
              <a:spLocks/>
            </p:cNvSpPr>
            <p:nvPr/>
          </p:nvSpPr>
          <p:spPr bwMode="auto">
            <a:xfrm>
              <a:off x="1619" y="1413"/>
              <a:ext cx="2113" cy="1494"/>
            </a:xfrm>
            <a:custGeom>
              <a:avLst/>
              <a:gdLst/>
              <a:ahLst/>
              <a:cxnLst>
                <a:cxn ang="0">
                  <a:pos x="1974" y="0"/>
                </a:cxn>
                <a:cxn ang="0">
                  <a:pos x="0" y="1261"/>
                </a:cxn>
                <a:cxn ang="0">
                  <a:pos x="143" y="1495"/>
                </a:cxn>
                <a:cxn ang="0">
                  <a:pos x="2112" y="218"/>
                </a:cxn>
                <a:cxn ang="0">
                  <a:pos x="1974" y="0"/>
                </a:cxn>
                <a:cxn ang="0">
                  <a:pos x="1974" y="0"/>
                </a:cxn>
              </a:cxnLst>
              <a:rect l="0" t="0" r="r" b="b"/>
              <a:pathLst>
                <a:path w="2113" h="1496">
                  <a:moveTo>
                    <a:pt x="1974" y="0"/>
                  </a:moveTo>
                  <a:lnTo>
                    <a:pt x="0" y="1261"/>
                  </a:lnTo>
                  <a:lnTo>
                    <a:pt x="143" y="1495"/>
                  </a:lnTo>
                  <a:lnTo>
                    <a:pt x="2112" y="218"/>
                  </a:lnTo>
                  <a:lnTo>
                    <a:pt x="1974" y="0"/>
                  </a:lnTo>
                  <a:lnTo>
                    <a:pt x="1974" y="0"/>
                  </a:lnTo>
                </a:path>
              </a:pathLst>
            </a:custGeom>
            <a:solidFill>
              <a:srgbClr val="FFE757"/>
            </a:solidFill>
            <a:ln w="9525" cap="rnd">
              <a:noFill/>
              <a:round/>
              <a:headEnd/>
              <a:tailEnd/>
            </a:ln>
            <a:effectLst/>
          </p:spPr>
          <p:txBody>
            <a:bodyPr/>
            <a:lstStyle/>
            <a:p>
              <a:pPr>
                <a:defRPr/>
              </a:pPr>
              <a:endParaRPr lang="en-US" dirty="0"/>
            </a:p>
          </p:txBody>
        </p:sp>
        <p:sp>
          <p:nvSpPr>
            <p:cNvPr id="65" name="Freeform 1089"/>
            <p:cNvSpPr>
              <a:spLocks/>
            </p:cNvSpPr>
            <p:nvPr/>
          </p:nvSpPr>
          <p:spPr bwMode="auto">
            <a:xfrm>
              <a:off x="1622" y="1421"/>
              <a:ext cx="2096" cy="1478"/>
            </a:xfrm>
            <a:custGeom>
              <a:avLst/>
              <a:gdLst/>
              <a:ahLst/>
              <a:cxnLst>
                <a:cxn ang="0">
                  <a:pos x="1970" y="0"/>
                </a:cxn>
                <a:cxn ang="0">
                  <a:pos x="0" y="1256"/>
                </a:cxn>
                <a:cxn ang="0">
                  <a:pos x="135" y="1474"/>
                </a:cxn>
                <a:cxn ang="0">
                  <a:pos x="2097" y="202"/>
                </a:cxn>
                <a:cxn ang="0">
                  <a:pos x="1970" y="0"/>
                </a:cxn>
                <a:cxn ang="0">
                  <a:pos x="1970" y="0"/>
                </a:cxn>
              </a:cxnLst>
              <a:rect l="0" t="0" r="r" b="b"/>
              <a:pathLst>
                <a:path w="2098" h="1475">
                  <a:moveTo>
                    <a:pt x="1970" y="0"/>
                  </a:moveTo>
                  <a:lnTo>
                    <a:pt x="0" y="1256"/>
                  </a:lnTo>
                  <a:lnTo>
                    <a:pt x="135" y="1474"/>
                  </a:lnTo>
                  <a:lnTo>
                    <a:pt x="2097" y="202"/>
                  </a:lnTo>
                  <a:lnTo>
                    <a:pt x="1970" y="0"/>
                  </a:lnTo>
                  <a:lnTo>
                    <a:pt x="1970" y="0"/>
                  </a:lnTo>
                </a:path>
              </a:pathLst>
            </a:custGeom>
            <a:solidFill>
              <a:srgbClr val="FFE85E"/>
            </a:solidFill>
            <a:ln w="9525" cap="rnd">
              <a:noFill/>
              <a:round/>
              <a:headEnd/>
              <a:tailEnd/>
            </a:ln>
            <a:effectLst/>
          </p:spPr>
          <p:txBody>
            <a:bodyPr/>
            <a:lstStyle/>
            <a:p>
              <a:pPr>
                <a:defRPr/>
              </a:pPr>
              <a:endParaRPr lang="en-US" dirty="0"/>
            </a:p>
          </p:txBody>
        </p:sp>
        <p:sp>
          <p:nvSpPr>
            <p:cNvPr id="66" name="Freeform 1090"/>
            <p:cNvSpPr>
              <a:spLocks/>
            </p:cNvSpPr>
            <p:nvPr/>
          </p:nvSpPr>
          <p:spPr bwMode="auto">
            <a:xfrm>
              <a:off x="1629" y="1429"/>
              <a:ext cx="2083" cy="1455"/>
            </a:xfrm>
            <a:custGeom>
              <a:avLst/>
              <a:gdLst/>
              <a:ahLst/>
              <a:cxnLst>
                <a:cxn ang="0">
                  <a:pos x="1965" y="0"/>
                </a:cxn>
                <a:cxn ang="0">
                  <a:pos x="0" y="1252"/>
                </a:cxn>
                <a:cxn ang="0">
                  <a:pos x="126" y="1453"/>
                </a:cxn>
                <a:cxn ang="0">
                  <a:pos x="2082" y="185"/>
                </a:cxn>
                <a:cxn ang="0">
                  <a:pos x="1965" y="0"/>
                </a:cxn>
                <a:cxn ang="0">
                  <a:pos x="1965" y="0"/>
                </a:cxn>
              </a:cxnLst>
              <a:rect l="0" t="0" r="r" b="b"/>
              <a:pathLst>
                <a:path w="2083" h="1454">
                  <a:moveTo>
                    <a:pt x="1965" y="0"/>
                  </a:moveTo>
                  <a:lnTo>
                    <a:pt x="0" y="1252"/>
                  </a:lnTo>
                  <a:lnTo>
                    <a:pt x="126" y="1453"/>
                  </a:lnTo>
                  <a:lnTo>
                    <a:pt x="2082" y="185"/>
                  </a:lnTo>
                  <a:lnTo>
                    <a:pt x="1965" y="0"/>
                  </a:lnTo>
                  <a:lnTo>
                    <a:pt x="1965" y="0"/>
                  </a:lnTo>
                </a:path>
              </a:pathLst>
            </a:custGeom>
            <a:solidFill>
              <a:srgbClr val="FFEA65"/>
            </a:solidFill>
            <a:ln w="9525" cap="rnd">
              <a:noFill/>
              <a:round/>
              <a:headEnd/>
              <a:tailEnd/>
            </a:ln>
            <a:effectLst/>
          </p:spPr>
          <p:txBody>
            <a:bodyPr/>
            <a:lstStyle/>
            <a:p>
              <a:pPr>
                <a:defRPr/>
              </a:pPr>
              <a:endParaRPr lang="en-US" dirty="0"/>
            </a:p>
          </p:txBody>
        </p:sp>
        <p:sp>
          <p:nvSpPr>
            <p:cNvPr id="67" name="Freeform 1091"/>
            <p:cNvSpPr>
              <a:spLocks/>
            </p:cNvSpPr>
            <p:nvPr/>
          </p:nvSpPr>
          <p:spPr bwMode="auto">
            <a:xfrm>
              <a:off x="1622" y="1431"/>
              <a:ext cx="2071" cy="1434"/>
            </a:xfrm>
            <a:custGeom>
              <a:avLst/>
              <a:gdLst/>
              <a:ahLst/>
              <a:cxnLst>
                <a:cxn ang="0">
                  <a:pos x="1961" y="0"/>
                </a:cxn>
                <a:cxn ang="0">
                  <a:pos x="0" y="1250"/>
                </a:cxn>
                <a:cxn ang="0">
                  <a:pos x="115" y="1434"/>
                </a:cxn>
                <a:cxn ang="0">
                  <a:pos x="2067" y="172"/>
                </a:cxn>
                <a:cxn ang="0">
                  <a:pos x="1961" y="0"/>
                </a:cxn>
                <a:cxn ang="0">
                  <a:pos x="1961" y="0"/>
                </a:cxn>
              </a:cxnLst>
              <a:rect l="0" t="0" r="r" b="b"/>
              <a:pathLst>
                <a:path w="2068" h="1435">
                  <a:moveTo>
                    <a:pt x="1961" y="0"/>
                  </a:moveTo>
                  <a:lnTo>
                    <a:pt x="0" y="1250"/>
                  </a:lnTo>
                  <a:lnTo>
                    <a:pt x="115" y="1434"/>
                  </a:lnTo>
                  <a:lnTo>
                    <a:pt x="2067" y="172"/>
                  </a:lnTo>
                  <a:lnTo>
                    <a:pt x="1961" y="0"/>
                  </a:lnTo>
                  <a:lnTo>
                    <a:pt x="1961" y="0"/>
                  </a:lnTo>
                </a:path>
              </a:pathLst>
            </a:custGeom>
            <a:solidFill>
              <a:srgbClr val="FFEB6D"/>
            </a:solidFill>
            <a:ln w="9525" cap="rnd">
              <a:noFill/>
              <a:round/>
              <a:headEnd/>
              <a:tailEnd/>
            </a:ln>
            <a:effectLst/>
          </p:spPr>
          <p:txBody>
            <a:bodyPr/>
            <a:lstStyle/>
            <a:p>
              <a:pPr>
                <a:defRPr/>
              </a:pPr>
              <a:endParaRPr lang="en-US" dirty="0"/>
            </a:p>
          </p:txBody>
        </p:sp>
        <p:sp>
          <p:nvSpPr>
            <p:cNvPr id="68" name="Freeform 1092"/>
            <p:cNvSpPr>
              <a:spLocks/>
            </p:cNvSpPr>
            <p:nvPr/>
          </p:nvSpPr>
          <p:spPr bwMode="auto">
            <a:xfrm>
              <a:off x="1622" y="1436"/>
              <a:ext cx="2047" cy="1417"/>
            </a:xfrm>
            <a:custGeom>
              <a:avLst/>
              <a:gdLst/>
              <a:ahLst/>
              <a:cxnLst>
                <a:cxn ang="0">
                  <a:pos x="1955" y="0"/>
                </a:cxn>
                <a:cxn ang="0">
                  <a:pos x="0" y="1247"/>
                </a:cxn>
                <a:cxn ang="0">
                  <a:pos x="105" y="1414"/>
                </a:cxn>
                <a:cxn ang="0">
                  <a:pos x="2051" y="155"/>
                </a:cxn>
                <a:cxn ang="0">
                  <a:pos x="1955" y="0"/>
                </a:cxn>
                <a:cxn ang="0">
                  <a:pos x="1955" y="0"/>
                </a:cxn>
              </a:cxnLst>
              <a:rect l="0" t="0" r="r" b="b"/>
              <a:pathLst>
                <a:path w="2052" h="1415">
                  <a:moveTo>
                    <a:pt x="1955" y="0"/>
                  </a:moveTo>
                  <a:lnTo>
                    <a:pt x="0" y="1247"/>
                  </a:lnTo>
                  <a:lnTo>
                    <a:pt x="105" y="1414"/>
                  </a:lnTo>
                  <a:lnTo>
                    <a:pt x="2051" y="155"/>
                  </a:lnTo>
                  <a:lnTo>
                    <a:pt x="1955" y="0"/>
                  </a:lnTo>
                  <a:lnTo>
                    <a:pt x="1955" y="0"/>
                  </a:lnTo>
                </a:path>
              </a:pathLst>
            </a:custGeom>
            <a:solidFill>
              <a:srgbClr val="FFED74"/>
            </a:solidFill>
            <a:ln w="9525" cap="rnd">
              <a:noFill/>
              <a:round/>
              <a:headEnd/>
              <a:tailEnd/>
            </a:ln>
            <a:effectLst/>
          </p:spPr>
          <p:txBody>
            <a:bodyPr/>
            <a:lstStyle/>
            <a:p>
              <a:pPr>
                <a:defRPr/>
              </a:pPr>
              <a:endParaRPr lang="en-US" dirty="0"/>
            </a:p>
          </p:txBody>
        </p:sp>
        <p:sp>
          <p:nvSpPr>
            <p:cNvPr id="69" name="Freeform 1093"/>
            <p:cNvSpPr>
              <a:spLocks/>
            </p:cNvSpPr>
            <p:nvPr/>
          </p:nvSpPr>
          <p:spPr bwMode="auto">
            <a:xfrm>
              <a:off x="1622" y="1452"/>
              <a:ext cx="2047" cy="1393"/>
            </a:xfrm>
            <a:custGeom>
              <a:avLst/>
              <a:gdLst/>
              <a:ahLst/>
              <a:cxnLst>
                <a:cxn ang="0">
                  <a:pos x="1949" y="0"/>
                </a:cxn>
                <a:cxn ang="0">
                  <a:pos x="0" y="1241"/>
                </a:cxn>
                <a:cxn ang="0">
                  <a:pos x="96" y="1391"/>
                </a:cxn>
                <a:cxn ang="0">
                  <a:pos x="2036" y="138"/>
                </a:cxn>
                <a:cxn ang="0">
                  <a:pos x="1949" y="0"/>
                </a:cxn>
                <a:cxn ang="0">
                  <a:pos x="1949" y="0"/>
                </a:cxn>
              </a:cxnLst>
              <a:rect l="0" t="0" r="r" b="b"/>
              <a:pathLst>
                <a:path w="2037" h="1392">
                  <a:moveTo>
                    <a:pt x="1949" y="0"/>
                  </a:moveTo>
                  <a:lnTo>
                    <a:pt x="0" y="1241"/>
                  </a:lnTo>
                  <a:lnTo>
                    <a:pt x="96" y="1391"/>
                  </a:lnTo>
                  <a:lnTo>
                    <a:pt x="2036" y="138"/>
                  </a:lnTo>
                  <a:lnTo>
                    <a:pt x="1949" y="0"/>
                  </a:lnTo>
                  <a:lnTo>
                    <a:pt x="1949" y="0"/>
                  </a:lnTo>
                </a:path>
              </a:pathLst>
            </a:custGeom>
            <a:solidFill>
              <a:srgbClr val="FFEE7B"/>
            </a:solidFill>
            <a:ln w="9525" cap="rnd">
              <a:noFill/>
              <a:round/>
              <a:headEnd/>
              <a:tailEnd/>
            </a:ln>
            <a:effectLst/>
          </p:spPr>
          <p:txBody>
            <a:bodyPr/>
            <a:lstStyle/>
            <a:p>
              <a:pPr>
                <a:defRPr/>
              </a:pPr>
              <a:endParaRPr lang="en-US" dirty="0"/>
            </a:p>
          </p:txBody>
        </p:sp>
        <p:sp>
          <p:nvSpPr>
            <p:cNvPr id="70" name="Freeform 1094"/>
            <p:cNvSpPr>
              <a:spLocks/>
            </p:cNvSpPr>
            <p:nvPr/>
          </p:nvSpPr>
          <p:spPr bwMode="auto">
            <a:xfrm>
              <a:off x="1646" y="1465"/>
              <a:ext cx="2022" cy="1371"/>
            </a:xfrm>
            <a:custGeom>
              <a:avLst/>
              <a:gdLst/>
              <a:ahLst/>
              <a:cxnLst>
                <a:cxn ang="0">
                  <a:pos x="1945" y="0"/>
                </a:cxn>
                <a:cxn ang="0">
                  <a:pos x="0" y="1238"/>
                </a:cxn>
                <a:cxn ang="0">
                  <a:pos x="88" y="1370"/>
                </a:cxn>
                <a:cxn ang="0">
                  <a:pos x="2021" y="122"/>
                </a:cxn>
                <a:cxn ang="0">
                  <a:pos x="1945" y="0"/>
                </a:cxn>
                <a:cxn ang="0">
                  <a:pos x="1945" y="0"/>
                </a:cxn>
              </a:cxnLst>
              <a:rect l="0" t="0" r="r" b="b"/>
              <a:pathLst>
                <a:path w="2022" h="1371">
                  <a:moveTo>
                    <a:pt x="1945" y="0"/>
                  </a:moveTo>
                  <a:lnTo>
                    <a:pt x="0" y="1238"/>
                  </a:lnTo>
                  <a:lnTo>
                    <a:pt x="88" y="1370"/>
                  </a:lnTo>
                  <a:lnTo>
                    <a:pt x="2021" y="122"/>
                  </a:lnTo>
                  <a:lnTo>
                    <a:pt x="1945" y="0"/>
                  </a:lnTo>
                  <a:lnTo>
                    <a:pt x="1945" y="0"/>
                  </a:lnTo>
                </a:path>
              </a:pathLst>
            </a:custGeom>
            <a:solidFill>
              <a:srgbClr val="FFF082"/>
            </a:solidFill>
            <a:ln w="9525" cap="rnd">
              <a:noFill/>
              <a:round/>
              <a:headEnd/>
              <a:tailEnd/>
            </a:ln>
            <a:effectLst/>
          </p:spPr>
          <p:txBody>
            <a:bodyPr/>
            <a:lstStyle/>
            <a:p>
              <a:pPr>
                <a:defRPr/>
              </a:pPr>
              <a:endParaRPr lang="en-US" dirty="0"/>
            </a:p>
          </p:txBody>
        </p:sp>
        <p:sp>
          <p:nvSpPr>
            <p:cNvPr id="71" name="Freeform 1095"/>
            <p:cNvSpPr>
              <a:spLocks/>
            </p:cNvSpPr>
            <p:nvPr/>
          </p:nvSpPr>
          <p:spPr bwMode="auto">
            <a:xfrm>
              <a:off x="1646" y="1474"/>
              <a:ext cx="1998" cy="1348"/>
            </a:xfrm>
            <a:custGeom>
              <a:avLst/>
              <a:gdLst/>
              <a:ahLst/>
              <a:cxnLst>
                <a:cxn ang="0">
                  <a:pos x="1938" y="0"/>
                </a:cxn>
                <a:cxn ang="0">
                  <a:pos x="0" y="1232"/>
                </a:cxn>
                <a:cxn ang="0">
                  <a:pos x="78" y="1349"/>
                </a:cxn>
                <a:cxn ang="0">
                  <a:pos x="2004" y="106"/>
                </a:cxn>
                <a:cxn ang="0">
                  <a:pos x="1938" y="0"/>
                </a:cxn>
                <a:cxn ang="0">
                  <a:pos x="1938" y="0"/>
                </a:cxn>
              </a:cxnLst>
              <a:rect l="0" t="0" r="r" b="b"/>
              <a:pathLst>
                <a:path w="2005" h="1350">
                  <a:moveTo>
                    <a:pt x="1938" y="0"/>
                  </a:moveTo>
                  <a:lnTo>
                    <a:pt x="0" y="1232"/>
                  </a:lnTo>
                  <a:lnTo>
                    <a:pt x="78" y="1349"/>
                  </a:lnTo>
                  <a:lnTo>
                    <a:pt x="2004" y="106"/>
                  </a:lnTo>
                  <a:lnTo>
                    <a:pt x="1938" y="0"/>
                  </a:lnTo>
                  <a:lnTo>
                    <a:pt x="1938" y="0"/>
                  </a:lnTo>
                </a:path>
              </a:pathLst>
            </a:custGeom>
            <a:solidFill>
              <a:srgbClr val="FFF18A"/>
            </a:solidFill>
            <a:ln w="9525" cap="rnd">
              <a:noFill/>
              <a:round/>
              <a:headEnd/>
              <a:tailEnd/>
            </a:ln>
            <a:effectLst/>
          </p:spPr>
          <p:txBody>
            <a:bodyPr/>
            <a:lstStyle/>
            <a:p>
              <a:pPr>
                <a:defRPr/>
              </a:pPr>
              <a:endParaRPr lang="en-US" dirty="0"/>
            </a:p>
          </p:txBody>
        </p:sp>
        <p:sp>
          <p:nvSpPr>
            <p:cNvPr id="72" name="Freeform 1096"/>
            <p:cNvSpPr>
              <a:spLocks/>
            </p:cNvSpPr>
            <p:nvPr/>
          </p:nvSpPr>
          <p:spPr bwMode="auto">
            <a:xfrm>
              <a:off x="1646" y="1481"/>
              <a:ext cx="1998" cy="1330"/>
            </a:xfrm>
            <a:custGeom>
              <a:avLst/>
              <a:gdLst/>
              <a:ahLst/>
              <a:cxnLst>
                <a:cxn ang="0">
                  <a:pos x="1933" y="0"/>
                </a:cxn>
                <a:cxn ang="0">
                  <a:pos x="0" y="1229"/>
                </a:cxn>
                <a:cxn ang="0">
                  <a:pos x="69" y="1329"/>
                </a:cxn>
                <a:cxn ang="0">
                  <a:pos x="1989" y="91"/>
                </a:cxn>
                <a:cxn ang="0">
                  <a:pos x="1933" y="0"/>
                </a:cxn>
                <a:cxn ang="0">
                  <a:pos x="1933" y="0"/>
                </a:cxn>
              </a:cxnLst>
              <a:rect l="0" t="0" r="r" b="b"/>
              <a:pathLst>
                <a:path w="1990" h="1330">
                  <a:moveTo>
                    <a:pt x="1933" y="0"/>
                  </a:moveTo>
                  <a:lnTo>
                    <a:pt x="0" y="1229"/>
                  </a:lnTo>
                  <a:lnTo>
                    <a:pt x="69" y="1329"/>
                  </a:lnTo>
                  <a:lnTo>
                    <a:pt x="1989" y="91"/>
                  </a:lnTo>
                  <a:lnTo>
                    <a:pt x="1933" y="0"/>
                  </a:lnTo>
                  <a:lnTo>
                    <a:pt x="1933" y="0"/>
                  </a:lnTo>
                </a:path>
              </a:pathLst>
            </a:custGeom>
            <a:solidFill>
              <a:srgbClr val="FFF291"/>
            </a:solidFill>
            <a:ln w="9525" cap="rnd">
              <a:noFill/>
              <a:round/>
              <a:headEnd/>
              <a:tailEnd/>
            </a:ln>
            <a:effectLst/>
          </p:spPr>
          <p:txBody>
            <a:bodyPr/>
            <a:lstStyle/>
            <a:p>
              <a:pPr>
                <a:defRPr/>
              </a:pPr>
              <a:endParaRPr lang="en-US" dirty="0"/>
            </a:p>
          </p:txBody>
        </p:sp>
        <p:sp>
          <p:nvSpPr>
            <p:cNvPr id="73" name="Freeform 1097"/>
            <p:cNvSpPr>
              <a:spLocks/>
            </p:cNvSpPr>
            <p:nvPr/>
          </p:nvSpPr>
          <p:spPr bwMode="auto">
            <a:xfrm>
              <a:off x="1646" y="1438"/>
              <a:ext cx="1973" cy="1309"/>
            </a:xfrm>
            <a:custGeom>
              <a:avLst/>
              <a:gdLst/>
              <a:ahLst/>
              <a:cxnLst>
                <a:cxn ang="0">
                  <a:pos x="1928" y="0"/>
                </a:cxn>
                <a:cxn ang="0">
                  <a:pos x="0" y="1227"/>
                </a:cxn>
                <a:cxn ang="0">
                  <a:pos x="61" y="1310"/>
                </a:cxn>
                <a:cxn ang="0">
                  <a:pos x="1975" y="75"/>
                </a:cxn>
                <a:cxn ang="0">
                  <a:pos x="1928" y="0"/>
                </a:cxn>
                <a:cxn ang="0">
                  <a:pos x="1928" y="0"/>
                </a:cxn>
              </a:cxnLst>
              <a:rect l="0" t="0" r="r" b="b"/>
              <a:pathLst>
                <a:path w="1976" h="1311">
                  <a:moveTo>
                    <a:pt x="1928" y="0"/>
                  </a:moveTo>
                  <a:lnTo>
                    <a:pt x="0" y="1227"/>
                  </a:lnTo>
                  <a:lnTo>
                    <a:pt x="61" y="1310"/>
                  </a:lnTo>
                  <a:lnTo>
                    <a:pt x="1975" y="75"/>
                  </a:lnTo>
                  <a:lnTo>
                    <a:pt x="1928" y="0"/>
                  </a:lnTo>
                  <a:lnTo>
                    <a:pt x="1928" y="0"/>
                  </a:lnTo>
                </a:path>
              </a:pathLst>
            </a:custGeom>
            <a:solidFill>
              <a:srgbClr val="FFF498"/>
            </a:solidFill>
            <a:ln w="9525" cap="rnd">
              <a:noFill/>
              <a:round/>
              <a:headEnd/>
              <a:tailEnd/>
            </a:ln>
            <a:effectLst/>
          </p:spPr>
          <p:txBody>
            <a:bodyPr/>
            <a:lstStyle/>
            <a:p>
              <a:pPr>
                <a:defRPr/>
              </a:pPr>
              <a:endParaRPr lang="en-US" dirty="0"/>
            </a:p>
          </p:txBody>
        </p:sp>
        <p:sp>
          <p:nvSpPr>
            <p:cNvPr id="74" name="Freeform 1098"/>
            <p:cNvSpPr>
              <a:spLocks/>
            </p:cNvSpPr>
            <p:nvPr/>
          </p:nvSpPr>
          <p:spPr bwMode="auto">
            <a:xfrm>
              <a:off x="1665" y="1498"/>
              <a:ext cx="1954" cy="1286"/>
            </a:xfrm>
            <a:custGeom>
              <a:avLst/>
              <a:gdLst/>
              <a:ahLst/>
              <a:cxnLst>
                <a:cxn ang="0">
                  <a:pos x="1924" y="0"/>
                </a:cxn>
                <a:cxn ang="0">
                  <a:pos x="0" y="1223"/>
                </a:cxn>
                <a:cxn ang="0">
                  <a:pos x="52" y="1288"/>
                </a:cxn>
                <a:cxn ang="0">
                  <a:pos x="1960" y="58"/>
                </a:cxn>
                <a:cxn ang="0">
                  <a:pos x="1924" y="0"/>
                </a:cxn>
                <a:cxn ang="0">
                  <a:pos x="1924" y="0"/>
                </a:cxn>
              </a:cxnLst>
              <a:rect l="0" t="0" r="r" b="b"/>
              <a:pathLst>
                <a:path w="1961" h="1289">
                  <a:moveTo>
                    <a:pt x="1924" y="0"/>
                  </a:moveTo>
                  <a:lnTo>
                    <a:pt x="0" y="1223"/>
                  </a:lnTo>
                  <a:lnTo>
                    <a:pt x="52" y="1288"/>
                  </a:lnTo>
                  <a:lnTo>
                    <a:pt x="1960" y="58"/>
                  </a:lnTo>
                  <a:lnTo>
                    <a:pt x="1924" y="0"/>
                  </a:lnTo>
                  <a:lnTo>
                    <a:pt x="1924" y="0"/>
                  </a:lnTo>
                </a:path>
              </a:pathLst>
            </a:custGeom>
            <a:solidFill>
              <a:srgbClr val="FFF59F"/>
            </a:solidFill>
            <a:ln w="9525" cap="rnd">
              <a:noFill/>
              <a:round/>
              <a:headEnd/>
              <a:tailEnd/>
            </a:ln>
            <a:effectLst/>
          </p:spPr>
          <p:txBody>
            <a:bodyPr/>
            <a:lstStyle/>
            <a:p>
              <a:pPr>
                <a:defRPr/>
              </a:pPr>
              <a:endParaRPr lang="en-US" dirty="0"/>
            </a:p>
          </p:txBody>
        </p:sp>
        <p:sp>
          <p:nvSpPr>
            <p:cNvPr id="75" name="Freeform 1099"/>
            <p:cNvSpPr>
              <a:spLocks/>
            </p:cNvSpPr>
            <p:nvPr/>
          </p:nvSpPr>
          <p:spPr bwMode="auto">
            <a:xfrm>
              <a:off x="1671" y="1506"/>
              <a:ext cx="1946" cy="1270"/>
            </a:xfrm>
            <a:custGeom>
              <a:avLst/>
              <a:gdLst/>
              <a:ahLst/>
              <a:cxnLst>
                <a:cxn ang="0">
                  <a:pos x="1917" y="0"/>
                </a:cxn>
                <a:cxn ang="0">
                  <a:pos x="0" y="1218"/>
                </a:cxn>
                <a:cxn ang="0">
                  <a:pos x="41" y="1269"/>
                </a:cxn>
                <a:cxn ang="0">
                  <a:pos x="1944" y="41"/>
                </a:cxn>
                <a:cxn ang="0">
                  <a:pos x="1917" y="0"/>
                </a:cxn>
                <a:cxn ang="0">
                  <a:pos x="1917" y="0"/>
                </a:cxn>
              </a:cxnLst>
              <a:rect l="0" t="0" r="r" b="b"/>
              <a:pathLst>
                <a:path w="1945" h="1270">
                  <a:moveTo>
                    <a:pt x="1917" y="0"/>
                  </a:moveTo>
                  <a:lnTo>
                    <a:pt x="0" y="1218"/>
                  </a:lnTo>
                  <a:lnTo>
                    <a:pt x="41" y="1269"/>
                  </a:lnTo>
                  <a:lnTo>
                    <a:pt x="1944" y="41"/>
                  </a:lnTo>
                  <a:lnTo>
                    <a:pt x="1917" y="0"/>
                  </a:lnTo>
                  <a:lnTo>
                    <a:pt x="1917" y="0"/>
                  </a:lnTo>
                </a:path>
              </a:pathLst>
            </a:custGeom>
            <a:solidFill>
              <a:srgbClr val="FFF7A7"/>
            </a:solidFill>
            <a:ln w="9525" cap="rnd">
              <a:noFill/>
              <a:round/>
              <a:headEnd/>
              <a:tailEnd/>
            </a:ln>
            <a:effectLst/>
          </p:spPr>
          <p:txBody>
            <a:bodyPr/>
            <a:lstStyle/>
            <a:p>
              <a:pPr>
                <a:defRPr/>
              </a:pPr>
              <a:endParaRPr lang="en-US" dirty="0"/>
            </a:p>
          </p:txBody>
        </p:sp>
        <p:sp>
          <p:nvSpPr>
            <p:cNvPr id="76" name="Freeform 1100"/>
            <p:cNvSpPr>
              <a:spLocks/>
            </p:cNvSpPr>
            <p:nvPr/>
          </p:nvSpPr>
          <p:spPr bwMode="auto">
            <a:xfrm>
              <a:off x="1819" y="1782"/>
              <a:ext cx="2141" cy="1402"/>
            </a:xfrm>
            <a:custGeom>
              <a:avLst/>
              <a:gdLst/>
              <a:ahLst/>
              <a:cxnLst>
                <a:cxn ang="0">
                  <a:pos x="16" y="1338"/>
                </a:cxn>
                <a:cxn ang="0">
                  <a:pos x="8" y="1347"/>
                </a:cxn>
                <a:cxn ang="0">
                  <a:pos x="2" y="1355"/>
                </a:cxn>
                <a:cxn ang="0">
                  <a:pos x="0" y="1365"/>
                </a:cxn>
                <a:cxn ang="0">
                  <a:pos x="2" y="1376"/>
                </a:cxn>
                <a:cxn ang="0">
                  <a:pos x="6" y="1385"/>
                </a:cxn>
                <a:cxn ang="0">
                  <a:pos x="6" y="1385"/>
                </a:cxn>
                <a:cxn ang="0">
                  <a:pos x="12" y="1393"/>
                </a:cxn>
                <a:cxn ang="0">
                  <a:pos x="23" y="1399"/>
                </a:cxn>
                <a:cxn ang="0">
                  <a:pos x="31" y="1402"/>
                </a:cxn>
                <a:cxn ang="0">
                  <a:pos x="44" y="1399"/>
                </a:cxn>
                <a:cxn ang="0">
                  <a:pos x="55" y="1395"/>
                </a:cxn>
                <a:cxn ang="0">
                  <a:pos x="2115" y="61"/>
                </a:cxn>
                <a:cxn ang="0">
                  <a:pos x="2115" y="61"/>
                </a:cxn>
                <a:cxn ang="0">
                  <a:pos x="2124" y="54"/>
                </a:cxn>
                <a:cxn ang="0">
                  <a:pos x="2128" y="46"/>
                </a:cxn>
                <a:cxn ang="0">
                  <a:pos x="2133" y="36"/>
                </a:cxn>
                <a:cxn ang="0">
                  <a:pos x="2130" y="25"/>
                </a:cxn>
                <a:cxn ang="0">
                  <a:pos x="2126" y="15"/>
                </a:cxn>
                <a:cxn ang="0">
                  <a:pos x="2126" y="15"/>
                </a:cxn>
                <a:cxn ang="0">
                  <a:pos x="2119" y="6"/>
                </a:cxn>
                <a:cxn ang="0">
                  <a:pos x="2109" y="2"/>
                </a:cxn>
                <a:cxn ang="0">
                  <a:pos x="2098" y="0"/>
                </a:cxn>
                <a:cxn ang="0">
                  <a:pos x="2090" y="0"/>
                </a:cxn>
                <a:cxn ang="0">
                  <a:pos x="2080" y="4"/>
                </a:cxn>
                <a:cxn ang="0">
                  <a:pos x="16" y="1338"/>
                </a:cxn>
                <a:cxn ang="0">
                  <a:pos x="16" y="1338"/>
                </a:cxn>
              </a:cxnLst>
              <a:rect l="0" t="0" r="r" b="b"/>
              <a:pathLst>
                <a:path w="2134" h="1403">
                  <a:moveTo>
                    <a:pt x="16" y="1338"/>
                  </a:moveTo>
                  <a:lnTo>
                    <a:pt x="8" y="1347"/>
                  </a:lnTo>
                  <a:lnTo>
                    <a:pt x="2" y="1355"/>
                  </a:lnTo>
                  <a:lnTo>
                    <a:pt x="0" y="1365"/>
                  </a:lnTo>
                  <a:lnTo>
                    <a:pt x="2" y="1376"/>
                  </a:lnTo>
                  <a:lnTo>
                    <a:pt x="6" y="1385"/>
                  </a:lnTo>
                  <a:lnTo>
                    <a:pt x="6" y="1385"/>
                  </a:lnTo>
                  <a:lnTo>
                    <a:pt x="12" y="1393"/>
                  </a:lnTo>
                  <a:lnTo>
                    <a:pt x="23" y="1399"/>
                  </a:lnTo>
                  <a:lnTo>
                    <a:pt x="31" y="1402"/>
                  </a:lnTo>
                  <a:lnTo>
                    <a:pt x="44" y="1399"/>
                  </a:lnTo>
                  <a:lnTo>
                    <a:pt x="55" y="1395"/>
                  </a:lnTo>
                  <a:lnTo>
                    <a:pt x="2115" y="61"/>
                  </a:lnTo>
                  <a:lnTo>
                    <a:pt x="2115" y="61"/>
                  </a:lnTo>
                  <a:lnTo>
                    <a:pt x="2124" y="54"/>
                  </a:lnTo>
                  <a:lnTo>
                    <a:pt x="2128" y="46"/>
                  </a:lnTo>
                  <a:lnTo>
                    <a:pt x="2133" y="36"/>
                  </a:lnTo>
                  <a:lnTo>
                    <a:pt x="2130" y="25"/>
                  </a:lnTo>
                  <a:lnTo>
                    <a:pt x="2126" y="15"/>
                  </a:lnTo>
                  <a:lnTo>
                    <a:pt x="2126" y="15"/>
                  </a:lnTo>
                  <a:lnTo>
                    <a:pt x="2119" y="6"/>
                  </a:lnTo>
                  <a:lnTo>
                    <a:pt x="2109" y="2"/>
                  </a:lnTo>
                  <a:lnTo>
                    <a:pt x="2098" y="0"/>
                  </a:lnTo>
                  <a:lnTo>
                    <a:pt x="2090" y="0"/>
                  </a:lnTo>
                  <a:lnTo>
                    <a:pt x="2080" y="4"/>
                  </a:lnTo>
                  <a:lnTo>
                    <a:pt x="16" y="1338"/>
                  </a:lnTo>
                  <a:lnTo>
                    <a:pt x="16" y="1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7" name="Freeform 1101"/>
            <p:cNvSpPr>
              <a:spLocks/>
            </p:cNvSpPr>
            <p:nvPr/>
          </p:nvSpPr>
          <p:spPr bwMode="auto">
            <a:xfrm>
              <a:off x="1770" y="1721"/>
              <a:ext cx="2121" cy="1401"/>
            </a:xfrm>
            <a:custGeom>
              <a:avLst/>
              <a:gdLst/>
              <a:ahLst/>
              <a:cxnLst>
                <a:cxn ang="0">
                  <a:pos x="17" y="1337"/>
                </a:cxn>
                <a:cxn ang="0">
                  <a:pos x="8" y="1345"/>
                </a:cxn>
                <a:cxn ang="0">
                  <a:pos x="2" y="1353"/>
                </a:cxn>
                <a:cxn ang="0">
                  <a:pos x="0" y="1364"/>
                </a:cxn>
                <a:cxn ang="0">
                  <a:pos x="0" y="1374"/>
                </a:cxn>
                <a:cxn ang="0">
                  <a:pos x="6" y="1385"/>
                </a:cxn>
                <a:cxn ang="0">
                  <a:pos x="6" y="1385"/>
                </a:cxn>
                <a:cxn ang="0">
                  <a:pos x="13" y="1393"/>
                </a:cxn>
                <a:cxn ang="0">
                  <a:pos x="20" y="1397"/>
                </a:cxn>
                <a:cxn ang="0">
                  <a:pos x="31" y="1400"/>
                </a:cxn>
                <a:cxn ang="0">
                  <a:pos x="42" y="1400"/>
                </a:cxn>
                <a:cxn ang="0">
                  <a:pos x="52" y="1395"/>
                </a:cxn>
                <a:cxn ang="0">
                  <a:pos x="2114" y="63"/>
                </a:cxn>
                <a:cxn ang="0">
                  <a:pos x="2114" y="63"/>
                </a:cxn>
                <a:cxn ang="0">
                  <a:pos x="2123" y="54"/>
                </a:cxn>
                <a:cxn ang="0">
                  <a:pos x="2126" y="47"/>
                </a:cxn>
                <a:cxn ang="0">
                  <a:pos x="2129" y="36"/>
                </a:cxn>
                <a:cxn ang="0">
                  <a:pos x="2126" y="25"/>
                </a:cxn>
                <a:cxn ang="0">
                  <a:pos x="2123" y="15"/>
                </a:cxn>
                <a:cxn ang="0">
                  <a:pos x="2123" y="15"/>
                </a:cxn>
                <a:cxn ang="0">
                  <a:pos x="2116" y="6"/>
                </a:cxn>
                <a:cxn ang="0">
                  <a:pos x="2105" y="2"/>
                </a:cxn>
                <a:cxn ang="0">
                  <a:pos x="2098" y="0"/>
                </a:cxn>
                <a:cxn ang="0">
                  <a:pos x="2087" y="0"/>
                </a:cxn>
                <a:cxn ang="0">
                  <a:pos x="2077" y="4"/>
                </a:cxn>
                <a:cxn ang="0">
                  <a:pos x="17" y="1337"/>
                </a:cxn>
                <a:cxn ang="0">
                  <a:pos x="17" y="1337"/>
                </a:cxn>
              </a:cxnLst>
              <a:rect l="0" t="0" r="r" b="b"/>
              <a:pathLst>
                <a:path w="2130" h="1401">
                  <a:moveTo>
                    <a:pt x="17" y="1337"/>
                  </a:moveTo>
                  <a:lnTo>
                    <a:pt x="8" y="1345"/>
                  </a:lnTo>
                  <a:lnTo>
                    <a:pt x="2" y="1353"/>
                  </a:lnTo>
                  <a:lnTo>
                    <a:pt x="0" y="1364"/>
                  </a:lnTo>
                  <a:lnTo>
                    <a:pt x="0" y="1374"/>
                  </a:lnTo>
                  <a:lnTo>
                    <a:pt x="6" y="1385"/>
                  </a:lnTo>
                  <a:lnTo>
                    <a:pt x="6" y="1385"/>
                  </a:lnTo>
                  <a:lnTo>
                    <a:pt x="13" y="1393"/>
                  </a:lnTo>
                  <a:lnTo>
                    <a:pt x="20" y="1397"/>
                  </a:lnTo>
                  <a:lnTo>
                    <a:pt x="31" y="1400"/>
                  </a:lnTo>
                  <a:lnTo>
                    <a:pt x="42" y="1400"/>
                  </a:lnTo>
                  <a:lnTo>
                    <a:pt x="52" y="1395"/>
                  </a:lnTo>
                  <a:lnTo>
                    <a:pt x="2114" y="63"/>
                  </a:lnTo>
                  <a:lnTo>
                    <a:pt x="2114" y="63"/>
                  </a:lnTo>
                  <a:lnTo>
                    <a:pt x="2123" y="54"/>
                  </a:lnTo>
                  <a:lnTo>
                    <a:pt x="2126" y="47"/>
                  </a:lnTo>
                  <a:lnTo>
                    <a:pt x="2129" y="36"/>
                  </a:lnTo>
                  <a:lnTo>
                    <a:pt x="2126" y="25"/>
                  </a:lnTo>
                  <a:lnTo>
                    <a:pt x="2123" y="15"/>
                  </a:lnTo>
                  <a:lnTo>
                    <a:pt x="2123" y="15"/>
                  </a:lnTo>
                  <a:lnTo>
                    <a:pt x="2116" y="6"/>
                  </a:lnTo>
                  <a:lnTo>
                    <a:pt x="2105" y="2"/>
                  </a:lnTo>
                  <a:lnTo>
                    <a:pt x="2098" y="0"/>
                  </a:lnTo>
                  <a:lnTo>
                    <a:pt x="2087" y="0"/>
                  </a:lnTo>
                  <a:lnTo>
                    <a:pt x="2077" y="4"/>
                  </a:lnTo>
                  <a:lnTo>
                    <a:pt x="17" y="1337"/>
                  </a:lnTo>
                  <a:lnTo>
                    <a:pt x="17" y="133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8" name="Freeform 1102"/>
            <p:cNvSpPr>
              <a:spLocks/>
            </p:cNvSpPr>
            <p:nvPr/>
          </p:nvSpPr>
          <p:spPr bwMode="auto">
            <a:xfrm>
              <a:off x="1745" y="1660"/>
              <a:ext cx="2121" cy="1408"/>
            </a:xfrm>
            <a:custGeom>
              <a:avLst/>
              <a:gdLst/>
              <a:ahLst/>
              <a:cxnLst>
                <a:cxn ang="0">
                  <a:pos x="18" y="1327"/>
                </a:cxn>
                <a:cxn ang="0">
                  <a:pos x="8" y="1335"/>
                </a:cxn>
                <a:cxn ang="0">
                  <a:pos x="2" y="1348"/>
                </a:cxn>
                <a:cxn ang="0">
                  <a:pos x="0" y="1360"/>
                </a:cxn>
                <a:cxn ang="0">
                  <a:pos x="2" y="1374"/>
                </a:cxn>
                <a:cxn ang="0">
                  <a:pos x="6" y="1386"/>
                </a:cxn>
                <a:cxn ang="0">
                  <a:pos x="6" y="1386"/>
                </a:cxn>
                <a:cxn ang="0">
                  <a:pos x="14" y="1397"/>
                </a:cxn>
                <a:cxn ang="0">
                  <a:pos x="27" y="1401"/>
                </a:cxn>
                <a:cxn ang="0">
                  <a:pos x="39" y="1406"/>
                </a:cxn>
                <a:cxn ang="0">
                  <a:pos x="52" y="1403"/>
                </a:cxn>
                <a:cxn ang="0">
                  <a:pos x="64" y="1397"/>
                </a:cxn>
                <a:cxn ang="0">
                  <a:pos x="2109" y="78"/>
                </a:cxn>
                <a:cxn ang="0">
                  <a:pos x="2109" y="78"/>
                </a:cxn>
                <a:cxn ang="0">
                  <a:pos x="2117" y="67"/>
                </a:cxn>
                <a:cxn ang="0">
                  <a:pos x="2123" y="57"/>
                </a:cxn>
                <a:cxn ang="0">
                  <a:pos x="2128" y="43"/>
                </a:cxn>
                <a:cxn ang="0">
                  <a:pos x="2125" y="31"/>
                </a:cxn>
                <a:cxn ang="0">
                  <a:pos x="2121" y="18"/>
                </a:cxn>
                <a:cxn ang="0">
                  <a:pos x="2121" y="18"/>
                </a:cxn>
                <a:cxn ang="0">
                  <a:pos x="2111" y="8"/>
                </a:cxn>
                <a:cxn ang="0">
                  <a:pos x="2100" y="2"/>
                </a:cxn>
                <a:cxn ang="0">
                  <a:pos x="2088" y="0"/>
                </a:cxn>
                <a:cxn ang="0">
                  <a:pos x="2075" y="2"/>
                </a:cxn>
                <a:cxn ang="0">
                  <a:pos x="2063" y="6"/>
                </a:cxn>
                <a:cxn ang="0">
                  <a:pos x="18" y="1327"/>
                </a:cxn>
                <a:cxn ang="0">
                  <a:pos x="18" y="1327"/>
                </a:cxn>
              </a:cxnLst>
              <a:rect l="0" t="0" r="r" b="b"/>
              <a:pathLst>
                <a:path w="2129" h="1407">
                  <a:moveTo>
                    <a:pt x="18" y="1327"/>
                  </a:moveTo>
                  <a:lnTo>
                    <a:pt x="8" y="1335"/>
                  </a:lnTo>
                  <a:lnTo>
                    <a:pt x="2" y="1348"/>
                  </a:lnTo>
                  <a:lnTo>
                    <a:pt x="0" y="1360"/>
                  </a:lnTo>
                  <a:lnTo>
                    <a:pt x="2" y="1374"/>
                  </a:lnTo>
                  <a:lnTo>
                    <a:pt x="6" y="1386"/>
                  </a:lnTo>
                  <a:lnTo>
                    <a:pt x="6" y="1386"/>
                  </a:lnTo>
                  <a:lnTo>
                    <a:pt x="14" y="1397"/>
                  </a:lnTo>
                  <a:lnTo>
                    <a:pt x="27" y="1401"/>
                  </a:lnTo>
                  <a:lnTo>
                    <a:pt x="39" y="1406"/>
                  </a:lnTo>
                  <a:lnTo>
                    <a:pt x="52" y="1403"/>
                  </a:lnTo>
                  <a:lnTo>
                    <a:pt x="64" y="1397"/>
                  </a:lnTo>
                  <a:lnTo>
                    <a:pt x="2109" y="78"/>
                  </a:lnTo>
                  <a:lnTo>
                    <a:pt x="2109" y="78"/>
                  </a:lnTo>
                  <a:lnTo>
                    <a:pt x="2117" y="67"/>
                  </a:lnTo>
                  <a:lnTo>
                    <a:pt x="2123" y="57"/>
                  </a:lnTo>
                  <a:lnTo>
                    <a:pt x="2128" y="43"/>
                  </a:lnTo>
                  <a:lnTo>
                    <a:pt x="2125" y="31"/>
                  </a:lnTo>
                  <a:lnTo>
                    <a:pt x="2121" y="18"/>
                  </a:lnTo>
                  <a:lnTo>
                    <a:pt x="2121" y="18"/>
                  </a:lnTo>
                  <a:lnTo>
                    <a:pt x="2111" y="8"/>
                  </a:lnTo>
                  <a:lnTo>
                    <a:pt x="2100" y="2"/>
                  </a:lnTo>
                  <a:lnTo>
                    <a:pt x="2088" y="0"/>
                  </a:lnTo>
                  <a:lnTo>
                    <a:pt x="2075" y="2"/>
                  </a:lnTo>
                  <a:lnTo>
                    <a:pt x="2063" y="6"/>
                  </a:lnTo>
                  <a:lnTo>
                    <a:pt x="18" y="1327"/>
                  </a:lnTo>
                  <a:lnTo>
                    <a:pt x="18" y="13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79" name="Freeform 1103"/>
            <p:cNvSpPr>
              <a:spLocks/>
            </p:cNvSpPr>
            <p:nvPr/>
          </p:nvSpPr>
          <p:spPr bwMode="auto">
            <a:xfrm>
              <a:off x="1695" y="1575"/>
              <a:ext cx="2136" cy="1416"/>
            </a:xfrm>
            <a:custGeom>
              <a:avLst/>
              <a:gdLst/>
              <a:ahLst/>
              <a:cxnLst>
                <a:cxn ang="0">
                  <a:pos x="82" y="1408"/>
                </a:cxn>
                <a:cxn ang="0">
                  <a:pos x="73" y="1410"/>
                </a:cxn>
                <a:cxn ang="0">
                  <a:pos x="64" y="1414"/>
                </a:cxn>
                <a:cxn ang="0">
                  <a:pos x="57" y="1414"/>
                </a:cxn>
                <a:cxn ang="0">
                  <a:pos x="50" y="1417"/>
                </a:cxn>
                <a:cxn ang="0">
                  <a:pos x="41" y="1414"/>
                </a:cxn>
                <a:cxn ang="0">
                  <a:pos x="34" y="1412"/>
                </a:cxn>
                <a:cxn ang="0">
                  <a:pos x="25" y="1408"/>
                </a:cxn>
                <a:cxn ang="0">
                  <a:pos x="18" y="1403"/>
                </a:cxn>
                <a:cxn ang="0">
                  <a:pos x="13" y="1397"/>
                </a:cxn>
                <a:cxn ang="0">
                  <a:pos x="8" y="1391"/>
                </a:cxn>
                <a:cxn ang="0">
                  <a:pos x="8" y="1391"/>
                </a:cxn>
                <a:cxn ang="0">
                  <a:pos x="4" y="1382"/>
                </a:cxn>
                <a:cxn ang="0">
                  <a:pos x="2" y="1376"/>
                </a:cxn>
                <a:cxn ang="0">
                  <a:pos x="0" y="1368"/>
                </a:cxn>
                <a:cxn ang="0">
                  <a:pos x="0" y="1359"/>
                </a:cxn>
                <a:cxn ang="0">
                  <a:pos x="0" y="1350"/>
                </a:cxn>
                <a:cxn ang="0">
                  <a:pos x="4" y="1345"/>
                </a:cxn>
                <a:cxn ang="0">
                  <a:pos x="6" y="1336"/>
                </a:cxn>
                <a:cxn ang="0">
                  <a:pos x="13" y="1330"/>
                </a:cxn>
                <a:cxn ang="0">
                  <a:pos x="16" y="1323"/>
                </a:cxn>
                <a:cxn ang="0">
                  <a:pos x="25" y="1320"/>
                </a:cxn>
                <a:cxn ang="0">
                  <a:pos x="2052" y="7"/>
                </a:cxn>
                <a:cxn ang="0">
                  <a:pos x="2052" y="7"/>
                </a:cxn>
                <a:cxn ang="0">
                  <a:pos x="2061" y="3"/>
                </a:cxn>
                <a:cxn ang="0">
                  <a:pos x="2067" y="0"/>
                </a:cxn>
                <a:cxn ang="0">
                  <a:pos x="2075" y="0"/>
                </a:cxn>
                <a:cxn ang="0">
                  <a:pos x="2084" y="0"/>
                </a:cxn>
                <a:cxn ang="0">
                  <a:pos x="2093" y="0"/>
                </a:cxn>
                <a:cxn ang="0">
                  <a:pos x="2100" y="2"/>
                </a:cxn>
                <a:cxn ang="0">
                  <a:pos x="2107" y="5"/>
                </a:cxn>
                <a:cxn ang="0">
                  <a:pos x="2114" y="9"/>
                </a:cxn>
                <a:cxn ang="0">
                  <a:pos x="2120" y="16"/>
                </a:cxn>
                <a:cxn ang="0">
                  <a:pos x="2126" y="23"/>
                </a:cxn>
                <a:cxn ang="0">
                  <a:pos x="2126" y="23"/>
                </a:cxn>
                <a:cxn ang="0">
                  <a:pos x="2130" y="28"/>
                </a:cxn>
                <a:cxn ang="0">
                  <a:pos x="2132" y="37"/>
                </a:cxn>
                <a:cxn ang="0">
                  <a:pos x="2135" y="46"/>
                </a:cxn>
                <a:cxn ang="0">
                  <a:pos x="2135" y="53"/>
                </a:cxn>
                <a:cxn ang="0">
                  <a:pos x="2132" y="62"/>
                </a:cxn>
                <a:cxn ang="0">
                  <a:pos x="2130" y="69"/>
                </a:cxn>
                <a:cxn ang="0">
                  <a:pos x="2126" y="77"/>
                </a:cxn>
                <a:cxn ang="0">
                  <a:pos x="2121" y="83"/>
                </a:cxn>
                <a:cxn ang="0">
                  <a:pos x="2118" y="90"/>
                </a:cxn>
                <a:cxn ang="0">
                  <a:pos x="2109" y="94"/>
                </a:cxn>
                <a:cxn ang="0">
                  <a:pos x="82" y="1408"/>
                </a:cxn>
                <a:cxn ang="0">
                  <a:pos x="82" y="1408"/>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lnTo>
                    <a:pt x="82" y="140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0" name="Freeform 1104"/>
            <p:cNvSpPr>
              <a:spLocks/>
            </p:cNvSpPr>
            <p:nvPr/>
          </p:nvSpPr>
          <p:spPr bwMode="auto">
            <a:xfrm>
              <a:off x="1498" y="1290"/>
              <a:ext cx="2121" cy="1401"/>
            </a:xfrm>
            <a:custGeom>
              <a:avLst/>
              <a:gdLst/>
              <a:ahLst/>
              <a:cxnLst>
                <a:cxn ang="0">
                  <a:pos x="52" y="1397"/>
                </a:cxn>
                <a:cxn ang="0">
                  <a:pos x="42" y="1402"/>
                </a:cxn>
                <a:cxn ang="0">
                  <a:pos x="31" y="1402"/>
                </a:cxn>
                <a:cxn ang="0">
                  <a:pos x="22" y="1399"/>
                </a:cxn>
                <a:cxn ang="0">
                  <a:pos x="13" y="1395"/>
                </a:cxn>
                <a:cxn ang="0">
                  <a:pos x="4" y="1386"/>
                </a:cxn>
                <a:cxn ang="0">
                  <a:pos x="4" y="1386"/>
                </a:cxn>
                <a:cxn ang="0">
                  <a:pos x="0" y="1376"/>
                </a:cxn>
                <a:cxn ang="0">
                  <a:pos x="0" y="1365"/>
                </a:cxn>
                <a:cxn ang="0">
                  <a:pos x="2" y="1355"/>
                </a:cxn>
                <a:cxn ang="0">
                  <a:pos x="6" y="1347"/>
                </a:cxn>
                <a:cxn ang="0">
                  <a:pos x="15" y="1338"/>
                </a:cxn>
                <a:cxn ang="0">
                  <a:pos x="2079" y="6"/>
                </a:cxn>
                <a:cxn ang="0">
                  <a:pos x="2079" y="6"/>
                </a:cxn>
                <a:cxn ang="0">
                  <a:pos x="2089" y="0"/>
                </a:cxn>
                <a:cxn ang="0">
                  <a:pos x="2100" y="0"/>
                </a:cxn>
                <a:cxn ang="0">
                  <a:pos x="2110" y="2"/>
                </a:cxn>
                <a:cxn ang="0">
                  <a:pos x="2118" y="8"/>
                </a:cxn>
                <a:cxn ang="0">
                  <a:pos x="2127" y="17"/>
                </a:cxn>
                <a:cxn ang="0">
                  <a:pos x="2127" y="17"/>
                </a:cxn>
                <a:cxn ang="0">
                  <a:pos x="2131" y="25"/>
                </a:cxn>
                <a:cxn ang="0">
                  <a:pos x="2131" y="36"/>
                </a:cxn>
                <a:cxn ang="0">
                  <a:pos x="2128" y="46"/>
                </a:cxn>
                <a:cxn ang="0">
                  <a:pos x="2123" y="57"/>
                </a:cxn>
                <a:cxn ang="0">
                  <a:pos x="2116" y="63"/>
                </a:cxn>
                <a:cxn ang="0">
                  <a:pos x="52" y="1397"/>
                </a:cxn>
                <a:cxn ang="0">
                  <a:pos x="52" y="1397"/>
                </a:cxn>
              </a:cxnLst>
              <a:rect l="0" t="0" r="r" b="b"/>
              <a:pathLst>
                <a:path w="2132" h="1403">
                  <a:moveTo>
                    <a:pt x="52" y="1397"/>
                  </a:moveTo>
                  <a:lnTo>
                    <a:pt x="42" y="1402"/>
                  </a:lnTo>
                  <a:lnTo>
                    <a:pt x="31" y="1402"/>
                  </a:lnTo>
                  <a:lnTo>
                    <a:pt x="22" y="1399"/>
                  </a:lnTo>
                  <a:lnTo>
                    <a:pt x="13" y="1395"/>
                  </a:lnTo>
                  <a:lnTo>
                    <a:pt x="4" y="1386"/>
                  </a:lnTo>
                  <a:lnTo>
                    <a:pt x="4" y="1386"/>
                  </a:lnTo>
                  <a:lnTo>
                    <a:pt x="0" y="1376"/>
                  </a:lnTo>
                  <a:lnTo>
                    <a:pt x="0" y="1365"/>
                  </a:lnTo>
                  <a:lnTo>
                    <a:pt x="2" y="1355"/>
                  </a:lnTo>
                  <a:lnTo>
                    <a:pt x="6" y="1347"/>
                  </a:lnTo>
                  <a:lnTo>
                    <a:pt x="15" y="1338"/>
                  </a:lnTo>
                  <a:lnTo>
                    <a:pt x="2079" y="6"/>
                  </a:lnTo>
                  <a:lnTo>
                    <a:pt x="2079" y="6"/>
                  </a:lnTo>
                  <a:lnTo>
                    <a:pt x="2089" y="0"/>
                  </a:lnTo>
                  <a:lnTo>
                    <a:pt x="2100" y="0"/>
                  </a:lnTo>
                  <a:lnTo>
                    <a:pt x="2110" y="2"/>
                  </a:lnTo>
                  <a:lnTo>
                    <a:pt x="2118" y="8"/>
                  </a:lnTo>
                  <a:lnTo>
                    <a:pt x="2127" y="17"/>
                  </a:lnTo>
                  <a:lnTo>
                    <a:pt x="2127" y="17"/>
                  </a:lnTo>
                  <a:lnTo>
                    <a:pt x="2131" y="25"/>
                  </a:lnTo>
                  <a:lnTo>
                    <a:pt x="2131" y="36"/>
                  </a:lnTo>
                  <a:lnTo>
                    <a:pt x="2128" y="46"/>
                  </a:lnTo>
                  <a:lnTo>
                    <a:pt x="2123" y="57"/>
                  </a:lnTo>
                  <a:lnTo>
                    <a:pt x="2116" y="63"/>
                  </a:lnTo>
                  <a:lnTo>
                    <a:pt x="52" y="1397"/>
                  </a:lnTo>
                  <a:lnTo>
                    <a:pt x="52" y="139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1" name="Freeform 1105"/>
            <p:cNvSpPr>
              <a:spLocks/>
            </p:cNvSpPr>
            <p:nvPr/>
          </p:nvSpPr>
          <p:spPr bwMode="auto">
            <a:xfrm>
              <a:off x="1523" y="1329"/>
              <a:ext cx="2121" cy="1401"/>
            </a:xfrm>
            <a:custGeom>
              <a:avLst/>
              <a:gdLst/>
              <a:ahLst/>
              <a:cxnLst>
                <a:cxn ang="0">
                  <a:pos x="52" y="1393"/>
                </a:cxn>
                <a:cxn ang="0">
                  <a:pos x="41" y="1397"/>
                </a:cxn>
                <a:cxn ang="0">
                  <a:pos x="31" y="1400"/>
                </a:cxn>
                <a:cxn ang="0">
                  <a:pos x="20" y="1397"/>
                </a:cxn>
                <a:cxn ang="0">
                  <a:pos x="12" y="1393"/>
                </a:cxn>
                <a:cxn ang="0">
                  <a:pos x="6" y="1384"/>
                </a:cxn>
                <a:cxn ang="0">
                  <a:pos x="6" y="1384"/>
                </a:cxn>
                <a:cxn ang="0">
                  <a:pos x="2" y="1374"/>
                </a:cxn>
                <a:cxn ang="0">
                  <a:pos x="0" y="1363"/>
                </a:cxn>
                <a:cxn ang="0">
                  <a:pos x="2" y="1352"/>
                </a:cxn>
                <a:cxn ang="0">
                  <a:pos x="6" y="1345"/>
                </a:cxn>
                <a:cxn ang="0">
                  <a:pos x="14" y="1336"/>
                </a:cxn>
                <a:cxn ang="0">
                  <a:pos x="2076" y="4"/>
                </a:cxn>
                <a:cxn ang="0">
                  <a:pos x="2076" y="4"/>
                </a:cxn>
                <a:cxn ang="0">
                  <a:pos x="2087" y="0"/>
                </a:cxn>
                <a:cxn ang="0">
                  <a:pos x="2094" y="0"/>
                </a:cxn>
                <a:cxn ang="0">
                  <a:pos x="2105" y="2"/>
                </a:cxn>
                <a:cxn ang="0">
                  <a:pos x="2116" y="6"/>
                </a:cxn>
                <a:cxn ang="0">
                  <a:pos x="2122" y="14"/>
                </a:cxn>
                <a:cxn ang="0">
                  <a:pos x="2122" y="14"/>
                </a:cxn>
                <a:cxn ang="0">
                  <a:pos x="2126" y="25"/>
                </a:cxn>
                <a:cxn ang="0">
                  <a:pos x="2129" y="35"/>
                </a:cxn>
                <a:cxn ang="0">
                  <a:pos x="2126" y="46"/>
                </a:cxn>
                <a:cxn ang="0">
                  <a:pos x="2120" y="54"/>
                </a:cxn>
                <a:cxn ang="0">
                  <a:pos x="2112" y="60"/>
                </a:cxn>
                <a:cxn ang="0">
                  <a:pos x="52" y="1393"/>
                </a:cxn>
                <a:cxn ang="0">
                  <a:pos x="52" y="1393"/>
                </a:cxn>
              </a:cxnLst>
              <a:rect l="0" t="0" r="r" b="b"/>
              <a:pathLst>
                <a:path w="2130" h="1401">
                  <a:moveTo>
                    <a:pt x="52" y="1393"/>
                  </a:moveTo>
                  <a:lnTo>
                    <a:pt x="41" y="1397"/>
                  </a:lnTo>
                  <a:lnTo>
                    <a:pt x="31" y="1400"/>
                  </a:lnTo>
                  <a:lnTo>
                    <a:pt x="20" y="1397"/>
                  </a:lnTo>
                  <a:lnTo>
                    <a:pt x="12" y="1393"/>
                  </a:lnTo>
                  <a:lnTo>
                    <a:pt x="6" y="1384"/>
                  </a:lnTo>
                  <a:lnTo>
                    <a:pt x="6" y="1384"/>
                  </a:lnTo>
                  <a:lnTo>
                    <a:pt x="2" y="1374"/>
                  </a:lnTo>
                  <a:lnTo>
                    <a:pt x="0" y="1363"/>
                  </a:lnTo>
                  <a:lnTo>
                    <a:pt x="2" y="1352"/>
                  </a:lnTo>
                  <a:lnTo>
                    <a:pt x="6" y="1345"/>
                  </a:lnTo>
                  <a:lnTo>
                    <a:pt x="14" y="1336"/>
                  </a:lnTo>
                  <a:lnTo>
                    <a:pt x="2076" y="4"/>
                  </a:lnTo>
                  <a:lnTo>
                    <a:pt x="2076" y="4"/>
                  </a:lnTo>
                  <a:lnTo>
                    <a:pt x="2087" y="0"/>
                  </a:lnTo>
                  <a:lnTo>
                    <a:pt x="2094" y="0"/>
                  </a:lnTo>
                  <a:lnTo>
                    <a:pt x="2105" y="2"/>
                  </a:lnTo>
                  <a:lnTo>
                    <a:pt x="2116" y="6"/>
                  </a:lnTo>
                  <a:lnTo>
                    <a:pt x="2122" y="14"/>
                  </a:lnTo>
                  <a:lnTo>
                    <a:pt x="2122" y="14"/>
                  </a:lnTo>
                  <a:lnTo>
                    <a:pt x="2126" y="25"/>
                  </a:lnTo>
                  <a:lnTo>
                    <a:pt x="2129" y="35"/>
                  </a:lnTo>
                  <a:lnTo>
                    <a:pt x="2126" y="46"/>
                  </a:lnTo>
                  <a:lnTo>
                    <a:pt x="2120" y="54"/>
                  </a:lnTo>
                  <a:lnTo>
                    <a:pt x="2112" y="60"/>
                  </a:lnTo>
                  <a:lnTo>
                    <a:pt x="52" y="1393"/>
                  </a:lnTo>
                  <a:lnTo>
                    <a:pt x="52" y="13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2" name="Freeform 1106"/>
            <p:cNvSpPr>
              <a:spLocks/>
            </p:cNvSpPr>
            <p:nvPr/>
          </p:nvSpPr>
          <p:spPr bwMode="auto">
            <a:xfrm>
              <a:off x="1572" y="1388"/>
              <a:ext cx="2121" cy="1409"/>
            </a:xfrm>
            <a:custGeom>
              <a:avLst/>
              <a:gdLst/>
              <a:ahLst/>
              <a:cxnLst>
                <a:cxn ang="0">
                  <a:pos x="65" y="1400"/>
                </a:cxn>
                <a:cxn ang="0">
                  <a:pos x="52" y="1404"/>
                </a:cxn>
                <a:cxn ang="0">
                  <a:pos x="40" y="1407"/>
                </a:cxn>
                <a:cxn ang="0">
                  <a:pos x="27" y="1404"/>
                </a:cxn>
                <a:cxn ang="0">
                  <a:pos x="17" y="1398"/>
                </a:cxn>
                <a:cxn ang="0">
                  <a:pos x="6" y="1388"/>
                </a:cxn>
                <a:cxn ang="0">
                  <a:pos x="6" y="1388"/>
                </a:cxn>
                <a:cxn ang="0">
                  <a:pos x="2" y="1375"/>
                </a:cxn>
                <a:cxn ang="0">
                  <a:pos x="0" y="1362"/>
                </a:cxn>
                <a:cxn ang="0">
                  <a:pos x="2" y="1349"/>
                </a:cxn>
                <a:cxn ang="0">
                  <a:pos x="10" y="1339"/>
                </a:cxn>
                <a:cxn ang="0">
                  <a:pos x="19" y="1328"/>
                </a:cxn>
                <a:cxn ang="0">
                  <a:pos x="2063" y="6"/>
                </a:cxn>
                <a:cxn ang="0">
                  <a:pos x="2063" y="6"/>
                </a:cxn>
                <a:cxn ang="0">
                  <a:pos x="2076" y="2"/>
                </a:cxn>
                <a:cxn ang="0">
                  <a:pos x="2088" y="0"/>
                </a:cxn>
                <a:cxn ang="0">
                  <a:pos x="2101" y="2"/>
                </a:cxn>
                <a:cxn ang="0">
                  <a:pos x="2113" y="8"/>
                </a:cxn>
                <a:cxn ang="0">
                  <a:pos x="2122" y="19"/>
                </a:cxn>
                <a:cxn ang="0">
                  <a:pos x="2122" y="19"/>
                </a:cxn>
                <a:cxn ang="0">
                  <a:pos x="2126" y="31"/>
                </a:cxn>
                <a:cxn ang="0">
                  <a:pos x="2128" y="45"/>
                </a:cxn>
                <a:cxn ang="0">
                  <a:pos x="2126" y="57"/>
                </a:cxn>
                <a:cxn ang="0">
                  <a:pos x="2118" y="68"/>
                </a:cxn>
                <a:cxn ang="0">
                  <a:pos x="2109" y="78"/>
                </a:cxn>
                <a:cxn ang="0">
                  <a:pos x="65" y="1400"/>
                </a:cxn>
                <a:cxn ang="0">
                  <a:pos x="65" y="1400"/>
                </a:cxn>
              </a:cxnLst>
              <a:rect l="0" t="0" r="r" b="b"/>
              <a:pathLst>
                <a:path w="2129" h="1408">
                  <a:moveTo>
                    <a:pt x="65" y="1400"/>
                  </a:moveTo>
                  <a:lnTo>
                    <a:pt x="52" y="1404"/>
                  </a:lnTo>
                  <a:lnTo>
                    <a:pt x="40" y="1407"/>
                  </a:lnTo>
                  <a:lnTo>
                    <a:pt x="27" y="1404"/>
                  </a:lnTo>
                  <a:lnTo>
                    <a:pt x="17" y="1398"/>
                  </a:lnTo>
                  <a:lnTo>
                    <a:pt x="6" y="1388"/>
                  </a:lnTo>
                  <a:lnTo>
                    <a:pt x="6" y="1388"/>
                  </a:lnTo>
                  <a:lnTo>
                    <a:pt x="2" y="1375"/>
                  </a:lnTo>
                  <a:lnTo>
                    <a:pt x="0" y="1362"/>
                  </a:lnTo>
                  <a:lnTo>
                    <a:pt x="2" y="1349"/>
                  </a:lnTo>
                  <a:lnTo>
                    <a:pt x="10" y="1339"/>
                  </a:lnTo>
                  <a:lnTo>
                    <a:pt x="19" y="1328"/>
                  </a:lnTo>
                  <a:lnTo>
                    <a:pt x="2063" y="6"/>
                  </a:lnTo>
                  <a:lnTo>
                    <a:pt x="2063" y="6"/>
                  </a:lnTo>
                  <a:lnTo>
                    <a:pt x="2076" y="2"/>
                  </a:lnTo>
                  <a:lnTo>
                    <a:pt x="2088" y="0"/>
                  </a:lnTo>
                  <a:lnTo>
                    <a:pt x="2101" y="2"/>
                  </a:lnTo>
                  <a:lnTo>
                    <a:pt x="2113" y="8"/>
                  </a:lnTo>
                  <a:lnTo>
                    <a:pt x="2122" y="19"/>
                  </a:lnTo>
                  <a:lnTo>
                    <a:pt x="2122" y="19"/>
                  </a:lnTo>
                  <a:lnTo>
                    <a:pt x="2126" y="31"/>
                  </a:lnTo>
                  <a:lnTo>
                    <a:pt x="2128" y="45"/>
                  </a:lnTo>
                  <a:lnTo>
                    <a:pt x="2126" y="57"/>
                  </a:lnTo>
                  <a:lnTo>
                    <a:pt x="2118" y="68"/>
                  </a:lnTo>
                  <a:lnTo>
                    <a:pt x="2109" y="78"/>
                  </a:lnTo>
                  <a:lnTo>
                    <a:pt x="65" y="1400"/>
                  </a:lnTo>
                  <a:lnTo>
                    <a:pt x="65" y="140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3" name="Freeform 1107"/>
            <p:cNvSpPr>
              <a:spLocks/>
            </p:cNvSpPr>
            <p:nvPr/>
          </p:nvSpPr>
          <p:spPr bwMode="auto">
            <a:xfrm>
              <a:off x="1635" y="1483"/>
              <a:ext cx="2136" cy="1416"/>
            </a:xfrm>
            <a:custGeom>
              <a:avLst/>
              <a:gdLst/>
              <a:ahLst/>
              <a:cxnLst>
                <a:cxn ang="0">
                  <a:pos x="25" y="1321"/>
                </a:cxn>
                <a:cxn ang="0">
                  <a:pos x="17" y="1325"/>
                </a:cxn>
                <a:cxn ang="0">
                  <a:pos x="13" y="1332"/>
                </a:cxn>
                <a:cxn ang="0">
                  <a:pos x="8" y="1339"/>
                </a:cxn>
                <a:cxn ang="0">
                  <a:pos x="4" y="1346"/>
                </a:cxn>
                <a:cxn ang="0">
                  <a:pos x="2" y="1353"/>
                </a:cxn>
                <a:cxn ang="0">
                  <a:pos x="0" y="1362"/>
                </a:cxn>
                <a:cxn ang="0">
                  <a:pos x="0" y="1369"/>
                </a:cxn>
                <a:cxn ang="0">
                  <a:pos x="2" y="1378"/>
                </a:cxn>
                <a:cxn ang="0">
                  <a:pos x="4" y="1385"/>
                </a:cxn>
                <a:cxn ang="0">
                  <a:pos x="8" y="1392"/>
                </a:cxn>
                <a:cxn ang="0">
                  <a:pos x="8" y="1392"/>
                </a:cxn>
                <a:cxn ang="0">
                  <a:pos x="15" y="1399"/>
                </a:cxn>
                <a:cxn ang="0">
                  <a:pos x="21" y="1406"/>
                </a:cxn>
                <a:cxn ang="0">
                  <a:pos x="27" y="1410"/>
                </a:cxn>
                <a:cxn ang="0">
                  <a:pos x="34" y="1414"/>
                </a:cxn>
                <a:cxn ang="0">
                  <a:pos x="42" y="1416"/>
                </a:cxn>
                <a:cxn ang="0">
                  <a:pos x="50" y="1416"/>
                </a:cxn>
                <a:cxn ang="0">
                  <a:pos x="59" y="1416"/>
                </a:cxn>
                <a:cxn ang="0">
                  <a:pos x="68" y="1416"/>
                </a:cxn>
                <a:cxn ang="0">
                  <a:pos x="73" y="1412"/>
                </a:cxn>
                <a:cxn ang="0">
                  <a:pos x="82" y="1408"/>
                </a:cxn>
                <a:cxn ang="0">
                  <a:pos x="2109" y="96"/>
                </a:cxn>
                <a:cxn ang="0">
                  <a:pos x="2109" y="96"/>
                </a:cxn>
                <a:cxn ang="0">
                  <a:pos x="2118" y="93"/>
                </a:cxn>
                <a:cxn ang="0">
                  <a:pos x="2122" y="86"/>
                </a:cxn>
                <a:cxn ang="0">
                  <a:pos x="2127" y="80"/>
                </a:cxn>
                <a:cxn ang="0">
                  <a:pos x="2130" y="71"/>
                </a:cxn>
                <a:cxn ang="0">
                  <a:pos x="2132" y="65"/>
                </a:cxn>
                <a:cxn ang="0">
                  <a:pos x="2135" y="57"/>
                </a:cxn>
                <a:cxn ang="0">
                  <a:pos x="2135" y="48"/>
                </a:cxn>
                <a:cxn ang="0">
                  <a:pos x="2132" y="40"/>
                </a:cxn>
                <a:cxn ang="0">
                  <a:pos x="2130" y="31"/>
                </a:cxn>
                <a:cxn ang="0">
                  <a:pos x="2127" y="25"/>
                </a:cxn>
                <a:cxn ang="0">
                  <a:pos x="2127" y="25"/>
                </a:cxn>
                <a:cxn ang="0">
                  <a:pos x="2120" y="19"/>
                </a:cxn>
                <a:cxn ang="0">
                  <a:pos x="2114" y="13"/>
                </a:cxn>
                <a:cxn ang="0">
                  <a:pos x="2107" y="8"/>
                </a:cxn>
                <a:cxn ang="0">
                  <a:pos x="2102" y="4"/>
                </a:cxn>
                <a:cxn ang="0">
                  <a:pos x="2093" y="2"/>
                </a:cxn>
                <a:cxn ang="0">
                  <a:pos x="2084" y="0"/>
                </a:cxn>
                <a:cxn ang="0">
                  <a:pos x="2076" y="2"/>
                </a:cxn>
                <a:cxn ang="0">
                  <a:pos x="2070" y="2"/>
                </a:cxn>
                <a:cxn ang="0">
                  <a:pos x="2061" y="6"/>
                </a:cxn>
                <a:cxn ang="0">
                  <a:pos x="2053" y="8"/>
                </a:cxn>
                <a:cxn ang="0">
                  <a:pos x="25" y="1321"/>
                </a:cxn>
                <a:cxn ang="0">
                  <a:pos x="25" y="1321"/>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lnTo>
                    <a:pt x="25" y="132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4" name="Freeform 1108"/>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solidFill>
              <a:srgbClr val="FFD80F"/>
            </a:solidFill>
            <a:ln w="9525" cap="rnd">
              <a:noFill/>
              <a:round/>
              <a:headEnd/>
              <a:tailEnd/>
            </a:ln>
            <a:effectLst/>
          </p:spPr>
          <p:txBody>
            <a:bodyPr/>
            <a:lstStyle/>
            <a:p>
              <a:pPr>
                <a:defRPr/>
              </a:pPr>
              <a:endParaRPr lang="en-US" dirty="0"/>
            </a:p>
          </p:txBody>
        </p:sp>
        <p:sp>
          <p:nvSpPr>
            <p:cNvPr id="85" name="Freeform 1109"/>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6" name="Freeform 1110"/>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solidFill>
              <a:srgbClr val="FFD80F"/>
            </a:solidFill>
            <a:ln w="9525" cap="rnd">
              <a:noFill/>
              <a:round/>
              <a:headEnd/>
              <a:tailEnd/>
            </a:ln>
            <a:effectLst/>
          </p:spPr>
          <p:txBody>
            <a:bodyPr/>
            <a:lstStyle/>
            <a:p>
              <a:pPr>
                <a:defRPr/>
              </a:pPr>
              <a:endParaRPr lang="en-US" dirty="0"/>
            </a:p>
          </p:txBody>
        </p:sp>
        <p:sp>
          <p:nvSpPr>
            <p:cNvPr id="87" name="Freeform 1111"/>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88" name="Freeform 1112"/>
            <p:cNvSpPr>
              <a:spLocks/>
            </p:cNvSpPr>
            <p:nvPr/>
          </p:nvSpPr>
          <p:spPr bwMode="auto">
            <a:xfrm>
              <a:off x="1893" y="2306"/>
              <a:ext cx="937" cy="339"/>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solidFill>
              <a:srgbClr val="FFD80F"/>
            </a:solidFill>
            <a:ln w="9525" cap="rnd">
              <a:noFill/>
              <a:round/>
              <a:headEnd/>
              <a:tailEnd/>
            </a:ln>
            <a:effectLst/>
          </p:spPr>
          <p:txBody>
            <a:bodyPr/>
            <a:lstStyle/>
            <a:p>
              <a:pPr>
                <a:defRPr/>
              </a:pPr>
              <a:endParaRPr lang="en-US" dirty="0"/>
            </a:p>
          </p:txBody>
        </p:sp>
        <p:sp>
          <p:nvSpPr>
            <p:cNvPr id="89" name="Freeform 1113"/>
            <p:cNvSpPr>
              <a:spLocks/>
            </p:cNvSpPr>
            <p:nvPr/>
          </p:nvSpPr>
          <p:spPr bwMode="auto">
            <a:xfrm>
              <a:off x="1893" y="2306"/>
              <a:ext cx="937" cy="339"/>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0" name="Freeform 1114"/>
            <p:cNvSpPr>
              <a:spLocks/>
            </p:cNvSpPr>
            <p:nvPr/>
          </p:nvSpPr>
          <p:spPr bwMode="auto">
            <a:xfrm>
              <a:off x="2259" y="2014"/>
              <a:ext cx="213" cy="924"/>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solidFill>
              <a:srgbClr val="FFD80F"/>
            </a:solidFill>
            <a:ln w="9525" cap="rnd">
              <a:noFill/>
              <a:round/>
              <a:headEnd/>
              <a:tailEnd/>
            </a:ln>
            <a:effectLst/>
          </p:spPr>
          <p:txBody>
            <a:bodyPr/>
            <a:lstStyle/>
            <a:p>
              <a:pPr>
                <a:defRPr/>
              </a:pPr>
              <a:endParaRPr lang="en-US" dirty="0"/>
            </a:p>
          </p:txBody>
        </p:sp>
        <p:sp>
          <p:nvSpPr>
            <p:cNvPr id="91" name="Freeform 1115"/>
            <p:cNvSpPr>
              <a:spLocks/>
            </p:cNvSpPr>
            <p:nvPr/>
          </p:nvSpPr>
          <p:spPr bwMode="auto">
            <a:xfrm>
              <a:off x="2259" y="2014"/>
              <a:ext cx="213" cy="924"/>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2" name="Freeform 1116"/>
            <p:cNvSpPr>
              <a:spLocks/>
            </p:cNvSpPr>
            <p:nvPr/>
          </p:nvSpPr>
          <p:spPr bwMode="auto">
            <a:xfrm>
              <a:off x="1720" y="2427"/>
              <a:ext cx="469" cy="616"/>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solidFill>
              <a:srgbClr val="FFD80F"/>
            </a:solidFill>
            <a:ln w="9525" cap="rnd">
              <a:noFill/>
              <a:round/>
              <a:headEnd/>
              <a:tailEnd/>
            </a:ln>
            <a:effectLst/>
          </p:spPr>
          <p:txBody>
            <a:bodyPr/>
            <a:lstStyle/>
            <a:p>
              <a:pPr>
                <a:defRPr/>
              </a:pPr>
              <a:endParaRPr lang="en-US" dirty="0"/>
            </a:p>
          </p:txBody>
        </p:sp>
        <p:sp>
          <p:nvSpPr>
            <p:cNvPr id="93" name="Freeform 1117"/>
            <p:cNvSpPr>
              <a:spLocks/>
            </p:cNvSpPr>
            <p:nvPr/>
          </p:nvSpPr>
          <p:spPr bwMode="auto">
            <a:xfrm>
              <a:off x="1720" y="2427"/>
              <a:ext cx="469" cy="616"/>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4" name="Freeform 1118"/>
            <p:cNvSpPr>
              <a:spLocks/>
            </p:cNvSpPr>
            <p:nvPr/>
          </p:nvSpPr>
          <p:spPr bwMode="auto">
            <a:xfrm>
              <a:off x="3126" y="1506"/>
              <a:ext cx="197" cy="138"/>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 ang="0">
                  <a:pos x="189" y="14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a:effectLst/>
          </p:spPr>
          <p:txBody>
            <a:bodyPr/>
            <a:lstStyle/>
            <a:p>
              <a:pPr>
                <a:defRPr/>
              </a:pPr>
              <a:endParaRPr lang="en-US" dirty="0"/>
            </a:p>
          </p:txBody>
        </p:sp>
        <p:sp>
          <p:nvSpPr>
            <p:cNvPr id="95" name="Freeform 1119"/>
            <p:cNvSpPr>
              <a:spLocks/>
            </p:cNvSpPr>
            <p:nvPr/>
          </p:nvSpPr>
          <p:spPr bwMode="auto">
            <a:xfrm>
              <a:off x="3126" y="1506"/>
              <a:ext cx="197" cy="138"/>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6" name="Freeform 1120"/>
            <p:cNvSpPr>
              <a:spLocks/>
            </p:cNvSpPr>
            <p:nvPr/>
          </p:nvSpPr>
          <p:spPr bwMode="auto">
            <a:xfrm>
              <a:off x="3200" y="1575"/>
              <a:ext cx="173" cy="131"/>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 ang="0">
                  <a:pos x="166" y="129"/>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a:effectLst/>
          </p:spPr>
          <p:txBody>
            <a:bodyPr/>
            <a:lstStyle/>
            <a:p>
              <a:pPr>
                <a:defRPr/>
              </a:pPr>
              <a:endParaRPr lang="en-US" dirty="0"/>
            </a:p>
          </p:txBody>
        </p:sp>
        <p:sp>
          <p:nvSpPr>
            <p:cNvPr id="97" name="Freeform 1121"/>
            <p:cNvSpPr>
              <a:spLocks/>
            </p:cNvSpPr>
            <p:nvPr/>
          </p:nvSpPr>
          <p:spPr bwMode="auto">
            <a:xfrm>
              <a:off x="3200" y="1575"/>
              <a:ext cx="173" cy="131"/>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98" name="Freeform 1122"/>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 ang="0">
                  <a:pos x="130" y="94"/>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a:effectLst/>
          </p:spPr>
          <p:txBody>
            <a:bodyPr/>
            <a:lstStyle/>
            <a:p>
              <a:pPr>
                <a:defRPr/>
              </a:pPr>
              <a:endParaRPr lang="en-US" dirty="0"/>
            </a:p>
          </p:txBody>
        </p:sp>
        <p:sp>
          <p:nvSpPr>
            <p:cNvPr id="99" name="Freeform 1123"/>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0" name="Freeform 1124"/>
            <p:cNvSpPr>
              <a:spLocks/>
            </p:cNvSpPr>
            <p:nvPr/>
          </p:nvSpPr>
          <p:spPr bwMode="auto">
            <a:xfrm>
              <a:off x="3323" y="1744"/>
              <a:ext cx="173" cy="131"/>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 ang="0">
                  <a:pos x="164" y="13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a:effectLst/>
          </p:spPr>
          <p:txBody>
            <a:bodyPr/>
            <a:lstStyle/>
            <a:p>
              <a:pPr>
                <a:defRPr/>
              </a:pPr>
              <a:endParaRPr lang="en-US" dirty="0"/>
            </a:p>
          </p:txBody>
        </p:sp>
        <p:sp>
          <p:nvSpPr>
            <p:cNvPr id="101" name="Freeform 1125"/>
            <p:cNvSpPr>
              <a:spLocks/>
            </p:cNvSpPr>
            <p:nvPr/>
          </p:nvSpPr>
          <p:spPr bwMode="auto">
            <a:xfrm>
              <a:off x="3323" y="1744"/>
              <a:ext cx="173" cy="131"/>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2" name="Freeform 1126"/>
            <p:cNvSpPr>
              <a:spLocks/>
            </p:cNvSpPr>
            <p:nvPr/>
          </p:nvSpPr>
          <p:spPr bwMode="auto">
            <a:xfrm>
              <a:off x="3397" y="1852"/>
              <a:ext cx="148"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 ang="0">
                  <a:pos x="145" y="140"/>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a:effectLst/>
          </p:spPr>
          <p:txBody>
            <a:bodyPr/>
            <a:lstStyle/>
            <a:p>
              <a:pPr>
                <a:defRPr/>
              </a:pPr>
              <a:endParaRPr lang="en-US" dirty="0"/>
            </a:p>
          </p:txBody>
        </p:sp>
        <p:sp>
          <p:nvSpPr>
            <p:cNvPr id="103" name="Freeform 1127"/>
            <p:cNvSpPr>
              <a:spLocks/>
            </p:cNvSpPr>
            <p:nvPr/>
          </p:nvSpPr>
          <p:spPr bwMode="auto">
            <a:xfrm>
              <a:off x="3397" y="1852"/>
              <a:ext cx="148" cy="139"/>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4" name="Freeform 1128"/>
            <p:cNvSpPr>
              <a:spLocks/>
            </p:cNvSpPr>
            <p:nvPr/>
          </p:nvSpPr>
          <p:spPr bwMode="auto">
            <a:xfrm>
              <a:off x="3447" y="1975"/>
              <a:ext cx="98"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 ang="0">
                  <a:pos x="91" y="142"/>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a:effectLst/>
          </p:spPr>
          <p:txBody>
            <a:bodyPr/>
            <a:lstStyle/>
            <a:p>
              <a:pPr>
                <a:defRPr/>
              </a:pPr>
              <a:endParaRPr lang="en-US" dirty="0"/>
            </a:p>
          </p:txBody>
        </p:sp>
        <p:sp>
          <p:nvSpPr>
            <p:cNvPr id="105" name="Freeform 1129"/>
            <p:cNvSpPr>
              <a:spLocks/>
            </p:cNvSpPr>
            <p:nvPr/>
          </p:nvSpPr>
          <p:spPr bwMode="auto">
            <a:xfrm>
              <a:off x="3447" y="1975"/>
              <a:ext cx="98"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6" name="Freeform 1130"/>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 ang="0">
                  <a:pos x="81" y="196"/>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a:effectLst/>
          </p:spPr>
          <p:txBody>
            <a:bodyPr/>
            <a:lstStyle/>
            <a:p>
              <a:pPr>
                <a:defRPr/>
              </a:pPr>
              <a:endParaRPr lang="en-US" dirty="0"/>
            </a:p>
          </p:txBody>
        </p:sp>
        <p:sp>
          <p:nvSpPr>
            <p:cNvPr id="107" name="Freeform 1131"/>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08" name="Freeform 1132"/>
            <p:cNvSpPr>
              <a:spLocks/>
            </p:cNvSpPr>
            <p:nvPr/>
          </p:nvSpPr>
          <p:spPr bwMode="auto">
            <a:xfrm>
              <a:off x="3126" y="1506"/>
              <a:ext cx="197"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 ang="0">
                  <a:pos x="193" y="137"/>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a:effectLst/>
          </p:spPr>
          <p:txBody>
            <a:bodyPr/>
            <a:lstStyle/>
            <a:p>
              <a:pPr>
                <a:defRPr/>
              </a:pPr>
              <a:endParaRPr lang="en-US" dirty="0"/>
            </a:p>
          </p:txBody>
        </p:sp>
        <p:sp>
          <p:nvSpPr>
            <p:cNvPr id="109" name="Freeform 1133"/>
            <p:cNvSpPr>
              <a:spLocks/>
            </p:cNvSpPr>
            <p:nvPr/>
          </p:nvSpPr>
          <p:spPr bwMode="auto">
            <a:xfrm>
              <a:off x="3126" y="1506"/>
              <a:ext cx="197"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0" name="Freeform 1134"/>
            <p:cNvSpPr>
              <a:spLocks/>
            </p:cNvSpPr>
            <p:nvPr/>
          </p:nvSpPr>
          <p:spPr bwMode="auto">
            <a:xfrm>
              <a:off x="3200" y="1567"/>
              <a:ext cx="173"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 ang="0">
                  <a:pos x="166" y="130"/>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a:effectLst/>
          </p:spPr>
          <p:txBody>
            <a:bodyPr/>
            <a:lstStyle/>
            <a:p>
              <a:pPr>
                <a:defRPr/>
              </a:pPr>
              <a:endParaRPr lang="en-US" dirty="0"/>
            </a:p>
          </p:txBody>
        </p:sp>
        <p:sp>
          <p:nvSpPr>
            <p:cNvPr id="111" name="Freeform 1135"/>
            <p:cNvSpPr>
              <a:spLocks/>
            </p:cNvSpPr>
            <p:nvPr/>
          </p:nvSpPr>
          <p:spPr bwMode="auto">
            <a:xfrm>
              <a:off x="3200" y="1567"/>
              <a:ext cx="173"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2" name="Freeform 1136"/>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 ang="0">
                  <a:pos x="131" y="90"/>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a:effectLst/>
          </p:spPr>
          <p:txBody>
            <a:bodyPr/>
            <a:lstStyle/>
            <a:p>
              <a:pPr>
                <a:defRPr/>
              </a:pPr>
              <a:endParaRPr lang="en-US" dirty="0"/>
            </a:p>
          </p:txBody>
        </p:sp>
        <p:sp>
          <p:nvSpPr>
            <p:cNvPr id="113" name="Freeform 1137"/>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4" name="Freeform 1138"/>
            <p:cNvSpPr>
              <a:spLocks/>
            </p:cNvSpPr>
            <p:nvPr/>
          </p:nvSpPr>
          <p:spPr bwMode="auto">
            <a:xfrm>
              <a:off x="3323" y="1732"/>
              <a:ext cx="17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 ang="0">
                  <a:pos x="164" y="130"/>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a:effectLst/>
          </p:spPr>
          <p:txBody>
            <a:bodyPr/>
            <a:lstStyle/>
            <a:p>
              <a:pPr>
                <a:defRPr/>
              </a:pPr>
              <a:endParaRPr lang="en-US" dirty="0"/>
            </a:p>
          </p:txBody>
        </p:sp>
        <p:sp>
          <p:nvSpPr>
            <p:cNvPr id="115" name="Freeform 1139"/>
            <p:cNvSpPr>
              <a:spLocks/>
            </p:cNvSpPr>
            <p:nvPr/>
          </p:nvSpPr>
          <p:spPr bwMode="auto">
            <a:xfrm>
              <a:off x="3323" y="1732"/>
              <a:ext cx="173" cy="130"/>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6" name="Freeform 1140"/>
            <p:cNvSpPr>
              <a:spLocks/>
            </p:cNvSpPr>
            <p:nvPr/>
          </p:nvSpPr>
          <p:spPr bwMode="auto">
            <a:xfrm>
              <a:off x="3422" y="1852"/>
              <a:ext cx="148" cy="144"/>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 ang="0">
                  <a:pos x="143" y="142"/>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a:effectLst/>
          </p:spPr>
          <p:txBody>
            <a:bodyPr/>
            <a:lstStyle/>
            <a:p>
              <a:pPr>
                <a:defRPr/>
              </a:pPr>
              <a:endParaRPr lang="en-US" dirty="0"/>
            </a:p>
          </p:txBody>
        </p:sp>
        <p:sp>
          <p:nvSpPr>
            <p:cNvPr id="117" name="Freeform 1141"/>
            <p:cNvSpPr>
              <a:spLocks/>
            </p:cNvSpPr>
            <p:nvPr/>
          </p:nvSpPr>
          <p:spPr bwMode="auto">
            <a:xfrm>
              <a:off x="3422" y="1852"/>
              <a:ext cx="148" cy="144"/>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18" name="Freeform 1142"/>
            <p:cNvSpPr>
              <a:spLocks/>
            </p:cNvSpPr>
            <p:nvPr/>
          </p:nvSpPr>
          <p:spPr bwMode="auto">
            <a:xfrm>
              <a:off x="3471" y="1888"/>
              <a:ext cx="96" cy="147"/>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 ang="0">
                  <a:pos x="90" y="1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a:effectLst/>
          </p:spPr>
          <p:txBody>
            <a:bodyPr/>
            <a:lstStyle/>
            <a:p>
              <a:pPr>
                <a:defRPr/>
              </a:pPr>
              <a:endParaRPr lang="en-US" dirty="0"/>
            </a:p>
          </p:txBody>
        </p:sp>
        <p:sp>
          <p:nvSpPr>
            <p:cNvPr id="119" name="Freeform 1143"/>
            <p:cNvSpPr>
              <a:spLocks/>
            </p:cNvSpPr>
            <p:nvPr/>
          </p:nvSpPr>
          <p:spPr bwMode="auto">
            <a:xfrm>
              <a:off x="3471" y="1888"/>
              <a:ext cx="96" cy="147"/>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0" name="Freeform 1144"/>
            <p:cNvSpPr>
              <a:spLocks/>
            </p:cNvSpPr>
            <p:nvPr/>
          </p:nvSpPr>
          <p:spPr bwMode="auto">
            <a:xfrm>
              <a:off x="3496" y="2056"/>
              <a:ext cx="92" cy="200"/>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 ang="0">
                  <a:pos x="80" y="196"/>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a:effectLst/>
          </p:spPr>
          <p:txBody>
            <a:bodyPr/>
            <a:lstStyle/>
            <a:p>
              <a:pPr>
                <a:defRPr/>
              </a:pPr>
              <a:endParaRPr lang="en-US" dirty="0"/>
            </a:p>
          </p:txBody>
        </p:sp>
        <p:sp>
          <p:nvSpPr>
            <p:cNvPr id="121" name="Freeform 1145"/>
            <p:cNvSpPr>
              <a:spLocks/>
            </p:cNvSpPr>
            <p:nvPr/>
          </p:nvSpPr>
          <p:spPr bwMode="auto">
            <a:xfrm>
              <a:off x="3496" y="2056"/>
              <a:ext cx="92" cy="200"/>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2" name="Freeform 1146"/>
            <p:cNvSpPr>
              <a:spLocks/>
            </p:cNvSpPr>
            <p:nvPr/>
          </p:nvSpPr>
          <p:spPr bwMode="auto">
            <a:xfrm>
              <a:off x="3422" y="2143"/>
              <a:ext cx="173" cy="531"/>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 ang="0">
                  <a:pos x="0" y="526"/>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a:effectLst/>
          </p:spPr>
          <p:txBody>
            <a:bodyPr/>
            <a:lstStyle/>
            <a:p>
              <a:pPr>
                <a:defRPr/>
              </a:pPr>
              <a:endParaRPr lang="en-US" dirty="0"/>
            </a:p>
          </p:txBody>
        </p:sp>
        <p:sp>
          <p:nvSpPr>
            <p:cNvPr id="123" name="Freeform 1147"/>
            <p:cNvSpPr>
              <a:spLocks/>
            </p:cNvSpPr>
            <p:nvPr/>
          </p:nvSpPr>
          <p:spPr bwMode="auto">
            <a:xfrm>
              <a:off x="3422" y="2143"/>
              <a:ext cx="173" cy="531"/>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4" name="Freeform 1148"/>
            <p:cNvSpPr>
              <a:spLocks/>
            </p:cNvSpPr>
            <p:nvPr/>
          </p:nvSpPr>
          <p:spPr bwMode="auto">
            <a:xfrm>
              <a:off x="3195" y="2299"/>
              <a:ext cx="321" cy="592"/>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a:effectLst/>
          </p:spPr>
          <p:txBody>
            <a:bodyPr/>
            <a:lstStyle/>
            <a:p>
              <a:pPr>
                <a:defRPr/>
              </a:pPr>
              <a:endParaRPr lang="en-US" dirty="0"/>
            </a:p>
          </p:txBody>
        </p:sp>
        <p:sp>
          <p:nvSpPr>
            <p:cNvPr id="125" name="Freeform 1149"/>
            <p:cNvSpPr>
              <a:spLocks/>
            </p:cNvSpPr>
            <p:nvPr/>
          </p:nvSpPr>
          <p:spPr bwMode="auto">
            <a:xfrm>
              <a:off x="3195" y="2299"/>
              <a:ext cx="321" cy="592"/>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26" name="Freeform 1150"/>
            <p:cNvSpPr>
              <a:spLocks/>
            </p:cNvSpPr>
            <p:nvPr/>
          </p:nvSpPr>
          <p:spPr bwMode="auto">
            <a:xfrm>
              <a:off x="3126" y="2422"/>
              <a:ext cx="271" cy="485"/>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 ang="0">
                  <a:pos x="34" y="39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a:effectLst/>
          </p:spPr>
          <p:txBody>
            <a:bodyPr/>
            <a:lstStyle/>
            <a:p>
              <a:pPr>
                <a:defRPr/>
              </a:pPr>
              <a:endParaRPr lang="en-US" dirty="0"/>
            </a:p>
          </p:txBody>
        </p:sp>
        <p:sp>
          <p:nvSpPr>
            <p:cNvPr id="127" name="Freeform 1151"/>
            <p:cNvSpPr>
              <a:spLocks/>
            </p:cNvSpPr>
            <p:nvPr/>
          </p:nvSpPr>
          <p:spPr bwMode="auto">
            <a:xfrm>
              <a:off x="3126" y="2422"/>
              <a:ext cx="271" cy="485"/>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28" name="Freeform 1152"/>
            <p:cNvSpPr>
              <a:spLocks/>
            </p:cNvSpPr>
            <p:nvPr/>
          </p:nvSpPr>
          <p:spPr bwMode="auto">
            <a:xfrm>
              <a:off x="3151" y="2356"/>
              <a:ext cx="271"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 ang="0">
                  <a:pos x="33" y="40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a:effectLst/>
          </p:spPr>
          <p:txBody>
            <a:bodyPr/>
            <a:lstStyle/>
            <a:p>
              <a:pPr>
                <a:defRPr/>
              </a:pPr>
              <a:endParaRPr lang="en-US" dirty="0"/>
            </a:p>
          </p:txBody>
        </p:sp>
        <p:sp>
          <p:nvSpPr>
            <p:cNvPr id="129" name="Freeform 1153"/>
            <p:cNvSpPr>
              <a:spLocks/>
            </p:cNvSpPr>
            <p:nvPr/>
          </p:nvSpPr>
          <p:spPr bwMode="auto">
            <a:xfrm>
              <a:off x="3151" y="2356"/>
              <a:ext cx="271"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0" name="Freeform 1154"/>
            <p:cNvSpPr>
              <a:spLocks/>
            </p:cNvSpPr>
            <p:nvPr/>
          </p:nvSpPr>
          <p:spPr bwMode="auto">
            <a:xfrm>
              <a:off x="3077" y="2504"/>
              <a:ext cx="246"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 ang="0">
                  <a:pos x="0" y="362"/>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a:effectLst/>
          </p:spPr>
          <p:txBody>
            <a:bodyPr/>
            <a:lstStyle/>
            <a:p>
              <a:pPr>
                <a:defRPr/>
              </a:pPr>
              <a:endParaRPr lang="en-US" dirty="0"/>
            </a:p>
          </p:txBody>
        </p:sp>
        <p:sp>
          <p:nvSpPr>
            <p:cNvPr id="131" name="Freeform 1155"/>
            <p:cNvSpPr>
              <a:spLocks/>
            </p:cNvSpPr>
            <p:nvPr/>
          </p:nvSpPr>
          <p:spPr bwMode="auto">
            <a:xfrm>
              <a:off x="3077" y="2504"/>
              <a:ext cx="246"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2" name="Freeform 1156"/>
            <p:cNvSpPr>
              <a:spLocks/>
            </p:cNvSpPr>
            <p:nvPr/>
          </p:nvSpPr>
          <p:spPr bwMode="auto">
            <a:xfrm>
              <a:off x="3076" y="2499"/>
              <a:ext cx="247"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 ang="0">
                  <a:pos x="0" y="36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a:effectLst/>
          </p:spPr>
          <p:txBody>
            <a:bodyPr/>
            <a:lstStyle/>
            <a:p>
              <a:pPr>
                <a:defRPr/>
              </a:pPr>
              <a:endParaRPr lang="en-US" dirty="0"/>
            </a:p>
          </p:txBody>
        </p:sp>
        <p:sp>
          <p:nvSpPr>
            <p:cNvPr id="133" name="Freeform 1157"/>
            <p:cNvSpPr>
              <a:spLocks/>
            </p:cNvSpPr>
            <p:nvPr/>
          </p:nvSpPr>
          <p:spPr bwMode="auto">
            <a:xfrm>
              <a:off x="3076" y="2499"/>
              <a:ext cx="247" cy="446"/>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4" name="Freeform 1158"/>
            <p:cNvSpPr>
              <a:spLocks/>
            </p:cNvSpPr>
            <p:nvPr/>
          </p:nvSpPr>
          <p:spPr bwMode="auto">
            <a:xfrm>
              <a:off x="3052" y="2618"/>
              <a:ext cx="173"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 ang="0">
                  <a:pos x="0" y="262"/>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a:effectLst/>
          </p:spPr>
          <p:txBody>
            <a:bodyPr/>
            <a:lstStyle/>
            <a:p>
              <a:pPr>
                <a:defRPr/>
              </a:pPr>
              <a:endParaRPr lang="en-US" dirty="0"/>
            </a:p>
          </p:txBody>
        </p:sp>
        <p:sp>
          <p:nvSpPr>
            <p:cNvPr id="135" name="Freeform 1159"/>
            <p:cNvSpPr>
              <a:spLocks/>
            </p:cNvSpPr>
            <p:nvPr/>
          </p:nvSpPr>
          <p:spPr bwMode="auto">
            <a:xfrm>
              <a:off x="3052" y="2618"/>
              <a:ext cx="173"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6" name="Freeform 1160"/>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 ang="0">
                  <a:pos x="0" y="262"/>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a:effectLst/>
          </p:spPr>
          <p:txBody>
            <a:bodyPr/>
            <a:lstStyle/>
            <a:p>
              <a:pPr>
                <a:defRPr/>
              </a:pPr>
              <a:endParaRPr lang="en-US" dirty="0"/>
            </a:p>
          </p:txBody>
        </p:sp>
        <p:sp>
          <p:nvSpPr>
            <p:cNvPr id="137" name="Freeform 1161"/>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38" name="Freeform 1162"/>
            <p:cNvSpPr>
              <a:spLocks/>
            </p:cNvSpPr>
            <p:nvPr/>
          </p:nvSpPr>
          <p:spPr bwMode="auto">
            <a:xfrm>
              <a:off x="3545" y="1897"/>
              <a:ext cx="346"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a:effectLst/>
          </p:spPr>
          <p:txBody>
            <a:bodyPr/>
            <a:lstStyle/>
            <a:p>
              <a:pPr>
                <a:defRPr/>
              </a:pPr>
              <a:endParaRPr lang="en-US" dirty="0"/>
            </a:p>
          </p:txBody>
        </p:sp>
        <p:sp>
          <p:nvSpPr>
            <p:cNvPr id="139" name="Freeform 1163"/>
            <p:cNvSpPr>
              <a:spLocks/>
            </p:cNvSpPr>
            <p:nvPr/>
          </p:nvSpPr>
          <p:spPr bwMode="auto">
            <a:xfrm>
              <a:off x="3545" y="1897"/>
              <a:ext cx="346"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0" name="Freeform 1164"/>
            <p:cNvSpPr>
              <a:spLocks/>
            </p:cNvSpPr>
            <p:nvPr/>
          </p:nvSpPr>
          <p:spPr bwMode="auto">
            <a:xfrm>
              <a:off x="3521" y="1865"/>
              <a:ext cx="370"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a:effectLst/>
          </p:spPr>
          <p:txBody>
            <a:bodyPr/>
            <a:lstStyle/>
            <a:p>
              <a:pPr>
                <a:defRPr/>
              </a:pPr>
              <a:endParaRPr lang="en-US" dirty="0"/>
            </a:p>
          </p:txBody>
        </p:sp>
        <p:sp>
          <p:nvSpPr>
            <p:cNvPr id="141" name="Freeform 1165"/>
            <p:cNvSpPr>
              <a:spLocks/>
            </p:cNvSpPr>
            <p:nvPr/>
          </p:nvSpPr>
          <p:spPr bwMode="auto">
            <a:xfrm>
              <a:off x="3521" y="1865"/>
              <a:ext cx="370"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2" name="Freeform 1166"/>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 ang="0">
                  <a:pos x="0" y="595"/>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a:effectLst/>
          </p:spPr>
          <p:txBody>
            <a:bodyPr/>
            <a:lstStyle/>
            <a:p>
              <a:pPr>
                <a:defRPr/>
              </a:pPr>
              <a:endParaRPr lang="en-US" dirty="0"/>
            </a:p>
          </p:txBody>
        </p:sp>
        <p:sp>
          <p:nvSpPr>
            <p:cNvPr id="143" name="Freeform 1167"/>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4" name="Freeform 1168"/>
            <p:cNvSpPr>
              <a:spLocks/>
            </p:cNvSpPr>
            <p:nvPr/>
          </p:nvSpPr>
          <p:spPr bwMode="auto">
            <a:xfrm>
              <a:off x="3447" y="2056"/>
              <a:ext cx="444" cy="593"/>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 ang="0">
                  <a:pos x="0" y="595"/>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a:effectLst/>
          </p:spPr>
          <p:txBody>
            <a:bodyPr/>
            <a:lstStyle/>
            <a:p>
              <a:pPr>
                <a:defRPr/>
              </a:pPr>
              <a:endParaRPr lang="en-US" dirty="0"/>
            </a:p>
          </p:txBody>
        </p:sp>
        <p:sp>
          <p:nvSpPr>
            <p:cNvPr id="145" name="Freeform 1169"/>
            <p:cNvSpPr>
              <a:spLocks/>
            </p:cNvSpPr>
            <p:nvPr/>
          </p:nvSpPr>
          <p:spPr bwMode="auto">
            <a:xfrm>
              <a:off x="3447" y="2056"/>
              <a:ext cx="444" cy="593"/>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46" name="Freeform 1170"/>
            <p:cNvSpPr>
              <a:spLocks/>
            </p:cNvSpPr>
            <p:nvPr/>
          </p:nvSpPr>
          <p:spPr bwMode="auto">
            <a:xfrm>
              <a:off x="3348" y="2225"/>
              <a:ext cx="543" cy="524"/>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a:effectLst/>
          </p:spPr>
          <p:txBody>
            <a:bodyPr/>
            <a:lstStyle/>
            <a:p>
              <a:pPr>
                <a:defRPr/>
              </a:pPr>
              <a:endParaRPr lang="en-US" dirty="0"/>
            </a:p>
          </p:txBody>
        </p:sp>
        <p:sp>
          <p:nvSpPr>
            <p:cNvPr id="147" name="Freeform 1171"/>
            <p:cNvSpPr>
              <a:spLocks/>
            </p:cNvSpPr>
            <p:nvPr/>
          </p:nvSpPr>
          <p:spPr bwMode="auto">
            <a:xfrm>
              <a:off x="3348" y="2225"/>
              <a:ext cx="543" cy="524"/>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48" name="Freeform 1172"/>
            <p:cNvSpPr>
              <a:spLocks/>
            </p:cNvSpPr>
            <p:nvPr/>
          </p:nvSpPr>
          <p:spPr bwMode="auto">
            <a:xfrm>
              <a:off x="3323" y="2245"/>
              <a:ext cx="543"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a:effectLst/>
          </p:spPr>
          <p:txBody>
            <a:bodyPr/>
            <a:lstStyle/>
            <a:p>
              <a:pPr>
                <a:defRPr/>
              </a:pPr>
              <a:endParaRPr lang="en-US" dirty="0"/>
            </a:p>
          </p:txBody>
        </p:sp>
        <p:sp>
          <p:nvSpPr>
            <p:cNvPr id="149" name="Freeform 1173"/>
            <p:cNvSpPr>
              <a:spLocks/>
            </p:cNvSpPr>
            <p:nvPr/>
          </p:nvSpPr>
          <p:spPr bwMode="auto">
            <a:xfrm>
              <a:off x="3323" y="2245"/>
              <a:ext cx="543" cy="523"/>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0" name="Freeform 1174"/>
            <p:cNvSpPr>
              <a:spLocks/>
            </p:cNvSpPr>
            <p:nvPr/>
          </p:nvSpPr>
          <p:spPr bwMode="auto">
            <a:xfrm>
              <a:off x="3274" y="2475"/>
              <a:ext cx="567" cy="362"/>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 ang="0">
                  <a:pos x="0"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a:effectLst/>
          </p:spPr>
          <p:txBody>
            <a:bodyPr/>
            <a:lstStyle/>
            <a:p>
              <a:pPr>
                <a:defRPr/>
              </a:pPr>
              <a:endParaRPr lang="en-US" dirty="0"/>
            </a:p>
          </p:txBody>
        </p:sp>
        <p:sp>
          <p:nvSpPr>
            <p:cNvPr id="151" name="Freeform 1175"/>
            <p:cNvSpPr>
              <a:spLocks/>
            </p:cNvSpPr>
            <p:nvPr/>
          </p:nvSpPr>
          <p:spPr bwMode="auto">
            <a:xfrm>
              <a:off x="3274" y="2475"/>
              <a:ext cx="567" cy="362"/>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152" name="Freeform 1176"/>
            <p:cNvSpPr>
              <a:spLocks/>
            </p:cNvSpPr>
            <p:nvPr/>
          </p:nvSpPr>
          <p:spPr bwMode="auto">
            <a:xfrm>
              <a:off x="3274"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 ang="0">
                  <a:pos x="0"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a:effectLst/>
          </p:spPr>
          <p:txBody>
            <a:bodyPr/>
            <a:lstStyle/>
            <a:p>
              <a:pPr>
                <a:defRPr/>
              </a:pPr>
              <a:endParaRPr lang="en-US" dirty="0"/>
            </a:p>
          </p:txBody>
        </p:sp>
        <p:sp>
          <p:nvSpPr>
            <p:cNvPr id="153" name="Freeform 1177"/>
            <p:cNvSpPr>
              <a:spLocks/>
            </p:cNvSpPr>
            <p:nvPr/>
          </p:nvSpPr>
          <p:spPr bwMode="auto">
            <a:xfrm>
              <a:off x="3274"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4" name="Freeform 1178"/>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 ang="0">
                  <a:pos x="0" y="362"/>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a:effectLst/>
          </p:spPr>
          <p:txBody>
            <a:bodyPr/>
            <a:lstStyle/>
            <a:p>
              <a:pPr>
                <a:defRPr/>
              </a:pPr>
              <a:endParaRPr lang="en-US" dirty="0"/>
            </a:p>
          </p:txBody>
        </p:sp>
        <p:sp>
          <p:nvSpPr>
            <p:cNvPr id="155" name="Freeform 1179"/>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6" name="Freeform 1180"/>
            <p:cNvSpPr>
              <a:spLocks/>
            </p:cNvSpPr>
            <p:nvPr/>
          </p:nvSpPr>
          <p:spPr bwMode="auto">
            <a:xfrm>
              <a:off x="3151" y="2560"/>
              <a:ext cx="666" cy="362"/>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 ang="0">
                  <a:pos x="0" y="359"/>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a:effectLst/>
          </p:spPr>
          <p:txBody>
            <a:bodyPr/>
            <a:lstStyle/>
            <a:p>
              <a:pPr>
                <a:defRPr/>
              </a:pPr>
              <a:endParaRPr lang="en-US" dirty="0"/>
            </a:p>
          </p:txBody>
        </p:sp>
        <p:sp>
          <p:nvSpPr>
            <p:cNvPr id="157" name="Freeform 1181"/>
            <p:cNvSpPr>
              <a:spLocks/>
            </p:cNvSpPr>
            <p:nvPr/>
          </p:nvSpPr>
          <p:spPr bwMode="auto">
            <a:xfrm>
              <a:off x="3151" y="2560"/>
              <a:ext cx="666" cy="362"/>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58" name="Freeform 1182"/>
            <p:cNvSpPr>
              <a:spLocks/>
            </p:cNvSpPr>
            <p:nvPr/>
          </p:nvSpPr>
          <p:spPr bwMode="auto">
            <a:xfrm>
              <a:off x="3066" y="2822"/>
              <a:ext cx="609"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a:effectLst/>
          </p:spPr>
          <p:txBody>
            <a:bodyPr/>
            <a:lstStyle/>
            <a:p>
              <a:pPr>
                <a:defRPr/>
              </a:pPr>
              <a:endParaRPr lang="en-US" dirty="0"/>
            </a:p>
          </p:txBody>
        </p:sp>
        <p:sp>
          <p:nvSpPr>
            <p:cNvPr id="159" name="Freeform 1183"/>
            <p:cNvSpPr>
              <a:spLocks/>
            </p:cNvSpPr>
            <p:nvPr/>
          </p:nvSpPr>
          <p:spPr bwMode="auto">
            <a:xfrm>
              <a:off x="3066" y="2822"/>
              <a:ext cx="609" cy="221"/>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0" name="Freeform 1184"/>
            <p:cNvSpPr>
              <a:spLocks/>
            </p:cNvSpPr>
            <p:nvPr/>
          </p:nvSpPr>
          <p:spPr bwMode="auto">
            <a:xfrm>
              <a:off x="3070" y="2807"/>
              <a:ext cx="608" cy="223"/>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a:effectLst/>
          </p:spPr>
          <p:txBody>
            <a:bodyPr/>
            <a:lstStyle/>
            <a:p>
              <a:pPr>
                <a:defRPr/>
              </a:pPr>
              <a:endParaRPr lang="en-US" dirty="0"/>
            </a:p>
          </p:txBody>
        </p:sp>
        <p:sp>
          <p:nvSpPr>
            <p:cNvPr id="161" name="Freeform 1185"/>
            <p:cNvSpPr>
              <a:spLocks/>
            </p:cNvSpPr>
            <p:nvPr/>
          </p:nvSpPr>
          <p:spPr bwMode="auto">
            <a:xfrm>
              <a:off x="3070" y="2807"/>
              <a:ext cx="608" cy="223"/>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2" name="Freeform 1186"/>
            <p:cNvSpPr>
              <a:spLocks/>
            </p:cNvSpPr>
            <p:nvPr/>
          </p:nvSpPr>
          <p:spPr bwMode="auto">
            <a:xfrm>
              <a:off x="3077" y="2938"/>
              <a:ext cx="487"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 ang="0">
                  <a:pos x="0" y="82"/>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a:effectLst/>
          </p:spPr>
          <p:txBody>
            <a:bodyPr/>
            <a:lstStyle/>
            <a:p>
              <a:pPr>
                <a:defRPr/>
              </a:pPr>
              <a:endParaRPr lang="en-US" dirty="0"/>
            </a:p>
          </p:txBody>
        </p:sp>
        <p:sp>
          <p:nvSpPr>
            <p:cNvPr id="163" name="Freeform 1187"/>
            <p:cNvSpPr>
              <a:spLocks/>
            </p:cNvSpPr>
            <p:nvPr/>
          </p:nvSpPr>
          <p:spPr bwMode="auto">
            <a:xfrm>
              <a:off x="3077" y="2938"/>
              <a:ext cx="487"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4" name="Freeform 1188"/>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 ang="0">
                  <a:pos x="0" y="82"/>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a:effectLst/>
          </p:spPr>
          <p:txBody>
            <a:bodyPr/>
            <a:lstStyle/>
            <a:p>
              <a:pPr>
                <a:defRPr/>
              </a:pPr>
              <a:endParaRPr lang="en-US" dirty="0"/>
            </a:p>
          </p:txBody>
        </p:sp>
        <p:sp>
          <p:nvSpPr>
            <p:cNvPr id="165" name="Freeform 1189"/>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6" name="Freeform 1190"/>
            <p:cNvSpPr>
              <a:spLocks/>
            </p:cNvSpPr>
            <p:nvPr/>
          </p:nvSpPr>
          <p:spPr bwMode="auto">
            <a:xfrm>
              <a:off x="3718" y="1706"/>
              <a:ext cx="123" cy="392"/>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 ang="0">
                  <a:pos x="78" y="388"/>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a:effectLst/>
          </p:spPr>
          <p:txBody>
            <a:bodyPr/>
            <a:lstStyle/>
            <a:p>
              <a:pPr>
                <a:defRPr/>
              </a:pPr>
              <a:endParaRPr lang="en-US" dirty="0"/>
            </a:p>
          </p:txBody>
        </p:sp>
        <p:sp>
          <p:nvSpPr>
            <p:cNvPr id="167" name="Freeform 1191"/>
            <p:cNvSpPr>
              <a:spLocks/>
            </p:cNvSpPr>
            <p:nvPr/>
          </p:nvSpPr>
          <p:spPr bwMode="auto">
            <a:xfrm>
              <a:off x="3718" y="1706"/>
              <a:ext cx="123" cy="392"/>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68" name="Freeform 1192"/>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 ang="0">
                  <a:pos x="140" y="331"/>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a:effectLst/>
          </p:spPr>
          <p:txBody>
            <a:bodyPr/>
            <a:lstStyle/>
            <a:p>
              <a:pPr>
                <a:defRPr/>
              </a:pPr>
              <a:endParaRPr lang="en-US" dirty="0"/>
            </a:p>
          </p:txBody>
        </p:sp>
        <p:sp>
          <p:nvSpPr>
            <p:cNvPr id="169" name="Freeform 1193"/>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0" name="Freeform 1194"/>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 ang="0">
                  <a:pos x="131" y="267"/>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a:effectLst/>
          </p:spPr>
          <p:txBody>
            <a:bodyPr/>
            <a:lstStyle/>
            <a:p>
              <a:pPr>
                <a:defRPr/>
              </a:pPr>
              <a:endParaRPr lang="en-US" dirty="0"/>
            </a:p>
          </p:txBody>
        </p:sp>
        <p:sp>
          <p:nvSpPr>
            <p:cNvPr id="171" name="Freeform 1195"/>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2" name="Freeform 1196"/>
            <p:cNvSpPr>
              <a:spLocks/>
            </p:cNvSpPr>
            <p:nvPr/>
          </p:nvSpPr>
          <p:spPr bwMode="auto">
            <a:xfrm>
              <a:off x="3348" y="1270"/>
              <a:ext cx="247"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 ang="0">
                  <a:pos x="246" y="2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a:effectLst/>
          </p:spPr>
          <p:txBody>
            <a:bodyPr/>
            <a:lstStyle/>
            <a:p>
              <a:pPr>
                <a:defRPr/>
              </a:pPr>
              <a:endParaRPr lang="en-US" dirty="0"/>
            </a:p>
          </p:txBody>
        </p:sp>
        <p:sp>
          <p:nvSpPr>
            <p:cNvPr id="173" name="Freeform 1197"/>
            <p:cNvSpPr>
              <a:spLocks/>
            </p:cNvSpPr>
            <p:nvPr/>
          </p:nvSpPr>
          <p:spPr bwMode="auto">
            <a:xfrm>
              <a:off x="3348" y="1270"/>
              <a:ext cx="247" cy="269"/>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4" name="Freeform 1198"/>
            <p:cNvSpPr>
              <a:spLocks/>
            </p:cNvSpPr>
            <p:nvPr/>
          </p:nvSpPr>
          <p:spPr bwMode="auto">
            <a:xfrm>
              <a:off x="3305" y="1275"/>
              <a:ext cx="195" cy="215"/>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 ang="0">
                  <a:pos x="194" y="217"/>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a:effectLst/>
          </p:spPr>
          <p:txBody>
            <a:bodyPr/>
            <a:lstStyle/>
            <a:p>
              <a:pPr>
                <a:defRPr/>
              </a:pPr>
              <a:endParaRPr lang="en-US" dirty="0"/>
            </a:p>
          </p:txBody>
        </p:sp>
        <p:sp>
          <p:nvSpPr>
            <p:cNvPr id="175" name="Freeform 1199"/>
            <p:cNvSpPr>
              <a:spLocks/>
            </p:cNvSpPr>
            <p:nvPr/>
          </p:nvSpPr>
          <p:spPr bwMode="auto">
            <a:xfrm>
              <a:off x="3305" y="1275"/>
              <a:ext cx="195" cy="215"/>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6" name="Freeform 1200"/>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 ang="0">
                  <a:pos x="193" y="222"/>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a:effectLst/>
          </p:spPr>
          <p:txBody>
            <a:bodyPr/>
            <a:lstStyle/>
            <a:p>
              <a:pPr>
                <a:defRPr/>
              </a:pPr>
              <a:endParaRPr lang="en-US" dirty="0"/>
            </a:p>
          </p:txBody>
        </p:sp>
        <p:sp>
          <p:nvSpPr>
            <p:cNvPr id="177" name="Freeform 1201"/>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78" name="Freeform 1202"/>
            <p:cNvSpPr>
              <a:spLocks/>
            </p:cNvSpPr>
            <p:nvPr/>
          </p:nvSpPr>
          <p:spPr bwMode="auto">
            <a:xfrm>
              <a:off x="3052" y="1196"/>
              <a:ext cx="222"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 ang="0">
                  <a:pos x="231" y="159"/>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a:effectLst/>
          </p:spPr>
          <p:txBody>
            <a:bodyPr/>
            <a:lstStyle/>
            <a:p>
              <a:pPr>
                <a:defRPr/>
              </a:pPr>
              <a:endParaRPr lang="en-US" dirty="0"/>
            </a:p>
          </p:txBody>
        </p:sp>
        <p:sp>
          <p:nvSpPr>
            <p:cNvPr id="179" name="Freeform 1203"/>
            <p:cNvSpPr>
              <a:spLocks/>
            </p:cNvSpPr>
            <p:nvPr/>
          </p:nvSpPr>
          <p:spPr bwMode="auto">
            <a:xfrm>
              <a:off x="3052" y="1196"/>
              <a:ext cx="222" cy="161"/>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0" name="Freeform 1204"/>
            <p:cNvSpPr>
              <a:spLocks/>
            </p:cNvSpPr>
            <p:nvPr/>
          </p:nvSpPr>
          <p:spPr bwMode="auto">
            <a:xfrm>
              <a:off x="3718" y="1690"/>
              <a:ext cx="117"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 ang="0">
                  <a:pos x="77" y="384"/>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a:effectLst/>
          </p:spPr>
          <p:txBody>
            <a:bodyPr/>
            <a:lstStyle/>
            <a:p>
              <a:pPr>
                <a:defRPr/>
              </a:pPr>
              <a:endParaRPr lang="en-US" dirty="0"/>
            </a:p>
          </p:txBody>
        </p:sp>
        <p:sp>
          <p:nvSpPr>
            <p:cNvPr id="181" name="Freeform 1205"/>
            <p:cNvSpPr>
              <a:spLocks/>
            </p:cNvSpPr>
            <p:nvPr/>
          </p:nvSpPr>
          <p:spPr bwMode="auto">
            <a:xfrm>
              <a:off x="3718" y="1690"/>
              <a:ext cx="117"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2" name="Freeform 1206"/>
            <p:cNvSpPr>
              <a:spLocks/>
            </p:cNvSpPr>
            <p:nvPr/>
          </p:nvSpPr>
          <p:spPr bwMode="auto">
            <a:xfrm>
              <a:off x="3619" y="1536"/>
              <a:ext cx="148"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 ang="0">
                  <a:pos x="141" y="330"/>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a:effectLst/>
          </p:spPr>
          <p:txBody>
            <a:bodyPr/>
            <a:lstStyle/>
            <a:p>
              <a:pPr>
                <a:defRPr/>
              </a:pPr>
              <a:endParaRPr lang="en-US" dirty="0"/>
            </a:p>
          </p:txBody>
        </p:sp>
        <p:sp>
          <p:nvSpPr>
            <p:cNvPr id="183" name="Freeform 1207"/>
            <p:cNvSpPr>
              <a:spLocks/>
            </p:cNvSpPr>
            <p:nvPr/>
          </p:nvSpPr>
          <p:spPr bwMode="auto">
            <a:xfrm>
              <a:off x="3619" y="1536"/>
              <a:ext cx="148"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4" name="Freeform 1208"/>
            <p:cNvSpPr>
              <a:spLocks/>
            </p:cNvSpPr>
            <p:nvPr/>
          </p:nvSpPr>
          <p:spPr bwMode="auto">
            <a:xfrm>
              <a:off x="3545" y="1444"/>
              <a:ext cx="144"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 ang="0">
                  <a:pos x="131" y="270"/>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a:effectLst/>
          </p:spPr>
          <p:txBody>
            <a:bodyPr/>
            <a:lstStyle/>
            <a:p>
              <a:pPr>
                <a:defRPr/>
              </a:pPr>
              <a:endParaRPr lang="en-US" dirty="0"/>
            </a:p>
          </p:txBody>
        </p:sp>
        <p:sp>
          <p:nvSpPr>
            <p:cNvPr id="185" name="Freeform 1209"/>
            <p:cNvSpPr>
              <a:spLocks/>
            </p:cNvSpPr>
            <p:nvPr/>
          </p:nvSpPr>
          <p:spPr bwMode="auto">
            <a:xfrm>
              <a:off x="3545" y="1444"/>
              <a:ext cx="144" cy="269"/>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6" name="Freeform 1210"/>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 ang="0">
                  <a:pos x="246" y="269"/>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a:effectLst/>
          </p:spPr>
          <p:txBody>
            <a:bodyPr/>
            <a:lstStyle/>
            <a:p>
              <a:pPr>
                <a:defRPr/>
              </a:pPr>
              <a:endParaRPr lang="en-US" dirty="0"/>
            </a:p>
          </p:txBody>
        </p:sp>
        <p:sp>
          <p:nvSpPr>
            <p:cNvPr id="187" name="Freeform 1211"/>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88" name="Freeform 1212"/>
            <p:cNvSpPr>
              <a:spLocks/>
            </p:cNvSpPr>
            <p:nvPr/>
          </p:nvSpPr>
          <p:spPr bwMode="auto">
            <a:xfrm>
              <a:off x="3274" y="1259"/>
              <a:ext cx="197"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 ang="0">
                  <a:pos x="194" y="217"/>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a:effectLst/>
          </p:spPr>
          <p:txBody>
            <a:bodyPr/>
            <a:lstStyle/>
            <a:p>
              <a:pPr>
                <a:defRPr/>
              </a:pPr>
              <a:endParaRPr lang="en-US" dirty="0"/>
            </a:p>
          </p:txBody>
        </p:sp>
        <p:sp>
          <p:nvSpPr>
            <p:cNvPr id="189" name="Freeform 1213"/>
            <p:cNvSpPr>
              <a:spLocks/>
            </p:cNvSpPr>
            <p:nvPr/>
          </p:nvSpPr>
          <p:spPr bwMode="auto">
            <a:xfrm>
              <a:off x="3274" y="1259"/>
              <a:ext cx="197" cy="216"/>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0" name="Freeform 1214"/>
            <p:cNvSpPr>
              <a:spLocks/>
            </p:cNvSpPr>
            <p:nvPr/>
          </p:nvSpPr>
          <p:spPr bwMode="auto">
            <a:xfrm>
              <a:off x="3200" y="1198"/>
              <a:ext cx="197" cy="223"/>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 ang="0">
                  <a:pos x="194" y="22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a:effectLst/>
          </p:spPr>
          <p:txBody>
            <a:bodyPr/>
            <a:lstStyle/>
            <a:p>
              <a:pPr>
                <a:defRPr/>
              </a:pPr>
              <a:endParaRPr lang="en-US" dirty="0"/>
            </a:p>
          </p:txBody>
        </p:sp>
        <p:sp>
          <p:nvSpPr>
            <p:cNvPr id="191" name="Freeform 1215"/>
            <p:cNvSpPr>
              <a:spLocks/>
            </p:cNvSpPr>
            <p:nvPr/>
          </p:nvSpPr>
          <p:spPr bwMode="auto">
            <a:xfrm>
              <a:off x="3200" y="1198"/>
              <a:ext cx="197" cy="223"/>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2" name="Freeform 1216"/>
            <p:cNvSpPr>
              <a:spLocks/>
            </p:cNvSpPr>
            <p:nvPr/>
          </p:nvSpPr>
          <p:spPr bwMode="auto">
            <a:xfrm>
              <a:off x="3027" y="1186"/>
              <a:ext cx="222"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 ang="0">
                  <a:pos x="232" y="162"/>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a:effectLst/>
          </p:spPr>
          <p:txBody>
            <a:bodyPr/>
            <a:lstStyle/>
            <a:p>
              <a:pPr>
                <a:defRPr/>
              </a:pPr>
              <a:endParaRPr lang="en-US" dirty="0"/>
            </a:p>
          </p:txBody>
        </p:sp>
        <p:sp>
          <p:nvSpPr>
            <p:cNvPr id="193" name="Freeform 1217"/>
            <p:cNvSpPr>
              <a:spLocks/>
            </p:cNvSpPr>
            <p:nvPr/>
          </p:nvSpPr>
          <p:spPr bwMode="auto">
            <a:xfrm>
              <a:off x="3027" y="1186"/>
              <a:ext cx="222" cy="162"/>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4" name="Freeform 1218"/>
            <p:cNvSpPr>
              <a:spLocks/>
            </p:cNvSpPr>
            <p:nvPr/>
          </p:nvSpPr>
          <p:spPr bwMode="auto">
            <a:xfrm>
              <a:off x="1907" y="2181"/>
              <a:ext cx="121" cy="233"/>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 ang="0">
                  <a:pos x="120" y="23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a:effectLst/>
          </p:spPr>
          <p:txBody>
            <a:bodyPr/>
            <a:lstStyle/>
            <a:p>
              <a:pPr>
                <a:defRPr/>
              </a:pPr>
              <a:endParaRPr lang="en-US" dirty="0"/>
            </a:p>
          </p:txBody>
        </p:sp>
        <p:sp>
          <p:nvSpPr>
            <p:cNvPr id="195" name="Freeform 1219"/>
            <p:cNvSpPr>
              <a:spLocks/>
            </p:cNvSpPr>
            <p:nvPr/>
          </p:nvSpPr>
          <p:spPr bwMode="auto">
            <a:xfrm>
              <a:off x="1907" y="2181"/>
              <a:ext cx="121" cy="233"/>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6" name="Freeform 1220"/>
            <p:cNvSpPr>
              <a:spLocks/>
            </p:cNvSpPr>
            <p:nvPr/>
          </p:nvSpPr>
          <p:spPr bwMode="auto">
            <a:xfrm>
              <a:off x="1918" y="1811"/>
              <a:ext cx="98"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 ang="0">
                  <a:pos x="80" y="362"/>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a:effectLst/>
          </p:spPr>
          <p:txBody>
            <a:bodyPr/>
            <a:lstStyle/>
            <a:p>
              <a:pPr>
                <a:defRPr/>
              </a:pPr>
              <a:endParaRPr lang="en-US" dirty="0"/>
            </a:p>
          </p:txBody>
        </p:sp>
        <p:sp>
          <p:nvSpPr>
            <p:cNvPr id="197" name="Freeform 1221"/>
            <p:cNvSpPr>
              <a:spLocks/>
            </p:cNvSpPr>
            <p:nvPr/>
          </p:nvSpPr>
          <p:spPr bwMode="auto">
            <a:xfrm>
              <a:off x="1918" y="1811"/>
              <a:ext cx="98"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198" name="Freeform 1222"/>
            <p:cNvSpPr>
              <a:spLocks/>
            </p:cNvSpPr>
            <p:nvPr/>
          </p:nvSpPr>
          <p:spPr bwMode="auto">
            <a:xfrm>
              <a:off x="1967" y="1637"/>
              <a:ext cx="99" cy="323"/>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 ang="0">
                  <a:pos x="34" y="318"/>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a:effectLst/>
          </p:spPr>
          <p:txBody>
            <a:bodyPr/>
            <a:lstStyle/>
            <a:p>
              <a:pPr>
                <a:defRPr/>
              </a:pPr>
              <a:endParaRPr lang="en-US" dirty="0"/>
            </a:p>
          </p:txBody>
        </p:sp>
        <p:sp>
          <p:nvSpPr>
            <p:cNvPr id="199" name="Freeform 1223"/>
            <p:cNvSpPr>
              <a:spLocks/>
            </p:cNvSpPr>
            <p:nvPr/>
          </p:nvSpPr>
          <p:spPr bwMode="auto">
            <a:xfrm>
              <a:off x="1967" y="1637"/>
              <a:ext cx="99" cy="323"/>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0" name="Freeform 1224"/>
            <p:cNvSpPr>
              <a:spLocks/>
            </p:cNvSpPr>
            <p:nvPr/>
          </p:nvSpPr>
          <p:spPr bwMode="auto">
            <a:xfrm>
              <a:off x="2066" y="1481"/>
              <a:ext cx="123" cy="284"/>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 ang="0">
                  <a:pos x="2" y="28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a:effectLst/>
          </p:spPr>
          <p:txBody>
            <a:bodyPr/>
            <a:lstStyle/>
            <a:p>
              <a:pPr>
                <a:defRPr/>
              </a:pPr>
              <a:endParaRPr lang="en-US" dirty="0"/>
            </a:p>
          </p:txBody>
        </p:sp>
        <p:sp>
          <p:nvSpPr>
            <p:cNvPr id="201" name="Freeform 1225"/>
            <p:cNvSpPr>
              <a:spLocks/>
            </p:cNvSpPr>
            <p:nvPr/>
          </p:nvSpPr>
          <p:spPr bwMode="auto">
            <a:xfrm>
              <a:off x="2066" y="1481"/>
              <a:ext cx="123" cy="284"/>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2" name="Freeform 1226"/>
            <p:cNvSpPr>
              <a:spLocks/>
            </p:cNvSpPr>
            <p:nvPr/>
          </p:nvSpPr>
          <p:spPr bwMode="auto">
            <a:xfrm>
              <a:off x="2188" y="1382"/>
              <a:ext cx="124" cy="224"/>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 ang="0">
                  <a:pos x="0" y="218"/>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a:effectLst/>
          </p:spPr>
          <p:txBody>
            <a:bodyPr/>
            <a:lstStyle/>
            <a:p>
              <a:pPr>
                <a:defRPr/>
              </a:pPr>
              <a:endParaRPr lang="en-US" dirty="0"/>
            </a:p>
          </p:txBody>
        </p:sp>
        <p:sp>
          <p:nvSpPr>
            <p:cNvPr id="203" name="Freeform 1227"/>
            <p:cNvSpPr>
              <a:spLocks/>
            </p:cNvSpPr>
            <p:nvPr/>
          </p:nvSpPr>
          <p:spPr bwMode="auto">
            <a:xfrm>
              <a:off x="2188" y="1382"/>
              <a:ext cx="124" cy="224"/>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4" name="Freeform 1228"/>
            <p:cNvSpPr>
              <a:spLocks/>
            </p:cNvSpPr>
            <p:nvPr/>
          </p:nvSpPr>
          <p:spPr bwMode="auto">
            <a:xfrm>
              <a:off x="2288" y="1313"/>
              <a:ext cx="123" cy="177"/>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 ang="0">
                  <a:pos x="0" y="17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a:effectLst/>
          </p:spPr>
          <p:txBody>
            <a:bodyPr/>
            <a:lstStyle/>
            <a:p>
              <a:pPr>
                <a:defRPr/>
              </a:pPr>
              <a:endParaRPr lang="en-US" dirty="0"/>
            </a:p>
          </p:txBody>
        </p:sp>
        <p:sp>
          <p:nvSpPr>
            <p:cNvPr id="205" name="Freeform 1229"/>
            <p:cNvSpPr>
              <a:spLocks/>
            </p:cNvSpPr>
            <p:nvPr/>
          </p:nvSpPr>
          <p:spPr bwMode="auto">
            <a:xfrm>
              <a:off x="2288" y="1313"/>
              <a:ext cx="123" cy="177"/>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6" name="Freeform 1230"/>
            <p:cNvSpPr>
              <a:spLocks/>
            </p:cNvSpPr>
            <p:nvPr/>
          </p:nvSpPr>
          <p:spPr bwMode="auto">
            <a:xfrm>
              <a:off x="2381" y="1259"/>
              <a:ext cx="117" cy="153"/>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 ang="0">
                  <a:pos x="0" y="149"/>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a:effectLst/>
          </p:spPr>
          <p:txBody>
            <a:bodyPr/>
            <a:lstStyle/>
            <a:p>
              <a:pPr>
                <a:defRPr/>
              </a:pPr>
              <a:endParaRPr lang="en-US" dirty="0"/>
            </a:p>
          </p:txBody>
        </p:sp>
        <p:sp>
          <p:nvSpPr>
            <p:cNvPr id="207" name="Freeform 1231"/>
            <p:cNvSpPr>
              <a:spLocks/>
            </p:cNvSpPr>
            <p:nvPr/>
          </p:nvSpPr>
          <p:spPr bwMode="auto">
            <a:xfrm>
              <a:off x="2381" y="1259"/>
              <a:ext cx="117" cy="153"/>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08" name="Freeform 1232"/>
            <p:cNvSpPr>
              <a:spLocks/>
            </p:cNvSpPr>
            <p:nvPr/>
          </p:nvSpPr>
          <p:spPr bwMode="auto">
            <a:xfrm>
              <a:off x="2460" y="1175"/>
              <a:ext cx="270" cy="200"/>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 ang="0">
                  <a:pos x="0" y="200"/>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a:effectLst/>
          </p:spPr>
          <p:txBody>
            <a:bodyPr/>
            <a:lstStyle/>
            <a:p>
              <a:pPr>
                <a:defRPr/>
              </a:pPr>
              <a:endParaRPr lang="en-US" dirty="0"/>
            </a:p>
          </p:txBody>
        </p:sp>
        <p:sp>
          <p:nvSpPr>
            <p:cNvPr id="209" name="Freeform 1233"/>
            <p:cNvSpPr>
              <a:spLocks/>
            </p:cNvSpPr>
            <p:nvPr/>
          </p:nvSpPr>
          <p:spPr bwMode="auto">
            <a:xfrm>
              <a:off x="2460" y="1175"/>
              <a:ext cx="270" cy="200"/>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0" name="Freeform 1234"/>
            <p:cNvSpPr>
              <a:spLocks/>
            </p:cNvSpPr>
            <p:nvPr/>
          </p:nvSpPr>
          <p:spPr bwMode="auto">
            <a:xfrm>
              <a:off x="1910" y="2299"/>
              <a:ext cx="341" cy="338"/>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 ang="0">
                  <a:pos x="243" y="338"/>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a:effectLst/>
          </p:spPr>
          <p:txBody>
            <a:bodyPr/>
            <a:lstStyle/>
            <a:p>
              <a:pPr>
                <a:defRPr/>
              </a:pPr>
              <a:endParaRPr lang="en-US" dirty="0"/>
            </a:p>
          </p:txBody>
        </p:sp>
        <p:sp>
          <p:nvSpPr>
            <p:cNvPr id="211" name="Freeform 1235"/>
            <p:cNvSpPr>
              <a:spLocks/>
            </p:cNvSpPr>
            <p:nvPr/>
          </p:nvSpPr>
          <p:spPr bwMode="auto">
            <a:xfrm>
              <a:off x="1910" y="2299"/>
              <a:ext cx="341" cy="338"/>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2" name="Freeform 1236"/>
            <p:cNvSpPr>
              <a:spLocks/>
            </p:cNvSpPr>
            <p:nvPr/>
          </p:nvSpPr>
          <p:spPr bwMode="auto">
            <a:xfrm>
              <a:off x="2484" y="1256"/>
              <a:ext cx="50" cy="60"/>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solidFill>
              <a:srgbClr val="FFD80F"/>
            </a:solidFill>
            <a:ln w="9525" cap="rnd">
              <a:noFill/>
              <a:round/>
              <a:headEnd/>
              <a:tailEnd/>
            </a:ln>
            <a:effectLst/>
          </p:spPr>
          <p:txBody>
            <a:bodyPr/>
            <a:lstStyle/>
            <a:p>
              <a:pPr>
                <a:defRPr/>
              </a:pPr>
              <a:endParaRPr lang="en-US" dirty="0"/>
            </a:p>
          </p:txBody>
        </p:sp>
        <p:sp>
          <p:nvSpPr>
            <p:cNvPr id="213" name="Freeform 1237"/>
            <p:cNvSpPr>
              <a:spLocks/>
            </p:cNvSpPr>
            <p:nvPr/>
          </p:nvSpPr>
          <p:spPr bwMode="auto">
            <a:xfrm>
              <a:off x="2484" y="1256"/>
              <a:ext cx="50" cy="60"/>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4" name="Freeform 1238"/>
            <p:cNvSpPr>
              <a:spLocks/>
            </p:cNvSpPr>
            <p:nvPr/>
          </p:nvSpPr>
          <p:spPr bwMode="auto">
            <a:xfrm>
              <a:off x="1929" y="2122"/>
              <a:ext cx="56" cy="53"/>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15" name="Freeform 1239"/>
            <p:cNvSpPr>
              <a:spLocks/>
            </p:cNvSpPr>
            <p:nvPr/>
          </p:nvSpPr>
          <p:spPr bwMode="auto">
            <a:xfrm>
              <a:off x="1929" y="2122"/>
              <a:ext cx="56" cy="53"/>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6" name="Freeform 1240"/>
            <p:cNvSpPr>
              <a:spLocks/>
            </p:cNvSpPr>
            <p:nvPr/>
          </p:nvSpPr>
          <p:spPr bwMode="auto">
            <a:xfrm>
              <a:off x="2474" y="1512"/>
              <a:ext cx="192" cy="140"/>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 ang="0">
                  <a:pos x="0" y="14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a:effectLst/>
          </p:spPr>
          <p:txBody>
            <a:bodyPr/>
            <a:lstStyle/>
            <a:p>
              <a:pPr>
                <a:defRPr/>
              </a:pPr>
              <a:endParaRPr lang="en-US" dirty="0"/>
            </a:p>
          </p:txBody>
        </p:sp>
        <p:sp>
          <p:nvSpPr>
            <p:cNvPr id="217" name="Freeform 1241"/>
            <p:cNvSpPr>
              <a:spLocks/>
            </p:cNvSpPr>
            <p:nvPr/>
          </p:nvSpPr>
          <p:spPr bwMode="auto">
            <a:xfrm>
              <a:off x="2474" y="1512"/>
              <a:ext cx="192" cy="140"/>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18" name="Freeform 1242"/>
            <p:cNvSpPr>
              <a:spLocks/>
            </p:cNvSpPr>
            <p:nvPr/>
          </p:nvSpPr>
          <p:spPr bwMode="auto">
            <a:xfrm>
              <a:off x="2427" y="1575"/>
              <a:ext cx="167" cy="131"/>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 ang="0">
                  <a:pos x="0" y="129"/>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a:effectLst/>
          </p:spPr>
          <p:txBody>
            <a:bodyPr/>
            <a:lstStyle/>
            <a:p>
              <a:pPr>
                <a:defRPr/>
              </a:pPr>
              <a:endParaRPr lang="en-US" dirty="0"/>
            </a:p>
          </p:txBody>
        </p:sp>
        <p:sp>
          <p:nvSpPr>
            <p:cNvPr id="219" name="Freeform 1243"/>
            <p:cNvSpPr>
              <a:spLocks/>
            </p:cNvSpPr>
            <p:nvPr/>
          </p:nvSpPr>
          <p:spPr bwMode="auto">
            <a:xfrm>
              <a:off x="2427" y="1575"/>
              <a:ext cx="167" cy="131"/>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0" name="Freeform 1244"/>
            <p:cNvSpPr>
              <a:spLocks/>
            </p:cNvSpPr>
            <p:nvPr/>
          </p:nvSpPr>
          <p:spPr bwMode="auto">
            <a:xfrm>
              <a:off x="2362" y="1675"/>
              <a:ext cx="123" cy="92"/>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 ang="0">
                  <a:pos x="0" y="94"/>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a:effectLst/>
          </p:spPr>
          <p:txBody>
            <a:bodyPr/>
            <a:lstStyle/>
            <a:p>
              <a:pPr>
                <a:defRPr/>
              </a:pPr>
              <a:endParaRPr lang="en-US" dirty="0"/>
            </a:p>
          </p:txBody>
        </p:sp>
        <p:sp>
          <p:nvSpPr>
            <p:cNvPr id="221" name="Freeform 1245"/>
            <p:cNvSpPr>
              <a:spLocks/>
            </p:cNvSpPr>
            <p:nvPr/>
          </p:nvSpPr>
          <p:spPr bwMode="auto">
            <a:xfrm>
              <a:off x="2362" y="1675"/>
              <a:ext cx="123" cy="92"/>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2" name="Freeform 1246"/>
            <p:cNvSpPr>
              <a:spLocks/>
            </p:cNvSpPr>
            <p:nvPr/>
          </p:nvSpPr>
          <p:spPr bwMode="auto">
            <a:xfrm>
              <a:off x="2305" y="1752"/>
              <a:ext cx="165" cy="131"/>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 ang="0">
                  <a:pos x="0" y="13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a:effectLst/>
          </p:spPr>
          <p:txBody>
            <a:bodyPr/>
            <a:lstStyle/>
            <a:p>
              <a:pPr>
                <a:defRPr/>
              </a:pPr>
              <a:endParaRPr lang="en-US" dirty="0"/>
            </a:p>
          </p:txBody>
        </p:sp>
        <p:sp>
          <p:nvSpPr>
            <p:cNvPr id="223" name="Freeform 1247"/>
            <p:cNvSpPr>
              <a:spLocks/>
            </p:cNvSpPr>
            <p:nvPr/>
          </p:nvSpPr>
          <p:spPr bwMode="auto">
            <a:xfrm>
              <a:off x="2305" y="1752"/>
              <a:ext cx="165" cy="131"/>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4" name="Freeform 1248"/>
            <p:cNvSpPr>
              <a:spLocks/>
            </p:cNvSpPr>
            <p:nvPr/>
          </p:nvSpPr>
          <p:spPr bwMode="auto">
            <a:xfrm>
              <a:off x="2237" y="1852"/>
              <a:ext cx="145" cy="139"/>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 ang="0">
                  <a:pos x="0" y="140"/>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a:effectLst/>
          </p:spPr>
          <p:txBody>
            <a:bodyPr/>
            <a:lstStyle/>
            <a:p>
              <a:pPr>
                <a:defRPr/>
              </a:pPr>
              <a:endParaRPr lang="en-US" dirty="0"/>
            </a:p>
          </p:txBody>
        </p:sp>
        <p:sp>
          <p:nvSpPr>
            <p:cNvPr id="225" name="Freeform 1249"/>
            <p:cNvSpPr>
              <a:spLocks/>
            </p:cNvSpPr>
            <p:nvPr/>
          </p:nvSpPr>
          <p:spPr bwMode="auto">
            <a:xfrm>
              <a:off x="2237" y="1852"/>
              <a:ext cx="145" cy="139"/>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6" name="Freeform 1250"/>
            <p:cNvSpPr>
              <a:spLocks/>
            </p:cNvSpPr>
            <p:nvPr/>
          </p:nvSpPr>
          <p:spPr bwMode="auto">
            <a:xfrm>
              <a:off x="2238" y="1975"/>
              <a:ext cx="97"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 ang="0">
                  <a:pos x="0" y="142"/>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a:effectLst/>
          </p:spPr>
          <p:txBody>
            <a:bodyPr/>
            <a:lstStyle/>
            <a:p>
              <a:pPr>
                <a:defRPr/>
              </a:pPr>
              <a:endParaRPr lang="en-US" dirty="0"/>
            </a:p>
          </p:txBody>
        </p:sp>
        <p:sp>
          <p:nvSpPr>
            <p:cNvPr id="227" name="Freeform 1251"/>
            <p:cNvSpPr>
              <a:spLocks/>
            </p:cNvSpPr>
            <p:nvPr/>
          </p:nvSpPr>
          <p:spPr bwMode="auto">
            <a:xfrm>
              <a:off x="2238" y="1975"/>
              <a:ext cx="97"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28" name="Freeform 1252"/>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 ang="0">
                  <a:pos x="8" y="196"/>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a:effectLst/>
          </p:spPr>
          <p:txBody>
            <a:bodyPr/>
            <a:lstStyle/>
            <a:p>
              <a:pPr>
                <a:defRPr/>
              </a:pPr>
              <a:endParaRPr lang="en-US" dirty="0"/>
            </a:p>
          </p:txBody>
        </p:sp>
        <p:sp>
          <p:nvSpPr>
            <p:cNvPr id="229" name="Freeform 1253"/>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0" name="Freeform 1254"/>
            <p:cNvSpPr>
              <a:spLocks/>
            </p:cNvSpPr>
            <p:nvPr/>
          </p:nvSpPr>
          <p:spPr bwMode="auto">
            <a:xfrm>
              <a:off x="2108" y="2237"/>
              <a:ext cx="278" cy="508"/>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 ang="0">
                  <a:pos x="143" y="504"/>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a:effectLst/>
          </p:spPr>
          <p:txBody>
            <a:bodyPr/>
            <a:lstStyle/>
            <a:p>
              <a:pPr>
                <a:defRPr/>
              </a:pPr>
              <a:endParaRPr lang="en-US" dirty="0"/>
            </a:p>
          </p:txBody>
        </p:sp>
        <p:sp>
          <p:nvSpPr>
            <p:cNvPr id="231" name="Freeform 1255"/>
            <p:cNvSpPr>
              <a:spLocks/>
            </p:cNvSpPr>
            <p:nvPr/>
          </p:nvSpPr>
          <p:spPr bwMode="auto">
            <a:xfrm>
              <a:off x="2108" y="2237"/>
              <a:ext cx="278" cy="508"/>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2" name="Freeform 1256"/>
            <p:cNvSpPr>
              <a:spLocks/>
            </p:cNvSpPr>
            <p:nvPr/>
          </p:nvSpPr>
          <p:spPr bwMode="auto">
            <a:xfrm>
              <a:off x="2175" y="2329"/>
              <a:ext cx="126" cy="385"/>
            </a:xfrm>
            <a:custGeom>
              <a:avLst/>
              <a:gdLst/>
              <a:ahLst/>
              <a:cxnLst>
                <a:cxn ang="0">
                  <a:pos x="125" y="380"/>
                </a:cxn>
                <a:cxn ang="0">
                  <a:pos x="103" y="338"/>
                </a:cxn>
                <a:cxn ang="0">
                  <a:pos x="85" y="299"/>
                </a:cxn>
                <a:cxn ang="0">
                  <a:pos x="67" y="256"/>
                </a:cxn>
                <a:cxn ang="0">
                  <a:pos x="50" y="216"/>
                </a:cxn>
                <a:cxn ang="0">
                  <a:pos x="37" y="177"/>
                </a:cxn>
                <a:cxn ang="0">
                  <a:pos x="27" y="136"/>
                </a:cxn>
                <a:cxn ang="0">
                  <a:pos x="16" y="101"/>
                </a:cxn>
                <a:cxn ang="0">
                  <a:pos x="9" y="64"/>
                </a:cxn>
                <a:cxn ang="0">
                  <a:pos x="4" y="30"/>
                </a:cxn>
                <a:cxn ang="0">
                  <a:pos x="0" y="0"/>
                </a:cxn>
                <a:cxn ang="0">
                  <a:pos x="0" y="0"/>
                </a:cxn>
                <a:cxn ang="0">
                  <a:pos x="4" y="30"/>
                </a:cxn>
                <a:cxn ang="0">
                  <a:pos x="8" y="64"/>
                </a:cxn>
                <a:cxn ang="0">
                  <a:pos x="14" y="101"/>
                </a:cxn>
                <a:cxn ang="0">
                  <a:pos x="21" y="138"/>
                </a:cxn>
                <a:cxn ang="0">
                  <a:pos x="32" y="178"/>
                </a:cxn>
                <a:cxn ang="0">
                  <a:pos x="42" y="218"/>
                </a:cxn>
                <a:cxn ang="0">
                  <a:pos x="55" y="258"/>
                </a:cxn>
                <a:cxn ang="0">
                  <a:pos x="69" y="300"/>
                </a:cxn>
                <a:cxn ang="0">
                  <a:pos x="88" y="343"/>
                </a:cxn>
                <a:cxn ang="0">
                  <a:pos x="110" y="385"/>
                </a:cxn>
                <a:cxn ang="0">
                  <a:pos x="125" y="380"/>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a:effectLst/>
          </p:spPr>
          <p:txBody>
            <a:bodyPr/>
            <a:lstStyle/>
            <a:p>
              <a:pPr>
                <a:defRPr/>
              </a:pPr>
              <a:endParaRPr lang="en-US" dirty="0"/>
            </a:p>
          </p:txBody>
        </p:sp>
        <p:sp>
          <p:nvSpPr>
            <p:cNvPr id="233" name="Freeform 1257"/>
            <p:cNvSpPr>
              <a:spLocks/>
            </p:cNvSpPr>
            <p:nvPr/>
          </p:nvSpPr>
          <p:spPr bwMode="auto">
            <a:xfrm>
              <a:off x="2214" y="2296"/>
              <a:ext cx="14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 ang="0">
                  <a:pos x="115" y="408"/>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a:effectLst/>
          </p:spPr>
          <p:txBody>
            <a:bodyPr/>
            <a:lstStyle/>
            <a:p>
              <a:pPr>
                <a:defRPr/>
              </a:pPr>
              <a:endParaRPr lang="en-US" dirty="0"/>
            </a:p>
          </p:txBody>
        </p:sp>
        <p:sp>
          <p:nvSpPr>
            <p:cNvPr id="234" name="Freeform 1258"/>
            <p:cNvSpPr>
              <a:spLocks/>
            </p:cNvSpPr>
            <p:nvPr/>
          </p:nvSpPr>
          <p:spPr bwMode="auto">
            <a:xfrm>
              <a:off x="2214" y="2296"/>
              <a:ext cx="148" cy="408"/>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5" name="Freeform 1259"/>
            <p:cNvSpPr>
              <a:spLocks/>
            </p:cNvSpPr>
            <p:nvPr/>
          </p:nvSpPr>
          <p:spPr bwMode="auto">
            <a:xfrm>
              <a:off x="2263" y="2391"/>
              <a:ext cx="74" cy="316"/>
            </a:xfrm>
            <a:custGeom>
              <a:avLst/>
              <a:gdLst/>
              <a:ahLst/>
              <a:cxnLst>
                <a:cxn ang="0">
                  <a:pos x="74" y="304"/>
                </a:cxn>
                <a:cxn ang="0">
                  <a:pos x="53" y="268"/>
                </a:cxn>
                <a:cxn ang="0">
                  <a:pos x="38" y="231"/>
                </a:cxn>
                <a:cxn ang="0">
                  <a:pos x="25" y="195"/>
                </a:cxn>
                <a:cxn ang="0">
                  <a:pos x="16" y="161"/>
                </a:cxn>
                <a:cxn ang="0">
                  <a:pos x="8" y="128"/>
                </a:cxn>
                <a:cxn ang="0">
                  <a:pos x="4" y="98"/>
                </a:cxn>
                <a:cxn ang="0">
                  <a:pos x="4" y="69"/>
                </a:cxn>
                <a:cxn ang="0">
                  <a:pos x="4" y="41"/>
                </a:cxn>
                <a:cxn ang="0">
                  <a:pos x="6" y="18"/>
                </a:cxn>
                <a:cxn ang="0">
                  <a:pos x="8" y="0"/>
                </a:cxn>
                <a:cxn ang="0">
                  <a:pos x="8" y="0"/>
                </a:cxn>
                <a:cxn ang="0">
                  <a:pos x="4" y="20"/>
                </a:cxn>
                <a:cxn ang="0">
                  <a:pos x="2" y="43"/>
                </a:cxn>
                <a:cxn ang="0">
                  <a:pos x="0" y="71"/>
                </a:cxn>
                <a:cxn ang="0">
                  <a:pos x="0" y="103"/>
                </a:cxn>
                <a:cxn ang="0">
                  <a:pos x="2" y="134"/>
                </a:cxn>
                <a:cxn ang="0">
                  <a:pos x="6" y="167"/>
                </a:cxn>
                <a:cxn ang="0">
                  <a:pos x="13" y="204"/>
                </a:cxn>
                <a:cxn ang="0">
                  <a:pos x="25" y="241"/>
                </a:cxn>
                <a:cxn ang="0">
                  <a:pos x="39" y="279"/>
                </a:cxn>
                <a:cxn ang="0">
                  <a:pos x="59" y="317"/>
                </a:cxn>
                <a:cxn ang="0">
                  <a:pos x="74" y="304"/>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a:effectLst/>
          </p:spPr>
          <p:txBody>
            <a:bodyPr/>
            <a:lstStyle/>
            <a:p>
              <a:pPr>
                <a:defRPr/>
              </a:pPr>
              <a:endParaRPr lang="en-US" dirty="0"/>
            </a:p>
          </p:txBody>
        </p:sp>
        <p:sp>
          <p:nvSpPr>
            <p:cNvPr id="236" name="Freeform 1260"/>
            <p:cNvSpPr>
              <a:spLocks/>
            </p:cNvSpPr>
            <p:nvPr/>
          </p:nvSpPr>
          <p:spPr bwMode="auto">
            <a:xfrm>
              <a:off x="2319" y="2406"/>
              <a:ext cx="192" cy="408"/>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 ang="0">
                  <a:pos x="38" y="33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a:effectLst/>
          </p:spPr>
          <p:txBody>
            <a:bodyPr/>
            <a:lstStyle/>
            <a:p>
              <a:pPr>
                <a:defRPr/>
              </a:pPr>
              <a:endParaRPr lang="en-US" dirty="0"/>
            </a:p>
          </p:txBody>
        </p:sp>
        <p:sp>
          <p:nvSpPr>
            <p:cNvPr id="237" name="Freeform 1261"/>
            <p:cNvSpPr>
              <a:spLocks/>
            </p:cNvSpPr>
            <p:nvPr/>
          </p:nvSpPr>
          <p:spPr bwMode="auto">
            <a:xfrm>
              <a:off x="2319" y="2406"/>
              <a:ext cx="192" cy="408"/>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38" name="Freeform 1262"/>
            <p:cNvSpPr>
              <a:spLocks/>
            </p:cNvSpPr>
            <p:nvPr/>
          </p:nvSpPr>
          <p:spPr bwMode="auto">
            <a:xfrm>
              <a:off x="2362" y="2520"/>
              <a:ext cx="49" cy="270"/>
            </a:xfrm>
            <a:custGeom>
              <a:avLst/>
              <a:gdLst/>
              <a:ahLst/>
              <a:cxnLst>
                <a:cxn ang="0">
                  <a:pos x="59" y="269"/>
                </a:cxn>
                <a:cxn ang="0">
                  <a:pos x="43" y="237"/>
                </a:cxn>
                <a:cxn ang="0">
                  <a:pos x="31" y="207"/>
                </a:cxn>
                <a:cxn ang="0">
                  <a:pos x="22" y="176"/>
                </a:cxn>
                <a:cxn ang="0">
                  <a:pos x="15" y="144"/>
                </a:cxn>
                <a:cxn ang="0">
                  <a:pos x="10" y="115"/>
                </a:cxn>
                <a:cxn ang="0">
                  <a:pos x="6" y="87"/>
                </a:cxn>
                <a:cxn ang="0">
                  <a:pos x="4" y="62"/>
                </a:cxn>
                <a:cxn ang="0">
                  <a:pos x="4" y="37"/>
                </a:cxn>
                <a:cxn ang="0">
                  <a:pos x="4" y="16"/>
                </a:cxn>
                <a:cxn ang="0">
                  <a:pos x="4" y="0"/>
                </a:cxn>
                <a:cxn ang="0">
                  <a:pos x="4" y="0"/>
                </a:cxn>
                <a:cxn ang="0">
                  <a:pos x="2" y="16"/>
                </a:cxn>
                <a:cxn ang="0">
                  <a:pos x="2" y="37"/>
                </a:cxn>
                <a:cxn ang="0">
                  <a:pos x="0" y="61"/>
                </a:cxn>
                <a:cxn ang="0">
                  <a:pos x="0" y="85"/>
                </a:cxn>
                <a:cxn ang="0">
                  <a:pos x="2" y="113"/>
                </a:cxn>
                <a:cxn ang="0">
                  <a:pos x="6" y="142"/>
                </a:cxn>
                <a:cxn ang="0">
                  <a:pos x="10" y="174"/>
                </a:cxn>
                <a:cxn ang="0">
                  <a:pos x="18" y="204"/>
                </a:cxn>
                <a:cxn ang="0">
                  <a:pos x="29" y="234"/>
                </a:cxn>
                <a:cxn ang="0">
                  <a:pos x="43" y="264"/>
                </a:cxn>
                <a:cxn ang="0">
                  <a:pos x="59" y="269"/>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a:effectLst/>
          </p:spPr>
          <p:txBody>
            <a:bodyPr/>
            <a:lstStyle/>
            <a:p>
              <a:pPr>
                <a:defRPr/>
              </a:pPr>
              <a:endParaRPr lang="en-US" dirty="0"/>
            </a:p>
          </p:txBody>
        </p:sp>
        <p:sp>
          <p:nvSpPr>
            <p:cNvPr id="239" name="Freeform 1263"/>
            <p:cNvSpPr>
              <a:spLocks/>
            </p:cNvSpPr>
            <p:nvPr/>
          </p:nvSpPr>
          <p:spPr bwMode="auto">
            <a:xfrm>
              <a:off x="1918" y="2376"/>
              <a:ext cx="370" cy="400"/>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 ang="0">
                  <a:pos x="227" y="30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a:effectLst/>
          </p:spPr>
          <p:txBody>
            <a:bodyPr/>
            <a:lstStyle/>
            <a:p>
              <a:pPr>
                <a:defRPr/>
              </a:pPr>
              <a:endParaRPr lang="en-US" dirty="0"/>
            </a:p>
          </p:txBody>
        </p:sp>
        <p:sp>
          <p:nvSpPr>
            <p:cNvPr id="240" name="Freeform 1264"/>
            <p:cNvSpPr>
              <a:spLocks/>
            </p:cNvSpPr>
            <p:nvPr/>
          </p:nvSpPr>
          <p:spPr bwMode="auto">
            <a:xfrm>
              <a:off x="1918" y="2376"/>
              <a:ext cx="370" cy="400"/>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1" name="Freeform 1265"/>
            <p:cNvSpPr>
              <a:spLocks/>
            </p:cNvSpPr>
            <p:nvPr/>
          </p:nvSpPr>
          <p:spPr bwMode="auto">
            <a:xfrm>
              <a:off x="2036" y="2491"/>
              <a:ext cx="202" cy="223"/>
            </a:xfrm>
            <a:custGeom>
              <a:avLst/>
              <a:gdLst/>
              <a:ahLst/>
              <a:cxnLst>
                <a:cxn ang="0">
                  <a:pos x="204" y="219"/>
                </a:cxn>
                <a:cxn ang="0">
                  <a:pos x="191" y="203"/>
                </a:cxn>
                <a:cxn ang="0">
                  <a:pos x="168" y="177"/>
                </a:cxn>
                <a:cxn ang="0">
                  <a:pos x="143" y="147"/>
                </a:cxn>
                <a:cxn ang="0">
                  <a:pos x="111" y="115"/>
                </a:cxn>
                <a:cxn ang="0">
                  <a:pos x="82" y="84"/>
                </a:cxn>
                <a:cxn ang="0">
                  <a:pos x="52" y="52"/>
                </a:cxn>
                <a:cxn ang="0">
                  <a:pos x="29" y="27"/>
                </a:cxn>
                <a:cxn ang="0">
                  <a:pos x="10" y="11"/>
                </a:cxn>
                <a:cxn ang="0">
                  <a:pos x="0" y="0"/>
                </a:cxn>
                <a:cxn ang="0">
                  <a:pos x="2" y="4"/>
                </a:cxn>
                <a:cxn ang="0">
                  <a:pos x="2" y="4"/>
                </a:cxn>
                <a:cxn ang="0">
                  <a:pos x="13" y="16"/>
                </a:cxn>
                <a:cxn ang="0">
                  <a:pos x="29" y="36"/>
                </a:cxn>
                <a:cxn ang="0">
                  <a:pos x="49" y="59"/>
                </a:cxn>
                <a:cxn ang="0">
                  <a:pos x="72" y="84"/>
                </a:cxn>
                <a:cxn ang="0">
                  <a:pos x="97" y="111"/>
                </a:cxn>
                <a:cxn ang="0">
                  <a:pos x="120" y="136"/>
                </a:cxn>
                <a:cxn ang="0">
                  <a:pos x="143" y="162"/>
                </a:cxn>
                <a:cxn ang="0">
                  <a:pos x="164" y="187"/>
                </a:cxn>
                <a:cxn ang="0">
                  <a:pos x="180" y="207"/>
                </a:cxn>
                <a:cxn ang="0">
                  <a:pos x="194" y="224"/>
                </a:cxn>
                <a:cxn ang="0">
                  <a:pos x="204" y="219"/>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a:effectLst/>
          </p:spPr>
          <p:txBody>
            <a:bodyPr/>
            <a:lstStyle/>
            <a:p>
              <a:pPr>
                <a:defRPr/>
              </a:pPr>
              <a:endParaRPr lang="en-US" dirty="0"/>
            </a:p>
          </p:txBody>
        </p:sp>
        <p:sp>
          <p:nvSpPr>
            <p:cNvPr id="242" name="Freeform 1266"/>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 ang="0">
                  <a:pos x="413" y="22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a:effectLst/>
          </p:spPr>
          <p:txBody>
            <a:bodyPr/>
            <a:lstStyle/>
            <a:p>
              <a:pPr>
                <a:defRPr/>
              </a:pPr>
              <a:endParaRPr lang="en-US" dirty="0"/>
            </a:p>
          </p:txBody>
        </p:sp>
        <p:sp>
          <p:nvSpPr>
            <p:cNvPr id="243" name="Freeform 1267"/>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4" name="Freeform 1268"/>
            <p:cNvSpPr>
              <a:spLocks/>
            </p:cNvSpPr>
            <p:nvPr/>
          </p:nvSpPr>
          <p:spPr bwMode="auto">
            <a:xfrm>
              <a:off x="2041" y="2653"/>
              <a:ext cx="247" cy="184"/>
            </a:xfrm>
            <a:custGeom>
              <a:avLst/>
              <a:gdLst/>
              <a:ahLst/>
              <a:cxnLst>
                <a:cxn ang="0">
                  <a:pos x="255" y="181"/>
                </a:cxn>
                <a:cxn ang="0">
                  <a:pos x="243" y="176"/>
                </a:cxn>
                <a:cxn ang="0">
                  <a:pos x="230" y="172"/>
                </a:cxn>
                <a:cxn ang="0">
                  <a:pos x="218" y="163"/>
                </a:cxn>
                <a:cxn ang="0">
                  <a:pos x="203" y="159"/>
                </a:cxn>
                <a:cxn ang="0">
                  <a:pos x="188" y="151"/>
                </a:cxn>
                <a:cxn ang="0">
                  <a:pos x="174" y="142"/>
                </a:cxn>
                <a:cxn ang="0">
                  <a:pos x="161" y="133"/>
                </a:cxn>
                <a:cxn ang="0">
                  <a:pos x="147" y="126"/>
                </a:cxn>
                <a:cxn ang="0">
                  <a:pos x="133" y="117"/>
                </a:cxn>
                <a:cxn ang="0">
                  <a:pos x="121" y="107"/>
                </a:cxn>
                <a:cxn ang="0">
                  <a:pos x="121" y="107"/>
                </a:cxn>
                <a:cxn ang="0">
                  <a:pos x="110" y="96"/>
                </a:cxn>
                <a:cxn ang="0">
                  <a:pos x="98" y="85"/>
                </a:cxn>
                <a:cxn ang="0">
                  <a:pos x="85" y="73"/>
                </a:cxn>
                <a:cxn ang="0">
                  <a:pos x="73" y="60"/>
                </a:cxn>
                <a:cxn ang="0">
                  <a:pos x="60" y="50"/>
                </a:cxn>
                <a:cxn ang="0">
                  <a:pos x="48" y="37"/>
                </a:cxn>
                <a:cxn ang="0">
                  <a:pos x="35" y="27"/>
                </a:cxn>
                <a:cxn ang="0">
                  <a:pos x="25" y="18"/>
                </a:cxn>
                <a:cxn ang="0">
                  <a:pos x="12" y="8"/>
                </a:cxn>
                <a:cxn ang="0">
                  <a:pos x="0" y="0"/>
                </a:cxn>
                <a:cxn ang="0">
                  <a:pos x="0" y="0"/>
                </a:cxn>
                <a:cxn ang="0">
                  <a:pos x="12" y="8"/>
                </a:cxn>
                <a:cxn ang="0">
                  <a:pos x="25" y="16"/>
                </a:cxn>
                <a:cxn ang="0">
                  <a:pos x="37" y="25"/>
                </a:cxn>
                <a:cxn ang="0">
                  <a:pos x="50" y="36"/>
                </a:cxn>
                <a:cxn ang="0">
                  <a:pos x="62" y="43"/>
                </a:cxn>
                <a:cxn ang="0">
                  <a:pos x="74" y="54"/>
                </a:cxn>
                <a:cxn ang="0">
                  <a:pos x="87" y="64"/>
                </a:cxn>
                <a:cxn ang="0">
                  <a:pos x="99" y="75"/>
                </a:cxn>
                <a:cxn ang="0">
                  <a:pos x="113" y="85"/>
                </a:cxn>
                <a:cxn ang="0">
                  <a:pos x="125" y="96"/>
                </a:cxn>
                <a:cxn ang="0">
                  <a:pos x="125" y="96"/>
                </a:cxn>
                <a:cxn ang="0">
                  <a:pos x="136" y="105"/>
                </a:cxn>
                <a:cxn ang="0">
                  <a:pos x="149" y="115"/>
                </a:cxn>
                <a:cxn ang="0">
                  <a:pos x="163" y="123"/>
                </a:cxn>
                <a:cxn ang="0">
                  <a:pos x="177" y="132"/>
                </a:cxn>
                <a:cxn ang="0">
                  <a:pos x="193" y="140"/>
                </a:cxn>
                <a:cxn ang="0">
                  <a:pos x="207" y="146"/>
                </a:cxn>
                <a:cxn ang="0">
                  <a:pos x="222" y="153"/>
                </a:cxn>
                <a:cxn ang="0">
                  <a:pos x="234" y="159"/>
                </a:cxn>
                <a:cxn ang="0">
                  <a:pos x="248" y="165"/>
                </a:cxn>
                <a:cxn ang="0">
                  <a:pos x="258" y="170"/>
                </a:cxn>
                <a:cxn ang="0">
                  <a:pos x="255" y="181"/>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a:effectLst/>
          </p:spPr>
          <p:txBody>
            <a:bodyPr/>
            <a:lstStyle/>
            <a:p>
              <a:pPr>
                <a:defRPr/>
              </a:pPr>
              <a:endParaRPr lang="en-US" dirty="0"/>
            </a:p>
          </p:txBody>
        </p:sp>
        <p:sp>
          <p:nvSpPr>
            <p:cNvPr id="245" name="Freeform 1269"/>
            <p:cNvSpPr>
              <a:spLocks/>
            </p:cNvSpPr>
            <p:nvPr/>
          </p:nvSpPr>
          <p:spPr bwMode="auto">
            <a:xfrm>
              <a:off x="2164" y="2822"/>
              <a:ext cx="321"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 ang="0">
                  <a:pos x="267" y="71"/>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a:effectLst/>
          </p:spPr>
          <p:txBody>
            <a:bodyPr/>
            <a:lstStyle/>
            <a:p>
              <a:pPr>
                <a:defRPr/>
              </a:pPr>
              <a:endParaRPr lang="en-US" dirty="0"/>
            </a:p>
          </p:txBody>
        </p:sp>
        <p:sp>
          <p:nvSpPr>
            <p:cNvPr id="246" name="Freeform 1270"/>
            <p:cNvSpPr>
              <a:spLocks/>
            </p:cNvSpPr>
            <p:nvPr/>
          </p:nvSpPr>
          <p:spPr bwMode="auto">
            <a:xfrm>
              <a:off x="2164" y="2822"/>
              <a:ext cx="321"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47" name="Freeform 1271"/>
            <p:cNvSpPr>
              <a:spLocks/>
            </p:cNvSpPr>
            <p:nvPr/>
          </p:nvSpPr>
          <p:spPr bwMode="auto">
            <a:xfrm>
              <a:off x="2238" y="2853"/>
              <a:ext cx="222" cy="92"/>
            </a:xfrm>
            <a:custGeom>
              <a:avLst/>
              <a:gdLst/>
              <a:ahLst/>
              <a:cxnLst>
                <a:cxn ang="0">
                  <a:pos x="218" y="85"/>
                </a:cxn>
                <a:cxn ang="0">
                  <a:pos x="187" y="76"/>
                </a:cxn>
                <a:cxn ang="0">
                  <a:pos x="159" y="67"/>
                </a:cxn>
                <a:cxn ang="0">
                  <a:pos x="132" y="59"/>
                </a:cxn>
                <a:cxn ang="0">
                  <a:pos x="107" y="48"/>
                </a:cxn>
                <a:cxn ang="0">
                  <a:pos x="86" y="40"/>
                </a:cxn>
                <a:cxn ang="0">
                  <a:pos x="63" y="32"/>
                </a:cxn>
                <a:cxn ang="0">
                  <a:pos x="43" y="23"/>
                </a:cxn>
                <a:cxn ang="0">
                  <a:pos x="27" y="15"/>
                </a:cxn>
                <a:cxn ang="0">
                  <a:pos x="13" y="6"/>
                </a:cxn>
                <a:cxn ang="0">
                  <a:pos x="0" y="0"/>
                </a:cxn>
                <a:cxn ang="0">
                  <a:pos x="0" y="0"/>
                </a:cxn>
                <a:cxn ang="0">
                  <a:pos x="13" y="6"/>
                </a:cxn>
                <a:cxn ang="0">
                  <a:pos x="27" y="15"/>
                </a:cxn>
                <a:cxn ang="0">
                  <a:pos x="43" y="25"/>
                </a:cxn>
                <a:cxn ang="0">
                  <a:pos x="63" y="36"/>
                </a:cxn>
                <a:cxn ang="0">
                  <a:pos x="84" y="46"/>
                </a:cxn>
                <a:cxn ang="0">
                  <a:pos x="105" y="57"/>
                </a:cxn>
                <a:cxn ang="0">
                  <a:pos x="130" y="67"/>
                </a:cxn>
                <a:cxn ang="0">
                  <a:pos x="155" y="76"/>
                </a:cxn>
                <a:cxn ang="0">
                  <a:pos x="182" y="87"/>
                </a:cxn>
                <a:cxn ang="0">
                  <a:pos x="214" y="95"/>
                </a:cxn>
                <a:cxn ang="0">
                  <a:pos x="218" y="8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a:effectLst/>
          </p:spPr>
          <p:txBody>
            <a:bodyPr/>
            <a:lstStyle/>
            <a:p>
              <a:pPr>
                <a:defRPr/>
              </a:pPr>
              <a:endParaRPr lang="en-US" dirty="0"/>
            </a:p>
          </p:txBody>
        </p:sp>
        <p:sp>
          <p:nvSpPr>
            <p:cNvPr id="248" name="Freeform 1272"/>
            <p:cNvSpPr>
              <a:spLocks/>
            </p:cNvSpPr>
            <p:nvPr/>
          </p:nvSpPr>
          <p:spPr bwMode="auto">
            <a:xfrm>
              <a:off x="2260" y="2676"/>
              <a:ext cx="324" cy="277"/>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 ang="0">
                  <a:pos x="295" y="27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a:effectLst/>
          </p:spPr>
          <p:txBody>
            <a:bodyPr/>
            <a:lstStyle/>
            <a:p>
              <a:pPr>
                <a:defRPr/>
              </a:pPr>
              <a:endParaRPr lang="en-US" dirty="0"/>
            </a:p>
          </p:txBody>
        </p:sp>
        <p:sp>
          <p:nvSpPr>
            <p:cNvPr id="249" name="Freeform 1273"/>
            <p:cNvSpPr>
              <a:spLocks/>
            </p:cNvSpPr>
            <p:nvPr/>
          </p:nvSpPr>
          <p:spPr bwMode="auto">
            <a:xfrm>
              <a:off x="2260" y="2676"/>
              <a:ext cx="324" cy="277"/>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0" name="Freeform 1274"/>
            <p:cNvSpPr>
              <a:spLocks/>
            </p:cNvSpPr>
            <p:nvPr/>
          </p:nvSpPr>
          <p:spPr bwMode="auto">
            <a:xfrm>
              <a:off x="2337" y="2745"/>
              <a:ext cx="197" cy="176"/>
            </a:xfrm>
            <a:custGeom>
              <a:avLst/>
              <a:gdLst/>
              <a:ahLst/>
              <a:cxnLst>
                <a:cxn ang="0">
                  <a:pos x="190" y="168"/>
                </a:cxn>
                <a:cxn ang="0">
                  <a:pos x="169" y="154"/>
                </a:cxn>
                <a:cxn ang="0">
                  <a:pos x="144" y="138"/>
                </a:cxn>
                <a:cxn ang="0">
                  <a:pos x="124" y="119"/>
                </a:cxn>
                <a:cxn ang="0">
                  <a:pos x="101" y="103"/>
                </a:cxn>
                <a:cxn ang="0">
                  <a:pos x="80" y="83"/>
                </a:cxn>
                <a:cxn ang="0">
                  <a:pos x="59" y="64"/>
                </a:cxn>
                <a:cxn ang="0">
                  <a:pos x="40" y="46"/>
                </a:cxn>
                <a:cxn ang="0">
                  <a:pos x="25" y="29"/>
                </a:cxn>
                <a:cxn ang="0">
                  <a:pos x="10" y="12"/>
                </a:cxn>
                <a:cxn ang="0">
                  <a:pos x="0" y="0"/>
                </a:cxn>
                <a:cxn ang="0">
                  <a:pos x="0" y="0"/>
                </a:cxn>
                <a:cxn ang="0">
                  <a:pos x="10" y="12"/>
                </a:cxn>
                <a:cxn ang="0">
                  <a:pos x="23" y="29"/>
                </a:cxn>
                <a:cxn ang="0">
                  <a:pos x="38" y="48"/>
                </a:cxn>
                <a:cxn ang="0">
                  <a:pos x="57" y="67"/>
                </a:cxn>
                <a:cxn ang="0">
                  <a:pos x="75" y="85"/>
                </a:cxn>
                <a:cxn ang="0">
                  <a:pos x="96" y="106"/>
                </a:cxn>
                <a:cxn ang="0">
                  <a:pos x="118" y="126"/>
                </a:cxn>
                <a:cxn ang="0">
                  <a:pos x="139" y="145"/>
                </a:cxn>
                <a:cxn ang="0">
                  <a:pos x="160" y="159"/>
                </a:cxn>
                <a:cxn ang="0">
                  <a:pos x="181" y="175"/>
                </a:cxn>
                <a:cxn ang="0">
                  <a:pos x="190" y="168"/>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a:effectLst/>
          </p:spPr>
          <p:txBody>
            <a:bodyPr/>
            <a:lstStyle/>
            <a:p>
              <a:pPr>
                <a:defRPr/>
              </a:pPr>
              <a:endParaRPr lang="en-US" dirty="0"/>
            </a:p>
          </p:txBody>
        </p:sp>
        <p:sp>
          <p:nvSpPr>
            <p:cNvPr id="251" name="Freeform 1275"/>
            <p:cNvSpPr>
              <a:spLocks/>
            </p:cNvSpPr>
            <p:nvPr/>
          </p:nvSpPr>
          <p:spPr bwMode="auto">
            <a:xfrm>
              <a:off x="2425" y="2553"/>
              <a:ext cx="235" cy="415"/>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 ang="0">
                  <a:pos x="210" y="412"/>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a:effectLst/>
          </p:spPr>
          <p:txBody>
            <a:bodyPr/>
            <a:lstStyle/>
            <a:p>
              <a:pPr>
                <a:defRPr/>
              </a:pPr>
              <a:endParaRPr lang="en-US" dirty="0"/>
            </a:p>
          </p:txBody>
        </p:sp>
        <p:sp>
          <p:nvSpPr>
            <p:cNvPr id="252" name="Freeform 1276"/>
            <p:cNvSpPr>
              <a:spLocks/>
            </p:cNvSpPr>
            <p:nvPr/>
          </p:nvSpPr>
          <p:spPr bwMode="auto">
            <a:xfrm>
              <a:off x="2425" y="2553"/>
              <a:ext cx="235" cy="415"/>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3" name="Freeform 1277"/>
            <p:cNvSpPr>
              <a:spLocks/>
            </p:cNvSpPr>
            <p:nvPr/>
          </p:nvSpPr>
          <p:spPr bwMode="auto">
            <a:xfrm>
              <a:off x="2436" y="2653"/>
              <a:ext cx="172" cy="269"/>
            </a:xfrm>
            <a:custGeom>
              <a:avLst/>
              <a:gdLst/>
              <a:ahLst/>
              <a:cxnLst>
                <a:cxn ang="0">
                  <a:pos x="162" y="261"/>
                </a:cxn>
                <a:cxn ang="0">
                  <a:pos x="145" y="249"/>
                </a:cxn>
                <a:cxn ang="0">
                  <a:pos x="130" y="238"/>
                </a:cxn>
                <a:cxn ang="0">
                  <a:pos x="115" y="225"/>
                </a:cxn>
                <a:cxn ang="0">
                  <a:pos x="103" y="214"/>
                </a:cxn>
                <a:cxn ang="0">
                  <a:pos x="90" y="200"/>
                </a:cxn>
                <a:cxn ang="0">
                  <a:pos x="79" y="187"/>
                </a:cxn>
                <a:cxn ang="0">
                  <a:pos x="69" y="175"/>
                </a:cxn>
                <a:cxn ang="0">
                  <a:pos x="60" y="162"/>
                </a:cxn>
                <a:cxn ang="0">
                  <a:pos x="52" y="149"/>
                </a:cxn>
                <a:cxn ang="0">
                  <a:pos x="44" y="134"/>
                </a:cxn>
                <a:cxn ang="0">
                  <a:pos x="44" y="134"/>
                </a:cxn>
                <a:cxn ang="0">
                  <a:pos x="37" y="124"/>
                </a:cxn>
                <a:cxn ang="0">
                  <a:pos x="33" y="113"/>
                </a:cxn>
                <a:cxn ang="0">
                  <a:pos x="27" y="101"/>
                </a:cxn>
                <a:cxn ang="0">
                  <a:pos x="20" y="88"/>
                </a:cxn>
                <a:cxn ang="0">
                  <a:pos x="16" y="73"/>
                </a:cxn>
                <a:cxn ang="0">
                  <a:pos x="12" y="58"/>
                </a:cxn>
                <a:cxn ang="0">
                  <a:pos x="7" y="46"/>
                </a:cxn>
                <a:cxn ang="0">
                  <a:pos x="3" y="29"/>
                </a:cxn>
                <a:cxn ang="0">
                  <a:pos x="2" y="16"/>
                </a:cxn>
                <a:cxn ang="0">
                  <a:pos x="0" y="0"/>
                </a:cxn>
                <a:cxn ang="0">
                  <a:pos x="0" y="0"/>
                </a:cxn>
                <a:cxn ang="0">
                  <a:pos x="2" y="16"/>
                </a:cxn>
                <a:cxn ang="0">
                  <a:pos x="3" y="31"/>
                </a:cxn>
                <a:cxn ang="0">
                  <a:pos x="5" y="46"/>
                </a:cxn>
                <a:cxn ang="0">
                  <a:pos x="7" y="62"/>
                </a:cxn>
                <a:cxn ang="0">
                  <a:pos x="12" y="78"/>
                </a:cxn>
                <a:cxn ang="0">
                  <a:pos x="14" y="92"/>
                </a:cxn>
                <a:cxn ang="0">
                  <a:pos x="18" y="105"/>
                </a:cxn>
                <a:cxn ang="0">
                  <a:pos x="23" y="120"/>
                </a:cxn>
                <a:cxn ang="0">
                  <a:pos x="27" y="132"/>
                </a:cxn>
                <a:cxn ang="0">
                  <a:pos x="33" y="143"/>
                </a:cxn>
                <a:cxn ang="0">
                  <a:pos x="33" y="143"/>
                </a:cxn>
                <a:cxn ang="0">
                  <a:pos x="39" y="157"/>
                </a:cxn>
                <a:cxn ang="0">
                  <a:pos x="50" y="170"/>
                </a:cxn>
                <a:cxn ang="0">
                  <a:pos x="58" y="182"/>
                </a:cxn>
                <a:cxn ang="0">
                  <a:pos x="67" y="196"/>
                </a:cxn>
                <a:cxn ang="0">
                  <a:pos x="79" y="208"/>
                </a:cxn>
                <a:cxn ang="0">
                  <a:pos x="92" y="221"/>
                </a:cxn>
                <a:cxn ang="0">
                  <a:pos x="104" y="233"/>
                </a:cxn>
                <a:cxn ang="0">
                  <a:pos x="117" y="244"/>
                </a:cxn>
                <a:cxn ang="0">
                  <a:pos x="134" y="256"/>
                </a:cxn>
                <a:cxn ang="0">
                  <a:pos x="152" y="270"/>
                </a:cxn>
                <a:cxn ang="0">
                  <a:pos x="162" y="261"/>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a:effectLst/>
          </p:spPr>
          <p:txBody>
            <a:bodyPr/>
            <a:lstStyle/>
            <a:p>
              <a:pPr>
                <a:defRPr/>
              </a:pPr>
              <a:endParaRPr lang="en-US" dirty="0"/>
            </a:p>
          </p:txBody>
        </p:sp>
        <p:sp>
          <p:nvSpPr>
            <p:cNvPr id="254" name="Freeform 1278"/>
            <p:cNvSpPr>
              <a:spLocks/>
            </p:cNvSpPr>
            <p:nvPr/>
          </p:nvSpPr>
          <p:spPr bwMode="auto">
            <a:xfrm>
              <a:off x="2304" y="2867"/>
              <a:ext cx="395" cy="147"/>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 ang="0">
                  <a:pos x="389" y="4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a:effectLst/>
          </p:spPr>
          <p:txBody>
            <a:bodyPr/>
            <a:lstStyle/>
            <a:p>
              <a:pPr>
                <a:defRPr/>
              </a:pPr>
              <a:endParaRPr lang="en-US" dirty="0"/>
            </a:p>
          </p:txBody>
        </p:sp>
        <p:sp>
          <p:nvSpPr>
            <p:cNvPr id="255" name="Freeform 1279"/>
            <p:cNvSpPr>
              <a:spLocks/>
            </p:cNvSpPr>
            <p:nvPr/>
          </p:nvSpPr>
          <p:spPr bwMode="auto">
            <a:xfrm>
              <a:off x="2304" y="2867"/>
              <a:ext cx="395" cy="147"/>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6" name="Freeform 1280"/>
            <p:cNvSpPr>
              <a:spLocks/>
            </p:cNvSpPr>
            <p:nvPr/>
          </p:nvSpPr>
          <p:spPr bwMode="auto">
            <a:xfrm>
              <a:off x="2386" y="2983"/>
              <a:ext cx="296" cy="31"/>
            </a:xfrm>
            <a:custGeom>
              <a:avLst/>
              <a:gdLst/>
              <a:ahLst/>
              <a:cxnLst>
                <a:cxn ang="0">
                  <a:pos x="298" y="0"/>
                </a:cxn>
                <a:cxn ang="0">
                  <a:pos x="263" y="7"/>
                </a:cxn>
                <a:cxn ang="0">
                  <a:pos x="227" y="11"/>
                </a:cxn>
                <a:cxn ang="0">
                  <a:pos x="192" y="16"/>
                </a:cxn>
                <a:cxn ang="0">
                  <a:pos x="155" y="18"/>
                </a:cxn>
                <a:cxn ang="0">
                  <a:pos x="124" y="20"/>
                </a:cxn>
                <a:cxn ang="0">
                  <a:pos x="93" y="20"/>
                </a:cxn>
                <a:cxn ang="0">
                  <a:pos x="63" y="20"/>
                </a:cxn>
                <a:cxn ang="0">
                  <a:pos x="38" y="18"/>
                </a:cxn>
                <a:cxn ang="0">
                  <a:pos x="17" y="16"/>
                </a:cxn>
                <a:cxn ang="0">
                  <a:pos x="0" y="14"/>
                </a:cxn>
                <a:cxn ang="0">
                  <a:pos x="0" y="14"/>
                </a:cxn>
                <a:cxn ang="0">
                  <a:pos x="17" y="16"/>
                </a:cxn>
                <a:cxn ang="0">
                  <a:pos x="38" y="20"/>
                </a:cxn>
                <a:cxn ang="0">
                  <a:pos x="65" y="22"/>
                </a:cxn>
                <a:cxn ang="0">
                  <a:pos x="93" y="24"/>
                </a:cxn>
                <a:cxn ang="0">
                  <a:pos x="124" y="27"/>
                </a:cxn>
                <a:cxn ang="0">
                  <a:pos x="158" y="27"/>
                </a:cxn>
                <a:cxn ang="0">
                  <a:pos x="194" y="24"/>
                </a:cxn>
                <a:cxn ang="0">
                  <a:pos x="231" y="22"/>
                </a:cxn>
                <a:cxn ang="0">
                  <a:pos x="267" y="18"/>
                </a:cxn>
                <a:cxn ang="0">
                  <a:pos x="303" y="11"/>
                </a:cxn>
                <a:cxn ang="0">
                  <a:pos x="298" y="0"/>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a:effectLst/>
          </p:spPr>
          <p:txBody>
            <a:bodyPr/>
            <a:lstStyle/>
            <a:p>
              <a:pPr>
                <a:defRPr/>
              </a:pPr>
              <a:endParaRPr lang="en-US" dirty="0"/>
            </a:p>
          </p:txBody>
        </p:sp>
        <p:sp>
          <p:nvSpPr>
            <p:cNvPr id="257" name="Freeform 1281"/>
            <p:cNvSpPr>
              <a:spLocks/>
            </p:cNvSpPr>
            <p:nvPr/>
          </p:nvSpPr>
          <p:spPr bwMode="auto">
            <a:xfrm>
              <a:off x="2527" y="2668"/>
              <a:ext cx="176"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 ang="0">
                  <a:pos x="175" y="265"/>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a:effectLst/>
          </p:spPr>
          <p:txBody>
            <a:bodyPr/>
            <a:lstStyle/>
            <a:p>
              <a:pPr>
                <a:defRPr/>
              </a:pPr>
              <a:endParaRPr lang="en-US" dirty="0"/>
            </a:p>
          </p:txBody>
        </p:sp>
        <p:sp>
          <p:nvSpPr>
            <p:cNvPr id="258" name="Freeform 1282"/>
            <p:cNvSpPr>
              <a:spLocks/>
            </p:cNvSpPr>
            <p:nvPr/>
          </p:nvSpPr>
          <p:spPr bwMode="auto">
            <a:xfrm>
              <a:off x="2527" y="2668"/>
              <a:ext cx="176" cy="316"/>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59" name="Freeform 1283"/>
            <p:cNvSpPr>
              <a:spLocks/>
            </p:cNvSpPr>
            <p:nvPr/>
          </p:nvSpPr>
          <p:spPr bwMode="auto">
            <a:xfrm>
              <a:off x="2579" y="2745"/>
              <a:ext cx="121" cy="200"/>
            </a:xfrm>
            <a:custGeom>
              <a:avLst/>
              <a:gdLst/>
              <a:ahLst/>
              <a:cxnLst>
                <a:cxn ang="0">
                  <a:pos x="108" y="203"/>
                </a:cxn>
                <a:cxn ang="0">
                  <a:pos x="101" y="195"/>
                </a:cxn>
                <a:cxn ang="0">
                  <a:pos x="92" y="186"/>
                </a:cxn>
                <a:cxn ang="0">
                  <a:pos x="83" y="176"/>
                </a:cxn>
                <a:cxn ang="0">
                  <a:pos x="75" y="165"/>
                </a:cxn>
                <a:cxn ang="0">
                  <a:pos x="67" y="154"/>
                </a:cxn>
                <a:cxn ang="0">
                  <a:pos x="60" y="147"/>
                </a:cxn>
                <a:cxn ang="0">
                  <a:pos x="52" y="136"/>
                </a:cxn>
                <a:cxn ang="0">
                  <a:pos x="46" y="126"/>
                </a:cxn>
                <a:cxn ang="0">
                  <a:pos x="39" y="117"/>
                </a:cxn>
                <a:cxn ang="0">
                  <a:pos x="35" y="110"/>
                </a:cxn>
                <a:cxn ang="0">
                  <a:pos x="35" y="110"/>
                </a:cxn>
                <a:cxn ang="0">
                  <a:pos x="31" y="103"/>
                </a:cxn>
                <a:cxn ang="0">
                  <a:pos x="27" y="94"/>
                </a:cxn>
                <a:cxn ang="0">
                  <a:pos x="23" y="85"/>
                </a:cxn>
                <a:cxn ang="0">
                  <a:pos x="20" y="73"/>
                </a:cxn>
                <a:cxn ang="0">
                  <a:pos x="16" y="62"/>
                </a:cxn>
                <a:cxn ang="0">
                  <a:pos x="12" y="50"/>
                </a:cxn>
                <a:cxn ang="0">
                  <a:pos x="9" y="37"/>
                </a:cxn>
                <a:cxn ang="0">
                  <a:pos x="6" y="25"/>
                </a:cxn>
                <a:cxn ang="0">
                  <a:pos x="2" y="12"/>
                </a:cxn>
                <a:cxn ang="0">
                  <a:pos x="0" y="0"/>
                </a:cxn>
                <a:cxn ang="0">
                  <a:pos x="0" y="0"/>
                </a:cxn>
                <a:cxn ang="0">
                  <a:pos x="4" y="12"/>
                </a:cxn>
                <a:cxn ang="0">
                  <a:pos x="6" y="25"/>
                </a:cxn>
                <a:cxn ang="0">
                  <a:pos x="12" y="37"/>
                </a:cxn>
                <a:cxn ang="0">
                  <a:pos x="16" y="50"/>
                </a:cxn>
                <a:cxn ang="0">
                  <a:pos x="20" y="62"/>
                </a:cxn>
                <a:cxn ang="0">
                  <a:pos x="27" y="73"/>
                </a:cxn>
                <a:cxn ang="0">
                  <a:pos x="31" y="85"/>
                </a:cxn>
                <a:cxn ang="0">
                  <a:pos x="37" y="94"/>
                </a:cxn>
                <a:cxn ang="0">
                  <a:pos x="41" y="103"/>
                </a:cxn>
                <a:cxn ang="0">
                  <a:pos x="46" y="110"/>
                </a:cxn>
                <a:cxn ang="0">
                  <a:pos x="46" y="110"/>
                </a:cxn>
                <a:cxn ang="0">
                  <a:pos x="50" y="117"/>
                </a:cxn>
                <a:cxn ang="0">
                  <a:pos x="57" y="126"/>
                </a:cxn>
                <a:cxn ang="0">
                  <a:pos x="62" y="136"/>
                </a:cxn>
                <a:cxn ang="0">
                  <a:pos x="71" y="147"/>
                </a:cxn>
                <a:cxn ang="0">
                  <a:pos x="80" y="154"/>
                </a:cxn>
                <a:cxn ang="0">
                  <a:pos x="88" y="165"/>
                </a:cxn>
                <a:cxn ang="0">
                  <a:pos x="96" y="176"/>
                </a:cxn>
                <a:cxn ang="0">
                  <a:pos x="105" y="186"/>
                </a:cxn>
                <a:cxn ang="0">
                  <a:pos x="113" y="195"/>
                </a:cxn>
                <a:cxn ang="0">
                  <a:pos x="120" y="203"/>
                </a:cxn>
                <a:cxn ang="0">
                  <a:pos x="108" y="203"/>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5" y="110"/>
                  </a:lnTo>
                  <a:lnTo>
                    <a:pt x="31" y="103"/>
                  </a:lnTo>
                  <a:lnTo>
                    <a:pt x="27" y="94"/>
                  </a:lnTo>
                  <a:lnTo>
                    <a:pt x="23" y="85"/>
                  </a:lnTo>
                  <a:lnTo>
                    <a:pt x="20" y="73"/>
                  </a:lnTo>
                  <a:lnTo>
                    <a:pt x="16" y="62"/>
                  </a:lnTo>
                  <a:lnTo>
                    <a:pt x="12" y="50"/>
                  </a:lnTo>
                  <a:lnTo>
                    <a:pt x="9" y="37"/>
                  </a:lnTo>
                  <a:lnTo>
                    <a:pt x="6" y="25"/>
                  </a:lnTo>
                  <a:lnTo>
                    <a:pt x="2" y="12"/>
                  </a:lnTo>
                  <a:lnTo>
                    <a:pt x="0" y="0"/>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a:effectLst/>
          </p:spPr>
          <p:txBody>
            <a:bodyPr/>
            <a:lstStyle/>
            <a:p>
              <a:pPr>
                <a:defRPr/>
              </a:pPr>
              <a:endParaRPr lang="en-US" dirty="0"/>
            </a:p>
          </p:txBody>
        </p:sp>
        <p:sp>
          <p:nvSpPr>
            <p:cNvPr id="260" name="Freeform 1284"/>
            <p:cNvSpPr>
              <a:spLocks/>
            </p:cNvSpPr>
            <p:nvPr/>
          </p:nvSpPr>
          <p:spPr bwMode="auto">
            <a:xfrm>
              <a:off x="2904" y="3034"/>
              <a:ext cx="246" cy="224"/>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a:effectLst/>
          </p:spPr>
          <p:txBody>
            <a:bodyPr/>
            <a:lstStyle/>
            <a:p>
              <a:pPr>
                <a:defRPr/>
              </a:pPr>
              <a:endParaRPr lang="en-US" dirty="0"/>
            </a:p>
          </p:txBody>
        </p:sp>
        <p:sp>
          <p:nvSpPr>
            <p:cNvPr id="261" name="Freeform 1285"/>
            <p:cNvSpPr>
              <a:spLocks/>
            </p:cNvSpPr>
            <p:nvPr/>
          </p:nvSpPr>
          <p:spPr bwMode="auto">
            <a:xfrm>
              <a:off x="2904" y="3034"/>
              <a:ext cx="246" cy="224"/>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62" name="Freeform 1286"/>
            <p:cNvSpPr>
              <a:spLocks/>
            </p:cNvSpPr>
            <p:nvPr/>
          </p:nvSpPr>
          <p:spPr bwMode="auto">
            <a:xfrm>
              <a:off x="2929" y="2853"/>
              <a:ext cx="222" cy="261"/>
            </a:xfrm>
            <a:custGeom>
              <a:avLst/>
              <a:gdLst/>
              <a:ahLst/>
              <a:cxnLst>
                <a:cxn ang="0">
                  <a:pos x="15" y="68"/>
                </a:cxn>
                <a:cxn ang="0">
                  <a:pos x="36" y="50"/>
                </a:cxn>
                <a:cxn ang="0">
                  <a:pos x="59" y="29"/>
                </a:cxn>
                <a:cxn ang="0">
                  <a:pos x="72" y="19"/>
                </a:cxn>
                <a:cxn ang="0">
                  <a:pos x="98" y="4"/>
                </a:cxn>
                <a:cxn ang="0">
                  <a:pos x="122" y="0"/>
                </a:cxn>
                <a:cxn ang="0">
                  <a:pos x="135" y="2"/>
                </a:cxn>
                <a:cxn ang="0">
                  <a:pos x="162" y="19"/>
                </a:cxn>
                <a:cxn ang="0">
                  <a:pos x="178" y="48"/>
                </a:cxn>
                <a:cxn ang="0">
                  <a:pos x="178" y="57"/>
                </a:cxn>
                <a:cxn ang="0">
                  <a:pos x="178" y="75"/>
                </a:cxn>
                <a:cxn ang="0">
                  <a:pos x="174" y="94"/>
                </a:cxn>
                <a:cxn ang="0">
                  <a:pos x="173" y="111"/>
                </a:cxn>
                <a:cxn ang="0">
                  <a:pos x="173" y="124"/>
                </a:cxn>
                <a:cxn ang="0">
                  <a:pos x="174" y="130"/>
                </a:cxn>
                <a:cxn ang="0">
                  <a:pos x="183" y="141"/>
                </a:cxn>
                <a:cxn ang="0">
                  <a:pos x="194" y="153"/>
                </a:cxn>
                <a:cxn ang="0">
                  <a:pos x="204" y="167"/>
                </a:cxn>
                <a:cxn ang="0">
                  <a:pos x="213" y="183"/>
                </a:cxn>
                <a:cxn ang="0">
                  <a:pos x="213" y="199"/>
                </a:cxn>
                <a:cxn ang="0">
                  <a:pos x="206" y="216"/>
                </a:cxn>
                <a:cxn ang="0">
                  <a:pos x="189" y="241"/>
                </a:cxn>
                <a:cxn ang="0">
                  <a:pos x="160" y="256"/>
                </a:cxn>
                <a:cxn ang="0">
                  <a:pos x="149" y="259"/>
                </a:cxn>
                <a:cxn ang="0">
                  <a:pos x="130" y="256"/>
                </a:cxn>
                <a:cxn ang="0">
                  <a:pos x="109" y="250"/>
                </a:cxn>
                <a:cxn ang="0">
                  <a:pos x="88" y="241"/>
                </a:cxn>
                <a:cxn ang="0">
                  <a:pos x="72" y="231"/>
                </a:cxn>
                <a:cxn ang="0">
                  <a:pos x="63" y="227"/>
                </a:cxn>
                <a:cxn ang="0">
                  <a:pos x="36" y="215"/>
                </a:cxn>
                <a:cxn ang="0">
                  <a:pos x="13" y="212"/>
                </a:cxn>
                <a:cxn ang="0">
                  <a:pos x="0" y="71"/>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a:effectLst/>
          </p:spPr>
          <p:txBody>
            <a:bodyPr/>
            <a:lstStyle/>
            <a:p>
              <a:pPr>
                <a:defRPr/>
              </a:pPr>
              <a:endParaRPr lang="en-US" dirty="0"/>
            </a:p>
          </p:txBody>
        </p:sp>
        <p:sp>
          <p:nvSpPr>
            <p:cNvPr id="263" name="Freeform 1287"/>
            <p:cNvSpPr>
              <a:spLocks/>
            </p:cNvSpPr>
            <p:nvPr/>
          </p:nvSpPr>
          <p:spPr bwMode="auto">
            <a:xfrm>
              <a:off x="2929" y="2853"/>
              <a:ext cx="222" cy="261"/>
            </a:xfrm>
            <a:custGeom>
              <a:avLst/>
              <a:gdLst/>
              <a:ahLst/>
              <a:cxnLst>
                <a:cxn ang="0">
                  <a:pos x="0" y="71"/>
                </a:cxn>
                <a:cxn ang="0">
                  <a:pos x="15" y="68"/>
                </a:cxn>
                <a:cxn ang="0">
                  <a:pos x="25" y="59"/>
                </a:cxn>
                <a:cxn ang="0">
                  <a:pos x="36" y="50"/>
                </a:cxn>
                <a:cxn ang="0">
                  <a:pos x="47" y="42"/>
                </a:cxn>
                <a:cxn ang="0">
                  <a:pos x="59" y="29"/>
                </a:cxn>
                <a:cxn ang="0">
                  <a:pos x="59" y="29"/>
                </a:cxn>
                <a:cxn ang="0">
                  <a:pos x="72" y="19"/>
                </a:cxn>
                <a:cxn ang="0">
                  <a:pos x="86" y="10"/>
                </a:cxn>
                <a:cxn ang="0">
                  <a:pos x="98" y="4"/>
                </a:cxn>
                <a:cxn ang="0">
                  <a:pos x="111" y="2"/>
                </a:cxn>
                <a:cxn ang="0">
                  <a:pos x="122" y="0"/>
                </a:cxn>
                <a:cxn ang="0">
                  <a:pos x="122" y="0"/>
                </a:cxn>
                <a:cxn ang="0">
                  <a:pos x="135" y="2"/>
                </a:cxn>
                <a:cxn ang="0">
                  <a:pos x="149" y="8"/>
                </a:cxn>
                <a:cxn ang="0">
                  <a:pos x="162" y="19"/>
                </a:cxn>
                <a:cxn ang="0">
                  <a:pos x="173" y="31"/>
                </a:cxn>
                <a:cxn ang="0">
                  <a:pos x="178" y="48"/>
                </a:cxn>
                <a:cxn ang="0">
                  <a:pos x="178" y="48"/>
                </a:cxn>
                <a:cxn ang="0">
                  <a:pos x="178" y="57"/>
                </a:cxn>
                <a:cxn ang="0">
                  <a:pos x="178" y="68"/>
                </a:cxn>
                <a:cxn ang="0">
                  <a:pos x="178" y="75"/>
                </a:cxn>
                <a:cxn ang="0">
                  <a:pos x="176" y="86"/>
                </a:cxn>
                <a:cxn ang="0">
                  <a:pos x="174" y="94"/>
                </a:cxn>
                <a:cxn ang="0">
                  <a:pos x="174" y="103"/>
                </a:cxn>
                <a:cxn ang="0">
                  <a:pos x="173" y="111"/>
                </a:cxn>
                <a:cxn ang="0">
                  <a:pos x="173" y="118"/>
                </a:cxn>
                <a:cxn ang="0">
                  <a:pos x="173" y="124"/>
                </a:cxn>
                <a:cxn ang="0">
                  <a:pos x="174" y="130"/>
                </a:cxn>
                <a:cxn ang="0">
                  <a:pos x="174" y="130"/>
                </a:cxn>
                <a:cxn ang="0">
                  <a:pos x="178" y="134"/>
                </a:cxn>
                <a:cxn ang="0">
                  <a:pos x="183" y="141"/>
                </a:cxn>
                <a:cxn ang="0">
                  <a:pos x="187" y="147"/>
                </a:cxn>
                <a:cxn ang="0">
                  <a:pos x="194" y="153"/>
                </a:cxn>
                <a:cxn ang="0">
                  <a:pos x="199" y="160"/>
                </a:cxn>
                <a:cxn ang="0">
                  <a:pos x="204" y="167"/>
                </a:cxn>
                <a:cxn ang="0">
                  <a:pos x="208" y="174"/>
                </a:cxn>
                <a:cxn ang="0">
                  <a:pos x="213" y="183"/>
                </a:cxn>
                <a:cxn ang="0">
                  <a:pos x="213" y="190"/>
                </a:cxn>
                <a:cxn ang="0">
                  <a:pos x="213" y="199"/>
                </a:cxn>
                <a:cxn ang="0">
                  <a:pos x="213" y="199"/>
                </a:cxn>
                <a:cxn ang="0">
                  <a:pos x="206" y="216"/>
                </a:cxn>
                <a:cxn ang="0">
                  <a:pos x="199" y="231"/>
                </a:cxn>
                <a:cxn ang="0">
                  <a:pos x="189" y="241"/>
                </a:cxn>
                <a:cxn ang="0">
                  <a:pos x="174" y="250"/>
                </a:cxn>
                <a:cxn ang="0">
                  <a:pos x="160" y="256"/>
                </a:cxn>
                <a:cxn ang="0">
                  <a:pos x="160" y="256"/>
                </a:cxn>
                <a:cxn ang="0">
                  <a:pos x="149" y="259"/>
                </a:cxn>
                <a:cxn ang="0">
                  <a:pos x="141" y="259"/>
                </a:cxn>
                <a:cxn ang="0">
                  <a:pos x="130" y="256"/>
                </a:cxn>
                <a:cxn ang="0">
                  <a:pos x="120" y="254"/>
                </a:cxn>
                <a:cxn ang="0">
                  <a:pos x="109" y="250"/>
                </a:cxn>
                <a:cxn ang="0">
                  <a:pos x="98" y="245"/>
                </a:cxn>
                <a:cxn ang="0">
                  <a:pos x="88" y="241"/>
                </a:cxn>
                <a:cxn ang="0">
                  <a:pos x="80" y="235"/>
                </a:cxn>
                <a:cxn ang="0">
                  <a:pos x="72" y="231"/>
                </a:cxn>
                <a:cxn ang="0">
                  <a:pos x="63" y="227"/>
                </a:cxn>
                <a:cxn ang="0">
                  <a:pos x="63" y="227"/>
                </a:cxn>
                <a:cxn ang="0">
                  <a:pos x="50" y="218"/>
                </a:cxn>
                <a:cxn ang="0">
                  <a:pos x="36" y="215"/>
                </a:cxn>
                <a:cxn ang="0">
                  <a:pos x="23" y="212"/>
                </a:cxn>
                <a:cxn ang="0">
                  <a:pos x="13" y="212"/>
                </a:cxn>
                <a:cxn ang="0">
                  <a:pos x="4" y="212"/>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64" name="Freeform 1288"/>
            <p:cNvSpPr>
              <a:spLocks/>
            </p:cNvSpPr>
            <p:nvPr/>
          </p:nvSpPr>
          <p:spPr bwMode="auto">
            <a:xfrm>
              <a:off x="2929" y="2845"/>
              <a:ext cx="222" cy="262"/>
            </a:xfrm>
            <a:custGeom>
              <a:avLst/>
              <a:gdLst/>
              <a:ahLst/>
              <a:cxnLst>
                <a:cxn ang="0">
                  <a:pos x="15" y="67"/>
                </a:cxn>
                <a:cxn ang="0">
                  <a:pos x="36" y="51"/>
                </a:cxn>
                <a:cxn ang="0">
                  <a:pos x="59" y="28"/>
                </a:cxn>
                <a:cxn ang="0">
                  <a:pos x="72" y="20"/>
                </a:cxn>
                <a:cxn ang="0">
                  <a:pos x="98" y="5"/>
                </a:cxn>
                <a:cxn ang="0">
                  <a:pos x="122" y="0"/>
                </a:cxn>
                <a:cxn ang="0">
                  <a:pos x="135" y="1"/>
                </a:cxn>
                <a:cxn ang="0">
                  <a:pos x="162" y="18"/>
                </a:cxn>
                <a:cxn ang="0">
                  <a:pos x="178" y="48"/>
                </a:cxn>
                <a:cxn ang="0">
                  <a:pos x="178" y="58"/>
                </a:cxn>
                <a:cxn ang="0">
                  <a:pos x="178" y="77"/>
                </a:cxn>
                <a:cxn ang="0">
                  <a:pos x="174" y="94"/>
                </a:cxn>
                <a:cxn ang="0">
                  <a:pos x="173" y="111"/>
                </a:cxn>
                <a:cxn ang="0">
                  <a:pos x="173" y="125"/>
                </a:cxn>
                <a:cxn ang="0">
                  <a:pos x="174" y="130"/>
                </a:cxn>
                <a:cxn ang="0">
                  <a:pos x="183" y="141"/>
                </a:cxn>
                <a:cxn ang="0">
                  <a:pos x="194" y="153"/>
                </a:cxn>
                <a:cxn ang="0">
                  <a:pos x="204" y="168"/>
                </a:cxn>
                <a:cxn ang="0">
                  <a:pos x="213" y="185"/>
                </a:cxn>
                <a:cxn ang="0">
                  <a:pos x="213" y="201"/>
                </a:cxn>
                <a:cxn ang="0">
                  <a:pos x="206" y="219"/>
                </a:cxn>
                <a:cxn ang="0">
                  <a:pos x="189" y="244"/>
                </a:cxn>
                <a:cxn ang="0">
                  <a:pos x="160" y="259"/>
                </a:cxn>
                <a:cxn ang="0">
                  <a:pos x="149" y="259"/>
                </a:cxn>
                <a:cxn ang="0">
                  <a:pos x="130" y="256"/>
                </a:cxn>
                <a:cxn ang="0">
                  <a:pos x="109" y="250"/>
                </a:cxn>
                <a:cxn ang="0">
                  <a:pos x="88" y="242"/>
                </a:cxn>
                <a:cxn ang="0">
                  <a:pos x="72" y="231"/>
                </a:cxn>
                <a:cxn ang="0">
                  <a:pos x="63" y="227"/>
                </a:cxn>
                <a:cxn ang="0">
                  <a:pos x="36" y="217"/>
                </a:cxn>
                <a:cxn ang="0">
                  <a:pos x="13" y="212"/>
                </a:cxn>
                <a:cxn ang="0">
                  <a:pos x="0" y="71"/>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a:effectLst/>
          </p:spPr>
          <p:txBody>
            <a:bodyPr/>
            <a:lstStyle/>
            <a:p>
              <a:pPr>
                <a:defRPr/>
              </a:pPr>
              <a:endParaRPr lang="en-US" dirty="0"/>
            </a:p>
          </p:txBody>
        </p:sp>
        <p:sp>
          <p:nvSpPr>
            <p:cNvPr id="265" name="Freeform 1289"/>
            <p:cNvSpPr>
              <a:spLocks/>
            </p:cNvSpPr>
            <p:nvPr/>
          </p:nvSpPr>
          <p:spPr bwMode="auto">
            <a:xfrm>
              <a:off x="2929" y="2845"/>
              <a:ext cx="222" cy="262"/>
            </a:xfrm>
            <a:custGeom>
              <a:avLst/>
              <a:gdLst/>
              <a:ahLst/>
              <a:cxnLst>
                <a:cxn ang="0">
                  <a:pos x="0" y="71"/>
                </a:cxn>
                <a:cxn ang="0">
                  <a:pos x="15" y="67"/>
                </a:cxn>
                <a:cxn ang="0">
                  <a:pos x="25" y="60"/>
                </a:cxn>
                <a:cxn ang="0">
                  <a:pos x="36" y="51"/>
                </a:cxn>
                <a:cxn ang="0">
                  <a:pos x="47" y="41"/>
                </a:cxn>
                <a:cxn ang="0">
                  <a:pos x="59" y="28"/>
                </a:cxn>
                <a:cxn ang="0">
                  <a:pos x="59" y="28"/>
                </a:cxn>
                <a:cxn ang="0">
                  <a:pos x="72" y="20"/>
                </a:cxn>
                <a:cxn ang="0">
                  <a:pos x="86" y="12"/>
                </a:cxn>
                <a:cxn ang="0">
                  <a:pos x="98" y="5"/>
                </a:cxn>
                <a:cxn ang="0">
                  <a:pos x="111" y="1"/>
                </a:cxn>
                <a:cxn ang="0">
                  <a:pos x="122" y="0"/>
                </a:cxn>
                <a:cxn ang="0">
                  <a:pos x="122" y="0"/>
                </a:cxn>
                <a:cxn ang="0">
                  <a:pos x="135" y="1"/>
                </a:cxn>
                <a:cxn ang="0">
                  <a:pos x="149" y="7"/>
                </a:cxn>
                <a:cxn ang="0">
                  <a:pos x="162" y="18"/>
                </a:cxn>
                <a:cxn ang="0">
                  <a:pos x="173" y="33"/>
                </a:cxn>
                <a:cxn ang="0">
                  <a:pos x="178" y="48"/>
                </a:cxn>
                <a:cxn ang="0">
                  <a:pos x="178" y="48"/>
                </a:cxn>
                <a:cxn ang="0">
                  <a:pos x="178" y="58"/>
                </a:cxn>
                <a:cxn ang="0">
                  <a:pos x="178" y="67"/>
                </a:cxn>
                <a:cxn ang="0">
                  <a:pos x="178" y="77"/>
                </a:cxn>
                <a:cxn ang="0">
                  <a:pos x="176" y="85"/>
                </a:cxn>
                <a:cxn ang="0">
                  <a:pos x="174" y="94"/>
                </a:cxn>
                <a:cxn ang="0">
                  <a:pos x="174" y="102"/>
                </a:cxn>
                <a:cxn ang="0">
                  <a:pos x="173" y="111"/>
                </a:cxn>
                <a:cxn ang="0">
                  <a:pos x="173" y="120"/>
                </a:cxn>
                <a:cxn ang="0">
                  <a:pos x="173" y="125"/>
                </a:cxn>
                <a:cxn ang="0">
                  <a:pos x="174" y="130"/>
                </a:cxn>
                <a:cxn ang="0">
                  <a:pos x="174" y="130"/>
                </a:cxn>
                <a:cxn ang="0">
                  <a:pos x="178" y="136"/>
                </a:cxn>
                <a:cxn ang="0">
                  <a:pos x="183" y="141"/>
                </a:cxn>
                <a:cxn ang="0">
                  <a:pos x="187" y="147"/>
                </a:cxn>
                <a:cxn ang="0">
                  <a:pos x="194" y="153"/>
                </a:cxn>
                <a:cxn ang="0">
                  <a:pos x="199" y="159"/>
                </a:cxn>
                <a:cxn ang="0">
                  <a:pos x="204" y="168"/>
                </a:cxn>
                <a:cxn ang="0">
                  <a:pos x="208" y="176"/>
                </a:cxn>
                <a:cxn ang="0">
                  <a:pos x="213" y="185"/>
                </a:cxn>
                <a:cxn ang="0">
                  <a:pos x="213" y="193"/>
                </a:cxn>
                <a:cxn ang="0">
                  <a:pos x="213" y="201"/>
                </a:cxn>
                <a:cxn ang="0">
                  <a:pos x="213" y="201"/>
                </a:cxn>
                <a:cxn ang="0">
                  <a:pos x="206" y="219"/>
                </a:cxn>
                <a:cxn ang="0">
                  <a:pos x="199" y="231"/>
                </a:cxn>
                <a:cxn ang="0">
                  <a:pos x="189" y="244"/>
                </a:cxn>
                <a:cxn ang="0">
                  <a:pos x="174" y="252"/>
                </a:cxn>
                <a:cxn ang="0">
                  <a:pos x="160" y="259"/>
                </a:cxn>
                <a:cxn ang="0">
                  <a:pos x="160" y="259"/>
                </a:cxn>
                <a:cxn ang="0">
                  <a:pos x="149" y="259"/>
                </a:cxn>
                <a:cxn ang="0">
                  <a:pos x="141" y="259"/>
                </a:cxn>
                <a:cxn ang="0">
                  <a:pos x="130" y="256"/>
                </a:cxn>
                <a:cxn ang="0">
                  <a:pos x="120" y="254"/>
                </a:cxn>
                <a:cxn ang="0">
                  <a:pos x="109" y="250"/>
                </a:cxn>
                <a:cxn ang="0">
                  <a:pos x="98" y="246"/>
                </a:cxn>
                <a:cxn ang="0">
                  <a:pos x="88" y="242"/>
                </a:cxn>
                <a:cxn ang="0">
                  <a:pos x="80" y="238"/>
                </a:cxn>
                <a:cxn ang="0">
                  <a:pos x="72" y="231"/>
                </a:cxn>
                <a:cxn ang="0">
                  <a:pos x="63" y="227"/>
                </a:cxn>
                <a:cxn ang="0">
                  <a:pos x="63" y="227"/>
                </a:cxn>
                <a:cxn ang="0">
                  <a:pos x="50" y="221"/>
                </a:cxn>
                <a:cxn ang="0">
                  <a:pos x="36" y="217"/>
                </a:cxn>
                <a:cxn ang="0">
                  <a:pos x="23" y="214"/>
                </a:cxn>
                <a:cxn ang="0">
                  <a:pos x="13" y="212"/>
                </a:cxn>
                <a:cxn ang="0">
                  <a:pos x="4" y="212"/>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66" name="Freeform 1290"/>
            <p:cNvSpPr>
              <a:spLocks/>
            </p:cNvSpPr>
            <p:nvPr/>
          </p:nvSpPr>
          <p:spPr bwMode="auto">
            <a:xfrm>
              <a:off x="2899" y="2899"/>
              <a:ext cx="75"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solidFill>
              <a:srgbClr val="3B5959"/>
            </a:solidFill>
            <a:ln w="9525" cap="rnd">
              <a:noFill/>
              <a:round/>
              <a:headEnd/>
              <a:tailEnd/>
            </a:ln>
            <a:effectLst/>
          </p:spPr>
          <p:txBody>
            <a:bodyPr/>
            <a:lstStyle/>
            <a:p>
              <a:pPr>
                <a:defRPr/>
              </a:pPr>
              <a:endParaRPr lang="en-US" dirty="0"/>
            </a:p>
          </p:txBody>
        </p:sp>
        <p:sp>
          <p:nvSpPr>
            <p:cNvPr id="267" name="Freeform 1291"/>
            <p:cNvSpPr>
              <a:spLocks/>
            </p:cNvSpPr>
            <p:nvPr/>
          </p:nvSpPr>
          <p:spPr bwMode="auto">
            <a:xfrm>
              <a:off x="2899" y="2899"/>
              <a:ext cx="75" cy="193"/>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68" name="Freeform 1292"/>
            <p:cNvSpPr>
              <a:spLocks/>
            </p:cNvSpPr>
            <p:nvPr/>
          </p:nvSpPr>
          <p:spPr bwMode="auto">
            <a:xfrm>
              <a:off x="2899" y="2890"/>
              <a:ext cx="75" cy="194"/>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solidFill>
              <a:srgbClr val="FFD80F"/>
            </a:solidFill>
            <a:ln w="9525" cap="rnd">
              <a:noFill/>
              <a:round/>
              <a:headEnd/>
              <a:tailEnd/>
            </a:ln>
            <a:effectLst/>
          </p:spPr>
          <p:txBody>
            <a:bodyPr/>
            <a:lstStyle/>
            <a:p>
              <a:pPr>
                <a:defRPr/>
              </a:pPr>
              <a:endParaRPr lang="en-US" dirty="0"/>
            </a:p>
          </p:txBody>
        </p:sp>
        <p:sp>
          <p:nvSpPr>
            <p:cNvPr id="269" name="Freeform 1293"/>
            <p:cNvSpPr>
              <a:spLocks/>
            </p:cNvSpPr>
            <p:nvPr/>
          </p:nvSpPr>
          <p:spPr bwMode="auto">
            <a:xfrm>
              <a:off x="2899" y="2890"/>
              <a:ext cx="75" cy="194"/>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0" name="Freeform 1294"/>
            <p:cNvSpPr>
              <a:spLocks/>
            </p:cNvSpPr>
            <p:nvPr/>
          </p:nvSpPr>
          <p:spPr bwMode="auto">
            <a:xfrm>
              <a:off x="2953" y="2910"/>
              <a:ext cx="99" cy="108"/>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solidFill>
              <a:srgbClr val="FFD80F"/>
            </a:solidFill>
            <a:ln w="9525" cap="rnd">
              <a:noFill/>
              <a:round/>
              <a:headEnd/>
              <a:tailEnd/>
            </a:ln>
            <a:effectLst/>
          </p:spPr>
          <p:txBody>
            <a:bodyPr/>
            <a:lstStyle/>
            <a:p>
              <a:pPr>
                <a:defRPr/>
              </a:pPr>
              <a:endParaRPr lang="en-US" dirty="0"/>
            </a:p>
          </p:txBody>
        </p:sp>
        <p:sp>
          <p:nvSpPr>
            <p:cNvPr id="271" name="Freeform 1295"/>
            <p:cNvSpPr>
              <a:spLocks/>
            </p:cNvSpPr>
            <p:nvPr/>
          </p:nvSpPr>
          <p:spPr bwMode="auto">
            <a:xfrm>
              <a:off x="2953" y="2910"/>
              <a:ext cx="99" cy="108"/>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2" name="Freeform 1296"/>
            <p:cNvSpPr>
              <a:spLocks/>
            </p:cNvSpPr>
            <p:nvPr/>
          </p:nvSpPr>
          <p:spPr bwMode="auto">
            <a:xfrm>
              <a:off x="2633" y="3038"/>
              <a:ext cx="247" cy="223"/>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a:effectLst/>
          </p:spPr>
          <p:txBody>
            <a:bodyPr/>
            <a:lstStyle/>
            <a:p>
              <a:pPr>
                <a:defRPr/>
              </a:pPr>
              <a:endParaRPr lang="en-US" dirty="0"/>
            </a:p>
          </p:txBody>
        </p:sp>
        <p:sp>
          <p:nvSpPr>
            <p:cNvPr id="273" name="Freeform 1297"/>
            <p:cNvSpPr>
              <a:spLocks/>
            </p:cNvSpPr>
            <p:nvPr/>
          </p:nvSpPr>
          <p:spPr bwMode="auto">
            <a:xfrm>
              <a:off x="2633" y="3038"/>
              <a:ext cx="247" cy="223"/>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4" name="Freeform 1298"/>
            <p:cNvSpPr>
              <a:spLocks/>
            </p:cNvSpPr>
            <p:nvPr/>
          </p:nvSpPr>
          <p:spPr bwMode="auto">
            <a:xfrm>
              <a:off x="2645" y="2853"/>
              <a:ext cx="215" cy="261"/>
            </a:xfrm>
            <a:custGeom>
              <a:avLst/>
              <a:gdLst/>
              <a:ahLst/>
              <a:cxnLst>
                <a:cxn ang="0">
                  <a:pos x="200" y="68"/>
                </a:cxn>
                <a:cxn ang="0">
                  <a:pos x="177" y="50"/>
                </a:cxn>
                <a:cxn ang="0">
                  <a:pos x="154" y="29"/>
                </a:cxn>
                <a:cxn ang="0">
                  <a:pos x="142" y="19"/>
                </a:cxn>
                <a:cxn ang="0">
                  <a:pos x="116" y="4"/>
                </a:cxn>
                <a:cxn ang="0">
                  <a:pos x="91" y="0"/>
                </a:cxn>
                <a:cxn ang="0">
                  <a:pos x="78" y="2"/>
                </a:cxn>
                <a:cxn ang="0">
                  <a:pos x="50" y="19"/>
                </a:cxn>
                <a:cxn ang="0">
                  <a:pos x="34" y="48"/>
                </a:cxn>
                <a:cxn ang="0">
                  <a:pos x="34" y="57"/>
                </a:cxn>
                <a:cxn ang="0">
                  <a:pos x="36" y="75"/>
                </a:cxn>
                <a:cxn ang="0">
                  <a:pos x="38" y="94"/>
                </a:cxn>
                <a:cxn ang="0">
                  <a:pos x="40" y="111"/>
                </a:cxn>
                <a:cxn ang="0">
                  <a:pos x="40" y="124"/>
                </a:cxn>
                <a:cxn ang="0">
                  <a:pos x="38" y="130"/>
                </a:cxn>
                <a:cxn ang="0">
                  <a:pos x="31" y="141"/>
                </a:cxn>
                <a:cxn ang="0">
                  <a:pos x="20" y="153"/>
                </a:cxn>
                <a:cxn ang="0">
                  <a:pos x="8" y="167"/>
                </a:cxn>
                <a:cxn ang="0">
                  <a:pos x="2" y="183"/>
                </a:cxn>
                <a:cxn ang="0">
                  <a:pos x="2" y="199"/>
                </a:cxn>
                <a:cxn ang="0">
                  <a:pos x="6" y="216"/>
                </a:cxn>
                <a:cxn ang="0">
                  <a:pos x="25" y="241"/>
                </a:cxn>
                <a:cxn ang="0">
                  <a:pos x="52" y="256"/>
                </a:cxn>
                <a:cxn ang="0">
                  <a:pos x="63" y="259"/>
                </a:cxn>
                <a:cxn ang="0">
                  <a:pos x="84" y="256"/>
                </a:cxn>
                <a:cxn ang="0">
                  <a:pos x="105" y="250"/>
                </a:cxn>
                <a:cxn ang="0">
                  <a:pos x="124" y="241"/>
                </a:cxn>
                <a:cxn ang="0">
                  <a:pos x="143" y="231"/>
                </a:cxn>
                <a:cxn ang="0">
                  <a:pos x="150" y="227"/>
                </a:cxn>
                <a:cxn ang="0">
                  <a:pos x="177" y="215"/>
                </a:cxn>
                <a:cxn ang="0">
                  <a:pos x="200" y="212"/>
                </a:cxn>
                <a:cxn ang="0">
                  <a:pos x="214" y="71"/>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a:effectLst/>
          </p:spPr>
          <p:txBody>
            <a:bodyPr/>
            <a:lstStyle/>
            <a:p>
              <a:pPr>
                <a:defRPr/>
              </a:pPr>
              <a:endParaRPr lang="en-US" dirty="0"/>
            </a:p>
          </p:txBody>
        </p:sp>
        <p:sp>
          <p:nvSpPr>
            <p:cNvPr id="275" name="Freeform 1299"/>
            <p:cNvSpPr>
              <a:spLocks/>
            </p:cNvSpPr>
            <p:nvPr/>
          </p:nvSpPr>
          <p:spPr bwMode="auto">
            <a:xfrm>
              <a:off x="2645" y="2853"/>
              <a:ext cx="215" cy="261"/>
            </a:xfrm>
            <a:custGeom>
              <a:avLst/>
              <a:gdLst/>
              <a:ahLst/>
              <a:cxnLst>
                <a:cxn ang="0">
                  <a:pos x="214" y="71"/>
                </a:cxn>
                <a:cxn ang="0">
                  <a:pos x="200" y="68"/>
                </a:cxn>
                <a:cxn ang="0">
                  <a:pos x="188" y="59"/>
                </a:cxn>
                <a:cxn ang="0">
                  <a:pos x="177" y="50"/>
                </a:cxn>
                <a:cxn ang="0">
                  <a:pos x="167" y="42"/>
                </a:cxn>
                <a:cxn ang="0">
                  <a:pos x="154" y="29"/>
                </a:cxn>
                <a:cxn ang="0">
                  <a:pos x="154" y="29"/>
                </a:cxn>
                <a:cxn ang="0">
                  <a:pos x="142" y="19"/>
                </a:cxn>
                <a:cxn ang="0">
                  <a:pos x="129" y="10"/>
                </a:cxn>
                <a:cxn ang="0">
                  <a:pos x="116" y="4"/>
                </a:cxn>
                <a:cxn ang="0">
                  <a:pos x="103" y="2"/>
                </a:cxn>
                <a:cxn ang="0">
                  <a:pos x="91" y="0"/>
                </a:cxn>
                <a:cxn ang="0">
                  <a:pos x="91" y="0"/>
                </a:cxn>
                <a:cxn ang="0">
                  <a:pos x="78" y="2"/>
                </a:cxn>
                <a:cxn ang="0">
                  <a:pos x="63" y="8"/>
                </a:cxn>
                <a:cxn ang="0">
                  <a:pos x="50" y="19"/>
                </a:cxn>
                <a:cxn ang="0">
                  <a:pos x="40" y="31"/>
                </a:cxn>
                <a:cxn ang="0">
                  <a:pos x="34" y="48"/>
                </a:cxn>
                <a:cxn ang="0">
                  <a:pos x="34" y="48"/>
                </a:cxn>
                <a:cxn ang="0">
                  <a:pos x="34" y="57"/>
                </a:cxn>
                <a:cxn ang="0">
                  <a:pos x="34" y="68"/>
                </a:cxn>
                <a:cxn ang="0">
                  <a:pos x="36" y="75"/>
                </a:cxn>
                <a:cxn ang="0">
                  <a:pos x="38" y="86"/>
                </a:cxn>
                <a:cxn ang="0">
                  <a:pos x="38" y="94"/>
                </a:cxn>
                <a:cxn ang="0">
                  <a:pos x="40" y="103"/>
                </a:cxn>
                <a:cxn ang="0">
                  <a:pos x="40" y="111"/>
                </a:cxn>
                <a:cxn ang="0">
                  <a:pos x="40" y="118"/>
                </a:cxn>
                <a:cxn ang="0">
                  <a:pos x="40" y="124"/>
                </a:cxn>
                <a:cxn ang="0">
                  <a:pos x="38" y="130"/>
                </a:cxn>
                <a:cxn ang="0">
                  <a:pos x="38" y="130"/>
                </a:cxn>
                <a:cxn ang="0">
                  <a:pos x="36" y="134"/>
                </a:cxn>
                <a:cxn ang="0">
                  <a:pos x="31" y="141"/>
                </a:cxn>
                <a:cxn ang="0">
                  <a:pos x="25" y="147"/>
                </a:cxn>
                <a:cxn ang="0">
                  <a:pos x="20" y="153"/>
                </a:cxn>
                <a:cxn ang="0">
                  <a:pos x="15" y="160"/>
                </a:cxn>
                <a:cxn ang="0">
                  <a:pos x="8" y="167"/>
                </a:cxn>
                <a:cxn ang="0">
                  <a:pos x="4" y="174"/>
                </a:cxn>
                <a:cxn ang="0">
                  <a:pos x="2" y="183"/>
                </a:cxn>
                <a:cxn ang="0">
                  <a:pos x="0" y="190"/>
                </a:cxn>
                <a:cxn ang="0">
                  <a:pos x="2" y="199"/>
                </a:cxn>
                <a:cxn ang="0">
                  <a:pos x="2" y="199"/>
                </a:cxn>
                <a:cxn ang="0">
                  <a:pos x="6" y="216"/>
                </a:cxn>
                <a:cxn ang="0">
                  <a:pos x="15" y="231"/>
                </a:cxn>
                <a:cxn ang="0">
                  <a:pos x="25" y="241"/>
                </a:cxn>
                <a:cxn ang="0">
                  <a:pos x="38" y="250"/>
                </a:cxn>
                <a:cxn ang="0">
                  <a:pos x="52" y="256"/>
                </a:cxn>
                <a:cxn ang="0">
                  <a:pos x="52" y="256"/>
                </a:cxn>
                <a:cxn ang="0">
                  <a:pos x="63" y="259"/>
                </a:cxn>
                <a:cxn ang="0">
                  <a:pos x="71" y="259"/>
                </a:cxn>
                <a:cxn ang="0">
                  <a:pos x="84" y="256"/>
                </a:cxn>
                <a:cxn ang="0">
                  <a:pos x="94" y="254"/>
                </a:cxn>
                <a:cxn ang="0">
                  <a:pos x="105" y="250"/>
                </a:cxn>
                <a:cxn ang="0">
                  <a:pos x="116" y="245"/>
                </a:cxn>
                <a:cxn ang="0">
                  <a:pos x="124" y="241"/>
                </a:cxn>
                <a:cxn ang="0">
                  <a:pos x="135" y="235"/>
                </a:cxn>
                <a:cxn ang="0">
                  <a:pos x="143" y="231"/>
                </a:cxn>
                <a:cxn ang="0">
                  <a:pos x="150" y="227"/>
                </a:cxn>
                <a:cxn ang="0">
                  <a:pos x="150" y="227"/>
                </a:cxn>
                <a:cxn ang="0">
                  <a:pos x="165" y="218"/>
                </a:cxn>
                <a:cxn ang="0">
                  <a:pos x="177" y="215"/>
                </a:cxn>
                <a:cxn ang="0">
                  <a:pos x="190" y="212"/>
                </a:cxn>
                <a:cxn ang="0">
                  <a:pos x="200" y="212"/>
                </a:cxn>
                <a:cxn ang="0">
                  <a:pos x="209" y="212"/>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76" name="Freeform 1300"/>
            <p:cNvSpPr>
              <a:spLocks/>
            </p:cNvSpPr>
            <p:nvPr/>
          </p:nvSpPr>
          <p:spPr bwMode="auto">
            <a:xfrm>
              <a:off x="2633" y="2845"/>
              <a:ext cx="222" cy="262"/>
            </a:xfrm>
            <a:custGeom>
              <a:avLst/>
              <a:gdLst/>
              <a:ahLst/>
              <a:cxnLst>
                <a:cxn ang="0">
                  <a:pos x="200" y="67"/>
                </a:cxn>
                <a:cxn ang="0">
                  <a:pos x="177" y="51"/>
                </a:cxn>
                <a:cxn ang="0">
                  <a:pos x="154" y="28"/>
                </a:cxn>
                <a:cxn ang="0">
                  <a:pos x="142" y="20"/>
                </a:cxn>
                <a:cxn ang="0">
                  <a:pos x="116" y="5"/>
                </a:cxn>
                <a:cxn ang="0">
                  <a:pos x="91" y="0"/>
                </a:cxn>
                <a:cxn ang="0">
                  <a:pos x="78" y="1"/>
                </a:cxn>
                <a:cxn ang="0">
                  <a:pos x="50" y="18"/>
                </a:cxn>
                <a:cxn ang="0">
                  <a:pos x="34" y="48"/>
                </a:cxn>
                <a:cxn ang="0">
                  <a:pos x="34" y="58"/>
                </a:cxn>
                <a:cxn ang="0">
                  <a:pos x="36" y="77"/>
                </a:cxn>
                <a:cxn ang="0">
                  <a:pos x="38" y="94"/>
                </a:cxn>
                <a:cxn ang="0">
                  <a:pos x="40" y="111"/>
                </a:cxn>
                <a:cxn ang="0">
                  <a:pos x="40" y="125"/>
                </a:cxn>
                <a:cxn ang="0">
                  <a:pos x="38" y="130"/>
                </a:cxn>
                <a:cxn ang="0">
                  <a:pos x="31" y="141"/>
                </a:cxn>
                <a:cxn ang="0">
                  <a:pos x="20" y="153"/>
                </a:cxn>
                <a:cxn ang="0">
                  <a:pos x="8" y="168"/>
                </a:cxn>
                <a:cxn ang="0">
                  <a:pos x="2" y="185"/>
                </a:cxn>
                <a:cxn ang="0">
                  <a:pos x="2" y="201"/>
                </a:cxn>
                <a:cxn ang="0">
                  <a:pos x="6" y="219"/>
                </a:cxn>
                <a:cxn ang="0">
                  <a:pos x="25" y="244"/>
                </a:cxn>
                <a:cxn ang="0">
                  <a:pos x="52" y="259"/>
                </a:cxn>
                <a:cxn ang="0">
                  <a:pos x="63" y="259"/>
                </a:cxn>
                <a:cxn ang="0">
                  <a:pos x="84" y="256"/>
                </a:cxn>
                <a:cxn ang="0">
                  <a:pos x="105" y="250"/>
                </a:cxn>
                <a:cxn ang="0">
                  <a:pos x="124" y="242"/>
                </a:cxn>
                <a:cxn ang="0">
                  <a:pos x="143" y="231"/>
                </a:cxn>
                <a:cxn ang="0">
                  <a:pos x="150" y="227"/>
                </a:cxn>
                <a:cxn ang="0">
                  <a:pos x="177" y="217"/>
                </a:cxn>
                <a:cxn ang="0">
                  <a:pos x="200" y="212"/>
                </a:cxn>
                <a:cxn ang="0">
                  <a:pos x="214" y="71"/>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a:effectLst/>
          </p:spPr>
          <p:txBody>
            <a:bodyPr/>
            <a:lstStyle/>
            <a:p>
              <a:pPr>
                <a:defRPr/>
              </a:pPr>
              <a:endParaRPr lang="en-US" dirty="0"/>
            </a:p>
          </p:txBody>
        </p:sp>
        <p:sp>
          <p:nvSpPr>
            <p:cNvPr id="277" name="Freeform 1301"/>
            <p:cNvSpPr>
              <a:spLocks/>
            </p:cNvSpPr>
            <p:nvPr/>
          </p:nvSpPr>
          <p:spPr bwMode="auto">
            <a:xfrm>
              <a:off x="2633" y="2845"/>
              <a:ext cx="222" cy="262"/>
            </a:xfrm>
            <a:custGeom>
              <a:avLst/>
              <a:gdLst/>
              <a:ahLst/>
              <a:cxnLst>
                <a:cxn ang="0">
                  <a:pos x="214" y="71"/>
                </a:cxn>
                <a:cxn ang="0">
                  <a:pos x="200" y="67"/>
                </a:cxn>
                <a:cxn ang="0">
                  <a:pos x="188" y="60"/>
                </a:cxn>
                <a:cxn ang="0">
                  <a:pos x="177" y="51"/>
                </a:cxn>
                <a:cxn ang="0">
                  <a:pos x="167" y="41"/>
                </a:cxn>
                <a:cxn ang="0">
                  <a:pos x="154" y="28"/>
                </a:cxn>
                <a:cxn ang="0">
                  <a:pos x="154" y="28"/>
                </a:cxn>
                <a:cxn ang="0">
                  <a:pos x="142" y="20"/>
                </a:cxn>
                <a:cxn ang="0">
                  <a:pos x="129" y="12"/>
                </a:cxn>
                <a:cxn ang="0">
                  <a:pos x="116" y="5"/>
                </a:cxn>
                <a:cxn ang="0">
                  <a:pos x="103" y="1"/>
                </a:cxn>
                <a:cxn ang="0">
                  <a:pos x="91" y="0"/>
                </a:cxn>
                <a:cxn ang="0">
                  <a:pos x="91" y="0"/>
                </a:cxn>
                <a:cxn ang="0">
                  <a:pos x="78" y="1"/>
                </a:cxn>
                <a:cxn ang="0">
                  <a:pos x="63" y="7"/>
                </a:cxn>
                <a:cxn ang="0">
                  <a:pos x="50" y="18"/>
                </a:cxn>
                <a:cxn ang="0">
                  <a:pos x="40" y="33"/>
                </a:cxn>
                <a:cxn ang="0">
                  <a:pos x="34" y="48"/>
                </a:cxn>
                <a:cxn ang="0">
                  <a:pos x="34" y="48"/>
                </a:cxn>
                <a:cxn ang="0">
                  <a:pos x="34" y="58"/>
                </a:cxn>
                <a:cxn ang="0">
                  <a:pos x="34" y="67"/>
                </a:cxn>
                <a:cxn ang="0">
                  <a:pos x="36" y="77"/>
                </a:cxn>
                <a:cxn ang="0">
                  <a:pos x="38" y="85"/>
                </a:cxn>
                <a:cxn ang="0">
                  <a:pos x="38" y="94"/>
                </a:cxn>
                <a:cxn ang="0">
                  <a:pos x="40" y="102"/>
                </a:cxn>
                <a:cxn ang="0">
                  <a:pos x="40" y="111"/>
                </a:cxn>
                <a:cxn ang="0">
                  <a:pos x="40" y="120"/>
                </a:cxn>
                <a:cxn ang="0">
                  <a:pos x="40" y="125"/>
                </a:cxn>
                <a:cxn ang="0">
                  <a:pos x="38" y="130"/>
                </a:cxn>
                <a:cxn ang="0">
                  <a:pos x="38" y="130"/>
                </a:cxn>
                <a:cxn ang="0">
                  <a:pos x="36" y="136"/>
                </a:cxn>
                <a:cxn ang="0">
                  <a:pos x="31" y="141"/>
                </a:cxn>
                <a:cxn ang="0">
                  <a:pos x="25" y="147"/>
                </a:cxn>
                <a:cxn ang="0">
                  <a:pos x="20" y="153"/>
                </a:cxn>
                <a:cxn ang="0">
                  <a:pos x="15" y="159"/>
                </a:cxn>
                <a:cxn ang="0">
                  <a:pos x="8" y="168"/>
                </a:cxn>
                <a:cxn ang="0">
                  <a:pos x="4" y="176"/>
                </a:cxn>
                <a:cxn ang="0">
                  <a:pos x="2" y="185"/>
                </a:cxn>
                <a:cxn ang="0">
                  <a:pos x="0" y="193"/>
                </a:cxn>
                <a:cxn ang="0">
                  <a:pos x="2" y="201"/>
                </a:cxn>
                <a:cxn ang="0">
                  <a:pos x="2" y="201"/>
                </a:cxn>
                <a:cxn ang="0">
                  <a:pos x="6" y="219"/>
                </a:cxn>
                <a:cxn ang="0">
                  <a:pos x="15" y="231"/>
                </a:cxn>
                <a:cxn ang="0">
                  <a:pos x="25" y="244"/>
                </a:cxn>
                <a:cxn ang="0">
                  <a:pos x="38" y="252"/>
                </a:cxn>
                <a:cxn ang="0">
                  <a:pos x="52" y="259"/>
                </a:cxn>
                <a:cxn ang="0">
                  <a:pos x="52" y="259"/>
                </a:cxn>
                <a:cxn ang="0">
                  <a:pos x="63" y="259"/>
                </a:cxn>
                <a:cxn ang="0">
                  <a:pos x="71" y="259"/>
                </a:cxn>
                <a:cxn ang="0">
                  <a:pos x="84" y="256"/>
                </a:cxn>
                <a:cxn ang="0">
                  <a:pos x="94" y="254"/>
                </a:cxn>
                <a:cxn ang="0">
                  <a:pos x="105" y="250"/>
                </a:cxn>
                <a:cxn ang="0">
                  <a:pos x="116" y="246"/>
                </a:cxn>
                <a:cxn ang="0">
                  <a:pos x="124" y="242"/>
                </a:cxn>
                <a:cxn ang="0">
                  <a:pos x="135" y="238"/>
                </a:cxn>
                <a:cxn ang="0">
                  <a:pos x="143" y="231"/>
                </a:cxn>
                <a:cxn ang="0">
                  <a:pos x="150" y="227"/>
                </a:cxn>
                <a:cxn ang="0">
                  <a:pos x="150" y="227"/>
                </a:cxn>
                <a:cxn ang="0">
                  <a:pos x="165" y="221"/>
                </a:cxn>
                <a:cxn ang="0">
                  <a:pos x="177" y="217"/>
                </a:cxn>
                <a:cxn ang="0">
                  <a:pos x="190" y="214"/>
                </a:cxn>
                <a:cxn ang="0">
                  <a:pos x="200" y="212"/>
                </a:cxn>
                <a:cxn ang="0">
                  <a:pos x="209" y="212"/>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78" name="Freeform 1302"/>
            <p:cNvSpPr>
              <a:spLocks/>
            </p:cNvSpPr>
            <p:nvPr/>
          </p:nvSpPr>
          <p:spPr bwMode="auto">
            <a:xfrm>
              <a:off x="2806" y="2876"/>
              <a:ext cx="74" cy="192"/>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solidFill>
              <a:srgbClr val="3B5959"/>
            </a:solidFill>
            <a:ln w="9525" cap="rnd">
              <a:noFill/>
              <a:round/>
              <a:headEnd/>
              <a:tailEnd/>
            </a:ln>
            <a:effectLst/>
          </p:spPr>
          <p:txBody>
            <a:bodyPr/>
            <a:lstStyle/>
            <a:p>
              <a:pPr>
                <a:defRPr/>
              </a:pPr>
              <a:endParaRPr lang="en-US" dirty="0"/>
            </a:p>
          </p:txBody>
        </p:sp>
        <p:sp>
          <p:nvSpPr>
            <p:cNvPr id="279" name="Freeform 1303"/>
            <p:cNvSpPr>
              <a:spLocks/>
            </p:cNvSpPr>
            <p:nvPr/>
          </p:nvSpPr>
          <p:spPr bwMode="auto">
            <a:xfrm>
              <a:off x="2806" y="2876"/>
              <a:ext cx="74" cy="192"/>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noFill/>
            <a:ln w="12700" cap="rnd" cmpd="sng">
              <a:solidFill>
                <a:srgbClr val="3B5959"/>
              </a:solidFill>
              <a:prstDash val="solid"/>
              <a:round/>
              <a:headEnd type="none" w="sm" len="sm"/>
              <a:tailEnd type="none" w="sm" len="sm"/>
            </a:ln>
            <a:effectLst/>
          </p:spPr>
          <p:txBody>
            <a:bodyPr/>
            <a:lstStyle/>
            <a:p>
              <a:pPr>
                <a:defRPr/>
              </a:pPr>
              <a:endParaRPr lang="en-US" dirty="0"/>
            </a:p>
          </p:txBody>
        </p:sp>
        <p:sp>
          <p:nvSpPr>
            <p:cNvPr id="280" name="Freeform 1304"/>
            <p:cNvSpPr>
              <a:spLocks/>
            </p:cNvSpPr>
            <p:nvPr/>
          </p:nvSpPr>
          <p:spPr bwMode="auto">
            <a:xfrm>
              <a:off x="2806" y="2876"/>
              <a:ext cx="74" cy="192"/>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solidFill>
              <a:srgbClr val="FFD80F"/>
            </a:solidFill>
            <a:ln w="9525" cap="rnd">
              <a:noFill/>
              <a:round/>
              <a:headEnd/>
              <a:tailEnd/>
            </a:ln>
            <a:effectLst/>
          </p:spPr>
          <p:txBody>
            <a:bodyPr/>
            <a:lstStyle/>
            <a:p>
              <a:pPr>
                <a:defRPr/>
              </a:pPr>
              <a:endParaRPr lang="en-US" dirty="0"/>
            </a:p>
          </p:txBody>
        </p:sp>
        <p:sp>
          <p:nvSpPr>
            <p:cNvPr id="281" name="Freeform 1305"/>
            <p:cNvSpPr>
              <a:spLocks/>
            </p:cNvSpPr>
            <p:nvPr/>
          </p:nvSpPr>
          <p:spPr bwMode="auto">
            <a:xfrm>
              <a:off x="2806" y="2876"/>
              <a:ext cx="74" cy="192"/>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2" name="Freeform 1306"/>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solidFill>
              <a:srgbClr val="FFD80F"/>
            </a:solidFill>
            <a:ln w="9525" cap="rnd">
              <a:noFill/>
              <a:round/>
              <a:headEnd/>
              <a:tailEnd/>
            </a:ln>
            <a:effectLst/>
          </p:spPr>
          <p:txBody>
            <a:bodyPr/>
            <a:lstStyle/>
            <a:p>
              <a:pPr>
                <a:defRPr/>
              </a:pPr>
              <a:endParaRPr lang="en-US" dirty="0"/>
            </a:p>
          </p:txBody>
        </p:sp>
        <p:sp>
          <p:nvSpPr>
            <p:cNvPr id="283" name="Freeform 1307"/>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4" name="Freeform 1308"/>
            <p:cNvSpPr>
              <a:spLocks/>
            </p:cNvSpPr>
            <p:nvPr/>
          </p:nvSpPr>
          <p:spPr bwMode="auto">
            <a:xfrm>
              <a:off x="2386" y="2814"/>
              <a:ext cx="50" cy="54"/>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5" name="Freeform 1309"/>
            <p:cNvSpPr>
              <a:spLocks/>
            </p:cNvSpPr>
            <p:nvPr/>
          </p:nvSpPr>
          <p:spPr bwMode="auto">
            <a:xfrm>
              <a:off x="2386" y="2814"/>
              <a:ext cx="50" cy="54"/>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6" name="Freeform 1310"/>
            <p:cNvSpPr>
              <a:spLocks/>
            </p:cNvSpPr>
            <p:nvPr/>
          </p:nvSpPr>
          <p:spPr bwMode="auto">
            <a:xfrm>
              <a:off x="2460" y="2719"/>
              <a:ext cx="50" cy="54"/>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7" name="Freeform 1311"/>
            <p:cNvSpPr>
              <a:spLocks/>
            </p:cNvSpPr>
            <p:nvPr/>
          </p:nvSpPr>
          <p:spPr bwMode="auto">
            <a:xfrm>
              <a:off x="2460" y="2719"/>
              <a:ext cx="50" cy="54"/>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88" name="Freeform 1312"/>
            <p:cNvSpPr>
              <a:spLocks/>
            </p:cNvSpPr>
            <p:nvPr/>
          </p:nvSpPr>
          <p:spPr bwMode="auto">
            <a:xfrm>
              <a:off x="2214" y="2559"/>
              <a:ext cx="49" cy="54"/>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solidFill>
              <a:srgbClr val="FFD80F"/>
            </a:solidFill>
            <a:ln w="9525" cap="rnd">
              <a:noFill/>
              <a:round/>
              <a:headEnd/>
              <a:tailEnd/>
            </a:ln>
            <a:effectLst/>
          </p:spPr>
          <p:txBody>
            <a:bodyPr/>
            <a:lstStyle/>
            <a:p>
              <a:pPr>
                <a:defRPr/>
              </a:pPr>
              <a:endParaRPr lang="en-US" dirty="0"/>
            </a:p>
          </p:txBody>
        </p:sp>
        <p:sp>
          <p:nvSpPr>
            <p:cNvPr id="289" name="Freeform 1313"/>
            <p:cNvSpPr>
              <a:spLocks/>
            </p:cNvSpPr>
            <p:nvPr/>
          </p:nvSpPr>
          <p:spPr bwMode="auto">
            <a:xfrm>
              <a:off x="2214" y="2559"/>
              <a:ext cx="49" cy="54"/>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0" name="Freeform 1314"/>
            <p:cNvSpPr>
              <a:spLocks/>
            </p:cNvSpPr>
            <p:nvPr/>
          </p:nvSpPr>
          <p:spPr bwMode="auto">
            <a:xfrm>
              <a:off x="2312" y="2614"/>
              <a:ext cx="50" cy="54"/>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solidFill>
              <a:srgbClr val="FFD80F"/>
            </a:solidFill>
            <a:ln w="9525" cap="rnd">
              <a:noFill/>
              <a:round/>
              <a:headEnd/>
              <a:tailEnd/>
            </a:ln>
            <a:effectLst/>
          </p:spPr>
          <p:txBody>
            <a:bodyPr/>
            <a:lstStyle/>
            <a:p>
              <a:pPr>
                <a:defRPr/>
              </a:pPr>
              <a:endParaRPr lang="en-US" dirty="0"/>
            </a:p>
          </p:txBody>
        </p:sp>
        <p:sp>
          <p:nvSpPr>
            <p:cNvPr id="291" name="Freeform 1315"/>
            <p:cNvSpPr>
              <a:spLocks/>
            </p:cNvSpPr>
            <p:nvPr/>
          </p:nvSpPr>
          <p:spPr bwMode="auto">
            <a:xfrm>
              <a:off x="2312" y="2614"/>
              <a:ext cx="50" cy="54"/>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2" name="Freeform 1316"/>
            <p:cNvSpPr>
              <a:spLocks/>
            </p:cNvSpPr>
            <p:nvPr/>
          </p:nvSpPr>
          <p:spPr bwMode="auto">
            <a:xfrm>
              <a:off x="1979" y="1236"/>
              <a:ext cx="1842" cy="1247"/>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solidFill>
              <a:srgbClr val="FFD80F"/>
            </a:solidFill>
            <a:ln w="9525" cap="rnd">
              <a:noFill/>
              <a:round/>
              <a:headEnd/>
              <a:tailEnd/>
            </a:ln>
            <a:effectLst/>
          </p:spPr>
          <p:txBody>
            <a:bodyPr/>
            <a:lstStyle/>
            <a:p>
              <a:pPr>
                <a:defRPr/>
              </a:pPr>
              <a:endParaRPr lang="en-US" dirty="0"/>
            </a:p>
          </p:txBody>
        </p:sp>
        <p:sp>
          <p:nvSpPr>
            <p:cNvPr id="293" name="Freeform 1317"/>
            <p:cNvSpPr>
              <a:spLocks/>
            </p:cNvSpPr>
            <p:nvPr/>
          </p:nvSpPr>
          <p:spPr bwMode="auto">
            <a:xfrm>
              <a:off x="1979" y="1236"/>
              <a:ext cx="1842" cy="1247"/>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noFill/>
            <a:ln w="12700" cap="rnd" cmpd="sng">
              <a:solidFill>
                <a:srgbClr val="7C6000"/>
              </a:solidFill>
              <a:prstDash val="solid"/>
              <a:round/>
              <a:headEnd type="none" w="sm" len="sm"/>
              <a:tailEnd type="none" w="sm" len="sm"/>
            </a:ln>
            <a:effectLst/>
          </p:spPr>
          <p:txBody>
            <a:bodyPr/>
            <a:lstStyle/>
            <a:p>
              <a:pPr>
                <a:defRPr/>
              </a:pPr>
              <a:endParaRPr lang="en-US" dirty="0"/>
            </a:p>
          </p:txBody>
        </p:sp>
        <p:sp>
          <p:nvSpPr>
            <p:cNvPr id="294" name="Freeform 1318"/>
            <p:cNvSpPr>
              <a:spLocks/>
            </p:cNvSpPr>
            <p:nvPr/>
          </p:nvSpPr>
          <p:spPr bwMode="auto">
            <a:xfrm>
              <a:off x="2013" y="1274"/>
              <a:ext cx="1523" cy="948"/>
            </a:xfrm>
            <a:custGeom>
              <a:avLst/>
              <a:gdLst/>
              <a:ahLst/>
              <a:cxnLst>
                <a:cxn ang="0">
                  <a:pos x="10" y="727"/>
                </a:cxn>
                <a:cxn ang="0">
                  <a:pos x="98" y="460"/>
                </a:cxn>
                <a:cxn ang="0">
                  <a:pos x="263" y="246"/>
                </a:cxn>
                <a:cxn ang="0">
                  <a:pos x="489" y="92"/>
                </a:cxn>
                <a:cxn ang="0">
                  <a:pos x="761" y="10"/>
                </a:cxn>
                <a:cxn ang="0">
                  <a:pos x="910" y="0"/>
                </a:cxn>
                <a:cxn ang="0">
                  <a:pos x="1043" y="8"/>
                </a:cxn>
                <a:cxn ang="0">
                  <a:pos x="1161" y="34"/>
                </a:cxn>
                <a:cxn ang="0">
                  <a:pos x="1269" y="75"/>
                </a:cxn>
                <a:cxn ang="0">
                  <a:pos x="1372" y="134"/>
                </a:cxn>
                <a:cxn ang="0">
                  <a:pos x="1471" y="210"/>
                </a:cxn>
                <a:cxn ang="0">
                  <a:pos x="1496" y="233"/>
                </a:cxn>
                <a:cxn ang="0">
                  <a:pos x="1522" y="271"/>
                </a:cxn>
                <a:cxn ang="0">
                  <a:pos x="1504" y="290"/>
                </a:cxn>
                <a:cxn ang="0">
                  <a:pos x="1443" y="290"/>
                </a:cxn>
                <a:cxn ang="0">
                  <a:pos x="1333" y="262"/>
                </a:cxn>
                <a:cxn ang="0">
                  <a:pos x="1260" y="239"/>
                </a:cxn>
                <a:cxn ang="0">
                  <a:pos x="1094" y="200"/>
                </a:cxn>
                <a:cxn ang="0">
                  <a:pos x="919" y="186"/>
                </a:cxn>
                <a:cxn ang="0">
                  <a:pos x="744" y="207"/>
                </a:cxn>
                <a:cxn ang="0">
                  <a:pos x="581" y="258"/>
                </a:cxn>
                <a:cxn ang="0">
                  <a:pos x="445" y="347"/>
                </a:cxn>
                <a:cxn ang="0">
                  <a:pos x="390" y="398"/>
                </a:cxn>
                <a:cxn ang="0">
                  <a:pos x="310" y="488"/>
                </a:cxn>
                <a:cxn ang="0">
                  <a:pos x="263" y="570"/>
                </a:cxn>
                <a:cxn ang="0">
                  <a:pos x="232" y="654"/>
                </a:cxn>
                <a:cxn ang="0">
                  <a:pos x="206" y="745"/>
                </a:cxn>
                <a:cxn ang="0">
                  <a:pos x="192" y="797"/>
                </a:cxn>
                <a:cxn ang="0">
                  <a:pos x="147" y="886"/>
                </a:cxn>
                <a:cxn ang="0">
                  <a:pos x="98" y="936"/>
                </a:cxn>
                <a:cxn ang="0">
                  <a:pos x="50" y="949"/>
                </a:cxn>
                <a:cxn ang="0">
                  <a:pos x="15" y="928"/>
                </a:cxn>
                <a:cxn ang="0">
                  <a:pos x="0" y="87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lnTo>
                    <a:pt x="0" y="875"/>
                  </a:lnTo>
                </a:path>
              </a:pathLst>
            </a:custGeom>
            <a:solidFill>
              <a:srgbClr val="FFD80F"/>
            </a:solidFill>
            <a:ln w="9525" cap="rnd">
              <a:noFill/>
              <a:round/>
              <a:headEnd/>
              <a:tailEnd/>
            </a:ln>
            <a:effectLst/>
          </p:spPr>
          <p:txBody>
            <a:bodyPr/>
            <a:lstStyle/>
            <a:p>
              <a:pPr>
                <a:defRPr/>
              </a:pPr>
              <a:endParaRPr lang="en-US" dirty="0"/>
            </a:p>
          </p:txBody>
        </p:sp>
        <p:sp>
          <p:nvSpPr>
            <p:cNvPr id="295" name="Freeform 1319"/>
            <p:cNvSpPr>
              <a:spLocks/>
            </p:cNvSpPr>
            <p:nvPr/>
          </p:nvSpPr>
          <p:spPr bwMode="auto">
            <a:xfrm>
              <a:off x="2016" y="1275"/>
              <a:ext cx="1500" cy="931"/>
            </a:xfrm>
            <a:custGeom>
              <a:avLst/>
              <a:gdLst/>
              <a:ahLst/>
              <a:cxnLst>
                <a:cxn ang="0">
                  <a:pos x="15" y="711"/>
                </a:cxn>
                <a:cxn ang="0">
                  <a:pos x="105" y="449"/>
                </a:cxn>
                <a:cxn ang="0">
                  <a:pos x="268" y="239"/>
                </a:cxn>
                <a:cxn ang="0">
                  <a:pos x="491" y="90"/>
                </a:cxn>
                <a:cxn ang="0">
                  <a:pos x="756" y="9"/>
                </a:cxn>
                <a:cxn ang="0">
                  <a:pos x="904" y="0"/>
                </a:cxn>
                <a:cxn ang="0">
                  <a:pos x="1034" y="8"/>
                </a:cxn>
                <a:cxn ang="0">
                  <a:pos x="1150" y="31"/>
                </a:cxn>
                <a:cxn ang="0">
                  <a:pos x="1256" y="73"/>
                </a:cxn>
                <a:cxn ang="0">
                  <a:pos x="1355" y="128"/>
                </a:cxn>
                <a:cxn ang="0">
                  <a:pos x="1449" y="200"/>
                </a:cxn>
                <a:cxn ang="0">
                  <a:pos x="1474" y="223"/>
                </a:cxn>
                <a:cxn ang="0">
                  <a:pos x="1498" y="256"/>
                </a:cxn>
                <a:cxn ang="0">
                  <a:pos x="1481" y="275"/>
                </a:cxn>
                <a:cxn ang="0">
                  <a:pos x="1422" y="275"/>
                </a:cxn>
                <a:cxn ang="0">
                  <a:pos x="1319" y="250"/>
                </a:cxn>
                <a:cxn ang="0">
                  <a:pos x="1249" y="227"/>
                </a:cxn>
                <a:cxn ang="0">
                  <a:pos x="1083" y="189"/>
                </a:cxn>
                <a:cxn ang="0">
                  <a:pos x="910" y="179"/>
                </a:cxn>
                <a:cxn ang="0">
                  <a:pos x="735" y="197"/>
                </a:cxn>
                <a:cxn ang="0">
                  <a:pos x="573" y="250"/>
                </a:cxn>
                <a:cxn ang="0">
                  <a:pos x="436" y="336"/>
                </a:cxn>
                <a:cxn ang="0">
                  <a:pos x="381" y="386"/>
                </a:cxn>
                <a:cxn ang="0">
                  <a:pos x="303" y="477"/>
                </a:cxn>
                <a:cxn ang="0">
                  <a:pos x="255" y="559"/>
                </a:cxn>
                <a:cxn ang="0">
                  <a:pos x="223" y="641"/>
                </a:cxn>
                <a:cxn ang="0">
                  <a:pos x="197" y="729"/>
                </a:cxn>
                <a:cxn ang="0">
                  <a:pos x="183" y="780"/>
                </a:cxn>
                <a:cxn ang="0">
                  <a:pos x="142" y="866"/>
                </a:cxn>
                <a:cxn ang="0">
                  <a:pos x="94" y="916"/>
                </a:cxn>
                <a:cxn ang="0">
                  <a:pos x="48" y="930"/>
                </a:cxn>
                <a:cxn ang="0">
                  <a:pos x="15" y="911"/>
                </a:cxn>
                <a:cxn ang="0">
                  <a:pos x="0" y="858"/>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lnTo>
                    <a:pt x="0" y="858"/>
                  </a:lnTo>
                </a:path>
              </a:pathLst>
            </a:custGeom>
            <a:solidFill>
              <a:srgbClr val="FFDA18"/>
            </a:solidFill>
            <a:ln w="9525" cap="rnd">
              <a:noFill/>
              <a:round/>
              <a:headEnd/>
              <a:tailEnd/>
            </a:ln>
            <a:effectLst/>
          </p:spPr>
          <p:txBody>
            <a:bodyPr/>
            <a:lstStyle/>
            <a:p>
              <a:pPr>
                <a:defRPr/>
              </a:pPr>
              <a:endParaRPr lang="en-US" dirty="0"/>
            </a:p>
          </p:txBody>
        </p:sp>
        <p:sp>
          <p:nvSpPr>
            <p:cNvPr id="296" name="Freeform 1320"/>
            <p:cNvSpPr>
              <a:spLocks/>
            </p:cNvSpPr>
            <p:nvPr/>
          </p:nvSpPr>
          <p:spPr bwMode="auto">
            <a:xfrm>
              <a:off x="2024" y="1275"/>
              <a:ext cx="1474" cy="916"/>
            </a:xfrm>
            <a:custGeom>
              <a:avLst/>
              <a:gdLst/>
              <a:ahLst/>
              <a:cxnLst>
                <a:cxn ang="0">
                  <a:pos x="16" y="696"/>
                </a:cxn>
                <a:cxn ang="0">
                  <a:pos x="110" y="440"/>
                </a:cxn>
                <a:cxn ang="0">
                  <a:pos x="271" y="233"/>
                </a:cxn>
                <a:cxn ang="0">
                  <a:pos x="490" y="88"/>
                </a:cxn>
                <a:cxn ang="0">
                  <a:pos x="752" y="9"/>
                </a:cxn>
                <a:cxn ang="0">
                  <a:pos x="895" y="0"/>
                </a:cxn>
                <a:cxn ang="0">
                  <a:pos x="1024" y="7"/>
                </a:cxn>
                <a:cxn ang="0">
                  <a:pos x="1136" y="31"/>
                </a:cxn>
                <a:cxn ang="0">
                  <a:pos x="1240" y="69"/>
                </a:cxn>
                <a:cxn ang="0">
                  <a:pos x="1336" y="122"/>
                </a:cxn>
                <a:cxn ang="0">
                  <a:pos x="1428" y="189"/>
                </a:cxn>
                <a:cxn ang="0">
                  <a:pos x="1452" y="212"/>
                </a:cxn>
                <a:cxn ang="0">
                  <a:pos x="1473" y="244"/>
                </a:cxn>
                <a:cxn ang="0">
                  <a:pos x="1458" y="262"/>
                </a:cxn>
                <a:cxn ang="0">
                  <a:pos x="1401" y="260"/>
                </a:cxn>
                <a:cxn ang="0">
                  <a:pos x="1302" y="235"/>
                </a:cxn>
                <a:cxn ang="0">
                  <a:pos x="1235" y="214"/>
                </a:cxn>
                <a:cxn ang="0">
                  <a:pos x="1072" y="177"/>
                </a:cxn>
                <a:cxn ang="0">
                  <a:pos x="897" y="168"/>
                </a:cxn>
                <a:cxn ang="0">
                  <a:pos x="724" y="187"/>
                </a:cxn>
                <a:cxn ang="0">
                  <a:pos x="564" y="239"/>
                </a:cxn>
                <a:cxn ang="0">
                  <a:pos x="427" y="325"/>
                </a:cxn>
                <a:cxn ang="0">
                  <a:pos x="372" y="376"/>
                </a:cxn>
                <a:cxn ang="0">
                  <a:pos x="292" y="467"/>
                </a:cxn>
                <a:cxn ang="0">
                  <a:pos x="244" y="546"/>
                </a:cxn>
                <a:cxn ang="0">
                  <a:pos x="212" y="629"/>
                </a:cxn>
                <a:cxn ang="0">
                  <a:pos x="187" y="716"/>
                </a:cxn>
                <a:cxn ang="0">
                  <a:pos x="172" y="764"/>
                </a:cxn>
                <a:cxn ang="0">
                  <a:pos x="133" y="850"/>
                </a:cxn>
                <a:cxn ang="0">
                  <a:pos x="88" y="896"/>
                </a:cxn>
                <a:cxn ang="0">
                  <a:pos x="44" y="912"/>
                </a:cxn>
                <a:cxn ang="0">
                  <a:pos x="12" y="892"/>
                </a:cxn>
                <a:cxn ang="0">
                  <a:pos x="0" y="841"/>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lnTo>
                    <a:pt x="0" y="841"/>
                  </a:lnTo>
                </a:path>
              </a:pathLst>
            </a:custGeom>
            <a:solidFill>
              <a:srgbClr val="FFDC22"/>
            </a:solidFill>
            <a:ln w="9525" cap="rnd">
              <a:noFill/>
              <a:round/>
              <a:headEnd/>
              <a:tailEnd/>
            </a:ln>
            <a:effectLst/>
          </p:spPr>
          <p:txBody>
            <a:bodyPr/>
            <a:lstStyle/>
            <a:p>
              <a:pPr>
                <a:defRPr/>
              </a:pPr>
              <a:endParaRPr lang="en-US" dirty="0"/>
            </a:p>
          </p:txBody>
        </p:sp>
        <p:sp>
          <p:nvSpPr>
            <p:cNvPr id="297" name="Freeform 1321"/>
            <p:cNvSpPr>
              <a:spLocks/>
            </p:cNvSpPr>
            <p:nvPr/>
          </p:nvSpPr>
          <p:spPr bwMode="auto">
            <a:xfrm>
              <a:off x="2016" y="1275"/>
              <a:ext cx="1455" cy="893"/>
            </a:xfrm>
            <a:custGeom>
              <a:avLst/>
              <a:gdLst/>
              <a:ahLst/>
              <a:cxnLst>
                <a:cxn ang="0">
                  <a:pos x="16" y="680"/>
                </a:cxn>
                <a:cxn ang="0">
                  <a:pos x="113" y="426"/>
                </a:cxn>
                <a:cxn ang="0">
                  <a:pos x="276" y="224"/>
                </a:cxn>
                <a:cxn ang="0">
                  <a:pos x="490" y="83"/>
                </a:cxn>
                <a:cxn ang="0">
                  <a:pos x="748" y="7"/>
                </a:cxn>
                <a:cxn ang="0">
                  <a:pos x="886" y="0"/>
                </a:cxn>
                <a:cxn ang="0">
                  <a:pos x="1011" y="5"/>
                </a:cxn>
                <a:cxn ang="0">
                  <a:pos x="1123" y="27"/>
                </a:cxn>
                <a:cxn ang="0">
                  <a:pos x="1224" y="64"/>
                </a:cxn>
                <a:cxn ang="0">
                  <a:pos x="1316" y="113"/>
                </a:cxn>
                <a:cxn ang="0">
                  <a:pos x="1405" y="178"/>
                </a:cxn>
                <a:cxn ang="0">
                  <a:pos x="1429" y="198"/>
                </a:cxn>
                <a:cxn ang="0">
                  <a:pos x="1450" y="228"/>
                </a:cxn>
                <a:cxn ang="0">
                  <a:pos x="1433" y="246"/>
                </a:cxn>
                <a:cxn ang="0">
                  <a:pos x="1378" y="244"/>
                </a:cxn>
                <a:cxn ang="0">
                  <a:pos x="1283" y="221"/>
                </a:cxn>
                <a:cxn ang="0">
                  <a:pos x="1220" y="199"/>
                </a:cxn>
                <a:cxn ang="0">
                  <a:pos x="1059" y="163"/>
                </a:cxn>
                <a:cxn ang="0">
                  <a:pos x="886" y="155"/>
                </a:cxn>
                <a:cxn ang="0">
                  <a:pos x="716" y="174"/>
                </a:cxn>
                <a:cxn ang="0">
                  <a:pos x="554" y="226"/>
                </a:cxn>
                <a:cxn ang="0">
                  <a:pos x="416" y="313"/>
                </a:cxn>
                <a:cxn ang="0">
                  <a:pos x="361" y="364"/>
                </a:cxn>
                <a:cxn ang="0">
                  <a:pos x="281" y="454"/>
                </a:cxn>
                <a:cxn ang="0">
                  <a:pos x="233" y="534"/>
                </a:cxn>
                <a:cxn ang="0">
                  <a:pos x="202" y="615"/>
                </a:cxn>
                <a:cxn ang="0">
                  <a:pos x="177" y="698"/>
                </a:cxn>
                <a:cxn ang="0">
                  <a:pos x="161" y="744"/>
                </a:cxn>
                <a:cxn ang="0">
                  <a:pos x="124" y="829"/>
                </a:cxn>
                <a:cxn ang="0">
                  <a:pos x="80" y="875"/>
                </a:cxn>
                <a:cxn ang="0">
                  <a:pos x="39" y="888"/>
                </a:cxn>
                <a:cxn ang="0">
                  <a:pos x="9" y="869"/>
                </a:cxn>
                <a:cxn ang="0">
                  <a:pos x="0" y="823"/>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lnTo>
                    <a:pt x="0" y="823"/>
                  </a:lnTo>
                </a:path>
              </a:pathLst>
            </a:custGeom>
            <a:solidFill>
              <a:srgbClr val="FFDE2C"/>
            </a:solidFill>
            <a:ln w="9525" cap="rnd">
              <a:noFill/>
              <a:round/>
              <a:headEnd/>
              <a:tailEnd/>
            </a:ln>
            <a:effectLst/>
          </p:spPr>
          <p:txBody>
            <a:bodyPr/>
            <a:lstStyle/>
            <a:p>
              <a:pPr>
                <a:defRPr/>
              </a:pPr>
              <a:endParaRPr lang="en-US" dirty="0"/>
            </a:p>
          </p:txBody>
        </p:sp>
        <p:sp>
          <p:nvSpPr>
            <p:cNvPr id="298" name="Freeform 1322"/>
            <p:cNvSpPr>
              <a:spLocks/>
            </p:cNvSpPr>
            <p:nvPr/>
          </p:nvSpPr>
          <p:spPr bwMode="auto">
            <a:xfrm>
              <a:off x="2036" y="1284"/>
              <a:ext cx="1427" cy="869"/>
            </a:xfrm>
            <a:custGeom>
              <a:avLst/>
              <a:gdLst/>
              <a:ahLst/>
              <a:cxnLst>
                <a:cxn ang="0">
                  <a:pos x="20" y="661"/>
                </a:cxn>
                <a:cxn ang="0">
                  <a:pos x="117" y="416"/>
                </a:cxn>
                <a:cxn ang="0">
                  <a:pos x="279" y="218"/>
                </a:cxn>
                <a:cxn ang="0">
                  <a:pos x="494" y="81"/>
                </a:cxn>
                <a:cxn ang="0">
                  <a:pos x="745" y="7"/>
                </a:cxn>
                <a:cxn ang="0">
                  <a:pos x="879" y="0"/>
                </a:cxn>
                <a:cxn ang="0">
                  <a:pos x="1002" y="5"/>
                </a:cxn>
                <a:cxn ang="0">
                  <a:pos x="1111" y="26"/>
                </a:cxn>
                <a:cxn ang="0">
                  <a:pos x="1210" y="60"/>
                </a:cxn>
                <a:cxn ang="0">
                  <a:pos x="1301" y="106"/>
                </a:cxn>
                <a:cxn ang="0">
                  <a:pos x="1383" y="168"/>
                </a:cxn>
                <a:cxn ang="0">
                  <a:pos x="1404" y="186"/>
                </a:cxn>
                <a:cxn ang="0">
                  <a:pos x="1426" y="216"/>
                </a:cxn>
                <a:cxn ang="0">
                  <a:pos x="1408" y="230"/>
                </a:cxn>
                <a:cxn ang="0">
                  <a:pos x="1357" y="228"/>
                </a:cxn>
                <a:cxn ang="0">
                  <a:pos x="1267" y="207"/>
                </a:cxn>
                <a:cxn ang="0">
                  <a:pos x="1206" y="188"/>
                </a:cxn>
                <a:cxn ang="0">
                  <a:pos x="1048" y="152"/>
                </a:cxn>
                <a:cxn ang="0">
                  <a:pos x="877" y="145"/>
                </a:cxn>
                <a:cxn ang="0">
                  <a:pos x="706" y="163"/>
                </a:cxn>
                <a:cxn ang="0">
                  <a:pos x="547" y="216"/>
                </a:cxn>
                <a:cxn ang="0">
                  <a:pos x="410" y="304"/>
                </a:cxn>
                <a:cxn ang="0">
                  <a:pos x="352" y="352"/>
                </a:cxn>
                <a:cxn ang="0">
                  <a:pos x="275" y="442"/>
                </a:cxn>
                <a:cxn ang="0">
                  <a:pos x="225" y="522"/>
                </a:cxn>
                <a:cxn ang="0">
                  <a:pos x="193" y="601"/>
                </a:cxn>
                <a:cxn ang="0">
                  <a:pos x="168" y="683"/>
                </a:cxn>
                <a:cxn ang="0">
                  <a:pos x="155" y="729"/>
                </a:cxn>
                <a:cxn ang="0">
                  <a:pos x="117" y="808"/>
                </a:cxn>
                <a:cxn ang="0">
                  <a:pos x="75" y="855"/>
                </a:cxn>
                <a:cxn ang="0">
                  <a:pos x="37" y="868"/>
                </a:cxn>
                <a:cxn ang="0">
                  <a:pos x="9" y="851"/>
                </a:cxn>
                <a:cxn ang="0">
                  <a:pos x="0" y="80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lnTo>
                    <a:pt x="0" y="805"/>
                  </a:lnTo>
                </a:path>
              </a:pathLst>
            </a:custGeom>
            <a:solidFill>
              <a:srgbClr val="FFE035"/>
            </a:solidFill>
            <a:ln w="9525" cap="rnd">
              <a:noFill/>
              <a:round/>
              <a:headEnd/>
              <a:tailEnd/>
            </a:ln>
            <a:effectLst/>
          </p:spPr>
          <p:txBody>
            <a:bodyPr/>
            <a:lstStyle/>
            <a:p>
              <a:pPr>
                <a:defRPr/>
              </a:pPr>
              <a:endParaRPr lang="en-US" dirty="0"/>
            </a:p>
          </p:txBody>
        </p:sp>
        <p:sp>
          <p:nvSpPr>
            <p:cNvPr id="299" name="Freeform 1323"/>
            <p:cNvSpPr>
              <a:spLocks/>
            </p:cNvSpPr>
            <p:nvPr/>
          </p:nvSpPr>
          <p:spPr bwMode="auto">
            <a:xfrm>
              <a:off x="2040" y="1282"/>
              <a:ext cx="1403" cy="855"/>
            </a:xfrm>
            <a:custGeom>
              <a:avLst/>
              <a:gdLst/>
              <a:ahLst/>
              <a:cxnLst>
                <a:cxn ang="0">
                  <a:pos x="23" y="649"/>
                </a:cxn>
                <a:cxn ang="0">
                  <a:pos x="122" y="405"/>
                </a:cxn>
                <a:cxn ang="0">
                  <a:pos x="285" y="213"/>
                </a:cxn>
                <a:cxn ang="0">
                  <a:pos x="494" y="80"/>
                </a:cxn>
                <a:cxn ang="0">
                  <a:pos x="742" y="11"/>
                </a:cxn>
                <a:cxn ang="0">
                  <a:pos x="872" y="0"/>
                </a:cxn>
                <a:cxn ang="0">
                  <a:pos x="993" y="6"/>
                </a:cxn>
                <a:cxn ang="0">
                  <a:pos x="1100" y="27"/>
                </a:cxn>
                <a:cxn ang="0">
                  <a:pos x="1198" y="59"/>
                </a:cxn>
                <a:cxn ang="0">
                  <a:pos x="1284" y="103"/>
                </a:cxn>
                <a:cxn ang="0">
                  <a:pos x="1362" y="158"/>
                </a:cxn>
                <a:cxn ang="0">
                  <a:pos x="1383" y="177"/>
                </a:cxn>
                <a:cxn ang="0">
                  <a:pos x="1402" y="204"/>
                </a:cxn>
                <a:cxn ang="0">
                  <a:pos x="1387" y="217"/>
                </a:cxn>
                <a:cxn ang="0">
                  <a:pos x="1339" y="215"/>
                </a:cxn>
                <a:cxn ang="0">
                  <a:pos x="1250" y="194"/>
                </a:cxn>
                <a:cxn ang="0">
                  <a:pos x="1194" y="177"/>
                </a:cxn>
                <a:cxn ang="0">
                  <a:pos x="1037" y="142"/>
                </a:cxn>
                <a:cxn ang="0">
                  <a:pos x="869" y="135"/>
                </a:cxn>
                <a:cxn ang="0">
                  <a:pos x="697" y="154"/>
                </a:cxn>
                <a:cxn ang="0">
                  <a:pos x="538" y="209"/>
                </a:cxn>
                <a:cxn ang="0">
                  <a:pos x="400" y="295"/>
                </a:cxn>
                <a:cxn ang="0">
                  <a:pos x="345" y="345"/>
                </a:cxn>
                <a:cxn ang="0">
                  <a:pos x="266" y="434"/>
                </a:cxn>
                <a:cxn ang="0">
                  <a:pos x="215" y="514"/>
                </a:cxn>
                <a:cxn ang="0">
                  <a:pos x="183" y="592"/>
                </a:cxn>
                <a:cxn ang="0">
                  <a:pos x="158" y="670"/>
                </a:cxn>
                <a:cxn ang="0">
                  <a:pos x="145" y="714"/>
                </a:cxn>
                <a:cxn ang="0">
                  <a:pos x="110" y="794"/>
                </a:cxn>
                <a:cxn ang="0">
                  <a:pos x="70" y="838"/>
                </a:cxn>
                <a:cxn ang="0">
                  <a:pos x="34" y="852"/>
                </a:cxn>
                <a:cxn ang="0">
                  <a:pos x="8" y="834"/>
                </a:cxn>
                <a:cxn ang="0">
                  <a:pos x="0" y="790"/>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lnTo>
                    <a:pt x="0" y="790"/>
                  </a:lnTo>
                </a:path>
              </a:pathLst>
            </a:custGeom>
            <a:solidFill>
              <a:srgbClr val="FFE23F"/>
            </a:solidFill>
            <a:ln w="9525" cap="rnd">
              <a:noFill/>
              <a:round/>
              <a:headEnd/>
              <a:tailEnd/>
            </a:ln>
            <a:effectLst/>
          </p:spPr>
          <p:txBody>
            <a:bodyPr/>
            <a:lstStyle/>
            <a:p>
              <a:pPr>
                <a:defRPr/>
              </a:pPr>
              <a:endParaRPr lang="en-US" dirty="0"/>
            </a:p>
          </p:txBody>
        </p:sp>
        <p:sp>
          <p:nvSpPr>
            <p:cNvPr id="300" name="Freeform 1324"/>
            <p:cNvSpPr>
              <a:spLocks/>
            </p:cNvSpPr>
            <p:nvPr/>
          </p:nvSpPr>
          <p:spPr bwMode="auto">
            <a:xfrm>
              <a:off x="2048" y="1289"/>
              <a:ext cx="1377" cy="831"/>
            </a:xfrm>
            <a:custGeom>
              <a:avLst/>
              <a:gdLst/>
              <a:ahLst/>
              <a:cxnLst>
                <a:cxn ang="0">
                  <a:pos x="25" y="631"/>
                </a:cxn>
                <a:cxn ang="0">
                  <a:pos x="126" y="391"/>
                </a:cxn>
                <a:cxn ang="0">
                  <a:pos x="287" y="204"/>
                </a:cxn>
                <a:cxn ang="0">
                  <a:pos x="494" y="75"/>
                </a:cxn>
                <a:cxn ang="0">
                  <a:pos x="735" y="8"/>
                </a:cxn>
                <a:cxn ang="0">
                  <a:pos x="864" y="0"/>
                </a:cxn>
                <a:cxn ang="0">
                  <a:pos x="982" y="6"/>
                </a:cxn>
                <a:cxn ang="0">
                  <a:pos x="1087" y="23"/>
                </a:cxn>
                <a:cxn ang="0">
                  <a:pos x="1180" y="55"/>
                </a:cxn>
                <a:cxn ang="0">
                  <a:pos x="1264" y="94"/>
                </a:cxn>
                <a:cxn ang="0">
                  <a:pos x="1340" y="147"/>
                </a:cxn>
                <a:cxn ang="0">
                  <a:pos x="1359" y="165"/>
                </a:cxn>
                <a:cxn ang="0">
                  <a:pos x="1376" y="190"/>
                </a:cxn>
                <a:cxn ang="0">
                  <a:pos x="1363" y="202"/>
                </a:cxn>
                <a:cxn ang="0">
                  <a:pos x="1315" y="200"/>
                </a:cxn>
                <a:cxn ang="0">
                  <a:pos x="1233" y="179"/>
                </a:cxn>
                <a:cxn ang="0">
                  <a:pos x="1180" y="162"/>
                </a:cxn>
                <a:cxn ang="0">
                  <a:pos x="1026" y="128"/>
                </a:cxn>
                <a:cxn ang="0">
                  <a:pos x="857" y="122"/>
                </a:cxn>
                <a:cxn ang="0">
                  <a:pos x="687" y="143"/>
                </a:cxn>
                <a:cxn ang="0">
                  <a:pos x="529" y="195"/>
                </a:cxn>
                <a:cxn ang="0">
                  <a:pos x="391" y="282"/>
                </a:cxn>
                <a:cxn ang="0">
                  <a:pos x="337" y="333"/>
                </a:cxn>
                <a:cxn ang="0">
                  <a:pos x="255" y="421"/>
                </a:cxn>
                <a:cxn ang="0">
                  <a:pos x="204" y="501"/>
                </a:cxn>
                <a:cxn ang="0">
                  <a:pos x="172" y="575"/>
                </a:cxn>
                <a:cxn ang="0">
                  <a:pos x="149" y="653"/>
                </a:cxn>
                <a:cxn ang="0">
                  <a:pos x="137" y="695"/>
                </a:cxn>
                <a:cxn ang="0">
                  <a:pos x="101" y="773"/>
                </a:cxn>
                <a:cxn ang="0">
                  <a:pos x="63" y="817"/>
                </a:cxn>
                <a:cxn ang="0">
                  <a:pos x="29" y="830"/>
                </a:cxn>
                <a:cxn ang="0">
                  <a:pos x="6" y="813"/>
                </a:cxn>
                <a:cxn ang="0">
                  <a:pos x="0" y="771"/>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lnTo>
                    <a:pt x="0" y="771"/>
                  </a:lnTo>
                </a:path>
              </a:pathLst>
            </a:custGeom>
            <a:solidFill>
              <a:srgbClr val="FFE448"/>
            </a:solidFill>
            <a:ln w="9525" cap="rnd">
              <a:noFill/>
              <a:round/>
              <a:headEnd/>
              <a:tailEnd/>
            </a:ln>
            <a:effectLst/>
          </p:spPr>
          <p:txBody>
            <a:bodyPr/>
            <a:lstStyle/>
            <a:p>
              <a:pPr>
                <a:defRPr/>
              </a:pPr>
              <a:endParaRPr lang="en-US" dirty="0"/>
            </a:p>
          </p:txBody>
        </p:sp>
        <p:sp>
          <p:nvSpPr>
            <p:cNvPr id="301" name="Freeform 1325"/>
            <p:cNvSpPr>
              <a:spLocks/>
            </p:cNvSpPr>
            <p:nvPr/>
          </p:nvSpPr>
          <p:spPr bwMode="auto">
            <a:xfrm>
              <a:off x="2041" y="1285"/>
              <a:ext cx="1356" cy="809"/>
            </a:xfrm>
            <a:custGeom>
              <a:avLst/>
              <a:gdLst/>
              <a:ahLst/>
              <a:cxnLst>
                <a:cxn ang="0">
                  <a:pos x="27" y="617"/>
                </a:cxn>
                <a:cxn ang="0">
                  <a:pos x="133" y="381"/>
                </a:cxn>
                <a:cxn ang="0">
                  <a:pos x="292" y="198"/>
                </a:cxn>
                <a:cxn ang="0">
                  <a:pos x="497" y="73"/>
                </a:cxn>
                <a:cxn ang="0">
                  <a:pos x="733" y="8"/>
                </a:cxn>
                <a:cxn ang="0">
                  <a:pos x="860" y="0"/>
                </a:cxn>
                <a:cxn ang="0">
                  <a:pos x="973" y="6"/>
                </a:cxn>
                <a:cxn ang="0">
                  <a:pos x="1076" y="23"/>
                </a:cxn>
                <a:cxn ang="0">
                  <a:pos x="1166" y="50"/>
                </a:cxn>
                <a:cxn ang="0">
                  <a:pos x="1247" y="89"/>
                </a:cxn>
                <a:cxn ang="0">
                  <a:pos x="1318" y="137"/>
                </a:cxn>
                <a:cxn ang="0">
                  <a:pos x="1337" y="151"/>
                </a:cxn>
                <a:cxn ang="0">
                  <a:pos x="1355" y="177"/>
                </a:cxn>
                <a:cxn ang="0">
                  <a:pos x="1339" y="188"/>
                </a:cxn>
                <a:cxn ang="0">
                  <a:pos x="1295" y="186"/>
                </a:cxn>
                <a:cxn ang="0">
                  <a:pos x="1217" y="166"/>
                </a:cxn>
                <a:cxn ang="0">
                  <a:pos x="1166" y="149"/>
                </a:cxn>
                <a:cxn ang="0">
                  <a:pos x="1015" y="117"/>
                </a:cxn>
                <a:cxn ang="0">
                  <a:pos x="849" y="112"/>
                </a:cxn>
                <a:cxn ang="0">
                  <a:pos x="680" y="133"/>
                </a:cxn>
                <a:cxn ang="0">
                  <a:pos x="520" y="186"/>
                </a:cxn>
                <a:cxn ang="0">
                  <a:pos x="383" y="271"/>
                </a:cxn>
                <a:cxn ang="0">
                  <a:pos x="328" y="322"/>
                </a:cxn>
                <a:cxn ang="0">
                  <a:pos x="246" y="410"/>
                </a:cxn>
                <a:cxn ang="0">
                  <a:pos x="195" y="490"/>
                </a:cxn>
                <a:cxn ang="0">
                  <a:pos x="163" y="564"/>
                </a:cxn>
                <a:cxn ang="0">
                  <a:pos x="140" y="638"/>
                </a:cxn>
                <a:cxn ang="0">
                  <a:pos x="128" y="678"/>
                </a:cxn>
                <a:cxn ang="0">
                  <a:pos x="94" y="753"/>
                </a:cxn>
                <a:cxn ang="0">
                  <a:pos x="59" y="796"/>
                </a:cxn>
                <a:cxn ang="0">
                  <a:pos x="27" y="809"/>
                </a:cxn>
                <a:cxn ang="0">
                  <a:pos x="6" y="794"/>
                </a:cxn>
                <a:cxn ang="0">
                  <a:pos x="0" y="751"/>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lnTo>
                    <a:pt x="0" y="751"/>
                  </a:lnTo>
                </a:path>
              </a:pathLst>
            </a:custGeom>
            <a:solidFill>
              <a:srgbClr val="FFE652"/>
            </a:solidFill>
            <a:ln w="9525" cap="rnd">
              <a:noFill/>
              <a:round/>
              <a:headEnd/>
              <a:tailEnd/>
            </a:ln>
            <a:effectLst/>
          </p:spPr>
          <p:txBody>
            <a:bodyPr/>
            <a:lstStyle/>
            <a:p>
              <a:pPr>
                <a:defRPr/>
              </a:pPr>
              <a:endParaRPr lang="en-US" dirty="0"/>
            </a:p>
          </p:txBody>
        </p:sp>
        <p:sp>
          <p:nvSpPr>
            <p:cNvPr id="302" name="Freeform 1326"/>
            <p:cNvSpPr>
              <a:spLocks/>
            </p:cNvSpPr>
            <p:nvPr/>
          </p:nvSpPr>
          <p:spPr bwMode="auto">
            <a:xfrm>
              <a:off x="2041" y="1267"/>
              <a:ext cx="1332" cy="793"/>
            </a:xfrm>
            <a:custGeom>
              <a:avLst/>
              <a:gdLst/>
              <a:ahLst/>
              <a:cxnLst>
                <a:cxn ang="0">
                  <a:pos x="28" y="600"/>
                </a:cxn>
                <a:cxn ang="0">
                  <a:pos x="134" y="368"/>
                </a:cxn>
                <a:cxn ang="0">
                  <a:pos x="294" y="191"/>
                </a:cxn>
                <a:cxn ang="0">
                  <a:pos x="497" y="71"/>
                </a:cxn>
                <a:cxn ang="0">
                  <a:pos x="729" y="8"/>
                </a:cxn>
                <a:cxn ang="0">
                  <a:pos x="851" y="0"/>
                </a:cxn>
                <a:cxn ang="0">
                  <a:pos x="962" y="6"/>
                </a:cxn>
                <a:cxn ang="0">
                  <a:pos x="1063" y="20"/>
                </a:cxn>
                <a:cxn ang="0">
                  <a:pos x="1152" y="48"/>
                </a:cxn>
                <a:cxn ang="0">
                  <a:pos x="1228" y="82"/>
                </a:cxn>
                <a:cxn ang="0">
                  <a:pos x="1298" y="126"/>
                </a:cxn>
                <a:cxn ang="0">
                  <a:pos x="1314" y="140"/>
                </a:cxn>
                <a:cxn ang="0">
                  <a:pos x="1330" y="163"/>
                </a:cxn>
                <a:cxn ang="0">
                  <a:pos x="1316" y="172"/>
                </a:cxn>
                <a:cxn ang="0">
                  <a:pos x="1272" y="170"/>
                </a:cxn>
                <a:cxn ang="0">
                  <a:pos x="1201" y="151"/>
                </a:cxn>
                <a:cxn ang="0">
                  <a:pos x="1152" y="137"/>
                </a:cxn>
                <a:cxn ang="0">
                  <a:pos x="1003" y="105"/>
                </a:cxn>
                <a:cxn ang="0">
                  <a:pos x="838" y="101"/>
                </a:cxn>
                <a:cxn ang="0">
                  <a:pos x="669" y="122"/>
                </a:cxn>
                <a:cxn ang="0">
                  <a:pos x="511" y="174"/>
                </a:cxn>
                <a:cxn ang="0">
                  <a:pos x="375" y="260"/>
                </a:cxn>
                <a:cxn ang="0">
                  <a:pos x="317" y="311"/>
                </a:cxn>
                <a:cxn ang="0">
                  <a:pos x="237" y="400"/>
                </a:cxn>
                <a:cxn ang="0">
                  <a:pos x="184" y="478"/>
                </a:cxn>
                <a:cxn ang="0">
                  <a:pos x="152" y="552"/>
                </a:cxn>
                <a:cxn ang="0">
                  <a:pos x="129" y="623"/>
                </a:cxn>
                <a:cxn ang="0">
                  <a:pos x="117" y="661"/>
                </a:cxn>
                <a:cxn ang="0">
                  <a:pos x="85" y="734"/>
                </a:cxn>
                <a:cxn ang="0">
                  <a:pos x="52" y="776"/>
                </a:cxn>
                <a:cxn ang="0">
                  <a:pos x="23" y="790"/>
                </a:cxn>
                <a:cxn ang="0">
                  <a:pos x="3" y="774"/>
                </a:cxn>
                <a:cxn ang="0">
                  <a:pos x="0" y="737"/>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lnTo>
                    <a:pt x="0" y="737"/>
                  </a:lnTo>
                </a:path>
              </a:pathLst>
            </a:custGeom>
            <a:solidFill>
              <a:srgbClr val="FFE85C"/>
            </a:solidFill>
            <a:ln w="9525" cap="rnd">
              <a:noFill/>
              <a:round/>
              <a:headEnd/>
              <a:tailEnd/>
            </a:ln>
            <a:effectLst/>
          </p:spPr>
          <p:txBody>
            <a:bodyPr/>
            <a:lstStyle/>
            <a:p>
              <a:pPr>
                <a:defRPr/>
              </a:pPr>
              <a:endParaRPr lang="en-US" dirty="0"/>
            </a:p>
          </p:txBody>
        </p:sp>
        <p:sp>
          <p:nvSpPr>
            <p:cNvPr id="303" name="Freeform 1327"/>
            <p:cNvSpPr>
              <a:spLocks/>
            </p:cNvSpPr>
            <p:nvPr/>
          </p:nvSpPr>
          <p:spPr bwMode="auto">
            <a:xfrm>
              <a:off x="2062" y="1298"/>
              <a:ext cx="1306" cy="770"/>
            </a:xfrm>
            <a:custGeom>
              <a:avLst/>
              <a:gdLst/>
              <a:ahLst/>
              <a:cxnLst>
                <a:cxn ang="0">
                  <a:pos x="29" y="583"/>
                </a:cxn>
                <a:cxn ang="0">
                  <a:pos x="139" y="355"/>
                </a:cxn>
                <a:cxn ang="0">
                  <a:pos x="299" y="182"/>
                </a:cxn>
                <a:cxn ang="0">
                  <a:pos x="498" y="67"/>
                </a:cxn>
                <a:cxn ang="0">
                  <a:pos x="724" y="6"/>
                </a:cxn>
                <a:cxn ang="0">
                  <a:pos x="843" y="0"/>
                </a:cxn>
                <a:cxn ang="0">
                  <a:pos x="952" y="4"/>
                </a:cxn>
                <a:cxn ang="0">
                  <a:pos x="1051" y="18"/>
                </a:cxn>
                <a:cxn ang="0">
                  <a:pos x="1138" y="41"/>
                </a:cxn>
                <a:cxn ang="0">
                  <a:pos x="1212" y="75"/>
                </a:cxn>
                <a:cxn ang="0">
                  <a:pos x="1276" y="113"/>
                </a:cxn>
                <a:cxn ang="0">
                  <a:pos x="1292" y="128"/>
                </a:cxn>
                <a:cxn ang="0">
                  <a:pos x="1305" y="149"/>
                </a:cxn>
                <a:cxn ang="0">
                  <a:pos x="1292" y="158"/>
                </a:cxn>
                <a:cxn ang="0">
                  <a:pos x="1252" y="154"/>
                </a:cxn>
                <a:cxn ang="0">
                  <a:pos x="1185" y="136"/>
                </a:cxn>
                <a:cxn ang="0">
                  <a:pos x="1138" y="122"/>
                </a:cxn>
                <a:cxn ang="0">
                  <a:pos x="993" y="92"/>
                </a:cxn>
                <a:cxn ang="0">
                  <a:pos x="828" y="88"/>
                </a:cxn>
                <a:cxn ang="0">
                  <a:pos x="660" y="108"/>
                </a:cxn>
                <a:cxn ang="0">
                  <a:pos x="501" y="161"/>
                </a:cxn>
                <a:cxn ang="0">
                  <a:pos x="365" y="248"/>
                </a:cxn>
                <a:cxn ang="0">
                  <a:pos x="310" y="299"/>
                </a:cxn>
                <a:cxn ang="0">
                  <a:pos x="227" y="387"/>
                </a:cxn>
                <a:cxn ang="0">
                  <a:pos x="174" y="465"/>
                </a:cxn>
                <a:cxn ang="0">
                  <a:pos x="144" y="536"/>
                </a:cxn>
                <a:cxn ang="0">
                  <a:pos x="121" y="606"/>
                </a:cxn>
                <a:cxn ang="0">
                  <a:pos x="107" y="642"/>
                </a:cxn>
                <a:cxn ang="0">
                  <a:pos x="75" y="716"/>
                </a:cxn>
                <a:cxn ang="0">
                  <a:pos x="47" y="755"/>
                </a:cxn>
                <a:cxn ang="0">
                  <a:pos x="19" y="769"/>
                </a:cxn>
                <a:cxn ang="0">
                  <a:pos x="2" y="753"/>
                </a:cxn>
                <a:cxn ang="0">
                  <a:pos x="0" y="716"/>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lnTo>
                    <a:pt x="0" y="716"/>
                  </a:lnTo>
                </a:path>
              </a:pathLst>
            </a:custGeom>
            <a:solidFill>
              <a:srgbClr val="FFEA65"/>
            </a:solidFill>
            <a:ln w="9525" cap="rnd">
              <a:noFill/>
              <a:round/>
              <a:headEnd/>
              <a:tailEnd/>
            </a:ln>
            <a:effectLst/>
          </p:spPr>
          <p:txBody>
            <a:bodyPr/>
            <a:lstStyle/>
            <a:p>
              <a:pPr>
                <a:defRPr/>
              </a:pPr>
              <a:endParaRPr lang="en-US" dirty="0"/>
            </a:p>
          </p:txBody>
        </p:sp>
        <p:sp>
          <p:nvSpPr>
            <p:cNvPr id="304" name="Freeform 1328"/>
            <p:cNvSpPr>
              <a:spLocks/>
            </p:cNvSpPr>
            <p:nvPr/>
          </p:nvSpPr>
          <p:spPr bwMode="auto">
            <a:xfrm>
              <a:off x="2066" y="1298"/>
              <a:ext cx="1282" cy="747"/>
            </a:xfrm>
            <a:custGeom>
              <a:avLst/>
              <a:gdLst/>
              <a:ahLst/>
              <a:cxnLst>
                <a:cxn ang="0">
                  <a:pos x="34" y="568"/>
                </a:cxn>
                <a:cxn ang="0">
                  <a:pos x="145" y="345"/>
                </a:cxn>
                <a:cxn ang="0">
                  <a:pos x="303" y="177"/>
                </a:cxn>
                <a:cxn ang="0">
                  <a:pos x="499" y="64"/>
                </a:cxn>
                <a:cxn ang="0">
                  <a:pos x="720" y="6"/>
                </a:cxn>
                <a:cxn ang="0">
                  <a:pos x="836" y="0"/>
                </a:cxn>
                <a:cxn ang="0">
                  <a:pos x="944" y="4"/>
                </a:cxn>
                <a:cxn ang="0">
                  <a:pos x="1038" y="16"/>
                </a:cxn>
                <a:cxn ang="0">
                  <a:pos x="1122" y="39"/>
                </a:cxn>
                <a:cxn ang="0">
                  <a:pos x="1195" y="69"/>
                </a:cxn>
                <a:cxn ang="0">
                  <a:pos x="1253" y="105"/>
                </a:cxn>
                <a:cxn ang="0">
                  <a:pos x="1270" y="117"/>
                </a:cxn>
                <a:cxn ang="0">
                  <a:pos x="1283" y="134"/>
                </a:cxn>
                <a:cxn ang="0">
                  <a:pos x="1270" y="142"/>
                </a:cxn>
                <a:cxn ang="0">
                  <a:pos x="1232" y="138"/>
                </a:cxn>
                <a:cxn ang="0">
                  <a:pos x="1167" y="124"/>
                </a:cxn>
                <a:cxn ang="0">
                  <a:pos x="1124" y="111"/>
                </a:cxn>
                <a:cxn ang="0">
                  <a:pos x="981" y="82"/>
                </a:cxn>
                <a:cxn ang="0">
                  <a:pos x="819" y="78"/>
                </a:cxn>
                <a:cxn ang="0">
                  <a:pos x="653" y="98"/>
                </a:cxn>
                <a:cxn ang="0">
                  <a:pos x="494" y="151"/>
                </a:cxn>
                <a:cxn ang="0">
                  <a:pos x="358" y="237"/>
                </a:cxn>
                <a:cxn ang="0">
                  <a:pos x="301" y="288"/>
                </a:cxn>
                <a:cxn ang="0">
                  <a:pos x="218" y="376"/>
                </a:cxn>
                <a:cxn ang="0">
                  <a:pos x="167" y="454"/>
                </a:cxn>
                <a:cxn ang="0">
                  <a:pos x="135" y="523"/>
                </a:cxn>
                <a:cxn ang="0">
                  <a:pos x="112" y="591"/>
                </a:cxn>
                <a:cxn ang="0">
                  <a:pos x="101" y="626"/>
                </a:cxn>
                <a:cxn ang="0">
                  <a:pos x="69" y="696"/>
                </a:cxn>
                <a:cxn ang="0">
                  <a:pos x="42" y="736"/>
                </a:cxn>
                <a:cxn ang="0">
                  <a:pos x="17" y="749"/>
                </a:cxn>
                <a:cxn ang="0">
                  <a:pos x="2" y="734"/>
                </a:cxn>
                <a:cxn ang="0">
                  <a:pos x="0" y="700"/>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lnTo>
                    <a:pt x="0" y="700"/>
                  </a:lnTo>
                </a:path>
              </a:pathLst>
            </a:custGeom>
            <a:solidFill>
              <a:srgbClr val="FFEB6F"/>
            </a:solidFill>
            <a:ln w="9525" cap="rnd">
              <a:noFill/>
              <a:round/>
              <a:headEnd/>
              <a:tailEnd/>
            </a:ln>
            <a:effectLst/>
          </p:spPr>
          <p:txBody>
            <a:bodyPr/>
            <a:lstStyle/>
            <a:p>
              <a:pPr>
                <a:defRPr/>
              </a:pPr>
              <a:endParaRPr lang="en-US" dirty="0"/>
            </a:p>
          </p:txBody>
        </p:sp>
        <p:sp>
          <p:nvSpPr>
            <p:cNvPr id="305" name="Freeform 1329"/>
            <p:cNvSpPr>
              <a:spLocks/>
            </p:cNvSpPr>
            <p:nvPr/>
          </p:nvSpPr>
          <p:spPr bwMode="auto">
            <a:xfrm>
              <a:off x="2066" y="1295"/>
              <a:ext cx="1257" cy="731"/>
            </a:xfrm>
            <a:custGeom>
              <a:avLst/>
              <a:gdLst/>
              <a:ahLst/>
              <a:cxnLst>
                <a:cxn ang="0">
                  <a:pos x="38" y="553"/>
                </a:cxn>
                <a:cxn ang="0">
                  <a:pos x="149" y="334"/>
                </a:cxn>
                <a:cxn ang="0">
                  <a:pos x="310" y="170"/>
                </a:cxn>
                <a:cxn ang="0">
                  <a:pos x="503" y="62"/>
                </a:cxn>
                <a:cxn ang="0">
                  <a:pos x="718" y="6"/>
                </a:cxn>
                <a:cxn ang="0">
                  <a:pos x="830" y="0"/>
                </a:cxn>
                <a:cxn ang="0">
                  <a:pos x="936" y="4"/>
                </a:cxn>
                <a:cxn ang="0">
                  <a:pos x="1028" y="16"/>
                </a:cxn>
                <a:cxn ang="0">
                  <a:pos x="1111" y="35"/>
                </a:cxn>
                <a:cxn ang="0">
                  <a:pos x="1180" y="62"/>
                </a:cxn>
                <a:cxn ang="0">
                  <a:pos x="1233" y="94"/>
                </a:cxn>
                <a:cxn ang="0">
                  <a:pos x="1249" y="104"/>
                </a:cxn>
                <a:cxn ang="0">
                  <a:pos x="1261" y="122"/>
                </a:cxn>
                <a:cxn ang="0">
                  <a:pos x="1249" y="128"/>
                </a:cxn>
                <a:cxn ang="0">
                  <a:pos x="1212" y="124"/>
                </a:cxn>
                <a:cxn ang="0">
                  <a:pos x="1153" y="108"/>
                </a:cxn>
                <a:cxn ang="0">
                  <a:pos x="1113" y="98"/>
                </a:cxn>
                <a:cxn ang="0">
                  <a:pos x="971" y="71"/>
                </a:cxn>
                <a:cxn ang="0">
                  <a:pos x="812" y="67"/>
                </a:cxn>
                <a:cxn ang="0">
                  <a:pos x="644" y="87"/>
                </a:cxn>
                <a:cxn ang="0">
                  <a:pos x="487" y="140"/>
                </a:cxn>
                <a:cxn ang="0">
                  <a:pos x="349" y="228"/>
                </a:cxn>
                <a:cxn ang="0">
                  <a:pos x="294" y="277"/>
                </a:cxn>
                <a:cxn ang="0">
                  <a:pos x="213" y="368"/>
                </a:cxn>
                <a:cxn ang="0">
                  <a:pos x="158" y="444"/>
                </a:cxn>
                <a:cxn ang="0">
                  <a:pos x="126" y="511"/>
                </a:cxn>
                <a:cxn ang="0">
                  <a:pos x="103" y="576"/>
                </a:cxn>
                <a:cxn ang="0">
                  <a:pos x="92" y="610"/>
                </a:cxn>
                <a:cxn ang="0">
                  <a:pos x="62" y="677"/>
                </a:cxn>
                <a:cxn ang="0">
                  <a:pos x="38" y="717"/>
                </a:cxn>
                <a:cxn ang="0">
                  <a:pos x="14" y="728"/>
                </a:cxn>
                <a:cxn ang="0">
                  <a:pos x="2" y="717"/>
                </a:cxn>
                <a:cxn ang="0">
                  <a:pos x="2" y="681"/>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92" y="610"/>
                  </a:lnTo>
                  <a:lnTo>
                    <a:pt x="78" y="647"/>
                  </a:lnTo>
                  <a:lnTo>
                    <a:pt x="62" y="677"/>
                  </a:lnTo>
                  <a:lnTo>
                    <a:pt x="50" y="700"/>
                  </a:lnTo>
                  <a:lnTo>
                    <a:pt x="38" y="717"/>
                  </a:lnTo>
                  <a:lnTo>
                    <a:pt x="25" y="725"/>
                  </a:lnTo>
                  <a:lnTo>
                    <a:pt x="14" y="728"/>
                  </a:lnTo>
                  <a:lnTo>
                    <a:pt x="8" y="725"/>
                  </a:lnTo>
                  <a:lnTo>
                    <a:pt x="2" y="717"/>
                  </a:lnTo>
                  <a:lnTo>
                    <a:pt x="0" y="702"/>
                  </a:lnTo>
                  <a:lnTo>
                    <a:pt x="2" y="681"/>
                  </a:lnTo>
                  <a:lnTo>
                    <a:pt x="2" y="681"/>
                  </a:lnTo>
                </a:path>
              </a:pathLst>
            </a:custGeom>
            <a:solidFill>
              <a:srgbClr val="FFED78"/>
            </a:solidFill>
            <a:ln w="9525" cap="rnd">
              <a:noFill/>
              <a:round/>
              <a:headEnd/>
              <a:tailEnd/>
            </a:ln>
            <a:effectLst/>
          </p:spPr>
          <p:txBody>
            <a:bodyPr/>
            <a:lstStyle/>
            <a:p>
              <a:pPr>
                <a:defRPr/>
              </a:pPr>
              <a:endParaRPr lang="en-US" dirty="0"/>
            </a:p>
          </p:txBody>
        </p:sp>
        <p:sp>
          <p:nvSpPr>
            <p:cNvPr id="306" name="Freeform 1330"/>
            <p:cNvSpPr>
              <a:spLocks/>
            </p:cNvSpPr>
            <p:nvPr/>
          </p:nvSpPr>
          <p:spPr bwMode="auto">
            <a:xfrm>
              <a:off x="2066" y="1305"/>
              <a:ext cx="1233" cy="709"/>
            </a:xfrm>
            <a:custGeom>
              <a:avLst/>
              <a:gdLst/>
              <a:ahLst/>
              <a:cxnLst>
                <a:cxn ang="0">
                  <a:pos x="39" y="534"/>
                </a:cxn>
                <a:cxn ang="0">
                  <a:pos x="153" y="319"/>
                </a:cxn>
                <a:cxn ang="0">
                  <a:pos x="313" y="161"/>
                </a:cxn>
                <a:cxn ang="0">
                  <a:pos x="503" y="56"/>
                </a:cxn>
                <a:cxn ang="0">
                  <a:pos x="713" y="5"/>
                </a:cxn>
                <a:cxn ang="0">
                  <a:pos x="823" y="0"/>
                </a:cxn>
                <a:cxn ang="0">
                  <a:pos x="924" y="2"/>
                </a:cxn>
                <a:cxn ang="0">
                  <a:pos x="1015" y="14"/>
                </a:cxn>
                <a:cxn ang="0">
                  <a:pos x="1095" y="30"/>
                </a:cxn>
                <a:cxn ang="0">
                  <a:pos x="1160" y="53"/>
                </a:cxn>
                <a:cxn ang="0">
                  <a:pos x="1210" y="83"/>
                </a:cxn>
                <a:cxn ang="0">
                  <a:pos x="1224" y="92"/>
                </a:cxn>
                <a:cxn ang="0">
                  <a:pos x="1235" y="106"/>
                </a:cxn>
                <a:cxn ang="0">
                  <a:pos x="1224" y="113"/>
                </a:cxn>
                <a:cxn ang="0">
                  <a:pos x="1189" y="106"/>
                </a:cxn>
                <a:cxn ang="0">
                  <a:pos x="1134" y="94"/>
                </a:cxn>
                <a:cxn ang="0">
                  <a:pos x="1097" y="83"/>
                </a:cxn>
                <a:cxn ang="0">
                  <a:pos x="958" y="56"/>
                </a:cxn>
                <a:cxn ang="0">
                  <a:pos x="800" y="53"/>
                </a:cxn>
                <a:cxn ang="0">
                  <a:pos x="633" y="75"/>
                </a:cxn>
                <a:cxn ang="0">
                  <a:pos x="476" y="129"/>
                </a:cxn>
                <a:cxn ang="0">
                  <a:pos x="340" y="216"/>
                </a:cxn>
                <a:cxn ang="0">
                  <a:pos x="283" y="264"/>
                </a:cxn>
                <a:cxn ang="0">
                  <a:pos x="202" y="355"/>
                </a:cxn>
                <a:cxn ang="0">
                  <a:pos x="149" y="428"/>
                </a:cxn>
                <a:cxn ang="0">
                  <a:pos x="115" y="495"/>
                </a:cxn>
                <a:cxn ang="0">
                  <a:pos x="92" y="559"/>
                </a:cxn>
                <a:cxn ang="0">
                  <a:pos x="81" y="590"/>
                </a:cxn>
                <a:cxn ang="0">
                  <a:pos x="54" y="658"/>
                </a:cxn>
                <a:cxn ang="0">
                  <a:pos x="29" y="696"/>
                </a:cxn>
                <a:cxn ang="0">
                  <a:pos x="9" y="707"/>
                </a:cxn>
                <a:cxn ang="0">
                  <a:pos x="2" y="696"/>
                </a:cxn>
                <a:cxn ang="0">
                  <a:pos x="2" y="664"/>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81" y="590"/>
                  </a:lnTo>
                  <a:lnTo>
                    <a:pt x="69" y="628"/>
                  </a:lnTo>
                  <a:lnTo>
                    <a:pt x="54" y="658"/>
                  </a:lnTo>
                  <a:lnTo>
                    <a:pt x="41" y="679"/>
                  </a:lnTo>
                  <a:lnTo>
                    <a:pt x="29" y="696"/>
                  </a:lnTo>
                  <a:lnTo>
                    <a:pt x="18" y="704"/>
                  </a:lnTo>
                  <a:lnTo>
                    <a:pt x="9" y="707"/>
                  </a:lnTo>
                  <a:lnTo>
                    <a:pt x="4" y="704"/>
                  </a:lnTo>
                  <a:lnTo>
                    <a:pt x="2" y="696"/>
                  </a:lnTo>
                  <a:lnTo>
                    <a:pt x="0" y="681"/>
                  </a:lnTo>
                  <a:lnTo>
                    <a:pt x="2" y="664"/>
                  </a:lnTo>
                  <a:lnTo>
                    <a:pt x="2" y="664"/>
                  </a:lnTo>
                </a:path>
              </a:pathLst>
            </a:custGeom>
            <a:solidFill>
              <a:srgbClr val="FFEF82"/>
            </a:solidFill>
            <a:ln w="9525" cap="rnd">
              <a:noFill/>
              <a:round/>
              <a:headEnd/>
              <a:tailEnd/>
            </a:ln>
            <a:effectLst/>
          </p:spPr>
          <p:txBody>
            <a:bodyPr/>
            <a:lstStyle/>
            <a:p>
              <a:pPr>
                <a:defRPr/>
              </a:pPr>
              <a:endParaRPr lang="en-US" dirty="0"/>
            </a:p>
          </p:txBody>
        </p:sp>
        <p:sp>
          <p:nvSpPr>
            <p:cNvPr id="307" name="Freeform 1331"/>
            <p:cNvSpPr>
              <a:spLocks/>
            </p:cNvSpPr>
            <p:nvPr/>
          </p:nvSpPr>
          <p:spPr bwMode="auto">
            <a:xfrm>
              <a:off x="2083" y="1310"/>
              <a:ext cx="1212" cy="688"/>
            </a:xfrm>
            <a:custGeom>
              <a:avLst/>
              <a:gdLst/>
              <a:ahLst/>
              <a:cxnLst>
                <a:cxn ang="0">
                  <a:pos x="41" y="518"/>
                </a:cxn>
                <a:cxn ang="0">
                  <a:pos x="159" y="308"/>
                </a:cxn>
                <a:cxn ang="0">
                  <a:pos x="317" y="154"/>
                </a:cxn>
                <a:cxn ang="0">
                  <a:pos x="504" y="53"/>
                </a:cxn>
                <a:cxn ang="0">
                  <a:pos x="711" y="5"/>
                </a:cxn>
                <a:cxn ang="0">
                  <a:pos x="817" y="0"/>
                </a:cxn>
                <a:cxn ang="0">
                  <a:pos x="916" y="3"/>
                </a:cxn>
                <a:cxn ang="0">
                  <a:pos x="1005" y="12"/>
                </a:cxn>
                <a:cxn ang="0">
                  <a:pos x="1080" y="26"/>
                </a:cxn>
                <a:cxn ang="0">
                  <a:pos x="1143" y="48"/>
                </a:cxn>
                <a:cxn ang="0">
                  <a:pos x="1190" y="73"/>
                </a:cxn>
                <a:cxn ang="0">
                  <a:pos x="1203" y="81"/>
                </a:cxn>
                <a:cxn ang="0">
                  <a:pos x="1211" y="94"/>
                </a:cxn>
                <a:cxn ang="0">
                  <a:pos x="1201" y="97"/>
                </a:cxn>
                <a:cxn ang="0">
                  <a:pos x="1169" y="94"/>
                </a:cxn>
                <a:cxn ang="0">
                  <a:pos x="1118" y="81"/>
                </a:cxn>
                <a:cxn ang="0">
                  <a:pos x="1086" y="71"/>
                </a:cxn>
                <a:cxn ang="0">
                  <a:pos x="948" y="46"/>
                </a:cxn>
                <a:cxn ang="0">
                  <a:pos x="791" y="43"/>
                </a:cxn>
                <a:cxn ang="0">
                  <a:pos x="625" y="64"/>
                </a:cxn>
                <a:cxn ang="0">
                  <a:pos x="469" y="119"/>
                </a:cxn>
                <a:cxn ang="0">
                  <a:pos x="332" y="205"/>
                </a:cxn>
                <a:cxn ang="0">
                  <a:pos x="278" y="256"/>
                </a:cxn>
                <a:cxn ang="0">
                  <a:pos x="193" y="344"/>
                </a:cxn>
                <a:cxn ang="0">
                  <a:pos x="140" y="417"/>
                </a:cxn>
                <a:cxn ang="0">
                  <a:pos x="106" y="483"/>
                </a:cxn>
                <a:cxn ang="0">
                  <a:pos x="83" y="544"/>
                </a:cxn>
                <a:cxn ang="0">
                  <a:pos x="73" y="573"/>
                </a:cxn>
                <a:cxn ang="0">
                  <a:pos x="48" y="638"/>
                </a:cxn>
                <a:cxn ang="0">
                  <a:pos x="25" y="674"/>
                </a:cxn>
                <a:cxn ang="0">
                  <a:pos x="9" y="687"/>
                </a:cxn>
                <a:cxn ang="0">
                  <a:pos x="2" y="677"/>
                </a:cxn>
                <a:cxn ang="0">
                  <a:pos x="2" y="64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73" y="573"/>
                  </a:lnTo>
                  <a:lnTo>
                    <a:pt x="60" y="610"/>
                  </a:lnTo>
                  <a:lnTo>
                    <a:pt x="48" y="638"/>
                  </a:lnTo>
                  <a:lnTo>
                    <a:pt x="35" y="659"/>
                  </a:lnTo>
                  <a:lnTo>
                    <a:pt x="25" y="674"/>
                  </a:lnTo>
                  <a:lnTo>
                    <a:pt x="16" y="684"/>
                  </a:lnTo>
                  <a:lnTo>
                    <a:pt x="9" y="687"/>
                  </a:lnTo>
                  <a:lnTo>
                    <a:pt x="3" y="684"/>
                  </a:lnTo>
                  <a:lnTo>
                    <a:pt x="2" y="677"/>
                  </a:lnTo>
                  <a:lnTo>
                    <a:pt x="0" y="663"/>
                  </a:lnTo>
                  <a:lnTo>
                    <a:pt x="2" y="645"/>
                  </a:lnTo>
                  <a:lnTo>
                    <a:pt x="2" y="645"/>
                  </a:lnTo>
                </a:path>
              </a:pathLst>
            </a:custGeom>
            <a:solidFill>
              <a:srgbClr val="FFF18B"/>
            </a:solidFill>
            <a:ln w="9525" cap="rnd">
              <a:noFill/>
              <a:round/>
              <a:headEnd/>
              <a:tailEnd/>
            </a:ln>
            <a:effectLst/>
          </p:spPr>
          <p:txBody>
            <a:bodyPr/>
            <a:lstStyle/>
            <a:p>
              <a:pPr>
                <a:defRPr/>
              </a:pPr>
              <a:endParaRPr lang="en-US" dirty="0"/>
            </a:p>
          </p:txBody>
        </p:sp>
        <p:sp>
          <p:nvSpPr>
            <p:cNvPr id="308" name="Freeform 1332"/>
            <p:cNvSpPr>
              <a:spLocks/>
            </p:cNvSpPr>
            <p:nvPr/>
          </p:nvSpPr>
          <p:spPr bwMode="auto">
            <a:xfrm>
              <a:off x="2089" y="1312"/>
              <a:ext cx="1185" cy="671"/>
            </a:xfrm>
            <a:custGeom>
              <a:avLst/>
              <a:gdLst/>
              <a:ahLst/>
              <a:cxnLst>
                <a:cxn ang="0">
                  <a:pos x="45" y="506"/>
                </a:cxn>
                <a:cxn ang="0">
                  <a:pos x="164" y="299"/>
                </a:cxn>
                <a:cxn ang="0">
                  <a:pos x="321" y="149"/>
                </a:cxn>
                <a:cxn ang="0">
                  <a:pos x="505" y="52"/>
                </a:cxn>
                <a:cxn ang="0">
                  <a:pos x="706" y="6"/>
                </a:cxn>
                <a:cxn ang="0">
                  <a:pos x="809" y="0"/>
                </a:cxn>
                <a:cxn ang="0">
                  <a:pos x="906" y="4"/>
                </a:cxn>
                <a:cxn ang="0">
                  <a:pos x="993" y="13"/>
                </a:cxn>
                <a:cxn ang="0">
                  <a:pos x="1066" y="25"/>
                </a:cxn>
                <a:cxn ang="0">
                  <a:pos x="1125" y="42"/>
                </a:cxn>
                <a:cxn ang="0">
                  <a:pos x="1168" y="63"/>
                </a:cxn>
                <a:cxn ang="0">
                  <a:pos x="1180" y="72"/>
                </a:cxn>
                <a:cxn ang="0">
                  <a:pos x="1189" y="82"/>
                </a:cxn>
                <a:cxn ang="0">
                  <a:pos x="1178" y="84"/>
                </a:cxn>
                <a:cxn ang="0">
                  <a:pos x="1149" y="80"/>
                </a:cxn>
                <a:cxn ang="0">
                  <a:pos x="1102" y="68"/>
                </a:cxn>
                <a:cxn ang="0">
                  <a:pos x="1073" y="59"/>
                </a:cxn>
                <a:cxn ang="0">
                  <a:pos x="938" y="36"/>
                </a:cxn>
                <a:cxn ang="0">
                  <a:pos x="782" y="34"/>
                </a:cxn>
                <a:cxn ang="0">
                  <a:pos x="618" y="57"/>
                </a:cxn>
                <a:cxn ang="0">
                  <a:pos x="461" y="110"/>
                </a:cxn>
                <a:cxn ang="0">
                  <a:pos x="324" y="195"/>
                </a:cxn>
                <a:cxn ang="0">
                  <a:pos x="268" y="246"/>
                </a:cxn>
                <a:cxn ang="0">
                  <a:pos x="183" y="335"/>
                </a:cxn>
                <a:cxn ang="0">
                  <a:pos x="130" y="409"/>
                </a:cxn>
                <a:cxn ang="0">
                  <a:pos x="96" y="471"/>
                </a:cxn>
                <a:cxn ang="0">
                  <a:pos x="73" y="531"/>
                </a:cxn>
                <a:cxn ang="0">
                  <a:pos x="65" y="558"/>
                </a:cxn>
                <a:cxn ang="0">
                  <a:pos x="40" y="621"/>
                </a:cxn>
                <a:cxn ang="0">
                  <a:pos x="19" y="657"/>
                </a:cxn>
                <a:cxn ang="0">
                  <a:pos x="4" y="670"/>
                </a:cxn>
                <a:cxn ang="0">
                  <a:pos x="0" y="658"/>
                </a:cxn>
                <a:cxn ang="0">
                  <a:pos x="2" y="630"/>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65" y="558"/>
                  </a:lnTo>
                  <a:lnTo>
                    <a:pt x="52" y="594"/>
                  </a:lnTo>
                  <a:lnTo>
                    <a:pt x="40" y="621"/>
                  </a:lnTo>
                  <a:lnTo>
                    <a:pt x="29" y="642"/>
                  </a:lnTo>
                  <a:lnTo>
                    <a:pt x="19" y="657"/>
                  </a:lnTo>
                  <a:lnTo>
                    <a:pt x="10" y="665"/>
                  </a:lnTo>
                  <a:lnTo>
                    <a:pt x="4" y="670"/>
                  </a:lnTo>
                  <a:lnTo>
                    <a:pt x="0" y="667"/>
                  </a:lnTo>
                  <a:lnTo>
                    <a:pt x="0" y="658"/>
                  </a:lnTo>
                  <a:lnTo>
                    <a:pt x="0" y="646"/>
                  </a:lnTo>
                  <a:lnTo>
                    <a:pt x="2" y="630"/>
                  </a:lnTo>
                  <a:lnTo>
                    <a:pt x="2" y="630"/>
                  </a:lnTo>
                </a:path>
              </a:pathLst>
            </a:custGeom>
            <a:solidFill>
              <a:srgbClr val="FFF395"/>
            </a:solidFill>
            <a:ln w="9525" cap="rnd">
              <a:noFill/>
              <a:round/>
              <a:headEnd/>
              <a:tailEnd/>
            </a:ln>
            <a:effectLst/>
          </p:spPr>
          <p:txBody>
            <a:bodyPr/>
            <a:lstStyle/>
            <a:p>
              <a:pPr>
                <a:defRPr/>
              </a:pPr>
              <a:endParaRPr lang="en-US" dirty="0"/>
            </a:p>
          </p:txBody>
        </p:sp>
        <p:sp>
          <p:nvSpPr>
            <p:cNvPr id="309" name="Freeform 1333"/>
            <p:cNvSpPr>
              <a:spLocks/>
            </p:cNvSpPr>
            <p:nvPr/>
          </p:nvSpPr>
          <p:spPr bwMode="auto">
            <a:xfrm>
              <a:off x="2093" y="1313"/>
              <a:ext cx="1167" cy="652"/>
            </a:xfrm>
            <a:custGeom>
              <a:avLst/>
              <a:gdLst/>
              <a:ahLst/>
              <a:cxnLst>
                <a:cxn ang="0">
                  <a:pos x="48" y="489"/>
                </a:cxn>
                <a:cxn ang="0">
                  <a:pos x="170" y="287"/>
                </a:cxn>
                <a:cxn ang="0">
                  <a:pos x="326" y="142"/>
                </a:cxn>
                <a:cxn ang="0">
                  <a:pos x="508" y="48"/>
                </a:cxn>
                <a:cxn ang="0">
                  <a:pos x="704" y="4"/>
                </a:cxn>
                <a:cxn ang="0">
                  <a:pos x="803" y="0"/>
                </a:cxn>
                <a:cxn ang="0">
                  <a:pos x="897" y="2"/>
                </a:cxn>
                <a:cxn ang="0">
                  <a:pos x="982" y="8"/>
                </a:cxn>
                <a:cxn ang="0">
                  <a:pos x="1053" y="20"/>
                </a:cxn>
                <a:cxn ang="0">
                  <a:pos x="1108" y="34"/>
                </a:cxn>
                <a:cxn ang="0">
                  <a:pos x="1148" y="50"/>
                </a:cxn>
                <a:cxn ang="0">
                  <a:pos x="1159" y="59"/>
                </a:cxn>
                <a:cxn ang="0">
                  <a:pos x="1166" y="68"/>
                </a:cxn>
                <a:cxn ang="0">
                  <a:pos x="1155" y="68"/>
                </a:cxn>
                <a:cxn ang="0">
                  <a:pos x="1129" y="63"/>
                </a:cxn>
                <a:cxn ang="0">
                  <a:pos x="1087" y="52"/>
                </a:cxn>
                <a:cxn ang="0">
                  <a:pos x="1060" y="44"/>
                </a:cxn>
                <a:cxn ang="0">
                  <a:pos x="927" y="20"/>
                </a:cxn>
                <a:cxn ang="0">
                  <a:pos x="771" y="20"/>
                </a:cxn>
                <a:cxn ang="0">
                  <a:pos x="609" y="44"/>
                </a:cxn>
                <a:cxn ang="0">
                  <a:pos x="453" y="96"/>
                </a:cxn>
                <a:cxn ang="0">
                  <a:pos x="316" y="183"/>
                </a:cxn>
                <a:cxn ang="0">
                  <a:pos x="261" y="234"/>
                </a:cxn>
                <a:cxn ang="0">
                  <a:pos x="177" y="320"/>
                </a:cxn>
                <a:cxn ang="0">
                  <a:pos x="122" y="396"/>
                </a:cxn>
                <a:cxn ang="0">
                  <a:pos x="89" y="460"/>
                </a:cxn>
                <a:cxn ang="0">
                  <a:pos x="67" y="514"/>
                </a:cxn>
                <a:cxn ang="0">
                  <a:pos x="57" y="539"/>
                </a:cxn>
                <a:cxn ang="0">
                  <a:pos x="34" y="601"/>
                </a:cxn>
                <a:cxn ang="0">
                  <a:pos x="15" y="636"/>
                </a:cxn>
                <a:cxn ang="0">
                  <a:pos x="4" y="650"/>
                </a:cxn>
                <a:cxn ang="0">
                  <a:pos x="0" y="638"/>
                </a:cxn>
                <a:cxn ang="0">
                  <a:pos x="4" y="611"/>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57" y="539"/>
                  </a:lnTo>
                  <a:lnTo>
                    <a:pt x="44" y="576"/>
                  </a:lnTo>
                  <a:lnTo>
                    <a:pt x="34" y="601"/>
                  </a:lnTo>
                  <a:lnTo>
                    <a:pt x="23" y="622"/>
                  </a:lnTo>
                  <a:lnTo>
                    <a:pt x="15" y="636"/>
                  </a:lnTo>
                  <a:lnTo>
                    <a:pt x="8" y="645"/>
                  </a:lnTo>
                  <a:lnTo>
                    <a:pt x="4" y="650"/>
                  </a:lnTo>
                  <a:lnTo>
                    <a:pt x="0" y="645"/>
                  </a:lnTo>
                  <a:lnTo>
                    <a:pt x="0" y="638"/>
                  </a:lnTo>
                  <a:lnTo>
                    <a:pt x="0" y="629"/>
                  </a:lnTo>
                  <a:lnTo>
                    <a:pt x="4" y="611"/>
                  </a:lnTo>
                  <a:lnTo>
                    <a:pt x="4" y="611"/>
                  </a:lnTo>
                </a:path>
              </a:pathLst>
            </a:custGeom>
            <a:solidFill>
              <a:srgbClr val="FFF59F"/>
            </a:solidFill>
            <a:ln w="9525" cap="rnd">
              <a:noFill/>
              <a:round/>
              <a:headEnd/>
              <a:tailEnd/>
            </a:ln>
            <a:effectLst/>
          </p:spPr>
          <p:txBody>
            <a:bodyPr/>
            <a:lstStyle/>
            <a:p>
              <a:pPr>
                <a:defRPr/>
              </a:pPr>
              <a:endParaRPr lang="en-US" dirty="0"/>
            </a:p>
          </p:txBody>
        </p:sp>
        <p:sp>
          <p:nvSpPr>
            <p:cNvPr id="310" name="Freeform 1334"/>
            <p:cNvSpPr>
              <a:spLocks/>
            </p:cNvSpPr>
            <p:nvPr/>
          </p:nvSpPr>
          <p:spPr bwMode="auto">
            <a:xfrm>
              <a:off x="2090" y="1313"/>
              <a:ext cx="1135" cy="631"/>
            </a:xfrm>
            <a:custGeom>
              <a:avLst/>
              <a:gdLst/>
              <a:ahLst/>
              <a:cxnLst>
                <a:cxn ang="0">
                  <a:pos x="50" y="473"/>
                </a:cxn>
                <a:cxn ang="0">
                  <a:pos x="174" y="275"/>
                </a:cxn>
                <a:cxn ang="0">
                  <a:pos x="333" y="135"/>
                </a:cxn>
                <a:cxn ang="0">
                  <a:pos x="510" y="46"/>
                </a:cxn>
                <a:cxn ang="0">
                  <a:pos x="701" y="4"/>
                </a:cxn>
                <a:cxn ang="0">
                  <a:pos x="796" y="0"/>
                </a:cxn>
                <a:cxn ang="0">
                  <a:pos x="889" y="2"/>
                </a:cxn>
                <a:cxn ang="0">
                  <a:pos x="971" y="8"/>
                </a:cxn>
                <a:cxn ang="0">
                  <a:pos x="1039" y="16"/>
                </a:cxn>
                <a:cxn ang="0">
                  <a:pos x="1093" y="29"/>
                </a:cxn>
                <a:cxn ang="0">
                  <a:pos x="1127" y="41"/>
                </a:cxn>
                <a:cxn ang="0">
                  <a:pos x="1138" y="48"/>
                </a:cxn>
                <a:cxn ang="0">
                  <a:pos x="1144" y="54"/>
                </a:cxn>
                <a:cxn ang="0">
                  <a:pos x="1134" y="54"/>
                </a:cxn>
                <a:cxn ang="0">
                  <a:pos x="1108" y="48"/>
                </a:cxn>
                <a:cxn ang="0">
                  <a:pos x="1070" y="40"/>
                </a:cxn>
                <a:cxn ang="0">
                  <a:pos x="1047" y="31"/>
                </a:cxn>
                <a:cxn ang="0">
                  <a:pos x="916" y="10"/>
                </a:cxn>
                <a:cxn ang="0">
                  <a:pos x="763" y="8"/>
                </a:cxn>
                <a:cxn ang="0">
                  <a:pos x="602" y="34"/>
                </a:cxn>
                <a:cxn ang="0">
                  <a:pos x="444" y="86"/>
                </a:cxn>
                <a:cxn ang="0">
                  <a:pos x="310" y="172"/>
                </a:cxn>
                <a:cxn ang="0">
                  <a:pos x="253" y="222"/>
                </a:cxn>
                <a:cxn ang="0">
                  <a:pos x="168" y="310"/>
                </a:cxn>
                <a:cxn ang="0">
                  <a:pos x="113" y="383"/>
                </a:cxn>
                <a:cxn ang="0">
                  <a:pos x="80" y="445"/>
                </a:cxn>
                <a:cxn ang="0">
                  <a:pos x="59" y="498"/>
                </a:cxn>
                <a:cxn ang="0">
                  <a:pos x="50" y="521"/>
                </a:cxn>
                <a:cxn ang="0">
                  <a:pos x="27" y="581"/>
                </a:cxn>
                <a:cxn ang="0">
                  <a:pos x="11" y="616"/>
                </a:cxn>
                <a:cxn ang="0">
                  <a:pos x="0" y="627"/>
                </a:cxn>
                <a:cxn ang="0">
                  <a:pos x="0" y="618"/>
                </a:cxn>
                <a:cxn ang="0">
                  <a:pos x="4" y="592"/>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50" y="521"/>
                  </a:lnTo>
                  <a:lnTo>
                    <a:pt x="37" y="554"/>
                  </a:lnTo>
                  <a:lnTo>
                    <a:pt x="27" y="581"/>
                  </a:lnTo>
                  <a:lnTo>
                    <a:pt x="16" y="601"/>
                  </a:lnTo>
                  <a:lnTo>
                    <a:pt x="11" y="616"/>
                  </a:lnTo>
                  <a:lnTo>
                    <a:pt x="4" y="624"/>
                  </a:lnTo>
                  <a:lnTo>
                    <a:pt x="0" y="627"/>
                  </a:lnTo>
                  <a:lnTo>
                    <a:pt x="0" y="624"/>
                  </a:lnTo>
                  <a:lnTo>
                    <a:pt x="0" y="618"/>
                  </a:lnTo>
                  <a:lnTo>
                    <a:pt x="2" y="607"/>
                  </a:lnTo>
                  <a:lnTo>
                    <a:pt x="4" y="592"/>
                  </a:lnTo>
                  <a:lnTo>
                    <a:pt x="4" y="592"/>
                  </a:lnTo>
                </a:path>
              </a:pathLst>
            </a:custGeom>
            <a:solidFill>
              <a:srgbClr val="FFF7A8"/>
            </a:solidFill>
            <a:ln w="9525" cap="rnd">
              <a:noFill/>
              <a:round/>
              <a:headEnd/>
              <a:tailEnd/>
            </a:ln>
            <a:effectLst/>
          </p:spPr>
          <p:txBody>
            <a:bodyPr/>
            <a:lstStyle/>
            <a:p>
              <a:pPr>
                <a:defRPr/>
              </a:pPr>
              <a:endParaRPr lang="en-US" dirty="0"/>
            </a:p>
          </p:txBody>
        </p:sp>
        <p:sp>
          <p:nvSpPr>
            <p:cNvPr id="311" name="Freeform 1335"/>
            <p:cNvSpPr>
              <a:spLocks/>
            </p:cNvSpPr>
            <p:nvPr/>
          </p:nvSpPr>
          <p:spPr bwMode="auto">
            <a:xfrm>
              <a:off x="2016" y="1952"/>
              <a:ext cx="198" cy="170"/>
            </a:xfrm>
            <a:custGeom>
              <a:avLst/>
              <a:gdLst/>
              <a:ahLst/>
              <a:cxnLst>
                <a:cxn ang="0">
                  <a:pos x="94" y="118"/>
                </a:cxn>
                <a:cxn ang="0">
                  <a:pos x="154" y="127"/>
                </a:cxn>
                <a:cxn ang="0">
                  <a:pos x="160" y="90"/>
                </a:cxn>
                <a:cxn ang="0">
                  <a:pos x="160" y="90"/>
                </a:cxn>
                <a:cxn ang="0">
                  <a:pos x="160" y="74"/>
                </a:cxn>
                <a:cxn ang="0">
                  <a:pos x="152" y="61"/>
                </a:cxn>
                <a:cxn ang="0">
                  <a:pos x="139" y="50"/>
                </a:cxn>
                <a:cxn ang="0">
                  <a:pos x="124" y="44"/>
                </a:cxn>
                <a:cxn ang="0">
                  <a:pos x="105" y="39"/>
                </a:cxn>
                <a:cxn ang="0">
                  <a:pos x="105" y="39"/>
                </a:cxn>
                <a:cxn ang="0">
                  <a:pos x="78" y="38"/>
                </a:cxn>
                <a:cxn ang="0">
                  <a:pos x="61" y="44"/>
                </a:cxn>
                <a:cxn ang="0">
                  <a:pos x="50" y="53"/>
                </a:cxn>
                <a:cxn ang="0">
                  <a:pos x="44" y="64"/>
                </a:cxn>
                <a:cxn ang="0">
                  <a:pos x="41" y="71"/>
                </a:cxn>
                <a:cxn ang="0">
                  <a:pos x="36" y="110"/>
                </a:cxn>
                <a:cxn ang="0">
                  <a:pos x="94" y="118"/>
                </a:cxn>
                <a:cxn ang="0">
                  <a:pos x="91" y="154"/>
                </a:cxn>
                <a:cxn ang="0">
                  <a:pos x="0" y="141"/>
                </a:cxn>
                <a:cxn ang="0">
                  <a:pos x="13" y="61"/>
                </a:cxn>
                <a:cxn ang="0">
                  <a:pos x="13" y="61"/>
                </a:cxn>
                <a:cxn ang="0">
                  <a:pos x="16" y="44"/>
                </a:cxn>
                <a:cxn ang="0">
                  <a:pos x="23" y="32"/>
                </a:cxn>
                <a:cxn ang="0">
                  <a:pos x="31" y="20"/>
                </a:cxn>
                <a:cxn ang="0">
                  <a:pos x="40" y="13"/>
                </a:cxn>
                <a:cxn ang="0">
                  <a:pos x="52" y="6"/>
                </a:cxn>
                <a:cxn ang="0">
                  <a:pos x="63" y="4"/>
                </a:cxn>
                <a:cxn ang="0">
                  <a:pos x="73" y="0"/>
                </a:cxn>
                <a:cxn ang="0">
                  <a:pos x="87" y="0"/>
                </a:cxn>
                <a:cxn ang="0">
                  <a:pos x="99" y="0"/>
                </a:cxn>
                <a:cxn ang="0">
                  <a:pos x="110" y="2"/>
                </a:cxn>
                <a:cxn ang="0">
                  <a:pos x="110" y="2"/>
                </a:cxn>
                <a:cxn ang="0">
                  <a:pos x="120" y="4"/>
                </a:cxn>
                <a:cxn ang="0">
                  <a:pos x="133" y="8"/>
                </a:cxn>
                <a:cxn ang="0">
                  <a:pos x="145" y="13"/>
                </a:cxn>
                <a:cxn ang="0">
                  <a:pos x="158" y="18"/>
                </a:cxn>
                <a:cxn ang="0">
                  <a:pos x="168" y="25"/>
                </a:cxn>
                <a:cxn ang="0">
                  <a:pos x="177" y="36"/>
                </a:cxn>
                <a:cxn ang="0">
                  <a:pos x="186" y="46"/>
                </a:cxn>
                <a:cxn ang="0">
                  <a:pos x="190" y="59"/>
                </a:cxn>
                <a:cxn ang="0">
                  <a:pos x="194" y="74"/>
                </a:cxn>
                <a:cxn ang="0">
                  <a:pos x="191" y="90"/>
                </a:cxn>
                <a:cxn ang="0">
                  <a:pos x="179" y="169"/>
                </a:cxn>
                <a:cxn ang="0">
                  <a:pos x="91" y="154"/>
                </a:cxn>
                <a:cxn ang="0">
                  <a:pos x="94" y="118"/>
                </a:cxn>
                <a:cxn ang="0">
                  <a:pos x="94" y="118"/>
                </a:cxn>
              </a:cxnLst>
              <a:rect l="0" t="0" r="r" b="b"/>
              <a:pathLst>
                <a:path w="195" h="170">
                  <a:moveTo>
                    <a:pt x="94" y="118"/>
                  </a:moveTo>
                  <a:lnTo>
                    <a:pt x="154" y="127"/>
                  </a:lnTo>
                  <a:lnTo>
                    <a:pt x="160" y="90"/>
                  </a:lnTo>
                  <a:lnTo>
                    <a:pt x="160" y="90"/>
                  </a:lnTo>
                  <a:lnTo>
                    <a:pt x="160" y="74"/>
                  </a:lnTo>
                  <a:lnTo>
                    <a:pt x="152" y="61"/>
                  </a:lnTo>
                  <a:lnTo>
                    <a:pt x="139" y="50"/>
                  </a:lnTo>
                  <a:lnTo>
                    <a:pt x="124" y="44"/>
                  </a:lnTo>
                  <a:lnTo>
                    <a:pt x="105" y="39"/>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3" y="61"/>
                  </a:lnTo>
                  <a:lnTo>
                    <a:pt x="16" y="44"/>
                  </a:lnTo>
                  <a:lnTo>
                    <a:pt x="23" y="32"/>
                  </a:lnTo>
                  <a:lnTo>
                    <a:pt x="31" y="20"/>
                  </a:lnTo>
                  <a:lnTo>
                    <a:pt x="40" y="13"/>
                  </a:lnTo>
                  <a:lnTo>
                    <a:pt x="52" y="6"/>
                  </a:lnTo>
                  <a:lnTo>
                    <a:pt x="63" y="4"/>
                  </a:lnTo>
                  <a:lnTo>
                    <a:pt x="73" y="0"/>
                  </a:lnTo>
                  <a:lnTo>
                    <a:pt x="87" y="0"/>
                  </a:lnTo>
                  <a:lnTo>
                    <a:pt x="99" y="0"/>
                  </a:lnTo>
                  <a:lnTo>
                    <a:pt x="110" y="2"/>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lnTo>
                    <a:pt x="94" y="118"/>
                  </a:lnTo>
                </a:path>
              </a:pathLst>
            </a:custGeom>
            <a:solidFill>
              <a:srgbClr val="00009E"/>
            </a:solidFill>
            <a:ln w="9525" cap="rnd">
              <a:noFill/>
              <a:round/>
              <a:headEnd/>
              <a:tailEnd/>
            </a:ln>
            <a:effectLst/>
          </p:spPr>
          <p:txBody>
            <a:bodyPr/>
            <a:lstStyle/>
            <a:p>
              <a:pPr>
                <a:defRPr/>
              </a:pPr>
              <a:endParaRPr lang="en-US" dirty="0"/>
            </a:p>
          </p:txBody>
        </p:sp>
        <p:sp>
          <p:nvSpPr>
            <p:cNvPr id="312" name="Freeform 1336"/>
            <p:cNvSpPr>
              <a:spLocks/>
            </p:cNvSpPr>
            <p:nvPr/>
          </p:nvSpPr>
          <p:spPr bwMode="auto">
            <a:xfrm>
              <a:off x="2066" y="1744"/>
              <a:ext cx="222" cy="193"/>
            </a:xfrm>
            <a:custGeom>
              <a:avLst/>
              <a:gdLst/>
              <a:ahLst/>
              <a:cxnLst>
                <a:cxn ang="0">
                  <a:pos x="42" y="96"/>
                </a:cxn>
                <a:cxn ang="0">
                  <a:pos x="63" y="53"/>
                </a:cxn>
                <a:cxn ang="0">
                  <a:pos x="75" y="39"/>
                </a:cxn>
                <a:cxn ang="0">
                  <a:pos x="88" y="37"/>
                </a:cxn>
                <a:cxn ang="0">
                  <a:pos x="94" y="39"/>
                </a:cxn>
                <a:cxn ang="0">
                  <a:pos x="107" y="50"/>
                </a:cxn>
                <a:cxn ang="0">
                  <a:pos x="109" y="66"/>
                </a:cxn>
                <a:cxn ang="0">
                  <a:pos x="88" y="117"/>
                </a:cxn>
                <a:cxn ang="0">
                  <a:pos x="48" y="140"/>
                </a:cxn>
                <a:cxn ang="0">
                  <a:pos x="178" y="159"/>
                </a:cxn>
                <a:cxn ang="0">
                  <a:pos x="132" y="94"/>
                </a:cxn>
                <a:cxn ang="0">
                  <a:pos x="139" y="81"/>
                </a:cxn>
                <a:cxn ang="0">
                  <a:pos x="153" y="73"/>
                </a:cxn>
                <a:cxn ang="0">
                  <a:pos x="174" y="81"/>
                </a:cxn>
                <a:cxn ang="0">
                  <a:pos x="183" y="85"/>
                </a:cxn>
                <a:cxn ang="0">
                  <a:pos x="197" y="89"/>
                </a:cxn>
                <a:cxn ang="0">
                  <a:pos x="210" y="92"/>
                </a:cxn>
                <a:cxn ang="0">
                  <a:pos x="222" y="51"/>
                </a:cxn>
                <a:cxn ang="0">
                  <a:pos x="218" y="53"/>
                </a:cxn>
                <a:cxn ang="0">
                  <a:pos x="208" y="53"/>
                </a:cxn>
                <a:cxn ang="0">
                  <a:pos x="187" y="43"/>
                </a:cxn>
                <a:cxn ang="0">
                  <a:pos x="169" y="39"/>
                </a:cxn>
                <a:cxn ang="0">
                  <a:pos x="149" y="37"/>
                </a:cxn>
                <a:cxn ang="0">
                  <a:pos x="134" y="48"/>
                </a:cxn>
                <a:cxn ang="0">
                  <a:pos x="134" y="35"/>
                </a:cxn>
                <a:cxn ang="0">
                  <a:pos x="123" y="16"/>
                </a:cxn>
                <a:cxn ang="0">
                  <a:pos x="107" y="3"/>
                </a:cxn>
                <a:cxn ang="0">
                  <a:pos x="103" y="2"/>
                </a:cxn>
                <a:cxn ang="0">
                  <a:pos x="88" y="0"/>
                </a:cxn>
                <a:cxn ang="0">
                  <a:pos x="73" y="0"/>
                </a:cxn>
                <a:cxn ang="0">
                  <a:pos x="59" y="7"/>
                </a:cxn>
                <a:cxn ang="0">
                  <a:pos x="42" y="23"/>
                </a:cxn>
                <a:cxn ang="0">
                  <a:pos x="0" y="117"/>
                </a:cxn>
                <a:cxn ang="0">
                  <a:pos x="63" y="106"/>
                </a:cxn>
              </a:cxnLst>
              <a:rect l="0" t="0" r="r" b="b"/>
              <a:pathLst>
                <a:path w="228" h="194">
                  <a:moveTo>
                    <a:pt x="63" y="106"/>
                  </a:moveTo>
                  <a:lnTo>
                    <a:pt x="42" y="96"/>
                  </a:lnTo>
                  <a:lnTo>
                    <a:pt x="63" y="53"/>
                  </a:lnTo>
                  <a:lnTo>
                    <a:pt x="63" y="53"/>
                  </a:lnTo>
                  <a:lnTo>
                    <a:pt x="66" y="43"/>
                  </a:lnTo>
                  <a:lnTo>
                    <a:pt x="75" y="39"/>
                  </a:lnTo>
                  <a:lnTo>
                    <a:pt x="82" y="37"/>
                  </a:lnTo>
                  <a:lnTo>
                    <a:pt x="88" y="37"/>
                  </a:lnTo>
                  <a:lnTo>
                    <a:pt x="94" y="39"/>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2" y="94"/>
                  </a:lnTo>
                  <a:lnTo>
                    <a:pt x="139" y="81"/>
                  </a:lnTo>
                  <a:lnTo>
                    <a:pt x="144" y="75"/>
                  </a:lnTo>
                  <a:lnTo>
                    <a:pt x="153" y="73"/>
                  </a:lnTo>
                  <a:lnTo>
                    <a:pt x="162" y="75"/>
                  </a:lnTo>
                  <a:lnTo>
                    <a:pt x="174" y="81"/>
                  </a:lnTo>
                  <a:lnTo>
                    <a:pt x="174" y="81"/>
                  </a:lnTo>
                  <a:lnTo>
                    <a:pt x="183" y="85"/>
                  </a:lnTo>
                  <a:lnTo>
                    <a:pt x="191" y="87"/>
                  </a:lnTo>
                  <a:lnTo>
                    <a:pt x="197" y="89"/>
                  </a:lnTo>
                  <a:lnTo>
                    <a:pt x="203" y="89"/>
                  </a:lnTo>
                  <a:lnTo>
                    <a:pt x="210" y="92"/>
                  </a:lnTo>
                  <a:lnTo>
                    <a:pt x="227" y="53"/>
                  </a:lnTo>
                  <a:lnTo>
                    <a:pt x="222" y="51"/>
                  </a:lnTo>
                  <a:lnTo>
                    <a:pt x="222" y="51"/>
                  </a:lnTo>
                  <a:lnTo>
                    <a:pt x="218" y="53"/>
                  </a:lnTo>
                  <a:lnTo>
                    <a:pt x="214" y="53"/>
                  </a:lnTo>
                  <a:lnTo>
                    <a:pt x="208" y="53"/>
                  </a:lnTo>
                  <a:lnTo>
                    <a:pt x="199" y="50"/>
                  </a:lnTo>
                  <a:lnTo>
                    <a:pt x="187" y="43"/>
                  </a:lnTo>
                  <a:lnTo>
                    <a:pt x="187" y="43"/>
                  </a:lnTo>
                  <a:lnTo>
                    <a:pt x="169" y="39"/>
                  </a:lnTo>
                  <a:lnTo>
                    <a:pt x="157" y="35"/>
                  </a:lnTo>
                  <a:lnTo>
                    <a:pt x="149" y="37"/>
                  </a:lnTo>
                  <a:lnTo>
                    <a:pt x="141" y="41"/>
                  </a:lnTo>
                  <a:lnTo>
                    <a:pt x="134" y="48"/>
                  </a:lnTo>
                  <a:lnTo>
                    <a:pt x="134" y="48"/>
                  </a:lnTo>
                  <a:lnTo>
                    <a:pt x="134" y="35"/>
                  </a:lnTo>
                  <a:lnTo>
                    <a:pt x="130" y="27"/>
                  </a:lnTo>
                  <a:lnTo>
                    <a:pt x="123" y="16"/>
                  </a:lnTo>
                  <a:lnTo>
                    <a:pt x="117" y="9"/>
                  </a:lnTo>
                  <a:lnTo>
                    <a:pt x="107" y="3"/>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lnTo>
                    <a:pt x="63" y="106"/>
                  </a:lnTo>
                </a:path>
              </a:pathLst>
            </a:custGeom>
            <a:solidFill>
              <a:srgbClr val="00009E"/>
            </a:solidFill>
            <a:ln w="9525" cap="rnd">
              <a:noFill/>
              <a:round/>
              <a:headEnd/>
              <a:tailEnd/>
            </a:ln>
            <a:effectLst/>
          </p:spPr>
          <p:txBody>
            <a:bodyPr/>
            <a:lstStyle/>
            <a:p>
              <a:pPr>
                <a:defRPr/>
              </a:pPr>
              <a:endParaRPr lang="en-US" dirty="0"/>
            </a:p>
          </p:txBody>
        </p:sp>
        <p:sp>
          <p:nvSpPr>
            <p:cNvPr id="313" name="Freeform 1337"/>
            <p:cNvSpPr>
              <a:spLocks/>
            </p:cNvSpPr>
            <p:nvPr/>
          </p:nvSpPr>
          <p:spPr bwMode="auto">
            <a:xfrm>
              <a:off x="2189" y="1552"/>
              <a:ext cx="197" cy="192"/>
            </a:xfrm>
            <a:custGeom>
              <a:avLst/>
              <a:gdLst/>
              <a:ahLst/>
              <a:cxnLst>
                <a:cxn ang="0">
                  <a:pos x="136" y="66"/>
                </a:cxn>
                <a:cxn ang="0">
                  <a:pos x="149" y="85"/>
                </a:cxn>
                <a:cxn ang="0">
                  <a:pos x="153" y="101"/>
                </a:cxn>
                <a:cxn ang="0">
                  <a:pos x="151" y="117"/>
                </a:cxn>
                <a:cxn ang="0">
                  <a:pos x="145" y="129"/>
                </a:cxn>
                <a:cxn ang="0">
                  <a:pos x="142" y="135"/>
                </a:cxn>
                <a:cxn ang="0">
                  <a:pos x="132" y="143"/>
                </a:cxn>
                <a:cxn ang="0">
                  <a:pos x="119" y="150"/>
                </a:cxn>
                <a:cxn ang="0">
                  <a:pos x="103" y="152"/>
                </a:cxn>
                <a:cxn ang="0">
                  <a:pos x="84" y="145"/>
                </a:cxn>
                <a:cxn ang="0">
                  <a:pos x="62" y="131"/>
                </a:cxn>
                <a:cxn ang="0">
                  <a:pos x="52" y="122"/>
                </a:cxn>
                <a:cxn ang="0">
                  <a:pos x="37" y="103"/>
                </a:cxn>
                <a:cxn ang="0">
                  <a:pos x="34" y="87"/>
                </a:cxn>
                <a:cxn ang="0">
                  <a:pos x="35" y="69"/>
                </a:cxn>
                <a:cxn ang="0">
                  <a:pos x="41" y="59"/>
                </a:cxn>
                <a:cxn ang="0">
                  <a:pos x="46" y="53"/>
                </a:cxn>
                <a:cxn ang="0">
                  <a:pos x="54" y="44"/>
                </a:cxn>
                <a:cxn ang="0">
                  <a:pos x="67" y="38"/>
                </a:cxn>
                <a:cxn ang="0">
                  <a:pos x="84" y="36"/>
                </a:cxn>
                <a:cxn ang="0">
                  <a:pos x="103" y="43"/>
                </a:cxn>
                <a:cxn ang="0">
                  <a:pos x="126" y="55"/>
                </a:cxn>
                <a:cxn ang="0">
                  <a:pos x="149" y="25"/>
                </a:cxn>
                <a:cxn ang="0">
                  <a:pos x="113" y="4"/>
                </a:cxn>
                <a:cxn ang="0">
                  <a:pos x="80" y="0"/>
                </a:cxn>
                <a:cxn ang="0">
                  <a:pos x="54" y="6"/>
                </a:cxn>
                <a:cxn ang="0">
                  <a:pos x="34" y="19"/>
                </a:cxn>
                <a:cxn ang="0">
                  <a:pos x="20" y="32"/>
                </a:cxn>
                <a:cxn ang="0">
                  <a:pos x="16" y="38"/>
                </a:cxn>
                <a:cxn ang="0">
                  <a:pos x="4" y="57"/>
                </a:cxn>
                <a:cxn ang="0">
                  <a:pos x="0" y="82"/>
                </a:cxn>
                <a:cxn ang="0">
                  <a:pos x="2" y="112"/>
                </a:cxn>
                <a:cxn ang="0">
                  <a:pos x="20" y="143"/>
                </a:cxn>
                <a:cxn ang="0">
                  <a:pos x="37" y="161"/>
                </a:cxn>
                <a:cxn ang="0">
                  <a:pos x="75" y="184"/>
                </a:cxn>
                <a:cxn ang="0">
                  <a:pos x="107" y="189"/>
                </a:cxn>
                <a:cxn ang="0">
                  <a:pos x="135" y="182"/>
                </a:cxn>
                <a:cxn ang="0">
                  <a:pos x="153" y="169"/>
                </a:cxn>
                <a:cxn ang="0">
                  <a:pos x="165" y="154"/>
                </a:cxn>
                <a:cxn ang="0">
                  <a:pos x="172" y="148"/>
                </a:cxn>
                <a:cxn ang="0">
                  <a:pos x="183" y="129"/>
                </a:cxn>
                <a:cxn ang="0">
                  <a:pos x="189" y="103"/>
                </a:cxn>
                <a:cxn ang="0">
                  <a:pos x="184" y="76"/>
                </a:cxn>
                <a:cxn ang="0">
                  <a:pos x="165" y="43"/>
                </a:cxn>
                <a:cxn ang="0">
                  <a:pos x="126" y="55"/>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20" y="32"/>
                  </a:lnTo>
                  <a:lnTo>
                    <a:pt x="16" y="38"/>
                  </a:lnTo>
                  <a:lnTo>
                    <a:pt x="9" y="46"/>
                  </a:lnTo>
                  <a:lnTo>
                    <a:pt x="4" y="57"/>
                  </a:lnTo>
                  <a:lnTo>
                    <a:pt x="2" y="69"/>
                  </a:lnTo>
                  <a:lnTo>
                    <a:pt x="0" y="82"/>
                  </a:lnTo>
                  <a:lnTo>
                    <a:pt x="0" y="97"/>
                  </a:lnTo>
                  <a:lnTo>
                    <a:pt x="2" y="112"/>
                  </a:lnTo>
                  <a:lnTo>
                    <a:pt x="8" y="129"/>
                  </a:lnTo>
                  <a:lnTo>
                    <a:pt x="20" y="143"/>
                  </a:lnTo>
                  <a:lnTo>
                    <a:pt x="37" y="161"/>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lnTo>
                    <a:pt x="126" y="55"/>
                  </a:lnTo>
                </a:path>
              </a:pathLst>
            </a:custGeom>
            <a:solidFill>
              <a:srgbClr val="00009E"/>
            </a:solidFill>
            <a:ln w="9525" cap="rnd">
              <a:noFill/>
              <a:round/>
              <a:headEnd/>
              <a:tailEnd/>
            </a:ln>
            <a:effectLst/>
          </p:spPr>
          <p:txBody>
            <a:bodyPr/>
            <a:lstStyle/>
            <a:p>
              <a:pPr>
                <a:defRPr/>
              </a:pPr>
              <a:endParaRPr lang="en-US" dirty="0"/>
            </a:p>
          </p:txBody>
        </p:sp>
        <p:sp>
          <p:nvSpPr>
            <p:cNvPr id="314" name="Freeform 1338"/>
            <p:cNvSpPr>
              <a:spLocks/>
            </p:cNvSpPr>
            <p:nvPr/>
          </p:nvSpPr>
          <p:spPr bwMode="auto">
            <a:xfrm>
              <a:off x="2335" y="1459"/>
              <a:ext cx="144" cy="167"/>
            </a:xfrm>
            <a:custGeom>
              <a:avLst/>
              <a:gdLst/>
              <a:ahLst/>
              <a:cxnLst>
                <a:cxn ang="0">
                  <a:pos x="143" y="142"/>
                </a:cxn>
                <a:cxn ang="0">
                  <a:pos x="113" y="166"/>
                </a:cxn>
                <a:cxn ang="0">
                  <a:pos x="0" y="23"/>
                </a:cxn>
                <a:cxn ang="0">
                  <a:pos x="28" y="0"/>
                </a:cxn>
                <a:cxn ang="0">
                  <a:pos x="143" y="142"/>
                </a:cxn>
                <a:cxn ang="0">
                  <a:pos x="143" y="142"/>
                </a:cxn>
              </a:cxnLst>
              <a:rect l="0" t="0" r="r" b="b"/>
              <a:pathLst>
                <a:path w="144" h="167">
                  <a:moveTo>
                    <a:pt x="143" y="142"/>
                  </a:moveTo>
                  <a:lnTo>
                    <a:pt x="113" y="166"/>
                  </a:lnTo>
                  <a:lnTo>
                    <a:pt x="0" y="23"/>
                  </a:lnTo>
                  <a:lnTo>
                    <a:pt x="28" y="0"/>
                  </a:lnTo>
                  <a:lnTo>
                    <a:pt x="143" y="142"/>
                  </a:lnTo>
                  <a:lnTo>
                    <a:pt x="143" y="142"/>
                  </a:lnTo>
                </a:path>
              </a:pathLst>
            </a:custGeom>
            <a:solidFill>
              <a:srgbClr val="00009E"/>
            </a:solidFill>
            <a:ln w="9525" cap="rnd">
              <a:noFill/>
              <a:round/>
              <a:headEnd/>
              <a:tailEnd/>
            </a:ln>
            <a:effectLst/>
          </p:spPr>
          <p:txBody>
            <a:bodyPr/>
            <a:lstStyle/>
            <a:p>
              <a:pPr>
                <a:defRPr/>
              </a:pPr>
              <a:endParaRPr lang="en-US" dirty="0"/>
            </a:p>
          </p:txBody>
        </p:sp>
        <p:sp>
          <p:nvSpPr>
            <p:cNvPr id="315" name="Freeform 1339"/>
            <p:cNvSpPr>
              <a:spLocks/>
            </p:cNvSpPr>
            <p:nvPr/>
          </p:nvSpPr>
          <p:spPr bwMode="auto">
            <a:xfrm>
              <a:off x="2386" y="1348"/>
              <a:ext cx="173" cy="200"/>
            </a:xfrm>
            <a:custGeom>
              <a:avLst/>
              <a:gdLst/>
              <a:ahLst/>
              <a:cxnLst>
                <a:cxn ang="0">
                  <a:pos x="169" y="184"/>
                </a:cxn>
                <a:cxn ang="0">
                  <a:pos x="134" y="203"/>
                </a:cxn>
                <a:cxn ang="0">
                  <a:pos x="63" y="73"/>
                </a:cxn>
                <a:cxn ang="0">
                  <a:pos x="15" y="98"/>
                </a:cxn>
                <a:cxn ang="0">
                  <a:pos x="0" y="71"/>
                </a:cxn>
                <a:cxn ang="0">
                  <a:pos x="128" y="0"/>
                </a:cxn>
                <a:cxn ang="0">
                  <a:pos x="145" y="27"/>
                </a:cxn>
                <a:cxn ang="0">
                  <a:pos x="97" y="54"/>
                </a:cxn>
                <a:cxn ang="0">
                  <a:pos x="169" y="184"/>
                </a:cxn>
                <a:cxn ang="0">
                  <a:pos x="169" y="184"/>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lnTo>
                    <a:pt x="169" y="184"/>
                  </a:lnTo>
                </a:path>
              </a:pathLst>
            </a:custGeom>
            <a:solidFill>
              <a:srgbClr val="00009E"/>
            </a:solidFill>
            <a:ln w="9525" cap="rnd">
              <a:noFill/>
              <a:round/>
              <a:headEnd/>
              <a:tailEnd/>
            </a:ln>
            <a:effectLst/>
          </p:spPr>
          <p:txBody>
            <a:bodyPr/>
            <a:lstStyle/>
            <a:p>
              <a:pPr>
                <a:defRPr/>
              </a:pPr>
              <a:endParaRPr lang="en-US" dirty="0"/>
            </a:p>
          </p:txBody>
        </p:sp>
        <p:sp>
          <p:nvSpPr>
            <p:cNvPr id="316" name="Freeform 1340"/>
            <p:cNvSpPr>
              <a:spLocks/>
            </p:cNvSpPr>
            <p:nvPr/>
          </p:nvSpPr>
          <p:spPr bwMode="auto">
            <a:xfrm>
              <a:off x="2682" y="1280"/>
              <a:ext cx="173" cy="202"/>
            </a:xfrm>
            <a:custGeom>
              <a:avLst/>
              <a:gdLst/>
              <a:ahLst/>
              <a:cxnLst>
                <a:cxn ang="0">
                  <a:pos x="137" y="30"/>
                </a:cxn>
                <a:cxn ang="0">
                  <a:pos x="42" y="48"/>
                </a:cxn>
                <a:cxn ang="0">
                  <a:pos x="48" y="85"/>
                </a:cxn>
                <a:cxn ang="0">
                  <a:pos x="137" y="71"/>
                </a:cxn>
                <a:cxn ang="0">
                  <a:pos x="141" y="103"/>
                </a:cxn>
                <a:cxn ang="0">
                  <a:pos x="54" y="117"/>
                </a:cxn>
                <a:cxn ang="0">
                  <a:pos x="63" y="163"/>
                </a:cxn>
                <a:cxn ang="0">
                  <a:pos x="160" y="147"/>
                </a:cxn>
                <a:cxn ang="0">
                  <a:pos x="167" y="177"/>
                </a:cxn>
                <a:cxn ang="0">
                  <a:pos x="29" y="201"/>
                </a:cxn>
                <a:cxn ang="0">
                  <a:pos x="0" y="23"/>
                </a:cxn>
                <a:cxn ang="0">
                  <a:pos x="132" y="0"/>
                </a:cxn>
                <a:cxn ang="0">
                  <a:pos x="137" y="30"/>
                </a:cxn>
                <a:cxn ang="0">
                  <a:pos x="137" y="30"/>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lnTo>
                    <a:pt x="137" y="30"/>
                  </a:lnTo>
                </a:path>
              </a:pathLst>
            </a:custGeom>
            <a:solidFill>
              <a:srgbClr val="00009E"/>
            </a:solidFill>
            <a:ln w="9525" cap="rnd">
              <a:noFill/>
              <a:round/>
              <a:headEnd/>
              <a:tailEnd/>
            </a:ln>
            <a:effectLst/>
          </p:spPr>
          <p:txBody>
            <a:bodyPr/>
            <a:lstStyle/>
            <a:p>
              <a:pPr>
                <a:defRPr/>
              </a:pPr>
              <a:endParaRPr lang="en-US" dirty="0"/>
            </a:p>
          </p:txBody>
        </p:sp>
        <p:sp>
          <p:nvSpPr>
            <p:cNvPr id="317" name="Freeform 1341"/>
            <p:cNvSpPr>
              <a:spLocks/>
            </p:cNvSpPr>
            <p:nvPr/>
          </p:nvSpPr>
          <p:spPr bwMode="auto">
            <a:xfrm>
              <a:off x="2880" y="1275"/>
              <a:ext cx="147" cy="191"/>
            </a:xfrm>
            <a:custGeom>
              <a:avLst/>
              <a:gdLst/>
              <a:ahLst/>
              <a:cxnLst>
                <a:cxn ang="0">
                  <a:pos x="82" y="190"/>
                </a:cxn>
                <a:cxn ang="0">
                  <a:pos x="45" y="185"/>
                </a:cxn>
                <a:cxn ang="0">
                  <a:pos x="55" y="37"/>
                </a:cxn>
                <a:cxn ang="0">
                  <a:pos x="0" y="34"/>
                </a:cxn>
                <a:cxn ang="0">
                  <a:pos x="2" y="0"/>
                </a:cxn>
                <a:cxn ang="0">
                  <a:pos x="151" y="12"/>
                </a:cxn>
                <a:cxn ang="0">
                  <a:pos x="148" y="44"/>
                </a:cxn>
                <a:cxn ang="0">
                  <a:pos x="93" y="39"/>
                </a:cxn>
                <a:cxn ang="0">
                  <a:pos x="82" y="190"/>
                </a:cxn>
                <a:cxn ang="0">
                  <a:pos x="82" y="190"/>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lnTo>
                    <a:pt x="82" y="190"/>
                  </a:lnTo>
                </a:path>
              </a:pathLst>
            </a:custGeom>
            <a:solidFill>
              <a:srgbClr val="00009E"/>
            </a:solidFill>
            <a:ln w="9525" cap="rnd">
              <a:noFill/>
              <a:round/>
              <a:headEnd/>
              <a:tailEnd/>
            </a:ln>
            <a:effectLst/>
          </p:spPr>
          <p:txBody>
            <a:bodyPr/>
            <a:lstStyle/>
            <a:p>
              <a:pPr>
                <a:defRPr/>
              </a:pPr>
              <a:endParaRPr lang="en-US" dirty="0"/>
            </a:p>
          </p:txBody>
        </p:sp>
        <p:sp>
          <p:nvSpPr>
            <p:cNvPr id="318" name="Freeform 1342"/>
            <p:cNvSpPr>
              <a:spLocks/>
            </p:cNvSpPr>
            <p:nvPr/>
          </p:nvSpPr>
          <p:spPr bwMode="auto">
            <a:xfrm>
              <a:off x="3136" y="1345"/>
              <a:ext cx="173" cy="208"/>
            </a:xfrm>
            <a:custGeom>
              <a:avLst/>
              <a:gdLst/>
              <a:ahLst/>
              <a:cxnLst>
                <a:cxn ang="0">
                  <a:pos x="110" y="78"/>
                </a:cxn>
                <a:cxn ang="0">
                  <a:pos x="136" y="46"/>
                </a:cxn>
                <a:cxn ang="0">
                  <a:pos x="136" y="46"/>
                </a:cxn>
                <a:cxn ang="0">
                  <a:pos x="128" y="122"/>
                </a:cxn>
                <a:cxn ang="0">
                  <a:pos x="85" y="103"/>
                </a:cxn>
                <a:cxn ang="0">
                  <a:pos x="110" y="78"/>
                </a:cxn>
                <a:cxn ang="0">
                  <a:pos x="82" y="54"/>
                </a:cxn>
                <a:cxn ang="0">
                  <a:pos x="0" y="140"/>
                </a:cxn>
                <a:cxn ang="0">
                  <a:pos x="37" y="158"/>
                </a:cxn>
                <a:cxn ang="0">
                  <a:pos x="64" y="128"/>
                </a:cxn>
                <a:cxn ang="0">
                  <a:pos x="124" y="156"/>
                </a:cxn>
                <a:cxn ang="0">
                  <a:pos x="119" y="193"/>
                </a:cxn>
                <a:cxn ang="0">
                  <a:pos x="158" y="210"/>
                </a:cxn>
                <a:cxn ang="0">
                  <a:pos x="175" y="18"/>
                </a:cxn>
                <a:cxn ang="0">
                  <a:pos x="133" y="0"/>
                </a:cxn>
                <a:cxn ang="0">
                  <a:pos x="82" y="54"/>
                </a:cxn>
                <a:cxn ang="0">
                  <a:pos x="110" y="78"/>
                </a:cxn>
                <a:cxn ang="0">
                  <a:pos x="110" y="78"/>
                </a:cxn>
              </a:cxnLst>
              <a:rect l="0" t="0" r="r" b="b"/>
              <a:pathLst>
                <a:path w="176" h="211">
                  <a:moveTo>
                    <a:pt x="110" y="78"/>
                  </a:moveTo>
                  <a:lnTo>
                    <a:pt x="136" y="46"/>
                  </a:ln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lnTo>
                    <a:pt x="110" y="78"/>
                  </a:lnTo>
                </a:path>
              </a:pathLst>
            </a:custGeom>
            <a:solidFill>
              <a:srgbClr val="00009E"/>
            </a:solidFill>
            <a:ln w="9525" cap="rnd">
              <a:noFill/>
              <a:round/>
              <a:headEnd/>
              <a:tailEnd/>
            </a:ln>
            <a:effectLst/>
          </p:spPr>
          <p:txBody>
            <a:bodyPr/>
            <a:lstStyle/>
            <a:p>
              <a:pPr>
                <a:defRPr/>
              </a:pPr>
              <a:endParaRPr lang="en-US" dirty="0"/>
            </a:p>
          </p:txBody>
        </p:sp>
        <p:sp>
          <p:nvSpPr>
            <p:cNvPr id="319" name="Freeform 1343"/>
            <p:cNvSpPr>
              <a:spLocks/>
            </p:cNvSpPr>
            <p:nvPr/>
          </p:nvSpPr>
          <p:spPr bwMode="auto">
            <a:xfrm>
              <a:off x="3331" y="1426"/>
              <a:ext cx="191" cy="200"/>
            </a:xfrm>
            <a:custGeom>
              <a:avLst/>
              <a:gdLst/>
              <a:ahLst/>
              <a:cxnLst>
                <a:cxn ang="0">
                  <a:pos x="158" y="73"/>
                </a:cxn>
                <a:cxn ang="0">
                  <a:pos x="190" y="98"/>
                </a:cxn>
                <a:cxn ang="0">
                  <a:pos x="27" y="202"/>
                </a:cxn>
                <a:cxn ang="0">
                  <a:pos x="0" y="178"/>
                </a:cxn>
                <a:cxn ang="0">
                  <a:pos x="65" y="0"/>
                </a:cxn>
                <a:cxn ang="0">
                  <a:pos x="96" y="25"/>
                </a:cxn>
                <a:cxn ang="0">
                  <a:pos x="42" y="156"/>
                </a:cxn>
                <a:cxn ang="0">
                  <a:pos x="42" y="156"/>
                </a:cxn>
                <a:cxn ang="0">
                  <a:pos x="158" y="73"/>
                </a:cxn>
                <a:cxn ang="0">
                  <a:pos x="158" y="73"/>
                </a:cxn>
              </a:cxnLst>
              <a:rect l="0" t="0" r="r" b="b"/>
              <a:pathLst>
                <a:path w="191" h="203">
                  <a:moveTo>
                    <a:pt x="158" y="73"/>
                  </a:moveTo>
                  <a:lnTo>
                    <a:pt x="190" y="98"/>
                  </a:lnTo>
                  <a:lnTo>
                    <a:pt x="27" y="202"/>
                  </a:lnTo>
                  <a:lnTo>
                    <a:pt x="0" y="178"/>
                  </a:lnTo>
                  <a:lnTo>
                    <a:pt x="65" y="0"/>
                  </a:lnTo>
                  <a:lnTo>
                    <a:pt x="96" y="25"/>
                  </a:lnTo>
                  <a:lnTo>
                    <a:pt x="42" y="156"/>
                  </a:lnTo>
                  <a:lnTo>
                    <a:pt x="42" y="156"/>
                  </a:lnTo>
                  <a:lnTo>
                    <a:pt x="158" y="73"/>
                  </a:lnTo>
                  <a:lnTo>
                    <a:pt x="158" y="73"/>
                  </a:lnTo>
                </a:path>
              </a:pathLst>
            </a:custGeom>
            <a:solidFill>
              <a:srgbClr val="00009E"/>
            </a:solidFill>
            <a:ln w="9525" cap="rnd">
              <a:noFill/>
              <a:round/>
              <a:headEnd/>
              <a:tailEnd/>
            </a:ln>
            <a:effectLst/>
          </p:spPr>
          <p:txBody>
            <a:bodyPr/>
            <a:lstStyle/>
            <a:p>
              <a:pPr>
                <a:defRPr/>
              </a:pPr>
              <a:endParaRPr lang="en-US" dirty="0"/>
            </a:p>
          </p:txBody>
        </p:sp>
        <p:sp>
          <p:nvSpPr>
            <p:cNvPr id="320" name="Freeform 1344"/>
            <p:cNvSpPr>
              <a:spLocks/>
            </p:cNvSpPr>
            <p:nvPr/>
          </p:nvSpPr>
          <p:spPr bwMode="auto">
            <a:xfrm>
              <a:off x="3406" y="1594"/>
              <a:ext cx="222" cy="201"/>
            </a:xfrm>
            <a:custGeom>
              <a:avLst/>
              <a:gdLst/>
              <a:ahLst/>
              <a:cxnLst>
                <a:cxn ang="0">
                  <a:pos x="131" y="52"/>
                </a:cxn>
                <a:cxn ang="0">
                  <a:pos x="163" y="41"/>
                </a:cxn>
                <a:cxn ang="0">
                  <a:pos x="163" y="41"/>
                </a:cxn>
                <a:cxn ang="0">
                  <a:pos x="119" y="102"/>
                </a:cxn>
                <a:cxn ang="0">
                  <a:pos x="92" y="66"/>
                </a:cxn>
                <a:cxn ang="0">
                  <a:pos x="131" y="52"/>
                </a:cxn>
                <a:cxn ang="0">
                  <a:pos x="117" y="20"/>
                </a:cxn>
                <a:cxn ang="0">
                  <a:pos x="0" y="56"/>
                </a:cxn>
                <a:cxn ang="0">
                  <a:pos x="23" y="87"/>
                </a:cxn>
                <a:cxn ang="0">
                  <a:pos x="62" y="75"/>
                </a:cxn>
                <a:cxn ang="0">
                  <a:pos x="101" y="130"/>
                </a:cxn>
                <a:cxn ang="0">
                  <a:pos x="80" y="161"/>
                </a:cxn>
                <a:cxn ang="0">
                  <a:pos x="103" y="195"/>
                </a:cxn>
                <a:cxn ang="0">
                  <a:pos x="210" y="35"/>
                </a:cxn>
                <a:cxn ang="0">
                  <a:pos x="184" y="0"/>
                </a:cxn>
                <a:cxn ang="0">
                  <a:pos x="117" y="20"/>
                </a:cxn>
                <a:cxn ang="0">
                  <a:pos x="131" y="52"/>
                </a:cxn>
                <a:cxn ang="0">
                  <a:pos x="131" y="52"/>
                </a:cxn>
              </a:cxnLst>
              <a:rect l="0" t="0" r="r" b="b"/>
              <a:pathLst>
                <a:path w="211" h="196">
                  <a:moveTo>
                    <a:pt x="131" y="52"/>
                  </a:moveTo>
                  <a:lnTo>
                    <a:pt x="163" y="41"/>
                  </a:ln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lnTo>
                    <a:pt x="131" y="52"/>
                  </a:lnTo>
                </a:path>
              </a:pathLst>
            </a:custGeom>
            <a:solidFill>
              <a:srgbClr val="00009E"/>
            </a:solidFill>
            <a:ln w="9525" cap="rnd">
              <a:noFill/>
              <a:round/>
              <a:headEnd/>
              <a:tailEnd/>
            </a:ln>
            <a:effectLst/>
          </p:spPr>
          <p:txBody>
            <a:bodyPr/>
            <a:lstStyle/>
            <a:p>
              <a:pPr>
                <a:defRPr/>
              </a:pPr>
              <a:endParaRPr lang="en-US" dirty="0"/>
            </a:p>
          </p:txBody>
        </p:sp>
        <p:sp>
          <p:nvSpPr>
            <p:cNvPr id="321" name="Freeform 1345"/>
            <p:cNvSpPr>
              <a:spLocks/>
            </p:cNvSpPr>
            <p:nvPr/>
          </p:nvSpPr>
          <p:spPr bwMode="auto">
            <a:xfrm>
              <a:off x="3519" y="1752"/>
              <a:ext cx="222" cy="208"/>
            </a:xfrm>
            <a:custGeom>
              <a:avLst/>
              <a:gdLst/>
              <a:ahLst/>
              <a:cxnLst>
                <a:cxn ang="0">
                  <a:pos x="210" y="104"/>
                </a:cxn>
                <a:cxn ang="0">
                  <a:pos x="223" y="136"/>
                </a:cxn>
                <a:cxn ang="0">
                  <a:pos x="54" y="203"/>
                </a:cxn>
                <a:cxn ang="0">
                  <a:pos x="42" y="167"/>
                </a:cxn>
                <a:cxn ang="0">
                  <a:pos x="135" y="52"/>
                </a:cxn>
                <a:cxn ang="0">
                  <a:pos x="135" y="50"/>
                </a:cxn>
                <a:cxn ang="0">
                  <a:pos x="13" y="98"/>
                </a:cxn>
                <a:cxn ang="0">
                  <a:pos x="0" y="64"/>
                </a:cxn>
                <a:cxn ang="0">
                  <a:pos x="170" y="0"/>
                </a:cxn>
                <a:cxn ang="0">
                  <a:pos x="185" y="37"/>
                </a:cxn>
                <a:cxn ang="0">
                  <a:pos x="93" y="149"/>
                </a:cxn>
                <a:cxn ang="0">
                  <a:pos x="93" y="149"/>
                </a:cxn>
                <a:cxn ang="0">
                  <a:pos x="210" y="104"/>
                </a:cxn>
                <a:cxn ang="0">
                  <a:pos x="210" y="104"/>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93" y="149"/>
                  </a:lnTo>
                  <a:lnTo>
                    <a:pt x="210" y="104"/>
                  </a:lnTo>
                  <a:lnTo>
                    <a:pt x="210" y="104"/>
                  </a:lnTo>
                </a:path>
              </a:pathLst>
            </a:custGeom>
            <a:solidFill>
              <a:srgbClr val="00009E"/>
            </a:solidFill>
            <a:ln w="9525" cap="rnd">
              <a:noFill/>
              <a:round/>
              <a:headEnd/>
              <a:tailEnd/>
            </a:ln>
            <a:effectLst/>
          </p:spPr>
          <p:txBody>
            <a:bodyPr/>
            <a:lstStyle/>
            <a:p>
              <a:pPr>
                <a:defRPr/>
              </a:pPr>
              <a:endParaRPr lang="en-US" dirty="0"/>
            </a:p>
          </p:txBody>
        </p:sp>
        <p:sp>
          <p:nvSpPr>
            <p:cNvPr id="322" name="Freeform 1346"/>
            <p:cNvSpPr>
              <a:spLocks/>
            </p:cNvSpPr>
            <p:nvPr/>
          </p:nvSpPr>
          <p:spPr bwMode="auto">
            <a:xfrm>
              <a:off x="3570" y="1968"/>
              <a:ext cx="197" cy="154"/>
            </a:xfrm>
            <a:custGeom>
              <a:avLst/>
              <a:gdLst/>
              <a:ahLst/>
              <a:cxnLst>
                <a:cxn ang="0">
                  <a:pos x="3" y="114"/>
                </a:cxn>
                <a:cxn ang="0">
                  <a:pos x="0" y="76"/>
                </a:cxn>
                <a:cxn ang="0">
                  <a:pos x="149" y="59"/>
                </a:cxn>
                <a:cxn ang="0">
                  <a:pos x="140" y="4"/>
                </a:cxn>
                <a:cxn ang="0">
                  <a:pos x="174" y="0"/>
                </a:cxn>
                <a:cxn ang="0">
                  <a:pos x="191" y="145"/>
                </a:cxn>
                <a:cxn ang="0">
                  <a:pos x="159" y="150"/>
                </a:cxn>
                <a:cxn ang="0">
                  <a:pos x="152" y="97"/>
                </a:cxn>
                <a:cxn ang="0">
                  <a:pos x="3" y="114"/>
                </a:cxn>
                <a:cxn ang="0">
                  <a:pos x="3" y="114"/>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lnTo>
                    <a:pt x="3" y="114"/>
                  </a:lnTo>
                </a:path>
              </a:pathLst>
            </a:custGeom>
            <a:solidFill>
              <a:srgbClr val="00009E"/>
            </a:solidFill>
            <a:ln w="9525" cap="rnd">
              <a:noFill/>
              <a:round/>
              <a:headEnd/>
              <a:tailEnd/>
            </a:ln>
            <a:effectLst/>
          </p:spPr>
          <p:txBody>
            <a:bodyPr/>
            <a:lstStyle/>
            <a:p>
              <a:pPr>
                <a:defRPr/>
              </a:pPr>
              <a:endParaRPr lang="en-US" dirty="0"/>
            </a:p>
          </p:txBody>
        </p:sp>
        <p:sp>
          <p:nvSpPr>
            <p:cNvPr id="323" name="Rectangle 1347"/>
            <p:cNvSpPr>
              <a:spLocks noChangeArrowheads="1"/>
            </p:cNvSpPr>
            <p:nvPr/>
          </p:nvSpPr>
          <p:spPr bwMode="auto">
            <a:xfrm>
              <a:off x="1092" y="871"/>
              <a:ext cx="3576" cy="2579"/>
            </a:xfrm>
            <a:prstGeom prst="rect">
              <a:avLst/>
            </a:prstGeom>
            <a:noFill/>
            <a:ln w="9525">
              <a:noFill/>
              <a:miter lim="800000"/>
              <a:headEnd/>
              <a:tailEnd/>
            </a:ln>
            <a:effectLst/>
          </p:spPr>
          <p:txBody>
            <a:bodyPr wrap="none" anchor="ctr"/>
            <a:lstStyle/>
            <a:p>
              <a:pPr>
                <a:defRPr/>
              </a:pPr>
              <a:endParaRPr lang="en-US" dirty="0"/>
            </a:p>
          </p:txBody>
        </p:sp>
      </p:grpSp>
      <p:sp>
        <p:nvSpPr>
          <p:cNvPr id="326658" name="Rectangle 1026"/>
          <p:cNvSpPr>
            <a:spLocks noGrp="1" noChangeArrowheads="1"/>
          </p:cNvSpPr>
          <p:nvPr>
            <p:ph type="ctrTitle"/>
          </p:nvPr>
        </p:nvSpPr>
        <p:spPr>
          <a:xfrm>
            <a:off x="711200" y="406400"/>
            <a:ext cx="7721600" cy="1219200"/>
          </a:xfrm>
        </p:spPr>
        <p:txBody>
          <a:bodyPr/>
          <a:lstStyle>
            <a:lvl1pPr>
              <a:defRPr/>
            </a:lvl1pPr>
          </a:lstStyle>
          <a:p>
            <a:r>
              <a:rPr lang="en-US"/>
              <a:t>Click to edit Master title style</a:t>
            </a:r>
          </a:p>
        </p:txBody>
      </p:sp>
      <p:sp>
        <p:nvSpPr>
          <p:cNvPr id="326659" name="Rectangle 1027"/>
          <p:cNvSpPr>
            <a:spLocks noGrp="1" noChangeArrowheads="1"/>
          </p:cNvSpPr>
          <p:nvPr>
            <p:ph type="subTitle" idx="1"/>
          </p:nvPr>
        </p:nvSpPr>
        <p:spPr>
          <a:xfrm>
            <a:off x="1371600" y="5608638"/>
            <a:ext cx="6400800" cy="1300162"/>
          </a:xfrm>
        </p:spPr>
        <p:txBody>
          <a:bodyPr/>
          <a:lstStyle>
            <a:lvl1pPr marL="0" indent="0" algn="ctr">
              <a:buFontTx/>
              <a:buNone/>
              <a:defRPr/>
            </a:lvl1pPr>
          </a:lstStyle>
          <a:p>
            <a:r>
              <a:rPr lang="en-US"/>
              <a:t>Click to edit Master subtitle style</a:t>
            </a:r>
          </a:p>
        </p:txBody>
      </p:sp>
    </p:spTree>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DE228822-A406-4E97-902E-B3C8D52933AA}" type="slidenum">
              <a:rPr lang="en-US"/>
              <a:pPr>
                <a:defRPr/>
              </a:pPr>
              <a:t>‹#›</a:t>
            </a:fld>
            <a:endParaRPr lang="en-US"/>
          </a:p>
        </p:txBody>
      </p:sp>
    </p:spTree>
  </p:cSld>
  <p:clrMapOvr>
    <a:masterClrMapping/>
  </p:clrMapOvr>
  <p:transition>
    <p:pull/>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44475"/>
            <a:ext cx="21145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91250"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48166033-5E54-46D3-89CB-48C4D575F88D}" type="slidenum">
              <a:rPr lang="en-US"/>
              <a:pPr>
                <a:defRPr/>
              </a:pPr>
              <a:t>‹#›</a:t>
            </a:fld>
            <a:endParaRPr lang="en-US"/>
          </a:p>
        </p:txBody>
      </p:sp>
    </p:spTree>
  </p:cSld>
  <p:clrMapOvr>
    <a:masterClrMapping/>
  </p:clrMapOvr>
  <p:transition>
    <p:pull/>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244475"/>
            <a:ext cx="7086600" cy="1219200"/>
          </a:xfrm>
        </p:spPr>
        <p:txBody>
          <a:bodyPr/>
          <a:lstStyle/>
          <a:p>
            <a:r>
              <a:rPr lang="en-US"/>
              <a:t>Click to edit Master title style</a:t>
            </a:r>
          </a:p>
        </p:txBody>
      </p:sp>
      <p:sp>
        <p:nvSpPr>
          <p:cNvPr id="3" name="Text Placeholder 2"/>
          <p:cNvSpPr>
            <a:spLocks noGrp="1"/>
          </p:cNvSpPr>
          <p:nvPr>
            <p:ph type="body" sz="half" idx="1"/>
          </p:nvPr>
        </p:nvSpPr>
        <p:spPr>
          <a:xfrm>
            <a:off x="457200" y="1870075"/>
            <a:ext cx="41148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870075"/>
            <a:ext cx="4114800" cy="4794250"/>
          </a:xfrm>
        </p:spPr>
        <p:txBody>
          <a:bodyPr/>
          <a:lstStyle/>
          <a:p>
            <a:pPr lvl="0"/>
            <a:endParaRPr lang="en-US" noProof="0" dirty="0"/>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BAD293E-D8A0-46BD-9A3C-39827DF9B488}" type="slidenum">
              <a:rPr lang="en-US"/>
              <a:pPr>
                <a:defRPr/>
              </a:pPr>
              <a:t>‹#›</a:t>
            </a:fld>
            <a:endParaRPr lang="en-US"/>
          </a:p>
        </p:txBody>
      </p:sp>
    </p:spTree>
  </p:cSld>
  <p:clrMapOvr>
    <a:masterClrMapping/>
  </p:clrMapOvr>
  <p:transition>
    <p:pull/>
    <p:sndAc>
      <p:end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44475"/>
            <a:ext cx="7086600" cy="1219200"/>
          </a:xfrm>
        </p:spPr>
        <p:txBody>
          <a:bodyPr/>
          <a:lstStyle/>
          <a:p>
            <a:r>
              <a:rPr lang="en-US"/>
              <a:t>Click to edit Master title style</a:t>
            </a:r>
          </a:p>
        </p:txBody>
      </p:sp>
      <p:sp>
        <p:nvSpPr>
          <p:cNvPr id="3" name="ClipArt Placeholder 2"/>
          <p:cNvSpPr>
            <a:spLocks noGrp="1"/>
          </p:cNvSpPr>
          <p:nvPr>
            <p:ph type="clipArt" sz="half" idx="1"/>
          </p:nvPr>
        </p:nvSpPr>
        <p:spPr>
          <a:xfrm>
            <a:off x="457200" y="1870075"/>
            <a:ext cx="4114800" cy="4794250"/>
          </a:xfrm>
        </p:spPr>
        <p:txBody>
          <a:bodyPr/>
          <a:lstStyle/>
          <a:p>
            <a:pPr lvl="0"/>
            <a:endParaRPr lang="en-US" noProof="0" dirty="0"/>
          </a:p>
        </p:txBody>
      </p:sp>
      <p:sp>
        <p:nvSpPr>
          <p:cNvPr id="4" name="Text Placeholder 3"/>
          <p:cNvSpPr>
            <a:spLocks noGrp="1"/>
          </p:cNvSpPr>
          <p:nvPr>
            <p:ph type="body" sz="half" idx="2"/>
          </p:nvPr>
        </p:nvSpPr>
        <p:spPr>
          <a:xfrm>
            <a:off x="4724400" y="1870075"/>
            <a:ext cx="4114800" cy="479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dirty="0"/>
              <a:t>U.S. Army Inspector General School   </a:t>
            </a:r>
            <a:fld id="{73ECEC1D-30BF-4BC8-8DD2-2298BFF3453E}" type="slidenum">
              <a:rPr lang="en-US"/>
              <a:pPr>
                <a:defRPr/>
              </a:pPr>
              <a:t>‹#›</a:t>
            </a:fld>
            <a:endParaRPr lang="en-US" dirty="0"/>
          </a:p>
        </p:txBody>
      </p:sp>
    </p:spTree>
  </p:cSld>
  <p:clrMapOvr>
    <a:masterClrMapping/>
  </p:clrMapOvr>
  <p:transition>
    <p:pull/>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3618442-9BA8-4894-A9EB-6CE8101FFA4D}" type="slidenum">
              <a:rPr lang="en-US"/>
              <a:pPr>
                <a:defRPr/>
              </a:pPr>
              <a:t>‹#›</a:t>
            </a:fld>
            <a:endParaRPr lang="en-US"/>
          </a:p>
        </p:txBody>
      </p:sp>
    </p:spTree>
  </p:cSld>
  <p:clrMapOvr>
    <a:masterClrMapping/>
  </p:clrMapOvr>
  <p:transition>
    <p:pull/>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588"/>
            <a:ext cx="7772400"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100388"/>
            <a:ext cx="77724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80B6627A-F0F4-4935-BF4C-E3ED7D3BCE7A}" type="slidenum">
              <a:rPr lang="en-US"/>
              <a:pPr>
                <a:defRPr/>
              </a:pPr>
              <a:t>‹#›</a:t>
            </a:fld>
            <a:endParaRPr lang="en-US"/>
          </a:p>
        </p:txBody>
      </p:sp>
    </p:spTree>
  </p:cSld>
  <p:clrMapOvr>
    <a:masterClrMapping/>
  </p:clrMapOvr>
  <p:transition>
    <p:pull/>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70075"/>
            <a:ext cx="41148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870075"/>
            <a:ext cx="4114800" cy="4794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E20D660A-0809-48E9-ACD3-39F9E69D245C}" type="slidenum">
              <a:rPr lang="en-US"/>
              <a:pPr>
                <a:defRPr/>
              </a:pPr>
              <a:t>‹#›</a:t>
            </a:fld>
            <a:endParaRPr lang="en-US"/>
          </a:p>
        </p:txBody>
      </p:sp>
    </p:spTree>
  </p:cSld>
  <p:clrMapOvr>
    <a:masterClrMapping/>
  </p:clrMapOvr>
  <p:transition>
    <p:pull/>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6713"/>
            <a:ext cx="40401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19338"/>
            <a:ext cx="40401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36713"/>
            <a:ext cx="40417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38"/>
            <a:ext cx="40417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5274C149-BF7E-4A47-B114-9974DA9E9ECF}" type="slidenum">
              <a:rPr lang="en-US"/>
              <a:pPr>
                <a:defRPr/>
              </a:pPr>
              <a:t>‹#›</a:t>
            </a:fld>
            <a:endParaRPr lang="en-US"/>
          </a:p>
        </p:txBody>
      </p:sp>
    </p:spTree>
  </p:cSld>
  <p:clrMapOvr>
    <a:masterClrMapping/>
  </p:clrMapOvr>
  <p:transition>
    <p:pull/>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D6E46D18-0BC7-41E8-BA7F-8D05E36D6C45}" type="slidenum">
              <a:rPr lang="en-US"/>
              <a:pPr>
                <a:defRPr/>
              </a:pPr>
              <a:t>‹#›</a:t>
            </a:fld>
            <a:endParaRPr lang="en-US"/>
          </a:p>
        </p:txBody>
      </p:sp>
    </p:spTree>
  </p:cSld>
  <p:clrMapOvr>
    <a:masterClrMapping/>
  </p:clrMapOvr>
  <p:transition>
    <p:pull/>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74476936-602C-4A9D-AD2A-4CCAA0B206AC}" type="slidenum">
              <a:rPr lang="en-US"/>
              <a:pPr>
                <a:defRPr/>
              </a:pPr>
              <a:t>‹#›</a:t>
            </a:fld>
            <a:endParaRPr lang="en-US"/>
          </a:p>
        </p:txBody>
      </p:sp>
    </p:spTree>
  </p:cSld>
  <p:clrMapOvr>
    <a:masterClrMapping/>
  </p:clrMapOvr>
  <p:transition>
    <p:pull/>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3"/>
            <a:ext cx="3008313"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90513"/>
            <a:ext cx="51117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530350"/>
            <a:ext cx="300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C7556A11-52C2-40BE-82CB-3679490A25AE}" type="slidenum">
              <a:rPr lang="en-US"/>
              <a:pPr>
                <a:defRPr/>
              </a:pPr>
              <a:t>‹#›</a:t>
            </a:fld>
            <a:endParaRPr lang="en-US"/>
          </a:p>
        </p:txBody>
      </p:sp>
    </p:spTree>
  </p:cSld>
  <p:clrMapOvr>
    <a:masterClrMapping/>
  </p:clrMapOvr>
  <p:transition>
    <p:pull/>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1275"/>
            <a:ext cx="5486400"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54050"/>
            <a:ext cx="5486400"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724525"/>
            <a:ext cx="54864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52"/>
          <p:cNvSpPr>
            <a:spLocks noGrp="1" noChangeArrowheads="1"/>
          </p:cNvSpPr>
          <p:nvPr>
            <p:ph type="ftr" sz="quarter" idx="10"/>
          </p:nvPr>
        </p:nvSpPr>
        <p:spPr>
          <a:ln/>
        </p:spPr>
        <p:txBody>
          <a:bodyPr/>
          <a:lstStyle>
            <a:lvl1pPr>
              <a:defRPr/>
            </a:lvl1pPr>
          </a:lstStyle>
          <a:p>
            <a:pPr>
              <a:defRPr/>
            </a:pPr>
            <a:r>
              <a:rPr lang="en-US"/>
              <a:t>U.S. Army Inspector General School   </a:t>
            </a:r>
            <a:fld id="{B327384D-5393-40A4-814C-BFC7F6DF4651}" type="slidenum">
              <a:rPr lang="en-US"/>
              <a:pPr>
                <a:defRPr/>
              </a:pPr>
              <a:t>‹#›</a:t>
            </a:fld>
            <a:endParaRPr lang="en-US"/>
          </a:p>
        </p:txBody>
      </p:sp>
    </p:spTree>
  </p:cSld>
  <p:clrMapOvr>
    <a:masterClrMapping/>
  </p:clrMapOvr>
  <p:transition>
    <p:pull/>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050"/>
          <p:cNvSpPr>
            <a:spLocks noGrp="1" noChangeArrowheads="1"/>
          </p:cNvSpPr>
          <p:nvPr>
            <p:ph type="title"/>
          </p:nvPr>
        </p:nvSpPr>
        <p:spPr bwMode="auto">
          <a:xfrm>
            <a:off x="1828800" y="244475"/>
            <a:ext cx="7086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2051"/>
          <p:cNvSpPr>
            <a:spLocks noGrp="1" noChangeArrowheads="1"/>
          </p:cNvSpPr>
          <p:nvPr>
            <p:ph type="body" idx="1"/>
          </p:nvPr>
        </p:nvSpPr>
        <p:spPr bwMode="auto">
          <a:xfrm>
            <a:off x="457200" y="1870075"/>
            <a:ext cx="8382000" cy="479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5636" name="Rectangle 2052"/>
          <p:cNvSpPr>
            <a:spLocks noGrp="1" noChangeArrowheads="1"/>
          </p:cNvSpPr>
          <p:nvPr>
            <p:ph type="ftr" sz="quarter" idx="3"/>
          </p:nvPr>
        </p:nvSpPr>
        <p:spPr bwMode="auto">
          <a:xfrm>
            <a:off x="5029200" y="6827838"/>
            <a:ext cx="4114800" cy="487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lvl1pPr>
          </a:lstStyle>
          <a:p>
            <a:pPr>
              <a:defRPr/>
            </a:pPr>
            <a:r>
              <a:rPr lang="en-US"/>
              <a:t>U.S. Army Inspector General School   </a:t>
            </a:r>
            <a:fld id="{EE16FB11-CE68-4D75-8DBD-92B0FB13C81E}" type="slidenum">
              <a:rPr lang="en-US"/>
              <a:pPr>
                <a:defRPr/>
              </a:pPr>
              <a:t>‹#›</a:t>
            </a:fld>
            <a:endParaRPr lang="en-US"/>
          </a:p>
        </p:txBody>
      </p:sp>
      <p:pic>
        <p:nvPicPr>
          <p:cNvPr id="4101" name="Picture 2053" descr="tigucrestlarge"/>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52400" y="80963"/>
            <a:ext cx="1312416" cy="1350783"/>
          </a:xfrm>
          <a:prstGeom prst="rect">
            <a:avLst/>
          </a:prstGeom>
          <a:noFill/>
          <a:ln w="9525">
            <a:noFill/>
            <a:miter lim="800000"/>
            <a:headEnd/>
            <a:tailEnd/>
          </a:ln>
        </p:spPr>
      </p:pic>
      <p:grpSp>
        <p:nvGrpSpPr>
          <p:cNvPr id="4102" name="Group 2054"/>
          <p:cNvGrpSpPr>
            <a:grpSpLocks/>
          </p:cNvGrpSpPr>
          <p:nvPr/>
        </p:nvGrpSpPr>
        <p:grpSpPr bwMode="auto">
          <a:xfrm>
            <a:off x="228600" y="6908800"/>
            <a:ext cx="5105400" cy="161925"/>
            <a:chOff x="192" y="3792"/>
            <a:chExt cx="3216" cy="96"/>
          </a:xfrm>
        </p:grpSpPr>
        <p:sp>
          <p:nvSpPr>
            <p:cNvPr id="325639" name="Line 2055"/>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defRPr/>
              </a:pPr>
              <a:endParaRPr lang="en-US" dirty="0"/>
            </a:p>
          </p:txBody>
        </p:sp>
        <p:sp>
          <p:nvSpPr>
            <p:cNvPr id="325640" name="Line 2056"/>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defRPr/>
              </a:pPr>
              <a:endParaRPr lang="en-US" dirty="0"/>
            </a:p>
          </p:txBody>
        </p:sp>
      </p:grpSp>
      <p:sp>
        <p:nvSpPr>
          <p:cNvPr id="325641" name="Rectangle 2057"/>
          <p:cNvSpPr>
            <a:spLocks noChangeArrowheads="1"/>
          </p:cNvSpPr>
          <p:nvPr/>
        </p:nvSpPr>
        <p:spPr bwMode="auto">
          <a:xfrm>
            <a:off x="321816" y="1350783"/>
            <a:ext cx="1143000" cy="487363"/>
          </a:xfrm>
          <a:prstGeom prst="rect">
            <a:avLst/>
          </a:prstGeom>
          <a:noFill/>
          <a:ln w="9525">
            <a:noFill/>
            <a:miter lim="800000"/>
            <a:headEnd/>
            <a:tailEnd/>
          </a:ln>
          <a:effectLst/>
        </p:spPr>
        <p:txBody>
          <a:bodyPr/>
          <a:lstStyle/>
          <a:p>
            <a:pPr algn="l">
              <a:defRPr/>
            </a:pPr>
            <a:r>
              <a:rPr lang="en-US" sz="1400" i="1" dirty="0"/>
              <a:t>IG Issues</a:t>
            </a:r>
          </a:p>
        </p:txBody>
      </p:sp>
    </p:spTree>
  </p:cSld>
  <p:clrMap bg1="lt1" tx1="dk1" bg2="lt2" tx2="dk2" accent1="accent1" accent2="accent2" accent3="accent3" accent4="accent4" accent5="accent5" accent6="accent6" hlink="hlink" folHlink="folHlink"/>
  <p:sldLayoutIdLst>
    <p:sldLayoutId id="2147484616"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Lst>
  <p:transition>
    <p:pull/>
    <p:sndAc>
      <p:endSnd/>
    </p:sndAc>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armyg1.army.mil/hr/suicide/default.asp"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e.gov/documents/organization/10492.pdf"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www.state.gov/j/tip/" TargetMode="External"/><Relationship Id="rId4" Type="http://schemas.openxmlformats.org/officeDocument/2006/relationships/hyperlink" Target="http://www.state.gov/documents/organization/28225.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99008" y="406400"/>
            <a:ext cx="7721600" cy="1219200"/>
          </a:xfrm>
        </p:spPr>
        <p:txBody>
          <a:bodyPr/>
          <a:lstStyle/>
          <a:p>
            <a:r>
              <a:rPr lang="en-US" dirty="0"/>
              <a:t>Inspector General</a:t>
            </a:r>
            <a:r>
              <a:rPr lang="en-US" dirty="0">
                <a:solidFill>
                  <a:schemeClr val="tx1"/>
                </a:solidFill>
              </a:rPr>
              <a:t> Issues</a:t>
            </a:r>
            <a:br>
              <a:rPr lang="en-US">
                <a:solidFill>
                  <a:schemeClr val="tx1"/>
                </a:solidFill>
              </a:rPr>
            </a:br>
            <a:endParaRPr lang="en-US" sz="2000" dirty="0">
              <a:solidFill>
                <a:schemeClr val="tx1"/>
              </a:solidFill>
            </a:endParaRPr>
          </a:p>
        </p:txBody>
      </p:sp>
      <p:pic>
        <p:nvPicPr>
          <p:cNvPr id="3" name="Picture 2">
            <a:extLst>
              <a:ext uri="{FF2B5EF4-FFF2-40B4-BE49-F238E27FC236}">
                <a16:creationId xmlns:a16="http://schemas.microsoft.com/office/drawing/2014/main" id="{F775C5D3-9EF7-71D9-BD27-2016EFB6278B}"/>
              </a:ext>
            </a:extLst>
          </p:cNvPr>
          <p:cNvPicPr>
            <a:picLocks noChangeAspect="1"/>
          </p:cNvPicPr>
          <p:nvPr/>
        </p:nvPicPr>
        <p:blipFill>
          <a:blip r:embed="rId3"/>
          <a:stretch>
            <a:fillRect/>
          </a:stretch>
        </p:blipFill>
        <p:spPr>
          <a:xfrm>
            <a:off x="1828800" y="1130018"/>
            <a:ext cx="5559972" cy="4905906"/>
          </a:xfrm>
          <a:prstGeom prst="rect">
            <a:avLst/>
          </a:prstGeom>
        </p:spPr>
      </p:pic>
      <p:sp>
        <p:nvSpPr>
          <p:cNvPr id="5" name="Subtitle 4">
            <a:extLst>
              <a:ext uri="{FF2B5EF4-FFF2-40B4-BE49-F238E27FC236}">
                <a16:creationId xmlns:a16="http://schemas.microsoft.com/office/drawing/2014/main" id="{0AA95F4B-D14D-068B-21D3-C81A52FE080E}"/>
              </a:ext>
            </a:extLst>
          </p:cNvPr>
          <p:cNvSpPr>
            <a:spLocks noGrp="1"/>
          </p:cNvSpPr>
          <p:nvPr>
            <p:ph type="subTitle" idx="1"/>
          </p:nvPr>
        </p:nvSpPr>
        <p:spPr>
          <a:xfrm>
            <a:off x="1371600" y="5776798"/>
            <a:ext cx="6400800" cy="1300162"/>
          </a:xfrm>
        </p:spPr>
        <p:txBody>
          <a:bodyPr/>
          <a:lstStyle/>
          <a:p>
            <a:r>
              <a:rPr lang="en-US" dirty="0"/>
              <a:t>“Be Right - Then Forward.”</a:t>
            </a:r>
          </a:p>
          <a:p>
            <a:endParaRPr lang="en-US" dirty="0"/>
          </a:p>
        </p:txBody>
      </p:sp>
    </p:spTree>
    <p:extLst>
      <p:ext uri="{BB962C8B-B14F-4D97-AF65-F5344CB8AC3E}">
        <p14:creationId xmlns:p14="http://schemas.microsoft.com/office/powerpoint/2010/main" val="2973476550"/>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a:t>U.S. Army Inspector General School   </a:t>
            </a:r>
            <a:fld id="{F23144C2-D182-4464-9C58-66F5A15C4573}" type="slidenum">
              <a:rPr lang="en-US" smtClean="0"/>
              <a:pPr/>
              <a:t>10</a:t>
            </a:fld>
            <a:endParaRPr lang="en-US"/>
          </a:p>
        </p:txBody>
      </p:sp>
      <p:sp>
        <p:nvSpPr>
          <p:cNvPr id="12291" name="Rectangle 12"/>
          <p:cNvSpPr>
            <a:spLocks noGrp="1" noChangeArrowheads="1"/>
          </p:cNvSpPr>
          <p:nvPr>
            <p:ph type="title"/>
          </p:nvPr>
        </p:nvSpPr>
        <p:spPr>
          <a:xfrm>
            <a:off x="1251395" y="115888"/>
            <a:ext cx="7086600" cy="1219200"/>
          </a:xfrm>
        </p:spPr>
        <p:txBody>
          <a:bodyPr/>
          <a:lstStyle/>
          <a:p>
            <a:pPr eaLnBrk="1" hangingPunct="1"/>
            <a:r>
              <a:rPr lang="en-US" sz="4000" dirty="0">
                <a:solidFill>
                  <a:srgbClr val="CB0123"/>
                </a:solidFill>
              </a:rPr>
              <a:t>Prohibited Relationships</a:t>
            </a:r>
          </a:p>
        </p:txBody>
      </p:sp>
      <p:sp>
        <p:nvSpPr>
          <p:cNvPr id="160781" name="Rectangle 13"/>
          <p:cNvSpPr>
            <a:spLocks noGrp="1" noChangeArrowheads="1"/>
          </p:cNvSpPr>
          <p:nvPr>
            <p:ph type="body" idx="1"/>
          </p:nvPr>
        </p:nvSpPr>
        <p:spPr>
          <a:xfrm>
            <a:off x="147638" y="1873250"/>
            <a:ext cx="8867775" cy="5164138"/>
          </a:xfrm>
        </p:spPr>
        <p:txBody>
          <a:bodyPr/>
          <a:lstStyle/>
          <a:p>
            <a:pPr eaLnBrk="1" hangingPunct="1"/>
            <a:r>
              <a:rPr lang="en-US" sz="2800" dirty="0"/>
              <a:t>Between Soldiers of different rank if they:</a:t>
            </a:r>
          </a:p>
          <a:p>
            <a:pPr lvl="1" eaLnBrk="1" hangingPunct="1">
              <a:spcBef>
                <a:spcPct val="0"/>
              </a:spcBef>
              <a:spcAft>
                <a:spcPct val="10000"/>
              </a:spcAft>
            </a:pPr>
            <a:r>
              <a:rPr lang="en-US" sz="2400" dirty="0">
                <a:solidFill>
                  <a:srgbClr val="0000FF"/>
                </a:solidFill>
              </a:rPr>
              <a:t>Compromise the chain of command</a:t>
            </a:r>
          </a:p>
          <a:p>
            <a:pPr lvl="1" eaLnBrk="1" hangingPunct="1">
              <a:spcBef>
                <a:spcPct val="0"/>
              </a:spcBef>
              <a:spcAft>
                <a:spcPct val="10000"/>
              </a:spcAft>
            </a:pPr>
            <a:r>
              <a:rPr lang="en-US" sz="2400" dirty="0">
                <a:solidFill>
                  <a:srgbClr val="0000FF"/>
                </a:solidFill>
              </a:rPr>
              <a:t>Cause partiality or unfairness</a:t>
            </a:r>
          </a:p>
          <a:p>
            <a:pPr lvl="1" eaLnBrk="1" hangingPunct="1">
              <a:spcBef>
                <a:spcPct val="0"/>
              </a:spcBef>
              <a:spcAft>
                <a:spcPct val="10000"/>
              </a:spcAft>
            </a:pPr>
            <a:r>
              <a:rPr lang="en-US" sz="2400" dirty="0">
                <a:solidFill>
                  <a:srgbClr val="0000FF"/>
                </a:solidFill>
              </a:rPr>
              <a:t>Involve improper use of rank for personal gain</a:t>
            </a:r>
          </a:p>
          <a:p>
            <a:pPr lvl="1" eaLnBrk="1" hangingPunct="1">
              <a:spcBef>
                <a:spcPct val="0"/>
              </a:spcBef>
              <a:spcAft>
                <a:spcPct val="10000"/>
              </a:spcAft>
            </a:pPr>
            <a:r>
              <a:rPr lang="en-US" sz="2400" dirty="0">
                <a:solidFill>
                  <a:srgbClr val="0000FF"/>
                </a:solidFill>
              </a:rPr>
              <a:t>Are exploitative or coercive in nature</a:t>
            </a:r>
          </a:p>
          <a:p>
            <a:pPr lvl="1" eaLnBrk="1" hangingPunct="1">
              <a:spcBef>
                <a:spcPct val="0"/>
              </a:spcBef>
              <a:spcAft>
                <a:spcPct val="10000"/>
              </a:spcAft>
            </a:pPr>
            <a:r>
              <a:rPr lang="en-US" sz="2400" dirty="0">
                <a:solidFill>
                  <a:srgbClr val="0000FF"/>
                </a:solidFill>
              </a:rPr>
              <a:t>Create an adverse impact on discipline, authority, morale, or mission accomplishment</a:t>
            </a:r>
          </a:p>
          <a:p>
            <a:pPr eaLnBrk="1" hangingPunct="1"/>
            <a:r>
              <a:rPr lang="en-US" sz="2800" dirty="0"/>
              <a:t>If they</a:t>
            </a:r>
            <a:r>
              <a:rPr lang="en-US" sz="2800" dirty="0">
                <a:solidFill>
                  <a:srgbClr val="0033CC"/>
                </a:solidFill>
              </a:rPr>
              <a:t> </a:t>
            </a:r>
            <a:r>
              <a:rPr lang="en-US" sz="2800" u="sng" dirty="0">
                <a:solidFill>
                  <a:srgbClr val="0033CC"/>
                </a:solidFill>
              </a:rPr>
              <a:t>appear</a:t>
            </a:r>
            <a:r>
              <a:rPr lang="en-US" sz="2800" dirty="0">
                <a:solidFill>
                  <a:srgbClr val="0033CC"/>
                </a:solidFill>
              </a:rPr>
              <a:t> </a:t>
            </a:r>
            <a:r>
              <a:rPr lang="en-US" sz="2800" dirty="0"/>
              <a:t>to violate any of these standards, they may also be prohibited</a:t>
            </a:r>
          </a:p>
        </p:txBody>
      </p:sp>
      <p:sp>
        <p:nvSpPr>
          <p:cNvPr id="12293" name="Rectangle 4"/>
          <p:cNvSpPr>
            <a:spLocks noChangeArrowheads="1"/>
          </p:cNvSpPr>
          <p:nvPr/>
        </p:nvSpPr>
        <p:spPr bwMode="auto">
          <a:xfrm>
            <a:off x="685800" y="6664325"/>
            <a:ext cx="1905000" cy="488950"/>
          </a:xfrm>
          <a:prstGeom prst="rect">
            <a:avLst/>
          </a:prstGeom>
          <a:noFill/>
          <a:ln w="9525">
            <a:noFill/>
            <a:miter lim="800000"/>
            <a:headEnd/>
            <a:tailEnd/>
          </a:ln>
        </p:spPr>
        <p:txBody>
          <a:bodyPr lIns="90488" tIns="44450" rIns="90488" bIns="44450"/>
          <a:lstStyle/>
          <a:p>
            <a:pPr algn="l" eaLnBrk="0" hangingPunct="0"/>
            <a:endParaRPr lang="en-US">
              <a:latin typeface="Times New Roman" pitchFamily="18" charset="0"/>
            </a:endParaRPr>
          </a:p>
        </p:txBody>
      </p:sp>
      <p:sp>
        <p:nvSpPr>
          <p:cNvPr id="12294" name="Rectangle 5"/>
          <p:cNvSpPr>
            <a:spLocks noChangeArrowheads="1"/>
          </p:cNvSpPr>
          <p:nvPr/>
        </p:nvSpPr>
        <p:spPr bwMode="auto">
          <a:xfrm>
            <a:off x="3124200" y="6664325"/>
            <a:ext cx="2895600" cy="488950"/>
          </a:xfrm>
          <a:prstGeom prst="rect">
            <a:avLst/>
          </a:prstGeom>
          <a:noFill/>
          <a:ln w="9525">
            <a:noFill/>
            <a:miter lim="800000"/>
            <a:headEnd/>
            <a:tailEnd/>
          </a:ln>
        </p:spPr>
        <p:txBody>
          <a:bodyPr lIns="90488" tIns="44450" rIns="90488" bIns="44450"/>
          <a:lstStyle/>
          <a:p>
            <a:pPr eaLnBrk="0" hangingPunct="0"/>
            <a:endParaRPr lang="en-US">
              <a:latin typeface="Times New Roman" pitchFamily="18" charset="0"/>
            </a:endParaRPr>
          </a:p>
        </p:txBody>
      </p:sp>
      <p:grpSp>
        <p:nvGrpSpPr>
          <p:cNvPr id="11" name="Group 10"/>
          <p:cNvGrpSpPr/>
          <p:nvPr/>
        </p:nvGrpSpPr>
        <p:grpSpPr>
          <a:xfrm>
            <a:off x="7811738" y="870772"/>
            <a:ext cx="1052513" cy="928632"/>
            <a:chOff x="7543799" y="925512"/>
            <a:chExt cx="1052513" cy="928632"/>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a:p>
              <a:pPr algn="ctr">
                <a:spcBef>
                  <a:spcPct val="0"/>
                </a:spcBef>
                <a:buFontTx/>
                <a:buNone/>
              </a:pPr>
              <a:endParaRPr lang="en-US" altLang="en-US" sz="1100" dirty="0">
                <a:cs typeface="Arial" panose="020B0604020202020204" pitchFamily="34" charset="0"/>
              </a:endParaRPr>
            </a:p>
          </p:txBody>
        </p:sp>
      </p:grpSp>
      <p:sp>
        <p:nvSpPr>
          <p:cNvPr id="2" name="Text Box 1175">
            <a:extLst>
              <a:ext uri="{FF2B5EF4-FFF2-40B4-BE49-F238E27FC236}">
                <a16:creationId xmlns:a16="http://schemas.microsoft.com/office/drawing/2014/main" id="{8971F62E-3814-FF55-BD3F-269C41A9C2E0}"/>
              </a:ext>
            </a:extLst>
          </p:cNvPr>
          <p:cNvSpPr txBox="1">
            <a:spLocks noChangeArrowheads="1"/>
          </p:cNvSpPr>
          <p:nvPr/>
        </p:nvSpPr>
        <p:spPr bwMode="auto">
          <a:xfrm>
            <a:off x="5770563" y="6484938"/>
            <a:ext cx="2375971"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a:t>U.S. Army Inspector General School   </a:t>
            </a:r>
            <a:fld id="{7B3472F3-3982-4670-B59C-8C828E38A2CB}" type="slidenum">
              <a:rPr lang="en-US" smtClean="0"/>
              <a:pPr/>
              <a:t>11</a:t>
            </a:fld>
            <a:endParaRPr lang="en-US"/>
          </a:p>
        </p:txBody>
      </p:sp>
      <p:sp>
        <p:nvSpPr>
          <p:cNvPr id="167942" name="Rectangle 1030"/>
          <p:cNvSpPr>
            <a:spLocks noGrp="1" noChangeArrowheads="1"/>
          </p:cNvSpPr>
          <p:nvPr>
            <p:ph type="body" idx="1"/>
          </p:nvPr>
        </p:nvSpPr>
        <p:spPr>
          <a:xfrm>
            <a:off x="188913" y="1743955"/>
            <a:ext cx="8650287" cy="4794250"/>
          </a:xfrm>
        </p:spPr>
        <p:txBody>
          <a:bodyPr/>
          <a:lstStyle/>
          <a:p>
            <a:pPr eaLnBrk="1" hangingPunct="1">
              <a:spcBef>
                <a:spcPct val="0"/>
              </a:spcBef>
              <a:spcAft>
                <a:spcPct val="10000"/>
              </a:spcAft>
            </a:pPr>
            <a:r>
              <a:rPr lang="en-US" sz="2600" dirty="0"/>
              <a:t>Between officers and enlisted personnel or NCOs and junior enlisted Soldiers</a:t>
            </a:r>
          </a:p>
          <a:p>
            <a:pPr lvl="1" eaLnBrk="1" hangingPunct="1">
              <a:spcBef>
                <a:spcPct val="0"/>
              </a:spcBef>
              <a:spcAft>
                <a:spcPct val="10000"/>
              </a:spcAft>
            </a:pPr>
            <a:r>
              <a:rPr lang="en-US" sz="2600" dirty="0"/>
              <a:t>Borrowing or lending money</a:t>
            </a:r>
          </a:p>
          <a:p>
            <a:pPr lvl="1" eaLnBrk="1" hangingPunct="1">
              <a:spcBef>
                <a:spcPct val="0"/>
              </a:spcBef>
              <a:spcAft>
                <a:spcPct val="10000"/>
              </a:spcAft>
            </a:pPr>
            <a:r>
              <a:rPr lang="en-US" sz="2600" dirty="0"/>
              <a:t>Commercial solicitation</a:t>
            </a:r>
          </a:p>
          <a:p>
            <a:pPr lvl="1" eaLnBrk="1" hangingPunct="1">
              <a:spcBef>
                <a:spcPct val="0"/>
              </a:spcBef>
              <a:spcAft>
                <a:spcPct val="10000"/>
              </a:spcAft>
            </a:pPr>
            <a:r>
              <a:rPr lang="en-US" sz="2600" dirty="0"/>
              <a:t>Ongoing financial</a:t>
            </a:r>
          </a:p>
          <a:p>
            <a:pPr eaLnBrk="1" hangingPunct="1">
              <a:spcBef>
                <a:spcPct val="0"/>
              </a:spcBef>
              <a:spcAft>
                <a:spcPct val="10000"/>
              </a:spcAft>
            </a:pPr>
            <a:r>
              <a:rPr lang="en-US" sz="2600" dirty="0">
                <a:solidFill>
                  <a:srgbClr val="CB0123"/>
                </a:solidFill>
              </a:rPr>
              <a:t>Exceptions</a:t>
            </a:r>
          </a:p>
          <a:p>
            <a:pPr lvl="1" eaLnBrk="1" hangingPunct="1">
              <a:spcBef>
                <a:spcPct val="0"/>
              </a:spcBef>
              <a:spcAft>
                <a:spcPct val="10000"/>
              </a:spcAft>
            </a:pPr>
            <a:r>
              <a:rPr lang="en-US" sz="2600" dirty="0"/>
              <a:t>Landlord / tenant relationships</a:t>
            </a:r>
          </a:p>
          <a:p>
            <a:pPr lvl="1" eaLnBrk="1" hangingPunct="1">
              <a:spcBef>
                <a:spcPct val="0"/>
              </a:spcBef>
              <a:spcAft>
                <a:spcPct val="10000"/>
              </a:spcAft>
            </a:pPr>
            <a:r>
              <a:rPr lang="en-US" sz="2600" dirty="0"/>
              <a:t>One-time transactions (sale of an automobile or house)</a:t>
            </a:r>
          </a:p>
          <a:p>
            <a:pPr lvl="1" eaLnBrk="1" hangingPunct="1">
              <a:spcBef>
                <a:spcPct val="0"/>
              </a:spcBef>
              <a:spcAft>
                <a:spcPct val="10000"/>
              </a:spcAft>
            </a:pPr>
            <a:r>
              <a:rPr lang="en-US" sz="2600" dirty="0"/>
              <a:t>For ARNG / USAR only, business relationships which exist due to their </a:t>
            </a:r>
            <a:r>
              <a:rPr lang="en-US" sz="2600" dirty="0">
                <a:solidFill>
                  <a:srgbClr val="0000FF"/>
                </a:solidFill>
              </a:rPr>
              <a:t>civilian occupation </a:t>
            </a:r>
            <a:r>
              <a:rPr lang="en-US" sz="2600" dirty="0"/>
              <a:t>or employment</a:t>
            </a:r>
          </a:p>
        </p:txBody>
      </p:sp>
      <p:sp>
        <p:nvSpPr>
          <p:cNvPr id="13317" name="Rectangle 2053"/>
          <p:cNvSpPr>
            <a:spLocks noChangeArrowheads="1"/>
          </p:cNvSpPr>
          <p:nvPr/>
        </p:nvSpPr>
        <p:spPr bwMode="auto">
          <a:xfrm>
            <a:off x="1296988" y="168275"/>
            <a:ext cx="7086600" cy="1219200"/>
          </a:xfrm>
          <a:prstGeom prst="rect">
            <a:avLst/>
          </a:prstGeom>
          <a:noFill/>
          <a:ln w="9525">
            <a:noFill/>
            <a:miter lim="800000"/>
            <a:headEnd/>
            <a:tailEnd/>
          </a:ln>
        </p:spPr>
        <p:txBody>
          <a:bodyPr anchor="ctr"/>
          <a:lstStyle/>
          <a:p>
            <a:r>
              <a:rPr lang="en-US" sz="4000" b="1" dirty="0">
                <a:solidFill>
                  <a:srgbClr val="CB0123"/>
                </a:solidFill>
              </a:rPr>
              <a:t>Prohibited Relationships:</a:t>
            </a:r>
            <a:br>
              <a:rPr lang="en-US" sz="4000" b="1" dirty="0">
                <a:solidFill>
                  <a:srgbClr val="E10126"/>
                </a:solidFill>
              </a:rPr>
            </a:br>
            <a:r>
              <a:rPr lang="en-US" sz="4000" b="1" dirty="0">
                <a:solidFill>
                  <a:srgbClr val="0033CC"/>
                </a:solidFill>
              </a:rPr>
              <a:t>Business</a:t>
            </a:r>
          </a:p>
        </p:txBody>
      </p:sp>
      <p:pic>
        <p:nvPicPr>
          <p:cNvPr id="13318" name="Picture 12" descr="http://4.bp.blogspot.com/_WzUy1EYg2MY/TKTazV-qzDI/AAAAAAAAAEI/1_EPXaMphyM/s1600/home-for-sale-sold-sign.jpg"/>
          <p:cNvPicPr>
            <a:picLocks noChangeAspect="1" noChangeArrowheads="1"/>
          </p:cNvPicPr>
          <p:nvPr/>
        </p:nvPicPr>
        <p:blipFill>
          <a:blip r:embed="rId3" cstate="print"/>
          <a:srcRect/>
          <a:stretch>
            <a:fillRect/>
          </a:stretch>
        </p:blipFill>
        <p:spPr bwMode="auto">
          <a:xfrm>
            <a:off x="6296025" y="2720975"/>
            <a:ext cx="2390775" cy="1587500"/>
          </a:xfrm>
          <a:prstGeom prst="rect">
            <a:avLst/>
          </a:prstGeom>
          <a:noFill/>
          <a:ln w="9525">
            <a:noFill/>
            <a:miter lim="800000"/>
            <a:headEnd/>
            <a:tailEnd/>
          </a:ln>
        </p:spPr>
      </p:pic>
      <p:grpSp>
        <p:nvGrpSpPr>
          <p:cNvPr id="7" name="Group 6"/>
          <p:cNvGrpSpPr/>
          <p:nvPr/>
        </p:nvGrpSpPr>
        <p:grpSpPr>
          <a:xfrm>
            <a:off x="7786687" y="686593"/>
            <a:ext cx="1052513" cy="903288"/>
            <a:chOff x="7543799" y="925512"/>
            <a:chExt cx="1052513" cy="903288"/>
          </a:xfrm>
        </p:grpSpPr>
        <p:sp>
          <p:nvSpPr>
            <p:cNvPr id="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
        <p:nvSpPr>
          <p:cNvPr id="2" name="Text Box 1175">
            <a:extLst>
              <a:ext uri="{FF2B5EF4-FFF2-40B4-BE49-F238E27FC236}">
                <a16:creationId xmlns:a16="http://schemas.microsoft.com/office/drawing/2014/main" id="{4EAE8959-5A0B-797C-B420-1C28B465B8DC}"/>
              </a:ext>
            </a:extLst>
          </p:cNvPr>
          <p:cNvSpPr txBox="1">
            <a:spLocks noChangeArrowheads="1"/>
          </p:cNvSpPr>
          <p:nvPr/>
        </p:nvSpPr>
        <p:spPr bwMode="auto">
          <a:xfrm>
            <a:off x="5770563" y="6484938"/>
            <a:ext cx="2616422"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2-2.c.(1)</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dirty="0"/>
              <a:t>U.S. Army Inspector General School   </a:t>
            </a:r>
            <a:fld id="{278B9BFC-40F4-4AC4-AF50-2607C8BE1298}" type="slidenum">
              <a:rPr lang="en-US" smtClean="0"/>
              <a:pPr/>
              <a:t>12</a:t>
            </a:fld>
            <a:endParaRPr lang="en-US" dirty="0"/>
          </a:p>
        </p:txBody>
      </p:sp>
      <p:sp>
        <p:nvSpPr>
          <p:cNvPr id="14340" name="Rectangle 10"/>
          <p:cNvSpPr>
            <a:spLocks noChangeArrowheads="1"/>
          </p:cNvSpPr>
          <p:nvPr/>
        </p:nvSpPr>
        <p:spPr bwMode="auto">
          <a:xfrm>
            <a:off x="1336739" y="301928"/>
            <a:ext cx="7086600" cy="1219200"/>
          </a:xfrm>
          <a:prstGeom prst="rect">
            <a:avLst/>
          </a:prstGeom>
          <a:noFill/>
          <a:ln w="9525">
            <a:noFill/>
            <a:miter lim="800000"/>
            <a:headEnd/>
            <a:tailEnd/>
          </a:ln>
        </p:spPr>
        <p:txBody>
          <a:bodyPr anchor="ctr"/>
          <a:lstStyle/>
          <a:p>
            <a:r>
              <a:rPr lang="en-US" sz="4000" b="1" dirty="0">
                <a:solidFill>
                  <a:srgbClr val="CB0123"/>
                </a:solidFill>
              </a:rPr>
              <a:t>Prohibited Relationships:</a:t>
            </a:r>
            <a:br>
              <a:rPr lang="en-US" sz="4000" b="1" dirty="0">
                <a:solidFill>
                  <a:srgbClr val="E10126"/>
                </a:solidFill>
              </a:rPr>
            </a:br>
            <a:r>
              <a:rPr lang="en-US" sz="4000" b="1" dirty="0">
                <a:solidFill>
                  <a:srgbClr val="0033CC"/>
                </a:solidFill>
              </a:rPr>
              <a:t>Personal</a:t>
            </a:r>
          </a:p>
        </p:txBody>
      </p:sp>
      <p:sp>
        <p:nvSpPr>
          <p:cNvPr id="14341" name="Rectangle 12"/>
          <p:cNvSpPr>
            <a:spLocks noGrp="1" noChangeArrowheads="1"/>
          </p:cNvSpPr>
          <p:nvPr>
            <p:ph type="body" idx="1"/>
          </p:nvPr>
        </p:nvSpPr>
        <p:spPr>
          <a:xfrm>
            <a:off x="202694" y="1671903"/>
            <a:ext cx="8382000" cy="4794250"/>
          </a:xfrm>
        </p:spPr>
        <p:txBody>
          <a:bodyPr/>
          <a:lstStyle/>
          <a:p>
            <a:pPr eaLnBrk="1" hangingPunct="1">
              <a:lnSpc>
                <a:spcPct val="90000"/>
              </a:lnSpc>
              <a:spcBef>
                <a:spcPct val="0"/>
              </a:spcBef>
            </a:pPr>
            <a:r>
              <a:rPr lang="en-US" sz="2400" dirty="0"/>
              <a:t>Between officers and enlisted personnel or NCOs and junior enlisted Soldiers, </a:t>
            </a:r>
            <a:r>
              <a:rPr lang="en-US" sz="2400" dirty="0">
                <a:solidFill>
                  <a:srgbClr val="CB0123"/>
                </a:solidFill>
              </a:rPr>
              <a:t>to include Military Technicians in the USAR and ARNG</a:t>
            </a:r>
          </a:p>
          <a:p>
            <a:pPr lvl="1" eaLnBrk="1" hangingPunct="1">
              <a:lnSpc>
                <a:spcPct val="90000"/>
              </a:lnSpc>
              <a:spcBef>
                <a:spcPct val="0"/>
              </a:spcBef>
            </a:pPr>
            <a:r>
              <a:rPr lang="en-US" sz="2400" dirty="0"/>
              <a:t>Dating</a:t>
            </a:r>
          </a:p>
          <a:p>
            <a:pPr lvl="1" eaLnBrk="1" hangingPunct="1">
              <a:lnSpc>
                <a:spcPct val="90000"/>
              </a:lnSpc>
              <a:spcBef>
                <a:spcPct val="0"/>
              </a:spcBef>
            </a:pPr>
            <a:r>
              <a:rPr lang="en-US" sz="2400" dirty="0"/>
              <a:t>Shared living accommodations (other than those directed by operational requirements)</a:t>
            </a:r>
          </a:p>
          <a:p>
            <a:pPr lvl="1" eaLnBrk="1" hangingPunct="1">
              <a:lnSpc>
                <a:spcPct val="90000"/>
              </a:lnSpc>
              <a:spcBef>
                <a:spcPct val="0"/>
              </a:spcBef>
            </a:pPr>
            <a:r>
              <a:rPr lang="en-US" sz="2400" dirty="0"/>
              <a:t>Intimate or sexual relationship</a:t>
            </a:r>
          </a:p>
          <a:p>
            <a:pPr eaLnBrk="1" hangingPunct="1">
              <a:lnSpc>
                <a:spcPct val="90000"/>
              </a:lnSpc>
            </a:pPr>
            <a:r>
              <a:rPr lang="en-US" sz="2400" dirty="0">
                <a:solidFill>
                  <a:srgbClr val="CB0123"/>
                </a:solidFill>
              </a:rPr>
              <a:t>Exceptions</a:t>
            </a:r>
          </a:p>
          <a:p>
            <a:pPr lvl="1" eaLnBrk="1" hangingPunct="1">
              <a:lnSpc>
                <a:spcPct val="90000"/>
              </a:lnSpc>
            </a:pPr>
            <a:r>
              <a:rPr lang="en-US" sz="2400" dirty="0"/>
              <a:t>Marriages</a:t>
            </a:r>
          </a:p>
          <a:p>
            <a:pPr lvl="1" eaLnBrk="1" hangingPunct="1">
              <a:lnSpc>
                <a:spcPct val="90000"/>
              </a:lnSpc>
            </a:pPr>
            <a:r>
              <a:rPr lang="en-US" sz="2400" dirty="0"/>
              <a:t>If change in status of one military member, they have </a:t>
            </a:r>
            <a:r>
              <a:rPr lang="en-US" sz="2400" dirty="0">
                <a:solidFill>
                  <a:srgbClr val="CB0123"/>
                </a:solidFill>
              </a:rPr>
              <a:t>one</a:t>
            </a:r>
            <a:r>
              <a:rPr lang="en-US" sz="2400" dirty="0"/>
              <a:t> year to terminate the relationship or get married</a:t>
            </a:r>
          </a:p>
          <a:p>
            <a:pPr lvl="1" eaLnBrk="1" hangingPunct="1">
              <a:lnSpc>
                <a:spcPct val="90000"/>
              </a:lnSpc>
            </a:pPr>
            <a:r>
              <a:rPr lang="en-US" sz="2400" dirty="0"/>
              <a:t>Relationships that primarily exist due to </a:t>
            </a:r>
            <a:r>
              <a:rPr lang="en-US" sz="2400" dirty="0">
                <a:solidFill>
                  <a:srgbClr val="0000FF"/>
                </a:solidFill>
              </a:rPr>
              <a:t>civilian acquaintanceships / associations</a:t>
            </a:r>
            <a:r>
              <a:rPr lang="en-US" sz="2400" dirty="0"/>
              <a:t> (USAR / ARNG)</a:t>
            </a:r>
          </a:p>
        </p:txBody>
      </p:sp>
      <p:pic>
        <p:nvPicPr>
          <p:cNvPr id="14342" name="Picture 13" descr="MPj04000550000[1]"/>
          <p:cNvPicPr>
            <a:picLocks noChangeAspect="1" noChangeArrowheads="1"/>
          </p:cNvPicPr>
          <p:nvPr/>
        </p:nvPicPr>
        <p:blipFill>
          <a:blip r:embed="rId3" cstate="print"/>
          <a:srcRect/>
          <a:stretch>
            <a:fillRect/>
          </a:stretch>
        </p:blipFill>
        <p:spPr bwMode="auto">
          <a:xfrm>
            <a:off x="7333869" y="3439399"/>
            <a:ext cx="1262250" cy="1352164"/>
          </a:xfrm>
          <a:prstGeom prst="rect">
            <a:avLst/>
          </a:prstGeom>
          <a:noFill/>
          <a:ln w="9525">
            <a:noFill/>
            <a:miter lim="800000"/>
            <a:headEnd/>
            <a:tailEnd/>
          </a:ln>
        </p:spPr>
      </p:pic>
      <p:grpSp>
        <p:nvGrpSpPr>
          <p:cNvPr id="7" name="Group 6"/>
          <p:cNvGrpSpPr/>
          <p:nvPr/>
        </p:nvGrpSpPr>
        <p:grpSpPr>
          <a:xfrm>
            <a:off x="7888793" y="861521"/>
            <a:ext cx="1052513" cy="903288"/>
            <a:chOff x="7543799" y="925512"/>
            <a:chExt cx="1052513" cy="903288"/>
          </a:xfrm>
        </p:grpSpPr>
        <p:sp>
          <p:nvSpPr>
            <p:cNvPr id="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
        <p:nvSpPr>
          <p:cNvPr id="3" name="Text Box 1175">
            <a:extLst>
              <a:ext uri="{FF2B5EF4-FFF2-40B4-BE49-F238E27FC236}">
                <a16:creationId xmlns:a16="http://schemas.microsoft.com/office/drawing/2014/main" id="{B5076BD5-D152-C827-6EB5-9465EBCCDDC7}"/>
              </a:ext>
            </a:extLst>
          </p:cNvPr>
          <p:cNvSpPr txBox="1">
            <a:spLocks noChangeArrowheads="1"/>
          </p:cNvSpPr>
          <p:nvPr/>
        </p:nvSpPr>
        <p:spPr bwMode="auto">
          <a:xfrm>
            <a:off x="6017265" y="6584157"/>
            <a:ext cx="2616422"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2-2.c.(2)</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a:t>U.S. Army Inspector General School   </a:t>
            </a:r>
            <a:fld id="{4B106428-2EC0-4CE5-8A73-E8DB2F3810FB}" type="slidenum">
              <a:rPr lang="en-US" smtClean="0"/>
              <a:pPr/>
              <a:t>13</a:t>
            </a:fld>
            <a:endParaRPr lang="en-US"/>
          </a:p>
        </p:txBody>
      </p:sp>
      <p:sp>
        <p:nvSpPr>
          <p:cNvPr id="16387" name="Rectangle 6"/>
          <p:cNvSpPr>
            <a:spLocks noGrp="1" noChangeArrowheads="1"/>
          </p:cNvSpPr>
          <p:nvPr>
            <p:ph type="title"/>
          </p:nvPr>
        </p:nvSpPr>
        <p:spPr>
          <a:xfrm>
            <a:off x="1024128" y="244475"/>
            <a:ext cx="7086600" cy="1219200"/>
          </a:xfrm>
        </p:spPr>
        <p:txBody>
          <a:bodyPr/>
          <a:lstStyle/>
          <a:p>
            <a:pPr eaLnBrk="1" hangingPunct="1"/>
            <a:r>
              <a:rPr lang="en-US" sz="4000" dirty="0"/>
              <a:t>Social &amp; Family Relationships</a:t>
            </a:r>
          </a:p>
        </p:txBody>
      </p:sp>
      <p:sp>
        <p:nvSpPr>
          <p:cNvPr id="16388" name="Rectangle 7"/>
          <p:cNvSpPr>
            <a:spLocks noGrp="1" noChangeArrowheads="1"/>
          </p:cNvSpPr>
          <p:nvPr>
            <p:ph type="body" idx="1"/>
          </p:nvPr>
        </p:nvSpPr>
        <p:spPr/>
        <p:txBody>
          <a:bodyPr/>
          <a:lstStyle/>
          <a:p>
            <a:pPr eaLnBrk="1" hangingPunct="1">
              <a:spcAft>
                <a:spcPts val="1200"/>
              </a:spcAft>
            </a:pPr>
            <a:r>
              <a:rPr lang="en-US" dirty="0"/>
              <a:t>Associations between military personnel that </a:t>
            </a:r>
            <a:r>
              <a:rPr lang="en-US" u="sng" dirty="0">
                <a:solidFill>
                  <a:srgbClr val="0000FF"/>
                </a:solidFill>
              </a:rPr>
              <a:t>are not</a:t>
            </a:r>
            <a:r>
              <a:rPr lang="en-US" dirty="0">
                <a:solidFill>
                  <a:srgbClr val="0000FF"/>
                </a:solidFill>
              </a:rPr>
              <a:t> </a:t>
            </a:r>
            <a:r>
              <a:rPr lang="en-US" dirty="0"/>
              <a:t>prohibited:</a:t>
            </a:r>
          </a:p>
          <a:p>
            <a:pPr lvl="1" eaLnBrk="1" hangingPunct="1"/>
            <a:r>
              <a:rPr lang="en-US" dirty="0"/>
              <a:t>Community organizations</a:t>
            </a:r>
          </a:p>
          <a:p>
            <a:pPr lvl="1" eaLnBrk="1" hangingPunct="1"/>
            <a:r>
              <a:rPr lang="en-US" dirty="0"/>
              <a:t>Religious activities</a:t>
            </a:r>
          </a:p>
          <a:p>
            <a:pPr lvl="1" eaLnBrk="1" hangingPunct="1"/>
            <a:r>
              <a:rPr lang="en-US" dirty="0"/>
              <a:t>Athletic teams and events</a:t>
            </a:r>
          </a:p>
          <a:p>
            <a:pPr lvl="1" eaLnBrk="1" hangingPunct="1"/>
            <a:r>
              <a:rPr lang="en-US" dirty="0"/>
              <a:t>Unit-based social functions</a:t>
            </a:r>
          </a:p>
          <a:p>
            <a:pPr lvl="1" eaLnBrk="1" hangingPunct="1"/>
            <a:r>
              <a:rPr lang="en-US" dirty="0"/>
              <a:t>Family gatherings</a:t>
            </a:r>
          </a:p>
        </p:txBody>
      </p:sp>
      <p:pic>
        <p:nvPicPr>
          <p:cNvPr id="16389" name="Picture 11"/>
          <p:cNvPicPr>
            <a:picLocks noChangeAspect="1" noChangeArrowheads="1"/>
          </p:cNvPicPr>
          <p:nvPr/>
        </p:nvPicPr>
        <p:blipFill>
          <a:blip r:embed="rId3" cstate="print"/>
          <a:srcRect r="59459"/>
          <a:stretch>
            <a:fillRect/>
          </a:stretch>
        </p:blipFill>
        <p:spPr bwMode="auto">
          <a:xfrm>
            <a:off x="6400800" y="3124200"/>
            <a:ext cx="1828800" cy="2492375"/>
          </a:xfrm>
          <a:prstGeom prst="rect">
            <a:avLst/>
          </a:prstGeom>
          <a:noFill/>
          <a:ln w="9525">
            <a:noFill/>
            <a:miter lim="800000"/>
            <a:headEnd/>
            <a:tailEnd/>
          </a:ln>
        </p:spPr>
      </p:pic>
      <p:grpSp>
        <p:nvGrpSpPr>
          <p:cNvPr id="7" name="Group 6"/>
          <p:cNvGrpSpPr/>
          <p:nvPr/>
        </p:nvGrpSpPr>
        <p:grpSpPr>
          <a:xfrm>
            <a:off x="7457768" y="560387"/>
            <a:ext cx="1052513" cy="903288"/>
            <a:chOff x="7543799" y="925512"/>
            <a:chExt cx="1052513" cy="903288"/>
          </a:xfrm>
        </p:grpSpPr>
        <p:sp>
          <p:nvSpPr>
            <p:cNvPr id="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
        <p:nvSpPr>
          <p:cNvPr id="2" name="Text Box 1175">
            <a:extLst>
              <a:ext uri="{FF2B5EF4-FFF2-40B4-BE49-F238E27FC236}">
                <a16:creationId xmlns:a16="http://schemas.microsoft.com/office/drawing/2014/main" id="{14AB0179-F82C-650D-FD40-643B9B0C1A5E}"/>
              </a:ext>
            </a:extLst>
          </p:cNvPr>
          <p:cNvSpPr txBox="1">
            <a:spLocks noChangeArrowheads="1"/>
          </p:cNvSpPr>
          <p:nvPr/>
        </p:nvSpPr>
        <p:spPr bwMode="auto">
          <a:xfrm>
            <a:off x="6463229" y="6532146"/>
            <a:ext cx="2375971"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2-2.d.</a:t>
            </a: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t>U.S. Army Inspector General School   </a:t>
            </a:r>
            <a:fld id="{59DC2B30-D206-419E-AB77-9E2ACA7CF01C}" type="slidenum">
              <a:rPr lang="en-US" smtClean="0"/>
              <a:pPr/>
              <a:t>14</a:t>
            </a:fld>
            <a:endParaRPr lang="en-US"/>
          </a:p>
        </p:txBody>
      </p:sp>
      <p:sp>
        <p:nvSpPr>
          <p:cNvPr id="19459" name="Rectangle 2056"/>
          <p:cNvSpPr>
            <a:spLocks noGrp="1" noChangeArrowheads="1"/>
          </p:cNvSpPr>
          <p:nvPr>
            <p:ph type="title"/>
          </p:nvPr>
        </p:nvSpPr>
        <p:spPr>
          <a:xfrm>
            <a:off x="1011936" y="293243"/>
            <a:ext cx="7086600" cy="1219200"/>
          </a:xfrm>
        </p:spPr>
        <p:txBody>
          <a:bodyPr/>
          <a:lstStyle/>
          <a:p>
            <a:pPr eaLnBrk="1" hangingPunct="1"/>
            <a:r>
              <a:rPr lang="en-US" sz="4000" dirty="0">
                <a:solidFill>
                  <a:srgbClr val="CB0123"/>
                </a:solidFill>
              </a:rPr>
              <a:t>Gambling</a:t>
            </a:r>
          </a:p>
        </p:txBody>
      </p:sp>
      <p:sp>
        <p:nvSpPr>
          <p:cNvPr id="178185" name="Rectangle 2057"/>
          <p:cNvSpPr>
            <a:spLocks noGrp="1" noChangeArrowheads="1"/>
          </p:cNvSpPr>
          <p:nvPr>
            <p:ph type="body" idx="1"/>
          </p:nvPr>
        </p:nvSpPr>
        <p:spPr/>
        <p:txBody>
          <a:bodyPr/>
          <a:lstStyle/>
          <a:p>
            <a:pPr eaLnBrk="1" hangingPunct="1"/>
            <a:r>
              <a:rPr lang="en-US" dirty="0"/>
              <a:t>Gambling between officers and enlisted personnel or NCOs and junior enlisted Soldiers is </a:t>
            </a:r>
            <a:r>
              <a:rPr lang="en-US" dirty="0">
                <a:solidFill>
                  <a:srgbClr val="CB0123"/>
                </a:solidFill>
              </a:rPr>
              <a:t>prohibited</a:t>
            </a:r>
            <a:r>
              <a:rPr lang="en-US" dirty="0"/>
              <a:t>.</a:t>
            </a:r>
          </a:p>
          <a:p>
            <a:pPr eaLnBrk="1" hangingPunct="1"/>
            <a:r>
              <a:rPr lang="en-US" dirty="0"/>
              <a:t>There are </a:t>
            </a:r>
            <a:r>
              <a:rPr lang="en-US" dirty="0">
                <a:solidFill>
                  <a:srgbClr val="CB0123"/>
                </a:solidFill>
              </a:rPr>
              <a:t>no</a:t>
            </a:r>
            <a:r>
              <a:rPr lang="en-US" dirty="0"/>
              <a:t> exceptions.  </a:t>
            </a:r>
          </a:p>
        </p:txBody>
      </p:sp>
      <p:pic>
        <p:nvPicPr>
          <p:cNvPr id="19461" name="Picture 2058" descr="PH02266J"/>
          <p:cNvPicPr>
            <a:picLocks noChangeAspect="1" noChangeArrowheads="1"/>
          </p:cNvPicPr>
          <p:nvPr/>
        </p:nvPicPr>
        <p:blipFill>
          <a:blip r:embed="rId3" cstate="print"/>
          <a:srcRect/>
          <a:stretch>
            <a:fillRect/>
          </a:stretch>
        </p:blipFill>
        <p:spPr bwMode="auto">
          <a:xfrm>
            <a:off x="987425" y="4302125"/>
            <a:ext cx="3294063" cy="2173288"/>
          </a:xfrm>
          <a:prstGeom prst="rect">
            <a:avLst/>
          </a:prstGeom>
          <a:noFill/>
          <a:ln w="9525">
            <a:noFill/>
            <a:miter lim="800000"/>
            <a:headEnd/>
            <a:tailEnd/>
          </a:ln>
        </p:spPr>
      </p:pic>
      <p:grpSp>
        <p:nvGrpSpPr>
          <p:cNvPr id="7" name="Group 6"/>
          <p:cNvGrpSpPr/>
          <p:nvPr/>
        </p:nvGrpSpPr>
        <p:grpSpPr>
          <a:xfrm>
            <a:off x="7457768" y="560387"/>
            <a:ext cx="1052513" cy="903288"/>
            <a:chOff x="7543799" y="925512"/>
            <a:chExt cx="1052513" cy="903288"/>
          </a:xfrm>
        </p:grpSpPr>
        <p:sp>
          <p:nvSpPr>
            <p:cNvPr id="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
        <p:nvSpPr>
          <p:cNvPr id="2" name="Text Box 1175">
            <a:extLst>
              <a:ext uri="{FF2B5EF4-FFF2-40B4-BE49-F238E27FC236}">
                <a16:creationId xmlns:a16="http://schemas.microsoft.com/office/drawing/2014/main" id="{525F84EB-52FC-5B97-D734-27AACF3971E7}"/>
              </a:ext>
            </a:extLst>
          </p:cNvPr>
          <p:cNvSpPr txBox="1">
            <a:spLocks noChangeArrowheads="1"/>
          </p:cNvSpPr>
          <p:nvPr/>
        </p:nvSpPr>
        <p:spPr bwMode="auto">
          <a:xfrm>
            <a:off x="6225758" y="6495048"/>
            <a:ext cx="2616422"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2-2.c.(3)</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1111"/>
          <a:stretch/>
        </p:blipFill>
        <p:spPr>
          <a:xfrm>
            <a:off x="5956301" y="1228439"/>
            <a:ext cx="2656758" cy="2241631"/>
          </a:xfrm>
          <a:prstGeom prst="rect">
            <a:avLst/>
          </a:prstGeom>
        </p:spPr>
      </p:pic>
      <p:sp>
        <p:nvSpPr>
          <p:cNvPr id="20482" name="Footer Placeholder 3"/>
          <p:cNvSpPr>
            <a:spLocks noGrp="1"/>
          </p:cNvSpPr>
          <p:nvPr>
            <p:ph type="ftr" sz="quarter" idx="10"/>
          </p:nvPr>
        </p:nvSpPr>
        <p:spPr>
          <a:noFill/>
        </p:spPr>
        <p:txBody>
          <a:bodyPr/>
          <a:lstStyle/>
          <a:p>
            <a:r>
              <a:rPr lang="en-US"/>
              <a:t>U.S. Army Inspector General School   </a:t>
            </a:r>
            <a:fld id="{4D4B22C4-2545-4C20-B015-560751A26DAF}" type="slidenum">
              <a:rPr lang="en-US" smtClean="0"/>
              <a:pPr/>
              <a:t>15</a:t>
            </a:fld>
            <a:endParaRPr lang="en-US"/>
          </a:p>
        </p:txBody>
      </p:sp>
      <p:sp>
        <p:nvSpPr>
          <p:cNvPr id="20483" name="Rectangle 2054"/>
          <p:cNvSpPr>
            <a:spLocks noGrp="1" noChangeArrowheads="1"/>
          </p:cNvSpPr>
          <p:nvPr>
            <p:ph type="title"/>
          </p:nvPr>
        </p:nvSpPr>
        <p:spPr>
          <a:xfrm>
            <a:off x="1012825" y="244475"/>
            <a:ext cx="7086600" cy="1219200"/>
          </a:xfrm>
        </p:spPr>
        <p:txBody>
          <a:bodyPr/>
          <a:lstStyle/>
          <a:p>
            <a:pPr eaLnBrk="1" hangingPunct="1"/>
            <a:r>
              <a:rPr lang="en-US" sz="4000" dirty="0">
                <a:solidFill>
                  <a:srgbClr val="CB0123"/>
                </a:solidFill>
              </a:rPr>
              <a:t>Other Prohibited Relationships</a:t>
            </a:r>
          </a:p>
        </p:txBody>
      </p:sp>
      <p:sp>
        <p:nvSpPr>
          <p:cNvPr id="20484" name="Rectangle 2052"/>
          <p:cNvSpPr>
            <a:spLocks noChangeArrowheads="1"/>
          </p:cNvSpPr>
          <p:nvPr/>
        </p:nvSpPr>
        <p:spPr bwMode="auto">
          <a:xfrm>
            <a:off x="685800" y="6664325"/>
            <a:ext cx="1905000" cy="488950"/>
          </a:xfrm>
          <a:prstGeom prst="rect">
            <a:avLst/>
          </a:prstGeom>
          <a:noFill/>
          <a:ln w="9525">
            <a:noFill/>
            <a:miter lim="800000"/>
            <a:headEnd/>
            <a:tailEnd/>
          </a:ln>
        </p:spPr>
        <p:txBody>
          <a:bodyPr lIns="90488" tIns="44450" rIns="90488" bIns="44450"/>
          <a:lstStyle/>
          <a:p>
            <a:pPr algn="l" eaLnBrk="0" hangingPunct="0"/>
            <a:endParaRPr lang="en-US">
              <a:latin typeface="Times New Roman" pitchFamily="18" charset="0"/>
            </a:endParaRPr>
          </a:p>
        </p:txBody>
      </p:sp>
      <p:sp>
        <p:nvSpPr>
          <p:cNvPr id="20485" name="Rectangle 2053"/>
          <p:cNvSpPr>
            <a:spLocks noChangeArrowheads="1"/>
          </p:cNvSpPr>
          <p:nvPr/>
        </p:nvSpPr>
        <p:spPr bwMode="auto">
          <a:xfrm>
            <a:off x="3124200" y="6664325"/>
            <a:ext cx="2895600" cy="488950"/>
          </a:xfrm>
          <a:prstGeom prst="rect">
            <a:avLst/>
          </a:prstGeom>
          <a:noFill/>
          <a:ln w="9525">
            <a:noFill/>
            <a:miter lim="800000"/>
            <a:headEnd/>
            <a:tailEnd/>
          </a:ln>
        </p:spPr>
        <p:txBody>
          <a:bodyPr lIns="90488" tIns="44450" rIns="90488" bIns="44450"/>
          <a:lstStyle/>
          <a:p>
            <a:pPr eaLnBrk="0" hangingPunct="0"/>
            <a:endParaRPr lang="en-US">
              <a:latin typeface="Times New Roman" pitchFamily="18" charset="0"/>
            </a:endParaRPr>
          </a:p>
        </p:txBody>
      </p:sp>
      <p:sp>
        <p:nvSpPr>
          <p:cNvPr id="20487" name="Text Box 4101"/>
          <p:cNvSpPr txBox="1">
            <a:spLocks noChangeArrowheads="1"/>
          </p:cNvSpPr>
          <p:nvPr/>
        </p:nvSpPr>
        <p:spPr bwMode="auto">
          <a:xfrm>
            <a:off x="508000" y="1958975"/>
            <a:ext cx="6445250" cy="1282700"/>
          </a:xfrm>
          <a:prstGeom prst="rect">
            <a:avLst/>
          </a:prstGeom>
          <a:noFill/>
          <a:ln w="76200">
            <a:noFill/>
            <a:miter lim="800000"/>
            <a:headEnd/>
            <a:tailEnd/>
          </a:ln>
        </p:spPr>
        <p:txBody>
          <a:bodyPr>
            <a:spAutoFit/>
          </a:bodyPr>
          <a:lstStyle/>
          <a:p>
            <a:pPr algn="l">
              <a:buFontTx/>
              <a:buChar char="•"/>
            </a:pPr>
            <a:r>
              <a:rPr lang="en-US" sz="2600" b="1" dirty="0"/>
              <a:t> Permanent-party personnel and </a:t>
            </a:r>
          </a:p>
          <a:p>
            <a:pPr algn="l"/>
            <a:r>
              <a:rPr lang="en-US" sz="2600" b="1" dirty="0"/>
              <a:t>  IET trainees -- </a:t>
            </a:r>
            <a:r>
              <a:rPr lang="en-US" sz="2600" b="1" u="sng" dirty="0"/>
              <a:t>not</a:t>
            </a:r>
            <a:r>
              <a:rPr lang="en-US" sz="2600" b="1" dirty="0"/>
              <a:t> required by  </a:t>
            </a:r>
          </a:p>
          <a:p>
            <a:pPr algn="l"/>
            <a:r>
              <a:rPr lang="en-US" sz="2600" b="1" dirty="0"/>
              <a:t>  missions</a:t>
            </a:r>
          </a:p>
        </p:txBody>
      </p:sp>
      <p:sp>
        <p:nvSpPr>
          <p:cNvPr id="20488" name="Text Box 4102"/>
          <p:cNvSpPr txBox="1">
            <a:spLocks noChangeArrowheads="1"/>
          </p:cNvSpPr>
          <p:nvPr/>
        </p:nvSpPr>
        <p:spPr bwMode="auto">
          <a:xfrm>
            <a:off x="500063" y="3483484"/>
            <a:ext cx="8830750" cy="2878138"/>
          </a:xfrm>
          <a:prstGeom prst="rect">
            <a:avLst/>
          </a:prstGeom>
          <a:noFill/>
          <a:ln w="76200">
            <a:noFill/>
            <a:miter lim="800000"/>
            <a:headEnd/>
            <a:tailEnd/>
          </a:ln>
        </p:spPr>
        <p:txBody>
          <a:bodyPr wrap="square">
            <a:spAutoFit/>
          </a:bodyPr>
          <a:lstStyle/>
          <a:p>
            <a:pPr algn="l">
              <a:buFontTx/>
              <a:buChar char="•"/>
            </a:pPr>
            <a:r>
              <a:rPr lang="en-US" sz="2600" b="1" dirty="0"/>
              <a:t> Permanent-party personnel assigned to U.S. Army</a:t>
            </a:r>
          </a:p>
          <a:p>
            <a:pPr algn="l">
              <a:lnSpc>
                <a:spcPct val="90000"/>
              </a:lnSpc>
            </a:pPr>
            <a:r>
              <a:rPr lang="en-US" sz="2600" b="1" dirty="0"/>
              <a:t>  Recruiting Command and . . .  </a:t>
            </a:r>
          </a:p>
          <a:p>
            <a:pPr marL="566738" lvl="1" indent="-109538" algn="l">
              <a:lnSpc>
                <a:spcPct val="120000"/>
              </a:lnSpc>
            </a:pPr>
            <a:r>
              <a:rPr lang="en-US" sz="2600" b="1" dirty="0"/>
              <a:t> - Potential Prospects</a:t>
            </a:r>
          </a:p>
          <a:p>
            <a:pPr marL="566738" lvl="1" indent="-109538" algn="l"/>
            <a:r>
              <a:rPr lang="en-US" sz="2600" b="1" dirty="0"/>
              <a:t> - Applicants</a:t>
            </a:r>
          </a:p>
          <a:p>
            <a:pPr marL="566738" lvl="1" indent="-109538" algn="l"/>
            <a:r>
              <a:rPr lang="en-US" sz="2600" b="1" dirty="0"/>
              <a:t> - Future Soldier Training Program</a:t>
            </a:r>
            <a:r>
              <a:rPr lang="en-US" sz="2600" b="1" dirty="0">
                <a:solidFill>
                  <a:srgbClr val="0033CC"/>
                </a:solidFill>
              </a:rPr>
              <a:t> </a:t>
            </a:r>
            <a:r>
              <a:rPr lang="en-US" sz="2600" b="1" dirty="0"/>
              <a:t>(</a:t>
            </a:r>
            <a:r>
              <a:rPr lang="en-US" b="1" dirty="0"/>
              <a:t>Delayed-Entry Program and Delayed-Training Program)</a:t>
            </a:r>
            <a:endParaRPr lang="en-US" sz="2600" b="1" dirty="0">
              <a:solidFill>
                <a:schemeClr val="folHlink"/>
              </a:solidFill>
            </a:endParaRPr>
          </a:p>
          <a:p>
            <a:pPr algn="l"/>
            <a:r>
              <a:rPr lang="en-US" sz="2600" b="1" dirty="0"/>
              <a:t>   -- if </a:t>
            </a:r>
            <a:r>
              <a:rPr lang="en-US" sz="2600" b="1" u="sng" dirty="0"/>
              <a:t>not</a:t>
            </a:r>
            <a:r>
              <a:rPr lang="en-US" sz="2600" b="1" dirty="0"/>
              <a:t> required by missions</a:t>
            </a:r>
          </a:p>
        </p:txBody>
      </p:sp>
      <p:grpSp>
        <p:nvGrpSpPr>
          <p:cNvPr id="10" name="Group 9"/>
          <p:cNvGrpSpPr/>
          <p:nvPr/>
        </p:nvGrpSpPr>
        <p:grpSpPr>
          <a:xfrm>
            <a:off x="7573168" y="356393"/>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
        <p:nvSpPr>
          <p:cNvPr id="3" name="Text Box 1175">
            <a:extLst>
              <a:ext uri="{FF2B5EF4-FFF2-40B4-BE49-F238E27FC236}">
                <a16:creationId xmlns:a16="http://schemas.microsoft.com/office/drawing/2014/main" id="{FD85ABF6-B041-A6C4-8AB0-08DD9FF2A071}"/>
              </a:ext>
            </a:extLst>
          </p:cNvPr>
          <p:cNvSpPr txBox="1">
            <a:spLocks noChangeArrowheads="1"/>
          </p:cNvSpPr>
          <p:nvPr/>
        </p:nvSpPr>
        <p:spPr bwMode="auto">
          <a:xfrm>
            <a:off x="6838323" y="6495048"/>
            <a:ext cx="2135521"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3-1</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52600" y="2112963"/>
            <a:ext cx="1828800" cy="4146550"/>
          </a:xfrm>
          <a:prstGeom prst="rect">
            <a:avLst/>
          </a:prstGeom>
          <a:noFill/>
          <a:ln w="9525">
            <a:noFill/>
            <a:miter lim="800000"/>
            <a:headEnd/>
            <a:tailEnd/>
          </a:ln>
        </p:spPr>
        <p:txBody>
          <a:bodyPr wrap="none" anchor="ctr"/>
          <a:lstStyle/>
          <a:p>
            <a:endParaRPr lang="en-US"/>
          </a:p>
        </p:txBody>
      </p:sp>
      <p:sp>
        <p:nvSpPr>
          <p:cNvPr id="22531" name="Rectangle 3"/>
          <p:cNvSpPr>
            <a:spLocks noChangeArrowheads="1"/>
          </p:cNvSpPr>
          <p:nvPr/>
        </p:nvSpPr>
        <p:spPr bwMode="auto">
          <a:xfrm>
            <a:off x="1752600" y="2112963"/>
            <a:ext cx="3733800" cy="4146550"/>
          </a:xfrm>
          <a:prstGeom prst="rect">
            <a:avLst/>
          </a:prstGeom>
          <a:noFill/>
          <a:ln w="9525">
            <a:noFill/>
            <a:miter lim="800000"/>
            <a:headEnd/>
            <a:tailEnd/>
          </a:ln>
        </p:spPr>
        <p:txBody>
          <a:bodyPr wrap="none" anchor="ctr"/>
          <a:lstStyle/>
          <a:p>
            <a:endParaRPr lang="en-US"/>
          </a:p>
        </p:txBody>
      </p:sp>
      <p:sp>
        <p:nvSpPr>
          <p:cNvPr id="22532" name="Rectangle 4"/>
          <p:cNvSpPr>
            <a:spLocks noGrp="1" noChangeArrowheads="1"/>
          </p:cNvSpPr>
          <p:nvPr>
            <p:ph type="ctrTitle"/>
          </p:nvPr>
        </p:nvSpPr>
        <p:spPr>
          <a:xfrm>
            <a:off x="218920" y="406400"/>
            <a:ext cx="8681776" cy="1219200"/>
          </a:xfrm>
        </p:spPr>
        <p:txBody>
          <a:bodyPr/>
          <a:lstStyle/>
          <a:p>
            <a:pPr eaLnBrk="1" hangingPunct="1"/>
            <a:r>
              <a:rPr lang="en-US" sz="3600" dirty="0">
                <a:solidFill>
                  <a:schemeClr val="tx1"/>
                </a:solidFill>
              </a:rPr>
              <a:t>Sexual Orientation</a:t>
            </a:r>
          </a:p>
        </p:txBody>
      </p:sp>
    </p:spTree>
    <p:extLst>
      <p:ext uri="{BB962C8B-B14F-4D97-AF65-F5344CB8AC3E}">
        <p14:creationId xmlns:p14="http://schemas.microsoft.com/office/powerpoint/2010/main" val="2525865775"/>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0"/>
          </p:nvPr>
        </p:nvSpPr>
        <p:spPr>
          <a:noFill/>
        </p:spPr>
        <p:txBody>
          <a:bodyPr/>
          <a:lstStyle/>
          <a:p>
            <a:r>
              <a:rPr lang="en-US"/>
              <a:t>U.S. Army Inspector General School   </a:t>
            </a:r>
            <a:fld id="{307DDD93-8580-4476-B0A6-F44C52B8FF2F}" type="slidenum">
              <a:rPr lang="en-US" smtClean="0"/>
              <a:pPr/>
              <a:t>17</a:t>
            </a:fld>
            <a:endParaRPr lang="en-US"/>
          </a:p>
        </p:txBody>
      </p:sp>
      <p:sp>
        <p:nvSpPr>
          <p:cNvPr id="29699" name="Rectangle 2"/>
          <p:cNvSpPr>
            <a:spLocks noGrp="1" noChangeArrowheads="1"/>
          </p:cNvSpPr>
          <p:nvPr>
            <p:ph type="title"/>
          </p:nvPr>
        </p:nvSpPr>
        <p:spPr>
          <a:xfrm>
            <a:off x="1512888" y="244475"/>
            <a:ext cx="7086600" cy="1219200"/>
          </a:xfrm>
        </p:spPr>
        <p:txBody>
          <a:bodyPr/>
          <a:lstStyle/>
          <a:p>
            <a:pPr eaLnBrk="1" hangingPunct="1"/>
            <a:r>
              <a:rPr lang="en-US" sz="4000" dirty="0">
                <a:solidFill>
                  <a:schemeClr val="tx1"/>
                </a:solidFill>
              </a:rPr>
              <a:t>Sexual Orientation</a:t>
            </a:r>
            <a:br>
              <a:rPr lang="en-US" sz="4000" dirty="0"/>
            </a:br>
            <a:r>
              <a:rPr lang="en-US" sz="3600" dirty="0">
                <a:solidFill>
                  <a:schemeClr val="tx1"/>
                </a:solidFill>
              </a:rPr>
              <a:t>References</a:t>
            </a:r>
          </a:p>
        </p:txBody>
      </p:sp>
      <p:sp>
        <p:nvSpPr>
          <p:cNvPr id="29700" name="Rectangle 3"/>
          <p:cNvSpPr>
            <a:spLocks noGrp="1" noChangeArrowheads="1"/>
          </p:cNvSpPr>
          <p:nvPr>
            <p:ph type="body" sz="half" idx="1"/>
          </p:nvPr>
        </p:nvSpPr>
        <p:spPr>
          <a:xfrm>
            <a:off x="180870" y="1848262"/>
            <a:ext cx="8822453" cy="4979576"/>
          </a:xfrm>
        </p:spPr>
        <p:txBody>
          <a:bodyPr/>
          <a:lstStyle/>
          <a:p>
            <a:pPr eaLnBrk="1" hangingPunct="1"/>
            <a:r>
              <a:rPr lang="en-US" sz="2400" dirty="0"/>
              <a:t>AR 600-20, Army Command Policy, para 6-2</a:t>
            </a:r>
          </a:p>
          <a:p>
            <a:pPr eaLnBrk="1" hangingPunct="1"/>
            <a:endParaRPr lang="en-US" sz="1200" dirty="0"/>
          </a:p>
          <a:p>
            <a:pPr eaLnBrk="1" hangingPunct="1"/>
            <a:r>
              <a:rPr lang="en-US" sz="2400" dirty="0"/>
              <a:t>Department of Defense (DoD) Directive 1020.02E (Diversity Management and Equal Opportunity in the DoD), June 8, 2015.</a:t>
            </a:r>
          </a:p>
          <a:p>
            <a:pPr eaLnBrk="1" hangingPunct="1"/>
            <a:endParaRPr lang="en-US" sz="1200" dirty="0"/>
          </a:p>
          <a:p>
            <a:pPr eaLnBrk="1" hangingPunct="1"/>
            <a:r>
              <a:rPr lang="en-US" sz="2400" dirty="0"/>
              <a:t>Army Directive 2015-39 (Inclusion of Sexual Orientation in the Military Equal Opportunity Program), October 14, 2015. </a:t>
            </a:r>
          </a:p>
          <a:p>
            <a:pPr eaLnBrk="1" hangingPunct="1"/>
            <a:endParaRPr lang="en-US" sz="1400" dirty="0"/>
          </a:p>
          <a:p>
            <a:pPr eaLnBrk="1" hangingPunct="1"/>
            <a:r>
              <a:rPr lang="en-US" sz="2400" dirty="0"/>
              <a:t>Memorandum Subject: Approval Process for Service members in Same-Sex Marriages who Request Housing Benefits while Assigned to Overseas Locations, November 17, 2015.</a:t>
            </a:r>
          </a:p>
          <a:p>
            <a:pPr marL="0" indent="0" eaLnBrk="1" hangingPunct="1">
              <a:buNone/>
            </a:pPr>
            <a:endParaRPr lang="en-US" sz="2400" dirty="0"/>
          </a:p>
          <a:p>
            <a:pPr eaLnBrk="1" hangingPunct="1"/>
            <a:endParaRPr lang="en-US" sz="2400" dirty="0"/>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3548679662"/>
      </p:ext>
    </p:extLst>
  </p:cSld>
  <p:clrMapOvr>
    <a:masterClrMapping/>
  </p:clrMapOvr>
  <p:transition>
    <p:pull/>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t>U.S. Army Inspector General School   </a:t>
            </a:r>
            <a:fld id="{8A9F6E35-8062-4B95-8DF9-35FE63ADB7DA}" type="slidenum">
              <a:rPr lang="en-US" smtClean="0"/>
              <a:pPr/>
              <a:t>18</a:t>
            </a:fld>
            <a:endParaRPr lang="en-US"/>
          </a:p>
        </p:txBody>
      </p:sp>
      <p:sp>
        <p:nvSpPr>
          <p:cNvPr id="25603" name="Rectangle 4"/>
          <p:cNvSpPr>
            <a:spLocks noGrp="1" noChangeArrowheads="1"/>
          </p:cNvSpPr>
          <p:nvPr>
            <p:ph type="title"/>
          </p:nvPr>
        </p:nvSpPr>
        <p:spPr>
          <a:xfrm>
            <a:off x="1131888" y="244475"/>
            <a:ext cx="7086600" cy="1219200"/>
          </a:xfrm>
        </p:spPr>
        <p:txBody>
          <a:bodyPr/>
          <a:lstStyle/>
          <a:p>
            <a:pPr eaLnBrk="1" hangingPunct="1"/>
            <a:r>
              <a:rPr lang="en-US" dirty="0"/>
              <a:t>Sexual Orientation Defined</a:t>
            </a:r>
          </a:p>
        </p:txBody>
      </p:sp>
      <p:sp>
        <p:nvSpPr>
          <p:cNvPr id="25604" name="Rectangle 5"/>
          <p:cNvSpPr>
            <a:spLocks noGrp="1" noChangeArrowheads="1"/>
          </p:cNvSpPr>
          <p:nvPr>
            <p:ph type="body" idx="1"/>
          </p:nvPr>
        </p:nvSpPr>
        <p:spPr>
          <a:xfrm>
            <a:off x="442913" y="1882609"/>
            <a:ext cx="8382000" cy="4777612"/>
          </a:xfrm>
        </p:spPr>
        <p:txBody>
          <a:bodyPr/>
          <a:lstStyle/>
          <a:p>
            <a:r>
              <a:rPr lang="en-US" sz="2800" u="sng" dirty="0">
                <a:solidFill>
                  <a:srgbClr val="0000FF"/>
                </a:solidFill>
              </a:rPr>
              <a:t>Sexual Orientation</a:t>
            </a:r>
            <a:r>
              <a:rPr lang="en-US" sz="2800" dirty="0"/>
              <a:t>. An emotional or physical attraction to the same and / or opposite sex (homosexual, heterosexual, bisexual). </a:t>
            </a:r>
          </a:p>
          <a:p>
            <a:endParaRPr lang="en-US" sz="1400" dirty="0"/>
          </a:p>
          <a:p>
            <a:r>
              <a:rPr lang="en-US" sz="2800" dirty="0"/>
              <a:t>Complaints may be based on actual or </a:t>
            </a:r>
            <a:r>
              <a:rPr lang="en-US" sz="2800" dirty="0">
                <a:solidFill>
                  <a:srgbClr val="0000FF"/>
                </a:solidFill>
              </a:rPr>
              <a:t>perceived sexual orientation</a:t>
            </a:r>
            <a:r>
              <a:rPr lang="en-US" sz="2800" dirty="0"/>
              <a:t>, </a:t>
            </a:r>
            <a:r>
              <a:rPr lang="en-US" sz="2800" i="1" dirty="0"/>
              <a:t>as well as </a:t>
            </a:r>
            <a:r>
              <a:rPr lang="en-US" sz="2800" i="1" dirty="0">
                <a:solidFill>
                  <a:srgbClr val="0000FF"/>
                </a:solidFill>
              </a:rPr>
              <a:t>association </a:t>
            </a:r>
            <a:r>
              <a:rPr lang="en-US" sz="2800" i="1" dirty="0"/>
              <a:t>with an individual or affinity group associated with a particular sexual orientation.</a:t>
            </a:r>
            <a:endParaRPr lang="en-US" sz="2800" dirty="0"/>
          </a:p>
          <a:p>
            <a:endParaRPr lang="en-US" sz="2800" dirty="0"/>
          </a:p>
          <a:p>
            <a:pPr eaLnBrk="1" hangingPunct="1">
              <a:spcAft>
                <a:spcPts val="1200"/>
              </a:spcAft>
            </a:pPr>
            <a:endParaRPr lang="en-US" sz="2800" dirty="0"/>
          </a:p>
          <a:p>
            <a:pPr eaLnBrk="1" hangingPunct="1"/>
            <a:endParaRPr lang="en-US" sz="2800" dirty="0"/>
          </a:p>
          <a:p>
            <a:pPr eaLnBrk="1" hangingPunct="1"/>
            <a:endParaRPr lang="en-US" sz="2800" dirty="0"/>
          </a:p>
        </p:txBody>
      </p:sp>
    </p:spTree>
    <p:extLst>
      <p:ext uri="{BB962C8B-B14F-4D97-AF65-F5344CB8AC3E}">
        <p14:creationId xmlns:p14="http://schemas.microsoft.com/office/powerpoint/2010/main" val="2968677792"/>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39393" y="568050"/>
            <a:ext cx="8229600" cy="1219200"/>
          </a:xfrm>
        </p:spPr>
        <p:txBody>
          <a:bodyPr/>
          <a:lstStyle/>
          <a:p>
            <a:pPr eaLnBrk="1" hangingPunct="1"/>
            <a:r>
              <a:rPr lang="en-US" sz="4000" dirty="0"/>
              <a:t>Complaints of </a:t>
            </a:r>
            <a:br>
              <a:rPr lang="en-US" sz="4000" dirty="0"/>
            </a:br>
            <a:r>
              <a:rPr lang="en-US" sz="4000" dirty="0"/>
              <a:t>Discrimination</a:t>
            </a:r>
            <a:br>
              <a:rPr lang="en-US" dirty="0"/>
            </a:br>
            <a:endParaRPr lang="en-US" dirty="0"/>
          </a:p>
        </p:txBody>
      </p:sp>
      <p:sp>
        <p:nvSpPr>
          <p:cNvPr id="26629" name="Content Placeholder 7"/>
          <p:cNvSpPr>
            <a:spLocks noGrp="1"/>
          </p:cNvSpPr>
          <p:nvPr>
            <p:ph sz="quarter" idx="4"/>
          </p:nvPr>
        </p:nvSpPr>
        <p:spPr>
          <a:xfrm>
            <a:off x="370969" y="1550194"/>
            <a:ext cx="8667927" cy="4214812"/>
          </a:xfrm>
        </p:spPr>
        <p:txBody>
          <a:bodyPr/>
          <a:lstStyle/>
          <a:p>
            <a:r>
              <a:rPr lang="en-US" sz="2200" dirty="0">
                <a:solidFill>
                  <a:srgbClr val="0000FF"/>
                </a:solidFill>
              </a:rPr>
              <a:t>Military Equal Opportunity (MEO) and Equal Employment Opportunity (EEO) </a:t>
            </a:r>
            <a:r>
              <a:rPr lang="en-US" sz="2200" dirty="0">
                <a:solidFill>
                  <a:srgbClr val="FF0000"/>
                </a:solidFill>
              </a:rPr>
              <a:t>will address complaints of discrimination based on sex and sexual orientation</a:t>
            </a:r>
          </a:p>
          <a:p>
            <a:endParaRPr lang="en-US" sz="1100" dirty="0"/>
          </a:p>
          <a:p>
            <a:r>
              <a:rPr lang="en-US" sz="2200" dirty="0"/>
              <a:t>MEO Leader cannot receive formal complaint(s)</a:t>
            </a:r>
          </a:p>
          <a:p>
            <a:pPr marL="0" indent="0">
              <a:buNone/>
            </a:pPr>
            <a:endParaRPr lang="en-US" sz="1100" dirty="0"/>
          </a:p>
          <a:p>
            <a:r>
              <a:rPr lang="en-US" sz="2200" dirty="0">
                <a:solidFill>
                  <a:srgbClr val="0000FF"/>
                </a:solidFill>
              </a:rPr>
              <a:t>Not IG Appropriate </a:t>
            </a:r>
            <a:r>
              <a:rPr lang="en-US" sz="2200" dirty="0"/>
              <a:t>(with exception) </a:t>
            </a:r>
          </a:p>
          <a:p>
            <a:endParaRPr lang="en-US" sz="1100" dirty="0"/>
          </a:p>
          <a:p>
            <a:r>
              <a:rPr lang="en-US" sz="2200" b="1" dirty="0">
                <a:latin typeface="Arial" panose="020B0604020202020204" pitchFamily="34" charset="0"/>
                <a:cs typeface="Arial" panose="020B0604020202020204" pitchFamily="34" charset="0"/>
              </a:rPr>
              <a:t>Provide impartial, objective, and unbiased advice and oversight to Commanders through relevant, timely, and thorough assistance and investigations as needed. </a:t>
            </a:r>
            <a:r>
              <a:rPr lang="en-US" sz="2200" b="1" dirty="0">
                <a:solidFill>
                  <a:srgbClr val="0033CC"/>
                </a:solidFill>
                <a:latin typeface="Arial" panose="020B0604020202020204" pitchFamily="34" charset="0"/>
                <a:cs typeface="Arial" panose="020B0604020202020204" pitchFamily="34" charset="0"/>
              </a:rPr>
              <a:t>Provide regulatory guidance based on current established DoD and Army policy.</a:t>
            </a:r>
          </a:p>
          <a:p>
            <a:endParaRPr lang="en-US" sz="1100" dirty="0">
              <a:solidFill>
                <a:srgbClr val="0033CC"/>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IGs will always </a:t>
            </a:r>
            <a:r>
              <a:rPr lang="en-US" sz="2000" b="1" dirty="0">
                <a:solidFill>
                  <a:srgbClr val="0000FF"/>
                </a:solidFill>
                <a:latin typeface="Arial" panose="020B0604020202020204" pitchFamily="34" charset="0"/>
                <a:cs typeface="Arial" panose="020B0604020202020204" pitchFamily="34" charset="0"/>
              </a:rPr>
              <a:t>adhere to the IG tenet of confidentiality</a:t>
            </a:r>
            <a:r>
              <a:rPr lang="en-US" sz="2000" b="1" dirty="0">
                <a:latin typeface="Arial" panose="020B0604020202020204" pitchFamily="34" charset="0"/>
                <a:cs typeface="Arial" panose="020B0604020202020204" pitchFamily="34" charset="0"/>
              </a:rPr>
              <a:t> as with any other case</a:t>
            </a:r>
          </a:p>
          <a:p>
            <a:endParaRPr lang="en-US" sz="2200" b="0" dirty="0"/>
          </a:p>
          <a:p>
            <a:pPr marL="0" indent="0">
              <a:buNone/>
            </a:pPr>
            <a:endParaRPr lang="en-US" sz="1100" b="0" dirty="0"/>
          </a:p>
        </p:txBody>
      </p:sp>
      <p:sp>
        <p:nvSpPr>
          <p:cNvPr id="26630" name="Footer Placeholder 3"/>
          <p:cNvSpPr>
            <a:spLocks noGrp="1"/>
          </p:cNvSpPr>
          <p:nvPr>
            <p:ph type="ftr" sz="quarter" idx="10"/>
          </p:nvPr>
        </p:nvSpPr>
        <p:spPr>
          <a:noFill/>
        </p:spPr>
        <p:txBody>
          <a:bodyPr/>
          <a:lstStyle/>
          <a:p>
            <a:r>
              <a:rPr lang="en-US"/>
              <a:t>U.S. Army Inspector General School   </a:t>
            </a:r>
            <a:fld id="{5298C62D-7C7F-44A0-807F-9F3CF7E5F49E}" type="slidenum">
              <a:rPr lang="en-US" smtClean="0"/>
              <a:pPr/>
              <a:t>19</a:t>
            </a:fld>
            <a:endParaRPr lang="en-US"/>
          </a:p>
        </p:txBody>
      </p:sp>
      <p:grpSp>
        <p:nvGrpSpPr>
          <p:cNvPr id="12" name="Group 11"/>
          <p:cNvGrpSpPr/>
          <p:nvPr/>
        </p:nvGrpSpPr>
        <p:grpSpPr>
          <a:xfrm>
            <a:off x="7870394" y="568050"/>
            <a:ext cx="1052513" cy="903288"/>
            <a:chOff x="7543799" y="925512"/>
            <a:chExt cx="1052513" cy="903288"/>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2</a:t>
              </a:r>
            </a:p>
          </p:txBody>
        </p:sp>
      </p:grpSp>
    </p:spTree>
    <p:extLst>
      <p:ext uri="{BB962C8B-B14F-4D97-AF65-F5344CB8AC3E}">
        <p14:creationId xmlns:p14="http://schemas.microsoft.com/office/powerpoint/2010/main" val="955191187"/>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a:t>U.S. Army Inspector General School   </a:t>
            </a:r>
            <a:fld id="{734BCE29-2926-4D00-95A5-A1D6A7B89695}" type="slidenum">
              <a:rPr lang="en-US" smtClean="0"/>
              <a:pPr/>
              <a:t>2</a:t>
            </a:fld>
            <a:endParaRPr lang="en-US"/>
          </a:p>
        </p:txBody>
      </p:sp>
      <p:sp>
        <p:nvSpPr>
          <p:cNvPr id="8195" name="Rectangle 2"/>
          <p:cNvSpPr>
            <a:spLocks noGrp="1" noChangeArrowheads="1"/>
          </p:cNvSpPr>
          <p:nvPr>
            <p:ph type="title"/>
          </p:nvPr>
        </p:nvSpPr>
        <p:spPr>
          <a:xfrm>
            <a:off x="1009079" y="244475"/>
            <a:ext cx="7086600" cy="1219200"/>
          </a:xfrm>
        </p:spPr>
        <p:txBody>
          <a:bodyPr/>
          <a:lstStyle/>
          <a:p>
            <a:pPr eaLnBrk="1" hangingPunct="1"/>
            <a:r>
              <a:rPr lang="en-US" dirty="0"/>
              <a:t>IG Issues - Why?</a:t>
            </a:r>
          </a:p>
        </p:txBody>
      </p:sp>
      <p:sp>
        <p:nvSpPr>
          <p:cNvPr id="557059" name="Rectangle 3"/>
          <p:cNvSpPr>
            <a:spLocks noGrp="1" noChangeArrowheads="1"/>
          </p:cNvSpPr>
          <p:nvPr>
            <p:ph type="body" idx="1"/>
          </p:nvPr>
        </p:nvSpPr>
        <p:spPr>
          <a:xfrm>
            <a:off x="449263" y="1975538"/>
            <a:ext cx="8466137" cy="4505325"/>
          </a:xfrm>
        </p:spPr>
        <p:txBody>
          <a:bodyPr/>
          <a:lstStyle/>
          <a:p>
            <a:pPr eaLnBrk="1" hangingPunct="1"/>
            <a:r>
              <a:rPr lang="en-US" sz="2400" dirty="0"/>
              <a:t>Issues that are </a:t>
            </a:r>
            <a:r>
              <a:rPr lang="en-US" sz="2400" dirty="0">
                <a:solidFill>
                  <a:srgbClr val="0000FF"/>
                </a:solidFill>
              </a:rPr>
              <a:t>highly sensitive </a:t>
            </a:r>
            <a:r>
              <a:rPr lang="en-US" sz="2400" dirty="0"/>
              <a:t>in nature</a:t>
            </a:r>
          </a:p>
          <a:p>
            <a:pPr eaLnBrk="1" hangingPunct="1"/>
            <a:r>
              <a:rPr lang="en-US" sz="2400" dirty="0">
                <a:solidFill>
                  <a:srgbClr val="0000FF"/>
                </a:solidFill>
              </a:rPr>
              <a:t>IGs often receive IGARs relating to these &amp; new topics</a:t>
            </a:r>
          </a:p>
          <a:p>
            <a:pPr eaLnBrk="1" hangingPunct="1"/>
            <a:r>
              <a:rPr lang="en-US" sz="2400" dirty="0"/>
              <a:t>Commander's responsibility -- primarily</a:t>
            </a:r>
          </a:p>
          <a:p>
            <a:pPr eaLnBrk="1" hangingPunct="1"/>
            <a:r>
              <a:rPr lang="en-US" sz="2400" dirty="0"/>
              <a:t>IGs must know </a:t>
            </a:r>
            <a:r>
              <a:rPr lang="en-US" sz="2400" dirty="0">
                <a:solidFill>
                  <a:srgbClr val="0000FF"/>
                </a:solidFill>
              </a:rPr>
              <a:t>how to react expeditiously </a:t>
            </a:r>
            <a:r>
              <a:rPr lang="en-US" sz="2400" dirty="0"/>
              <a:t>and properly when faced with these issues</a:t>
            </a:r>
          </a:p>
          <a:p>
            <a:pPr eaLnBrk="1" hangingPunct="1"/>
            <a:r>
              <a:rPr lang="en-US" sz="2400" i="1" dirty="0">
                <a:solidFill>
                  <a:srgbClr val="FF0000"/>
                </a:solidFill>
              </a:rPr>
              <a:t>Immediate IG knowledge strengthens IG credibility </a:t>
            </a:r>
            <a:r>
              <a:rPr lang="en-US" sz="2400" dirty="0"/>
              <a:t>and gives complainants assurance that the IG can help</a:t>
            </a:r>
          </a:p>
          <a:p>
            <a:pPr eaLnBrk="1" hangingPunct="1"/>
            <a:r>
              <a:rPr lang="en-US" sz="2400" dirty="0">
                <a:solidFill>
                  <a:srgbClr val="0000FF"/>
                </a:solidFill>
              </a:rPr>
              <a:t>These matters must not catch IGs by surprise</a:t>
            </a:r>
          </a:p>
        </p:txBody>
      </p:sp>
      <p:sp>
        <p:nvSpPr>
          <p:cNvPr id="3" name="Rectangle 2"/>
          <p:cNvSpPr/>
          <p:nvPr/>
        </p:nvSpPr>
        <p:spPr>
          <a:xfrm>
            <a:off x="1199430" y="5914353"/>
            <a:ext cx="6084892" cy="64008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DROIT ET AVANT!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711200" y="725488"/>
            <a:ext cx="7721600" cy="1219200"/>
          </a:xfrm>
        </p:spPr>
        <p:txBody>
          <a:bodyPr/>
          <a:lstStyle/>
          <a:p>
            <a:pPr eaLnBrk="1" hangingPunct="1"/>
            <a:r>
              <a:rPr lang="en-US" dirty="0"/>
              <a:t>Complaints Involving Suicide </a:t>
            </a:r>
            <a:br>
              <a:rPr lang="en-US" dirty="0"/>
            </a:br>
            <a:endParaRPr lang="en-US" dirty="0"/>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21</a:t>
            </a:fld>
            <a:endParaRPr lang="en-US"/>
          </a:p>
        </p:txBody>
      </p:sp>
      <p:sp>
        <p:nvSpPr>
          <p:cNvPr id="62467" name="Rectangle 2"/>
          <p:cNvSpPr>
            <a:spLocks noGrp="1" noChangeArrowheads="1"/>
          </p:cNvSpPr>
          <p:nvPr>
            <p:ph type="title"/>
          </p:nvPr>
        </p:nvSpPr>
        <p:spPr>
          <a:xfrm>
            <a:off x="1011936" y="298196"/>
            <a:ext cx="7086600" cy="1219200"/>
          </a:xfrm>
        </p:spPr>
        <p:txBody>
          <a:bodyPr/>
          <a:lstStyle/>
          <a:p>
            <a:pPr eaLnBrk="1" hangingPunct="1"/>
            <a:r>
              <a:rPr lang="en-US" sz="4000" dirty="0"/>
              <a:t> </a:t>
            </a:r>
            <a:r>
              <a:rPr lang="en-US" sz="3600" dirty="0"/>
              <a:t>Complaints Involving Suicide</a:t>
            </a:r>
            <a:br>
              <a:rPr lang="en-US" sz="4000" dirty="0"/>
            </a:br>
            <a:r>
              <a:rPr lang="en-US" sz="3200" dirty="0">
                <a:solidFill>
                  <a:srgbClr val="0033CC"/>
                </a:solidFill>
              </a:rPr>
              <a:t>References and Resources</a:t>
            </a:r>
          </a:p>
        </p:txBody>
      </p:sp>
      <p:sp>
        <p:nvSpPr>
          <p:cNvPr id="62468" name="Rectangle 3"/>
          <p:cNvSpPr>
            <a:spLocks noGrp="1" noChangeArrowheads="1"/>
          </p:cNvSpPr>
          <p:nvPr>
            <p:ph type="body" sz="half" idx="1"/>
          </p:nvPr>
        </p:nvSpPr>
        <p:spPr>
          <a:xfrm>
            <a:off x="0" y="1652001"/>
            <a:ext cx="9144000" cy="4795271"/>
          </a:xfrm>
        </p:spPr>
        <p:txBody>
          <a:bodyPr/>
          <a:lstStyle/>
          <a:p>
            <a:pPr marL="0" eaLnBrk="1" hangingPunct="1">
              <a:spcBef>
                <a:spcPts val="0"/>
              </a:spcBef>
              <a:spcAft>
                <a:spcPts val="1200"/>
              </a:spcAft>
            </a:pPr>
            <a:r>
              <a:rPr lang="en-US" sz="2000" dirty="0"/>
              <a:t>AR 600-63, </a:t>
            </a:r>
            <a:r>
              <a:rPr lang="en-US" sz="2000" u="sng" dirty="0"/>
              <a:t>Army Health Promotion</a:t>
            </a:r>
            <a:r>
              <a:rPr lang="en-US" sz="2000" dirty="0"/>
              <a:t>, Chapter 4, para 1-11</a:t>
            </a:r>
          </a:p>
          <a:p>
            <a:pPr marL="0" eaLnBrk="1" hangingPunct="1">
              <a:spcBef>
                <a:spcPts val="0"/>
              </a:spcBef>
              <a:spcAft>
                <a:spcPts val="1200"/>
              </a:spcAft>
            </a:pPr>
            <a:r>
              <a:rPr lang="en-US" sz="2000" dirty="0">
                <a:solidFill>
                  <a:srgbClr val="C00000"/>
                </a:solidFill>
              </a:rPr>
              <a:t>AR 600-92, </a:t>
            </a:r>
            <a:r>
              <a:rPr lang="en-US" sz="2000" u="sng" dirty="0">
                <a:solidFill>
                  <a:srgbClr val="C00000"/>
                </a:solidFill>
              </a:rPr>
              <a:t>Army Suicide Prevention Program</a:t>
            </a:r>
            <a:r>
              <a:rPr lang="en-US" sz="2000" dirty="0">
                <a:solidFill>
                  <a:srgbClr val="C00000"/>
                </a:solidFill>
              </a:rPr>
              <a:t>, 4 Oct 24</a:t>
            </a:r>
          </a:p>
          <a:p>
            <a:pPr marL="0">
              <a:spcBef>
                <a:spcPts val="0"/>
              </a:spcBef>
            </a:pPr>
            <a:r>
              <a:rPr lang="en-US" sz="2000" u="sng" dirty="0"/>
              <a:t>The Assistance and Investigations Guide</a:t>
            </a:r>
            <a:r>
              <a:rPr lang="en-US" sz="2000" dirty="0"/>
              <a:t>, Part One, Section 3-1-9</a:t>
            </a:r>
          </a:p>
          <a:p>
            <a:pPr marL="0">
              <a:spcBef>
                <a:spcPts val="0"/>
              </a:spcBef>
            </a:pPr>
            <a:endParaRPr lang="en-US" sz="2000" dirty="0"/>
          </a:p>
          <a:p>
            <a:pPr marL="0" eaLnBrk="1" hangingPunct="1">
              <a:spcBef>
                <a:spcPts val="0"/>
              </a:spcBef>
              <a:spcAft>
                <a:spcPts val="1200"/>
              </a:spcAft>
            </a:pPr>
            <a:r>
              <a:rPr lang="en-US" sz="2000" dirty="0"/>
              <a:t>Army Suicide Prevention Homepage:</a:t>
            </a:r>
            <a:r>
              <a:rPr lang="en-US" sz="2000" dirty="0">
                <a:solidFill>
                  <a:srgbClr val="660066"/>
                </a:solidFill>
                <a:hlinkClick r:id="rId3">
                  <a:extLst>
                    <a:ext uri="{A12FA001-AC4F-418D-AE19-62706E023703}">
                      <ahyp:hlinkClr xmlns:ahyp="http://schemas.microsoft.com/office/drawing/2018/hyperlinkcolor" val="tx"/>
                    </a:ext>
                  </a:extLst>
                </a:hlinkClick>
              </a:rPr>
              <a:t>   </a:t>
            </a:r>
            <a:r>
              <a:rPr lang="en-US" sz="2000" dirty="0">
                <a:solidFill>
                  <a:srgbClr val="0033CC"/>
                </a:solidFill>
              </a:rPr>
              <a:t>http://armyresilience.army.mil/suicide prevention</a:t>
            </a:r>
          </a:p>
          <a:p>
            <a:pPr marL="0" eaLnBrk="1" hangingPunct="1">
              <a:spcBef>
                <a:spcPts val="0"/>
              </a:spcBef>
              <a:spcAft>
                <a:spcPts val="1200"/>
              </a:spcAft>
            </a:pPr>
            <a:r>
              <a:rPr lang="en-US" sz="2000" dirty="0"/>
              <a:t>The National Suicide Prevention Lifeline:</a:t>
            </a:r>
          </a:p>
          <a:p>
            <a:pPr marL="857250" lvl="3" eaLnBrk="1" hangingPunct="1">
              <a:spcBef>
                <a:spcPts val="0"/>
              </a:spcBef>
            </a:pPr>
            <a:r>
              <a:rPr lang="en-US" dirty="0"/>
              <a:t>1-800-273-TALK (8255)</a:t>
            </a:r>
          </a:p>
          <a:p>
            <a:pPr marL="857250" lvl="3" eaLnBrk="1" hangingPunct="1">
              <a:spcBef>
                <a:spcPts val="0"/>
              </a:spcBef>
            </a:pPr>
            <a:r>
              <a:rPr lang="en-US" u="sng" dirty="0"/>
              <a:t>www.suicidepreventionlifeline.org </a:t>
            </a:r>
          </a:p>
          <a:p>
            <a:pPr marL="857250" lvl="3" eaLnBrk="1" hangingPunct="1">
              <a:spcBef>
                <a:spcPts val="0"/>
              </a:spcBef>
            </a:pPr>
            <a:r>
              <a:rPr lang="en-US" u="sng" dirty="0"/>
              <a:t>www.988lifeline.org</a:t>
            </a:r>
          </a:p>
          <a:p>
            <a:pPr marL="0" eaLnBrk="1" hangingPunct="1">
              <a:spcBef>
                <a:spcPts val="0"/>
              </a:spcBef>
              <a:buFontTx/>
              <a:buNone/>
            </a:pPr>
            <a:endParaRPr lang="en-US" sz="2000" dirty="0"/>
          </a:p>
          <a:p>
            <a:pPr marL="0" eaLnBrk="1" hangingPunct="1">
              <a:spcBef>
                <a:spcPts val="0"/>
              </a:spcBef>
            </a:pPr>
            <a:r>
              <a:rPr lang="en-US" sz="2000" dirty="0"/>
              <a:t>Text 838255</a:t>
            </a:r>
          </a:p>
          <a:p>
            <a:pPr marL="0" eaLnBrk="1" hangingPunct="1">
              <a:spcBef>
                <a:spcPts val="0"/>
              </a:spcBef>
            </a:pPr>
            <a:endParaRPr lang="en-US" sz="2000" dirty="0"/>
          </a:p>
          <a:p>
            <a:pPr marL="0" eaLnBrk="1" hangingPunct="1">
              <a:spcBef>
                <a:spcPts val="0"/>
              </a:spcBef>
            </a:pPr>
            <a:r>
              <a:rPr lang="en-US" sz="2000" dirty="0"/>
              <a:t>Militarycrisisline.net</a:t>
            </a:r>
          </a:p>
        </p:txBody>
      </p:sp>
      <p:pic>
        <p:nvPicPr>
          <p:cNvPr id="2" name="Picture 1"/>
          <p:cNvPicPr>
            <a:picLocks noChangeAspect="1"/>
          </p:cNvPicPr>
          <p:nvPr/>
        </p:nvPicPr>
        <p:blipFill>
          <a:blip r:embed="rId4"/>
          <a:stretch>
            <a:fillRect/>
          </a:stretch>
        </p:blipFill>
        <p:spPr>
          <a:xfrm>
            <a:off x="5818631" y="4918841"/>
            <a:ext cx="3014492" cy="1550440"/>
          </a:xfrm>
          <a:prstGeom prst="rect">
            <a:avLst/>
          </a:prstGeom>
        </p:spPr>
      </p:pic>
      <p:sp>
        <p:nvSpPr>
          <p:cNvPr id="3" name="TextBox 2">
            <a:extLst>
              <a:ext uri="{FF2B5EF4-FFF2-40B4-BE49-F238E27FC236}">
                <a16:creationId xmlns:a16="http://schemas.microsoft.com/office/drawing/2014/main" id="{693798A0-0A08-8CB8-A70D-1444F10EEE84}"/>
              </a:ext>
            </a:extLst>
          </p:cNvPr>
          <p:cNvSpPr txBox="1"/>
          <p:nvPr/>
        </p:nvSpPr>
        <p:spPr>
          <a:xfrm>
            <a:off x="7483074" y="6308643"/>
            <a:ext cx="1350049" cy="261610"/>
          </a:xfrm>
          <a:prstGeom prst="rect">
            <a:avLst/>
          </a:prstGeom>
          <a:noFill/>
        </p:spPr>
        <p:txBody>
          <a:bodyPr wrap="none" rtlCol="0">
            <a:spAutoFit/>
          </a:bodyPr>
          <a:lstStyle/>
          <a:p>
            <a:r>
              <a:rPr lang="en-US" sz="1100" dirty="0"/>
              <a:t>Press 1 for military</a:t>
            </a:r>
          </a:p>
        </p:txBody>
      </p:sp>
    </p:spTree>
  </p:cSld>
  <p:clrMapOvr>
    <a:masterClrMapping/>
  </p:clrMapOvr>
  <p:transition>
    <p:pull/>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a:t>U.S. Army Inspector General School   </a:t>
            </a:r>
            <a:fld id="{8201FC64-199A-4C2B-9D8A-E6903C0D8B80}" type="slidenum">
              <a:rPr lang="en-US" smtClean="0"/>
              <a:pPr/>
              <a:t>22</a:t>
            </a:fld>
            <a:endParaRPr lang="en-US"/>
          </a:p>
        </p:txBody>
      </p:sp>
      <p:sp>
        <p:nvSpPr>
          <p:cNvPr id="58371" name="Rectangle 2"/>
          <p:cNvSpPr>
            <a:spLocks noGrp="1" noChangeArrowheads="1"/>
          </p:cNvSpPr>
          <p:nvPr>
            <p:ph type="title"/>
          </p:nvPr>
        </p:nvSpPr>
        <p:spPr>
          <a:xfrm>
            <a:off x="1019112" y="244475"/>
            <a:ext cx="7086600" cy="1219200"/>
          </a:xfrm>
        </p:spPr>
        <p:txBody>
          <a:bodyPr/>
          <a:lstStyle/>
          <a:p>
            <a:pPr eaLnBrk="1" hangingPunct="1"/>
            <a:r>
              <a:rPr lang="en-US" sz="4000" dirty="0"/>
              <a:t>Complaints Involving Suicide</a:t>
            </a:r>
          </a:p>
        </p:txBody>
      </p:sp>
      <p:sp>
        <p:nvSpPr>
          <p:cNvPr id="419843" name="Rectangle 3"/>
          <p:cNvSpPr>
            <a:spLocks noGrp="1" noChangeArrowheads="1"/>
          </p:cNvSpPr>
          <p:nvPr>
            <p:ph type="body" idx="1"/>
          </p:nvPr>
        </p:nvSpPr>
        <p:spPr>
          <a:xfrm>
            <a:off x="371412" y="2311968"/>
            <a:ext cx="8382000" cy="4794250"/>
          </a:xfrm>
        </p:spPr>
        <p:txBody>
          <a:bodyPr/>
          <a:lstStyle/>
          <a:p>
            <a:pPr eaLnBrk="1" hangingPunct="1"/>
            <a:r>
              <a:rPr lang="en-US" sz="2400" dirty="0"/>
              <a:t>During the conduct of a case, an IG may face a situation where a complainant </a:t>
            </a:r>
            <a:r>
              <a:rPr lang="en-US" sz="2400" dirty="0">
                <a:solidFill>
                  <a:srgbClr val="FF0000"/>
                </a:solidFill>
              </a:rPr>
              <a:t>expresses suicidal thoughts or the suicidal thoughts of another Soldier</a:t>
            </a:r>
          </a:p>
          <a:p>
            <a:pPr eaLnBrk="1" hangingPunct="1">
              <a:buFontTx/>
              <a:buNone/>
            </a:pPr>
            <a:endParaRPr lang="en-US" sz="2400" dirty="0">
              <a:solidFill>
                <a:srgbClr val="FF0000"/>
              </a:solidFill>
            </a:endParaRPr>
          </a:p>
          <a:p>
            <a:pPr eaLnBrk="1" hangingPunct="1"/>
            <a:r>
              <a:rPr lang="en-US" sz="2400" dirty="0"/>
              <a:t>A potential conflict exists between IG confidentiality and taking action to protect an individual by releasing information to third parties  </a:t>
            </a:r>
          </a:p>
        </p:txBody>
      </p:sp>
      <p:sp>
        <p:nvSpPr>
          <p:cNvPr id="58373" name="Text Box 4"/>
          <p:cNvSpPr txBox="1">
            <a:spLocks noChangeArrowheads="1"/>
          </p:cNvSpPr>
          <p:nvPr/>
        </p:nvSpPr>
        <p:spPr bwMode="auto">
          <a:xfrm>
            <a:off x="6083300" y="6497638"/>
            <a:ext cx="255588" cy="400050"/>
          </a:xfrm>
          <a:prstGeom prst="rect">
            <a:avLst/>
          </a:prstGeom>
          <a:noFill/>
          <a:ln w="76200">
            <a:noFill/>
            <a:miter lim="800000"/>
            <a:headEnd/>
            <a:tailEnd/>
          </a:ln>
        </p:spPr>
        <p:txBody>
          <a:bodyPr wrap="none">
            <a:spAutoFit/>
          </a:bodyPr>
          <a:lstStyle/>
          <a:p>
            <a:pPr algn="l"/>
            <a:r>
              <a:rPr lang="en-US" sz="2000" b="1">
                <a:solidFill>
                  <a:srgbClr val="006600"/>
                </a:solidFill>
              </a:rPr>
              <a:t> </a:t>
            </a: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81472" y="2027238"/>
            <a:ext cx="6667053" cy="980122"/>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9394" name="Footer Placeholder 3"/>
          <p:cNvSpPr>
            <a:spLocks noGrp="1"/>
          </p:cNvSpPr>
          <p:nvPr>
            <p:ph type="ftr" sz="quarter" idx="10"/>
          </p:nvPr>
        </p:nvSpPr>
        <p:spPr>
          <a:noFill/>
        </p:spPr>
        <p:txBody>
          <a:bodyPr/>
          <a:lstStyle/>
          <a:p>
            <a:r>
              <a:rPr lang="en-US"/>
              <a:t>U.S. Army Inspector General School   </a:t>
            </a:r>
            <a:fld id="{A1625733-8E0C-416F-A667-94B3FAF7AC4C}" type="slidenum">
              <a:rPr lang="en-US" smtClean="0"/>
              <a:pPr/>
              <a:t>23</a:t>
            </a:fld>
            <a:endParaRPr lang="en-US"/>
          </a:p>
        </p:txBody>
      </p:sp>
      <p:sp>
        <p:nvSpPr>
          <p:cNvPr id="59395" name="Rectangle 2"/>
          <p:cNvSpPr>
            <a:spLocks noGrp="1" noChangeArrowheads="1"/>
          </p:cNvSpPr>
          <p:nvPr>
            <p:ph type="title"/>
          </p:nvPr>
        </p:nvSpPr>
        <p:spPr>
          <a:xfrm>
            <a:off x="1018159" y="202819"/>
            <a:ext cx="7086600" cy="1219200"/>
          </a:xfrm>
        </p:spPr>
        <p:txBody>
          <a:bodyPr/>
          <a:lstStyle/>
          <a:p>
            <a:pPr eaLnBrk="1" hangingPunct="1"/>
            <a:r>
              <a:rPr lang="en-US" sz="4000" dirty="0"/>
              <a:t>The IG’s Role</a:t>
            </a:r>
          </a:p>
        </p:txBody>
      </p:sp>
      <p:sp>
        <p:nvSpPr>
          <p:cNvPr id="59396" name="Rectangle 3"/>
          <p:cNvSpPr>
            <a:spLocks noGrp="1" noChangeArrowheads="1"/>
          </p:cNvSpPr>
          <p:nvPr>
            <p:ph type="body" idx="1"/>
          </p:nvPr>
        </p:nvSpPr>
        <p:spPr>
          <a:xfrm>
            <a:off x="228600" y="2027238"/>
            <a:ext cx="8915400" cy="3084512"/>
          </a:xfrm>
        </p:spPr>
        <p:txBody>
          <a:bodyPr/>
          <a:lstStyle/>
          <a:p>
            <a:pPr eaLnBrk="1" hangingPunct="1">
              <a:spcBef>
                <a:spcPct val="0"/>
              </a:spcBef>
            </a:pPr>
            <a:r>
              <a:rPr lang="en-US" sz="2800" dirty="0">
                <a:solidFill>
                  <a:srgbClr val="FF0000"/>
                </a:solidFill>
              </a:rPr>
              <a:t>Never place IG confidentiality over an individual's safety</a:t>
            </a:r>
          </a:p>
          <a:p>
            <a:pPr eaLnBrk="1" hangingPunct="1">
              <a:spcBef>
                <a:spcPct val="0"/>
              </a:spcBef>
            </a:pPr>
            <a:endParaRPr lang="en-US" sz="2800" u="sng" dirty="0">
              <a:solidFill>
                <a:srgbClr val="FF0000"/>
              </a:solidFill>
            </a:endParaRPr>
          </a:p>
          <a:p>
            <a:pPr eaLnBrk="1" hangingPunct="1">
              <a:spcBef>
                <a:spcPct val="0"/>
              </a:spcBef>
            </a:pPr>
            <a:r>
              <a:rPr lang="en-US" sz="2800" u="sng" dirty="0">
                <a:solidFill>
                  <a:srgbClr val="FF0000"/>
                </a:solidFill>
              </a:rPr>
              <a:t>Take action to assist</a:t>
            </a:r>
            <a:r>
              <a:rPr lang="en-US" sz="2800" dirty="0">
                <a:solidFill>
                  <a:srgbClr val="FF0000"/>
                </a:solidFill>
              </a:rPr>
              <a:t> (Chaplain)</a:t>
            </a:r>
          </a:p>
          <a:p>
            <a:pPr eaLnBrk="1" hangingPunct="1">
              <a:spcBef>
                <a:spcPct val="0"/>
              </a:spcBef>
            </a:pPr>
            <a:r>
              <a:rPr lang="en-US" sz="2800" dirty="0"/>
              <a:t>If the individual declines the IG's assistance and if time permits, contact DAIG's Legal Advisor for a sanity check</a:t>
            </a:r>
          </a:p>
          <a:p>
            <a:pPr eaLnBrk="1" hangingPunct="1">
              <a:spcBef>
                <a:spcPct val="0"/>
              </a:spcBef>
            </a:pPr>
            <a:r>
              <a:rPr lang="en-US" sz="2800" dirty="0"/>
              <a:t>Contact the chain of command or medical personnel on an FOUO basis</a:t>
            </a:r>
          </a:p>
          <a:p>
            <a:pPr eaLnBrk="1" hangingPunct="1">
              <a:spcBef>
                <a:spcPct val="0"/>
              </a:spcBef>
            </a:pPr>
            <a:r>
              <a:rPr lang="en-US" sz="2800" dirty="0"/>
              <a:t>Listen!</a:t>
            </a:r>
            <a:br>
              <a:rPr lang="en-US" sz="2800" dirty="0"/>
            </a:br>
            <a:endParaRPr lang="en-US" sz="2800" dirty="0"/>
          </a:p>
          <a:p>
            <a:pPr eaLnBrk="1" hangingPunct="1">
              <a:spcBef>
                <a:spcPct val="0"/>
              </a:spcBef>
              <a:buFontTx/>
              <a:buNone/>
            </a:pPr>
            <a:endParaRPr lang="en-US" sz="2800" dirty="0"/>
          </a:p>
          <a:p>
            <a:pPr eaLnBrk="1" hangingPunct="1">
              <a:spcBef>
                <a:spcPct val="0"/>
              </a:spcBef>
              <a:buFontTx/>
              <a:buNone/>
            </a:pPr>
            <a:endParaRPr lang="en-US" sz="2800" dirty="0"/>
          </a:p>
        </p:txBody>
      </p:sp>
      <p:pic>
        <p:nvPicPr>
          <p:cNvPr id="59397" name="Picture 7" descr="http://usachppm.apgea.army.mil/HIOShoppingCart/Uploads/thumbnails/106A.jpg"/>
          <p:cNvPicPr>
            <a:picLocks noChangeAspect="1" noChangeArrowheads="1"/>
          </p:cNvPicPr>
          <p:nvPr/>
        </p:nvPicPr>
        <p:blipFill>
          <a:blip r:embed="rId3" cstate="print"/>
          <a:srcRect/>
          <a:stretch>
            <a:fillRect/>
          </a:stretch>
        </p:blipFill>
        <p:spPr bwMode="auto">
          <a:xfrm>
            <a:off x="7494588" y="300038"/>
            <a:ext cx="1201737" cy="1727200"/>
          </a:xfrm>
          <a:prstGeom prst="rect">
            <a:avLst/>
          </a:prstGeom>
          <a:noFill/>
          <a:ln w="9525">
            <a:noFill/>
            <a:miter lim="800000"/>
            <a:headEnd/>
            <a:tailEnd/>
          </a:ln>
        </p:spPr>
      </p:pic>
      <p:pic>
        <p:nvPicPr>
          <p:cNvPr id="59398" name="Picture 6" descr="C:\Users\todd.welsch\Pictures\SPSP_Poster_tn.jpg"/>
          <p:cNvPicPr>
            <a:picLocks noChangeAspect="1" noChangeArrowheads="1"/>
          </p:cNvPicPr>
          <p:nvPr/>
        </p:nvPicPr>
        <p:blipFill>
          <a:blip r:embed="rId4" cstate="print"/>
          <a:srcRect/>
          <a:stretch>
            <a:fillRect/>
          </a:stretch>
        </p:blipFill>
        <p:spPr bwMode="auto">
          <a:xfrm>
            <a:off x="7833678" y="4944746"/>
            <a:ext cx="1106487" cy="1662112"/>
          </a:xfrm>
          <a:prstGeom prst="rect">
            <a:avLst/>
          </a:prstGeom>
          <a:noFill/>
          <a:ln w="9525">
            <a:noFill/>
            <a:miter lim="800000"/>
            <a:headEnd/>
            <a:tailEnd/>
          </a:ln>
        </p:spPr>
      </p:pic>
      <p:pic>
        <p:nvPicPr>
          <p:cNvPr id="59399" name="Picture 8" descr="Suicide Prevention Lifeline Logo"/>
          <p:cNvPicPr>
            <a:picLocks noChangeAspect="1" noChangeArrowheads="1"/>
          </p:cNvPicPr>
          <p:nvPr/>
        </p:nvPicPr>
        <p:blipFill>
          <a:blip r:embed="rId5" cstate="print"/>
          <a:srcRect/>
          <a:stretch>
            <a:fillRect/>
          </a:stretch>
        </p:blipFill>
        <p:spPr bwMode="auto">
          <a:xfrm>
            <a:off x="5962650" y="5532438"/>
            <a:ext cx="1285875" cy="1285875"/>
          </a:xfrm>
          <a:prstGeom prst="rect">
            <a:avLst/>
          </a:prstGeom>
          <a:noFill/>
          <a:ln w="9525">
            <a:noFill/>
            <a:miter lim="800000"/>
            <a:headEnd/>
            <a:tailEnd/>
          </a:ln>
        </p:spPr>
      </p:pic>
      <p:pic>
        <p:nvPicPr>
          <p:cNvPr id="59400" name="Picture 10" descr="Beyond the Front Web Video"/>
          <p:cNvPicPr>
            <a:picLocks noChangeAspect="1" noChangeArrowheads="1"/>
          </p:cNvPicPr>
          <p:nvPr/>
        </p:nvPicPr>
        <p:blipFill>
          <a:blip r:embed="rId6" cstate="print"/>
          <a:srcRect/>
          <a:stretch>
            <a:fillRect/>
          </a:stretch>
        </p:blipFill>
        <p:spPr bwMode="auto">
          <a:xfrm>
            <a:off x="7461821" y="2454687"/>
            <a:ext cx="1285875" cy="1019175"/>
          </a:xfrm>
          <a:prstGeom prst="rect">
            <a:avLst/>
          </a:prstGeom>
          <a:noFill/>
          <a:ln w="9525">
            <a:noFill/>
            <a:miter lim="800000"/>
            <a:headEnd/>
            <a:tailEnd/>
          </a:ln>
        </p:spPr>
      </p:pic>
      <p:sp>
        <p:nvSpPr>
          <p:cNvPr id="9" name="Text Box 1175"/>
          <p:cNvSpPr txBox="1">
            <a:spLocks noChangeArrowheads="1"/>
          </p:cNvSpPr>
          <p:nvPr/>
        </p:nvSpPr>
        <p:spPr bwMode="auto">
          <a:xfrm>
            <a:off x="1931821" y="6502091"/>
            <a:ext cx="2512226" cy="338554"/>
          </a:xfrm>
          <a:prstGeom prst="rect">
            <a:avLst/>
          </a:prstGeom>
          <a:noFill/>
          <a:ln w="76200">
            <a:noFill/>
            <a:miter lim="800000"/>
            <a:headEnd/>
            <a:tailEnd/>
          </a:ln>
        </p:spPr>
        <p:txBody>
          <a:bodyPr wrap="none">
            <a:spAutoFit/>
          </a:bodyPr>
          <a:lstStyle/>
          <a:p>
            <a:pPr algn="l"/>
            <a:r>
              <a:rPr lang="en-US" sz="1600" b="1" dirty="0">
                <a:solidFill>
                  <a:srgbClr val="006600"/>
                </a:solidFill>
              </a:rPr>
              <a:t>A&amp;I Guide Section 3-1-9</a:t>
            </a:r>
          </a:p>
        </p:txBody>
      </p:sp>
    </p:spTree>
  </p:cSld>
  <p:clrMapOvr>
    <a:masterClrMapping/>
  </p:clrMapOvr>
  <p:transition>
    <p:pull/>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752600" y="2112963"/>
            <a:ext cx="1828800" cy="4146550"/>
          </a:xfrm>
          <a:prstGeom prst="rect">
            <a:avLst/>
          </a:prstGeom>
          <a:noFill/>
          <a:ln w="9525">
            <a:noFill/>
            <a:miter lim="800000"/>
            <a:headEnd/>
            <a:tailEnd/>
          </a:ln>
        </p:spPr>
        <p:txBody>
          <a:bodyPr wrap="none" anchor="ctr"/>
          <a:lstStyle/>
          <a:p>
            <a:endParaRPr lang="en-US"/>
          </a:p>
        </p:txBody>
      </p:sp>
      <p:sp>
        <p:nvSpPr>
          <p:cNvPr id="30723" name="Rectangle 3"/>
          <p:cNvSpPr>
            <a:spLocks noChangeArrowheads="1"/>
          </p:cNvSpPr>
          <p:nvPr/>
        </p:nvSpPr>
        <p:spPr bwMode="auto">
          <a:xfrm>
            <a:off x="1752600" y="2112963"/>
            <a:ext cx="3733800" cy="4146550"/>
          </a:xfrm>
          <a:prstGeom prst="rect">
            <a:avLst/>
          </a:prstGeom>
          <a:noFill/>
          <a:ln w="9525">
            <a:noFill/>
            <a:miter lim="800000"/>
            <a:headEnd/>
            <a:tailEnd/>
          </a:ln>
        </p:spPr>
        <p:txBody>
          <a:bodyPr wrap="none" anchor="ctr"/>
          <a:lstStyle/>
          <a:p>
            <a:endParaRPr lang="en-US"/>
          </a:p>
        </p:txBody>
      </p:sp>
      <p:sp>
        <p:nvSpPr>
          <p:cNvPr id="30724" name="Rectangle 4"/>
          <p:cNvSpPr>
            <a:spLocks noGrp="1" noChangeArrowheads="1"/>
          </p:cNvSpPr>
          <p:nvPr>
            <p:ph type="ctrTitle"/>
          </p:nvPr>
        </p:nvSpPr>
        <p:spPr/>
        <p:txBody>
          <a:bodyPr/>
          <a:lstStyle/>
          <a:p>
            <a:pPr eaLnBrk="1" hangingPunct="1"/>
            <a:r>
              <a:rPr lang="en-US" dirty="0"/>
              <a:t>Sexual Misconduct in the Army</a:t>
            </a: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en-US"/>
              <a:t>U.S. Army Inspector General School   </a:t>
            </a:r>
            <a:fld id="{EB9154E1-9E78-4465-BD8A-9225887B681C}" type="slidenum">
              <a:rPr lang="en-US" smtClean="0"/>
              <a:pPr/>
              <a:t>25</a:t>
            </a:fld>
            <a:endParaRPr lang="en-US"/>
          </a:p>
        </p:txBody>
      </p:sp>
      <p:sp>
        <p:nvSpPr>
          <p:cNvPr id="2052" name="Rectangle 2"/>
          <p:cNvSpPr>
            <a:spLocks noGrp="1" noChangeArrowheads="1"/>
          </p:cNvSpPr>
          <p:nvPr>
            <p:ph type="title"/>
          </p:nvPr>
        </p:nvSpPr>
        <p:spPr>
          <a:xfrm>
            <a:off x="797941" y="357315"/>
            <a:ext cx="7526338" cy="1219200"/>
          </a:xfrm>
        </p:spPr>
        <p:txBody>
          <a:bodyPr/>
          <a:lstStyle/>
          <a:p>
            <a:pPr eaLnBrk="1" hangingPunct="1"/>
            <a:r>
              <a:rPr lang="en-US" sz="4000" dirty="0"/>
              <a:t>Army SHARP Program </a:t>
            </a:r>
            <a:br>
              <a:rPr lang="en-US" sz="4000" dirty="0"/>
            </a:br>
            <a:r>
              <a:rPr lang="en-US" sz="3600" dirty="0">
                <a:solidFill>
                  <a:schemeClr val="tx1"/>
                </a:solidFill>
              </a:rPr>
              <a:t>References</a:t>
            </a:r>
          </a:p>
        </p:txBody>
      </p:sp>
      <p:sp>
        <p:nvSpPr>
          <p:cNvPr id="2053" name="Rectangle 3"/>
          <p:cNvSpPr>
            <a:spLocks noGrp="1" noChangeArrowheads="1"/>
          </p:cNvSpPr>
          <p:nvPr>
            <p:ph type="body" sz="half" idx="1"/>
          </p:nvPr>
        </p:nvSpPr>
        <p:spPr>
          <a:xfrm>
            <a:off x="117156" y="1770939"/>
            <a:ext cx="8868347" cy="4576419"/>
          </a:xfrm>
        </p:spPr>
        <p:txBody>
          <a:bodyPr/>
          <a:lstStyle/>
          <a:p>
            <a:pPr eaLnBrk="1" hangingPunct="1">
              <a:spcAft>
                <a:spcPts val="600"/>
              </a:spcAft>
            </a:pPr>
            <a:r>
              <a:rPr lang="en-US" sz="2400" dirty="0"/>
              <a:t>AR 600-20, </a:t>
            </a:r>
            <a:r>
              <a:rPr lang="en-US" sz="2400" u="sng" dirty="0"/>
              <a:t>Army Command Policy</a:t>
            </a:r>
            <a:r>
              <a:rPr lang="en-US" sz="2400" dirty="0"/>
              <a:t>, Chapter 7, </a:t>
            </a:r>
            <a:r>
              <a:rPr lang="en-US" sz="2400" b="1" dirty="0" err="1"/>
              <a:t>Appxs</a:t>
            </a:r>
            <a:r>
              <a:rPr lang="en-US" sz="2400" b="1" dirty="0"/>
              <a:t>. C, E, F, G, H, I, and J</a:t>
            </a:r>
          </a:p>
          <a:p>
            <a:pPr eaLnBrk="1" hangingPunct="1">
              <a:spcAft>
                <a:spcPts val="600"/>
              </a:spcAft>
            </a:pPr>
            <a:r>
              <a:rPr lang="en-US" sz="2400" dirty="0"/>
              <a:t>AR 20-1, </a:t>
            </a:r>
            <a:r>
              <a:rPr lang="en-US" sz="2400" u="sng" dirty="0"/>
              <a:t>Inspector General Activities and Procedures</a:t>
            </a:r>
            <a:r>
              <a:rPr lang="en-US" sz="2400" dirty="0"/>
              <a:t>, para. 1-4a (9) (c)</a:t>
            </a:r>
          </a:p>
          <a:p>
            <a:pPr eaLnBrk="1" hangingPunct="1">
              <a:spcAft>
                <a:spcPts val="600"/>
              </a:spcAft>
            </a:pPr>
            <a:r>
              <a:rPr lang="en-US" sz="2400" dirty="0"/>
              <a:t>UCMJ, Article 93, Cruelty and maltreatment</a:t>
            </a:r>
          </a:p>
          <a:p>
            <a:pPr eaLnBrk="1" hangingPunct="1">
              <a:spcAft>
                <a:spcPts val="600"/>
              </a:spcAft>
            </a:pPr>
            <a:r>
              <a:rPr lang="en-US" sz="2400" dirty="0"/>
              <a:t>UCMJ, Article 120, Rape, sexual assault, and other sexual misconduct</a:t>
            </a:r>
          </a:p>
          <a:p>
            <a:pPr eaLnBrk="1" hangingPunct="1">
              <a:spcAft>
                <a:spcPts val="600"/>
              </a:spcAft>
            </a:pPr>
            <a:r>
              <a:rPr lang="en-US" sz="2400" dirty="0"/>
              <a:t>UCMJ, Article 134, Sexual harassment</a:t>
            </a:r>
          </a:p>
          <a:p>
            <a:pPr eaLnBrk="1" hangingPunct="1">
              <a:spcAft>
                <a:spcPts val="600"/>
              </a:spcAft>
            </a:pPr>
            <a:r>
              <a:rPr lang="en-US" sz="2400" dirty="0"/>
              <a:t>AR 350-1, </a:t>
            </a:r>
            <a:r>
              <a:rPr lang="en-US" sz="2400" u="sng" dirty="0"/>
              <a:t>Army Training and Leader Development</a:t>
            </a:r>
          </a:p>
          <a:p>
            <a:pPr marL="0" indent="0" eaLnBrk="1" hangingPunct="1">
              <a:spcAft>
                <a:spcPts val="600"/>
              </a:spcAft>
              <a:buNone/>
            </a:pPr>
            <a:endParaRPr lang="en-US" sz="2400" dirty="0"/>
          </a:p>
          <a:p>
            <a:pPr marL="0" indent="0" eaLnBrk="1" hangingPunct="1">
              <a:spcAft>
                <a:spcPts val="600"/>
              </a:spcAft>
              <a:buNone/>
            </a:pPr>
            <a:endParaRPr lang="en-US" sz="2400" dirty="0"/>
          </a:p>
          <a:p>
            <a:pPr eaLnBrk="1" hangingPunct="1">
              <a:buFontTx/>
              <a:buNone/>
            </a:pPr>
            <a:endParaRPr lang="en-US" sz="2400" dirty="0"/>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1319023774"/>
              </p:ext>
            </p:extLst>
          </p:nvPr>
        </p:nvGraphicFramePr>
        <p:xfrm>
          <a:off x="7532698" y="5701085"/>
          <a:ext cx="1494146" cy="1126753"/>
        </p:xfrm>
        <a:graphic>
          <a:graphicData uri="http://schemas.openxmlformats.org/presentationml/2006/ole">
            <mc:AlternateContent xmlns:mc="http://schemas.openxmlformats.org/markup-compatibility/2006">
              <mc:Choice xmlns:v="urn:schemas-microsoft-com:vml" Requires="v">
                <p:oleObj name="Clip" r:id="rId3" imgW="1839600" imgH="1387800" progId="">
                  <p:embed/>
                </p:oleObj>
              </mc:Choice>
              <mc:Fallback>
                <p:oleObj name="Clip" r:id="rId3" imgW="1839600" imgH="138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698" y="5701085"/>
                        <a:ext cx="1494146" cy="1126753"/>
                      </a:xfrm>
                      <a:prstGeom prst="rect">
                        <a:avLst/>
                      </a:prstGeom>
                      <a:noFill/>
                      <a:ln>
                        <a:noFill/>
                      </a:ln>
                      <a:effectLst/>
                    </p:spPr>
                  </p:pic>
                </p:oleObj>
              </mc:Fallback>
            </mc:AlternateContent>
          </a:graphicData>
        </a:graphic>
      </p:graphicFrame>
    </p:spTree>
  </p:cSld>
  <p:clrMapOvr>
    <a:masterClrMapping/>
  </p:clrMapOvr>
  <p:transition>
    <p:pull/>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en-US"/>
              <a:t>U.S. Army Inspector General School   </a:t>
            </a:r>
            <a:fld id="{EB9154E1-9E78-4465-BD8A-9225887B681C}" type="slidenum">
              <a:rPr lang="en-US" smtClean="0"/>
              <a:pPr/>
              <a:t>26</a:t>
            </a:fld>
            <a:endParaRPr lang="en-US"/>
          </a:p>
        </p:txBody>
      </p:sp>
      <p:sp>
        <p:nvSpPr>
          <p:cNvPr id="2052" name="Rectangle 2"/>
          <p:cNvSpPr>
            <a:spLocks noGrp="1" noChangeArrowheads="1"/>
          </p:cNvSpPr>
          <p:nvPr>
            <p:ph type="title"/>
          </p:nvPr>
        </p:nvSpPr>
        <p:spPr>
          <a:xfrm>
            <a:off x="797941" y="357315"/>
            <a:ext cx="7526338" cy="1219200"/>
          </a:xfrm>
        </p:spPr>
        <p:txBody>
          <a:bodyPr/>
          <a:lstStyle/>
          <a:p>
            <a:pPr eaLnBrk="1" hangingPunct="1"/>
            <a:r>
              <a:rPr lang="en-US" sz="4000" dirty="0"/>
              <a:t>Army SHARP Program </a:t>
            </a:r>
            <a:br>
              <a:rPr lang="en-US" sz="4000" dirty="0"/>
            </a:br>
            <a:r>
              <a:rPr lang="en-US" sz="3600" dirty="0">
                <a:solidFill>
                  <a:schemeClr val="tx1"/>
                </a:solidFill>
              </a:rPr>
              <a:t>References</a:t>
            </a:r>
            <a:br>
              <a:rPr lang="en-US" sz="3600" dirty="0">
                <a:solidFill>
                  <a:schemeClr val="tx1"/>
                </a:solidFill>
              </a:rPr>
            </a:br>
            <a:r>
              <a:rPr lang="en-US" sz="1800" dirty="0">
                <a:solidFill>
                  <a:schemeClr val="tx1"/>
                </a:solidFill>
              </a:rPr>
              <a:t>(cont’d)</a:t>
            </a:r>
          </a:p>
        </p:txBody>
      </p:sp>
      <p:sp>
        <p:nvSpPr>
          <p:cNvPr id="2053" name="Rectangle 3"/>
          <p:cNvSpPr>
            <a:spLocks noGrp="1" noChangeArrowheads="1"/>
          </p:cNvSpPr>
          <p:nvPr>
            <p:ph type="body" sz="half" idx="1"/>
          </p:nvPr>
        </p:nvSpPr>
        <p:spPr>
          <a:xfrm>
            <a:off x="117156" y="2129972"/>
            <a:ext cx="8868347" cy="4576419"/>
          </a:xfrm>
        </p:spPr>
        <p:txBody>
          <a:bodyPr/>
          <a:lstStyle/>
          <a:p>
            <a:pPr eaLnBrk="1" hangingPunct="1">
              <a:spcAft>
                <a:spcPts val="600"/>
              </a:spcAft>
            </a:pPr>
            <a:r>
              <a:rPr lang="en-US" sz="2400" i="0" u="none" strike="noStrike" baseline="0" dirty="0">
                <a:solidFill>
                  <a:srgbClr val="000000"/>
                </a:solidFill>
              </a:rPr>
              <a:t>AD 2021-16, </a:t>
            </a:r>
            <a:r>
              <a:rPr lang="en-US" sz="2400" i="0" u="sng" strike="noStrike" baseline="0" dirty="0">
                <a:solidFill>
                  <a:srgbClr val="000000"/>
                </a:solidFill>
              </a:rPr>
              <a:t>Immediate Actions to Improve the Sexual Harassment / Assault Response and Prevention Program</a:t>
            </a:r>
            <a:r>
              <a:rPr lang="en-US" sz="2400" i="0" u="none" strike="noStrike" baseline="0" dirty="0">
                <a:solidFill>
                  <a:srgbClr val="000000"/>
                </a:solidFill>
              </a:rPr>
              <a:t>, 5 May 2021 </a:t>
            </a:r>
          </a:p>
          <a:p>
            <a:pPr eaLnBrk="1" hangingPunct="1">
              <a:spcAft>
                <a:spcPts val="600"/>
              </a:spcAft>
            </a:pPr>
            <a:r>
              <a:rPr lang="en-US" sz="2400" dirty="0">
                <a:solidFill>
                  <a:srgbClr val="000000"/>
                </a:solidFill>
              </a:rPr>
              <a:t>AD 2022-13, </a:t>
            </a:r>
            <a:r>
              <a:rPr lang="en-US" sz="2400" u="sng" dirty="0">
                <a:solidFill>
                  <a:srgbClr val="000000"/>
                </a:solidFill>
              </a:rPr>
              <a:t>(Reforms to Counter Sexual Harassment/Sexual Assault in the Army)</a:t>
            </a:r>
            <a:r>
              <a:rPr lang="en-US" sz="2400" dirty="0">
                <a:solidFill>
                  <a:srgbClr val="000000"/>
                </a:solidFill>
              </a:rPr>
              <a:t>, 20 Sep 2022</a:t>
            </a:r>
            <a:endParaRPr lang="en-US" sz="2400" i="0" u="none" strike="noStrike" baseline="0" dirty="0">
              <a:solidFill>
                <a:srgbClr val="000000"/>
              </a:solidFill>
            </a:endParaRPr>
          </a:p>
          <a:p>
            <a:pPr eaLnBrk="1" hangingPunct="1">
              <a:spcAft>
                <a:spcPts val="600"/>
              </a:spcAft>
            </a:pPr>
            <a:r>
              <a:rPr lang="en-US" sz="2400" dirty="0">
                <a:solidFill>
                  <a:srgbClr val="000000"/>
                </a:solidFill>
              </a:rPr>
              <a:t>HQDA EXORD 110-22, </a:t>
            </a:r>
            <a:r>
              <a:rPr lang="en-US" sz="2400" u="sng" dirty="0">
                <a:solidFill>
                  <a:srgbClr val="000000"/>
                </a:solidFill>
              </a:rPr>
              <a:t>Sexual Assault Prevention and Response</a:t>
            </a:r>
            <a:endParaRPr lang="en-US" sz="2400" i="0" u="sng" strike="noStrike" baseline="0" dirty="0">
              <a:solidFill>
                <a:srgbClr val="000000"/>
              </a:solidFill>
            </a:endParaRPr>
          </a:p>
          <a:p>
            <a:pPr eaLnBrk="1" hangingPunct="1">
              <a:spcAft>
                <a:spcPts val="600"/>
              </a:spcAft>
            </a:pPr>
            <a:r>
              <a:rPr lang="en-US" sz="2400" i="0" u="none" strike="noStrike" baseline="0" dirty="0">
                <a:solidFill>
                  <a:srgbClr val="000000"/>
                </a:solidFill>
                <a:latin typeface="Arial" panose="020B0604020202020204" pitchFamily="34" charset="0"/>
              </a:rPr>
              <a:t>National Defense Authorization Act (NDAA) 22, Section 543</a:t>
            </a:r>
          </a:p>
          <a:p>
            <a:pPr eaLnBrk="1" hangingPunct="1">
              <a:spcAft>
                <a:spcPts val="600"/>
              </a:spcAft>
            </a:pPr>
            <a:r>
              <a:rPr lang="en-US" sz="2400" i="0" u="none" strike="noStrike" baseline="0" dirty="0">
                <a:solidFill>
                  <a:srgbClr val="000000"/>
                </a:solidFill>
                <a:latin typeface="Arial" panose="020B0604020202020204" pitchFamily="34" charset="0"/>
              </a:rPr>
              <a:t>National Defense Authorization Act (NDAA) 23, Section 546</a:t>
            </a:r>
            <a:endParaRPr lang="en-US" sz="2400" dirty="0"/>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2822727898"/>
              </p:ext>
            </p:extLst>
          </p:nvPr>
        </p:nvGraphicFramePr>
        <p:xfrm>
          <a:off x="7447548" y="966915"/>
          <a:ext cx="1421313" cy="1071829"/>
        </p:xfrm>
        <a:graphic>
          <a:graphicData uri="http://schemas.openxmlformats.org/presentationml/2006/ole">
            <mc:AlternateContent xmlns:mc="http://schemas.openxmlformats.org/markup-compatibility/2006">
              <mc:Choice xmlns:v="urn:schemas-microsoft-com:vml" Requires="v">
                <p:oleObj name="Clip" r:id="rId3" imgW="1839600" imgH="1387800" progId="">
                  <p:embed/>
                </p:oleObj>
              </mc:Choice>
              <mc:Fallback>
                <p:oleObj name="Clip" r:id="rId3" imgW="1839600" imgH="138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548" y="966915"/>
                        <a:ext cx="1421313" cy="1071829"/>
                      </a:xfrm>
                      <a:prstGeom prst="rect">
                        <a:avLst/>
                      </a:prstGeom>
                      <a:noFill/>
                      <a:ln>
                        <a:noFill/>
                      </a:ln>
                      <a:effectLst/>
                    </p:spPr>
                  </p:pic>
                </p:oleObj>
              </mc:Fallback>
            </mc:AlternateContent>
          </a:graphicData>
        </a:graphic>
      </p:graphicFrame>
    </p:spTree>
  </p:cSld>
  <p:clrMapOvr>
    <a:masterClrMapping/>
  </p:clrMapOvr>
  <p:transition>
    <p:pull/>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4181243-56F7-DE0E-D317-42CDD338A0E0}"/>
              </a:ext>
            </a:extLst>
          </p:cNvPr>
          <p:cNvSpPr>
            <a:spLocks noGrp="1"/>
          </p:cNvSpPr>
          <p:nvPr>
            <p:ph type="ftr" sz="quarter" idx="10"/>
          </p:nvPr>
        </p:nvSpPr>
        <p:spPr/>
        <p:txBody>
          <a:bodyPr/>
          <a:lstStyle/>
          <a:p>
            <a:pPr>
              <a:defRPr/>
            </a:pPr>
            <a:r>
              <a:rPr lang="en-US"/>
              <a:t>U.S. Army Inspector General School   </a:t>
            </a:r>
            <a:fld id="{EBAD293E-D8A0-46BD-9A3C-39827DF9B488}" type="slidenum">
              <a:rPr lang="en-US" smtClean="0"/>
              <a:pPr>
                <a:defRPr/>
              </a:pPr>
              <a:t>27</a:t>
            </a:fld>
            <a:endParaRPr lang="en-US"/>
          </a:p>
        </p:txBody>
      </p:sp>
      <p:sp>
        <p:nvSpPr>
          <p:cNvPr id="9" name="TextBox 8">
            <a:extLst>
              <a:ext uri="{FF2B5EF4-FFF2-40B4-BE49-F238E27FC236}">
                <a16:creationId xmlns:a16="http://schemas.microsoft.com/office/drawing/2014/main" id="{2E1CDF7F-2EED-FCFC-37F7-9CD448F9A62C}"/>
              </a:ext>
            </a:extLst>
          </p:cNvPr>
          <p:cNvSpPr txBox="1"/>
          <p:nvPr/>
        </p:nvSpPr>
        <p:spPr>
          <a:xfrm>
            <a:off x="1295520" y="1638773"/>
            <a:ext cx="6838545" cy="5078313"/>
          </a:xfrm>
          <a:prstGeom prst="rect">
            <a:avLst/>
          </a:prstGeom>
          <a:solidFill>
            <a:srgbClr val="FFFF00"/>
          </a:solidFill>
          <a:ln w="28575">
            <a:solidFill>
              <a:schemeClr val="tx1"/>
            </a:solidFill>
          </a:ln>
        </p:spPr>
        <p:txBody>
          <a:bodyPr wrap="square">
            <a:spAutoFit/>
          </a:bodyPr>
          <a:lstStyle/>
          <a:p>
            <a:r>
              <a:rPr lang="en-US" sz="1800" b="0" i="0" u="none" strike="noStrike" baseline="0" dirty="0">
                <a:solidFill>
                  <a:srgbClr val="000000"/>
                </a:solidFill>
                <a:latin typeface="Arial" panose="020B0604020202020204" pitchFamily="34" charset="0"/>
              </a:rPr>
              <a:t>The President of the United States established </a:t>
            </a:r>
            <a:r>
              <a:rPr lang="en-US" sz="1800" b="1" i="0" u="none" strike="noStrike" baseline="0" dirty="0">
                <a:solidFill>
                  <a:srgbClr val="000000"/>
                </a:solidFill>
                <a:latin typeface="Arial" panose="020B0604020202020204" pitchFamily="34" charset="0"/>
              </a:rPr>
              <a:t>sexual harassment as an offense under Article 134 of the Uniform Code of Military Justice (UCMJ)</a:t>
            </a:r>
            <a:r>
              <a:rPr lang="en-US" sz="1800" b="0" i="0" u="none" strike="noStrike" baseline="0" dirty="0">
                <a:solidFill>
                  <a:srgbClr val="000000"/>
                </a:solidFill>
                <a:latin typeface="Arial" panose="020B0604020202020204" pitchFamily="34" charset="0"/>
              </a:rPr>
              <a:t> via Executive Order 14062. The Congress and the Independent Review Commission (IRC) directed the Department of Defense to strengthen sexual harassment investigations as follows: </a:t>
            </a:r>
          </a:p>
          <a:p>
            <a:r>
              <a:rPr lang="en-US" sz="1800" b="0" i="0" u="none" strike="noStrike" baseline="0" dirty="0">
                <a:solidFill>
                  <a:srgbClr val="000000"/>
                </a:solidFill>
                <a:latin typeface="Arial" panose="020B0604020202020204" pitchFamily="34" charset="0"/>
              </a:rPr>
              <a:t>a. National Defense Authorization Act (NDAA) 22, Section 543 – </a:t>
            </a:r>
            <a:r>
              <a:rPr lang="en-US" sz="1800" b="1" i="0" u="none" strike="noStrike" baseline="0" dirty="0">
                <a:solidFill>
                  <a:srgbClr val="000000"/>
                </a:solidFill>
                <a:latin typeface="Arial" panose="020B0604020202020204" pitchFamily="34" charset="0"/>
              </a:rPr>
              <a:t>Requires that an “Independent Investigator” must investigate formal sexual harassment complaints and comply with investigative requirements (e.g., timeliness).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b. NDAA 23, Section 546 – Defines “Independent investigator” as one who is </a:t>
            </a:r>
            <a:r>
              <a:rPr lang="en-US" sz="1800" b="1" i="0" u="none" strike="noStrike" baseline="0" dirty="0">
                <a:solidFill>
                  <a:srgbClr val="000000"/>
                </a:solidFill>
                <a:latin typeface="Arial" panose="020B0604020202020204" pitchFamily="34" charset="0"/>
              </a:rPr>
              <a:t>“outside of [the] immediate chain of command of the complainant and the subject of the investigation” and “is trained in the investigation of sexual harassment.” </a:t>
            </a:r>
            <a:r>
              <a:rPr lang="en-US" sz="1800" b="0" i="0" u="none" strike="noStrike" baseline="0" dirty="0">
                <a:solidFill>
                  <a:srgbClr val="000000"/>
                </a:solidFill>
                <a:latin typeface="Arial" panose="020B0604020202020204" pitchFamily="34" charset="0"/>
              </a:rPr>
              <a:t>Trained independent investigators must be in place by </a:t>
            </a:r>
            <a:r>
              <a:rPr lang="en-US" sz="1800" b="1" i="0" u="none" strike="noStrike" baseline="0" dirty="0">
                <a:solidFill>
                  <a:srgbClr val="000000"/>
                </a:solidFill>
                <a:latin typeface="Arial" panose="020B0604020202020204" pitchFamily="34" charset="0"/>
              </a:rPr>
              <a:t>27 December 2023</a:t>
            </a:r>
            <a:r>
              <a:rPr lang="en-US" sz="1800" b="0" i="0" u="none" strike="noStrike" baseline="0" dirty="0">
                <a:solidFill>
                  <a:srgbClr val="000000"/>
                </a:solidFill>
                <a:latin typeface="Arial" panose="020B0604020202020204" pitchFamily="34" charset="0"/>
              </a:rPr>
              <a:t>. It also changes the definition of sexual harassment in the statute to match Article 134, UCMJ. </a:t>
            </a:r>
          </a:p>
        </p:txBody>
      </p:sp>
      <p:sp>
        <p:nvSpPr>
          <p:cNvPr id="10" name="Rectangle 2">
            <a:extLst>
              <a:ext uri="{FF2B5EF4-FFF2-40B4-BE49-F238E27FC236}">
                <a16:creationId xmlns:a16="http://schemas.microsoft.com/office/drawing/2014/main" id="{E1A63A0F-3FBF-9778-143E-E9B3B20DA2D9}"/>
              </a:ext>
            </a:extLst>
          </p:cNvPr>
          <p:cNvSpPr>
            <a:spLocks noGrp="1" noChangeArrowheads="1"/>
          </p:cNvSpPr>
          <p:nvPr>
            <p:ph type="title"/>
          </p:nvPr>
        </p:nvSpPr>
        <p:spPr>
          <a:xfrm>
            <a:off x="1010645" y="244475"/>
            <a:ext cx="7086600" cy="1219200"/>
          </a:xfrm>
        </p:spPr>
        <p:txBody>
          <a:bodyPr/>
          <a:lstStyle/>
          <a:p>
            <a:pPr eaLnBrk="1" hangingPunct="1"/>
            <a:r>
              <a:rPr lang="en-US" sz="4000" dirty="0">
                <a:solidFill>
                  <a:schemeClr val="tx1"/>
                </a:solidFill>
              </a:rPr>
              <a:t>Sexual Harassment Investigations</a:t>
            </a:r>
            <a:br>
              <a:rPr lang="en-US" sz="36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2848647963"/>
      </p:ext>
    </p:extLst>
  </p:cSld>
  <p:clrMapOvr>
    <a:masterClrMapping/>
  </p:clrMapOvr>
  <p:transition>
    <p:pull/>
    <p:sndAc>
      <p:end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a:t>U.S. Army Inspector General School   </a:t>
            </a:r>
            <a:fld id="{F5BC95FA-5B18-45A3-BB21-F4BDB00C15D4}" type="slidenum">
              <a:rPr lang="en-US" smtClean="0"/>
              <a:pPr/>
              <a:t>28</a:t>
            </a:fld>
            <a:endParaRPr lang="en-US"/>
          </a:p>
        </p:txBody>
      </p:sp>
      <p:sp>
        <p:nvSpPr>
          <p:cNvPr id="32771" name="Rectangle 2"/>
          <p:cNvSpPr>
            <a:spLocks noGrp="1" noChangeArrowheads="1"/>
          </p:cNvSpPr>
          <p:nvPr>
            <p:ph type="title"/>
          </p:nvPr>
        </p:nvSpPr>
        <p:spPr>
          <a:xfrm>
            <a:off x="1020890" y="244475"/>
            <a:ext cx="7086600" cy="1219200"/>
          </a:xfrm>
        </p:spPr>
        <p:txBody>
          <a:bodyPr/>
          <a:lstStyle/>
          <a:p>
            <a:pPr eaLnBrk="1" hangingPunct="1"/>
            <a:r>
              <a:rPr lang="en-US" sz="4000" dirty="0"/>
              <a:t>What is Sexual Harassment?</a:t>
            </a:r>
          </a:p>
        </p:txBody>
      </p:sp>
      <p:sp>
        <p:nvSpPr>
          <p:cNvPr id="419843" name="Rectangle 3"/>
          <p:cNvSpPr>
            <a:spLocks noGrp="1" noChangeArrowheads="1"/>
          </p:cNvSpPr>
          <p:nvPr>
            <p:ph type="body" idx="1"/>
          </p:nvPr>
        </p:nvSpPr>
        <p:spPr>
          <a:xfrm>
            <a:off x="232475" y="1643763"/>
            <a:ext cx="8779789" cy="4794250"/>
          </a:xfrm>
        </p:spPr>
        <p:txBody>
          <a:bodyPr/>
          <a:lstStyle/>
          <a:p>
            <a:pPr eaLnBrk="1" hangingPunct="1">
              <a:buFontTx/>
              <a:buNone/>
            </a:pPr>
            <a:r>
              <a:rPr lang="en-US" sz="2400" dirty="0">
                <a:solidFill>
                  <a:srgbClr val="FC0128"/>
                </a:solidFill>
              </a:rPr>
              <a:t>Sexual Harassment:</a:t>
            </a:r>
          </a:p>
          <a:p>
            <a:pPr eaLnBrk="1" hangingPunct="1">
              <a:buFontTx/>
              <a:buNone/>
            </a:pPr>
            <a:r>
              <a:rPr lang="en-US" sz="2400" dirty="0">
                <a:solidFill>
                  <a:srgbClr val="CB0123"/>
                </a:solidFill>
              </a:rPr>
              <a:t> </a:t>
            </a:r>
            <a:r>
              <a:rPr lang="en-US" sz="2400" dirty="0"/>
              <a:t>- Conduct that involves unwelcome sexual advances, requests for sexual favors, and deliberate or repeated offensive comments or gestures of a sexual nature</a:t>
            </a:r>
          </a:p>
          <a:p>
            <a:pPr eaLnBrk="1" hangingPunct="1">
              <a:buFontTx/>
              <a:buNone/>
            </a:pPr>
            <a:endParaRPr lang="en-US" sz="1200" dirty="0"/>
          </a:p>
          <a:p>
            <a:pPr eaLnBrk="1" hangingPunct="1">
              <a:buFontTx/>
              <a:buChar char="-"/>
            </a:pPr>
            <a:r>
              <a:rPr lang="en-US" sz="2400" dirty="0"/>
              <a:t>Any use or condonation, by any person in a supervisory or command position, of any form of sexual behavior to control, influence, or affect the career, pay, or job</a:t>
            </a:r>
          </a:p>
          <a:p>
            <a:pPr eaLnBrk="1" hangingPunct="1">
              <a:buFontTx/>
              <a:buChar char="-"/>
            </a:pPr>
            <a:endParaRPr lang="en-US" sz="1200" dirty="0"/>
          </a:p>
          <a:p>
            <a:pPr eaLnBrk="1" hangingPunct="1">
              <a:buFontTx/>
              <a:buChar char="-"/>
            </a:pPr>
            <a:r>
              <a:rPr lang="en-US" sz="2400" dirty="0"/>
              <a:t>Any deliberate or repeated unwelcome verbal comment or gesture of a sexual nature by any member of the Armed Forces or Civilian employee of the DoD</a:t>
            </a:r>
          </a:p>
          <a:p>
            <a:pPr eaLnBrk="1" hangingPunct="1">
              <a:buFontTx/>
              <a:buChar char="-"/>
            </a:pPr>
            <a:endParaRPr lang="en-US" sz="1200" dirty="0"/>
          </a:p>
          <a:p>
            <a:pPr eaLnBrk="1" hangingPunct="1">
              <a:buFontTx/>
              <a:buChar char="-"/>
            </a:pPr>
            <a:r>
              <a:rPr lang="en-US" sz="2400" dirty="0"/>
              <a:t>Verbal, Non-verbal, physical</a:t>
            </a:r>
          </a:p>
          <a:p>
            <a:pPr eaLnBrk="1" hangingPunct="1">
              <a:buFontTx/>
              <a:buNone/>
            </a:pPr>
            <a:endParaRPr lang="en-US" sz="2400" dirty="0"/>
          </a:p>
        </p:txBody>
      </p:sp>
      <p:sp>
        <p:nvSpPr>
          <p:cNvPr id="32773" name="Text Box 4"/>
          <p:cNvSpPr txBox="1">
            <a:spLocks noChangeArrowheads="1"/>
          </p:cNvSpPr>
          <p:nvPr/>
        </p:nvSpPr>
        <p:spPr bwMode="auto">
          <a:xfrm>
            <a:off x="6485476" y="6250469"/>
            <a:ext cx="2426049" cy="830997"/>
          </a:xfrm>
          <a:prstGeom prst="rect">
            <a:avLst/>
          </a:prstGeom>
          <a:noFill/>
          <a:ln w="76200">
            <a:noFill/>
            <a:miter lim="800000"/>
            <a:headEnd/>
            <a:tailEnd/>
          </a:ln>
        </p:spPr>
        <p:txBody>
          <a:bodyPr wrap="none">
            <a:spAutoFit/>
          </a:bodyPr>
          <a:lstStyle/>
          <a:p>
            <a:pPr algn="l"/>
            <a:r>
              <a:rPr lang="en-US" sz="1600" b="1" dirty="0">
                <a:solidFill>
                  <a:srgbClr val="006600"/>
                </a:solidFill>
              </a:rPr>
              <a:t>- Title 10 USC 1561</a:t>
            </a:r>
          </a:p>
          <a:p>
            <a:pPr algn="l"/>
            <a:r>
              <a:rPr lang="en-US" sz="1600" b="1" dirty="0">
                <a:solidFill>
                  <a:srgbClr val="006600"/>
                </a:solidFill>
              </a:rPr>
              <a:t>- AR 600-20, para. 7-7a.</a:t>
            </a:r>
          </a:p>
          <a:p>
            <a:pPr algn="l"/>
            <a:endParaRPr lang="en-US" sz="1600" b="1" dirty="0">
              <a:solidFill>
                <a:srgbClr val="006600"/>
              </a:solidFill>
            </a:endParaRP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t>U.S. Army Inspector General School   </a:t>
            </a:r>
            <a:fld id="{51C5C2B1-C549-4970-8F38-5FA0CEBD3B56}" type="slidenum">
              <a:rPr lang="en-US" smtClean="0"/>
              <a:pPr/>
              <a:t>29</a:t>
            </a:fld>
            <a:endParaRPr lang="en-US"/>
          </a:p>
        </p:txBody>
      </p:sp>
      <p:sp>
        <p:nvSpPr>
          <p:cNvPr id="35843" name="Rectangle 2"/>
          <p:cNvSpPr>
            <a:spLocks noGrp="1" noChangeArrowheads="1"/>
          </p:cNvSpPr>
          <p:nvPr>
            <p:ph type="title"/>
          </p:nvPr>
        </p:nvSpPr>
        <p:spPr>
          <a:xfrm>
            <a:off x="1316736" y="244475"/>
            <a:ext cx="7086600" cy="1219200"/>
          </a:xfrm>
        </p:spPr>
        <p:txBody>
          <a:bodyPr/>
          <a:lstStyle/>
          <a:p>
            <a:pPr eaLnBrk="1" hangingPunct="1"/>
            <a:r>
              <a:rPr lang="en-US" sz="4000" dirty="0"/>
              <a:t> Who Works Sexual Harassment Complaints?</a:t>
            </a:r>
          </a:p>
        </p:txBody>
      </p:sp>
      <p:sp>
        <p:nvSpPr>
          <p:cNvPr id="520195" name="Rectangle 3"/>
          <p:cNvSpPr>
            <a:spLocks noGrp="1" noChangeArrowheads="1"/>
          </p:cNvSpPr>
          <p:nvPr>
            <p:ph type="body" idx="1"/>
          </p:nvPr>
        </p:nvSpPr>
        <p:spPr>
          <a:xfrm>
            <a:off x="258763" y="1728787"/>
            <a:ext cx="8223250" cy="4794250"/>
          </a:xfrm>
        </p:spPr>
        <p:txBody>
          <a:bodyPr/>
          <a:lstStyle/>
          <a:p>
            <a:pPr eaLnBrk="1" hangingPunct="1"/>
            <a:r>
              <a:rPr lang="en-US" sz="2400" dirty="0">
                <a:solidFill>
                  <a:srgbClr val="0000FF"/>
                </a:solidFill>
              </a:rPr>
              <a:t>IGs action for a SH complaint </a:t>
            </a:r>
            <a:r>
              <a:rPr lang="en-US" sz="2400" dirty="0"/>
              <a:t>-- </a:t>
            </a:r>
            <a:r>
              <a:rPr lang="en-US" sz="2400" dirty="0">
                <a:solidFill>
                  <a:srgbClr val="FF0000"/>
                </a:solidFill>
              </a:rPr>
              <a:t>must:</a:t>
            </a:r>
          </a:p>
          <a:p>
            <a:pPr lvl="1" eaLnBrk="1" hangingPunct="1"/>
            <a:r>
              <a:rPr lang="en-US" sz="2400" dirty="0">
                <a:solidFill>
                  <a:srgbClr val="FF0000"/>
                </a:solidFill>
              </a:rPr>
              <a:t>Receive the IGAR, complete DA Form 1559, and open a case in IGARS (complete Steps 1 &amp; 2)</a:t>
            </a:r>
          </a:p>
          <a:p>
            <a:pPr lvl="1" eaLnBrk="1" hangingPunct="1"/>
            <a:r>
              <a:rPr lang="en-US" sz="2400" dirty="0"/>
              <a:t>Look at the larger picture </a:t>
            </a:r>
          </a:p>
          <a:p>
            <a:pPr lvl="1" eaLnBrk="1" hangingPunct="1"/>
            <a:r>
              <a:rPr lang="en-US" sz="2400" dirty="0"/>
              <a:t>Look at the issues that impact: </a:t>
            </a:r>
          </a:p>
          <a:p>
            <a:pPr lvl="2" eaLnBrk="1" hangingPunct="1"/>
            <a:r>
              <a:rPr lang="en-US" dirty="0"/>
              <a:t>Unit cohesion and mission effectiveness</a:t>
            </a:r>
          </a:p>
          <a:p>
            <a:pPr lvl="2" eaLnBrk="1" hangingPunct="1"/>
            <a:r>
              <a:rPr lang="en-US" dirty="0"/>
              <a:t>Acceptable standards of equality and fair play</a:t>
            </a:r>
          </a:p>
          <a:p>
            <a:pPr lvl="1" eaLnBrk="1" hangingPunct="1"/>
            <a:r>
              <a:rPr lang="en-US" sz="2400" dirty="0">
                <a:solidFill>
                  <a:srgbClr val="FF0000"/>
                </a:solidFill>
              </a:rPr>
              <a:t>Refer / notify the appropriate SHARP personnel</a:t>
            </a:r>
          </a:p>
          <a:p>
            <a:pPr lvl="2" eaLnBrk="1" hangingPunct="1"/>
            <a:r>
              <a:rPr lang="en-US" dirty="0"/>
              <a:t>IGs do NOT investigate SH complaints</a:t>
            </a:r>
          </a:p>
          <a:p>
            <a:pPr marL="457200" lvl="1" indent="0" eaLnBrk="1" hangingPunct="1">
              <a:buNone/>
            </a:pPr>
            <a:endParaRPr lang="en-US" sz="2400" dirty="0"/>
          </a:p>
          <a:p>
            <a:pPr lvl="1" eaLnBrk="1" hangingPunct="1"/>
            <a:endParaRPr lang="en-US" sz="2400" dirty="0"/>
          </a:p>
          <a:p>
            <a:pPr lvl="2" eaLnBrk="1" hangingPunct="1"/>
            <a:endParaRPr lang="en-US" dirty="0"/>
          </a:p>
        </p:txBody>
      </p:sp>
      <p:sp>
        <p:nvSpPr>
          <p:cNvPr id="35847" name="Text Box 4"/>
          <p:cNvSpPr txBox="1">
            <a:spLocks noChangeArrowheads="1"/>
          </p:cNvSpPr>
          <p:nvPr/>
        </p:nvSpPr>
        <p:spPr bwMode="auto">
          <a:xfrm>
            <a:off x="6416828" y="6259812"/>
            <a:ext cx="2569934" cy="584775"/>
          </a:xfrm>
          <a:prstGeom prst="rect">
            <a:avLst/>
          </a:prstGeom>
          <a:noFill/>
          <a:ln w="76200">
            <a:noFill/>
            <a:miter lim="800000"/>
            <a:headEnd/>
            <a:tailEnd/>
          </a:ln>
        </p:spPr>
        <p:txBody>
          <a:bodyPr wrap="none">
            <a:spAutoFit/>
          </a:bodyPr>
          <a:lstStyle/>
          <a:p>
            <a:pPr algn="l"/>
            <a:r>
              <a:rPr lang="en-US" sz="1600" b="1" dirty="0">
                <a:solidFill>
                  <a:srgbClr val="006600"/>
                </a:solidFill>
              </a:rPr>
              <a:t>NDAA 22 &amp; 23</a:t>
            </a:r>
          </a:p>
          <a:p>
            <a:pPr algn="l"/>
            <a:r>
              <a:rPr lang="en-US" sz="1600" b="1" dirty="0">
                <a:solidFill>
                  <a:srgbClr val="006600"/>
                </a:solidFill>
              </a:rPr>
              <a:t>A&amp;I Guide, Section 3-1-5</a:t>
            </a:r>
          </a:p>
        </p:txBody>
      </p:sp>
      <p:grpSp>
        <p:nvGrpSpPr>
          <p:cNvPr id="15" name="Group 14"/>
          <p:cNvGrpSpPr>
            <a:grpSpLocks/>
          </p:cNvGrpSpPr>
          <p:nvPr/>
        </p:nvGrpSpPr>
        <p:grpSpPr>
          <a:xfrm>
            <a:off x="8019964" y="2014537"/>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grpSp>
        <p:nvGrpSpPr>
          <p:cNvPr id="18" name="Group 17"/>
          <p:cNvGrpSpPr/>
          <p:nvPr/>
        </p:nvGrpSpPr>
        <p:grpSpPr>
          <a:xfrm>
            <a:off x="8029480" y="4397375"/>
            <a:ext cx="1052513" cy="903288"/>
            <a:chOff x="7543799" y="925512"/>
            <a:chExt cx="1052513" cy="903288"/>
          </a:xfrm>
        </p:grpSpPr>
        <p:sp>
          <p:nvSpPr>
            <p:cNvPr id="19"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0"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wipe(down)">
                                      <p:cBhvr>
                                        <p:cTn id="7" dur="500"/>
                                        <p:tgtEl>
                                          <p:spTgt spid="52019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0195">
                                            <p:txEl>
                                              <p:pRg st="1" end="1"/>
                                            </p:txEl>
                                          </p:spTgt>
                                        </p:tgtEl>
                                        <p:attrNameLst>
                                          <p:attrName>style.visibility</p:attrName>
                                        </p:attrNameLst>
                                      </p:cBhvr>
                                      <p:to>
                                        <p:strVal val="visible"/>
                                      </p:to>
                                    </p:set>
                                    <p:animEffect transition="in" filter="wipe(down)">
                                      <p:cBhvr>
                                        <p:cTn id="10" dur="500"/>
                                        <p:tgtEl>
                                          <p:spTgt spid="52019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0195">
                                            <p:txEl>
                                              <p:pRg st="2" end="2"/>
                                            </p:txEl>
                                          </p:spTgt>
                                        </p:tgtEl>
                                        <p:attrNameLst>
                                          <p:attrName>style.visibility</p:attrName>
                                        </p:attrNameLst>
                                      </p:cBhvr>
                                      <p:to>
                                        <p:strVal val="visible"/>
                                      </p:to>
                                    </p:set>
                                    <p:animEffect transition="in" filter="wipe(down)">
                                      <p:cBhvr>
                                        <p:cTn id="13" dur="500"/>
                                        <p:tgtEl>
                                          <p:spTgt spid="52019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0195">
                                            <p:txEl>
                                              <p:pRg st="3" end="3"/>
                                            </p:txEl>
                                          </p:spTgt>
                                        </p:tgtEl>
                                        <p:attrNameLst>
                                          <p:attrName>style.visibility</p:attrName>
                                        </p:attrNameLst>
                                      </p:cBhvr>
                                      <p:to>
                                        <p:strVal val="visible"/>
                                      </p:to>
                                    </p:set>
                                    <p:animEffect transition="in" filter="wipe(down)">
                                      <p:cBhvr>
                                        <p:cTn id="16" dur="500"/>
                                        <p:tgtEl>
                                          <p:spTgt spid="52019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20195">
                                            <p:txEl>
                                              <p:pRg st="4" end="4"/>
                                            </p:txEl>
                                          </p:spTgt>
                                        </p:tgtEl>
                                        <p:attrNameLst>
                                          <p:attrName>style.visibility</p:attrName>
                                        </p:attrNameLst>
                                      </p:cBhvr>
                                      <p:to>
                                        <p:strVal val="visible"/>
                                      </p:to>
                                    </p:set>
                                    <p:animEffect transition="in" filter="wipe(down)">
                                      <p:cBhvr>
                                        <p:cTn id="19" dur="500"/>
                                        <p:tgtEl>
                                          <p:spTgt spid="520195">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0195">
                                            <p:txEl>
                                              <p:pRg st="5" end="5"/>
                                            </p:txEl>
                                          </p:spTgt>
                                        </p:tgtEl>
                                        <p:attrNameLst>
                                          <p:attrName>style.visibility</p:attrName>
                                        </p:attrNameLst>
                                      </p:cBhvr>
                                      <p:to>
                                        <p:strVal val="visible"/>
                                      </p:to>
                                    </p:set>
                                    <p:animEffect transition="in" filter="wipe(down)">
                                      <p:cBhvr>
                                        <p:cTn id="22" dur="500"/>
                                        <p:tgtEl>
                                          <p:spTgt spid="520195">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20195">
                                            <p:txEl>
                                              <p:pRg st="6" end="6"/>
                                            </p:txEl>
                                          </p:spTgt>
                                        </p:tgtEl>
                                        <p:attrNameLst>
                                          <p:attrName>style.visibility</p:attrName>
                                        </p:attrNameLst>
                                      </p:cBhvr>
                                      <p:to>
                                        <p:strVal val="visible"/>
                                      </p:to>
                                    </p:set>
                                    <p:animEffect transition="in" filter="wipe(down)">
                                      <p:cBhvr>
                                        <p:cTn id="25" dur="500"/>
                                        <p:tgtEl>
                                          <p:spTgt spid="52019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20195">
                                            <p:txEl>
                                              <p:pRg st="7" end="7"/>
                                            </p:txEl>
                                          </p:spTgt>
                                        </p:tgtEl>
                                        <p:attrNameLst>
                                          <p:attrName>style.visibility</p:attrName>
                                        </p:attrNameLst>
                                      </p:cBhvr>
                                      <p:to>
                                        <p:strVal val="visible"/>
                                      </p:to>
                                    </p:set>
                                    <p:animEffect transition="in" filter="wipe(down)">
                                      <p:cBhvr>
                                        <p:cTn id="28" dur="500"/>
                                        <p:tgtEl>
                                          <p:spTgt spid="520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47800" y="381000"/>
            <a:ext cx="7086600" cy="1219200"/>
          </a:xfrm>
        </p:spPr>
        <p:txBody>
          <a:bodyPr/>
          <a:lstStyle/>
          <a:p>
            <a:pPr eaLnBrk="1" hangingPunct="1"/>
            <a:r>
              <a:rPr lang="en-US" sz="3600" dirty="0">
                <a:solidFill>
                  <a:schemeClr val="tx1"/>
                </a:solidFill>
              </a:rPr>
              <a:t>Terminal Learning Objective</a:t>
            </a:r>
          </a:p>
        </p:txBody>
      </p:sp>
      <p:sp>
        <p:nvSpPr>
          <p:cNvPr id="35843" name="Rectangle 3"/>
          <p:cNvSpPr>
            <a:spLocks noGrp="1" noChangeArrowheads="1"/>
          </p:cNvSpPr>
          <p:nvPr>
            <p:ph type="body" idx="1"/>
          </p:nvPr>
        </p:nvSpPr>
        <p:spPr>
          <a:xfrm>
            <a:off x="228600" y="1675326"/>
            <a:ext cx="8534400" cy="3810000"/>
          </a:xfrm>
        </p:spPr>
        <p:txBody>
          <a:bodyPr/>
          <a:lstStyle/>
          <a:p>
            <a:pPr marL="114300" marR="0" indent="0" algn="l">
              <a:spcBef>
                <a:spcPts val="0"/>
              </a:spcBef>
              <a:spcAft>
                <a:spcPts val="0"/>
              </a:spcAft>
              <a:buNone/>
            </a:pPr>
            <a:r>
              <a:rPr lang="en-US" sz="2400" u="sng" dirty="0">
                <a:effectLst/>
                <a:latin typeface="Arial" panose="020B0604020202020204" pitchFamily="34" charset="0"/>
                <a:ea typeface="Times New Roman" panose="02020603050405020304" pitchFamily="18" charset="0"/>
                <a:cs typeface="Times New Roman" panose="02020603050405020304" pitchFamily="18" charset="0"/>
              </a:rPr>
              <a:t>Action:</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Resolve complaints or issues concerning prohibited relationships; Equal Opportunity regarding sex and sexual orientation; sexual misconduct; suicide; religious accommodations; and trafficking in persons.</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114300" marR="0" indent="0" algn="l">
              <a:spcBef>
                <a:spcPts val="0"/>
              </a:spcBef>
              <a:spcAft>
                <a:spcPts val="0"/>
              </a:spcAft>
              <a:buNone/>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p>
          <a:p>
            <a:pPr marL="114300" marR="0" indent="0" algn="l">
              <a:spcBef>
                <a:spcPts val="0"/>
              </a:spcBef>
              <a:spcAft>
                <a:spcPts val="0"/>
              </a:spcAft>
              <a:buNone/>
            </a:pPr>
            <a:r>
              <a:rPr lang="en-US" sz="2400" u="sng" dirty="0">
                <a:effectLst/>
                <a:latin typeface="Arial" panose="020B0604020202020204" pitchFamily="34" charset="0"/>
                <a:ea typeface="Times New Roman" panose="02020603050405020304" pitchFamily="18" charset="0"/>
                <a:cs typeface="Times New Roman" panose="02020603050405020304" pitchFamily="18" charset="0"/>
              </a:rPr>
              <a:t>Conditions:</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Given Army Regulation 20-1, Army Regulation 600-20, classroom handouts, and classroom instruction.</a:t>
            </a:r>
          </a:p>
          <a:p>
            <a:pPr marL="114300" marR="0" indent="0" algn="l">
              <a:spcBef>
                <a:spcPts val="0"/>
              </a:spcBef>
              <a:spcAft>
                <a:spcPts val="0"/>
              </a:spcAft>
              <a:buNone/>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 </a:t>
            </a:r>
          </a:p>
          <a:p>
            <a:pPr marL="114300" marR="0" indent="0" algn="l">
              <a:spcBef>
                <a:spcPts val="0"/>
              </a:spcBef>
              <a:spcAft>
                <a:spcPts val="0"/>
              </a:spcAft>
              <a:buNone/>
            </a:pPr>
            <a:r>
              <a:rPr lang="en-US" sz="2400" u="sng" dirty="0">
                <a:effectLst/>
                <a:latin typeface="Arial" panose="020B0604020202020204" pitchFamily="34" charset="0"/>
                <a:ea typeface="Times New Roman" panose="02020603050405020304" pitchFamily="18" charset="0"/>
                <a:cs typeface="Times New Roman" panose="02020603050405020304" pitchFamily="18" charset="0"/>
              </a:rPr>
              <a:t>Standard:</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 Describe how IGs respond to IGARs concerning Equal Opportunity complaints with regard to sexual harassment; fraternization; sexual orientation; and trafficking in persons. </a:t>
            </a:r>
          </a:p>
        </p:txBody>
      </p:sp>
      <p:sp>
        <p:nvSpPr>
          <p:cNvPr id="35845"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 Army Inspector General School   </a:t>
            </a:r>
            <a:fld id="{1DD7A21D-BA18-4EB0-8D13-BFB815D525C4}" type="slidenum">
              <a:rPr lang="en-US"/>
              <a:pPr/>
              <a:t>3</a:t>
            </a:fld>
            <a:endParaRPr lang="en-US"/>
          </a:p>
        </p:txBody>
      </p:sp>
    </p:spTree>
    <p:extLst>
      <p:ext uri="{BB962C8B-B14F-4D97-AF65-F5344CB8AC3E}">
        <p14:creationId xmlns:p14="http://schemas.microsoft.com/office/powerpoint/2010/main" val="713086131"/>
      </p:ext>
    </p:extLst>
  </p:cSld>
  <p:clrMapOvr>
    <a:masterClrMapping/>
  </p:clrMapOvr>
  <p:transition>
    <p:pull/>
    <p:sndAc>
      <p:end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a:t>U.S. Army Inspector General School   </a:t>
            </a:r>
            <a:fld id="{E9B4F298-BF4F-4739-A284-A7976636C1A3}" type="slidenum">
              <a:rPr lang="en-US" smtClean="0"/>
              <a:pPr/>
              <a:t>30</a:t>
            </a:fld>
            <a:endParaRPr lang="en-US"/>
          </a:p>
        </p:txBody>
      </p:sp>
      <p:sp>
        <p:nvSpPr>
          <p:cNvPr id="39939" name="Rectangle 2"/>
          <p:cNvSpPr>
            <a:spLocks noGrp="1" noChangeArrowheads="1"/>
          </p:cNvSpPr>
          <p:nvPr>
            <p:ph type="title"/>
          </p:nvPr>
        </p:nvSpPr>
        <p:spPr>
          <a:xfrm>
            <a:off x="1243584" y="244475"/>
            <a:ext cx="7086600" cy="1219200"/>
          </a:xfrm>
        </p:spPr>
        <p:txBody>
          <a:bodyPr/>
          <a:lstStyle/>
          <a:p>
            <a:pPr eaLnBrk="1" hangingPunct="1"/>
            <a:r>
              <a:rPr lang="en-US" sz="4000" dirty="0"/>
              <a:t>What is Sexual Assault?</a:t>
            </a:r>
          </a:p>
        </p:txBody>
      </p:sp>
      <p:sp>
        <p:nvSpPr>
          <p:cNvPr id="488451" name="Rectangle 3"/>
          <p:cNvSpPr>
            <a:spLocks noGrp="1" noChangeArrowheads="1"/>
          </p:cNvSpPr>
          <p:nvPr>
            <p:ph type="body" idx="1"/>
          </p:nvPr>
        </p:nvSpPr>
        <p:spPr>
          <a:xfrm>
            <a:off x="457200" y="2012950"/>
            <a:ext cx="8382000" cy="4794250"/>
          </a:xfrm>
        </p:spPr>
        <p:txBody>
          <a:bodyPr/>
          <a:lstStyle/>
          <a:p>
            <a:pPr marL="0" indent="0" eaLnBrk="1" hangingPunct="1">
              <a:lnSpc>
                <a:spcPct val="90000"/>
              </a:lnSpc>
              <a:spcAft>
                <a:spcPts val="600"/>
              </a:spcAft>
              <a:buNone/>
            </a:pPr>
            <a:r>
              <a:rPr lang="en-US" sz="2800" dirty="0">
                <a:solidFill>
                  <a:srgbClr val="FF0000"/>
                </a:solidFill>
              </a:rPr>
              <a:t>Sexual Assault:</a:t>
            </a:r>
          </a:p>
          <a:p>
            <a:pPr marL="0" indent="0" eaLnBrk="1" hangingPunct="1">
              <a:lnSpc>
                <a:spcPct val="90000"/>
              </a:lnSpc>
              <a:spcAft>
                <a:spcPts val="600"/>
              </a:spcAft>
              <a:buNone/>
            </a:pPr>
            <a:r>
              <a:rPr lang="en-US" sz="2800" dirty="0"/>
              <a:t>- Intentional sexual contact characterized by use of force, threats, intimidation, abuse of authority, or when the victim does not or cannot consent.    </a:t>
            </a:r>
          </a:p>
          <a:p>
            <a:pPr marL="0" indent="0" eaLnBrk="1" hangingPunct="1">
              <a:lnSpc>
                <a:spcPct val="90000"/>
              </a:lnSpc>
              <a:buNone/>
            </a:pPr>
            <a:r>
              <a:rPr lang="en-US" sz="2800" dirty="0"/>
              <a:t>- Sexual assault includes rape, sexual assault, aggravated sexual contact, abusive sexual contact, or attempt to commit these acts. </a:t>
            </a:r>
          </a:p>
        </p:txBody>
      </p:sp>
      <p:sp>
        <p:nvSpPr>
          <p:cNvPr id="6" name="Text Box 4"/>
          <p:cNvSpPr txBox="1">
            <a:spLocks noChangeArrowheads="1"/>
          </p:cNvSpPr>
          <p:nvPr/>
        </p:nvSpPr>
        <p:spPr bwMode="auto">
          <a:xfrm>
            <a:off x="5907318" y="6407090"/>
            <a:ext cx="2549096" cy="400110"/>
          </a:xfrm>
          <a:prstGeom prst="rect">
            <a:avLst/>
          </a:prstGeom>
          <a:noFill/>
          <a:ln w="76200">
            <a:noFill/>
            <a:miter lim="800000"/>
            <a:headEnd/>
            <a:tailEnd/>
          </a:ln>
        </p:spPr>
        <p:txBody>
          <a:bodyPr wrap="none">
            <a:spAutoFit/>
          </a:bodyPr>
          <a:lstStyle/>
          <a:p>
            <a:pPr algn="l"/>
            <a:r>
              <a:rPr lang="en-US" sz="2000" b="1" dirty="0">
                <a:solidFill>
                  <a:srgbClr val="006600"/>
                </a:solidFill>
              </a:rPr>
              <a:t>AR 600-20, para 7-9</a:t>
            </a:r>
            <a:endParaRPr lang="en-US" sz="2000" b="1" u="sng" dirty="0">
              <a:solidFill>
                <a:srgbClr val="006600"/>
              </a:solidFill>
            </a:endParaRPr>
          </a:p>
        </p:txBody>
      </p:sp>
    </p:spTree>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8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a:t>U.S. Army Inspector General School   </a:t>
            </a:r>
            <a:fld id="{C6A14BDF-0EB5-4E30-B3A2-55B0852249B1}" type="slidenum">
              <a:rPr lang="en-US" smtClean="0"/>
              <a:pPr/>
              <a:t>31</a:t>
            </a:fld>
            <a:endParaRPr lang="en-US"/>
          </a:p>
        </p:txBody>
      </p:sp>
      <p:sp>
        <p:nvSpPr>
          <p:cNvPr id="41987" name="Rectangle 2"/>
          <p:cNvSpPr>
            <a:spLocks noGrp="1" noChangeArrowheads="1"/>
          </p:cNvSpPr>
          <p:nvPr>
            <p:ph type="title"/>
          </p:nvPr>
        </p:nvSpPr>
        <p:spPr>
          <a:xfrm>
            <a:off x="1026097" y="244475"/>
            <a:ext cx="7086600" cy="1219200"/>
          </a:xfrm>
        </p:spPr>
        <p:txBody>
          <a:bodyPr/>
          <a:lstStyle/>
          <a:p>
            <a:pPr eaLnBrk="1" hangingPunct="1"/>
            <a:r>
              <a:rPr lang="en-US" sz="4000" dirty="0"/>
              <a:t>Sexual Assault</a:t>
            </a:r>
            <a:br>
              <a:rPr lang="en-US" sz="4000" dirty="0"/>
            </a:br>
            <a:r>
              <a:rPr lang="en-US" sz="4000" dirty="0"/>
              <a:t> </a:t>
            </a:r>
            <a:r>
              <a:rPr lang="en-US" sz="3600" dirty="0">
                <a:solidFill>
                  <a:srgbClr val="FF0000"/>
                </a:solidFill>
              </a:rPr>
              <a:t>Report and Care</a:t>
            </a:r>
          </a:p>
        </p:txBody>
      </p:sp>
      <p:sp>
        <p:nvSpPr>
          <p:cNvPr id="41988" name="Rectangle 3"/>
          <p:cNvSpPr>
            <a:spLocks noGrp="1" noChangeArrowheads="1"/>
          </p:cNvSpPr>
          <p:nvPr>
            <p:ph type="body" idx="1"/>
          </p:nvPr>
        </p:nvSpPr>
        <p:spPr>
          <a:xfrm>
            <a:off x="0" y="1829228"/>
            <a:ext cx="8650287" cy="5241925"/>
          </a:xfrm>
        </p:spPr>
        <p:txBody>
          <a:bodyPr/>
          <a:lstStyle/>
          <a:p>
            <a:pPr eaLnBrk="1" hangingPunct="1">
              <a:spcBef>
                <a:spcPct val="0"/>
              </a:spcBef>
            </a:pPr>
            <a:r>
              <a:rPr lang="en-US" sz="2400" dirty="0"/>
              <a:t>DoD Confidentiality Policy offers </a:t>
            </a:r>
            <a:r>
              <a:rPr lang="en-US" sz="2400" dirty="0">
                <a:solidFill>
                  <a:srgbClr val="FC0128"/>
                </a:solidFill>
              </a:rPr>
              <a:t>two </a:t>
            </a:r>
            <a:r>
              <a:rPr lang="en-US" sz="2400" dirty="0"/>
              <a:t>reporting options:</a:t>
            </a:r>
          </a:p>
          <a:p>
            <a:pPr eaLnBrk="1" hangingPunct="1">
              <a:spcBef>
                <a:spcPct val="0"/>
              </a:spcBef>
            </a:pPr>
            <a:endParaRPr lang="en-US" sz="2400" dirty="0"/>
          </a:p>
          <a:p>
            <a:pPr lvl="1" eaLnBrk="1" hangingPunct="1">
              <a:spcBef>
                <a:spcPct val="0"/>
              </a:spcBef>
            </a:pPr>
            <a:r>
              <a:rPr lang="en-US" sz="2400" u="sng" dirty="0"/>
              <a:t>Unrestricted Reporting:</a:t>
            </a:r>
          </a:p>
          <a:p>
            <a:pPr lvl="2" eaLnBrk="1" hangingPunct="1">
              <a:spcBef>
                <a:spcPct val="0"/>
              </a:spcBef>
            </a:pPr>
            <a:r>
              <a:rPr lang="en-US" dirty="0">
                <a:solidFill>
                  <a:srgbClr val="0033CC"/>
                </a:solidFill>
              </a:rPr>
              <a:t>Receive medical treatment and counseling</a:t>
            </a:r>
          </a:p>
          <a:p>
            <a:pPr lvl="2" eaLnBrk="1" hangingPunct="1">
              <a:spcBef>
                <a:spcPct val="0"/>
              </a:spcBef>
            </a:pPr>
            <a:r>
              <a:rPr lang="en-US" dirty="0"/>
              <a:t>Official investigation</a:t>
            </a:r>
          </a:p>
          <a:p>
            <a:pPr lvl="2" eaLnBrk="1" hangingPunct="1">
              <a:spcBef>
                <a:spcPct val="0"/>
              </a:spcBef>
            </a:pPr>
            <a:endParaRPr lang="en-US" dirty="0"/>
          </a:p>
          <a:p>
            <a:pPr lvl="1" eaLnBrk="1" hangingPunct="1">
              <a:spcBef>
                <a:spcPct val="0"/>
              </a:spcBef>
            </a:pPr>
            <a:r>
              <a:rPr lang="en-US" sz="2400" u="sng" dirty="0"/>
              <a:t>Restricted Reporting:</a:t>
            </a:r>
          </a:p>
          <a:p>
            <a:pPr lvl="2" eaLnBrk="1" hangingPunct="1">
              <a:spcBef>
                <a:spcPct val="0"/>
              </a:spcBef>
            </a:pPr>
            <a:r>
              <a:rPr lang="en-US" dirty="0">
                <a:solidFill>
                  <a:srgbClr val="0033CC"/>
                </a:solidFill>
              </a:rPr>
              <a:t>Receive medical treatment and counseling</a:t>
            </a:r>
          </a:p>
          <a:p>
            <a:pPr lvl="2" eaLnBrk="1" hangingPunct="1">
              <a:spcBef>
                <a:spcPct val="0"/>
              </a:spcBef>
            </a:pPr>
            <a:r>
              <a:rPr lang="en-US" dirty="0">
                <a:solidFill>
                  <a:srgbClr val="0033CC"/>
                </a:solidFill>
              </a:rPr>
              <a:t>Confidentially</a:t>
            </a:r>
            <a:r>
              <a:rPr lang="en-US" dirty="0"/>
              <a:t> disclose the crime to specifically identified individuals (Sexual Assault Response Coordinator, Victims Advocate, Healthcare Personnel, Chaplain)</a:t>
            </a:r>
          </a:p>
          <a:p>
            <a:pPr lvl="2" eaLnBrk="1" hangingPunct="1">
              <a:spcBef>
                <a:spcPct val="0"/>
              </a:spcBef>
            </a:pPr>
            <a:r>
              <a:rPr lang="en-US" dirty="0">
                <a:solidFill>
                  <a:srgbClr val="FF0000"/>
                </a:solidFill>
              </a:rPr>
              <a:t>No</a:t>
            </a:r>
            <a:r>
              <a:rPr lang="en-US" dirty="0"/>
              <a:t> official investigation</a:t>
            </a:r>
          </a:p>
        </p:txBody>
      </p:sp>
      <p:sp>
        <p:nvSpPr>
          <p:cNvPr id="41989" name="Text Box 4"/>
          <p:cNvSpPr txBox="1">
            <a:spLocks noChangeArrowheads="1"/>
          </p:cNvSpPr>
          <p:nvPr/>
        </p:nvSpPr>
        <p:spPr bwMode="auto">
          <a:xfrm>
            <a:off x="6242305" y="6476393"/>
            <a:ext cx="2901695" cy="338554"/>
          </a:xfrm>
          <a:prstGeom prst="rect">
            <a:avLst/>
          </a:prstGeom>
          <a:noFill/>
          <a:ln w="76200">
            <a:noFill/>
            <a:miter lim="800000"/>
            <a:headEnd/>
            <a:tailEnd/>
          </a:ln>
        </p:spPr>
        <p:txBody>
          <a:bodyPr wrap="square">
            <a:spAutoFit/>
          </a:bodyPr>
          <a:lstStyle/>
          <a:p>
            <a:pPr algn="l"/>
            <a:r>
              <a:rPr lang="en-US" sz="1600" b="1" dirty="0">
                <a:solidFill>
                  <a:srgbClr val="006600"/>
                </a:solidFill>
              </a:rPr>
              <a:t>AR 600-20, Appendix G</a:t>
            </a:r>
            <a:endParaRPr lang="en-US" sz="1600" b="1" dirty="0">
              <a:solidFill>
                <a:srgbClr val="008000"/>
              </a:solidFill>
            </a:endParaRPr>
          </a:p>
        </p:txBody>
      </p:sp>
    </p:spTree>
  </p:cSld>
  <p:clrMapOvr>
    <a:masterClrMapping/>
  </p:clrMapOvr>
  <p:transition>
    <p:wipe dir="d"/>
    <p:sndAc>
      <p:end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dirty="0"/>
              <a:t>U.S. Army Inspector General School   </a:t>
            </a:r>
            <a:fld id="{25865D10-71FD-4C13-AF85-18B9DCA4E526}" type="slidenum">
              <a:rPr lang="en-US" smtClean="0"/>
              <a:pPr/>
              <a:t>32</a:t>
            </a:fld>
            <a:endParaRPr lang="en-US" dirty="0"/>
          </a:p>
        </p:txBody>
      </p:sp>
      <p:sp>
        <p:nvSpPr>
          <p:cNvPr id="44035" name="Rectangle 2"/>
          <p:cNvSpPr>
            <a:spLocks noGrp="1" noChangeArrowheads="1"/>
          </p:cNvSpPr>
          <p:nvPr>
            <p:ph type="title"/>
          </p:nvPr>
        </p:nvSpPr>
        <p:spPr>
          <a:xfrm>
            <a:off x="1060704" y="244475"/>
            <a:ext cx="7086600" cy="1219200"/>
          </a:xfrm>
        </p:spPr>
        <p:txBody>
          <a:bodyPr/>
          <a:lstStyle/>
          <a:p>
            <a:pPr eaLnBrk="1" hangingPunct="1"/>
            <a:r>
              <a:rPr lang="en-US" sz="4000" dirty="0"/>
              <a:t>The IG’s Role in Sexual Assault IGARs</a:t>
            </a:r>
          </a:p>
        </p:txBody>
      </p:sp>
      <p:sp>
        <p:nvSpPr>
          <p:cNvPr id="44036" name="Rectangle 3"/>
          <p:cNvSpPr>
            <a:spLocks noGrp="1" noChangeArrowheads="1"/>
          </p:cNvSpPr>
          <p:nvPr>
            <p:ph type="body" idx="1"/>
          </p:nvPr>
        </p:nvSpPr>
        <p:spPr>
          <a:xfrm>
            <a:off x="533400" y="1681658"/>
            <a:ext cx="8382000" cy="4954429"/>
          </a:xfrm>
        </p:spPr>
        <p:txBody>
          <a:bodyPr/>
          <a:lstStyle/>
          <a:p>
            <a:pPr marL="0" indent="0" eaLnBrk="1" hangingPunct="1">
              <a:spcBef>
                <a:spcPct val="0"/>
              </a:spcBef>
              <a:buNone/>
            </a:pPr>
            <a:r>
              <a:rPr lang="en-US" sz="2300" dirty="0"/>
              <a:t>IGs actions for a Sexual Assault complaint:</a:t>
            </a:r>
          </a:p>
          <a:p>
            <a:pPr eaLnBrk="1" hangingPunct="1">
              <a:spcBef>
                <a:spcPct val="0"/>
              </a:spcBef>
            </a:pPr>
            <a:r>
              <a:rPr lang="en-US" sz="2300" dirty="0"/>
              <a:t>Document the case by completing a DA Form 1559 and enter the case in IGARS</a:t>
            </a:r>
            <a:r>
              <a:rPr lang="en-US" sz="2300" dirty="0">
                <a:solidFill>
                  <a:srgbClr val="0000FF"/>
                </a:solidFill>
              </a:rPr>
              <a:t> (Steps 1 &amp; 2)</a:t>
            </a:r>
          </a:p>
          <a:p>
            <a:pPr eaLnBrk="1" hangingPunct="1">
              <a:spcBef>
                <a:spcPct val="0"/>
              </a:spcBef>
            </a:pPr>
            <a:endParaRPr lang="en-US" sz="1200" dirty="0"/>
          </a:p>
          <a:p>
            <a:pPr eaLnBrk="1" hangingPunct="1">
              <a:spcBef>
                <a:spcPct val="0"/>
              </a:spcBef>
            </a:pPr>
            <a:r>
              <a:rPr lang="en-US" sz="2300" dirty="0"/>
              <a:t>Notify the Sexual Assault Response Coordinator (SARC) </a:t>
            </a:r>
            <a:r>
              <a:rPr lang="en-US" sz="2300" i="1" dirty="0"/>
              <a:t>as appropriate</a:t>
            </a:r>
          </a:p>
          <a:p>
            <a:pPr marL="0" indent="0" eaLnBrk="1" hangingPunct="1">
              <a:spcBef>
                <a:spcPct val="0"/>
              </a:spcBef>
              <a:buNone/>
            </a:pPr>
            <a:endParaRPr lang="en-US" sz="1200" dirty="0">
              <a:solidFill>
                <a:srgbClr val="0000FF"/>
              </a:solidFill>
            </a:endParaRPr>
          </a:p>
          <a:p>
            <a:r>
              <a:rPr lang="en-US" sz="2300" u="sng" dirty="0">
                <a:solidFill>
                  <a:srgbClr val="FF0000"/>
                </a:solidFill>
              </a:rPr>
              <a:t>Inspectors General are not a Restricted Reporting Venue and must report ALL complaints of Sexual Assault to CID!</a:t>
            </a:r>
          </a:p>
          <a:p>
            <a:pPr>
              <a:buNone/>
            </a:pPr>
            <a:r>
              <a:rPr lang="en-US" sz="2300" dirty="0">
                <a:solidFill>
                  <a:srgbClr val="FF0000"/>
                </a:solidFill>
              </a:rPr>
              <a:t>  		</a:t>
            </a:r>
            <a:r>
              <a:rPr lang="en-US" sz="2300" dirty="0">
                <a:solidFill>
                  <a:srgbClr val="0000FF"/>
                </a:solidFill>
              </a:rPr>
              <a:t>- IAW DoDI 5505.18, "</a:t>
            </a:r>
            <a:r>
              <a:rPr lang="en-US" sz="2300" u="sng" dirty="0">
                <a:solidFill>
                  <a:srgbClr val="0000FF"/>
                </a:solidFill>
              </a:rPr>
              <a:t>All Unrestricted Reports </a:t>
            </a:r>
            <a:r>
              <a:rPr lang="en-US" sz="2300" dirty="0">
                <a:solidFill>
                  <a:srgbClr val="0000FF"/>
                </a:solidFill>
              </a:rPr>
              <a:t>of sexual assault (and attempts) against adults will be immediately reported to the MCIO [for the Army, this means CID], regardless of the severity of the allegation.”</a:t>
            </a:r>
          </a:p>
          <a:p>
            <a:pPr eaLnBrk="1" hangingPunct="1">
              <a:spcBef>
                <a:spcPct val="0"/>
              </a:spcBef>
            </a:pPr>
            <a:endParaRPr lang="en-US" sz="2300" dirty="0"/>
          </a:p>
        </p:txBody>
      </p:sp>
      <p:grpSp>
        <p:nvGrpSpPr>
          <p:cNvPr id="14" name="Group 13"/>
          <p:cNvGrpSpPr/>
          <p:nvPr/>
        </p:nvGrpSpPr>
        <p:grpSpPr>
          <a:xfrm>
            <a:off x="8093896" y="4501762"/>
            <a:ext cx="1052513" cy="903288"/>
            <a:chOff x="7543799" y="925512"/>
            <a:chExt cx="1052513" cy="903288"/>
          </a:xfrm>
        </p:grpSpPr>
        <p:sp>
          <p:nvSpPr>
            <p:cNvPr id="18"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9"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grpSp>
        <p:nvGrpSpPr>
          <p:cNvPr id="20" name="Group 19"/>
          <p:cNvGrpSpPr/>
          <p:nvPr/>
        </p:nvGrpSpPr>
        <p:grpSpPr>
          <a:xfrm>
            <a:off x="8074827" y="1200038"/>
            <a:ext cx="1052513" cy="903288"/>
            <a:chOff x="7543799" y="925512"/>
            <a:chExt cx="1052513" cy="903288"/>
          </a:xfrm>
        </p:grpSpPr>
        <p:sp>
          <p:nvSpPr>
            <p:cNvPr id="2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sp>
        <p:nvSpPr>
          <p:cNvPr id="2" name="Text Box 4">
            <a:extLst>
              <a:ext uri="{FF2B5EF4-FFF2-40B4-BE49-F238E27FC236}">
                <a16:creationId xmlns:a16="http://schemas.microsoft.com/office/drawing/2014/main" id="{ACBD0D01-0A54-9D5D-5765-F6706627AE42}"/>
              </a:ext>
            </a:extLst>
          </p:cNvPr>
          <p:cNvSpPr txBox="1">
            <a:spLocks noChangeArrowheads="1"/>
          </p:cNvSpPr>
          <p:nvPr/>
        </p:nvSpPr>
        <p:spPr bwMode="auto">
          <a:xfrm>
            <a:off x="6862233" y="6422523"/>
            <a:ext cx="2265107" cy="523220"/>
          </a:xfrm>
          <a:prstGeom prst="rect">
            <a:avLst/>
          </a:prstGeom>
          <a:noFill/>
          <a:ln w="76200">
            <a:noFill/>
            <a:miter lim="800000"/>
            <a:headEnd/>
            <a:tailEnd/>
          </a:ln>
        </p:spPr>
        <p:txBody>
          <a:bodyPr wrap="none">
            <a:spAutoFit/>
          </a:bodyPr>
          <a:lstStyle/>
          <a:p>
            <a:pPr algn="l"/>
            <a:r>
              <a:rPr lang="en-US" sz="1400" b="1" dirty="0">
                <a:solidFill>
                  <a:srgbClr val="006600"/>
                </a:solidFill>
              </a:rPr>
              <a:t>AR 600-20, Appendix J-1</a:t>
            </a:r>
          </a:p>
          <a:p>
            <a:pPr algn="l"/>
            <a:r>
              <a:rPr lang="en-US" sz="1400" b="1" dirty="0">
                <a:solidFill>
                  <a:srgbClr val="006600"/>
                </a:solidFill>
              </a:rPr>
              <a:t>A&amp;I Guide, Section 3-1-5</a:t>
            </a:r>
          </a:p>
        </p:txBody>
      </p:sp>
    </p:spTree>
    <p:extLst>
      <p:ext uri="{BB962C8B-B14F-4D97-AF65-F5344CB8AC3E}">
        <p14:creationId xmlns:p14="http://schemas.microsoft.com/office/powerpoint/2010/main" val="755017820"/>
      </p:ext>
    </p:extLst>
  </p:cSld>
  <p:clrMapOvr>
    <a:masterClrMapping/>
  </p:clrMapOvr>
  <p:transition>
    <p:pull/>
    <p:sndAc>
      <p:end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365" y="1495118"/>
            <a:ext cx="8893278" cy="4794250"/>
          </a:xfrm>
        </p:spPr>
        <p:txBody>
          <a:bodyPr/>
          <a:lstStyle/>
          <a:p>
            <a:r>
              <a:rPr lang="en-US" sz="2600" dirty="0"/>
              <a:t>Wrongful broadcast or distribution of intimate or sexually explicit visual images of another person</a:t>
            </a:r>
          </a:p>
          <a:p>
            <a:pPr lvl="1"/>
            <a:r>
              <a:rPr lang="en-US" sz="2000" dirty="0"/>
              <a:t>UCMJ Article 117a (MCM 2019)</a:t>
            </a:r>
          </a:p>
          <a:p>
            <a:pPr lvl="1"/>
            <a:r>
              <a:rPr lang="en-US" sz="2000" dirty="0"/>
              <a:t>Images of person(s) at least 18 years of age</a:t>
            </a:r>
          </a:p>
          <a:p>
            <a:pPr lvl="1"/>
            <a:r>
              <a:rPr lang="en-US" sz="2000" dirty="0"/>
              <a:t>Any digital or computer image, picture, film, or video</a:t>
            </a:r>
          </a:p>
          <a:p>
            <a:pPr lvl="1"/>
            <a:r>
              <a:rPr lang="en-US" sz="2000" dirty="0"/>
              <a:t>Electronically transmit a visual image with the intent that it be viewed by a person or persons (even temporary)</a:t>
            </a:r>
          </a:p>
          <a:p>
            <a:pPr lvl="1"/>
            <a:r>
              <a:rPr lang="en-US" sz="2000" dirty="0"/>
              <a:t>Does not explicitly consent to the broadcast or distribution</a:t>
            </a:r>
          </a:p>
          <a:p>
            <a:pPr lvl="1"/>
            <a:r>
              <a:rPr lang="en-US" sz="2000" dirty="0"/>
              <a:t>Reasonable expectation of privacy when made</a:t>
            </a:r>
          </a:p>
          <a:p>
            <a:r>
              <a:rPr lang="en-US" sz="2800" u="sng" dirty="0">
                <a:solidFill>
                  <a:srgbClr val="FF0000"/>
                </a:solidFill>
              </a:rPr>
              <a:t>REPORT TO CID!!! </a:t>
            </a:r>
            <a:r>
              <a:rPr lang="en-US" sz="2800" dirty="0">
                <a:solidFill>
                  <a:srgbClr val="FF0000"/>
                </a:solidFill>
              </a:rPr>
              <a:t>Only CID is authorized to investigate!</a:t>
            </a:r>
          </a:p>
          <a:p>
            <a:r>
              <a:rPr lang="en-US" sz="2800" dirty="0"/>
              <a:t>Document case in IGARS</a:t>
            </a:r>
          </a:p>
          <a:p>
            <a:r>
              <a:rPr lang="en-US" sz="2800" dirty="0"/>
              <a:t>Consult your SJA or DAIG Legal</a:t>
            </a:r>
          </a:p>
        </p:txBody>
      </p:sp>
      <p:sp>
        <p:nvSpPr>
          <p:cNvPr id="4" name="Footer Placeholder 3"/>
          <p:cNvSpPr>
            <a:spLocks noGrp="1"/>
          </p:cNvSpPr>
          <p:nvPr>
            <p:ph type="ftr" sz="quarter" idx="10"/>
          </p:nvPr>
        </p:nvSpPr>
        <p:spPr/>
        <p:txBody>
          <a:bodyPr/>
          <a:lstStyle/>
          <a:p>
            <a:pPr>
              <a:defRPr/>
            </a:pPr>
            <a:r>
              <a:rPr lang="en-US"/>
              <a:t>U.S. Army Inspector General School   </a:t>
            </a:r>
            <a:fld id="{E3618442-9BA8-4894-A9EB-6CE8101FFA4D}" type="slidenum">
              <a:rPr lang="en-US" smtClean="0"/>
              <a:pPr>
                <a:defRPr/>
              </a:pPr>
              <a:t>33</a:t>
            </a:fld>
            <a:endParaRPr lang="en-US"/>
          </a:p>
        </p:txBody>
      </p:sp>
      <p:sp>
        <p:nvSpPr>
          <p:cNvPr id="6" name="Rectangle 2"/>
          <p:cNvSpPr>
            <a:spLocks noGrp="1" noChangeArrowheads="1"/>
          </p:cNvSpPr>
          <p:nvPr>
            <p:ph type="title"/>
          </p:nvPr>
        </p:nvSpPr>
        <p:spPr>
          <a:xfrm>
            <a:off x="1299088" y="118601"/>
            <a:ext cx="7274642" cy="1219200"/>
          </a:xfrm>
        </p:spPr>
        <p:txBody>
          <a:bodyPr/>
          <a:lstStyle/>
          <a:p>
            <a:pPr eaLnBrk="1" hangingPunct="1"/>
            <a:r>
              <a:rPr lang="en-US" sz="3600" dirty="0"/>
              <a:t>IGARs Involving Wrongful Broadcast of Intimate Images</a:t>
            </a:r>
          </a:p>
        </p:txBody>
      </p:sp>
    </p:spTree>
    <p:extLst>
      <p:ext uri="{BB962C8B-B14F-4D97-AF65-F5344CB8AC3E}">
        <p14:creationId xmlns:p14="http://schemas.microsoft.com/office/powerpoint/2010/main" val="1811701771"/>
      </p:ext>
    </p:extLst>
  </p:cSld>
  <p:clrMapOvr>
    <a:masterClrMapping/>
  </p:clrMapOvr>
  <p:transition>
    <p:pull/>
    <p:sndAc>
      <p:end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a:xfrm>
            <a:off x="699008" y="406400"/>
            <a:ext cx="7721600" cy="1219200"/>
          </a:xfrm>
        </p:spPr>
        <p:txBody>
          <a:bodyPr/>
          <a:lstStyle/>
          <a:p>
            <a:pPr eaLnBrk="1" hangingPunct="1"/>
            <a:r>
              <a:rPr lang="en-US" dirty="0"/>
              <a:t>Combating</a:t>
            </a:r>
            <a:br>
              <a:rPr lang="en-US" dirty="0"/>
            </a:br>
            <a:r>
              <a:rPr lang="en-US" dirty="0"/>
              <a:t>Trafficking in Persons</a:t>
            </a:r>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0"/>
          </p:nvPr>
        </p:nvSpPr>
        <p:spPr>
          <a:noFill/>
        </p:spPr>
        <p:txBody>
          <a:bodyPr/>
          <a:lstStyle/>
          <a:p>
            <a:r>
              <a:rPr lang="en-US"/>
              <a:t>U.S. Army Inspector General School   </a:t>
            </a:r>
            <a:fld id="{25E46555-4B09-4D97-9843-47E4E156B331}" type="slidenum">
              <a:rPr lang="en-US" smtClean="0"/>
              <a:pPr/>
              <a:t>35</a:t>
            </a:fld>
            <a:endParaRPr lang="en-US"/>
          </a:p>
        </p:txBody>
      </p:sp>
      <p:sp>
        <p:nvSpPr>
          <p:cNvPr id="56323" name="Rectangle 2"/>
          <p:cNvSpPr>
            <a:spLocks noGrp="1" noChangeArrowheads="1"/>
          </p:cNvSpPr>
          <p:nvPr>
            <p:ph type="title"/>
          </p:nvPr>
        </p:nvSpPr>
        <p:spPr>
          <a:xfrm>
            <a:off x="1243584" y="334772"/>
            <a:ext cx="7086600" cy="1219200"/>
          </a:xfrm>
        </p:spPr>
        <p:txBody>
          <a:bodyPr/>
          <a:lstStyle/>
          <a:p>
            <a:pPr eaLnBrk="1" hangingPunct="1"/>
            <a:r>
              <a:rPr lang="en-US" sz="4000" dirty="0"/>
              <a:t>Combating Trafficking in Persons (CTIP)</a:t>
            </a:r>
            <a:br>
              <a:rPr lang="en-US" sz="4000" dirty="0"/>
            </a:br>
            <a:r>
              <a:rPr lang="en-US" sz="3600" dirty="0">
                <a:solidFill>
                  <a:schemeClr val="tx1"/>
                </a:solidFill>
              </a:rPr>
              <a:t>References and Resources</a:t>
            </a:r>
          </a:p>
        </p:txBody>
      </p:sp>
      <p:sp>
        <p:nvSpPr>
          <p:cNvPr id="56324" name="Rectangle 3"/>
          <p:cNvSpPr>
            <a:spLocks noGrp="1" noChangeArrowheads="1"/>
          </p:cNvSpPr>
          <p:nvPr>
            <p:ph type="body" sz="half" idx="1"/>
          </p:nvPr>
        </p:nvSpPr>
        <p:spPr>
          <a:xfrm>
            <a:off x="195942" y="1957388"/>
            <a:ext cx="8948057" cy="4870450"/>
          </a:xfrm>
        </p:spPr>
        <p:txBody>
          <a:bodyPr/>
          <a:lstStyle/>
          <a:p>
            <a:pPr eaLnBrk="1" hangingPunct="1">
              <a:lnSpc>
                <a:spcPct val="90000"/>
              </a:lnSpc>
            </a:pPr>
            <a:r>
              <a:rPr lang="en-US" sz="2400" dirty="0"/>
              <a:t>U.S. Laws and Action</a:t>
            </a:r>
          </a:p>
          <a:p>
            <a:pPr lvl="1" eaLnBrk="1" hangingPunct="1">
              <a:lnSpc>
                <a:spcPct val="90000"/>
              </a:lnSpc>
            </a:pPr>
            <a:r>
              <a:rPr lang="en-US" sz="2000" dirty="0"/>
              <a:t>Military Extraterritorial Jurisdiction Act of 2000</a:t>
            </a:r>
          </a:p>
          <a:p>
            <a:pPr lvl="1" eaLnBrk="1" hangingPunct="1">
              <a:lnSpc>
                <a:spcPct val="90000"/>
              </a:lnSpc>
            </a:pPr>
            <a:r>
              <a:rPr lang="en-US" sz="2000" dirty="0"/>
              <a:t>The </a:t>
            </a:r>
            <a:r>
              <a:rPr lang="en-US" sz="2000" i="1" dirty="0">
                <a:solidFill>
                  <a:srgbClr val="0033CC"/>
                </a:solidFill>
                <a:hlinkClick r:id="rId3">
                  <a:extLst>
                    <a:ext uri="{A12FA001-AC4F-418D-AE19-62706E023703}">
                      <ahyp:hlinkClr xmlns:ahyp="http://schemas.microsoft.com/office/drawing/2018/hyperlinkcolor" val="tx"/>
                    </a:ext>
                  </a:extLst>
                </a:hlinkClick>
              </a:rPr>
              <a:t>Trafficking Victims Protection Act of 2000</a:t>
            </a:r>
            <a:r>
              <a:rPr lang="en-US" sz="2000" dirty="0">
                <a:solidFill>
                  <a:srgbClr val="0033CC"/>
                </a:solidFill>
              </a:rPr>
              <a:t> </a:t>
            </a:r>
            <a:r>
              <a:rPr lang="en-US" sz="2000" dirty="0"/>
              <a:t>(P.L. 106-386)</a:t>
            </a:r>
          </a:p>
          <a:p>
            <a:pPr lvl="1" eaLnBrk="1" hangingPunct="1">
              <a:lnSpc>
                <a:spcPct val="90000"/>
              </a:lnSpc>
            </a:pPr>
            <a:r>
              <a:rPr lang="en-US" sz="2000" i="1" dirty="0">
                <a:solidFill>
                  <a:srgbClr val="0033CC"/>
                </a:solidFill>
                <a:hlinkClick r:id="rId4">
                  <a:extLst>
                    <a:ext uri="{A12FA001-AC4F-418D-AE19-62706E023703}">
                      <ahyp:hlinkClr xmlns:ahyp="http://schemas.microsoft.com/office/drawing/2018/hyperlinkcolor" val="tx"/>
                    </a:ext>
                  </a:extLst>
                </a:hlinkClick>
              </a:rPr>
              <a:t>Trafficking Victims Protection Reauthorization Act of 2003</a:t>
            </a:r>
            <a:r>
              <a:rPr lang="en-US" sz="2000" dirty="0">
                <a:solidFill>
                  <a:srgbClr val="0033CC"/>
                </a:solidFill>
              </a:rPr>
              <a:t> </a:t>
            </a:r>
            <a:r>
              <a:rPr lang="en-US" sz="2000" dirty="0"/>
              <a:t>(H.R. 2620)</a:t>
            </a:r>
          </a:p>
          <a:p>
            <a:pPr lvl="1" eaLnBrk="1" hangingPunct="1">
              <a:lnSpc>
                <a:spcPct val="90000"/>
              </a:lnSpc>
            </a:pPr>
            <a:r>
              <a:rPr lang="en-US" sz="2000" dirty="0" err="1"/>
              <a:t>DoDI</a:t>
            </a:r>
            <a:r>
              <a:rPr lang="en-US" sz="2000" dirty="0"/>
              <a:t> 2200.01, </a:t>
            </a:r>
            <a:r>
              <a:rPr lang="en-US" sz="2000" u="sng" dirty="0"/>
              <a:t>Combating Trafficking in Persons (CTIP)</a:t>
            </a:r>
          </a:p>
          <a:p>
            <a:pPr eaLnBrk="1" hangingPunct="1">
              <a:lnSpc>
                <a:spcPct val="90000"/>
              </a:lnSpc>
            </a:pPr>
            <a:r>
              <a:rPr lang="en-US" sz="2400" dirty="0"/>
              <a:t>AR 600-20, para 4-26</a:t>
            </a:r>
          </a:p>
          <a:p>
            <a:pPr eaLnBrk="1" hangingPunct="1">
              <a:lnSpc>
                <a:spcPct val="90000"/>
              </a:lnSpc>
            </a:pPr>
            <a:r>
              <a:rPr lang="en-US" sz="2400" dirty="0"/>
              <a:t>State Department    </a:t>
            </a:r>
            <a:r>
              <a:rPr lang="en-US" sz="2400" dirty="0">
                <a:solidFill>
                  <a:srgbClr val="0033CC"/>
                </a:solidFill>
                <a:hlinkClick r:id="rId5">
                  <a:extLst>
                    <a:ext uri="{A12FA001-AC4F-418D-AE19-62706E023703}">
                      <ahyp:hlinkClr xmlns:ahyp="http://schemas.microsoft.com/office/drawing/2018/hyperlinkcolor" val="tx"/>
                    </a:ext>
                  </a:extLst>
                </a:hlinkClick>
              </a:rPr>
              <a:t>http://www.state.gov/j/tip/</a:t>
            </a:r>
            <a:endParaRPr lang="en-US" sz="2400" dirty="0">
              <a:solidFill>
                <a:srgbClr val="0033CC"/>
              </a:solidFill>
            </a:endParaRPr>
          </a:p>
          <a:p>
            <a:pPr eaLnBrk="1" hangingPunct="1">
              <a:lnSpc>
                <a:spcPct val="90000"/>
              </a:lnSpc>
            </a:pPr>
            <a:r>
              <a:rPr lang="en-US" sz="2400" dirty="0"/>
              <a:t>AR 350-1, </a:t>
            </a:r>
            <a:r>
              <a:rPr lang="en-US" sz="2400" u="sng" dirty="0"/>
              <a:t>Army Training and Leader Development</a:t>
            </a:r>
            <a:endParaRPr lang="en-US" sz="2400" dirty="0"/>
          </a:p>
          <a:p>
            <a:pPr eaLnBrk="1" hangingPunct="1">
              <a:lnSpc>
                <a:spcPct val="90000"/>
              </a:lnSpc>
            </a:pPr>
            <a:r>
              <a:rPr lang="en-US" sz="2400" dirty="0"/>
              <a:t>JKO: CTIP General Awareness Training</a:t>
            </a:r>
          </a:p>
          <a:p>
            <a:pPr eaLnBrk="1" hangingPunct="1">
              <a:lnSpc>
                <a:spcPct val="90000"/>
              </a:lnSpc>
            </a:pPr>
            <a:r>
              <a:rPr lang="en-US" sz="2400" dirty="0"/>
              <a:t>Army Policy Memorandum dated 24 July 2006</a:t>
            </a:r>
          </a:p>
          <a:p>
            <a:pPr eaLnBrk="1" hangingPunct="1">
              <a:lnSpc>
                <a:spcPct val="90000"/>
              </a:lnSpc>
            </a:pPr>
            <a:r>
              <a:rPr lang="en-US" sz="2400" dirty="0"/>
              <a:t>National Human Trafficking Hotline: 1-888-373-7888</a:t>
            </a:r>
          </a:p>
          <a:p>
            <a:pPr eaLnBrk="1" hangingPunct="1">
              <a:lnSpc>
                <a:spcPct val="90000"/>
              </a:lnSpc>
            </a:pPr>
            <a:endParaRPr lang="en-US" sz="2400" dirty="0"/>
          </a:p>
          <a:p>
            <a:pPr eaLnBrk="1" hangingPunct="1">
              <a:lnSpc>
                <a:spcPct val="90000"/>
              </a:lnSpc>
              <a:buFontTx/>
              <a:buNone/>
            </a:pPr>
            <a:endParaRPr lang="en-US" sz="2400" dirty="0"/>
          </a:p>
          <a:p>
            <a:pPr eaLnBrk="1" hangingPunct="1">
              <a:lnSpc>
                <a:spcPct val="90000"/>
              </a:lnSpc>
            </a:pPr>
            <a:endParaRPr lang="en-US" sz="2400" dirty="0"/>
          </a:p>
        </p:txBody>
      </p:sp>
    </p:spTree>
  </p:cSld>
  <p:clrMapOvr>
    <a:masterClrMapping/>
  </p:clrMapOvr>
  <p:transition>
    <p:pull/>
    <p:sndAc>
      <p:end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t>U.S. Army Inspector General School   </a:t>
            </a:r>
            <a:fld id="{0DDFAF1C-6B33-4C22-ACE0-A71F0D80ADE0}" type="slidenum">
              <a:rPr lang="en-US" smtClean="0"/>
              <a:pPr/>
              <a:t>36</a:t>
            </a:fld>
            <a:endParaRPr lang="en-US"/>
          </a:p>
        </p:txBody>
      </p:sp>
      <p:sp>
        <p:nvSpPr>
          <p:cNvPr id="47107" name="Rectangle 2"/>
          <p:cNvSpPr>
            <a:spLocks noGrp="1" noChangeArrowheads="1"/>
          </p:cNvSpPr>
          <p:nvPr>
            <p:ph type="title"/>
          </p:nvPr>
        </p:nvSpPr>
        <p:spPr>
          <a:xfrm>
            <a:off x="1222375" y="401638"/>
            <a:ext cx="7086600" cy="1219200"/>
          </a:xfrm>
        </p:spPr>
        <p:txBody>
          <a:bodyPr/>
          <a:lstStyle/>
          <a:p>
            <a:pPr eaLnBrk="1" hangingPunct="1"/>
            <a:r>
              <a:rPr lang="en-US" sz="3400"/>
              <a:t>Trafficking: As Defined by the Trafficking Victims Protection Act of 2000</a:t>
            </a:r>
          </a:p>
        </p:txBody>
      </p:sp>
      <p:sp>
        <p:nvSpPr>
          <p:cNvPr id="47108" name="Rectangle 3"/>
          <p:cNvSpPr>
            <a:spLocks noGrp="1" noChangeArrowheads="1"/>
          </p:cNvSpPr>
          <p:nvPr>
            <p:ph type="body" idx="1"/>
          </p:nvPr>
        </p:nvSpPr>
        <p:spPr>
          <a:xfrm>
            <a:off x="457200" y="2131332"/>
            <a:ext cx="8382000" cy="4794250"/>
          </a:xfrm>
        </p:spPr>
        <p:txBody>
          <a:bodyPr/>
          <a:lstStyle/>
          <a:p>
            <a:pPr eaLnBrk="1" hangingPunct="1"/>
            <a:r>
              <a:rPr lang="en-US" sz="2400" dirty="0">
                <a:solidFill>
                  <a:srgbClr val="0033CC"/>
                </a:solidFill>
              </a:rPr>
              <a:t>Sex trafficking </a:t>
            </a:r>
            <a:r>
              <a:rPr lang="en-US" sz="2400" dirty="0"/>
              <a:t>in which a commercial sex act is induced by force, fraud, or coercion, or in which the person induced to perform such an act has not attained 18 years of age; or</a:t>
            </a:r>
          </a:p>
          <a:p>
            <a:pPr eaLnBrk="1" hangingPunct="1"/>
            <a:endParaRPr lang="en-US" sz="2400" dirty="0"/>
          </a:p>
          <a:p>
            <a:pPr eaLnBrk="1" hangingPunct="1"/>
            <a:r>
              <a:rPr lang="en-US" sz="2400" dirty="0"/>
              <a:t>The recruitment, transportation, transfer, harboring, or receipt of a person for </a:t>
            </a:r>
            <a:r>
              <a:rPr lang="en-US" sz="2400" dirty="0">
                <a:solidFill>
                  <a:srgbClr val="0033CC"/>
                </a:solidFill>
              </a:rPr>
              <a:t>labor or services </a:t>
            </a:r>
            <a:r>
              <a:rPr lang="en-US" sz="2400" dirty="0"/>
              <a:t>through the use of threat, use of force, coercion, fraud, deception, abuse, or exploitation for the </a:t>
            </a:r>
            <a:r>
              <a:rPr lang="en-US" sz="2400" dirty="0">
                <a:solidFill>
                  <a:srgbClr val="0033CC"/>
                </a:solidFill>
              </a:rPr>
              <a:t>purpose</a:t>
            </a:r>
            <a:r>
              <a:rPr lang="en-US" sz="2400" dirty="0">
                <a:solidFill>
                  <a:srgbClr val="0066FF"/>
                </a:solidFill>
              </a:rPr>
              <a:t> </a:t>
            </a:r>
            <a:r>
              <a:rPr lang="en-US" sz="2400" dirty="0"/>
              <a:t>of subjection to involuntary servitude, peonage, debt bondage, or slavery.</a:t>
            </a:r>
          </a:p>
        </p:txBody>
      </p:sp>
    </p:spTree>
  </p:cSld>
  <p:clrMapOvr>
    <a:masterClrMapping/>
  </p:clrMapOvr>
  <p:transition>
    <p:pull/>
    <p:sndAc>
      <p:end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a:t>U.S. Army Inspector General School   </a:t>
            </a:r>
            <a:fld id="{4BB87F33-5D67-43A8-8101-C05EA4E851D9}" type="slidenum">
              <a:rPr lang="en-US" smtClean="0"/>
              <a:pPr/>
              <a:t>37</a:t>
            </a:fld>
            <a:endParaRPr lang="en-US"/>
          </a:p>
        </p:txBody>
      </p:sp>
      <p:sp>
        <p:nvSpPr>
          <p:cNvPr id="48131" name="Rectangle 2"/>
          <p:cNvSpPr>
            <a:spLocks noGrp="1" noChangeArrowheads="1"/>
          </p:cNvSpPr>
          <p:nvPr>
            <p:ph type="title"/>
          </p:nvPr>
        </p:nvSpPr>
        <p:spPr>
          <a:xfrm>
            <a:off x="1590675" y="244475"/>
            <a:ext cx="7086600" cy="1219200"/>
          </a:xfrm>
        </p:spPr>
        <p:txBody>
          <a:bodyPr/>
          <a:lstStyle/>
          <a:p>
            <a:pPr eaLnBrk="1" hangingPunct="1"/>
            <a:r>
              <a:rPr lang="en-US" sz="4000" dirty="0"/>
              <a:t>Trafficking in Persons (TIP)</a:t>
            </a:r>
            <a:br>
              <a:rPr lang="en-US" sz="4000" dirty="0"/>
            </a:br>
            <a:r>
              <a:rPr lang="en-US" sz="3600" dirty="0"/>
              <a:t>or Human Trafficking</a:t>
            </a:r>
          </a:p>
        </p:txBody>
      </p:sp>
      <p:sp>
        <p:nvSpPr>
          <p:cNvPr id="48132" name="Rectangle 8"/>
          <p:cNvSpPr>
            <a:spLocks noChangeArrowheads="1"/>
          </p:cNvSpPr>
          <p:nvPr/>
        </p:nvSpPr>
        <p:spPr bwMode="auto">
          <a:xfrm>
            <a:off x="204788" y="1820863"/>
            <a:ext cx="8710612" cy="5089525"/>
          </a:xfrm>
          <a:prstGeom prst="rect">
            <a:avLst/>
          </a:prstGeom>
          <a:noFill/>
          <a:ln w="9525">
            <a:noFill/>
            <a:miter lim="800000"/>
            <a:headEnd/>
            <a:tailEnd/>
          </a:ln>
        </p:spPr>
        <p:txBody>
          <a:bodyPr/>
          <a:lstStyle/>
          <a:p>
            <a:pPr marL="342900" indent="-342900" algn="l">
              <a:spcAft>
                <a:spcPct val="20000"/>
              </a:spcAft>
              <a:buFontTx/>
              <a:buChar char="•"/>
            </a:pPr>
            <a:r>
              <a:rPr lang="en-US" b="1" dirty="0"/>
              <a:t>Forms </a:t>
            </a:r>
          </a:p>
          <a:p>
            <a:pPr marL="742950" lvl="1" indent="-285750" algn="l">
              <a:spcAft>
                <a:spcPct val="20000"/>
              </a:spcAft>
              <a:buFontTx/>
              <a:buChar char="–"/>
            </a:pPr>
            <a:r>
              <a:rPr lang="en-US" sz="2000" b="1" dirty="0"/>
              <a:t>Sex tourism and prostitution (includes children)</a:t>
            </a:r>
          </a:p>
          <a:p>
            <a:pPr marL="742950" lvl="1" indent="-285750" algn="l">
              <a:spcAft>
                <a:spcPct val="20000"/>
              </a:spcAft>
              <a:buFontTx/>
              <a:buChar char="–"/>
            </a:pPr>
            <a:r>
              <a:rPr lang="en-US" sz="2000" b="1" dirty="0"/>
              <a:t>Forced labor, domestic servitude, child soldiers</a:t>
            </a:r>
          </a:p>
          <a:p>
            <a:pPr marL="342900" indent="-342900" algn="l">
              <a:spcAft>
                <a:spcPct val="20000"/>
              </a:spcAft>
              <a:buFontTx/>
              <a:buChar char="•"/>
            </a:pPr>
            <a:r>
              <a:rPr lang="en-US" b="1" dirty="0"/>
              <a:t>Methods of Coercion</a:t>
            </a:r>
          </a:p>
          <a:p>
            <a:pPr marL="742950" lvl="1" indent="-285750" algn="l">
              <a:spcAft>
                <a:spcPct val="20000"/>
              </a:spcAft>
              <a:buFontTx/>
              <a:buChar char="–"/>
            </a:pPr>
            <a:r>
              <a:rPr lang="en-US" sz="2000" b="1" dirty="0"/>
              <a:t>Fraudulent ads for employment (maid, nannies, modeling)</a:t>
            </a:r>
          </a:p>
          <a:p>
            <a:pPr marL="742950" lvl="1" indent="-285750" algn="l">
              <a:spcAft>
                <a:spcPct val="20000"/>
              </a:spcAft>
              <a:buFontTx/>
              <a:buChar char="–"/>
            </a:pPr>
            <a:r>
              <a:rPr lang="en-US" sz="2000" b="1" dirty="0"/>
              <a:t>Promises of travel</a:t>
            </a:r>
          </a:p>
          <a:p>
            <a:pPr marL="742950" lvl="1" indent="-285750" algn="l">
              <a:spcAft>
                <a:spcPct val="20000"/>
              </a:spcAft>
              <a:buFontTx/>
              <a:buChar char="–"/>
            </a:pPr>
            <a:r>
              <a:rPr lang="en-US" sz="2000" b="1" dirty="0"/>
              <a:t>Threats, intimidation, or violence</a:t>
            </a:r>
          </a:p>
          <a:p>
            <a:pPr marL="342900" indent="-342900" algn="l">
              <a:spcAft>
                <a:spcPct val="20000"/>
              </a:spcAft>
              <a:buFontTx/>
              <a:buChar char="•"/>
            </a:pPr>
            <a:r>
              <a:rPr lang="en-US" b="1" dirty="0"/>
              <a:t>Thriving Business</a:t>
            </a:r>
          </a:p>
          <a:p>
            <a:pPr marL="742950" lvl="1" indent="-285750" algn="l">
              <a:spcAft>
                <a:spcPct val="20000"/>
              </a:spcAft>
              <a:buFontTx/>
              <a:buChar char="–"/>
            </a:pPr>
            <a:r>
              <a:rPr lang="en-US" sz="2000" b="1" dirty="0"/>
              <a:t>Poverty, demand for cheap labor, high profits -- low risks</a:t>
            </a:r>
          </a:p>
          <a:p>
            <a:pPr marL="742950" lvl="1" indent="-285750" algn="l">
              <a:spcAft>
                <a:spcPct val="20000"/>
              </a:spcAft>
              <a:buFontTx/>
              <a:buChar char="–"/>
            </a:pPr>
            <a:r>
              <a:rPr lang="en-US" sz="2000" b="1" dirty="0"/>
              <a:t>Political and economic instability, official corruption</a:t>
            </a:r>
          </a:p>
          <a:p>
            <a:pPr marL="742950" lvl="1" indent="-285750" algn="l">
              <a:spcAft>
                <a:spcPct val="20000"/>
              </a:spcAft>
              <a:buFontTx/>
              <a:buChar char="–"/>
            </a:pPr>
            <a:r>
              <a:rPr lang="en-US" sz="2000" b="1" dirty="0">
                <a:solidFill>
                  <a:srgbClr val="0033CC"/>
                </a:solidFill>
              </a:rPr>
              <a:t>Estimated 30 million people enslaved world-wide</a:t>
            </a:r>
          </a:p>
          <a:p>
            <a:pPr marL="742950" lvl="1" indent="-285750" algn="l">
              <a:spcAft>
                <a:spcPct val="20000"/>
              </a:spcAft>
              <a:buFontTx/>
              <a:buChar char="–"/>
            </a:pPr>
            <a:r>
              <a:rPr lang="en-US" sz="2000" b="1" dirty="0">
                <a:solidFill>
                  <a:srgbClr val="0033CC"/>
                </a:solidFill>
              </a:rPr>
              <a:t>Multi-billion-dollar business</a:t>
            </a:r>
          </a:p>
        </p:txBody>
      </p:sp>
    </p:spTree>
  </p:cSld>
  <p:clrMapOvr>
    <a:masterClrMapping/>
  </p:clrMapOvr>
  <p:transition>
    <p:wipe dir="d"/>
    <p:sndAc>
      <p:end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97230" y="3840480"/>
            <a:ext cx="7413689" cy="662940"/>
          </a:xfrm>
          <a:prstGeom prst="rect">
            <a:avLst/>
          </a:prstGeom>
          <a:solidFill>
            <a:srgbClr val="FFFF00"/>
          </a:solid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4276" name="Rectangle 3"/>
          <p:cNvSpPr>
            <a:spLocks noGrp="1" noChangeArrowheads="1"/>
          </p:cNvSpPr>
          <p:nvPr>
            <p:ph type="body" idx="1"/>
          </p:nvPr>
        </p:nvSpPr>
        <p:spPr>
          <a:xfrm>
            <a:off x="231774" y="1784350"/>
            <a:ext cx="8645525" cy="4794250"/>
          </a:xfrm>
          <a:ln w="28575"/>
        </p:spPr>
        <p:txBody>
          <a:bodyPr/>
          <a:lstStyle/>
          <a:p>
            <a:pPr eaLnBrk="1" hangingPunct="1">
              <a:spcBef>
                <a:spcPct val="0"/>
              </a:spcBef>
              <a:spcAft>
                <a:spcPct val="20000"/>
              </a:spcAft>
            </a:pPr>
            <a:r>
              <a:rPr lang="en-US" sz="2400" dirty="0">
                <a:solidFill>
                  <a:srgbClr val="FC0128"/>
                </a:solidFill>
              </a:rPr>
              <a:t>ZERO TOLERANCE </a:t>
            </a:r>
            <a:r>
              <a:rPr lang="en-US" sz="2400" dirty="0"/>
              <a:t>for any and all activities associated with human trafficking</a:t>
            </a:r>
          </a:p>
          <a:p>
            <a:pPr eaLnBrk="1" hangingPunct="1">
              <a:spcBef>
                <a:spcPct val="0"/>
              </a:spcBef>
              <a:spcAft>
                <a:spcPct val="20000"/>
              </a:spcAft>
            </a:pPr>
            <a:r>
              <a:rPr lang="en-US" sz="2400" dirty="0"/>
              <a:t>Vigorously enforces laws against those who traffic or facilitate trafficking </a:t>
            </a:r>
            <a:endParaRPr lang="en-US" sz="2400" dirty="0">
              <a:solidFill>
                <a:srgbClr val="FC0128"/>
              </a:solidFill>
            </a:endParaRPr>
          </a:p>
          <a:p>
            <a:pPr eaLnBrk="1" hangingPunct="1">
              <a:spcBef>
                <a:spcPct val="0"/>
              </a:spcBef>
              <a:spcAft>
                <a:spcPct val="20000"/>
              </a:spcAft>
            </a:pPr>
            <a:r>
              <a:rPr lang="en-US" sz="2400" dirty="0">
                <a:solidFill>
                  <a:srgbClr val="0033CC"/>
                </a:solidFill>
              </a:rPr>
              <a:t>UCMJ, Article 134:</a:t>
            </a:r>
          </a:p>
          <a:p>
            <a:pPr marL="457200" lvl="1" indent="0" eaLnBrk="1" hangingPunct="1">
              <a:spcBef>
                <a:spcPct val="0"/>
              </a:spcBef>
              <a:spcAft>
                <a:spcPct val="20000"/>
              </a:spcAft>
              <a:buNone/>
            </a:pPr>
            <a:r>
              <a:rPr lang="en-US" sz="2000" dirty="0">
                <a:solidFill>
                  <a:srgbClr val="FF0000"/>
                </a:solidFill>
              </a:rPr>
              <a:t>- Applies worldwide, on or off duty and on or off a military reservation</a:t>
            </a:r>
            <a:endParaRPr lang="en-US" sz="1800" dirty="0">
              <a:solidFill>
                <a:srgbClr val="FF0000"/>
              </a:solidFill>
            </a:endParaRPr>
          </a:p>
          <a:p>
            <a:pPr marL="342900" lvl="1" eaLnBrk="1" hangingPunct="1">
              <a:spcBef>
                <a:spcPct val="0"/>
              </a:spcBef>
              <a:spcAft>
                <a:spcPct val="20000"/>
              </a:spcAft>
              <a:buFont typeface="Arial" pitchFamily="34" charset="0"/>
              <a:buChar char="•"/>
            </a:pPr>
            <a:r>
              <a:rPr lang="en-US" sz="2400" dirty="0">
                <a:solidFill>
                  <a:srgbClr val="0033CC"/>
                </a:solidFill>
              </a:rPr>
              <a:t>Military Extraterritorial Jurisdiction Act (MEJA)</a:t>
            </a:r>
          </a:p>
          <a:p>
            <a:pPr marL="800100" lvl="2" indent="-285750" eaLnBrk="1" hangingPunct="1">
              <a:spcBef>
                <a:spcPct val="0"/>
              </a:spcBef>
              <a:spcAft>
                <a:spcPct val="20000"/>
              </a:spcAft>
              <a:buFont typeface="Wingdings" panose="05000000000000000000" pitchFamily="2" charset="2"/>
              <a:buChar char="v"/>
            </a:pPr>
            <a:r>
              <a:rPr lang="en-US" sz="1800" dirty="0"/>
              <a:t>Serious Crimes committed abroad by Civilians punishable by US law</a:t>
            </a:r>
            <a:endParaRPr lang="en-US" sz="2400" dirty="0"/>
          </a:p>
          <a:p>
            <a:pPr eaLnBrk="1" hangingPunct="1">
              <a:spcBef>
                <a:spcPct val="0"/>
              </a:spcBef>
              <a:spcAft>
                <a:spcPct val="20000"/>
              </a:spcAft>
            </a:pPr>
            <a:r>
              <a:rPr lang="en-US" sz="2400" dirty="0"/>
              <a:t>Requires commanders to develop a program that includes an assessment of TIP and related issues and awareness training</a:t>
            </a:r>
          </a:p>
        </p:txBody>
      </p:sp>
      <p:sp>
        <p:nvSpPr>
          <p:cNvPr id="54274" name="Footer Placeholder 3"/>
          <p:cNvSpPr>
            <a:spLocks noGrp="1"/>
          </p:cNvSpPr>
          <p:nvPr>
            <p:ph type="ftr" sz="quarter" idx="10"/>
          </p:nvPr>
        </p:nvSpPr>
        <p:spPr>
          <a:noFill/>
        </p:spPr>
        <p:txBody>
          <a:bodyPr/>
          <a:lstStyle/>
          <a:p>
            <a:r>
              <a:rPr lang="en-US"/>
              <a:t>U.S. Army Inspector General School   </a:t>
            </a:r>
            <a:fld id="{50E77611-D664-4446-9552-90C0B98017E8}" type="slidenum">
              <a:rPr lang="en-US" smtClean="0"/>
              <a:pPr/>
              <a:t>38</a:t>
            </a:fld>
            <a:endParaRPr lang="en-US"/>
          </a:p>
        </p:txBody>
      </p:sp>
      <p:sp>
        <p:nvSpPr>
          <p:cNvPr id="54275" name="Rectangle 2"/>
          <p:cNvSpPr>
            <a:spLocks noGrp="1" noChangeArrowheads="1"/>
          </p:cNvSpPr>
          <p:nvPr>
            <p:ph type="title"/>
          </p:nvPr>
        </p:nvSpPr>
        <p:spPr>
          <a:xfrm>
            <a:off x="1024319" y="244475"/>
            <a:ext cx="7086600" cy="1219200"/>
          </a:xfrm>
        </p:spPr>
        <p:txBody>
          <a:bodyPr/>
          <a:lstStyle/>
          <a:p>
            <a:pPr eaLnBrk="1" hangingPunct="1"/>
            <a:r>
              <a:rPr lang="en-US" sz="4000" dirty="0"/>
              <a:t>Army Policy</a:t>
            </a:r>
          </a:p>
        </p:txBody>
      </p:sp>
      <p:sp>
        <p:nvSpPr>
          <p:cNvPr id="54279" name="Text Box 4"/>
          <p:cNvSpPr txBox="1">
            <a:spLocks noChangeArrowheads="1"/>
          </p:cNvSpPr>
          <p:nvPr/>
        </p:nvSpPr>
        <p:spPr bwMode="auto">
          <a:xfrm>
            <a:off x="5628185" y="6474165"/>
            <a:ext cx="3284041" cy="338554"/>
          </a:xfrm>
          <a:prstGeom prst="rect">
            <a:avLst/>
          </a:prstGeom>
          <a:noFill/>
          <a:ln w="76200">
            <a:noFill/>
            <a:miter lim="800000"/>
            <a:headEnd/>
            <a:tailEnd/>
          </a:ln>
        </p:spPr>
        <p:txBody>
          <a:bodyPr wrap="none">
            <a:spAutoFit/>
          </a:bodyPr>
          <a:lstStyle/>
          <a:p>
            <a:pPr algn="l"/>
            <a:r>
              <a:rPr lang="en-US" sz="1600" b="1" dirty="0">
                <a:solidFill>
                  <a:srgbClr val="006600"/>
                </a:solidFill>
              </a:rPr>
              <a:t>Army Policy, dated 24 July 2006</a:t>
            </a:r>
          </a:p>
        </p:txBody>
      </p:sp>
      <p:sp>
        <p:nvSpPr>
          <p:cNvPr id="11" name="Text Box 7"/>
          <p:cNvSpPr txBox="1">
            <a:spLocks noChangeArrowheads="1"/>
          </p:cNvSpPr>
          <p:nvPr/>
        </p:nvSpPr>
        <p:spPr bwMode="auto">
          <a:xfrm>
            <a:off x="1408596" y="1262308"/>
            <a:ext cx="6442075" cy="457200"/>
          </a:xfrm>
          <a:prstGeom prst="rect">
            <a:avLst/>
          </a:prstGeom>
          <a:noFill/>
          <a:ln w="76200">
            <a:noFill/>
            <a:miter lim="800000"/>
            <a:headEnd/>
            <a:tailEnd/>
          </a:ln>
        </p:spPr>
        <p:txBody>
          <a:bodyPr wrap="none">
            <a:spAutoFit/>
          </a:bodyPr>
          <a:lstStyle/>
          <a:p>
            <a:pPr algn="l"/>
            <a:r>
              <a:rPr lang="en-US" b="1" dirty="0">
                <a:solidFill>
                  <a:srgbClr val="FF0000"/>
                </a:solidFill>
              </a:rPr>
              <a:t>No leader will turn a blind eye to this issue!</a:t>
            </a:r>
          </a:p>
        </p:txBody>
      </p:sp>
      <p:grpSp>
        <p:nvGrpSpPr>
          <p:cNvPr id="15" name="Group 14"/>
          <p:cNvGrpSpPr/>
          <p:nvPr/>
        </p:nvGrpSpPr>
        <p:grpSpPr>
          <a:xfrm>
            <a:off x="7824786" y="402431"/>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7"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5</a:t>
              </a:r>
            </a:p>
          </p:txBody>
        </p:sp>
      </p:grpSp>
    </p:spTree>
  </p:cSld>
  <p:clrMapOvr>
    <a:masterClrMapping/>
  </p:clrMapOvr>
  <p:transition>
    <p:pull/>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t>U.S. Army Inspector General School   </a:t>
            </a:r>
            <a:fld id="{C89345D7-DC69-43DE-8D02-E81E5983997D}" type="slidenum">
              <a:rPr lang="en-US" smtClean="0"/>
              <a:pPr/>
              <a:t>39</a:t>
            </a:fld>
            <a:endParaRPr lang="en-US"/>
          </a:p>
        </p:txBody>
      </p:sp>
      <p:sp>
        <p:nvSpPr>
          <p:cNvPr id="55299" name="Rectangle 2"/>
          <p:cNvSpPr>
            <a:spLocks noGrp="1" noChangeArrowheads="1"/>
          </p:cNvSpPr>
          <p:nvPr>
            <p:ph type="title"/>
          </p:nvPr>
        </p:nvSpPr>
        <p:spPr>
          <a:xfrm>
            <a:off x="1021207" y="117475"/>
            <a:ext cx="7086600" cy="1219200"/>
          </a:xfrm>
        </p:spPr>
        <p:txBody>
          <a:bodyPr/>
          <a:lstStyle/>
          <a:p>
            <a:pPr eaLnBrk="1" hangingPunct="1"/>
            <a:r>
              <a:rPr lang="en-US" sz="4000" dirty="0"/>
              <a:t>The IG’s Role</a:t>
            </a:r>
          </a:p>
        </p:txBody>
      </p:sp>
      <p:sp>
        <p:nvSpPr>
          <p:cNvPr id="55300" name="Rectangle 3"/>
          <p:cNvSpPr>
            <a:spLocks noGrp="1" noChangeArrowheads="1"/>
          </p:cNvSpPr>
          <p:nvPr>
            <p:ph type="body" idx="1"/>
          </p:nvPr>
        </p:nvSpPr>
        <p:spPr>
          <a:xfrm>
            <a:off x="576263" y="2027238"/>
            <a:ext cx="8120062" cy="4794250"/>
          </a:xfrm>
        </p:spPr>
        <p:txBody>
          <a:bodyPr/>
          <a:lstStyle/>
          <a:p>
            <a:pPr eaLnBrk="1" hangingPunct="1">
              <a:spcBef>
                <a:spcPct val="0"/>
              </a:spcBef>
            </a:pPr>
            <a:r>
              <a:rPr lang="en-US" sz="2800" dirty="0"/>
              <a:t>The IG's actions upon receiving an allegation or an issue involving trafficking in persons: </a:t>
            </a:r>
          </a:p>
          <a:p>
            <a:pPr eaLnBrk="1" hangingPunct="1">
              <a:spcBef>
                <a:spcPct val="0"/>
              </a:spcBef>
            </a:pPr>
            <a:endParaRPr lang="en-US" sz="2800" dirty="0"/>
          </a:p>
          <a:p>
            <a:pPr lvl="1" eaLnBrk="1" hangingPunct="1">
              <a:spcBef>
                <a:spcPct val="0"/>
              </a:spcBef>
            </a:pPr>
            <a:r>
              <a:rPr lang="en-US" sz="2400" dirty="0">
                <a:solidFill>
                  <a:srgbClr val="0033CC"/>
                </a:solidFill>
              </a:rPr>
              <a:t>Refer the matter to one or more of the following:</a:t>
            </a:r>
          </a:p>
          <a:p>
            <a:pPr lvl="2" eaLnBrk="1" hangingPunct="1">
              <a:spcBef>
                <a:spcPct val="0"/>
              </a:spcBef>
            </a:pPr>
            <a:r>
              <a:rPr lang="en-US" dirty="0"/>
              <a:t> The chain of command  </a:t>
            </a:r>
          </a:p>
          <a:p>
            <a:pPr lvl="2" eaLnBrk="1" hangingPunct="1">
              <a:spcBef>
                <a:spcPct val="0"/>
              </a:spcBef>
            </a:pPr>
            <a:r>
              <a:rPr lang="en-US" dirty="0"/>
              <a:t> CID</a:t>
            </a:r>
          </a:p>
          <a:p>
            <a:pPr lvl="2" eaLnBrk="1" hangingPunct="1">
              <a:spcBef>
                <a:spcPct val="0"/>
              </a:spcBef>
            </a:pPr>
            <a:r>
              <a:rPr lang="en-US" dirty="0"/>
              <a:t> Local law enforcement</a:t>
            </a:r>
          </a:p>
          <a:p>
            <a:pPr eaLnBrk="1" hangingPunct="1">
              <a:spcBef>
                <a:spcPct val="0"/>
              </a:spcBef>
              <a:buFontTx/>
              <a:buNone/>
            </a:pPr>
            <a:endParaRPr lang="en-US" sz="2800" dirty="0"/>
          </a:p>
        </p:txBody>
      </p:sp>
      <p:sp>
        <p:nvSpPr>
          <p:cNvPr id="55301" name="Text Box 7"/>
          <p:cNvSpPr txBox="1">
            <a:spLocks noChangeArrowheads="1"/>
          </p:cNvSpPr>
          <p:nvPr/>
        </p:nvSpPr>
        <p:spPr bwMode="auto">
          <a:xfrm>
            <a:off x="309563" y="5584825"/>
            <a:ext cx="8709025" cy="457200"/>
          </a:xfrm>
          <a:prstGeom prst="rect">
            <a:avLst/>
          </a:prstGeom>
          <a:solidFill>
            <a:srgbClr val="FFFF00"/>
          </a:solidFill>
          <a:ln w="28575">
            <a:solidFill>
              <a:schemeClr val="tx1"/>
            </a:solidFill>
            <a:miter lim="800000"/>
            <a:headEnd/>
            <a:tailEnd/>
          </a:ln>
        </p:spPr>
        <p:txBody>
          <a:bodyPr wrap="none">
            <a:spAutoFit/>
          </a:bodyPr>
          <a:lstStyle/>
          <a:p>
            <a:r>
              <a:rPr lang="en-US" b="1" i="1" dirty="0">
                <a:solidFill>
                  <a:srgbClr val="CB0123"/>
                </a:solidFill>
              </a:rPr>
              <a:t>TIP is inherently criminal and not appropriate for IG action!</a:t>
            </a:r>
          </a:p>
        </p:txBody>
      </p:sp>
      <p:sp>
        <p:nvSpPr>
          <p:cNvPr id="11" name="Text Box 4"/>
          <p:cNvSpPr txBox="1">
            <a:spLocks noChangeArrowheads="1"/>
          </p:cNvSpPr>
          <p:nvPr/>
        </p:nvSpPr>
        <p:spPr bwMode="auto">
          <a:xfrm>
            <a:off x="6941318" y="6491683"/>
            <a:ext cx="2021707" cy="338554"/>
          </a:xfrm>
          <a:prstGeom prst="rect">
            <a:avLst/>
          </a:prstGeom>
          <a:noFill/>
          <a:ln w="76200">
            <a:noFill/>
            <a:miter lim="800000"/>
            <a:headEnd/>
            <a:tailEnd/>
          </a:ln>
        </p:spPr>
        <p:txBody>
          <a:bodyPr wrap="none">
            <a:spAutoFit/>
          </a:bodyPr>
          <a:lstStyle/>
          <a:p>
            <a:pPr algn="l"/>
            <a:r>
              <a:rPr lang="en-US" sz="1600" b="1" dirty="0">
                <a:solidFill>
                  <a:srgbClr val="006600"/>
                </a:solidFill>
              </a:rPr>
              <a:t>AR 20-1, </a:t>
            </a:r>
            <a:r>
              <a:rPr lang="en-US" sz="1600" b="1" dirty="0" err="1">
                <a:solidFill>
                  <a:srgbClr val="006600"/>
                </a:solidFill>
              </a:rPr>
              <a:t>para</a:t>
            </a:r>
            <a:r>
              <a:rPr lang="en-US" sz="1600" b="1" dirty="0">
                <a:solidFill>
                  <a:srgbClr val="006600"/>
                </a:solidFill>
              </a:rPr>
              <a:t>. 6-3k</a:t>
            </a:r>
          </a:p>
        </p:txBody>
      </p:sp>
      <p:grpSp>
        <p:nvGrpSpPr>
          <p:cNvPr id="12" name="Group 11"/>
          <p:cNvGrpSpPr/>
          <p:nvPr/>
        </p:nvGrpSpPr>
        <p:grpSpPr>
          <a:xfrm>
            <a:off x="7447935" y="501890"/>
            <a:ext cx="1052513" cy="903288"/>
            <a:chOff x="7543799" y="925512"/>
            <a:chExt cx="1052513" cy="903288"/>
          </a:xfrm>
        </p:grpSpPr>
        <p:sp>
          <p:nvSpPr>
            <p:cNvPr id="13"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r>
                <a:rPr lang="en-US" altLang="en-US" sz="1100" dirty="0">
                  <a:cs typeface="Arial" panose="020B0604020202020204" pitchFamily="34" charset="0"/>
                </a:rPr>
                <a:t>6</a:t>
              </a:r>
            </a:p>
          </p:txBody>
        </p:sp>
      </p:grpSp>
    </p:spTree>
  </p:cSld>
  <p:clrMapOvr>
    <a:masterClrMapping/>
  </p:clrMapOvr>
  <p:transition>
    <p:pull/>
    <p:sndAc>
      <p:endSnd/>
    </p:sndAc>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a:t>U.S. Army Inspector General School   </a:t>
            </a:r>
            <a:fld id="{6A490C54-E7A1-4A10-8701-55D063FD533E}" type="slidenum">
              <a:rPr lang="en-US" smtClean="0"/>
              <a:pPr/>
              <a:t>4</a:t>
            </a:fld>
            <a:endParaRPr lang="en-US"/>
          </a:p>
        </p:txBody>
      </p:sp>
      <p:sp>
        <p:nvSpPr>
          <p:cNvPr id="7171" name="Rectangle 6"/>
          <p:cNvSpPr>
            <a:spLocks noGrp="1" noChangeArrowheads="1"/>
          </p:cNvSpPr>
          <p:nvPr>
            <p:ph type="title"/>
          </p:nvPr>
        </p:nvSpPr>
        <p:spPr>
          <a:xfrm>
            <a:off x="1009079" y="244475"/>
            <a:ext cx="7086600" cy="1219200"/>
          </a:xfrm>
        </p:spPr>
        <p:txBody>
          <a:bodyPr/>
          <a:lstStyle/>
          <a:p>
            <a:pPr eaLnBrk="1" hangingPunct="1"/>
            <a:r>
              <a:rPr lang="en-US" dirty="0"/>
              <a:t>IG Issues ELOs </a:t>
            </a:r>
          </a:p>
        </p:txBody>
      </p:sp>
      <p:sp>
        <p:nvSpPr>
          <p:cNvPr id="7172" name="Rectangle 7"/>
          <p:cNvSpPr>
            <a:spLocks noGrp="1" noChangeArrowheads="1"/>
          </p:cNvSpPr>
          <p:nvPr>
            <p:ph type="body" idx="1"/>
          </p:nvPr>
        </p:nvSpPr>
        <p:spPr>
          <a:xfrm>
            <a:off x="326571" y="1612401"/>
            <a:ext cx="8339592" cy="5005388"/>
          </a:xfrm>
        </p:spPr>
        <p:txBody>
          <a:bodyPr/>
          <a:lstStyle/>
          <a:p>
            <a:pPr marL="457200" indent="-457200" eaLnBrk="1" hangingPunct="1">
              <a:spcBef>
                <a:spcPts val="0"/>
              </a:spcBef>
              <a:buFontTx/>
              <a:buAutoNum type="arabicPeriod"/>
            </a:pPr>
            <a:r>
              <a:rPr lang="en-US" sz="1900" dirty="0"/>
              <a:t>Describe the Army's policy on relationships between Soldiers of different rank, to include social, family, business, and personal relationships.</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Identify what office can work complaints regarding  discrimination based on sex or sexual orientation.</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Describe an IG's actions upon receiving an allegation of sexual harassment or sexual assault.</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Identify what office can work a complaint involving sexual harassment or sexual assault.</a:t>
            </a:r>
          </a:p>
          <a:p>
            <a:pPr marL="457200" indent="-457200" eaLnBrk="1" hangingPunct="1">
              <a:spcBef>
                <a:spcPts val="0"/>
              </a:spcBef>
              <a:buNone/>
            </a:pPr>
            <a:endParaRPr lang="en-US" sz="1900" dirty="0"/>
          </a:p>
          <a:p>
            <a:pPr marL="457200" indent="-457200" eaLnBrk="1" hangingPunct="1">
              <a:spcBef>
                <a:spcPts val="0"/>
              </a:spcBef>
              <a:buNone/>
            </a:pPr>
            <a:r>
              <a:rPr lang="en-US" sz="1900" dirty="0"/>
              <a:t>5.   Describe the Army's policy on Combating Trafficking in Persons (CTIP).</a:t>
            </a:r>
          </a:p>
          <a:p>
            <a:pPr marL="457200" indent="-457200" eaLnBrk="1" hangingPunct="1">
              <a:spcBef>
                <a:spcPts val="0"/>
              </a:spcBef>
              <a:buFontTx/>
              <a:buAutoNum type="arabicPeriod"/>
            </a:pPr>
            <a:endParaRPr lang="en-US" sz="1900" dirty="0"/>
          </a:p>
          <a:p>
            <a:pPr marL="457200" indent="-457200" eaLnBrk="1" hangingPunct="1">
              <a:spcBef>
                <a:spcPts val="0"/>
              </a:spcBef>
              <a:buNone/>
            </a:pPr>
            <a:r>
              <a:rPr lang="en-US" sz="1900" dirty="0"/>
              <a:t>6.   Describe an IG's actions upon receiving an allegation or an issue involving trafficking in persons.</a:t>
            </a:r>
          </a:p>
          <a:p>
            <a:pPr marL="457200" indent="-457200" eaLnBrk="1" hangingPunct="1">
              <a:spcBef>
                <a:spcPts val="0"/>
              </a:spcBef>
              <a:buFontTx/>
              <a:buAutoNum type="arabicPeriod"/>
            </a:pPr>
            <a:endParaRPr lang="en-US" sz="1900" dirty="0"/>
          </a:p>
          <a:p>
            <a:pPr marL="457200" indent="-457200" eaLnBrk="1" hangingPunct="1">
              <a:spcBef>
                <a:spcPts val="0"/>
              </a:spcBef>
              <a:buNone/>
            </a:pPr>
            <a:endParaRPr lang="en-US" sz="1900" dirty="0"/>
          </a:p>
        </p:txBody>
      </p:sp>
      <p:grpSp>
        <p:nvGrpSpPr>
          <p:cNvPr id="10" name="Group 9"/>
          <p:cNvGrpSpPr/>
          <p:nvPr/>
        </p:nvGrpSpPr>
        <p:grpSpPr>
          <a:xfrm>
            <a:off x="7457768" y="560387"/>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a:cs typeface="Arial" panose="020B0604020202020204" pitchFamily="34" charset="0"/>
                </a:rPr>
                <a:t>ELO</a:t>
              </a:r>
            </a:p>
            <a:p>
              <a:pPr algn="ctr">
                <a:spcBef>
                  <a:spcPct val="0"/>
                </a:spcBef>
                <a:buFontTx/>
                <a:buNone/>
              </a:pPr>
              <a:endParaRPr lang="en-US" altLang="en-US" sz="1100" dirty="0">
                <a:cs typeface="Arial" panose="020B0604020202020204" pitchFamily="34" charset="0"/>
              </a:endParaRPr>
            </a:p>
          </p:txBody>
        </p:sp>
      </p:grpSp>
    </p:spTree>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711200" y="446519"/>
            <a:ext cx="7721600" cy="1219200"/>
          </a:xfrm>
        </p:spPr>
        <p:txBody>
          <a:bodyPr/>
          <a:lstStyle/>
          <a:p>
            <a:pPr eaLnBrk="1" hangingPunct="1"/>
            <a:br>
              <a:rPr lang="en-US" dirty="0"/>
            </a:br>
            <a:r>
              <a:rPr lang="en-US" dirty="0"/>
              <a:t>Accommodating Religious Practices </a:t>
            </a:r>
            <a:br>
              <a:rPr lang="en-US" dirty="0"/>
            </a:br>
            <a:endParaRPr lang="en-US" dirty="0"/>
          </a:p>
        </p:txBody>
      </p:sp>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41</a:t>
            </a:fld>
            <a:endParaRPr lang="en-US"/>
          </a:p>
        </p:txBody>
      </p:sp>
      <p:sp>
        <p:nvSpPr>
          <p:cNvPr id="62467" name="Rectangle 2"/>
          <p:cNvSpPr>
            <a:spLocks noGrp="1" noChangeArrowheads="1"/>
          </p:cNvSpPr>
          <p:nvPr>
            <p:ph type="title"/>
          </p:nvPr>
        </p:nvSpPr>
        <p:spPr>
          <a:xfrm>
            <a:off x="1448292" y="271164"/>
            <a:ext cx="7086600" cy="1386348"/>
          </a:xfrm>
        </p:spPr>
        <p:txBody>
          <a:bodyPr/>
          <a:lstStyle/>
          <a:p>
            <a:pPr eaLnBrk="1" hangingPunct="1"/>
            <a:r>
              <a:rPr lang="en-US" sz="4000" dirty="0"/>
              <a:t>Accommodating Religious Practices References</a:t>
            </a:r>
            <a:br>
              <a:rPr lang="en-US" sz="4000" dirty="0"/>
            </a:br>
            <a:endParaRPr lang="en-US" sz="3600" dirty="0">
              <a:solidFill>
                <a:srgbClr val="0033CC"/>
              </a:solidFill>
            </a:endParaRPr>
          </a:p>
        </p:txBody>
      </p:sp>
      <p:sp>
        <p:nvSpPr>
          <p:cNvPr id="6" name="Rectangle 3"/>
          <p:cNvSpPr>
            <a:spLocks noGrp="1" noChangeArrowheads="1"/>
          </p:cNvSpPr>
          <p:nvPr>
            <p:ph type="body" sz="half" idx="1"/>
          </p:nvPr>
        </p:nvSpPr>
        <p:spPr>
          <a:xfrm>
            <a:off x="12192" y="1692585"/>
            <a:ext cx="9129252" cy="5105243"/>
          </a:xfrm>
        </p:spPr>
        <p:txBody>
          <a:bodyPr/>
          <a:lstStyle/>
          <a:p>
            <a:pPr marL="0" indent="0" eaLnBrk="1" hangingPunct="1">
              <a:spcBef>
                <a:spcPts val="0"/>
              </a:spcBef>
              <a:defRPr/>
            </a:pPr>
            <a:r>
              <a:rPr lang="en-US" sz="2800" dirty="0"/>
              <a:t> </a:t>
            </a:r>
            <a:r>
              <a:rPr lang="en-US" sz="2400" dirty="0"/>
              <a:t>Standards: </a:t>
            </a:r>
          </a:p>
          <a:p>
            <a:pPr lvl="1" indent="-342900" eaLnBrk="1" hangingPunct="1">
              <a:spcBef>
                <a:spcPts val="0"/>
              </a:spcBef>
              <a:buFontTx/>
              <a:buChar char="-"/>
              <a:defRPr/>
            </a:pPr>
            <a:r>
              <a:rPr lang="en-US" sz="2000" dirty="0">
                <a:solidFill>
                  <a:srgbClr val="0000FF"/>
                </a:solidFill>
              </a:rPr>
              <a:t>Religious Freedom Restoration Act (RFRA), 42 U.S.C. </a:t>
            </a:r>
            <a:r>
              <a:rPr lang="en-US" sz="1200" dirty="0">
                <a:cs typeface="Arial" panose="020B0604020202020204" pitchFamily="34" charset="0"/>
              </a:rPr>
              <a:t>. </a:t>
            </a:r>
            <a:r>
              <a:rPr lang="en-US" sz="2000" dirty="0">
                <a:solidFill>
                  <a:srgbClr val="0033CC"/>
                </a:solidFill>
                <a:cs typeface="Arial" panose="020B0604020202020204" pitchFamily="34" charset="0"/>
              </a:rPr>
              <a:t>§ 2000bb</a:t>
            </a:r>
            <a:endParaRPr lang="en-US" sz="2400" dirty="0">
              <a:solidFill>
                <a:srgbClr val="0033CC"/>
              </a:solidFill>
              <a:cs typeface="Arial" panose="020B0604020202020204" pitchFamily="34" charset="0"/>
            </a:endParaRPr>
          </a:p>
          <a:p>
            <a:pPr marL="400050" lvl="1" indent="0" eaLnBrk="1" hangingPunct="1">
              <a:spcBef>
                <a:spcPts val="0"/>
              </a:spcBef>
              <a:buNone/>
              <a:defRPr/>
            </a:pPr>
            <a:endParaRPr lang="en-US" sz="2400" dirty="0">
              <a:solidFill>
                <a:srgbClr val="0033CC"/>
              </a:solidFill>
              <a:cs typeface="Arial" panose="020B0604020202020204" pitchFamily="34" charset="0"/>
            </a:endParaRPr>
          </a:p>
          <a:p>
            <a:pPr eaLnBrk="1" hangingPunct="1">
              <a:spcBef>
                <a:spcPts val="0"/>
              </a:spcBef>
              <a:buFont typeface="Arial" panose="020B0604020202020204" pitchFamily="34" charset="0"/>
              <a:buChar char="•"/>
              <a:defRPr/>
            </a:pPr>
            <a:r>
              <a:rPr lang="en-US" sz="2400" dirty="0"/>
              <a:t>DODI 1300.17, </a:t>
            </a:r>
            <a:r>
              <a:rPr lang="en-US" sz="2400" u="sng" dirty="0"/>
              <a:t>Accommodations of Religious Practices Within the Military Services</a:t>
            </a:r>
            <a:r>
              <a:rPr lang="en-US" sz="2400" dirty="0"/>
              <a:t>.</a:t>
            </a:r>
          </a:p>
          <a:p>
            <a:pPr marL="400050" lvl="1" indent="0" eaLnBrk="1" hangingPunct="1">
              <a:spcBef>
                <a:spcPts val="0"/>
              </a:spcBef>
              <a:defRPr/>
            </a:pPr>
            <a:endParaRPr lang="en-US" sz="2000" dirty="0"/>
          </a:p>
          <a:p>
            <a:pPr eaLnBrk="1" hangingPunct="1">
              <a:spcBef>
                <a:spcPts val="0"/>
              </a:spcBef>
              <a:buFont typeface="Arial" panose="020B0604020202020204" pitchFamily="34" charset="0"/>
              <a:buChar char="•"/>
              <a:defRPr/>
            </a:pPr>
            <a:r>
              <a:rPr lang="en-US" sz="2400" dirty="0"/>
              <a:t> AR 600-20, Chapter 5, para. 5-6, </a:t>
            </a:r>
            <a:r>
              <a:rPr lang="en-US" sz="2400" u="sng" dirty="0"/>
              <a:t>Army Command Policy</a:t>
            </a:r>
          </a:p>
          <a:p>
            <a:pPr marL="400050" lvl="1" indent="0" eaLnBrk="1" hangingPunct="1">
              <a:spcBef>
                <a:spcPts val="0"/>
              </a:spcBef>
              <a:defRPr/>
            </a:pPr>
            <a:endParaRPr lang="en-US" sz="2000" u="sng" dirty="0"/>
          </a:p>
          <a:p>
            <a:pPr eaLnBrk="1" hangingPunct="1">
              <a:spcBef>
                <a:spcPts val="0"/>
              </a:spcBef>
              <a:buFont typeface="Arial" panose="020B0604020202020204" pitchFamily="34" charset="0"/>
              <a:buChar char="•"/>
              <a:defRPr/>
            </a:pPr>
            <a:r>
              <a:rPr lang="en-US" sz="2400" dirty="0"/>
              <a:t> Army Directive 2016-34 (Processing Religious Accommodation Requests Requiring a Waiver to Army Uniform or Grooming Policies), 6 October 2016</a:t>
            </a:r>
          </a:p>
          <a:p>
            <a:pPr marL="400050" lvl="1" indent="0" eaLnBrk="1" hangingPunct="1">
              <a:spcBef>
                <a:spcPts val="0"/>
              </a:spcBef>
              <a:defRPr/>
            </a:pPr>
            <a:endParaRPr lang="en-US" sz="2000" dirty="0"/>
          </a:p>
          <a:p>
            <a:pPr marL="0" indent="0" eaLnBrk="1" hangingPunct="1">
              <a:spcBef>
                <a:spcPts val="0"/>
              </a:spcBef>
              <a:defRPr/>
            </a:pPr>
            <a:r>
              <a:rPr lang="en-US" sz="2400" dirty="0"/>
              <a:t>   Army Directive 2018-19 (Approval, Disapproval, and Elevation of Requests for Religious Accommodation) </a:t>
            </a:r>
          </a:p>
          <a:p>
            <a:pPr marL="400050" lvl="1" indent="0" eaLnBrk="1" hangingPunct="1">
              <a:spcBef>
                <a:spcPts val="0"/>
              </a:spcBef>
              <a:defRPr/>
            </a:pPr>
            <a:endParaRPr lang="en-US" sz="2000" dirty="0"/>
          </a:p>
          <a:p>
            <a:pPr marL="0" indent="0" eaLnBrk="1" hangingPunct="1">
              <a:lnSpc>
                <a:spcPct val="80000"/>
              </a:lnSpc>
              <a:buNone/>
              <a:defRPr/>
            </a:pPr>
            <a:endParaRPr lang="en-US" sz="2400" u="sng" dirty="0">
              <a:solidFill>
                <a:srgbClr val="FF0000"/>
              </a:solidFill>
            </a:endParaRPr>
          </a:p>
        </p:txBody>
      </p:sp>
    </p:spTree>
  </p:cSld>
  <p:clrMapOvr>
    <a:masterClrMapping/>
  </p:clrMapOvr>
  <p:transition>
    <p:pull/>
    <p:sndAc>
      <p:end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656F225-FEA8-BBB8-3BC0-B910F53D8CD0}"/>
              </a:ext>
            </a:extLst>
          </p:cNvPr>
          <p:cNvSpPr>
            <a:spLocks noGrp="1"/>
          </p:cNvSpPr>
          <p:nvPr>
            <p:ph type="ftr" sz="quarter" idx="10"/>
          </p:nvPr>
        </p:nvSpPr>
        <p:spPr/>
        <p:txBody>
          <a:bodyPr/>
          <a:lstStyle/>
          <a:p>
            <a:pPr>
              <a:defRPr/>
            </a:pPr>
            <a:r>
              <a:rPr lang="en-US"/>
              <a:t>U.S. Army Inspector General School   </a:t>
            </a:r>
            <a:fld id="{EBAD293E-D8A0-46BD-9A3C-39827DF9B488}" type="slidenum">
              <a:rPr lang="en-US" smtClean="0"/>
              <a:pPr>
                <a:defRPr/>
              </a:pPr>
              <a:t>42</a:t>
            </a:fld>
            <a:endParaRPr lang="en-US"/>
          </a:p>
        </p:txBody>
      </p:sp>
      <p:sp>
        <p:nvSpPr>
          <p:cNvPr id="6" name="Rectangle 2">
            <a:extLst>
              <a:ext uri="{FF2B5EF4-FFF2-40B4-BE49-F238E27FC236}">
                <a16:creationId xmlns:a16="http://schemas.microsoft.com/office/drawing/2014/main" id="{1937BCD6-7299-F53C-1617-C8DB70171221}"/>
              </a:ext>
            </a:extLst>
          </p:cNvPr>
          <p:cNvSpPr>
            <a:spLocks noGrp="1" noChangeArrowheads="1"/>
          </p:cNvSpPr>
          <p:nvPr>
            <p:ph type="title"/>
          </p:nvPr>
        </p:nvSpPr>
        <p:spPr>
          <a:xfrm>
            <a:off x="1714500" y="415302"/>
            <a:ext cx="7086600" cy="1219200"/>
          </a:xfrm>
        </p:spPr>
        <p:txBody>
          <a:bodyPr/>
          <a:lstStyle/>
          <a:p>
            <a:pPr eaLnBrk="1" hangingPunct="1"/>
            <a:r>
              <a:rPr lang="en-US" sz="4000" dirty="0"/>
              <a:t>Accommodating Religious Practices</a:t>
            </a:r>
            <a:br>
              <a:rPr lang="en-US" sz="4000" dirty="0"/>
            </a:br>
            <a:endParaRPr lang="en-US" sz="3600" dirty="0">
              <a:solidFill>
                <a:srgbClr val="0033CC"/>
              </a:solidFill>
            </a:endParaRPr>
          </a:p>
        </p:txBody>
      </p:sp>
      <p:sp>
        <p:nvSpPr>
          <p:cNvPr id="7" name="TextBox 6">
            <a:extLst>
              <a:ext uri="{FF2B5EF4-FFF2-40B4-BE49-F238E27FC236}">
                <a16:creationId xmlns:a16="http://schemas.microsoft.com/office/drawing/2014/main" id="{CF8D9C30-5840-9A98-E4BB-AA3D389879E8}"/>
              </a:ext>
            </a:extLst>
          </p:cNvPr>
          <p:cNvSpPr txBox="1"/>
          <p:nvPr/>
        </p:nvSpPr>
        <p:spPr>
          <a:xfrm>
            <a:off x="0" y="1765983"/>
            <a:ext cx="9144000" cy="4524315"/>
          </a:xfrm>
          <a:prstGeom prst="rect">
            <a:avLst/>
          </a:prstGeom>
          <a:noFill/>
        </p:spPr>
        <p:txBody>
          <a:bodyPr wrap="square">
            <a:spAutoFit/>
          </a:bodyPr>
          <a:lstStyle/>
          <a:p>
            <a:pPr marR="0" algn="l">
              <a:spcBef>
                <a:spcPts val="0"/>
              </a:spcBef>
              <a:spcAft>
                <a:spcPts val="0"/>
              </a:spcAft>
            </a:pPr>
            <a:r>
              <a:rPr lang="en-US" sz="1600" dirty="0">
                <a:effectLst/>
                <a:latin typeface="+mn-lt"/>
                <a:ea typeface="Calibri" panose="020F0502020204030204" pitchFamily="34" charset="0"/>
                <a:cs typeface="Arial" panose="020B0604020202020204" pitchFamily="34" charset="0"/>
              </a:rPr>
              <a:t>1. </a:t>
            </a:r>
            <a:r>
              <a:rPr lang="en-US" sz="1600" b="1" u="sng" dirty="0">
                <a:effectLst/>
                <a:latin typeface="+mn-lt"/>
                <a:ea typeface="Calibri" panose="020F0502020204030204" pitchFamily="34" charset="0"/>
                <a:cs typeface="Arial" panose="020B0604020202020204" pitchFamily="34" charset="0"/>
              </a:rPr>
              <a:t>AR 600-20 directs RA Process and Authorities</a:t>
            </a:r>
          </a:p>
          <a:p>
            <a:pPr marL="511175" marR="0" indent="-285750" algn="l">
              <a:spcBef>
                <a:spcPts val="0"/>
              </a:spcBef>
              <a:spcAft>
                <a:spcPts val="0"/>
              </a:spcAft>
              <a:buFont typeface="Arial" panose="020B0604020202020204" pitchFamily="34" charset="0"/>
              <a:buChar char="•"/>
            </a:pPr>
            <a:r>
              <a:rPr lang="en-US" sz="1600" dirty="0">
                <a:latin typeface="+mn-lt"/>
                <a:cs typeface="Arial" panose="020B0604020202020204" pitchFamily="34" charset="0"/>
              </a:rPr>
              <a:t>AR 600-20 allows 30 days from Soldier’s request to GCMCA decision</a:t>
            </a:r>
          </a:p>
          <a:p>
            <a:pPr marL="511175" indent="-285750" algn="l">
              <a:buFont typeface="Arial" panose="020B0604020202020204" pitchFamily="34" charset="0"/>
              <a:buChar char="•"/>
            </a:pPr>
            <a:r>
              <a:rPr lang="en-US" sz="1600" b="1" dirty="0">
                <a:solidFill>
                  <a:srgbClr val="0033CC"/>
                </a:solidFill>
                <a:effectLst/>
                <a:latin typeface="+mn-lt"/>
                <a:ea typeface="Times New Roman" panose="02020603050405020304" pitchFamily="18" charset="0"/>
              </a:rPr>
              <a:t>RA is a commander’s responsibility and a readiness issue</a:t>
            </a:r>
            <a:r>
              <a:rPr lang="en-US" sz="1600" b="1" dirty="0">
                <a:effectLst/>
                <a:latin typeface="+mn-lt"/>
                <a:ea typeface="Times New Roman" panose="02020603050405020304" pitchFamily="18" charset="0"/>
              </a:rPr>
              <a:t>. </a:t>
            </a:r>
            <a:r>
              <a:rPr lang="en-US" sz="1600" dirty="0">
                <a:latin typeface="+mn-lt"/>
              </a:rPr>
              <a:t>RA enhances mission accomplishment, sustains positive command climate, and fosters respect </a:t>
            </a:r>
          </a:p>
          <a:p>
            <a:pPr marL="511175" indent="-285750" algn="l">
              <a:buFont typeface="Arial" panose="020B0604020202020204" pitchFamily="34" charset="0"/>
              <a:buChar char="•"/>
            </a:pPr>
            <a:r>
              <a:rPr lang="en-US" sz="1600" dirty="0">
                <a:latin typeface="+mn-lt"/>
                <a:ea typeface="Calibri" panose="020F0502020204030204" pitchFamily="34" charset="0"/>
                <a:cs typeface="Arial" panose="020B0604020202020204" pitchFamily="34" charset="0"/>
              </a:rPr>
              <a:t>Decision Authority - Unit commander? GCMCA? DAG1? OTSG? </a:t>
            </a:r>
          </a:p>
          <a:p>
            <a:pPr marR="0" lvl="0" algn="l">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R="0" lvl="0" algn="l">
              <a:spcBef>
                <a:spcPts val="0"/>
              </a:spcBef>
              <a:spcAft>
                <a:spcPts val="0"/>
              </a:spcAft>
            </a:pPr>
            <a:r>
              <a:rPr lang="en-US" sz="1600" dirty="0">
                <a:latin typeface="+mn-lt"/>
                <a:ea typeface="Calibri" panose="020F0502020204030204" pitchFamily="34" charset="0"/>
                <a:cs typeface="Arial" panose="020B0604020202020204" pitchFamily="34" charset="0"/>
              </a:rPr>
              <a:t>2. </a:t>
            </a:r>
            <a:r>
              <a:rPr lang="en-US" sz="1600" b="1" u="sng" dirty="0">
                <a:latin typeface="+mn-lt"/>
                <a:ea typeface="Calibri" panose="020F0502020204030204" pitchFamily="34" charset="0"/>
                <a:cs typeface="Arial" panose="020B0604020202020204" pitchFamily="34" charset="0"/>
              </a:rPr>
              <a:t>Chaplains are the command team’s religion SME</a:t>
            </a:r>
          </a:p>
          <a:p>
            <a:pPr marL="511175" marR="0" lvl="0" indent="-285750" algn="l">
              <a:spcBef>
                <a:spcPts val="0"/>
              </a:spcBef>
              <a:spcAft>
                <a:spcPts val="0"/>
              </a:spcAft>
              <a:buFont typeface="Arial" panose="020B0604020202020204" pitchFamily="34" charset="0"/>
              <a:buChar char="•"/>
            </a:pPr>
            <a:r>
              <a:rPr lang="en-US" sz="1600" dirty="0">
                <a:latin typeface="+mn-lt"/>
                <a:ea typeface="Calibri" panose="020F0502020204030204" pitchFamily="34" charset="0"/>
                <a:cs typeface="Arial" panose="020B0604020202020204" pitchFamily="34" charset="0"/>
              </a:rPr>
              <a:t>Chaplains advise Army command teams on military religious exercise</a:t>
            </a:r>
          </a:p>
          <a:p>
            <a:pPr marL="511175" marR="0" lvl="0" indent="-285750" algn="l">
              <a:spcBef>
                <a:spcPts val="0"/>
              </a:spcBef>
              <a:spcAft>
                <a:spcPts val="0"/>
              </a:spcAft>
              <a:buFont typeface="Arial" panose="020B0604020202020204" pitchFamily="34" charset="0"/>
              <a:buChar char="•"/>
            </a:pPr>
            <a:r>
              <a:rPr lang="en-US" sz="1600" b="1" dirty="0">
                <a:solidFill>
                  <a:srgbClr val="0033CC"/>
                </a:solidFill>
                <a:effectLst/>
                <a:latin typeface="+mn-lt"/>
                <a:ea typeface="Calibri" panose="020F0502020204030204" pitchFamily="34" charset="0"/>
                <a:cs typeface="Arial" panose="020B0604020202020204" pitchFamily="34" charset="0"/>
              </a:rPr>
              <a:t>Chaplains determine if requestor demonstrates religious basis and sincerity of belief</a:t>
            </a:r>
          </a:p>
          <a:p>
            <a:pPr marL="511175" marR="0" lvl="0" indent="-285750" algn="l">
              <a:spcBef>
                <a:spcPts val="0"/>
              </a:spcBef>
              <a:spcAft>
                <a:spcPts val="0"/>
              </a:spcAft>
              <a:buFont typeface="Arial" panose="020B0604020202020204" pitchFamily="34" charset="0"/>
              <a:buChar char="•"/>
            </a:pPr>
            <a:r>
              <a:rPr lang="en-US" sz="1600" dirty="0">
                <a:effectLst/>
                <a:latin typeface="+mn-lt"/>
                <a:ea typeface="Calibri" panose="020F0502020204030204" pitchFamily="34" charset="0"/>
                <a:cs typeface="Arial" panose="020B0604020202020204" pitchFamily="34" charset="0"/>
              </a:rPr>
              <a:t>RA request requires a chaplain formal interview and memorandum</a:t>
            </a:r>
          </a:p>
          <a:p>
            <a:pPr marR="0" lvl="0" algn="l">
              <a:spcBef>
                <a:spcPts val="0"/>
              </a:spcBef>
              <a:spcAft>
                <a:spcPts val="0"/>
              </a:spcAft>
            </a:pPr>
            <a:endParaRPr lang="en-US" sz="1600" dirty="0">
              <a:latin typeface="+mn-lt"/>
              <a:ea typeface="Calibri" panose="020F0502020204030204" pitchFamily="34" charset="0"/>
              <a:cs typeface="Arial" panose="020B0604020202020204" pitchFamily="34" charset="0"/>
            </a:endParaRPr>
          </a:p>
          <a:p>
            <a:pPr algn="l"/>
            <a:r>
              <a:rPr lang="en-US" sz="1600" dirty="0">
                <a:effectLst/>
                <a:latin typeface="+mn-lt"/>
                <a:ea typeface="Calibri" panose="020F0502020204030204" pitchFamily="34" charset="0"/>
                <a:cs typeface="Arial" panose="020B0604020202020204" pitchFamily="34" charset="0"/>
              </a:rPr>
              <a:t>3. </a:t>
            </a:r>
            <a:r>
              <a:rPr lang="en-US" sz="1600" b="1" u="sng" dirty="0">
                <a:latin typeface="+mn-lt"/>
                <a:ea typeface="Calibri" panose="020F0502020204030204" pitchFamily="34" charset="0"/>
                <a:cs typeface="Arial" panose="020B0604020202020204" pitchFamily="34" charset="0"/>
              </a:rPr>
              <a:t>Religious Freedom Restoration Act (RFRA) is the RA Standard</a:t>
            </a:r>
          </a:p>
          <a:p>
            <a:pPr marL="511175" marR="0" lvl="0" indent="-285750" algn="l">
              <a:spcBef>
                <a:spcPts val="0"/>
              </a:spcBef>
              <a:spcAft>
                <a:spcPts val="0"/>
              </a:spcAft>
              <a:buFont typeface="Arial" panose="020B0604020202020204" pitchFamily="34" charset="0"/>
              <a:buChar char="•"/>
            </a:pPr>
            <a:r>
              <a:rPr lang="en-US" sz="1600" dirty="0">
                <a:latin typeface="+mn-lt"/>
                <a:ea typeface="Calibri" panose="020F0502020204030204" pitchFamily="34" charset="0"/>
                <a:cs typeface="Arial" panose="020B0604020202020204" pitchFamily="34" charset="0"/>
              </a:rPr>
              <a:t>The individual’s connection with the divine is the religious standard, and not an established religion’s standard</a:t>
            </a:r>
          </a:p>
          <a:p>
            <a:pPr marL="511175" marR="0" lvl="0" indent="-285750" algn="l">
              <a:spcBef>
                <a:spcPts val="0"/>
              </a:spcBef>
              <a:spcAft>
                <a:spcPts val="0"/>
              </a:spcAft>
              <a:buFont typeface="Arial" panose="020B0604020202020204" pitchFamily="34" charset="0"/>
              <a:buChar char="•"/>
            </a:pPr>
            <a:r>
              <a:rPr lang="en-US" sz="1600" dirty="0">
                <a:latin typeface="+mn-lt"/>
                <a:ea typeface="Calibri" panose="020F0502020204030204" pitchFamily="34" charset="0"/>
                <a:cs typeface="Arial" panose="020B0604020202020204" pitchFamily="34" charset="0"/>
              </a:rPr>
              <a:t>Criteria for religion demonstrates: 1) Transcendence, 2) Comprehensive Belief System; 3) External signs of devotion and ritual with moral code</a:t>
            </a:r>
          </a:p>
          <a:p>
            <a:pPr marL="511175" marR="0" lvl="0" indent="-285750" algn="l">
              <a:spcBef>
                <a:spcPts val="0"/>
              </a:spcBef>
              <a:spcAft>
                <a:spcPts val="0"/>
              </a:spcAft>
              <a:buFont typeface="Arial" panose="020B0604020202020204" pitchFamily="34" charset="0"/>
              <a:buChar char="•"/>
            </a:pPr>
            <a:r>
              <a:rPr lang="en-US" sz="1600" dirty="0">
                <a:latin typeface="+mn-lt"/>
                <a:ea typeface="Calibri" panose="020F0502020204030204" pitchFamily="34" charset="0"/>
                <a:cs typeface="Arial" panose="020B0604020202020204" pitchFamily="34" charset="0"/>
              </a:rPr>
              <a:t>Sincerity is congruence of faith and practice. Indicators/discriminators can include duration, community participation, religious leader endorsement, whole of life impact</a:t>
            </a:r>
          </a:p>
        </p:txBody>
      </p:sp>
      <p:sp>
        <p:nvSpPr>
          <p:cNvPr id="8" name="TextBox 7">
            <a:extLst>
              <a:ext uri="{FF2B5EF4-FFF2-40B4-BE49-F238E27FC236}">
                <a16:creationId xmlns:a16="http://schemas.microsoft.com/office/drawing/2014/main" id="{F3C75051-95E3-293F-1895-56829662DE2C}"/>
              </a:ext>
            </a:extLst>
          </p:cNvPr>
          <p:cNvSpPr txBox="1"/>
          <p:nvPr/>
        </p:nvSpPr>
        <p:spPr>
          <a:xfrm>
            <a:off x="1000659" y="6379873"/>
            <a:ext cx="6648935" cy="338554"/>
          </a:xfrm>
          <a:prstGeom prst="rect">
            <a:avLst/>
          </a:prstGeom>
          <a:solidFill>
            <a:srgbClr val="FFFF00"/>
          </a:solidFill>
          <a:ln>
            <a:solidFill>
              <a:schemeClr val="tx1"/>
            </a:solidFill>
          </a:ln>
        </p:spPr>
        <p:txBody>
          <a:bodyPr wrap="none" rtlCol="0">
            <a:spAutoFit/>
          </a:bodyPr>
          <a:lstStyle/>
          <a:p>
            <a:r>
              <a:rPr lang="en-US" sz="1600" dirty="0"/>
              <a:t>Proponency Assistant Directorate/Army Office of the Chief of Chaplains</a:t>
            </a:r>
          </a:p>
        </p:txBody>
      </p:sp>
    </p:spTree>
    <p:extLst>
      <p:ext uri="{BB962C8B-B14F-4D97-AF65-F5344CB8AC3E}">
        <p14:creationId xmlns:p14="http://schemas.microsoft.com/office/powerpoint/2010/main" val="1445312282"/>
      </p:ext>
    </p:extLst>
  </p:cSld>
  <p:clrMapOvr>
    <a:masterClrMapping/>
  </p:clrMapOvr>
  <p:transition>
    <p:pull/>
    <p:sndAc>
      <p:end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43</a:t>
            </a:fld>
            <a:endParaRPr lang="en-US"/>
          </a:p>
        </p:txBody>
      </p:sp>
      <p:sp>
        <p:nvSpPr>
          <p:cNvPr id="62467" name="Rectangle 2"/>
          <p:cNvSpPr>
            <a:spLocks noGrp="1" noChangeArrowheads="1"/>
          </p:cNvSpPr>
          <p:nvPr>
            <p:ph type="title"/>
          </p:nvPr>
        </p:nvSpPr>
        <p:spPr>
          <a:xfrm>
            <a:off x="1204000" y="271164"/>
            <a:ext cx="7086600" cy="1386348"/>
          </a:xfrm>
        </p:spPr>
        <p:txBody>
          <a:bodyPr/>
          <a:lstStyle/>
          <a:p>
            <a:pPr eaLnBrk="1" hangingPunct="1"/>
            <a:r>
              <a:rPr lang="en-US" sz="4000" dirty="0"/>
              <a:t>Accommodating Religious Practices</a:t>
            </a:r>
            <a:br>
              <a:rPr lang="en-US" sz="4000" dirty="0"/>
            </a:br>
            <a:endParaRPr lang="en-US" sz="3600" dirty="0">
              <a:solidFill>
                <a:srgbClr val="0033CC"/>
              </a:solidFill>
            </a:endParaRPr>
          </a:p>
        </p:txBody>
      </p:sp>
      <p:sp>
        <p:nvSpPr>
          <p:cNvPr id="6" name="Rectangle 3"/>
          <p:cNvSpPr>
            <a:spLocks noGrp="1" noChangeArrowheads="1"/>
          </p:cNvSpPr>
          <p:nvPr>
            <p:ph type="body" sz="half" idx="1"/>
          </p:nvPr>
        </p:nvSpPr>
        <p:spPr>
          <a:xfrm>
            <a:off x="182674" y="1671995"/>
            <a:ext cx="8817654" cy="5105243"/>
          </a:xfrm>
        </p:spPr>
        <p:txBody>
          <a:bodyPr/>
          <a:lstStyle/>
          <a:p>
            <a:pPr marL="0" indent="0" eaLnBrk="1" hangingPunct="1">
              <a:spcBef>
                <a:spcPts val="0"/>
              </a:spcBef>
              <a:defRPr/>
            </a:pPr>
            <a:r>
              <a:rPr lang="en-US" sz="2200" dirty="0"/>
              <a:t> </a:t>
            </a:r>
            <a:r>
              <a:rPr lang="en-US" sz="2200" u="sng" dirty="0"/>
              <a:t>Five major areas:</a:t>
            </a:r>
          </a:p>
          <a:p>
            <a:pPr marL="400050" lvl="1" indent="0" eaLnBrk="1" hangingPunct="1">
              <a:lnSpc>
                <a:spcPct val="80000"/>
              </a:lnSpc>
              <a:defRPr/>
            </a:pPr>
            <a:r>
              <a:rPr lang="en-US" sz="2200" dirty="0"/>
              <a:t> Worship practices</a:t>
            </a:r>
          </a:p>
          <a:p>
            <a:pPr marL="400050" lvl="1" indent="0" eaLnBrk="1" hangingPunct="1">
              <a:lnSpc>
                <a:spcPct val="80000"/>
              </a:lnSpc>
              <a:defRPr/>
            </a:pPr>
            <a:r>
              <a:rPr lang="en-US" sz="2200" dirty="0"/>
              <a:t> Dietary practices</a:t>
            </a:r>
          </a:p>
          <a:p>
            <a:pPr marL="400050" lvl="1" indent="0" eaLnBrk="1" hangingPunct="1">
              <a:lnSpc>
                <a:spcPct val="80000"/>
              </a:lnSpc>
              <a:defRPr/>
            </a:pPr>
            <a:r>
              <a:rPr lang="en-US" sz="2200" dirty="0"/>
              <a:t> Medical  care (including immunizations)</a:t>
            </a:r>
          </a:p>
          <a:p>
            <a:pPr marL="400050" lvl="1" indent="0" eaLnBrk="1" hangingPunct="1">
              <a:lnSpc>
                <a:spcPct val="80000"/>
              </a:lnSpc>
              <a:spcAft>
                <a:spcPts val="600"/>
              </a:spcAft>
              <a:defRPr/>
            </a:pPr>
            <a:r>
              <a:rPr lang="en-US" sz="2200" dirty="0"/>
              <a:t> Wear and appearance of the uniform (Religious Items; Modesty)</a:t>
            </a:r>
          </a:p>
          <a:p>
            <a:pPr marL="400050" lvl="1" indent="0" eaLnBrk="1" hangingPunct="1">
              <a:lnSpc>
                <a:spcPct val="80000"/>
              </a:lnSpc>
              <a:spcBef>
                <a:spcPts val="0"/>
              </a:spcBef>
              <a:spcAft>
                <a:spcPts val="0"/>
              </a:spcAft>
              <a:defRPr/>
            </a:pPr>
            <a:r>
              <a:rPr lang="en-US" sz="2200" dirty="0"/>
              <a:t> Personal Appearance and Grooming Practices </a:t>
            </a:r>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defRPr/>
            </a:pPr>
            <a:endParaRPr lang="en-US" sz="2200" dirty="0"/>
          </a:p>
          <a:p>
            <a:pPr marL="400050" lvl="1" indent="0" eaLnBrk="1" hangingPunct="1">
              <a:lnSpc>
                <a:spcPct val="80000"/>
              </a:lnSpc>
              <a:spcBef>
                <a:spcPts val="0"/>
              </a:spcBef>
              <a:spcAft>
                <a:spcPts val="0"/>
              </a:spcAft>
              <a:buNone/>
              <a:defRPr/>
            </a:pPr>
            <a:endParaRPr lang="en-US" sz="2200" dirty="0"/>
          </a:p>
          <a:p>
            <a:pPr marL="0" indent="0" eaLnBrk="1" hangingPunct="1">
              <a:lnSpc>
                <a:spcPct val="80000"/>
              </a:lnSpc>
              <a:spcBef>
                <a:spcPts val="24"/>
              </a:spcBef>
              <a:spcAft>
                <a:spcPts val="600"/>
              </a:spcAft>
              <a:buNone/>
              <a:defRPr/>
            </a:pPr>
            <a:endParaRPr lang="en-US" sz="2200" dirty="0"/>
          </a:p>
        </p:txBody>
      </p:sp>
      <p:sp>
        <p:nvSpPr>
          <p:cNvPr id="5" name="Text Box 4"/>
          <p:cNvSpPr txBox="1">
            <a:spLocks noChangeArrowheads="1"/>
          </p:cNvSpPr>
          <p:nvPr/>
        </p:nvSpPr>
        <p:spPr bwMode="auto">
          <a:xfrm>
            <a:off x="6627947" y="6500018"/>
            <a:ext cx="2135521"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600-20, para. 5-6</a:t>
            </a:r>
          </a:p>
        </p:txBody>
      </p:sp>
      <p:pic>
        <p:nvPicPr>
          <p:cNvPr id="2" name="Picture 1"/>
          <p:cNvPicPr>
            <a:picLocks noChangeAspect="1"/>
          </p:cNvPicPr>
          <p:nvPr/>
        </p:nvPicPr>
        <p:blipFill>
          <a:blip r:embed="rId3"/>
          <a:stretch>
            <a:fillRect/>
          </a:stretch>
        </p:blipFill>
        <p:spPr>
          <a:xfrm>
            <a:off x="6385669" y="767623"/>
            <a:ext cx="2620078" cy="2131969"/>
          </a:xfrm>
          <a:prstGeom prst="rect">
            <a:avLst/>
          </a:prstGeom>
          <a:ln w="28575">
            <a:solidFill>
              <a:schemeClr val="tx1"/>
            </a:solidFill>
          </a:ln>
        </p:spPr>
      </p:pic>
      <p:sp>
        <p:nvSpPr>
          <p:cNvPr id="4" name="TextBox 3"/>
          <p:cNvSpPr txBox="1"/>
          <p:nvPr/>
        </p:nvSpPr>
        <p:spPr>
          <a:xfrm>
            <a:off x="182674" y="4150778"/>
            <a:ext cx="7201574" cy="3231654"/>
          </a:xfrm>
          <a:prstGeom prst="rect">
            <a:avLst/>
          </a:prstGeom>
          <a:noFill/>
          <a:ln>
            <a:noFill/>
          </a:ln>
        </p:spPr>
        <p:txBody>
          <a:bodyPr wrap="square" rtlCol="0">
            <a:spAutoFit/>
          </a:bodyPr>
          <a:lstStyle/>
          <a:p>
            <a:pPr marL="342900" indent="-342900" algn="l">
              <a:buFont typeface="Arial" panose="020B0604020202020204" pitchFamily="34" charset="0"/>
              <a:buChar char="•"/>
            </a:pPr>
            <a:r>
              <a:rPr lang="en-US" sz="2000" b="1" i="1" dirty="0">
                <a:solidFill>
                  <a:srgbClr val="0000FF"/>
                </a:solidFill>
              </a:rPr>
              <a:t>Distinct approval authority levels depending on religious accommodation request(s); ranges from informal accommodation by unit commander to SECARMY (or designee).</a:t>
            </a:r>
          </a:p>
          <a:p>
            <a:pPr algn="l"/>
            <a:endParaRPr lang="en-US" sz="2000" b="1" i="1" dirty="0"/>
          </a:p>
          <a:p>
            <a:pPr marL="342900" indent="-342900" algn="l">
              <a:buFont typeface="Arial" panose="020B0604020202020204" pitchFamily="34" charset="0"/>
              <a:buChar char="•"/>
            </a:pPr>
            <a:r>
              <a:rPr lang="en-US" sz="2000" b="1" dirty="0">
                <a:solidFill>
                  <a:srgbClr val="FF0000"/>
                </a:solidFill>
              </a:rPr>
              <a:t>Accommodation of a Soldier's religious practices must be examined against military necessity and cannot be guaranteed.</a:t>
            </a:r>
            <a:endParaRPr lang="en-US" sz="2000" b="1" u="sng" dirty="0">
              <a:solidFill>
                <a:srgbClr val="FF0000"/>
              </a:solidFill>
            </a:endParaRPr>
          </a:p>
          <a:p>
            <a:pPr algn="l"/>
            <a:endParaRPr lang="en-US" sz="2000" b="1" i="1" dirty="0"/>
          </a:p>
          <a:p>
            <a:pPr algn="l"/>
            <a:endParaRPr lang="en-US" dirty="0"/>
          </a:p>
        </p:txBody>
      </p:sp>
      <p:pic>
        <p:nvPicPr>
          <p:cNvPr id="3" name="Picture 2"/>
          <p:cNvPicPr>
            <a:picLocks noChangeAspect="1"/>
          </p:cNvPicPr>
          <p:nvPr/>
        </p:nvPicPr>
        <p:blipFill>
          <a:blip r:embed="rId4"/>
          <a:stretch>
            <a:fillRect/>
          </a:stretch>
        </p:blipFill>
        <p:spPr>
          <a:xfrm>
            <a:off x="7171981" y="4046299"/>
            <a:ext cx="1828347" cy="1453790"/>
          </a:xfrm>
          <a:prstGeom prst="rect">
            <a:avLst/>
          </a:prstGeom>
          <a:ln w="28575">
            <a:solidFill>
              <a:schemeClr val="tx1"/>
            </a:solidFill>
          </a:ln>
        </p:spPr>
      </p:pic>
    </p:spTree>
    <p:extLst>
      <p:ext uri="{BB962C8B-B14F-4D97-AF65-F5344CB8AC3E}">
        <p14:creationId xmlns:p14="http://schemas.microsoft.com/office/powerpoint/2010/main" val="1404334789"/>
      </p:ext>
    </p:extLst>
  </p:cSld>
  <p:clrMapOvr>
    <a:masterClrMapping/>
  </p:clrMapOvr>
  <p:transition>
    <p:pull/>
    <p:sndAc>
      <p:end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79E436-7EED-2458-242D-46A5570DB401}"/>
              </a:ext>
            </a:extLst>
          </p:cNvPr>
          <p:cNvSpPr/>
          <p:nvPr/>
        </p:nvSpPr>
        <p:spPr bwMode="auto">
          <a:xfrm>
            <a:off x="1911096" y="1307592"/>
            <a:ext cx="7004304" cy="502920"/>
          </a:xfrm>
          <a:prstGeom prst="rect">
            <a:avLst/>
          </a:prstGeom>
          <a:solidFill>
            <a:srgbClr val="FFFF00"/>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Footer Placeholder 4">
            <a:extLst>
              <a:ext uri="{FF2B5EF4-FFF2-40B4-BE49-F238E27FC236}">
                <a16:creationId xmlns:a16="http://schemas.microsoft.com/office/drawing/2014/main" id="{961E166F-4E45-CD7D-CC26-B4B7D8CE6068}"/>
              </a:ext>
            </a:extLst>
          </p:cNvPr>
          <p:cNvSpPr>
            <a:spLocks noGrp="1"/>
          </p:cNvSpPr>
          <p:nvPr>
            <p:ph type="ftr" sz="quarter" idx="10"/>
          </p:nvPr>
        </p:nvSpPr>
        <p:spPr/>
        <p:txBody>
          <a:bodyPr/>
          <a:lstStyle/>
          <a:p>
            <a:pPr>
              <a:defRPr/>
            </a:pPr>
            <a:r>
              <a:rPr lang="en-US" dirty="0"/>
              <a:t>U.S. Army Inspector General School   </a:t>
            </a:r>
            <a:fld id="{EBAD293E-D8A0-46BD-9A3C-39827DF9B488}" type="slidenum">
              <a:rPr lang="en-US" smtClean="0"/>
              <a:pPr>
                <a:defRPr/>
              </a:pPr>
              <a:t>44</a:t>
            </a:fld>
            <a:endParaRPr lang="en-US" dirty="0"/>
          </a:p>
        </p:txBody>
      </p:sp>
      <p:sp>
        <p:nvSpPr>
          <p:cNvPr id="6" name="Rectangle 2">
            <a:extLst>
              <a:ext uri="{FF2B5EF4-FFF2-40B4-BE49-F238E27FC236}">
                <a16:creationId xmlns:a16="http://schemas.microsoft.com/office/drawing/2014/main" id="{BE31910A-134F-B5B3-39B4-FEA818770B26}"/>
              </a:ext>
            </a:extLst>
          </p:cNvPr>
          <p:cNvSpPr>
            <a:spLocks noGrp="1" noChangeArrowheads="1"/>
          </p:cNvSpPr>
          <p:nvPr>
            <p:ph type="title"/>
          </p:nvPr>
        </p:nvSpPr>
        <p:spPr>
          <a:xfrm>
            <a:off x="1828800" y="795603"/>
            <a:ext cx="7086600" cy="1219200"/>
          </a:xfrm>
        </p:spPr>
        <p:txBody>
          <a:bodyPr/>
          <a:lstStyle/>
          <a:p>
            <a:pPr eaLnBrk="1" hangingPunct="1"/>
            <a:r>
              <a:rPr lang="en-US" sz="4000" dirty="0"/>
              <a:t>Accommodating Religious Practices</a:t>
            </a:r>
            <a:br>
              <a:rPr lang="en-US" sz="4000" dirty="0"/>
            </a:br>
            <a:br>
              <a:rPr lang="en-US" sz="1200" dirty="0"/>
            </a:br>
            <a:r>
              <a:rPr lang="en-US" sz="1400" dirty="0">
                <a:latin typeface="+mn-lt"/>
                <a:ea typeface="Calibri" panose="020F0502020204030204" pitchFamily="34" charset="0"/>
                <a:cs typeface="Arial" panose="020B0604020202020204" pitchFamily="34" charset="0"/>
              </a:rPr>
              <a:t>Decision Authority (DA) - Unit commander? GCMCA? DAG1? OTSG? (AR 600-20) </a:t>
            </a:r>
            <a:br>
              <a:rPr lang="en-US" sz="4000" dirty="0">
                <a:latin typeface="+mn-lt"/>
                <a:ea typeface="Calibri" panose="020F0502020204030204" pitchFamily="34" charset="0"/>
                <a:cs typeface="Arial" panose="020B0604020202020204" pitchFamily="34" charset="0"/>
              </a:rPr>
            </a:br>
            <a:br>
              <a:rPr lang="en-US" sz="4000" dirty="0"/>
            </a:br>
            <a:endParaRPr lang="en-US" sz="3600" dirty="0">
              <a:solidFill>
                <a:srgbClr val="0033CC"/>
              </a:solidFill>
            </a:endParaRPr>
          </a:p>
        </p:txBody>
      </p:sp>
      <p:sp>
        <p:nvSpPr>
          <p:cNvPr id="8" name="TextBox 7">
            <a:extLst>
              <a:ext uri="{FF2B5EF4-FFF2-40B4-BE49-F238E27FC236}">
                <a16:creationId xmlns:a16="http://schemas.microsoft.com/office/drawing/2014/main" id="{47494D6D-B34C-BC8F-E5E2-3CA89FA11849}"/>
              </a:ext>
            </a:extLst>
          </p:cNvPr>
          <p:cNvSpPr txBox="1"/>
          <p:nvPr/>
        </p:nvSpPr>
        <p:spPr>
          <a:xfrm>
            <a:off x="178308" y="1810512"/>
            <a:ext cx="8787384" cy="5170646"/>
          </a:xfrm>
          <a:prstGeom prst="rect">
            <a:avLst/>
          </a:prstGeom>
          <a:noFill/>
        </p:spPr>
        <p:txBody>
          <a:bodyPr wrap="square">
            <a:spAutoFit/>
          </a:bodyPr>
          <a:lstStyle/>
          <a:p>
            <a:pPr marL="342900" marR="0" lvl="0" indent="-342900" algn="l">
              <a:spcBef>
                <a:spcPts val="0"/>
              </a:spcBef>
              <a:spcAft>
                <a:spcPts val="0"/>
              </a:spcAft>
              <a:buFont typeface="Arial" panose="020B0604020202020204" pitchFamily="34" charset="0"/>
              <a:buChar char="•"/>
              <a:tabLst>
                <a:tab pos="228600" algn="l"/>
              </a:tabLst>
            </a:pPr>
            <a:r>
              <a:rPr lang="en-US" sz="1650" b="1" u="sng" dirty="0">
                <a:effectLst/>
                <a:latin typeface="+mn-lt"/>
                <a:ea typeface="Times New Roman" panose="02020603050405020304" pitchFamily="18" charset="0"/>
                <a:cs typeface="Times New Roman" panose="02020603050405020304" pitchFamily="18" charset="0"/>
              </a:rPr>
              <a:t>DA-NONE: Routine Requests where no waiver or unit command approval is required.</a:t>
            </a:r>
            <a:r>
              <a:rPr lang="en-US" sz="1650" b="1" dirty="0">
                <a:effectLst/>
                <a:latin typeface="+mn-lt"/>
                <a:ea typeface="Times New Roman" panose="02020603050405020304" pitchFamily="18" charset="0"/>
                <a:cs typeface="Times New Roman" panose="02020603050405020304" pitchFamily="18" charset="0"/>
              </a:rPr>
              <a:t> </a:t>
            </a:r>
            <a:r>
              <a:rPr lang="en-US" sz="1650" dirty="0">
                <a:effectLst/>
                <a:latin typeface="+mn-lt"/>
                <a:ea typeface="Times New Roman" panose="02020603050405020304" pitchFamily="18" charset="0"/>
                <a:cs typeface="Times New Roman" panose="02020603050405020304" pitchFamily="18" charset="0"/>
              </a:rPr>
              <a:t>Relates to issues specifically permitted by AR 670-1. Command approval is not required but should be aware.</a:t>
            </a:r>
            <a:r>
              <a:rPr lang="en-US" sz="1650" i="1" dirty="0">
                <a:effectLst/>
                <a:latin typeface="+mn-lt"/>
                <a:ea typeface="Times New Roman" panose="02020603050405020304" pitchFamily="18" charset="0"/>
                <a:cs typeface="Times New Roman" panose="02020603050405020304" pitchFamily="18" charset="0"/>
              </a:rPr>
              <a:t> *This includes opportunity to participate in religious services, wear of religious bracelets, Kufi, Yarmulke, etc.</a:t>
            </a:r>
            <a:endParaRPr lang="en-US" sz="1650" dirty="0">
              <a:effectLst/>
              <a:latin typeface="+mn-lt"/>
              <a:ea typeface="Times New Roman" panose="02020603050405020304" pitchFamily="18" charset="0"/>
              <a:cs typeface="Times New Roman" panose="02020603050405020304" pitchFamily="18" charset="0"/>
            </a:endParaRPr>
          </a:p>
          <a:p>
            <a:pPr marL="228600" marR="0" algn="l">
              <a:spcBef>
                <a:spcPts val="0"/>
              </a:spcBef>
              <a:spcAft>
                <a:spcPts val="0"/>
              </a:spcAft>
            </a:pPr>
            <a:r>
              <a:rPr lang="en-US" sz="1650" dirty="0">
                <a:effectLst/>
                <a:latin typeface="+mn-lt"/>
                <a:ea typeface="Times New Roman" panose="02020603050405020304" pitchFamily="18" charset="0"/>
              </a:rPr>
              <a:t> </a:t>
            </a:r>
          </a:p>
          <a:p>
            <a:pPr marL="342900" marR="0" lvl="0" indent="-342900" algn="l">
              <a:spcBef>
                <a:spcPts val="0"/>
              </a:spcBef>
              <a:spcAft>
                <a:spcPts val="0"/>
              </a:spcAft>
              <a:buFont typeface="Arial" panose="020B0604020202020204" pitchFamily="34" charset="0"/>
              <a:buChar char="•"/>
              <a:tabLst>
                <a:tab pos="228600" algn="l"/>
              </a:tabLst>
            </a:pPr>
            <a:r>
              <a:rPr lang="en-US" sz="1650" b="1" u="sng" cap="all" dirty="0">
                <a:effectLst/>
                <a:latin typeface="+mn-lt"/>
                <a:ea typeface="Times New Roman" panose="02020603050405020304" pitchFamily="18" charset="0"/>
                <a:cs typeface="Times New Roman" panose="02020603050405020304" pitchFamily="18" charset="0"/>
              </a:rPr>
              <a:t>DA-Unit Commander</a:t>
            </a:r>
            <a:r>
              <a:rPr lang="en-US" sz="1650" b="1" u="sng" dirty="0">
                <a:effectLst/>
                <a:latin typeface="+mn-lt"/>
                <a:ea typeface="Times New Roman" panose="02020603050405020304" pitchFamily="18" charset="0"/>
                <a:cs typeface="Times New Roman" panose="02020603050405020304" pitchFamily="18" charset="0"/>
              </a:rPr>
              <a:t>: Routine Requests where unit command approval is required, but not effected by AR 670-1.</a:t>
            </a:r>
            <a:r>
              <a:rPr lang="en-US" sz="1650" b="1" dirty="0">
                <a:effectLst/>
                <a:latin typeface="+mn-lt"/>
                <a:ea typeface="Times New Roman" panose="02020603050405020304" pitchFamily="18" charset="0"/>
                <a:cs typeface="Times New Roman" panose="02020603050405020304" pitchFamily="18" charset="0"/>
              </a:rPr>
              <a:t> </a:t>
            </a:r>
            <a:r>
              <a:rPr lang="en-US" sz="1650" dirty="0">
                <a:effectLst/>
                <a:latin typeface="+mn-lt"/>
                <a:ea typeface="Times New Roman" panose="02020603050405020304" pitchFamily="18" charset="0"/>
                <a:cs typeface="Times New Roman" panose="02020603050405020304" pitchFamily="18" charset="0"/>
              </a:rPr>
              <a:t>Unit commanders may approve formal or informal waiver/exception from standards/uniformity rather than waiver from Army-wide policy/regulations. </a:t>
            </a:r>
            <a:r>
              <a:rPr lang="en-US" sz="1650" i="1" dirty="0">
                <a:effectLst/>
                <a:latin typeface="+mn-lt"/>
                <a:ea typeface="Times New Roman" panose="02020603050405020304" pitchFamily="18" charset="0"/>
                <a:cs typeface="Times New Roman" panose="02020603050405020304" pitchFamily="18" charset="0"/>
              </a:rPr>
              <a:t>*i.e. temporary or permanent adjustments to work and duty rosters/schedules, wear of long APFT pants during PT, Religious MREs, etc.</a:t>
            </a:r>
            <a:endParaRPr lang="en-US" sz="165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50" dirty="0">
                <a:effectLst/>
                <a:latin typeface="+mn-lt"/>
                <a:ea typeface="Times New Roman" panose="02020603050405020304" pitchFamily="18" charset="0"/>
              </a:rPr>
              <a:t> </a:t>
            </a:r>
          </a:p>
          <a:p>
            <a:pPr marL="342900" marR="0" lvl="0" indent="-342900" algn="l">
              <a:spcBef>
                <a:spcPts val="0"/>
              </a:spcBef>
              <a:spcAft>
                <a:spcPts val="0"/>
              </a:spcAft>
              <a:buFont typeface="Arial" panose="020B0604020202020204" pitchFamily="34" charset="0"/>
              <a:buChar char="•"/>
              <a:tabLst>
                <a:tab pos="228600" algn="l"/>
              </a:tabLst>
            </a:pPr>
            <a:r>
              <a:rPr lang="en-US" sz="1650" b="1" u="sng" dirty="0">
                <a:effectLst/>
                <a:latin typeface="+mn-lt"/>
                <a:ea typeface="Times New Roman" panose="02020603050405020304" pitchFamily="18" charset="0"/>
                <a:cs typeface="Times New Roman" panose="02020603050405020304" pitchFamily="18" charset="0"/>
              </a:rPr>
              <a:t>DA-GCMCA:</a:t>
            </a:r>
            <a:r>
              <a:rPr lang="en-US" sz="1650" b="1" i="1" u="sng" dirty="0">
                <a:effectLst/>
                <a:latin typeface="+mn-lt"/>
                <a:ea typeface="Times New Roman" panose="02020603050405020304" pitchFamily="18" charset="0"/>
                <a:cs typeface="Times New Roman" panose="02020603050405020304" pitchFamily="18" charset="0"/>
              </a:rPr>
              <a:t> </a:t>
            </a:r>
            <a:r>
              <a:rPr lang="en-US" sz="1650" b="1" u="sng" dirty="0">
                <a:effectLst/>
                <a:latin typeface="+mn-lt"/>
                <a:ea typeface="Times New Roman" panose="02020603050405020304" pitchFamily="18" charset="0"/>
                <a:cs typeface="Times New Roman" panose="02020603050405020304" pitchFamily="18" charset="0"/>
              </a:rPr>
              <a:t>Uniform and Grooming Requests requiring approval by GCMCA. </a:t>
            </a:r>
            <a:r>
              <a:rPr lang="en-US" sz="1650" dirty="0">
                <a:effectLst/>
                <a:latin typeface="+mn-lt"/>
                <a:ea typeface="Times New Roman" panose="02020603050405020304" pitchFamily="18" charset="0"/>
                <a:cs typeface="Times New Roman" panose="02020603050405020304" pitchFamily="18" charset="0"/>
              </a:rPr>
              <a:t>Uniform and Grooming Standard Waivers for hijabs, beards, turbans </a:t>
            </a:r>
            <a:r>
              <a:rPr lang="en-US" sz="1650" u="sng" dirty="0">
                <a:effectLst/>
                <a:latin typeface="+mn-lt"/>
                <a:ea typeface="Times New Roman" panose="02020603050405020304" pitchFamily="18" charset="0"/>
                <a:cs typeface="Times New Roman" panose="02020603050405020304" pitchFamily="18" charset="0"/>
              </a:rPr>
              <a:t>IAW AR 600-20 and AR 670-1.</a:t>
            </a:r>
            <a:endParaRPr lang="en-US" sz="1650" dirty="0">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50" dirty="0">
                <a:effectLst/>
                <a:latin typeface="+mn-lt"/>
                <a:ea typeface="Times New Roman" panose="02020603050405020304" pitchFamily="18" charset="0"/>
              </a:rPr>
              <a:t> </a:t>
            </a:r>
          </a:p>
          <a:p>
            <a:pPr marL="342900" marR="0" lvl="0" indent="-342900" algn="l">
              <a:spcBef>
                <a:spcPts val="0"/>
              </a:spcBef>
              <a:spcAft>
                <a:spcPts val="0"/>
              </a:spcAft>
              <a:buFont typeface="Arial" panose="020B0604020202020204" pitchFamily="34" charset="0"/>
              <a:buChar char="•"/>
              <a:tabLst>
                <a:tab pos="228600" algn="l"/>
              </a:tabLst>
            </a:pPr>
            <a:r>
              <a:rPr lang="en-US" sz="1650" b="1" u="sng" dirty="0">
                <a:effectLst/>
                <a:latin typeface="+mn-lt"/>
                <a:ea typeface="Times New Roman" panose="02020603050405020304" pitchFamily="18" charset="0"/>
                <a:cs typeface="Times New Roman" panose="02020603050405020304" pitchFamily="18" charset="0"/>
              </a:rPr>
              <a:t>DA-HQDA: Uniform and Grooming Requests requiring approval by Secretary of the Army or other </a:t>
            </a:r>
            <a:r>
              <a:rPr lang="en-US" sz="1650" u="sng" dirty="0">
                <a:effectLst/>
                <a:latin typeface="+mn-lt"/>
                <a:ea typeface="Times New Roman" panose="02020603050405020304" pitchFamily="18" charset="0"/>
                <a:cs typeface="Times New Roman" panose="02020603050405020304" pitchFamily="18" charset="0"/>
              </a:rPr>
              <a:t>*</a:t>
            </a:r>
            <a:r>
              <a:rPr lang="en-US" sz="1650" dirty="0">
                <a:effectLst/>
                <a:latin typeface="+mn-lt"/>
                <a:ea typeface="Times New Roman" panose="02020603050405020304" pitchFamily="18" charset="0"/>
                <a:cs typeface="Times New Roman" panose="02020603050405020304" pitchFamily="18" charset="0"/>
              </a:rPr>
              <a:t>This includes requests of Army-wide policies/regulations exceeding GCMCA approval authority.  *</a:t>
            </a:r>
            <a:r>
              <a:rPr lang="en-US" sz="1650" i="1" dirty="0">
                <a:effectLst/>
                <a:latin typeface="+mn-lt"/>
                <a:ea typeface="Times New Roman" panose="02020603050405020304" pitchFamily="18" charset="0"/>
                <a:cs typeface="Times New Roman" panose="02020603050405020304" pitchFamily="18" charset="0"/>
              </a:rPr>
              <a:t>i.e. Surgeon General - Medical Boards, immunizations, DAG1 - beard length exceeding 2”, uncut hair, Jewish </a:t>
            </a:r>
            <a:r>
              <a:rPr lang="en-US" sz="1650" i="1" dirty="0" err="1">
                <a:effectLst/>
                <a:latin typeface="+mn-lt"/>
                <a:ea typeface="Times New Roman" panose="02020603050405020304" pitchFamily="18" charset="0"/>
                <a:cs typeface="Times New Roman" panose="02020603050405020304" pitchFamily="18" charset="0"/>
              </a:rPr>
              <a:t>payots</a:t>
            </a:r>
            <a:r>
              <a:rPr lang="en-US" sz="1650" i="1" dirty="0">
                <a:effectLst/>
                <a:latin typeface="+mn-lt"/>
                <a:ea typeface="Times New Roman" panose="02020603050405020304" pitchFamily="18" charset="0"/>
                <a:cs typeface="Times New Roman" panose="02020603050405020304" pitchFamily="18" charset="0"/>
              </a:rPr>
              <a:t> (ringlets), head coverings exceeding AR 670-1, etc.</a:t>
            </a:r>
            <a:endParaRPr lang="en-US" sz="165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0962923"/>
      </p:ext>
    </p:extLst>
  </p:cSld>
  <p:clrMapOvr>
    <a:masterClrMapping/>
  </p:clrMapOvr>
  <p:transition>
    <p:pull/>
    <p:sndAc>
      <p:end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8411D2-4FA3-F448-5868-D28795C34C7B}"/>
              </a:ext>
            </a:extLst>
          </p:cNvPr>
          <p:cNvSpPr/>
          <p:nvPr/>
        </p:nvSpPr>
        <p:spPr bwMode="auto">
          <a:xfrm>
            <a:off x="2761488" y="841883"/>
            <a:ext cx="4846320" cy="1005840"/>
          </a:xfrm>
          <a:prstGeom prst="rect">
            <a:avLst/>
          </a:prstGeom>
          <a:solidFill>
            <a:srgbClr val="FFFF00"/>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45</a:t>
            </a:fld>
            <a:endParaRPr lang="en-US"/>
          </a:p>
        </p:txBody>
      </p:sp>
      <p:sp>
        <p:nvSpPr>
          <p:cNvPr id="8" name="Title 7"/>
          <p:cNvSpPr>
            <a:spLocks noGrp="1"/>
          </p:cNvSpPr>
          <p:nvPr>
            <p:ph type="title"/>
          </p:nvPr>
        </p:nvSpPr>
        <p:spPr>
          <a:xfrm>
            <a:off x="1641348" y="428226"/>
            <a:ext cx="7086600" cy="1219200"/>
          </a:xfrm>
        </p:spPr>
        <p:txBody>
          <a:bodyPr/>
          <a:lstStyle/>
          <a:p>
            <a:r>
              <a:rPr lang="en-US" sz="4000" dirty="0"/>
              <a:t>Religious Accommodations</a:t>
            </a:r>
            <a:br>
              <a:rPr lang="en-US" sz="4000" dirty="0"/>
            </a:br>
            <a:r>
              <a:rPr lang="en-US" sz="3200" dirty="0"/>
              <a:t>The IG’s Role.. </a:t>
            </a:r>
            <a:br>
              <a:rPr lang="en-US" sz="3200" dirty="0"/>
            </a:br>
            <a:r>
              <a:rPr lang="en-US" sz="3200" i="1" dirty="0"/>
              <a:t>Get left of the problem</a:t>
            </a:r>
            <a:endParaRPr lang="en-US" sz="4000" i="1" dirty="0"/>
          </a:p>
        </p:txBody>
      </p:sp>
      <p:sp>
        <p:nvSpPr>
          <p:cNvPr id="10" name="Rectangle 3"/>
          <p:cNvSpPr>
            <a:spLocks noGrp="1" noChangeArrowheads="1"/>
          </p:cNvSpPr>
          <p:nvPr>
            <p:ph type="body" idx="1"/>
          </p:nvPr>
        </p:nvSpPr>
        <p:spPr>
          <a:xfrm>
            <a:off x="304800" y="2126868"/>
            <a:ext cx="8534400" cy="4628501"/>
          </a:xfrm>
        </p:spPr>
        <p:txBody>
          <a:bodyPr/>
          <a:lstStyle/>
          <a:p>
            <a:pPr algn="ctr" eaLnBrk="1" hangingPunct="1">
              <a:lnSpc>
                <a:spcPct val="80000"/>
              </a:lnSpc>
              <a:spcAft>
                <a:spcPts val="1200"/>
              </a:spcAft>
              <a:buNone/>
            </a:pPr>
            <a:r>
              <a:rPr lang="en-US" sz="2800" dirty="0">
                <a:solidFill>
                  <a:srgbClr val="0033CC"/>
                </a:solidFill>
              </a:rPr>
              <a:t>Teach and Train on AR 600-20</a:t>
            </a:r>
          </a:p>
          <a:p>
            <a:pPr lvl="1" eaLnBrk="1" hangingPunct="1">
              <a:lnSpc>
                <a:spcPct val="80000"/>
              </a:lnSpc>
              <a:spcAft>
                <a:spcPts val="1200"/>
              </a:spcAft>
              <a:buFont typeface="Wingdings" pitchFamily="2" charset="2"/>
              <a:buChar char="Ø"/>
            </a:pPr>
            <a:r>
              <a:rPr lang="en-US" sz="2400" dirty="0"/>
              <a:t> Company Commander and First Sergeant Course</a:t>
            </a:r>
          </a:p>
          <a:p>
            <a:pPr lvl="1" eaLnBrk="1" hangingPunct="1">
              <a:lnSpc>
                <a:spcPct val="80000"/>
              </a:lnSpc>
              <a:spcAft>
                <a:spcPts val="1200"/>
              </a:spcAft>
              <a:buFont typeface="Wingdings" pitchFamily="2" charset="2"/>
              <a:buChar char="Ø"/>
            </a:pPr>
            <a:r>
              <a:rPr lang="en-US" sz="2400" dirty="0"/>
              <a:t> Recommend Officer Professional Development /   Noncommissioned Officer Development Program </a:t>
            </a:r>
          </a:p>
          <a:p>
            <a:pPr lvl="1" eaLnBrk="1" hangingPunct="1">
              <a:lnSpc>
                <a:spcPct val="80000"/>
              </a:lnSpc>
              <a:spcAft>
                <a:spcPts val="1200"/>
              </a:spcAft>
              <a:buFont typeface="Wingdings" pitchFamily="2" charset="2"/>
              <a:buChar char="Ø"/>
            </a:pPr>
            <a:r>
              <a:rPr lang="en-US" sz="2400" dirty="0"/>
              <a:t> Newcomer’s Orientation</a:t>
            </a:r>
          </a:p>
          <a:p>
            <a:pPr lvl="1" eaLnBrk="1" hangingPunct="1">
              <a:lnSpc>
                <a:spcPct val="80000"/>
              </a:lnSpc>
              <a:spcAft>
                <a:spcPts val="1200"/>
              </a:spcAft>
              <a:buFont typeface="Wingdings" pitchFamily="2" charset="2"/>
              <a:buChar char="Ø"/>
            </a:pPr>
            <a:r>
              <a:rPr lang="en-US" sz="2400" dirty="0"/>
              <a:t> Pre-deployment Training / Briefings</a:t>
            </a:r>
          </a:p>
          <a:p>
            <a:pPr lvl="1" eaLnBrk="1" hangingPunct="1">
              <a:lnSpc>
                <a:spcPct val="80000"/>
              </a:lnSpc>
              <a:spcAft>
                <a:spcPts val="600"/>
              </a:spcAft>
              <a:buFont typeface="Wingdings" pitchFamily="2" charset="2"/>
              <a:buChar char="Ø"/>
            </a:pPr>
            <a:r>
              <a:rPr lang="en-US" sz="2400" dirty="0"/>
              <a:t> During receipt of IGAR </a:t>
            </a:r>
          </a:p>
          <a:p>
            <a:pPr lvl="1" eaLnBrk="1" hangingPunct="1">
              <a:lnSpc>
                <a:spcPct val="80000"/>
              </a:lnSpc>
              <a:spcAft>
                <a:spcPts val="600"/>
              </a:spcAft>
              <a:buNone/>
            </a:pPr>
            <a:r>
              <a:rPr lang="en-US" sz="2400" dirty="0"/>
              <a:t>		- Explain the specific provisions of AR 600-20</a:t>
            </a:r>
          </a:p>
          <a:p>
            <a:pPr lvl="1" eaLnBrk="1" hangingPunct="1">
              <a:lnSpc>
                <a:spcPct val="80000"/>
              </a:lnSpc>
              <a:spcAft>
                <a:spcPts val="600"/>
              </a:spcAft>
              <a:buNone/>
            </a:pPr>
            <a:r>
              <a:rPr lang="en-US" sz="2400" dirty="0"/>
              <a:t> 		- Provide guidance on how to submit a request</a:t>
            </a:r>
          </a:p>
          <a:p>
            <a:pPr lvl="1" eaLnBrk="1" hangingPunct="1">
              <a:lnSpc>
                <a:spcPct val="80000"/>
              </a:lnSpc>
              <a:buFontTx/>
              <a:buNone/>
            </a:pPr>
            <a:endParaRPr lang="en-US" sz="800" dirty="0"/>
          </a:p>
          <a:p>
            <a:pPr eaLnBrk="1" hangingPunct="1">
              <a:lnSpc>
                <a:spcPct val="80000"/>
              </a:lnSpc>
              <a:buNone/>
            </a:pPr>
            <a:endParaRPr lang="en-US" sz="2400" dirty="0"/>
          </a:p>
        </p:txBody>
      </p:sp>
    </p:spTree>
  </p:cSld>
  <p:clrMapOvr>
    <a:masterClrMapping/>
  </p:clrMapOvr>
  <p:transition>
    <p:pull/>
    <p:sndAc>
      <p:end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711200" y="446519"/>
            <a:ext cx="7721600" cy="1219200"/>
          </a:xfrm>
        </p:spPr>
        <p:txBody>
          <a:bodyPr/>
          <a:lstStyle/>
          <a:p>
            <a:pPr eaLnBrk="1" hangingPunct="1"/>
            <a:br>
              <a:rPr lang="en-US" dirty="0"/>
            </a:br>
            <a:r>
              <a:rPr lang="en-US" dirty="0"/>
              <a:t>Reporting Prohibited Activities</a:t>
            </a:r>
            <a:br>
              <a:rPr lang="en-US" dirty="0"/>
            </a:br>
            <a:endParaRPr lang="en-US" dirty="0"/>
          </a:p>
        </p:txBody>
      </p:sp>
    </p:spTree>
    <p:extLst>
      <p:ext uri="{BB962C8B-B14F-4D97-AF65-F5344CB8AC3E}">
        <p14:creationId xmlns:p14="http://schemas.microsoft.com/office/powerpoint/2010/main" val="4273896868"/>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47</a:t>
            </a:fld>
            <a:endParaRPr lang="en-US"/>
          </a:p>
        </p:txBody>
      </p:sp>
      <p:sp>
        <p:nvSpPr>
          <p:cNvPr id="62467" name="Rectangle 2"/>
          <p:cNvSpPr>
            <a:spLocks noGrp="1" noChangeArrowheads="1"/>
          </p:cNvSpPr>
          <p:nvPr>
            <p:ph type="title"/>
          </p:nvPr>
        </p:nvSpPr>
        <p:spPr>
          <a:xfrm>
            <a:off x="1448292" y="271164"/>
            <a:ext cx="7086600" cy="1386348"/>
          </a:xfrm>
        </p:spPr>
        <p:txBody>
          <a:bodyPr/>
          <a:lstStyle/>
          <a:p>
            <a:pPr eaLnBrk="1" hangingPunct="1"/>
            <a:r>
              <a:rPr lang="en-US" sz="3600" dirty="0"/>
              <a:t>Reporting Prohibited Activities </a:t>
            </a:r>
            <a:br>
              <a:rPr lang="en-US" sz="3600" dirty="0"/>
            </a:br>
            <a:r>
              <a:rPr lang="en-US" sz="2800" dirty="0"/>
              <a:t>References and Resources</a:t>
            </a:r>
            <a:endParaRPr lang="en-US" sz="2800" dirty="0">
              <a:solidFill>
                <a:srgbClr val="0033CC"/>
              </a:solidFill>
            </a:endParaRPr>
          </a:p>
        </p:txBody>
      </p:sp>
      <p:sp>
        <p:nvSpPr>
          <p:cNvPr id="6" name="Rectangle 3"/>
          <p:cNvSpPr>
            <a:spLocks noGrp="1" noChangeArrowheads="1"/>
          </p:cNvSpPr>
          <p:nvPr>
            <p:ph type="body" sz="half" idx="1"/>
          </p:nvPr>
        </p:nvSpPr>
        <p:spPr>
          <a:xfrm>
            <a:off x="195942" y="1692585"/>
            <a:ext cx="8945501" cy="5105243"/>
          </a:xfrm>
        </p:spPr>
        <p:txBody>
          <a:bodyPr/>
          <a:lstStyle/>
          <a:p>
            <a:pPr eaLnBrk="1" hangingPunct="1">
              <a:spcBef>
                <a:spcPts val="0"/>
              </a:spcBef>
              <a:buFont typeface="Arial" panose="020B0604020202020204" pitchFamily="34" charset="0"/>
              <a:buChar char="•"/>
              <a:defRPr/>
            </a:pPr>
            <a:r>
              <a:rPr lang="en-US" sz="2400" dirty="0"/>
              <a:t>DODI 1325.06, </a:t>
            </a:r>
            <a:r>
              <a:rPr lang="en-US" sz="2400" u="sng" dirty="0"/>
              <a:t>Handling Protest, Extremist and Criminal Gang Activities Among Members of the Armed Forces</a:t>
            </a:r>
          </a:p>
          <a:p>
            <a:pPr marL="400050" lvl="1" indent="0" eaLnBrk="1" hangingPunct="1">
              <a:spcBef>
                <a:spcPts val="0"/>
              </a:spcBef>
              <a:buNone/>
              <a:defRPr/>
            </a:pPr>
            <a:endParaRPr lang="en-US" sz="2000" u="sng" dirty="0"/>
          </a:p>
          <a:p>
            <a:pPr eaLnBrk="1" hangingPunct="1">
              <a:spcBef>
                <a:spcPts val="0"/>
              </a:spcBef>
              <a:buFont typeface="Arial" panose="020B0604020202020204" pitchFamily="34" charset="0"/>
              <a:buChar char="•"/>
              <a:defRPr/>
            </a:pPr>
            <a:r>
              <a:rPr lang="en-US" sz="2400" dirty="0"/>
              <a:t> Army Directive 2024-07 (Handling Protest, Extremist and Criminal Gang Activities), 14 June 2024</a:t>
            </a:r>
          </a:p>
          <a:p>
            <a:pPr marL="400050" lvl="1" indent="0" eaLnBrk="1" hangingPunct="1">
              <a:spcBef>
                <a:spcPts val="0"/>
              </a:spcBef>
              <a:defRPr/>
            </a:pPr>
            <a:endParaRPr lang="en-US" sz="2000" dirty="0"/>
          </a:p>
          <a:p>
            <a:pPr marL="0" indent="0" eaLnBrk="1" hangingPunct="1">
              <a:spcBef>
                <a:spcPts val="0"/>
              </a:spcBef>
              <a:defRPr/>
            </a:pPr>
            <a:r>
              <a:rPr lang="en-US" sz="2400" dirty="0"/>
              <a:t>   Army Directive 2024-08 (Reporting Prohibited Activities (RPA)), 14 June 2024</a:t>
            </a:r>
          </a:p>
          <a:p>
            <a:pPr marL="400050" lvl="1" indent="0" eaLnBrk="1" hangingPunct="1">
              <a:spcBef>
                <a:spcPts val="0"/>
              </a:spcBef>
              <a:defRPr/>
            </a:pPr>
            <a:r>
              <a:rPr lang="en-US" sz="2000" dirty="0"/>
              <a:t>Temporary Prohibited Activities Notification Process, 2 July 2024</a:t>
            </a:r>
          </a:p>
          <a:p>
            <a:pPr marL="400050" lvl="1" indent="0" eaLnBrk="1" hangingPunct="1">
              <a:spcBef>
                <a:spcPts val="0"/>
              </a:spcBef>
              <a:defRPr/>
            </a:pPr>
            <a:endParaRPr lang="en-US" sz="2000" dirty="0"/>
          </a:p>
          <a:p>
            <a:pPr eaLnBrk="1" hangingPunct="1">
              <a:lnSpc>
                <a:spcPct val="80000"/>
              </a:lnSpc>
              <a:defRPr/>
            </a:pPr>
            <a:r>
              <a:rPr lang="en-US" sz="2400" dirty="0">
                <a:solidFill>
                  <a:srgbClr val="0000FF"/>
                </a:solidFill>
              </a:rPr>
              <a:t>MS Teams Channel: Reporting Prohibited Activities</a:t>
            </a:r>
          </a:p>
        </p:txBody>
      </p:sp>
    </p:spTree>
    <p:extLst>
      <p:ext uri="{BB962C8B-B14F-4D97-AF65-F5344CB8AC3E}">
        <p14:creationId xmlns:p14="http://schemas.microsoft.com/office/powerpoint/2010/main" val="1112467417"/>
      </p:ext>
    </p:extLst>
  </p:cSld>
  <p:clrMapOvr>
    <a:masterClrMapping/>
  </p:clrMapOvr>
  <p:transition>
    <p:pull/>
    <p:sndAc>
      <p:end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1E166F-4E45-CD7D-CC26-B4B7D8CE6068}"/>
              </a:ext>
            </a:extLst>
          </p:cNvPr>
          <p:cNvSpPr>
            <a:spLocks noGrp="1"/>
          </p:cNvSpPr>
          <p:nvPr>
            <p:ph type="ftr" sz="quarter" idx="10"/>
          </p:nvPr>
        </p:nvSpPr>
        <p:spPr/>
        <p:txBody>
          <a:bodyPr/>
          <a:lstStyle/>
          <a:p>
            <a:pPr>
              <a:defRPr/>
            </a:pPr>
            <a:r>
              <a:rPr lang="en-US" dirty="0"/>
              <a:t>U.S. Army Inspector General School   </a:t>
            </a:r>
            <a:fld id="{EBAD293E-D8A0-46BD-9A3C-39827DF9B488}" type="slidenum">
              <a:rPr lang="en-US" smtClean="0"/>
              <a:pPr>
                <a:defRPr/>
              </a:pPr>
              <a:t>48</a:t>
            </a:fld>
            <a:endParaRPr lang="en-US" dirty="0"/>
          </a:p>
        </p:txBody>
      </p:sp>
      <p:sp>
        <p:nvSpPr>
          <p:cNvPr id="6" name="Rectangle 2">
            <a:extLst>
              <a:ext uri="{FF2B5EF4-FFF2-40B4-BE49-F238E27FC236}">
                <a16:creationId xmlns:a16="http://schemas.microsoft.com/office/drawing/2014/main" id="{BE31910A-134F-B5B3-39B4-FEA818770B26}"/>
              </a:ext>
            </a:extLst>
          </p:cNvPr>
          <p:cNvSpPr>
            <a:spLocks noGrp="1" noChangeArrowheads="1"/>
          </p:cNvSpPr>
          <p:nvPr>
            <p:ph type="title"/>
          </p:nvPr>
        </p:nvSpPr>
        <p:spPr>
          <a:xfrm>
            <a:off x="1527048" y="388636"/>
            <a:ext cx="7004304" cy="1123025"/>
          </a:xfrm>
        </p:spPr>
        <p:txBody>
          <a:bodyPr/>
          <a:lstStyle/>
          <a:p>
            <a:pPr eaLnBrk="1" hangingPunct="1"/>
            <a:r>
              <a:rPr lang="en-US" sz="3600" dirty="0"/>
              <a:t>Reporting Prohibited Activities</a:t>
            </a:r>
            <a:br>
              <a:rPr lang="en-US" sz="3600" dirty="0"/>
            </a:br>
            <a:endParaRPr lang="en-US" sz="3600" dirty="0">
              <a:solidFill>
                <a:srgbClr val="0033CC"/>
              </a:solidFill>
            </a:endParaRPr>
          </a:p>
        </p:txBody>
      </p:sp>
      <p:sp>
        <p:nvSpPr>
          <p:cNvPr id="8" name="TextBox 7">
            <a:extLst>
              <a:ext uri="{FF2B5EF4-FFF2-40B4-BE49-F238E27FC236}">
                <a16:creationId xmlns:a16="http://schemas.microsoft.com/office/drawing/2014/main" id="{47494D6D-B34C-BC8F-E5E2-3CA89FA11849}"/>
              </a:ext>
            </a:extLst>
          </p:cNvPr>
          <p:cNvSpPr txBox="1"/>
          <p:nvPr/>
        </p:nvSpPr>
        <p:spPr>
          <a:xfrm>
            <a:off x="0" y="2063931"/>
            <a:ext cx="8787384" cy="4016484"/>
          </a:xfrm>
          <a:prstGeom prst="rect">
            <a:avLst/>
          </a:prstGeom>
          <a:noFill/>
        </p:spPr>
        <p:txBody>
          <a:bodyPr wrap="square">
            <a:spAutoFit/>
          </a:bodyPr>
          <a:lstStyle/>
          <a:p>
            <a:pPr marL="342900" marR="0" lvl="0" indent="-342900" algn="l">
              <a:spcBef>
                <a:spcPts val="0"/>
              </a:spcBef>
              <a:spcAft>
                <a:spcPts val="0"/>
              </a:spcAft>
              <a:buFont typeface="Arial" panose="020B0604020202020204" pitchFamily="34" charset="0"/>
              <a:buChar char="•"/>
              <a:tabLst>
                <a:tab pos="228600" algn="l"/>
              </a:tabLst>
            </a:pPr>
            <a:r>
              <a:rPr lang="en-US" sz="1700" b="1" dirty="0">
                <a:effectLst/>
                <a:latin typeface="+mn-lt"/>
                <a:ea typeface="Times New Roman" panose="02020603050405020304" pitchFamily="18" charset="0"/>
                <a:cs typeface="Times New Roman" panose="02020603050405020304" pitchFamily="18" charset="0"/>
              </a:rPr>
              <a:t>Commanders have the authority and responsibility to prohibit Servicemembers from actively participating in extremist activities and any other activities… </a:t>
            </a:r>
          </a:p>
          <a:p>
            <a:pPr marL="342900" marR="0" lvl="0" indent="-342900" algn="l">
              <a:spcBef>
                <a:spcPts val="0"/>
              </a:spcBef>
              <a:spcAft>
                <a:spcPts val="0"/>
              </a:spcAft>
              <a:buFont typeface="Arial" panose="020B0604020202020204" pitchFamily="34" charset="0"/>
              <a:buChar char="•"/>
              <a:tabLst>
                <a:tab pos="228600" algn="l"/>
              </a:tabLst>
            </a:pPr>
            <a:endParaRPr lang="en-US" sz="1700" b="1" dirty="0">
              <a:effectLst/>
              <a:latin typeface="+mn-lt"/>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Arial" panose="020B0604020202020204" pitchFamily="34" charset="0"/>
              <a:buChar char="•"/>
              <a:tabLst>
                <a:tab pos="228600" algn="l"/>
              </a:tabLst>
            </a:pPr>
            <a:r>
              <a:rPr lang="en-US" sz="1700" b="1" dirty="0">
                <a:latin typeface="+mn-lt"/>
                <a:ea typeface="Calibri" panose="020F0502020204030204" pitchFamily="34" charset="0"/>
                <a:cs typeface="Times New Roman" panose="02020603050405020304" pitchFamily="18" charset="0"/>
              </a:rPr>
              <a:t>Conduct is punitive, and violations may subject offenders to nonjudicial or judicial action under the Uniformed Code of Military Justice (UCMJ).</a:t>
            </a:r>
          </a:p>
          <a:p>
            <a:pPr marL="342900" marR="0" lvl="0" indent="-342900" algn="l">
              <a:spcBef>
                <a:spcPts val="0"/>
              </a:spcBef>
              <a:spcAft>
                <a:spcPts val="0"/>
              </a:spcAft>
              <a:buFont typeface="Arial" panose="020B0604020202020204" pitchFamily="34" charset="0"/>
              <a:buChar char="•"/>
              <a:tabLst>
                <a:tab pos="228600" algn="l"/>
              </a:tabLst>
            </a:pPr>
            <a:endParaRPr lang="en-US" sz="1700" b="1" dirty="0">
              <a:effectLst/>
              <a:latin typeface="+mn-lt"/>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228600" algn="l"/>
              </a:tabLst>
            </a:pPr>
            <a:r>
              <a:rPr lang="en-US" sz="1700" b="1" dirty="0">
                <a:solidFill>
                  <a:srgbClr val="C00000"/>
                </a:solidFill>
                <a:latin typeface="+mn-lt"/>
                <a:ea typeface="Calibri" panose="020F0502020204030204" pitchFamily="34" charset="0"/>
                <a:cs typeface="Times New Roman" panose="02020603050405020304" pitchFamily="18" charset="0"/>
              </a:rPr>
              <a:t>Appropriate Army Authorities (AAA) will notify subject’s commander and Army IG within 30 days (AC) / 60 days (RC) of receipt of allegation</a:t>
            </a:r>
          </a:p>
          <a:p>
            <a:pPr marL="342900" marR="0" lvl="0" indent="-342900" algn="l">
              <a:spcBef>
                <a:spcPts val="0"/>
              </a:spcBef>
              <a:spcAft>
                <a:spcPts val="0"/>
              </a:spcAft>
              <a:buFont typeface="Wingdings" panose="05000000000000000000" pitchFamily="2" charset="2"/>
              <a:buChar char="Ø"/>
              <a:tabLst>
                <a:tab pos="228600" algn="l"/>
              </a:tabLst>
            </a:pPr>
            <a:endParaRPr lang="en-US" sz="1700" b="1" dirty="0">
              <a:latin typeface="+mn-lt"/>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Wingdings" panose="05000000000000000000" pitchFamily="2" charset="2"/>
              <a:buChar char="Ø"/>
              <a:tabLst>
                <a:tab pos="228600" algn="l"/>
              </a:tabLst>
            </a:pPr>
            <a:r>
              <a:rPr lang="en-US" sz="1700" b="1" dirty="0">
                <a:solidFill>
                  <a:srgbClr val="C00000"/>
                </a:solidFill>
                <a:effectLst/>
                <a:latin typeface="+mn-lt"/>
                <a:ea typeface="Calibri" panose="020F0502020204030204" pitchFamily="34" charset="0"/>
                <a:cs typeface="Times New Roman" panose="02020603050405020304" pitchFamily="18" charset="0"/>
              </a:rPr>
              <a:t>Army IGs will promptly forward report</a:t>
            </a:r>
            <a:r>
              <a:rPr lang="en-US" sz="1700" b="1" dirty="0">
                <a:solidFill>
                  <a:srgbClr val="C00000"/>
                </a:solidFill>
                <a:latin typeface="+mn-lt"/>
                <a:ea typeface="Calibri" panose="020F0502020204030204" pitchFamily="34" charset="0"/>
                <a:cs typeface="Times New Roman" panose="02020603050405020304" pitchFamily="18" charset="0"/>
              </a:rPr>
              <a:t>ed information IAW Temporary Prohibited Activities Notification Process utilizing DAIG Prohibited Activities Notification Form</a:t>
            </a:r>
          </a:p>
          <a:p>
            <a:pPr marL="800100" lvl="1" indent="-342900" algn="l">
              <a:spcBef>
                <a:spcPts val="0"/>
              </a:spcBef>
              <a:spcAft>
                <a:spcPts val="0"/>
              </a:spcAft>
              <a:buFont typeface="Wingdings" panose="05000000000000000000" pitchFamily="2" charset="2"/>
              <a:buChar char="Ø"/>
              <a:tabLst>
                <a:tab pos="228600" algn="l"/>
              </a:tabLst>
            </a:pPr>
            <a:r>
              <a:rPr lang="en-US" sz="1700" b="1" dirty="0">
                <a:solidFill>
                  <a:srgbClr val="C00000"/>
                </a:solidFill>
                <a:effectLst/>
                <a:latin typeface="+mn-lt"/>
                <a:ea typeface="Calibri" panose="020F0502020204030204" pitchFamily="34" charset="0"/>
                <a:cs typeface="Times New Roman" panose="02020603050405020304" pitchFamily="18" charset="0"/>
              </a:rPr>
              <a:t>Call </a:t>
            </a:r>
            <a:r>
              <a:rPr lang="en-US" sz="1700" b="1" dirty="0">
                <a:solidFill>
                  <a:srgbClr val="C00000"/>
                </a:solidFill>
                <a:latin typeface="+mn-lt"/>
                <a:ea typeface="Calibri" panose="020F0502020204030204" pitchFamily="34" charset="0"/>
                <a:cs typeface="Times New Roman" panose="02020603050405020304" pitchFamily="18" charset="0"/>
              </a:rPr>
              <a:t>703-614-2733 to obtain a DAIG Control Number for an initial notification</a:t>
            </a:r>
          </a:p>
          <a:p>
            <a:pPr marL="800100" lvl="1" indent="-342900" algn="l">
              <a:spcBef>
                <a:spcPts val="0"/>
              </a:spcBef>
              <a:spcAft>
                <a:spcPts val="0"/>
              </a:spcAft>
              <a:buFont typeface="Wingdings" panose="05000000000000000000" pitchFamily="2" charset="2"/>
              <a:buChar char="Ø"/>
              <a:tabLst>
                <a:tab pos="228600" algn="l"/>
              </a:tabLst>
            </a:pPr>
            <a:r>
              <a:rPr lang="en-US" sz="1700" b="1" dirty="0">
                <a:solidFill>
                  <a:srgbClr val="C00000"/>
                </a:solidFill>
                <a:effectLst/>
                <a:latin typeface="+mn-lt"/>
                <a:ea typeface="Calibri" panose="020F0502020204030204" pitchFamily="34" charset="0"/>
                <a:cs typeface="Times New Roman" panose="02020603050405020304" pitchFamily="18" charset="0"/>
              </a:rPr>
              <a:t>Email (Encrypted CUI NIPR) to</a:t>
            </a:r>
            <a:r>
              <a:rPr lang="en-US" sz="1700" b="1" dirty="0">
                <a:solidFill>
                  <a:srgbClr val="C00000"/>
                </a:solidFill>
                <a:latin typeface="+mn-lt"/>
                <a:ea typeface="Calibri" panose="020F0502020204030204" pitchFamily="34" charset="0"/>
                <a:cs typeface="Times New Roman" panose="02020603050405020304" pitchFamily="18" charset="0"/>
              </a:rPr>
              <a:t>: usarmy.pentagon.hqda-otig.mbx.saig-ai-office@army.mil</a:t>
            </a:r>
            <a:endParaRPr lang="en-US" sz="1700" dirty="0">
              <a:solidFill>
                <a:srgbClr val="C00000"/>
              </a:solidFill>
              <a:effectLst/>
              <a:latin typeface="+mn-lt"/>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7B5CC1A-08B7-7A40-31C9-F39BE4A412EF}"/>
              </a:ext>
            </a:extLst>
          </p:cNvPr>
          <p:cNvGrpSpPr/>
          <p:nvPr/>
        </p:nvGrpSpPr>
        <p:grpSpPr>
          <a:xfrm>
            <a:off x="1527048" y="1164181"/>
            <a:ext cx="7004304" cy="899750"/>
            <a:chOff x="1043940" y="6434825"/>
            <a:chExt cx="7004304" cy="646331"/>
          </a:xfrm>
        </p:grpSpPr>
        <p:sp>
          <p:nvSpPr>
            <p:cNvPr id="2" name="Rectangle 1">
              <a:extLst>
                <a:ext uri="{FF2B5EF4-FFF2-40B4-BE49-F238E27FC236}">
                  <a16:creationId xmlns:a16="http://schemas.microsoft.com/office/drawing/2014/main" id="{E2B37685-447B-6DC6-B061-D165105987F2}"/>
                </a:ext>
              </a:extLst>
            </p:cNvPr>
            <p:cNvSpPr/>
            <p:nvPr/>
          </p:nvSpPr>
          <p:spPr bwMode="auto">
            <a:xfrm>
              <a:off x="1043940" y="6452499"/>
              <a:ext cx="7004304" cy="502920"/>
            </a:xfrm>
            <a:prstGeom prst="rect">
              <a:avLst/>
            </a:prstGeom>
            <a:solidFill>
              <a:srgbClr val="FFFF00"/>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9D4B6F79-71C0-4F8B-BFBD-E02DF420A16D}"/>
                </a:ext>
              </a:extLst>
            </p:cNvPr>
            <p:cNvSpPr txBox="1"/>
            <p:nvPr/>
          </p:nvSpPr>
          <p:spPr>
            <a:xfrm>
              <a:off x="1043940" y="6434825"/>
              <a:ext cx="7004304" cy="646331"/>
            </a:xfrm>
            <a:prstGeom prst="rect">
              <a:avLst/>
            </a:prstGeom>
            <a:noFill/>
          </p:spPr>
          <p:txBody>
            <a:bodyPr wrap="square" rtlCol="0">
              <a:spAutoFit/>
            </a:bodyPr>
            <a:lstStyle/>
            <a:p>
              <a:r>
                <a:rPr lang="en-US" sz="1800" dirty="0">
                  <a:solidFill>
                    <a:srgbClr val="C00000"/>
                  </a:solidFill>
                  <a:latin typeface="+mn-lt"/>
                  <a:ea typeface="Calibri" panose="020F0502020204030204" pitchFamily="34" charset="0"/>
                  <a:cs typeface="Arial" panose="020B0604020202020204" pitchFamily="34" charset="0"/>
                </a:rPr>
                <a:t>Military personnel are prohibited from actively participating in extremist activities.</a:t>
              </a:r>
              <a:endParaRPr lang="en-US" sz="1800" dirty="0">
                <a:solidFill>
                  <a:srgbClr val="C00000"/>
                </a:solidFill>
              </a:endParaRPr>
            </a:p>
          </p:txBody>
        </p:sp>
      </p:grpSp>
      <p:grpSp>
        <p:nvGrpSpPr>
          <p:cNvPr id="10" name="Group 9">
            <a:extLst>
              <a:ext uri="{FF2B5EF4-FFF2-40B4-BE49-F238E27FC236}">
                <a16:creationId xmlns:a16="http://schemas.microsoft.com/office/drawing/2014/main" id="{C2C28551-98DB-3623-369B-9369E278CDA1}"/>
              </a:ext>
            </a:extLst>
          </p:cNvPr>
          <p:cNvGrpSpPr/>
          <p:nvPr/>
        </p:nvGrpSpPr>
        <p:grpSpPr>
          <a:xfrm>
            <a:off x="1065603" y="6300099"/>
            <a:ext cx="7012793" cy="502920"/>
            <a:chOff x="891540" y="6300099"/>
            <a:chExt cx="7012793" cy="502920"/>
          </a:xfrm>
        </p:grpSpPr>
        <p:sp>
          <p:nvSpPr>
            <p:cNvPr id="9" name="Rectangle 8">
              <a:extLst>
                <a:ext uri="{FF2B5EF4-FFF2-40B4-BE49-F238E27FC236}">
                  <a16:creationId xmlns:a16="http://schemas.microsoft.com/office/drawing/2014/main" id="{1379E436-7EED-2458-242D-46A5570DB401}"/>
                </a:ext>
              </a:extLst>
            </p:cNvPr>
            <p:cNvSpPr/>
            <p:nvPr/>
          </p:nvSpPr>
          <p:spPr bwMode="auto">
            <a:xfrm>
              <a:off x="891540" y="6300099"/>
              <a:ext cx="7004304" cy="502920"/>
            </a:xfrm>
            <a:prstGeom prst="rect">
              <a:avLst/>
            </a:prstGeom>
            <a:solidFill>
              <a:srgbClr val="FFFF00"/>
            </a:solid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77CAD5C-0267-30C9-F523-D7FCF41EC475}"/>
                </a:ext>
              </a:extLst>
            </p:cNvPr>
            <p:cNvSpPr txBox="1"/>
            <p:nvPr/>
          </p:nvSpPr>
          <p:spPr>
            <a:xfrm>
              <a:off x="900029" y="6365414"/>
              <a:ext cx="7004304" cy="369332"/>
            </a:xfrm>
            <a:prstGeom prst="rect">
              <a:avLst/>
            </a:prstGeom>
            <a:noFill/>
          </p:spPr>
          <p:txBody>
            <a:bodyPr wrap="square" rtlCol="0">
              <a:spAutoFit/>
            </a:bodyPr>
            <a:lstStyle/>
            <a:p>
              <a:r>
                <a:rPr lang="en-US" sz="1800" dirty="0">
                  <a:solidFill>
                    <a:srgbClr val="C00000"/>
                  </a:solidFill>
                  <a:latin typeface="+mn-lt"/>
                  <a:ea typeface="Calibri" panose="020F0502020204030204" pitchFamily="34" charset="0"/>
                  <a:cs typeface="Arial" panose="020B0604020202020204" pitchFamily="34" charset="0"/>
                </a:rPr>
                <a:t>Do NOT enter into IGARS!</a:t>
              </a:r>
              <a:endParaRPr lang="en-US" sz="1800" dirty="0">
                <a:solidFill>
                  <a:srgbClr val="C00000"/>
                </a:solidFill>
              </a:endParaRPr>
            </a:p>
          </p:txBody>
        </p:sp>
      </p:grpSp>
    </p:spTree>
    <p:extLst>
      <p:ext uri="{BB962C8B-B14F-4D97-AF65-F5344CB8AC3E}">
        <p14:creationId xmlns:p14="http://schemas.microsoft.com/office/powerpoint/2010/main" val="1873650710"/>
      </p:ext>
    </p:extLst>
  </p:cSld>
  <p:clrMapOvr>
    <a:masterClrMapping/>
  </p:clrMapOvr>
  <p:transition>
    <p:pull/>
    <p:sndAc>
      <p:end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49</a:t>
            </a:fld>
            <a:endParaRPr lang="en-US"/>
          </a:p>
        </p:txBody>
      </p:sp>
      <p:sp>
        <p:nvSpPr>
          <p:cNvPr id="62467" name="Rectangle 2"/>
          <p:cNvSpPr>
            <a:spLocks noGrp="1" noChangeArrowheads="1"/>
          </p:cNvSpPr>
          <p:nvPr>
            <p:ph type="title"/>
          </p:nvPr>
        </p:nvSpPr>
        <p:spPr>
          <a:xfrm>
            <a:off x="1448292" y="258464"/>
            <a:ext cx="7086600" cy="1386348"/>
          </a:xfrm>
        </p:spPr>
        <p:txBody>
          <a:bodyPr/>
          <a:lstStyle/>
          <a:p>
            <a:pPr eaLnBrk="1" hangingPunct="1"/>
            <a:r>
              <a:rPr lang="en-US" sz="3600" dirty="0"/>
              <a:t>Reporting Prohibited Activities </a:t>
            </a:r>
            <a:endParaRPr lang="en-US" sz="2800" dirty="0">
              <a:solidFill>
                <a:srgbClr val="0033CC"/>
              </a:solidFill>
            </a:endParaRPr>
          </a:p>
        </p:txBody>
      </p:sp>
      <p:sp>
        <p:nvSpPr>
          <p:cNvPr id="6" name="Rectangle 3"/>
          <p:cNvSpPr>
            <a:spLocks noGrp="1" noChangeArrowheads="1"/>
          </p:cNvSpPr>
          <p:nvPr>
            <p:ph type="body" sz="half" idx="1"/>
          </p:nvPr>
        </p:nvSpPr>
        <p:spPr>
          <a:xfrm>
            <a:off x="12192" y="1548892"/>
            <a:ext cx="9129252" cy="5105243"/>
          </a:xfrm>
        </p:spPr>
        <p:txBody>
          <a:bodyPr/>
          <a:lstStyle/>
          <a:p>
            <a:pPr marL="0" indent="0" algn="l">
              <a:buNone/>
            </a:pPr>
            <a:r>
              <a:rPr lang="en-US" sz="1720" b="0" dirty="0">
                <a:latin typeface="TimesNewRomanPSMT"/>
              </a:rPr>
              <a:t>E</a:t>
            </a:r>
            <a:r>
              <a:rPr lang="en-US" sz="1720" b="0" i="0" u="none" strike="noStrike" baseline="0" dirty="0">
                <a:latin typeface="TimesNewRomanPSMT"/>
              </a:rPr>
              <a:t>xtremist activities are defined as:</a:t>
            </a:r>
          </a:p>
          <a:p>
            <a:pPr algn="l"/>
            <a:r>
              <a:rPr lang="en-US" sz="1720" b="0" i="0" u="none" strike="noStrike" baseline="0" dirty="0">
                <a:latin typeface="TimesNewRomanPSMT"/>
              </a:rPr>
              <a:t>Advocating or engaging in or encouraging personnel to violate the laws of the United States, or any political subdivision thereof</a:t>
            </a:r>
            <a:r>
              <a:rPr lang="en-US" sz="1720" b="0" dirty="0">
                <a:latin typeface="TimesNewRomanPSMT"/>
              </a:rPr>
              <a:t> for the purpose of disrupting military activities.</a:t>
            </a:r>
            <a:endParaRPr lang="en-US" sz="1720" b="0" i="0" u="none" strike="noStrike" baseline="0" dirty="0">
              <a:latin typeface="TimesNewRomanPSMT"/>
            </a:endParaRPr>
          </a:p>
          <a:p>
            <a:pPr algn="l"/>
            <a:r>
              <a:rPr lang="en-US" sz="1720" b="0" i="0" u="none" strike="noStrike" baseline="0" dirty="0">
                <a:latin typeface="TimesNewRomanPSMT"/>
              </a:rPr>
              <a:t>Advocating widespread unlawful discrimination based on race, color, national origin, religion, sex (including pregnancy), gender identity, or sexual orientation</a:t>
            </a:r>
          </a:p>
          <a:p>
            <a:pPr algn="l"/>
            <a:r>
              <a:rPr lang="en-US" sz="1720" b="0" dirty="0">
                <a:latin typeface="TimesNewRomanPSMT"/>
              </a:rPr>
              <a:t>Advocating or </a:t>
            </a:r>
            <a:r>
              <a:rPr lang="en-US" sz="1720" b="0" i="0" u="none" strike="noStrike" baseline="0" dirty="0">
                <a:latin typeface="TimesNewRomanPSMT"/>
              </a:rPr>
              <a:t>engaging in unlawful force, violence or other illegal means to:</a:t>
            </a:r>
          </a:p>
          <a:p>
            <a:pPr lvl="1"/>
            <a:r>
              <a:rPr lang="en-US" sz="1720" b="0" dirty="0">
                <a:latin typeface="TimesNewRomanPSMT"/>
              </a:rPr>
              <a:t>Deprive people of their rights </a:t>
            </a:r>
          </a:p>
          <a:p>
            <a:pPr lvl="1"/>
            <a:r>
              <a:rPr lang="en-US" sz="1720" b="0" i="0" u="none" strike="noStrike" baseline="0" dirty="0">
                <a:latin typeface="TimesNewRomanPSMT"/>
              </a:rPr>
              <a:t>Achieve goals that are political, religious, discriminatory, or ideological in nature</a:t>
            </a:r>
          </a:p>
          <a:p>
            <a:pPr lvl="1"/>
            <a:r>
              <a:rPr lang="en-US" sz="1720" b="0" dirty="0">
                <a:latin typeface="TimesNewRomanPSMT"/>
              </a:rPr>
              <a:t>Support terrorism</a:t>
            </a:r>
          </a:p>
          <a:p>
            <a:pPr lvl="1"/>
            <a:r>
              <a:rPr lang="en-US" sz="1720" b="0" i="0" u="none" strike="noStrike" baseline="0" dirty="0">
                <a:latin typeface="TimesNewRomanPSMT"/>
              </a:rPr>
              <a:t>Overthrow or alter the Government of the </a:t>
            </a:r>
            <a:r>
              <a:rPr lang="en-US" sz="1720" b="0" dirty="0">
                <a:latin typeface="TimesNewRomanPSMT"/>
              </a:rPr>
              <a:t>United States for any political subdivision thereof</a:t>
            </a:r>
            <a:r>
              <a:rPr lang="en-US" sz="1720" b="0" i="0" u="none" strike="noStrike" baseline="0" dirty="0">
                <a:latin typeface="TimesNewRomanPSMT"/>
              </a:rPr>
              <a:t>.</a:t>
            </a:r>
          </a:p>
          <a:p>
            <a:pPr marL="0" indent="0" algn="l">
              <a:buNone/>
            </a:pPr>
            <a:r>
              <a:rPr lang="en-US" sz="1720" b="0" i="0" u="none" strike="noStrike" baseline="0" dirty="0">
                <a:latin typeface="TimesNewRomanPSMT"/>
              </a:rPr>
              <a:t>Active Participation means: </a:t>
            </a:r>
          </a:p>
          <a:p>
            <a:pPr algn="l"/>
            <a:r>
              <a:rPr lang="en-US" sz="1720" b="0" i="0" u="none" strike="noStrike" baseline="0" dirty="0">
                <a:latin typeface="TimesNewRomanPSMT"/>
              </a:rPr>
              <a:t>Advocating or engaging in the use or threat of unlawful force or violence in support of extremist activities.</a:t>
            </a:r>
          </a:p>
          <a:p>
            <a:pPr algn="l"/>
            <a:r>
              <a:rPr lang="en-US" sz="1720" b="0" i="0" u="none" strike="noStrike" baseline="0" dirty="0">
                <a:latin typeface="TimesNewRomanPSMT"/>
              </a:rPr>
              <a:t>Advocating or supporting individuals or organizations that promote extremist activities through: material, resources, information, recruiting/training, funds/fundraising, leading, creating, rallying, attending meetings, promoting or distributing/receiving/displaying literature or other paraphernalia, accessing websites on government systems or engaging in electronic/cyber activities. </a:t>
            </a:r>
            <a:endParaRPr lang="en-US" sz="1720" dirty="0">
              <a:solidFill>
                <a:srgbClr val="0000FF"/>
              </a:solidFill>
            </a:endParaRPr>
          </a:p>
        </p:txBody>
      </p:sp>
    </p:spTree>
    <p:extLst>
      <p:ext uri="{BB962C8B-B14F-4D97-AF65-F5344CB8AC3E}">
        <p14:creationId xmlns:p14="http://schemas.microsoft.com/office/powerpoint/2010/main" val="2062014812"/>
      </p:ext>
    </p:extLst>
  </p:cSld>
  <p:clrMapOvr>
    <a:masterClrMapping/>
  </p:clrMapOvr>
  <p:transition>
    <p:pull/>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1600200" y="609601"/>
            <a:ext cx="6781800" cy="646331"/>
          </a:xfrm>
          <a:prstGeom prst="rect">
            <a:avLst/>
          </a:prstGeom>
          <a:noFill/>
          <a:ln w="9525">
            <a:noFill/>
            <a:miter lim="800000"/>
            <a:headEnd/>
            <a:tailEnd/>
          </a:ln>
        </p:spPr>
        <p:txBody>
          <a:bodyPr>
            <a:spAutoFit/>
          </a:bodyPr>
          <a:lstStyle/>
          <a:p>
            <a:pPr>
              <a:spcBef>
                <a:spcPct val="50000"/>
              </a:spcBef>
            </a:pPr>
            <a:r>
              <a:rPr lang="en-US" b="1" dirty="0"/>
              <a:t> </a:t>
            </a:r>
            <a:r>
              <a:rPr lang="en-US" sz="3600" b="1" dirty="0"/>
              <a:t>Safety and Environmental</a:t>
            </a:r>
          </a:p>
        </p:txBody>
      </p:sp>
      <p:sp>
        <p:nvSpPr>
          <p:cNvPr id="36867" name="Text Box 4"/>
          <p:cNvSpPr txBox="1">
            <a:spLocks noChangeArrowheads="1"/>
          </p:cNvSpPr>
          <p:nvPr/>
        </p:nvSpPr>
        <p:spPr bwMode="auto">
          <a:xfrm>
            <a:off x="533400" y="2438400"/>
            <a:ext cx="8001000" cy="2677656"/>
          </a:xfrm>
          <a:prstGeom prst="rect">
            <a:avLst/>
          </a:prstGeom>
          <a:noFill/>
          <a:ln w="9525">
            <a:noFill/>
            <a:miter lim="800000"/>
            <a:headEnd/>
            <a:tailEnd/>
          </a:ln>
        </p:spPr>
        <p:txBody>
          <a:bodyPr>
            <a:spAutoFit/>
          </a:bodyPr>
          <a:lstStyle/>
          <a:p>
            <a:pPr marL="457200" indent="-457200" algn="l">
              <a:buFontTx/>
              <a:buChar char="•"/>
            </a:pPr>
            <a:endParaRPr lang="en-US" b="1"/>
          </a:p>
          <a:p>
            <a:pPr marL="914400" lvl="1" indent="-457200" algn="l">
              <a:spcBef>
                <a:spcPct val="50000"/>
              </a:spcBef>
            </a:pPr>
            <a:endParaRPr lang="en-US" b="1"/>
          </a:p>
          <a:p>
            <a:pPr marL="457200" indent="-457200" algn="l">
              <a:spcBef>
                <a:spcPct val="50000"/>
              </a:spcBef>
            </a:pPr>
            <a:endParaRPr lang="en-US" b="1"/>
          </a:p>
          <a:p>
            <a:pPr marL="457200" indent="-457200" algn="l">
              <a:spcBef>
                <a:spcPct val="50000"/>
              </a:spcBef>
            </a:pPr>
            <a:endParaRPr lang="en-US" b="1"/>
          </a:p>
          <a:p>
            <a:pPr marL="457200" indent="-457200" algn="l">
              <a:spcBef>
                <a:spcPct val="50000"/>
              </a:spcBef>
            </a:pPr>
            <a:endParaRPr lang="en-US" b="1"/>
          </a:p>
        </p:txBody>
      </p:sp>
      <p:sp>
        <p:nvSpPr>
          <p:cNvPr id="36869" name="Rectangle 4"/>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 Army Inspector General School   </a:t>
            </a:r>
            <a:fld id="{F44A42A3-93EC-4DA3-8252-541504BFE2BA}" type="slidenum">
              <a:rPr lang="en-US"/>
              <a:pPr/>
              <a:t>5</a:t>
            </a:fld>
            <a:endParaRPr lang="en-US"/>
          </a:p>
        </p:txBody>
      </p:sp>
      <p:sp>
        <p:nvSpPr>
          <p:cNvPr id="3" name="Rectangle 81">
            <a:extLst>
              <a:ext uri="{FF2B5EF4-FFF2-40B4-BE49-F238E27FC236}">
                <a16:creationId xmlns:a16="http://schemas.microsoft.com/office/drawing/2014/main" id="{D336423B-6A67-6197-8625-EF1C14FAD98E}"/>
              </a:ext>
            </a:extLst>
          </p:cNvPr>
          <p:cNvSpPr txBox="1">
            <a:spLocks noChangeArrowheads="1"/>
          </p:cNvSpPr>
          <p:nvPr/>
        </p:nvSpPr>
        <p:spPr>
          <a:xfrm>
            <a:off x="457201" y="2057400"/>
            <a:ext cx="8229599" cy="4648200"/>
          </a:xfrm>
          <a:prstGeom prst="rect">
            <a:avLst/>
          </a:prstGeom>
        </p:spPr>
        <p:txBody>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a:spcBef>
                <a:spcPts val="1200"/>
              </a:spcBef>
              <a:spcAft>
                <a:spcPts val="600"/>
              </a:spcAft>
              <a:buNone/>
            </a:pPr>
            <a:r>
              <a:rPr lang="en-US" sz="2300" kern="0" dirty="0">
                <a:latin typeface="Arial" panose="020B0604020202020204" pitchFamily="34" charset="0"/>
                <a:ea typeface="Calibri" panose="020F0502020204030204" pitchFamily="34" charset="0"/>
              </a:rPr>
              <a:t>Safety Requirements:</a:t>
            </a:r>
            <a:r>
              <a:rPr lang="en-US" sz="2300" b="0" kern="0" dirty="0">
                <a:latin typeface="Arial" panose="020B0604020202020204" pitchFamily="34" charset="0"/>
                <a:ea typeface="Calibri" panose="020F0502020204030204" pitchFamily="34" charset="0"/>
              </a:rPr>
              <a:t> No other specific safety requirements are unique to this block of instruction per DA PAM 385-30, </a:t>
            </a:r>
            <a:r>
              <a:rPr lang="en-US" sz="2300" b="0" u="sng" kern="0" dirty="0">
                <a:latin typeface="Arial" panose="020B0604020202020204" pitchFamily="34" charset="0"/>
                <a:ea typeface="Calibri" panose="020F0502020204030204" pitchFamily="34" charset="0"/>
              </a:rPr>
              <a:t>Risk Management</a:t>
            </a:r>
            <a:r>
              <a:rPr lang="en-US" sz="2300" b="0" kern="0" dirty="0">
                <a:latin typeface="Arial" panose="020B0604020202020204" pitchFamily="34" charset="0"/>
                <a:ea typeface="Calibri" panose="020F0502020204030204" pitchFamily="34" charset="0"/>
              </a:rPr>
              <a:t>, dated 2 December 2014.</a:t>
            </a:r>
            <a:endParaRPr lang="en-US" sz="2300" b="0" kern="0" dirty="0"/>
          </a:p>
          <a:p>
            <a:pPr marL="0" indent="0">
              <a:spcBef>
                <a:spcPts val="600"/>
              </a:spcBef>
              <a:spcAft>
                <a:spcPts val="600"/>
              </a:spcAft>
              <a:buNone/>
            </a:pPr>
            <a:r>
              <a:rPr lang="en-US" sz="2300" kern="0" spc="-10" dirty="0">
                <a:latin typeface="Arial" panose="020B0604020202020204" pitchFamily="34" charset="0"/>
                <a:ea typeface="Times New Roman" panose="02020603050405020304" pitchFamily="18" charset="0"/>
                <a:cs typeface="Times New Roman" panose="02020603050405020304" pitchFamily="18" charset="0"/>
              </a:rPr>
              <a:t>Risk Assessment Level: </a:t>
            </a:r>
            <a:r>
              <a:rPr lang="en-US" sz="2300" u="sng" kern="0" dirty="0"/>
              <a:t>Low</a:t>
            </a:r>
            <a:r>
              <a:rPr lang="en-US" sz="2300" kern="0" dirty="0"/>
              <a:t> </a:t>
            </a:r>
            <a:r>
              <a:rPr lang="en-US" sz="2300" b="0" kern="0" dirty="0"/>
              <a:t>in accordance with TRADOC Regulation 385-2, </a:t>
            </a:r>
            <a:r>
              <a:rPr lang="en-US" sz="2300" b="0" u="sng" kern="0" dirty="0"/>
              <a:t>U.S. Army Training and Doctrine Command Safety and Occupational Health Program</a:t>
            </a:r>
            <a:r>
              <a:rPr lang="en-US" sz="2300" b="0" kern="0" dirty="0"/>
              <a:t>, dated 14 June 2024</a:t>
            </a:r>
            <a:r>
              <a:rPr lang="en-US" sz="2300" kern="0" dirty="0"/>
              <a:t>.</a:t>
            </a:r>
          </a:p>
          <a:p>
            <a:pPr marL="0" indent="0">
              <a:spcBef>
                <a:spcPts val="600"/>
              </a:spcBef>
              <a:spcAft>
                <a:spcPts val="600"/>
              </a:spcAft>
              <a:buNone/>
            </a:pPr>
            <a:r>
              <a:rPr lang="en-US" sz="2300" kern="0" dirty="0"/>
              <a:t>Environmental Considerations: </a:t>
            </a:r>
            <a:r>
              <a:rPr lang="en-US" sz="2300" b="0" kern="0" dirty="0">
                <a:latin typeface="Arial" panose="020B0604020202020204" pitchFamily="34" charset="0"/>
                <a:ea typeface="Calibri" panose="020F0502020204030204" pitchFamily="34" charset="0"/>
              </a:rPr>
              <a:t>None </a:t>
            </a:r>
            <a:r>
              <a:rPr lang="en-US" sz="2300" b="0" kern="0" dirty="0"/>
              <a:t>in accordance with</a:t>
            </a:r>
            <a:r>
              <a:rPr lang="en-US" sz="2300" b="0" kern="0" dirty="0">
                <a:latin typeface="Arial" panose="020B0604020202020204" pitchFamily="34" charset="0"/>
                <a:ea typeface="Calibri" panose="020F0502020204030204" pitchFamily="34" charset="0"/>
              </a:rPr>
              <a:t> AR 200-1, </a:t>
            </a:r>
            <a:r>
              <a:rPr lang="en-US" sz="2300" b="0" u="sng" kern="0" dirty="0">
                <a:latin typeface="Arial" panose="020B0604020202020204" pitchFamily="34" charset="0"/>
                <a:ea typeface="Calibri" panose="020F0502020204030204" pitchFamily="34" charset="0"/>
              </a:rPr>
              <a:t>Environmental Protection and Enhancement</a:t>
            </a:r>
            <a:r>
              <a:rPr lang="en-US" sz="2300" b="0" kern="0" dirty="0">
                <a:latin typeface="Arial" panose="020B0604020202020204" pitchFamily="34" charset="0"/>
                <a:ea typeface="Calibri" panose="020F0502020204030204" pitchFamily="34" charset="0"/>
              </a:rPr>
              <a:t>, dated 13 December 2007, and ATP 3-34.5, </a:t>
            </a:r>
            <a:r>
              <a:rPr lang="en-US" sz="2300" b="0" u="sng" kern="0" dirty="0">
                <a:latin typeface="Arial" panose="020B0604020202020204" pitchFamily="34" charset="0"/>
                <a:ea typeface="Calibri" panose="020F0502020204030204" pitchFamily="34" charset="0"/>
              </a:rPr>
              <a:t>Environmental Considerations</a:t>
            </a:r>
            <a:r>
              <a:rPr lang="en-US" sz="2300" b="0" kern="0" dirty="0">
                <a:latin typeface="Arial" panose="020B0604020202020204" pitchFamily="34" charset="0"/>
                <a:ea typeface="Calibri" panose="020F0502020204030204" pitchFamily="34" charset="0"/>
              </a:rPr>
              <a:t>, dated January 2024.</a:t>
            </a:r>
            <a:endParaRPr lang="en-US" sz="2300" b="0" kern="0" dirty="0"/>
          </a:p>
          <a:p>
            <a:pPr marL="0" indent="0">
              <a:spcBef>
                <a:spcPts val="0"/>
              </a:spcBef>
              <a:buNone/>
            </a:pPr>
            <a:endParaRPr lang="en-US" sz="2800" kern="0" dirty="0"/>
          </a:p>
        </p:txBody>
      </p:sp>
    </p:spTree>
    <p:extLst>
      <p:ext uri="{BB962C8B-B14F-4D97-AF65-F5344CB8AC3E}">
        <p14:creationId xmlns:p14="http://schemas.microsoft.com/office/powerpoint/2010/main" val="18640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0"/>
          </p:nvPr>
        </p:nvSpPr>
        <p:spPr>
          <a:noFill/>
        </p:spPr>
        <p:txBody>
          <a:bodyPr/>
          <a:lstStyle/>
          <a:p>
            <a:r>
              <a:rPr lang="en-US"/>
              <a:t>U.S. Army Inspector General School   </a:t>
            </a:r>
            <a:fld id="{18D04003-D56D-4046-B959-4FBAEA201B47}" type="slidenum">
              <a:rPr lang="en-US" smtClean="0"/>
              <a:pPr/>
              <a:t>50</a:t>
            </a:fld>
            <a:endParaRPr lang="en-US"/>
          </a:p>
        </p:txBody>
      </p:sp>
      <p:sp>
        <p:nvSpPr>
          <p:cNvPr id="62467" name="Rectangle 2"/>
          <p:cNvSpPr>
            <a:spLocks noGrp="1" noChangeArrowheads="1"/>
          </p:cNvSpPr>
          <p:nvPr>
            <p:ph type="title"/>
          </p:nvPr>
        </p:nvSpPr>
        <p:spPr>
          <a:xfrm>
            <a:off x="1448292" y="258464"/>
            <a:ext cx="7086600" cy="1386348"/>
          </a:xfrm>
        </p:spPr>
        <p:txBody>
          <a:bodyPr/>
          <a:lstStyle/>
          <a:p>
            <a:pPr eaLnBrk="1" hangingPunct="1"/>
            <a:r>
              <a:rPr lang="en-US" sz="3600" dirty="0"/>
              <a:t>Reporting Prohibited Activities </a:t>
            </a:r>
            <a:endParaRPr lang="en-US" sz="2800" dirty="0">
              <a:solidFill>
                <a:srgbClr val="0033CC"/>
              </a:solidFill>
            </a:endParaRPr>
          </a:p>
        </p:txBody>
      </p:sp>
      <p:pic>
        <p:nvPicPr>
          <p:cNvPr id="8" name="Picture 7">
            <a:extLst>
              <a:ext uri="{FF2B5EF4-FFF2-40B4-BE49-F238E27FC236}">
                <a16:creationId xmlns:a16="http://schemas.microsoft.com/office/drawing/2014/main" id="{F378871E-D87C-AA7E-239F-7B9537874F99}"/>
              </a:ext>
            </a:extLst>
          </p:cNvPr>
          <p:cNvPicPr>
            <a:picLocks noChangeAspect="1"/>
          </p:cNvPicPr>
          <p:nvPr/>
        </p:nvPicPr>
        <p:blipFill>
          <a:blip r:embed="rId3"/>
          <a:stretch>
            <a:fillRect/>
          </a:stretch>
        </p:blipFill>
        <p:spPr>
          <a:xfrm>
            <a:off x="248194" y="3019204"/>
            <a:ext cx="8673737" cy="3834760"/>
          </a:xfrm>
          <a:prstGeom prst="rect">
            <a:avLst/>
          </a:prstGeom>
        </p:spPr>
      </p:pic>
      <p:sp>
        <p:nvSpPr>
          <p:cNvPr id="9" name="TextBox 8">
            <a:extLst>
              <a:ext uri="{FF2B5EF4-FFF2-40B4-BE49-F238E27FC236}">
                <a16:creationId xmlns:a16="http://schemas.microsoft.com/office/drawing/2014/main" id="{60F93CEF-18AD-741D-C4C2-FA0611F1DCD9}"/>
              </a:ext>
            </a:extLst>
          </p:cNvPr>
          <p:cNvSpPr txBox="1"/>
          <p:nvPr/>
        </p:nvSpPr>
        <p:spPr>
          <a:xfrm>
            <a:off x="391885" y="1606730"/>
            <a:ext cx="8281851" cy="1477328"/>
          </a:xfrm>
          <a:prstGeom prst="rect">
            <a:avLst/>
          </a:prstGeom>
          <a:noFill/>
        </p:spPr>
        <p:txBody>
          <a:bodyPr wrap="square" rtlCol="0">
            <a:spAutoFit/>
          </a:bodyPr>
          <a:lstStyle/>
          <a:p>
            <a:pPr algn="l"/>
            <a:r>
              <a:rPr lang="en-US" sz="1800" b="1" dirty="0"/>
              <a:t>AAA will collect and report, through Army Inspector General (IG) channels, all allegations of Soldier engagement in prohibited activities to the Department of Defense Deputy Inspector General for Diversity, Inclusion and Extremism in the Military (DIG(DIEM)) as described in the following table. </a:t>
            </a:r>
          </a:p>
        </p:txBody>
      </p:sp>
    </p:spTree>
    <p:extLst>
      <p:ext uri="{BB962C8B-B14F-4D97-AF65-F5344CB8AC3E}">
        <p14:creationId xmlns:p14="http://schemas.microsoft.com/office/powerpoint/2010/main" val="2443998333"/>
      </p:ext>
    </p:extLst>
  </p:cSld>
  <p:clrMapOvr>
    <a:masterClrMapping/>
  </p:clrMapOvr>
  <p:transition>
    <p:pull/>
    <p:sndAc>
      <p:endSnd/>
    </p:sndAc>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a:t>U.S. Army Inspector General School   </a:t>
            </a:r>
            <a:fld id="{734BCE29-2926-4D00-95A5-A1D6A7B89695}" type="slidenum">
              <a:rPr lang="en-US" smtClean="0"/>
              <a:pPr/>
              <a:t>51</a:t>
            </a:fld>
            <a:endParaRPr lang="en-US"/>
          </a:p>
        </p:txBody>
      </p:sp>
      <p:sp>
        <p:nvSpPr>
          <p:cNvPr id="8195" name="Rectangle 2"/>
          <p:cNvSpPr>
            <a:spLocks noGrp="1" noChangeArrowheads="1"/>
          </p:cNvSpPr>
          <p:nvPr>
            <p:ph type="title"/>
          </p:nvPr>
        </p:nvSpPr>
        <p:spPr>
          <a:xfrm>
            <a:off x="1009079" y="244475"/>
            <a:ext cx="7086600" cy="1219200"/>
          </a:xfrm>
        </p:spPr>
        <p:txBody>
          <a:bodyPr/>
          <a:lstStyle/>
          <a:p>
            <a:pPr eaLnBrk="1" hangingPunct="1"/>
            <a:r>
              <a:rPr lang="en-US" dirty="0"/>
              <a:t>IG Issues - Why?</a:t>
            </a:r>
          </a:p>
        </p:txBody>
      </p:sp>
      <p:sp>
        <p:nvSpPr>
          <p:cNvPr id="557059" name="Rectangle 3"/>
          <p:cNvSpPr>
            <a:spLocks noGrp="1" noChangeArrowheads="1"/>
          </p:cNvSpPr>
          <p:nvPr>
            <p:ph type="body" idx="1"/>
          </p:nvPr>
        </p:nvSpPr>
        <p:spPr>
          <a:xfrm>
            <a:off x="206477" y="2049108"/>
            <a:ext cx="8937523" cy="4505325"/>
          </a:xfrm>
        </p:spPr>
        <p:txBody>
          <a:bodyPr/>
          <a:lstStyle/>
          <a:p>
            <a:pPr eaLnBrk="1" hangingPunct="1"/>
            <a:r>
              <a:rPr lang="en-US" sz="2400" dirty="0"/>
              <a:t>Issues that are highly sensitive in nature</a:t>
            </a:r>
          </a:p>
          <a:p>
            <a:pPr eaLnBrk="1" hangingPunct="1"/>
            <a:r>
              <a:rPr lang="en-US" sz="2400" dirty="0"/>
              <a:t>Commander's responsibility -- primarily</a:t>
            </a:r>
          </a:p>
          <a:p>
            <a:pPr eaLnBrk="1" hangingPunct="1"/>
            <a:r>
              <a:rPr lang="en-US" sz="2400" dirty="0"/>
              <a:t>IGs often receive IGARs relating to these </a:t>
            </a:r>
            <a:r>
              <a:rPr lang="en-US" sz="2400" i="1" dirty="0">
                <a:solidFill>
                  <a:srgbClr val="FF0000"/>
                </a:solidFill>
              </a:rPr>
              <a:t>and new </a:t>
            </a:r>
            <a:r>
              <a:rPr lang="en-US" sz="2400" dirty="0"/>
              <a:t>topics</a:t>
            </a:r>
          </a:p>
          <a:p>
            <a:pPr eaLnBrk="1" hangingPunct="1"/>
            <a:r>
              <a:rPr lang="en-US" sz="2400" dirty="0"/>
              <a:t>IGs must know how to react expeditiously and properly when faced with these issues</a:t>
            </a:r>
          </a:p>
          <a:p>
            <a:pPr eaLnBrk="1" hangingPunct="1"/>
            <a:r>
              <a:rPr lang="en-US" sz="2400" i="1" dirty="0">
                <a:solidFill>
                  <a:srgbClr val="FF0000"/>
                </a:solidFill>
              </a:rPr>
              <a:t>Immediate IG knowledge strengthens IG credibility </a:t>
            </a:r>
            <a:r>
              <a:rPr lang="en-US" sz="2400" dirty="0"/>
              <a:t>and gives complainants assurance that the IG can help</a:t>
            </a:r>
          </a:p>
          <a:p>
            <a:pPr eaLnBrk="1" hangingPunct="1"/>
            <a:r>
              <a:rPr lang="en-US" sz="2400" dirty="0">
                <a:solidFill>
                  <a:srgbClr val="0033CC"/>
                </a:solidFill>
              </a:rPr>
              <a:t>These matters must not catch IGs by surprise</a:t>
            </a:r>
          </a:p>
        </p:txBody>
      </p:sp>
      <p:sp>
        <p:nvSpPr>
          <p:cNvPr id="3" name="Rectangle 2"/>
          <p:cNvSpPr/>
          <p:nvPr/>
        </p:nvSpPr>
        <p:spPr>
          <a:xfrm>
            <a:off x="1199430" y="5914353"/>
            <a:ext cx="6084892" cy="64008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DROIT ET AVANT!</a:t>
            </a:r>
          </a:p>
        </p:txBody>
      </p:sp>
    </p:spTree>
    <p:extLst>
      <p:ext uri="{BB962C8B-B14F-4D97-AF65-F5344CB8AC3E}">
        <p14:creationId xmlns:p14="http://schemas.microsoft.com/office/powerpoint/2010/main" val="30889708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7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7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7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7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7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a:t>U.S. Army Inspector General School   </a:t>
            </a:r>
            <a:fld id="{6A490C54-E7A1-4A10-8701-55D063FD533E}" type="slidenum">
              <a:rPr lang="en-US" smtClean="0"/>
              <a:pPr/>
              <a:t>52</a:t>
            </a:fld>
            <a:endParaRPr lang="en-US"/>
          </a:p>
        </p:txBody>
      </p:sp>
      <p:sp>
        <p:nvSpPr>
          <p:cNvPr id="7171" name="Rectangle 6"/>
          <p:cNvSpPr>
            <a:spLocks noGrp="1" noChangeArrowheads="1"/>
          </p:cNvSpPr>
          <p:nvPr>
            <p:ph type="title"/>
          </p:nvPr>
        </p:nvSpPr>
        <p:spPr>
          <a:xfrm>
            <a:off x="1009079" y="244475"/>
            <a:ext cx="7086600" cy="1219200"/>
          </a:xfrm>
        </p:spPr>
        <p:txBody>
          <a:bodyPr/>
          <a:lstStyle/>
          <a:p>
            <a:pPr eaLnBrk="1" hangingPunct="1"/>
            <a:r>
              <a:rPr lang="en-US" dirty="0">
                <a:solidFill>
                  <a:srgbClr val="0000FF"/>
                </a:solidFill>
              </a:rPr>
              <a:t>Check on Learning</a:t>
            </a:r>
          </a:p>
        </p:txBody>
      </p:sp>
      <p:sp>
        <p:nvSpPr>
          <p:cNvPr id="7172" name="Rectangle 7"/>
          <p:cNvSpPr>
            <a:spLocks noGrp="1" noChangeArrowheads="1"/>
          </p:cNvSpPr>
          <p:nvPr>
            <p:ph type="body" idx="1"/>
          </p:nvPr>
        </p:nvSpPr>
        <p:spPr>
          <a:xfrm>
            <a:off x="326571" y="1612401"/>
            <a:ext cx="8339592" cy="5005388"/>
          </a:xfrm>
        </p:spPr>
        <p:txBody>
          <a:bodyPr/>
          <a:lstStyle/>
          <a:p>
            <a:pPr marL="0" indent="0" eaLnBrk="1" hangingPunct="1">
              <a:spcBef>
                <a:spcPts val="0"/>
              </a:spcBef>
              <a:buNone/>
            </a:pPr>
            <a:r>
              <a:rPr lang="en-US" sz="1900" dirty="0"/>
              <a:t>The Army's policy on relationships between Soldiers of different rank has exceptions for business and personal relationships. What are they?</a:t>
            </a:r>
          </a:p>
          <a:p>
            <a:pPr marL="0" indent="0" eaLnBrk="1" hangingPunct="1">
              <a:spcBef>
                <a:spcPts val="0"/>
              </a:spcBef>
              <a:buNone/>
            </a:pPr>
            <a:r>
              <a:rPr lang="en-US" sz="1900" dirty="0">
                <a:solidFill>
                  <a:srgbClr val="0000FF"/>
                </a:solidFill>
              </a:rPr>
              <a:t>Business: Landlord/tenant, one-time transaction, and for reserve only - due to civilian occupation/employment</a:t>
            </a:r>
          </a:p>
          <a:p>
            <a:pPr marL="0" indent="0" eaLnBrk="1" hangingPunct="1">
              <a:spcBef>
                <a:spcPts val="0"/>
              </a:spcBef>
              <a:buNone/>
            </a:pPr>
            <a:r>
              <a:rPr lang="en-US" sz="1900" dirty="0">
                <a:solidFill>
                  <a:srgbClr val="0000FF"/>
                </a:solidFill>
              </a:rPr>
              <a:t>Personal: Marriages, The one-year rule and for reserve only – primarily exist due to civilian acquaintanceships/associations</a:t>
            </a:r>
          </a:p>
          <a:p>
            <a:pPr marL="0" indent="0" eaLnBrk="1" hangingPunct="1">
              <a:spcBef>
                <a:spcPts val="0"/>
              </a:spcBef>
              <a:buNone/>
            </a:pPr>
            <a:r>
              <a:rPr lang="en-US" sz="1900" dirty="0"/>
              <a:t>… And for what activity is there no exception? </a:t>
            </a:r>
          </a:p>
          <a:p>
            <a:pPr marL="0" indent="0" eaLnBrk="1" hangingPunct="1">
              <a:spcBef>
                <a:spcPts val="0"/>
              </a:spcBef>
              <a:buNone/>
            </a:pPr>
            <a:r>
              <a:rPr lang="en-US" sz="1900" dirty="0">
                <a:solidFill>
                  <a:srgbClr val="0000FF"/>
                </a:solidFill>
              </a:rPr>
              <a:t>Gambling</a:t>
            </a:r>
          </a:p>
          <a:p>
            <a:pPr marL="457200" indent="-457200" eaLnBrk="1" hangingPunct="1">
              <a:spcBef>
                <a:spcPts val="0"/>
              </a:spcBef>
              <a:buFontTx/>
              <a:buAutoNum type="arabicPeriod"/>
            </a:pPr>
            <a:endParaRPr lang="en-US" sz="1900" dirty="0"/>
          </a:p>
          <a:p>
            <a:pPr marL="0" indent="0" eaLnBrk="1" hangingPunct="1">
              <a:spcBef>
                <a:spcPts val="0"/>
              </a:spcBef>
              <a:buNone/>
            </a:pPr>
            <a:r>
              <a:rPr lang="en-US" sz="1900" dirty="0"/>
              <a:t>Are IGs authorized to investigate allegations of sexual harassment or assault?</a:t>
            </a:r>
          </a:p>
          <a:p>
            <a:pPr marL="0" indent="0" eaLnBrk="1" hangingPunct="1">
              <a:spcBef>
                <a:spcPts val="0"/>
              </a:spcBef>
              <a:buNone/>
            </a:pPr>
            <a:r>
              <a:rPr lang="en-US" sz="1900" dirty="0">
                <a:solidFill>
                  <a:srgbClr val="0000FF"/>
                </a:solidFill>
              </a:rPr>
              <a:t>NO</a:t>
            </a:r>
          </a:p>
          <a:p>
            <a:pPr marL="0" indent="0" eaLnBrk="1" hangingPunct="1">
              <a:spcBef>
                <a:spcPts val="0"/>
              </a:spcBef>
              <a:buNone/>
            </a:pPr>
            <a:r>
              <a:rPr lang="en-US" sz="1900" dirty="0"/>
              <a:t>… Who is authorized to investigate?</a:t>
            </a:r>
          </a:p>
          <a:p>
            <a:pPr marL="0" indent="0" eaLnBrk="1" hangingPunct="1">
              <a:spcBef>
                <a:spcPts val="0"/>
              </a:spcBef>
              <a:buNone/>
            </a:pPr>
            <a:r>
              <a:rPr lang="en-US" sz="1900" dirty="0">
                <a:solidFill>
                  <a:srgbClr val="0000FF"/>
                </a:solidFill>
              </a:rPr>
              <a:t>Harassment – Appointed investigator who is SHIC trained and outside the immediate chain of command</a:t>
            </a:r>
          </a:p>
          <a:p>
            <a:pPr marL="0" indent="0" eaLnBrk="1" hangingPunct="1">
              <a:spcBef>
                <a:spcPts val="0"/>
              </a:spcBef>
              <a:buNone/>
            </a:pPr>
            <a:r>
              <a:rPr lang="en-US" sz="1900" dirty="0">
                <a:solidFill>
                  <a:srgbClr val="0000FF"/>
                </a:solidFill>
              </a:rPr>
              <a:t>Assault - CID</a:t>
            </a:r>
          </a:p>
          <a:p>
            <a:pPr marL="0" indent="0" eaLnBrk="1" hangingPunct="1">
              <a:spcBef>
                <a:spcPts val="0"/>
              </a:spcBef>
              <a:buNone/>
            </a:pPr>
            <a:endParaRPr lang="en-US" sz="1900" dirty="0"/>
          </a:p>
          <a:p>
            <a:pPr marL="457200" indent="-457200" eaLnBrk="1" hangingPunct="1">
              <a:spcBef>
                <a:spcPts val="0"/>
              </a:spcBef>
              <a:buNone/>
            </a:pPr>
            <a:endParaRPr lang="en-US" sz="1900" dirty="0"/>
          </a:p>
        </p:txBody>
      </p:sp>
    </p:spTree>
    <p:extLst>
      <p:ext uri="{BB962C8B-B14F-4D97-AF65-F5344CB8AC3E}">
        <p14:creationId xmlns:p14="http://schemas.microsoft.com/office/powerpoint/2010/main" val="117527292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fill="hold"/>
                                        <p:tgtEl>
                                          <p:spTgt spid="71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Effect transition="in" filter="fade">
                                      <p:cBhvr>
                                        <p:cTn id="13" dur="500"/>
                                        <p:tgtEl>
                                          <p:spTgt spid="717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2">
                                            <p:txEl>
                                              <p:pRg st="2" end="2"/>
                                            </p:txEl>
                                          </p:spTgt>
                                        </p:tgtEl>
                                        <p:attrNameLst>
                                          <p:attrName>style.visibility</p:attrName>
                                        </p:attrNameLst>
                                      </p:cBhvr>
                                      <p:to>
                                        <p:strVal val="visible"/>
                                      </p:to>
                                    </p:set>
                                    <p:animEffect transition="in" filter="fade">
                                      <p:cBhvr>
                                        <p:cTn id="18" dur="500"/>
                                        <p:tgtEl>
                                          <p:spTgt spid="717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anim calcmode="lin" valueType="num">
                                      <p:cBhvr additive="base">
                                        <p:cTn id="23" dur="500" fill="hold"/>
                                        <p:tgtEl>
                                          <p:spTgt spid="717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172">
                                            <p:txEl>
                                              <p:pRg st="4" end="4"/>
                                            </p:txEl>
                                          </p:spTgt>
                                        </p:tgtEl>
                                        <p:attrNameLst>
                                          <p:attrName>style.visibility</p:attrName>
                                        </p:attrNameLst>
                                      </p:cBhvr>
                                      <p:to>
                                        <p:strVal val="visible"/>
                                      </p:to>
                                    </p:set>
                                    <p:animEffect transition="in" filter="fade">
                                      <p:cBhvr>
                                        <p:cTn id="29" dur="500"/>
                                        <p:tgtEl>
                                          <p:spTgt spid="717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172">
                                            <p:txEl>
                                              <p:pRg st="6" end="6"/>
                                            </p:txEl>
                                          </p:spTgt>
                                        </p:tgtEl>
                                        <p:attrNameLst>
                                          <p:attrName>style.visibility</p:attrName>
                                        </p:attrNameLst>
                                      </p:cBhvr>
                                      <p:to>
                                        <p:strVal val="visible"/>
                                      </p:to>
                                    </p:set>
                                    <p:anim calcmode="lin" valueType="num">
                                      <p:cBhvr additive="base">
                                        <p:cTn id="34" dur="500" fill="hold"/>
                                        <p:tgtEl>
                                          <p:spTgt spid="7172">
                                            <p:txEl>
                                              <p:pRg st="6" end="6"/>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17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172">
                                            <p:txEl>
                                              <p:pRg st="7" end="7"/>
                                            </p:txEl>
                                          </p:spTgt>
                                        </p:tgtEl>
                                        <p:attrNameLst>
                                          <p:attrName>style.visibility</p:attrName>
                                        </p:attrNameLst>
                                      </p:cBhvr>
                                      <p:to>
                                        <p:strVal val="visible"/>
                                      </p:to>
                                    </p:set>
                                    <p:animEffect transition="in" filter="fade">
                                      <p:cBhvr>
                                        <p:cTn id="40" dur="500"/>
                                        <p:tgtEl>
                                          <p:spTgt spid="717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172">
                                            <p:txEl>
                                              <p:pRg st="8" end="8"/>
                                            </p:txEl>
                                          </p:spTgt>
                                        </p:tgtEl>
                                        <p:attrNameLst>
                                          <p:attrName>style.visibility</p:attrName>
                                        </p:attrNameLst>
                                      </p:cBhvr>
                                      <p:to>
                                        <p:strVal val="visible"/>
                                      </p:to>
                                    </p:set>
                                    <p:anim calcmode="lin" valueType="num">
                                      <p:cBhvr additive="base">
                                        <p:cTn id="45" dur="500" fill="hold"/>
                                        <p:tgtEl>
                                          <p:spTgt spid="7172">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17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172">
                                            <p:txEl>
                                              <p:pRg st="9" end="9"/>
                                            </p:txEl>
                                          </p:spTgt>
                                        </p:tgtEl>
                                        <p:attrNameLst>
                                          <p:attrName>style.visibility</p:attrName>
                                        </p:attrNameLst>
                                      </p:cBhvr>
                                      <p:to>
                                        <p:strVal val="visible"/>
                                      </p:to>
                                    </p:set>
                                    <p:animEffect transition="in" filter="fade">
                                      <p:cBhvr>
                                        <p:cTn id="51" dur="500"/>
                                        <p:tgtEl>
                                          <p:spTgt spid="717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172">
                                            <p:txEl>
                                              <p:pRg st="10" end="10"/>
                                            </p:txEl>
                                          </p:spTgt>
                                        </p:tgtEl>
                                        <p:attrNameLst>
                                          <p:attrName>style.visibility</p:attrName>
                                        </p:attrNameLst>
                                      </p:cBhvr>
                                      <p:to>
                                        <p:strVal val="visible"/>
                                      </p:to>
                                    </p:set>
                                    <p:animEffect transition="in" filter="fade">
                                      <p:cBhvr>
                                        <p:cTn id="56" dur="500"/>
                                        <p:tgtEl>
                                          <p:spTgt spid="717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a:t>U.S. Army Inspector General School   </a:t>
            </a:r>
            <a:fld id="{6A490C54-E7A1-4A10-8701-55D063FD533E}" type="slidenum">
              <a:rPr lang="en-US" smtClean="0"/>
              <a:pPr/>
              <a:t>53</a:t>
            </a:fld>
            <a:endParaRPr lang="en-US"/>
          </a:p>
        </p:txBody>
      </p:sp>
      <p:sp>
        <p:nvSpPr>
          <p:cNvPr id="7171" name="Rectangle 6"/>
          <p:cNvSpPr>
            <a:spLocks noGrp="1" noChangeArrowheads="1"/>
          </p:cNvSpPr>
          <p:nvPr>
            <p:ph type="title"/>
          </p:nvPr>
        </p:nvSpPr>
        <p:spPr>
          <a:xfrm>
            <a:off x="1009079" y="244475"/>
            <a:ext cx="7086600" cy="1219200"/>
          </a:xfrm>
        </p:spPr>
        <p:txBody>
          <a:bodyPr/>
          <a:lstStyle/>
          <a:p>
            <a:pPr eaLnBrk="1" hangingPunct="1"/>
            <a:r>
              <a:rPr lang="en-US" dirty="0"/>
              <a:t>Summary</a:t>
            </a:r>
          </a:p>
        </p:txBody>
      </p:sp>
      <p:sp>
        <p:nvSpPr>
          <p:cNvPr id="7172" name="Rectangle 7"/>
          <p:cNvSpPr>
            <a:spLocks noGrp="1" noChangeArrowheads="1"/>
          </p:cNvSpPr>
          <p:nvPr>
            <p:ph type="body" idx="1"/>
          </p:nvPr>
        </p:nvSpPr>
        <p:spPr>
          <a:xfrm>
            <a:off x="326571" y="1612401"/>
            <a:ext cx="8339592" cy="5005388"/>
          </a:xfrm>
        </p:spPr>
        <p:txBody>
          <a:bodyPr/>
          <a:lstStyle/>
          <a:p>
            <a:pPr marL="457200" indent="-457200" eaLnBrk="1" hangingPunct="1">
              <a:spcBef>
                <a:spcPts val="0"/>
              </a:spcBef>
              <a:buFontTx/>
              <a:buAutoNum type="arabicPeriod"/>
            </a:pPr>
            <a:r>
              <a:rPr lang="en-US" sz="1900" dirty="0"/>
              <a:t>Described the Army's policy on relationships between Soldiers of different rank, to include social, family, business, and personal relationships.</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Identified what office can work complaints regarding  discrimination based on sex or sexual orientation.</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Described an IG's actions upon receiving an allegation of sexual harassment or sexual assault.</a:t>
            </a:r>
          </a:p>
          <a:p>
            <a:pPr marL="457200" indent="-457200" eaLnBrk="1" hangingPunct="1">
              <a:spcBef>
                <a:spcPts val="0"/>
              </a:spcBef>
              <a:buFontTx/>
              <a:buAutoNum type="arabicPeriod"/>
            </a:pPr>
            <a:endParaRPr lang="en-US" sz="1900" dirty="0"/>
          </a:p>
          <a:p>
            <a:pPr marL="457200" indent="-457200" eaLnBrk="1" hangingPunct="1">
              <a:spcBef>
                <a:spcPts val="0"/>
              </a:spcBef>
              <a:buFontTx/>
              <a:buAutoNum type="arabicPeriod"/>
            </a:pPr>
            <a:r>
              <a:rPr lang="en-US" sz="1900" dirty="0"/>
              <a:t>Identified what office can work a complaint involving sexual harassment or sexual assault.</a:t>
            </a:r>
          </a:p>
          <a:p>
            <a:pPr marL="457200" indent="-457200" eaLnBrk="1" hangingPunct="1">
              <a:spcBef>
                <a:spcPts val="0"/>
              </a:spcBef>
              <a:buNone/>
            </a:pPr>
            <a:endParaRPr lang="en-US" sz="1900" dirty="0"/>
          </a:p>
          <a:p>
            <a:pPr marL="457200" indent="-457200" eaLnBrk="1" hangingPunct="1">
              <a:spcBef>
                <a:spcPts val="0"/>
              </a:spcBef>
              <a:buNone/>
            </a:pPr>
            <a:r>
              <a:rPr lang="en-US" sz="1900" dirty="0"/>
              <a:t>5.   Described the Army's policy on Combating Trafficking in Persons (CTIP).</a:t>
            </a:r>
          </a:p>
          <a:p>
            <a:pPr marL="457200" indent="-457200" eaLnBrk="1" hangingPunct="1">
              <a:spcBef>
                <a:spcPts val="0"/>
              </a:spcBef>
              <a:buFontTx/>
              <a:buAutoNum type="arabicPeriod"/>
            </a:pPr>
            <a:endParaRPr lang="en-US" sz="1900" dirty="0"/>
          </a:p>
          <a:p>
            <a:pPr marL="457200" indent="-457200" eaLnBrk="1" hangingPunct="1">
              <a:spcBef>
                <a:spcPts val="0"/>
              </a:spcBef>
              <a:buNone/>
            </a:pPr>
            <a:r>
              <a:rPr lang="en-US" sz="1900" dirty="0"/>
              <a:t>6.   Described an IG's actions upon receiving an allegation or an issue involving trafficking in persons.</a:t>
            </a:r>
          </a:p>
          <a:p>
            <a:pPr marL="457200" indent="-457200" eaLnBrk="1" hangingPunct="1">
              <a:spcBef>
                <a:spcPts val="0"/>
              </a:spcBef>
              <a:buFontTx/>
              <a:buAutoNum type="arabicPeriod"/>
            </a:pPr>
            <a:endParaRPr lang="en-US" sz="1900" dirty="0"/>
          </a:p>
          <a:p>
            <a:pPr marL="457200" indent="-457200" eaLnBrk="1" hangingPunct="1">
              <a:spcBef>
                <a:spcPts val="0"/>
              </a:spcBef>
              <a:buNone/>
            </a:pPr>
            <a:endParaRPr lang="en-US" sz="1900" dirty="0"/>
          </a:p>
        </p:txBody>
      </p:sp>
    </p:spTree>
    <p:extLst>
      <p:ext uri="{BB962C8B-B14F-4D97-AF65-F5344CB8AC3E}">
        <p14:creationId xmlns:p14="http://schemas.microsoft.com/office/powerpoint/2010/main" val="3226391138"/>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6"/>
          <p:cNvSpPr txBox="1">
            <a:spLocks noChangeArrowheads="1"/>
          </p:cNvSpPr>
          <p:nvPr/>
        </p:nvSpPr>
        <p:spPr bwMode="auto">
          <a:xfrm>
            <a:off x="1828800" y="533400"/>
            <a:ext cx="5486400" cy="914400"/>
          </a:xfrm>
          <a:prstGeom prst="rect">
            <a:avLst/>
          </a:prstGeom>
          <a:noFill/>
          <a:ln w="76200">
            <a:noFill/>
            <a:miter lim="800000"/>
            <a:headEnd/>
            <a:tailEnd/>
          </a:ln>
        </p:spPr>
        <p:txBody>
          <a:bodyPr>
            <a:spAutoFit/>
          </a:bodyPr>
          <a:lstStyle/>
          <a:p>
            <a:pPr>
              <a:spcBef>
                <a:spcPct val="50000"/>
              </a:spcBef>
            </a:pPr>
            <a:r>
              <a:rPr lang="en-US" sz="5400" b="1" dirty="0"/>
              <a:t>Questions?</a:t>
            </a:r>
          </a:p>
        </p:txBody>
      </p:sp>
      <p:sp>
        <p:nvSpPr>
          <p:cNvPr id="89092" name="Rectangle 7"/>
          <p:cNvSpPr>
            <a:spLocks noGrp="1" noChangeArrowheads="1"/>
          </p:cNvSpPr>
          <p:nvPr>
            <p:ph type="ftr"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U.S. Army Inspector General School   </a:t>
            </a:r>
            <a:fld id="{C0621D60-ED95-44F8-B689-14A8D572DD3F}" type="slidenum">
              <a:rPr lang="en-US"/>
              <a:pPr/>
              <a:t>54</a:t>
            </a:fld>
            <a:endParaRPr lang="en-US"/>
          </a:p>
        </p:txBody>
      </p:sp>
      <p:pic>
        <p:nvPicPr>
          <p:cNvPr id="1026" name="Picture 2" descr="Were here to help grunge rubber stamp Royalty Free Vector">
            <a:extLst>
              <a:ext uri="{FF2B5EF4-FFF2-40B4-BE49-F238E27FC236}">
                <a16:creationId xmlns:a16="http://schemas.microsoft.com/office/drawing/2014/main" id="{4BFA5037-AED4-9B0B-B757-4838130027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04"/>
          <a:stretch/>
        </p:blipFill>
        <p:spPr bwMode="auto">
          <a:xfrm>
            <a:off x="2087991" y="1600199"/>
            <a:ext cx="4968018" cy="48283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3"/>
          <p:cNvSpPr>
            <a:spLocks noGrp="1" noChangeArrowheads="1"/>
          </p:cNvSpPr>
          <p:nvPr>
            <p:ph type="ctrTitle"/>
          </p:nvPr>
        </p:nvSpPr>
        <p:spPr/>
        <p:txBody>
          <a:bodyPr/>
          <a:lstStyle/>
          <a:p>
            <a:pPr eaLnBrk="1" hangingPunct="1"/>
            <a:r>
              <a:rPr lang="en-US" sz="4000" dirty="0"/>
              <a:t>Prohibited Relationships / Fraternization</a:t>
            </a:r>
          </a:p>
        </p:txBody>
      </p:sp>
      <p:sp>
        <p:nvSpPr>
          <p:cNvPr id="9219" name="Text Box 2052"/>
          <p:cNvSpPr txBox="1">
            <a:spLocks noChangeArrowheads="1"/>
          </p:cNvSpPr>
          <p:nvPr/>
        </p:nvSpPr>
        <p:spPr bwMode="auto">
          <a:xfrm>
            <a:off x="4432300" y="5838825"/>
            <a:ext cx="184150" cy="457200"/>
          </a:xfrm>
          <a:prstGeom prst="rect">
            <a:avLst/>
          </a:prstGeom>
          <a:noFill/>
          <a:ln w="76200">
            <a:noFill/>
            <a:miter lim="800000"/>
            <a:headEnd/>
            <a:tailEnd/>
          </a:ln>
        </p:spPr>
        <p:txBody>
          <a:bodyPr wrap="none">
            <a:spAutoFit/>
          </a:bodyP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U.S. Army Inspector General School   </a:t>
            </a:r>
            <a:fld id="{F03AA77A-53AD-455B-9BEF-08D476995B22}" type="slidenum">
              <a:rPr lang="en-US" smtClean="0"/>
              <a:pPr/>
              <a:t>7</a:t>
            </a:fld>
            <a:endParaRPr lang="en-US"/>
          </a:p>
        </p:txBody>
      </p:sp>
      <p:sp>
        <p:nvSpPr>
          <p:cNvPr id="1028" name="Rectangle 2"/>
          <p:cNvSpPr>
            <a:spLocks noGrp="1" noChangeArrowheads="1"/>
          </p:cNvSpPr>
          <p:nvPr>
            <p:ph type="title"/>
          </p:nvPr>
        </p:nvSpPr>
        <p:spPr>
          <a:xfrm>
            <a:off x="1512888" y="244475"/>
            <a:ext cx="7086600" cy="1219200"/>
          </a:xfrm>
        </p:spPr>
        <p:txBody>
          <a:bodyPr/>
          <a:lstStyle/>
          <a:p>
            <a:pPr eaLnBrk="1" hangingPunct="1"/>
            <a:r>
              <a:rPr lang="en-US" sz="4000" dirty="0"/>
              <a:t>Army Prohibited Relations / Fraternization Policy </a:t>
            </a:r>
            <a:br>
              <a:rPr lang="en-US" sz="4000" dirty="0"/>
            </a:br>
            <a:r>
              <a:rPr lang="en-US" sz="3600" dirty="0">
                <a:solidFill>
                  <a:schemeClr val="tx1"/>
                </a:solidFill>
              </a:rPr>
              <a:t>References</a:t>
            </a:r>
          </a:p>
        </p:txBody>
      </p:sp>
      <p:sp>
        <p:nvSpPr>
          <p:cNvPr id="1029" name="Rectangle 3"/>
          <p:cNvSpPr>
            <a:spLocks noGrp="1" noChangeArrowheads="1"/>
          </p:cNvSpPr>
          <p:nvPr>
            <p:ph type="body" sz="half" idx="1"/>
          </p:nvPr>
        </p:nvSpPr>
        <p:spPr>
          <a:xfrm>
            <a:off x="460375" y="2048573"/>
            <a:ext cx="8455025" cy="4637088"/>
          </a:xfrm>
        </p:spPr>
        <p:txBody>
          <a:bodyPr/>
          <a:lstStyle/>
          <a:p>
            <a:pPr eaLnBrk="1" hangingPunct="1">
              <a:buFont typeface="Arial" panose="020B0604020202020204" pitchFamily="34" charset="0"/>
              <a:buChar char="•"/>
            </a:pPr>
            <a:r>
              <a:rPr lang="en-US" sz="2800" dirty="0"/>
              <a:t>AR 600-32, Conduct Between Soldiers of Different Grades </a:t>
            </a:r>
          </a:p>
          <a:p>
            <a:pPr eaLnBrk="1" hangingPunct="1"/>
            <a:r>
              <a:rPr lang="en-US" sz="2800" dirty="0"/>
              <a:t>Article 92, UCMJ, Failure to obey order or regulation</a:t>
            </a:r>
          </a:p>
          <a:p>
            <a:pPr eaLnBrk="1" hangingPunct="1"/>
            <a:r>
              <a:rPr lang="en-US" sz="2800" dirty="0"/>
              <a:t>DA PAM 600-35, Relationships Between Soldiers of Different Ranks</a:t>
            </a:r>
          </a:p>
          <a:p>
            <a:pPr eaLnBrk="1" hangingPunct="1">
              <a:buNone/>
            </a:pPr>
            <a:r>
              <a:rPr lang="en-US" sz="2800" dirty="0"/>
              <a:t> </a:t>
            </a:r>
          </a:p>
        </p:txBody>
      </p:sp>
      <p:graphicFrame>
        <p:nvGraphicFramePr>
          <p:cNvPr id="1026" name="Object 4"/>
          <p:cNvGraphicFramePr>
            <a:graphicFrameLocks noGrp="1" noChangeAspect="1"/>
          </p:cNvGraphicFramePr>
          <p:nvPr>
            <p:ph sz="half" idx="2"/>
            <p:extLst>
              <p:ext uri="{D42A27DB-BD31-4B8C-83A1-F6EECF244321}">
                <p14:modId xmlns:p14="http://schemas.microsoft.com/office/powerpoint/2010/main" val="3651138498"/>
              </p:ext>
            </p:extLst>
          </p:nvPr>
        </p:nvGraphicFramePr>
        <p:xfrm>
          <a:off x="6984836" y="5372839"/>
          <a:ext cx="1930564" cy="1454999"/>
        </p:xfrm>
        <a:graphic>
          <a:graphicData uri="http://schemas.openxmlformats.org/presentationml/2006/ole">
            <mc:AlternateContent xmlns:mc="http://schemas.openxmlformats.org/markup-compatibility/2006">
              <mc:Choice xmlns:v="urn:schemas-microsoft-com:vml" Requires="v">
                <p:oleObj name="Clip" r:id="rId3" imgW="1839600" imgH="1387800" progId="">
                  <p:embed/>
                </p:oleObj>
              </mc:Choice>
              <mc:Fallback>
                <p:oleObj name="Clip" r:id="rId3" imgW="1839600" imgH="13878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836" y="5372839"/>
                        <a:ext cx="1930564" cy="145499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ll/>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a:t>U.S. Army Inspector General School   </a:t>
            </a:r>
            <a:fld id="{5E8CC1EC-77A8-4B4F-9561-FD22E3B91C66}" type="slidenum">
              <a:rPr lang="en-US" smtClean="0"/>
              <a:pPr/>
              <a:t>8</a:t>
            </a:fld>
            <a:endParaRPr lang="en-US"/>
          </a:p>
        </p:txBody>
      </p:sp>
      <p:sp>
        <p:nvSpPr>
          <p:cNvPr id="11267" name="Rectangle 1030"/>
          <p:cNvSpPr>
            <a:spLocks noGrp="1" noChangeArrowheads="1"/>
          </p:cNvSpPr>
          <p:nvPr>
            <p:ph type="title"/>
          </p:nvPr>
        </p:nvSpPr>
        <p:spPr>
          <a:xfrm>
            <a:off x="1025335" y="244475"/>
            <a:ext cx="7963390" cy="1219200"/>
          </a:xfrm>
        </p:spPr>
        <p:txBody>
          <a:bodyPr/>
          <a:lstStyle/>
          <a:p>
            <a:pPr eaLnBrk="1" hangingPunct="1"/>
            <a:r>
              <a:rPr lang="en-US" sz="4000" dirty="0"/>
              <a:t>Prohibited Relationship</a:t>
            </a:r>
            <a:br>
              <a:rPr lang="en-US" sz="4000" dirty="0"/>
            </a:br>
            <a:r>
              <a:rPr lang="en-US" sz="4000" dirty="0"/>
              <a:t>Policy Applicability</a:t>
            </a:r>
          </a:p>
        </p:txBody>
      </p:sp>
      <p:sp>
        <p:nvSpPr>
          <p:cNvPr id="11268" name="Rectangle 1031"/>
          <p:cNvSpPr>
            <a:spLocks noGrp="1" noChangeArrowheads="1"/>
          </p:cNvSpPr>
          <p:nvPr>
            <p:ph type="body" idx="1"/>
          </p:nvPr>
        </p:nvSpPr>
        <p:spPr>
          <a:xfrm>
            <a:off x="530225" y="1817688"/>
            <a:ext cx="8289925" cy="3427412"/>
          </a:xfrm>
        </p:spPr>
        <p:txBody>
          <a:bodyPr/>
          <a:lstStyle/>
          <a:p>
            <a:pPr eaLnBrk="1" hangingPunct="1">
              <a:lnSpc>
                <a:spcPct val="90000"/>
              </a:lnSpc>
            </a:pPr>
            <a:r>
              <a:rPr lang="en-US" dirty="0"/>
              <a:t>This policy applies to relationships between:</a:t>
            </a:r>
          </a:p>
          <a:p>
            <a:pPr lvl="1" eaLnBrk="1" hangingPunct="1"/>
            <a:r>
              <a:rPr lang="en-US" dirty="0"/>
              <a:t>Army personnel (including military technicians in the USAR and ARNG)</a:t>
            </a:r>
          </a:p>
          <a:p>
            <a:pPr lvl="1" eaLnBrk="1" hangingPunct="1">
              <a:lnSpc>
                <a:spcPct val="20000"/>
              </a:lnSpc>
            </a:pPr>
            <a:endParaRPr lang="en-US" dirty="0"/>
          </a:p>
          <a:p>
            <a:pPr lvl="1" eaLnBrk="1" hangingPunct="1"/>
            <a:r>
              <a:rPr lang="en-US" dirty="0"/>
              <a:t>Army and other military service personnel</a:t>
            </a:r>
          </a:p>
          <a:p>
            <a:pPr lvl="1" eaLnBrk="1" hangingPunct="1">
              <a:lnSpc>
                <a:spcPct val="150000"/>
              </a:lnSpc>
            </a:pPr>
            <a:r>
              <a:rPr lang="en-US" dirty="0"/>
              <a:t>Different sex and same sex</a:t>
            </a:r>
          </a:p>
        </p:txBody>
      </p:sp>
      <p:pic>
        <p:nvPicPr>
          <p:cNvPr id="11270" name="Picture 1170" descr="Photo_18"/>
          <p:cNvPicPr>
            <a:picLocks noChangeAspect="1" noChangeArrowheads="1"/>
          </p:cNvPicPr>
          <p:nvPr/>
        </p:nvPicPr>
        <p:blipFill>
          <a:blip r:embed="rId3" cstate="print"/>
          <a:srcRect/>
          <a:stretch>
            <a:fillRect/>
          </a:stretch>
        </p:blipFill>
        <p:spPr bwMode="auto">
          <a:xfrm>
            <a:off x="6692900" y="5318125"/>
            <a:ext cx="1535113" cy="990600"/>
          </a:xfrm>
          <a:prstGeom prst="rect">
            <a:avLst/>
          </a:prstGeom>
          <a:noFill/>
          <a:ln w="9525">
            <a:noFill/>
            <a:miter lim="800000"/>
            <a:headEnd/>
            <a:tailEnd/>
          </a:ln>
        </p:spPr>
      </p:pic>
      <p:pic>
        <p:nvPicPr>
          <p:cNvPr id="11271" name="Picture 1172" descr="Photo_3"/>
          <p:cNvPicPr>
            <a:picLocks noChangeAspect="1" noChangeArrowheads="1"/>
          </p:cNvPicPr>
          <p:nvPr/>
        </p:nvPicPr>
        <p:blipFill>
          <a:blip r:embed="rId4" cstate="print"/>
          <a:srcRect/>
          <a:stretch>
            <a:fillRect/>
          </a:stretch>
        </p:blipFill>
        <p:spPr bwMode="auto">
          <a:xfrm>
            <a:off x="881063" y="5318125"/>
            <a:ext cx="1535112" cy="990600"/>
          </a:xfrm>
          <a:prstGeom prst="rect">
            <a:avLst/>
          </a:prstGeom>
          <a:noFill/>
          <a:ln w="9525">
            <a:noFill/>
            <a:miter lim="800000"/>
            <a:headEnd/>
            <a:tailEnd/>
          </a:ln>
        </p:spPr>
      </p:pic>
      <p:pic>
        <p:nvPicPr>
          <p:cNvPr id="11272" name="Picture 1174" descr="Photo_21"/>
          <p:cNvPicPr>
            <a:picLocks noChangeAspect="1" noChangeArrowheads="1"/>
          </p:cNvPicPr>
          <p:nvPr/>
        </p:nvPicPr>
        <p:blipFill>
          <a:blip r:embed="rId5" cstate="print"/>
          <a:srcRect/>
          <a:stretch>
            <a:fillRect/>
          </a:stretch>
        </p:blipFill>
        <p:spPr bwMode="auto">
          <a:xfrm>
            <a:off x="4754563" y="5318125"/>
            <a:ext cx="1535112" cy="990600"/>
          </a:xfrm>
          <a:prstGeom prst="rect">
            <a:avLst/>
          </a:prstGeom>
          <a:noFill/>
          <a:ln w="9525">
            <a:noFill/>
            <a:miter lim="800000"/>
            <a:headEnd/>
            <a:tailEnd/>
          </a:ln>
        </p:spPr>
      </p:pic>
      <p:sp>
        <p:nvSpPr>
          <p:cNvPr id="11273" name="Text Box 1175"/>
          <p:cNvSpPr txBox="1">
            <a:spLocks noChangeArrowheads="1"/>
          </p:cNvSpPr>
          <p:nvPr/>
        </p:nvSpPr>
        <p:spPr bwMode="auto">
          <a:xfrm>
            <a:off x="5770563" y="6484938"/>
            <a:ext cx="2364750"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2-2.a.</a:t>
            </a:r>
          </a:p>
        </p:txBody>
      </p:sp>
      <p:pic>
        <p:nvPicPr>
          <p:cNvPr id="10" name="Picture 9" descr="SCIE_ACU_Image11.jpg"/>
          <p:cNvPicPr>
            <a:picLocks noChangeAspect="1"/>
          </p:cNvPicPr>
          <p:nvPr/>
        </p:nvPicPr>
        <p:blipFill>
          <a:blip r:embed="rId6" cstate="print"/>
          <a:stretch>
            <a:fillRect/>
          </a:stretch>
        </p:blipFill>
        <p:spPr>
          <a:xfrm>
            <a:off x="2874296" y="5296450"/>
            <a:ext cx="1536192" cy="1026176"/>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a:t>U.S. Army Inspector General School   </a:t>
            </a:r>
            <a:fld id="{5E8CC1EC-77A8-4B4F-9561-FD22E3B91C66}" type="slidenum">
              <a:rPr lang="en-US" smtClean="0"/>
              <a:pPr/>
              <a:t>9</a:t>
            </a:fld>
            <a:endParaRPr lang="en-US"/>
          </a:p>
        </p:txBody>
      </p:sp>
      <p:sp>
        <p:nvSpPr>
          <p:cNvPr id="11267" name="Rectangle 1030"/>
          <p:cNvSpPr>
            <a:spLocks noGrp="1" noChangeArrowheads="1"/>
          </p:cNvSpPr>
          <p:nvPr>
            <p:ph type="title"/>
          </p:nvPr>
        </p:nvSpPr>
        <p:spPr>
          <a:xfrm>
            <a:off x="530225" y="77014"/>
            <a:ext cx="8118665" cy="1219200"/>
          </a:xfrm>
        </p:spPr>
        <p:txBody>
          <a:bodyPr/>
          <a:lstStyle/>
          <a:p>
            <a:pPr eaLnBrk="1" hangingPunct="1"/>
            <a:r>
              <a:rPr lang="en-US" sz="4000" dirty="0"/>
              <a:t>Prohibited Relationship Applicability</a:t>
            </a:r>
          </a:p>
        </p:txBody>
      </p:sp>
      <p:sp>
        <p:nvSpPr>
          <p:cNvPr id="11268" name="Rectangle 1031"/>
          <p:cNvSpPr>
            <a:spLocks noGrp="1" noChangeArrowheads="1"/>
          </p:cNvSpPr>
          <p:nvPr>
            <p:ph type="body" idx="1"/>
          </p:nvPr>
        </p:nvSpPr>
        <p:spPr>
          <a:xfrm>
            <a:off x="530225" y="1817688"/>
            <a:ext cx="8289925" cy="3427412"/>
          </a:xfrm>
        </p:spPr>
        <p:txBody>
          <a:bodyPr/>
          <a:lstStyle/>
          <a:p>
            <a:pPr eaLnBrk="1" hangingPunct="1">
              <a:lnSpc>
                <a:spcPct val="90000"/>
              </a:lnSpc>
            </a:pPr>
            <a:r>
              <a:rPr lang="en-US" dirty="0"/>
              <a:t>This policy applies to relationships between:</a:t>
            </a:r>
          </a:p>
          <a:p>
            <a:pPr lvl="1" eaLnBrk="1" hangingPunct="1"/>
            <a:r>
              <a:rPr lang="en-US" dirty="0">
                <a:solidFill>
                  <a:srgbClr val="0033CC"/>
                </a:solidFill>
              </a:rPr>
              <a:t>Officers</a:t>
            </a:r>
            <a:r>
              <a:rPr lang="en-US" dirty="0"/>
              <a:t> (to include warrant officers) and </a:t>
            </a:r>
            <a:r>
              <a:rPr lang="en-US" dirty="0">
                <a:solidFill>
                  <a:srgbClr val="0033CC"/>
                </a:solidFill>
              </a:rPr>
              <a:t>enlisted Soldiers</a:t>
            </a:r>
          </a:p>
          <a:p>
            <a:pPr lvl="1" eaLnBrk="1" hangingPunct="1"/>
            <a:r>
              <a:rPr lang="en-US" dirty="0">
                <a:solidFill>
                  <a:srgbClr val="0033CC"/>
                </a:solidFill>
              </a:rPr>
              <a:t>Noncommissioned Officers </a:t>
            </a:r>
            <a:r>
              <a:rPr lang="en-US" dirty="0"/>
              <a:t>(corporal to command sergeant major / sergeant major) and </a:t>
            </a:r>
            <a:r>
              <a:rPr lang="en-US" dirty="0">
                <a:solidFill>
                  <a:srgbClr val="0033CC"/>
                </a:solidFill>
              </a:rPr>
              <a:t>junior enlisted Soldiers </a:t>
            </a:r>
            <a:r>
              <a:rPr lang="en-US" dirty="0"/>
              <a:t>(private to specialist)</a:t>
            </a:r>
          </a:p>
        </p:txBody>
      </p:sp>
      <p:sp>
        <p:nvSpPr>
          <p:cNvPr id="2" name="TextBox 1"/>
          <p:cNvSpPr txBox="1"/>
          <p:nvPr/>
        </p:nvSpPr>
        <p:spPr>
          <a:xfrm>
            <a:off x="3685764" y="1293059"/>
            <a:ext cx="1726756" cy="461665"/>
          </a:xfrm>
          <a:prstGeom prst="rect">
            <a:avLst/>
          </a:prstGeom>
          <a:noFill/>
        </p:spPr>
        <p:txBody>
          <a:bodyPr wrap="none" rtlCol="0">
            <a:spAutoFit/>
          </a:bodyPr>
          <a:lstStyle/>
          <a:p>
            <a:r>
              <a:rPr lang="en-US" dirty="0"/>
              <a:t>(continued)</a:t>
            </a:r>
          </a:p>
        </p:txBody>
      </p:sp>
      <p:sp>
        <p:nvSpPr>
          <p:cNvPr id="3" name="Text Box 1175">
            <a:extLst>
              <a:ext uri="{FF2B5EF4-FFF2-40B4-BE49-F238E27FC236}">
                <a16:creationId xmlns:a16="http://schemas.microsoft.com/office/drawing/2014/main" id="{B7F480B0-9E45-CFE1-F8B4-143C5D081013}"/>
              </a:ext>
            </a:extLst>
          </p:cNvPr>
          <p:cNvSpPr txBox="1">
            <a:spLocks noChangeArrowheads="1"/>
          </p:cNvSpPr>
          <p:nvPr/>
        </p:nvSpPr>
        <p:spPr bwMode="auto">
          <a:xfrm>
            <a:off x="5770563" y="6484938"/>
            <a:ext cx="2364750" cy="338554"/>
          </a:xfrm>
          <a:prstGeom prst="rect">
            <a:avLst/>
          </a:prstGeom>
          <a:noFill/>
          <a:ln w="76200">
            <a:noFill/>
            <a:miter lim="800000"/>
            <a:headEnd/>
            <a:tailEnd/>
          </a:ln>
        </p:spPr>
        <p:txBody>
          <a:bodyPr wrap="none">
            <a:spAutoFit/>
          </a:bodyPr>
          <a:lstStyle/>
          <a:p>
            <a:pPr algn="l"/>
            <a:r>
              <a:rPr lang="en-US" sz="1600" b="1" dirty="0">
                <a:solidFill>
                  <a:srgbClr val="006600"/>
                </a:solidFill>
              </a:rPr>
              <a:t>AR 600-32, para. 2-2.a.</a:t>
            </a:r>
          </a:p>
        </p:txBody>
      </p:sp>
    </p:spTree>
    <p:extLst>
      <p:ext uri="{BB962C8B-B14F-4D97-AF65-F5344CB8AC3E}">
        <p14:creationId xmlns:p14="http://schemas.microsoft.com/office/powerpoint/2010/main" val="51356787"/>
      </p:ext>
    </p:extLst>
  </p:cSld>
  <p:clrMapOvr>
    <a:masterClrMapping/>
  </p:clrMapOvr>
  <p:transition/>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G:\SOP\TIGU Chart Template.pot</Template>
  <TotalTime>1042457435</TotalTime>
  <Pages>84</Pages>
  <Words>4973</Words>
  <Application>Microsoft Office PowerPoint</Application>
  <PresentationFormat>Custom</PresentationFormat>
  <Paragraphs>611</Paragraphs>
  <Slides>54</Slides>
  <Notes>54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Arial</vt:lpstr>
      <vt:lpstr>Times New Roman</vt:lpstr>
      <vt:lpstr>TimesNewRomanPSMT</vt:lpstr>
      <vt:lpstr>Wingdings</vt:lpstr>
      <vt:lpstr>TIGU Chart Template</vt:lpstr>
      <vt:lpstr>Clip</vt:lpstr>
      <vt:lpstr>Inspector General Issues </vt:lpstr>
      <vt:lpstr>IG Issues - Why?</vt:lpstr>
      <vt:lpstr>Terminal Learning Objective</vt:lpstr>
      <vt:lpstr>IG Issues ELOs </vt:lpstr>
      <vt:lpstr>PowerPoint Presentation</vt:lpstr>
      <vt:lpstr>Prohibited Relationships / Fraternization</vt:lpstr>
      <vt:lpstr>Army Prohibited Relations / Fraternization Policy  References</vt:lpstr>
      <vt:lpstr>Prohibited Relationship Policy Applicability</vt:lpstr>
      <vt:lpstr>Prohibited Relationship Applicability</vt:lpstr>
      <vt:lpstr>Prohibited Relationships</vt:lpstr>
      <vt:lpstr>PowerPoint Presentation</vt:lpstr>
      <vt:lpstr>PowerPoint Presentation</vt:lpstr>
      <vt:lpstr>Social &amp; Family Relationships</vt:lpstr>
      <vt:lpstr>Gambling</vt:lpstr>
      <vt:lpstr>Other Prohibited Relationships</vt:lpstr>
      <vt:lpstr>Sexual Orientation</vt:lpstr>
      <vt:lpstr>Sexual Orientation References</vt:lpstr>
      <vt:lpstr>Sexual Orientation Defined</vt:lpstr>
      <vt:lpstr>Complaints of  Discrimination </vt:lpstr>
      <vt:lpstr>Complaints Involving Suicide  </vt:lpstr>
      <vt:lpstr> Complaints Involving Suicide References and Resources</vt:lpstr>
      <vt:lpstr>Complaints Involving Suicide</vt:lpstr>
      <vt:lpstr>The IG’s Role</vt:lpstr>
      <vt:lpstr>Sexual Misconduct in the Army</vt:lpstr>
      <vt:lpstr>Army SHARP Program  References</vt:lpstr>
      <vt:lpstr>Army SHARP Program  References (cont’d)</vt:lpstr>
      <vt:lpstr>Sexual Harassment Investigations </vt:lpstr>
      <vt:lpstr>What is Sexual Harassment?</vt:lpstr>
      <vt:lpstr> Who Works Sexual Harassment Complaints?</vt:lpstr>
      <vt:lpstr>What is Sexual Assault?</vt:lpstr>
      <vt:lpstr>Sexual Assault  Report and Care</vt:lpstr>
      <vt:lpstr>The IG’s Role in Sexual Assault IGARs</vt:lpstr>
      <vt:lpstr>IGARs Involving Wrongful Broadcast of Intimate Images</vt:lpstr>
      <vt:lpstr>Combating Trafficking in Persons</vt:lpstr>
      <vt:lpstr>Combating Trafficking in Persons (CTIP) References and Resources</vt:lpstr>
      <vt:lpstr>Trafficking: As Defined by the Trafficking Victims Protection Act of 2000</vt:lpstr>
      <vt:lpstr>Trafficking in Persons (TIP) or Human Trafficking</vt:lpstr>
      <vt:lpstr>Army Policy</vt:lpstr>
      <vt:lpstr>The IG’s Role</vt:lpstr>
      <vt:lpstr> Accommodating Religious Practices  </vt:lpstr>
      <vt:lpstr>Accommodating Religious Practices References </vt:lpstr>
      <vt:lpstr>Accommodating Religious Practices </vt:lpstr>
      <vt:lpstr>Accommodating Religious Practices </vt:lpstr>
      <vt:lpstr>Accommodating Religious Practices  Decision Authority (DA) - Unit commander? GCMCA? DAG1? OTSG? (AR 600-20)   </vt:lpstr>
      <vt:lpstr>Religious Accommodations The IG’s Role..  Get left of the problem</vt:lpstr>
      <vt:lpstr> Reporting Prohibited Activities </vt:lpstr>
      <vt:lpstr>Reporting Prohibited Activities  References and Resources</vt:lpstr>
      <vt:lpstr>Reporting Prohibited Activities </vt:lpstr>
      <vt:lpstr>Reporting Prohibited Activities </vt:lpstr>
      <vt:lpstr>Reporting Prohibited Activities </vt:lpstr>
      <vt:lpstr>IG Issues - Why?</vt:lpstr>
      <vt:lpstr>Check on Learning</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 GENERAL (IG) ISSUES</dc:title>
  <dc:creator>DAIG</dc:creator>
  <cp:lastModifiedBy>Odhner, Bronwyn B LTC USARMY HQDA OTIG (USA)</cp:lastModifiedBy>
  <cp:revision>3260</cp:revision>
  <cp:lastPrinted>2023-11-22T16:19:17Z</cp:lastPrinted>
  <dcterms:created xsi:type="dcterms:W3CDTF">1996-10-16T09:08:32Z</dcterms:created>
  <dcterms:modified xsi:type="dcterms:W3CDTF">2025-02-24T17:35:52Z</dcterms:modified>
</cp:coreProperties>
</file>