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1" r:id="rId1"/>
  </p:sldMasterIdLst>
  <p:notesMasterIdLst>
    <p:notesMasterId r:id="rId77"/>
  </p:notesMasterIdLst>
  <p:handoutMasterIdLst>
    <p:handoutMasterId r:id="rId78"/>
  </p:handoutMasterIdLst>
  <p:sldIdLst>
    <p:sldId id="256" r:id="rId2"/>
    <p:sldId id="315" r:id="rId3"/>
    <p:sldId id="349" r:id="rId4"/>
    <p:sldId id="257" r:id="rId5"/>
    <p:sldId id="259" r:id="rId6"/>
    <p:sldId id="262" r:id="rId7"/>
    <p:sldId id="352" r:id="rId8"/>
    <p:sldId id="260" r:id="rId9"/>
    <p:sldId id="261" r:id="rId10"/>
    <p:sldId id="277" r:id="rId11"/>
    <p:sldId id="273" r:id="rId12"/>
    <p:sldId id="279" r:id="rId13"/>
    <p:sldId id="258" r:id="rId14"/>
    <p:sldId id="276" r:id="rId15"/>
    <p:sldId id="332" r:id="rId16"/>
    <p:sldId id="274" r:id="rId17"/>
    <p:sldId id="275" r:id="rId18"/>
    <p:sldId id="323" r:id="rId19"/>
    <p:sldId id="329" r:id="rId20"/>
    <p:sldId id="280" r:id="rId21"/>
    <p:sldId id="333" r:id="rId22"/>
    <p:sldId id="330" r:id="rId23"/>
    <p:sldId id="287" r:id="rId24"/>
    <p:sldId id="289" r:id="rId25"/>
    <p:sldId id="281" r:id="rId26"/>
    <p:sldId id="282" r:id="rId27"/>
    <p:sldId id="283" r:id="rId28"/>
    <p:sldId id="284" r:id="rId29"/>
    <p:sldId id="285" r:id="rId30"/>
    <p:sldId id="286" r:id="rId31"/>
    <p:sldId id="295" r:id="rId32"/>
    <p:sldId id="327" r:id="rId33"/>
    <p:sldId id="334" r:id="rId34"/>
    <p:sldId id="293" r:id="rId35"/>
    <p:sldId id="290" r:id="rId36"/>
    <p:sldId id="339" r:id="rId37"/>
    <p:sldId id="344" r:id="rId38"/>
    <p:sldId id="288" r:id="rId39"/>
    <p:sldId id="341" r:id="rId40"/>
    <p:sldId id="296" r:id="rId41"/>
    <p:sldId id="297" r:id="rId42"/>
    <p:sldId id="326" r:id="rId43"/>
    <p:sldId id="317" r:id="rId44"/>
    <p:sldId id="350" r:id="rId45"/>
    <p:sldId id="324" r:id="rId46"/>
    <p:sldId id="318" r:id="rId47"/>
    <p:sldId id="300" r:id="rId48"/>
    <p:sldId id="301" r:id="rId49"/>
    <p:sldId id="335" r:id="rId50"/>
    <p:sldId id="299" r:id="rId51"/>
    <p:sldId id="302" r:id="rId52"/>
    <p:sldId id="336" r:id="rId53"/>
    <p:sldId id="303" r:id="rId54"/>
    <p:sldId id="309" r:id="rId55"/>
    <p:sldId id="304" r:id="rId56"/>
    <p:sldId id="305" r:id="rId57"/>
    <p:sldId id="319" r:id="rId58"/>
    <p:sldId id="353" r:id="rId59"/>
    <p:sldId id="320" r:id="rId60"/>
    <p:sldId id="264" r:id="rId61"/>
    <p:sldId id="265" r:id="rId62"/>
    <p:sldId id="263" r:id="rId63"/>
    <p:sldId id="266" r:id="rId64"/>
    <p:sldId id="267" r:id="rId65"/>
    <p:sldId id="270" r:id="rId66"/>
    <p:sldId id="337" r:id="rId67"/>
    <p:sldId id="271" r:id="rId68"/>
    <p:sldId id="272" r:id="rId69"/>
    <p:sldId id="314" r:id="rId70"/>
    <p:sldId id="321" r:id="rId71"/>
    <p:sldId id="268" r:id="rId72"/>
    <p:sldId id="278" r:id="rId73"/>
    <p:sldId id="308" r:id="rId74"/>
    <p:sldId id="348" r:id="rId75"/>
    <p:sldId id="310" r:id="rId76"/>
  </p:sldIdLst>
  <p:sldSz cx="9144000" cy="6858000" type="screen4x3"/>
  <p:notesSz cx="6950075" cy="9236075"/>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18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522" autoAdjust="0"/>
  </p:normalViewPr>
  <p:slideViewPr>
    <p:cSldViewPr>
      <p:cViewPr varScale="1">
        <p:scale>
          <a:sx n="94" d="100"/>
          <a:sy n="94" d="100"/>
        </p:scale>
        <p:origin x="2094" y="84"/>
      </p:cViewPr>
      <p:guideLst>
        <p:guide orient="horz" pos="2160"/>
        <p:guide pos="2880"/>
      </p:guideLst>
    </p:cSldViewPr>
  </p:slideViewPr>
  <p:notesTextViewPr>
    <p:cViewPr>
      <p:scale>
        <a:sx n="3" d="2"/>
        <a:sy n="3" d="2"/>
      </p:scale>
      <p:origin x="0" y="0"/>
    </p:cViewPr>
  </p:notesTextViewPr>
  <p:sorterViewPr>
    <p:cViewPr>
      <p:scale>
        <a:sx n="80" d="100"/>
        <a:sy n="80" d="100"/>
      </p:scale>
      <p:origin x="0" y="0"/>
    </p:cViewPr>
  </p:sorterViewPr>
  <p:notesViewPr>
    <p:cSldViewPr>
      <p:cViewPr>
        <p:scale>
          <a:sx n="75" d="100"/>
          <a:sy n="75" d="100"/>
        </p:scale>
        <p:origin x="4068" y="440"/>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bwMode="auto">
          <a:xfrm>
            <a:off x="0" y="0"/>
            <a:ext cx="3011488" cy="461963"/>
          </a:xfrm>
          <a:prstGeom prst="rect">
            <a:avLst/>
          </a:prstGeom>
          <a:noFill/>
          <a:ln w="9525">
            <a:noFill/>
            <a:miter lim="800000"/>
            <a:headEnd/>
            <a:tailEnd/>
          </a:ln>
          <a:effectLst/>
        </p:spPr>
        <p:txBody>
          <a:bodyPr vert="horz" wrap="square" lIns="92305" tIns="46153" rIns="92305" bIns="46153" numCol="1" anchor="t" anchorCtr="0" compatLnSpc="1">
            <a:prstTxWarp prst="textNoShape">
              <a:avLst/>
            </a:prstTxWarp>
          </a:bodyPr>
          <a:lstStyle>
            <a:lvl1pPr defTabSz="922902" eaLnBrk="1" hangingPunct="1">
              <a:defRPr sz="1200">
                <a:latin typeface="Arial" charset="0"/>
              </a:defRPr>
            </a:lvl1pPr>
          </a:lstStyle>
          <a:p>
            <a:pPr>
              <a:defRPr/>
            </a:pPr>
            <a:endParaRPr lang="en-US"/>
          </a:p>
        </p:txBody>
      </p:sp>
      <p:sp>
        <p:nvSpPr>
          <p:cNvPr id="116739" name="Rectangle 3"/>
          <p:cNvSpPr>
            <a:spLocks noGrp="1" noChangeArrowheads="1"/>
          </p:cNvSpPr>
          <p:nvPr>
            <p:ph type="dt" sz="quarter" idx="1"/>
          </p:nvPr>
        </p:nvSpPr>
        <p:spPr bwMode="auto">
          <a:xfrm>
            <a:off x="3937000" y="0"/>
            <a:ext cx="3011488" cy="461963"/>
          </a:xfrm>
          <a:prstGeom prst="rect">
            <a:avLst/>
          </a:prstGeom>
          <a:noFill/>
          <a:ln w="9525">
            <a:noFill/>
            <a:miter lim="800000"/>
            <a:headEnd/>
            <a:tailEnd/>
          </a:ln>
          <a:effectLst/>
        </p:spPr>
        <p:txBody>
          <a:bodyPr vert="horz" wrap="square" lIns="92305" tIns="46153" rIns="92305" bIns="46153" numCol="1" anchor="t" anchorCtr="0" compatLnSpc="1">
            <a:prstTxWarp prst="textNoShape">
              <a:avLst/>
            </a:prstTxWarp>
          </a:bodyPr>
          <a:lstStyle>
            <a:lvl1pPr algn="r" defTabSz="922902" eaLnBrk="1" hangingPunct="1">
              <a:defRPr sz="1200">
                <a:latin typeface="Arial" charset="0"/>
              </a:defRPr>
            </a:lvl1pPr>
          </a:lstStyle>
          <a:p>
            <a:pPr>
              <a:defRPr/>
            </a:pPr>
            <a:endParaRPr lang="en-US"/>
          </a:p>
        </p:txBody>
      </p:sp>
      <p:sp>
        <p:nvSpPr>
          <p:cNvPr id="116740" name="Rectangle 4"/>
          <p:cNvSpPr>
            <a:spLocks noGrp="1" noChangeArrowheads="1"/>
          </p:cNvSpPr>
          <p:nvPr>
            <p:ph type="ftr" sz="quarter" idx="2"/>
          </p:nvPr>
        </p:nvSpPr>
        <p:spPr bwMode="auto">
          <a:xfrm>
            <a:off x="0" y="8774113"/>
            <a:ext cx="3011488" cy="460375"/>
          </a:xfrm>
          <a:prstGeom prst="rect">
            <a:avLst/>
          </a:prstGeom>
          <a:noFill/>
          <a:ln w="9525">
            <a:noFill/>
            <a:miter lim="800000"/>
            <a:headEnd/>
            <a:tailEnd/>
          </a:ln>
          <a:effectLst/>
        </p:spPr>
        <p:txBody>
          <a:bodyPr vert="horz" wrap="square" lIns="92305" tIns="46153" rIns="92305" bIns="46153" numCol="1" anchor="b" anchorCtr="0" compatLnSpc="1">
            <a:prstTxWarp prst="textNoShape">
              <a:avLst/>
            </a:prstTxWarp>
          </a:bodyPr>
          <a:lstStyle>
            <a:lvl1pPr defTabSz="922902" eaLnBrk="1" hangingPunct="1">
              <a:defRPr sz="1200">
                <a:latin typeface="Arial" charset="0"/>
              </a:defRPr>
            </a:lvl1pPr>
          </a:lstStyle>
          <a:p>
            <a:pPr>
              <a:defRPr/>
            </a:pPr>
            <a:r>
              <a:rPr lang="en-US"/>
              <a:t>Ethics and Standards of Conduct</a:t>
            </a:r>
          </a:p>
        </p:txBody>
      </p:sp>
      <p:sp>
        <p:nvSpPr>
          <p:cNvPr id="116741" name="Rectangle 5"/>
          <p:cNvSpPr>
            <a:spLocks noGrp="1" noChangeArrowheads="1"/>
          </p:cNvSpPr>
          <p:nvPr>
            <p:ph type="sldNum" sz="quarter" idx="3"/>
          </p:nvPr>
        </p:nvSpPr>
        <p:spPr bwMode="auto">
          <a:xfrm>
            <a:off x="3937000" y="8774113"/>
            <a:ext cx="3011488" cy="460375"/>
          </a:xfrm>
          <a:prstGeom prst="rect">
            <a:avLst/>
          </a:prstGeom>
          <a:noFill/>
          <a:ln w="9525">
            <a:noFill/>
            <a:miter lim="800000"/>
            <a:headEnd/>
            <a:tailEnd/>
          </a:ln>
          <a:effectLst/>
        </p:spPr>
        <p:txBody>
          <a:bodyPr vert="horz" wrap="square" lIns="92305" tIns="46153" rIns="92305" bIns="46153" numCol="1" anchor="b" anchorCtr="0" compatLnSpc="1">
            <a:prstTxWarp prst="textNoShape">
              <a:avLst/>
            </a:prstTxWarp>
          </a:bodyPr>
          <a:lstStyle>
            <a:lvl1pPr algn="r" defTabSz="922338" eaLnBrk="1" hangingPunct="1">
              <a:defRPr sz="1200">
                <a:latin typeface="Arial" panose="020B0604020202020204" pitchFamily="34" charset="0"/>
              </a:defRPr>
            </a:lvl1pPr>
          </a:lstStyle>
          <a:p>
            <a:pPr>
              <a:defRPr/>
            </a:pPr>
            <a:fld id="{E096C688-812D-4739-818E-AC92FDD5D53B}" type="slidenum">
              <a:rPr lang="en-US" altLang="en-US"/>
              <a:pPr>
                <a:defRPr/>
              </a:pPr>
              <a:t>‹#›</a:t>
            </a:fld>
            <a:endParaRPr lang="en-US" altLang="en-US"/>
          </a:p>
        </p:txBody>
      </p:sp>
    </p:spTree>
    <p:extLst>
      <p:ext uri="{BB962C8B-B14F-4D97-AF65-F5344CB8AC3E}">
        <p14:creationId xmlns:p14="http://schemas.microsoft.com/office/powerpoint/2010/main" val="31579986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3011488" cy="461963"/>
          </a:xfrm>
          <a:prstGeom prst="rect">
            <a:avLst/>
          </a:prstGeom>
          <a:noFill/>
          <a:ln w="9525">
            <a:noFill/>
            <a:miter lim="800000"/>
            <a:headEnd/>
            <a:tailEnd/>
          </a:ln>
          <a:effectLst/>
        </p:spPr>
        <p:txBody>
          <a:bodyPr vert="horz" wrap="square" lIns="92305" tIns="46153" rIns="92305" bIns="46153" numCol="1" anchor="t" anchorCtr="0" compatLnSpc="1">
            <a:prstTxWarp prst="textNoShape">
              <a:avLst/>
            </a:prstTxWarp>
          </a:bodyPr>
          <a:lstStyle>
            <a:lvl1pPr defTabSz="922902" eaLnBrk="1" hangingPunct="1">
              <a:defRPr sz="1200">
                <a:latin typeface="Arial" charset="0"/>
              </a:defRPr>
            </a:lvl1pPr>
          </a:lstStyle>
          <a:p>
            <a:pPr>
              <a:defRPr/>
            </a:pPr>
            <a:endParaRPr lang="en-US"/>
          </a:p>
        </p:txBody>
      </p:sp>
      <p:sp>
        <p:nvSpPr>
          <p:cNvPr id="22531" name="Rectangle 3"/>
          <p:cNvSpPr>
            <a:spLocks noGrp="1" noChangeArrowheads="1"/>
          </p:cNvSpPr>
          <p:nvPr>
            <p:ph type="dt" idx="1"/>
          </p:nvPr>
        </p:nvSpPr>
        <p:spPr bwMode="auto">
          <a:xfrm>
            <a:off x="3937000" y="0"/>
            <a:ext cx="3011488" cy="461963"/>
          </a:xfrm>
          <a:prstGeom prst="rect">
            <a:avLst/>
          </a:prstGeom>
          <a:noFill/>
          <a:ln w="9525">
            <a:noFill/>
            <a:miter lim="800000"/>
            <a:headEnd/>
            <a:tailEnd/>
          </a:ln>
          <a:effectLst/>
        </p:spPr>
        <p:txBody>
          <a:bodyPr vert="horz" wrap="square" lIns="92305" tIns="46153" rIns="92305" bIns="46153" numCol="1" anchor="t" anchorCtr="0" compatLnSpc="1">
            <a:prstTxWarp prst="textNoShape">
              <a:avLst/>
            </a:prstTxWarp>
          </a:bodyPr>
          <a:lstStyle>
            <a:lvl1pPr algn="r" defTabSz="922902" eaLnBrk="1" hangingPunct="1">
              <a:defRPr sz="1200">
                <a:latin typeface="Arial"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66813" y="692150"/>
            <a:ext cx="4618037" cy="34639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3" name="Rectangle 5"/>
          <p:cNvSpPr>
            <a:spLocks noGrp="1" noChangeArrowheads="1"/>
          </p:cNvSpPr>
          <p:nvPr>
            <p:ph type="body" sz="quarter" idx="3"/>
          </p:nvPr>
        </p:nvSpPr>
        <p:spPr bwMode="auto">
          <a:xfrm>
            <a:off x="695325" y="4386263"/>
            <a:ext cx="5559425" cy="4157662"/>
          </a:xfrm>
          <a:prstGeom prst="rect">
            <a:avLst/>
          </a:prstGeom>
          <a:noFill/>
          <a:ln w="9525">
            <a:noFill/>
            <a:miter lim="800000"/>
            <a:headEnd/>
            <a:tailEnd/>
          </a:ln>
          <a:effectLst/>
        </p:spPr>
        <p:txBody>
          <a:bodyPr vert="horz" wrap="square" lIns="92305" tIns="46153" rIns="92305" bIns="4615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2534" name="Rectangle 6"/>
          <p:cNvSpPr>
            <a:spLocks noGrp="1" noChangeArrowheads="1"/>
          </p:cNvSpPr>
          <p:nvPr>
            <p:ph type="ftr" sz="quarter" idx="4"/>
          </p:nvPr>
        </p:nvSpPr>
        <p:spPr bwMode="auto">
          <a:xfrm>
            <a:off x="0" y="8774113"/>
            <a:ext cx="3011488" cy="460375"/>
          </a:xfrm>
          <a:prstGeom prst="rect">
            <a:avLst/>
          </a:prstGeom>
          <a:noFill/>
          <a:ln w="9525">
            <a:noFill/>
            <a:miter lim="800000"/>
            <a:headEnd/>
            <a:tailEnd/>
          </a:ln>
          <a:effectLst/>
        </p:spPr>
        <p:txBody>
          <a:bodyPr vert="horz" wrap="square" lIns="92305" tIns="46153" rIns="92305" bIns="46153" numCol="1" anchor="b" anchorCtr="0" compatLnSpc="1">
            <a:prstTxWarp prst="textNoShape">
              <a:avLst/>
            </a:prstTxWarp>
          </a:bodyPr>
          <a:lstStyle>
            <a:lvl1pPr defTabSz="922902" eaLnBrk="1" hangingPunct="1">
              <a:defRPr sz="1200">
                <a:latin typeface="Arial" charset="0"/>
              </a:defRPr>
            </a:lvl1pPr>
          </a:lstStyle>
          <a:p>
            <a:pPr>
              <a:defRPr/>
            </a:pPr>
            <a:endParaRPr lang="en-US"/>
          </a:p>
        </p:txBody>
      </p:sp>
      <p:sp>
        <p:nvSpPr>
          <p:cNvPr id="22535" name="Rectangle 7"/>
          <p:cNvSpPr>
            <a:spLocks noGrp="1" noChangeArrowheads="1"/>
          </p:cNvSpPr>
          <p:nvPr>
            <p:ph type="sldNum" sz="quarter" idx="5"/>
          </p:nvPr>
        </p:nvSpPr>
        <p:spPr bwMode="auto">
          <a:xfrm>
            <a:off x="3937000" y="8774113"/>
            <a:ext cx="3011488" cy="460375"/>
          </a:xfrm>
          <a:prstGeom prst="rect">
            <a:avLst/>
          </a:prstGeom>
          <a:noFill/>
          <a:ln w="9525">
            <a:noFill/>
            <a:miter lim="800000"/>
            <a:headEnd/>
            <a:tailEnd/>
          </a:ln>
          <a:effectLst/>
        </p:spPr>
        <p:txBody>
          <a:bodyPr vert="horz" wrap="square" lIns="92305" tIns="46153" rIns="92305" bIns="46153" numCol="1" anchor="b" anchorCtr="0" compatLnSpc="1">
            <a:prstTxWarp prst="textNoShape">
              <a:avLst/>
            </a:prstTxWarp>
          </a:bodyPr>
          <a:lstStyle>
            <a:lvl1pPr algn="r" defTabSz="922338" eaLnBrk="1" hangingPunct="1">
              <a:defRPr sz="1200">
                <a:latin typeface="Arial" panose="020B0604020202020204" pitchFamily="34" charset="0"/>
              </a:defRPr>
            </a:lvl1pPr>
          </a:lstStyle>
          <a:p>
            <a:pPr>
              <a:defRPr/>
            </a:pPr>
            <a:fld id="{DC1B0AF4-3DEE-49A1-AF4D-67C6FFCCD39E}" type="slidenum">
              <a:rPr lang="en-US" altLang="en-US"/>
              <a:pPr>
                <a:defRPr/>
              </a:pPr>
              <a:t>‹#›</a:t>
            </a:fld>
            <a:endParaRPr lang="en-US" altLang="en-US"/>
          </a:p>
        </p:txBody>
      </p:sp>
    </p:spTree>
    <p:extLst>
      <p:ext uri="{BB962C8B-B14F-4D97-AF65-F5344CB8AC3E}">
        <p14:creationId xmlns:p14="http://schemas.microsoft.com/office/powerpoint/2010/main" val="18566979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endParaRPr lang="en-US" altLang="en-US" smtClean="0">
              <a:latin typeface="Arial" panose="020B0604020202020204" pitchFamily="34" charset="0"/>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Tahoma" panose="020B0604030504040204" pitchFamily="34" charset="0"/>
              </a:defRPr>
            </a:lvl1pPr>
            <a:lvl2pPr marL="742950" indent="-285750" defTabSz="922338">
              <a:defRPr>
                <a:solidFill>
                  <a:schemeClr val="tx1"/>
                </a:solidFill>
                <a:latin typeface="Tahoma" panose="020B0604030504040204" pitchFamily="34" charset="0"/>
              </a:defRPr>
            </a:lvl2pPr>
            <a:lvl3pPr marL="1143000" indent="-228600" defTabSz="922338">
              <a:defRPr>
                <a:solidFill>
                  <a:schemeClr val="tx1"/>
                </a:solidFill>
                <a:latin typeface="Tahoma" panose="020B0604030504040204" pitchFamily="34" charset="0"/>
              </a:defRPr>
            </a:lvl3pPr>
            <a:lvl4pPr marL="1600200" indent="-228600" defTabSz="922338">
              <a:defRPr>
                <a:solidFill>
                  <a:schemeClr val="tx1"/>
                </a:solidFill>
                <a:latin typeface="Tahoma" panose="020B0604030504040204" pitchFamily="34" charset="0"/>
              </a:defRPr>
            </a:lvl4pPr>
            <a:lvl5pPr marL="2057400" indent="-228600" defTabSz="922338">
              <a:defRPr>
                <a:solidFill>
                  <a:schemeClr val="tx1"/>
                </a:solidFill>
                <a:latin typeface="Tahoma" panose="020B0604030504040204" pitchFamily="34" charset="0"/>
              </a:defRPr>
            </a:lvl5pPr>
            <a:lvl6pPr marL="2514600" indent="-228600" defTabSz="922338" eaLnBrk="0" fontAlgn="base" hangingPunct="0">
              <a:spcBef>
                <a:spcPct val="0"/>
              </a:spcBef>
              <a:spcAft>
                <a:spcPct val="0"/>
              </a:spcAft>
              <a:defRPr>
                <a:solidFill>
                  <a:schemeClr val="tx1"/>
                </a:solidFill>
                <a:latin typeface="Tahoma" panose="020B0604030504040204" pitchFamily="34" charset="0"/>
              </a:defRPr>
            </a:lvl6pPr>
            <a:lvl7pPr marL="2971800" indent="-228600" defTabSz="922338" eaLnBrk="0" fontAlgn="base" hangingPunct="0">
              <a:spcBef>
                <a:spcPct val="0"/>
              </a:spcBef>
              <a:spcAft>
                <a:spcPct val="0"/>
              </a:spcAft>
              <a:defRPr>
                <a:solidFill>
                  <a:schemeClr val="tx1"/>
                </a:solidFill>
                <a:latin typeface="Tahoma" panose="020B0604030504040204" pitchFamily="34" charset="0"/>
              </a:defRPr>
            </a:lvl7pPr>
            <a:lvl8pPr marL="3429000" indent="-228600" defTabSz="922338" eaLnBrk="0" fontAlgn="base" hangingPunct="0">
              <a:spcBef>
                <a:spcPct val="0"/>
              </a:spcBef>
              <a:spcAft>
                <a:spcPct val="0"/>
              </a:spcAft>
              <a:defRPr>
                <a:solidFill>
                  <a:schemeClr val="tx1"/>
                </a:solidFill>
                <a:latin typeface="Tahoma" panose="020B0604030504040204" pitchFamily="34" charset="0"/>
              </a:defRPr>
            </a:lvl8pPr>
            <a:lvl9pPr marL="3886200" indent="-228600" defTabSz="922338" eaLnBrk="0" fontAlgn="base" hangingPunct="0">
              <a:spcBef>
                <a:spcPct val="0"/>
              </a:spcBef>
              <a:spcAft>
                <a:spcPct val="0"/>
              </a:spcAft>
              <a:defRPr>
                <a:solidFill>
                  <a:schemeClr val="tx1"/>
                </a:solidFill>
                <a:latin typeface="Tahoma" panose="020B0604030504040204" pitchFamily="34" charset="0"/>
              </a:defRPr>
            </a:lvl9pPr>
          </a:lstStyle>
          <a:p>
            <a:fld id="{30CC5A75-0F4B-42D2-8DF4-1DF32EC357E3}" type="slidenum">
              <a:rPr lang="en-US" altLang="en-US" smtClean="0">
                <a:latin typeface="Arial" panose="020B0604020202020204" pitchFamily="34" charset="0"/>
              </a:rPr>
              <a:pPr/>
              <a:t>7</a:t>
            </a:fld>
            <a:endParaRPr lang="en-US" altLang="en-US" smtClean="0">
              <a:latin typeface="Arial" panose="020B0604020202020204" pitchFamily="34" charset="0"/>
            </a:endParaRPr>
          </a:p>
        </p:txBody>
      </p:sp>
    </p:spTree>
    <p:extLst>
      <p:ext uri="{BB962C8B-B14F-4D97-AF65-F5344CB8AC3E}">
        <p14:creationId xmlns:p14="http://schemas.microsoft.com/office/powerpoint/2010/main" val="2021848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Tahoma" panose="020B0604030504040204" pitchFamily="34" charset="0"/>
              </a:defRPr>
            </a:lvl1pPr>
            <a:lvl2pPr marL="742950" indent="-285750" defTabSz="922338">
              <a:defRPr>
                <a:solidFill>
                  <a:schemeClr val="tx1"/>
                </a:solidFill>
                <a:latin typeface="Tahoma" panose="020B0604030504040204" pitchFamily="34" charset="0"/>
              </a:defRPr>
            </a:lvl2pPr>
            <a:lvl3pPr marL="1143000" indent="-228600" defTabSz="922338">
              <a:defRPr>
                <a:solidFill>
                  <a:schemeClr val="tx1"/>
                </a:solidFill>
                <a:latin typeface="Tahoma" panose="020B0604030504040204" pitchFamily="34" charset="0"/>
              </a:defRPr>
            </a:lvl3pPr>
            <a:lvl4pPr marL="1600200" indent="-228600" defTabSz="922338">
              <a:defRPr>
                <a:solidFill>
                  <a:schemeClr val="tx1"/>
                </a:solidFill>
                <a:latin typeface="Tahoma" panose="020B0604030504040204" pitchFamily="34" charset="0"/>
              </a:defRPr>
            </a:lvl4pPr>
            <a:lvl5pPr marL="2057400" indent="-228600" defTabSz="922338">
              <a:defRPr>
                <a:solidFill>
                  <a:schemeClr val="tx1"/>
                </a:solidFill>
                <a:latin typeface="Tahoma" panose="020B0604030504040204" pitchFamily="34" charset="0"/>
              </a:defRPr>
            </a:lvl5pPr>
            <a:lvl6pPr marL="2514600" indent="-228600" defTabSz="922338" eaLnBrk="0" fontAlgn="base" hangingPunct="0">
              <a:spcBef>
                <a:spcPct val="0"/>
              </a:spcBef>
              <a:spcAft>
                <a:spcPct val="0"/>
              </a:spcAft>
              <a:defRPr>
                <a:solidFill>
                  <a:schemeClr val="tx1"/>
                </a:solidFill>
                <a:latin typeface="Tahoma" panose="020B0604030504040204" pitchFamily="34" charset="0"/>
              </a:defRPr>
            </a:lvl6pPr>
            <a:lvl7pPr marL="2971800" indent="-228600" defTabSz="922338" eaLnBrk="0" fontAlgn="base" hangingPunct="0">
              <a:spcBef>
                <a:spcPct val="0"/>
              </a:spcBef>
              <a:spcAft>
                <a:spcPct val="0"/>
              </a:spcAft>
              <a:defRPr>
                <a:solidFill>
                  <a:schemeClr val="tx1"/>
                </a:solidFill>
                <a:latin typeface="Tahoma" panose="020B0604030504040204" pitchFamily="34" charset="0"/>
              </a:defRPr>
            </a:lvl7pPr>
            <a:lvl8pPr marL="3429000" indent="-228600" defTabSz="922338" eaLnBrk="0" fontAlgn="base" hangingPunct="0">
              <a:spcBef>
                <a:spcPct val="0"/>
              </a:spcBef>
              <a:spcAft>
                <a:spcPct val="0"/>
              </a:spcAft>
              <a:defRPr>
                <a:solidFill>
                  <a:schemeClr val="tx1"/>
                </a:solidFill>
                <a:latin typeface="Tahoma" panose="020B0604030504040204" pitchFamily="34" charset="0"/>
              </a:defRPr>
            </a:lvl8pPr>
            <a:lvl9pPr marL="3886200" indent="-228600" defTabSz="922338" eaLnBrk="0" fontAlgn="base" hangingPunct="0">
              <a:spcBef>
                <a:spcPct val="0"/>
              </a:spcBef>
              <a:spcAft>
                <a:spcPct val="0"/>
              </a:spcAft>
              <a:defRPr>
                <a:solidFill>
                  <a:schemeClr val="tx1"/>
                </a:solidFill>
                <a:latin typeface="Tahoma" panose="020B0604030504040204" pitchFamily="34" charset="0"/>
              </a:defRPr>
            </a:lvl9pPr>
          </a:lstStyle>
          <a:p>
            <a:fld id="{FA940EF9-6376-42D3-A2D1-9E281596B353}" type="slidenum">
              <a:rPr lang="en-US" altLang="en-US" smtClean="0">
                <a:latin typeface="Arial" panose="020B0604020202020204" pitchFamily="34" charset="0"/>
              </a:rPr>
              <a:pPr/>
              <a:t>8</a:t>
            </a:fld>
            <a:endParaRPr lang="en-US" altLang="en-US" smtClean="0">
              <a:latin typeface="Arial" panose="020B0604020202020204" pitchFamily="34"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The Code of Federal Regulations (CFR) is the codification of the general and permanent rules published in the Federal Register by the executive departments and agencies of the Federal Government. It is divided into 50 titles that represent broad areas subject to Federal regulation. Each volume of the CFR is updated once each calendar year and is issued on a quarterly basis. </a:t>
            </a:r>
          </a:p>
        </p:txBody>
      </p:sp>
    </p:spTree>
    <p:extLst>
      <p:ext uri="{BB962C8B-B14F-4D97-AF65-F5344CB8AC3E}">
        <p14:creationId xmlns:p14="http://schemas.microsoft.com/office/powerpoint/2010/main" val="1198692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Tahoma" panose="020B0604030504040204" pitchFamily="34" charset="0"/>
              </a:defRPr>
            </a:lvl1pPr>
            <a:lvl2pPr marL="742950" indent="-285750" defTabSz="922338">
              <a:defRPr>
                <a:solidFill>
                  <a:schemeClr val="tx1"/>
                </a:solidFill>
                <a:latin typeface="Tahoma" panose="020B0604030504040204" pitchFamily="34" charset="0"/>
              </a:defRPr>
            </a:lvl2pPr>
            <a:lvl3pPr marL="1143000" indent="-228600" defTabSz="922338">
              <a:defRPr>
                <a:solidFill>
                  <a:schemeClr val="tx1"/>
                </a:solidFill>
                <a:latin typeface="Tahoma" panose="020B0604030504040204" pitchFamily="34" charset="0"/>
              </a:defRPr>
            </a:lvl3pPr>
            <a:lvl4pPr marL="1600200" indent="-228600" defTabSz="922338">
              <a:defRPr>
                <a:solidFill>
                  <a:schemeClr val="tx1"/>
                </a:solidFill>
                <a:latin typeface="Tahoma" panose="020B0604030504040204" pitchFamily="34" charset="0"/>
              </a:defRPr>
            </a:lvl4pPr>
            <a:lvl5pPr marL="2057400" indent="-228600" defTabSz="922338">
              <a:defRPr>
                <a:solidFill>
                  <a:schemeClr val="tx1"/>
                </a:solidFill>
                <a:latin typeface="Tahoma" panose="020B0604030504040204" pitchFamily="34" charset="0"/>
              </a:defRPr>
            </a:lvl5pPr>
            <a:lvl6pPr marL="2514600" indent="-228600" defTabSz="922338" eaLnBrk="0" fontAlgn="base" hangingPunct="0">
              <a:spcBef>
                <a:spcPct val="0"/>
              </a:spcBef>
              <a:spcAft>
                <a:spcPct val="0"/>
              </a:spcAft>
              <a:defRPr>
                <a:solidFill>
                  <a:schemeClr val="tx1"/>
                </a:solidFill>
                <a:latin typeface="Tahoma" panose="020B0604030504040204" pitchFamily="34" charset="0"/>
              </a:defRPr>
            </a:lvl6pPr>
            <a:lvl7pPr marL="2971800" indent="-228600" defTabSz="922338" eaLnBrk="0" fontAlgn="base" hangingPunct="0">
              <a:spcBef>
                <a:spcPct val="0"/>
              </a:spcBef>
              <a:spcAft>
                <a:spcPct val="0"/>
              </a:spcAft>
              <a:defRPr>
                <a:solidFill>
                  <a:schemeClr val="tx1"/>
                </a:solidFill>
                <a:latin typeface="Tahoma" panose="020B0604030504040204" pitchFamily="34" charset="0"/>
              </a:defRPr>
            </a:lvl7pPr>
            <a:lvl8pPr marL="3429000" indent="-228600" defTabSz="922338" eaLnBrk="0" fontAlgn="base" hangingPunct="0">
              <a:spcBef>
                <a:spcPct val="0"/>
              </a:spcBef>
              <a:spcAft>
                <a:spcPct val="0"/>
              </a:spcAft>
              <a:defRPr>
                <a:solidFill>
                  <a:schemeClr val="tx1"/>
                </a:solidFill>
                <a:latin typeface="Tahoma" panose="020B0604030504040204" pitchFamily="34" charset="0"/>
              </a:defRPr>
            </a:lvl8pPr>
            <a:lvl9pPr marL="3886200" indent="-228600" defTabSz="922338" eaLnBrk="0" fontAlgn="base" hangingPunct="0">
              <a:spcBef>
                <a:spcPct val="0"/>
              </a:spcBef>
              <a:spcAft>
                <a:spcPct val="0"/>
              </a:spcAft>
              <a:defRPr>
                <a:solidFill>
                  <a:schemeClr val="tx1"/>
                </a:solidFill>
                <a:latin typeface="Tahoma" panose="020B0604030504040204" pitchFamily="34" charset="0"/>
              </a:defRPr>
            </a:lvl9pPr>
          </a:lstStyle>
          <a:p>
            <a:fld id="{8E036654-7708-4C5C-A2DC-1EF2F86AA79D}" type="slidenum">
              <a:rPr lang="en-US" altLang="en-US" smtClean="0">
                <a:latin typeface="Arial" panose="020B0604020202020204" pitchFamily="34" charset="0"/>
              </a:rPr>
              <a:pPr/>
              <a:t>9</a:t>
            </a:fld>
            <a:endParaRPr lang="en-US" altLang="en-US" smtClean="0">
              <a:latin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Hand out card</a:t>
            </a:r>
          </a:p>
        </p:txBody>
      </p:sp>
    </p:spTree>
    <p:extLst>
      <p:ext uri="{BB962C8B-B14F-4D97-AF65-F5344CB8AC3E}">
        <p14:creationId xmlns:p14="http://schemas.microsoft.com/office/powerpoint/2010/main" val="577323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Tahoma" panose="020B0604030504040204" pitchFamily="34" charset="0"/>
              </a:defRPr>
            </a:lvl1pPr>
            <a:lvl2pPr marL="742950" indent="-285750" defTabSz="922338">
              <a:defRPr>
                <a:solidFill>
                  <a:schemeClr val="tx1"/>
                </a:solidFill>
                <a:latin typeface="Tahoma" panose="020B0604030504040204" pitchFamily="34" charset="0"/>
              </a:defRPr>
            </a:lvl2pPr>
            <a:lvl3pPr marL="1143000" indent="-228600" defTabSz="922338">
              <a:defRPr>
                <a:solidFill>
                  <a:schemeClr val="tx1"/>
                </a:solidFill>
                <a:latin typeface="Tahoma" panose="020B0604030504040204" pitchFamily="34" charset="0"/>
              </a:defRPr>
            </a:lvl3pPr>
            <a:lvl4pPr marL="1600200" indent="-228600" defTabSz="922338">
              <a:defRPr>
                <a:solidFill>
                  <a:schemeClr val="tx1"/>
                </a:solidFill>
                <a:latin typeface="Tahoma" panose="020B0604030504040204" pitchFamily="34" charset="0"/>
              </a:defRPr>
            </a:lvl4pPr>
            <a:lvl5pPr marL="2057400" indent="-228600" defTabSz="922338">
              <a:defRPr>
                <a:solidFill>
                  <a:schemeClr val="tx1"/>
                </a:solidFill>
                <a:latin typeface="Tahoma" panose="020B0604030504040204" pitchFamily="34" charset="0"/>
              </a:defRPr>
            </a:lvl5pPr>
            <a:lvl6pPr marL="2514600" indent="-228600" defTabSz="922338" eaLnBrk="0" fontAlgn="base" hangingPunct="0">
              <a:spcBef>
                <a:spcPct val="0"/>
              </a:spcBef>
              <a:spcAft>
                <a:spcPct val="0"/>
              </a:spcAft>
              <a:defRPr>
                <a:solidFill>
                  <a:schemeClr val="tx1"/>
                </a:solidFill>
                <a:latin typeface="Tahoma" panose="020B0604030504040204" pitchFamily="34" charset="0"/>
              </a:defRPr>
            </a:lvl6pPr>
            <a:lvl7pPr marL="2971800" indent="-228600" defTabSz="922338" eaLnBrk="0" fontAlgn="base" hangingPunct="0">
              <a:spcBef>
                <a:spcPct val="0"/>
              </a:spcBef>
              <a:spcAft>
                <a:spcPct val="0"/>
              </a:spcAft>
              <a:defRPr>
                <a:solidFill>
                  <a:schemeClr val="tx1"/>
                </a:solidFill>
                <a:latin typeface="Tahoma" panose="020B0604030504040204" pitchFamily="34" charset="0"/>
              </a:defRPr>
            </a:lvl7pPr>
            <a:lvl8pPr marL="3429000" indent="-228600" defTabSz="922338" eaLnBrk="0" fontAlgn="base" hangingPunct="0">
              <a:spcBef>
                <a:spcPct val="0"/>
              </a:spcBef>
              <a:spcAft>
                <a:spcPct val="0"/>
              </a:spcAft>
              <a:defRPr>
                <a:solidFill>
                  <a:schemeClr val="tx1"/>
                </a:solidFill>
                <a:latin typeface="Tahoma" panose="020B0604030504040204" pitchFamily="34" charset="0"/>
              </a:defRPr>
            </a:lvl8pPr>
            <a:lvl9pPr marL="3886200" indent="-228600" defTabSz="922338" eaLnBrk="0" fontAlgn="base" hangingPunct="0">
              <a:spcBef>
                <a:spcPct val="0"/>
              </a:spcBef>
              <a:spcAft>
                <a:spcPct val="0"/>
              </a:spcAft>
              <a:defRPr>
                <a:solidFill>
                  <a:schemeClr val="tx1"/>
                </a:solidFill>
                <a:latin typeface="Tahoma" panose="020B0604030504040204" pitchFamily="34" charset="0"/>
              </a:defRPr>
            </a:lvl9pPr>
          </a:lstStyle>
          <a:p>
            <a:fld id="{69A63C0B-E246-4324-B4C7-8E19A5528FD8}" type="slidenum">
              <a:rPr lang="en-US" altLang="en-US" smtClean="0">
                <a:latin typeface="Arial" panose="020B0604020202020204" pitchFamily="34" charset="0"/>
              </a:rPr>
              <a:pPr/>
              <a:t>13</a:t>
            </a:fld>
            <a:endParaRPr lang="en-US" altLang="en-US" smtClean="0">
              <a:latin typeface="Arial" panose="020B0604020202020204" pitchFamily="34"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1-100 “This Regulation provides a single source of standards of ethical conduct and ethics guidance, including direction in the areas of financial and employment disclosure systems, post-employment rules, enforcement and training.”</a:t>
            </a:r>
          </a:p>
        </p:txBody>
      </p:sp>
    </p:spTree>
    <p:extLst>
      <p:ext uri="{BB962C8B-B14F-4D97-AF65-F5344CB8AC3E}">
        <p14:creationId xmlns:p14="http://schemas.microsoft.com/office/powerpoint/2010/main" val="1600491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Tahoma" panose="020B0604030504040204" pitchFamily="34" charset="0"/>
              </a:defRPr>
            </a:lvl1pPr>
            <a:lvl2pPr marL="742950" indent="-285750" defTabSz="922338">
              <a:defRPr>
                <a:solidFill>
                  <a:schemeClr val="tx1"/>
                </a:solidFill>
                <a:latin typeface="Tahoma" panose="020B0604030504040204" pitchFamily="34" charset="0"/>
              </a:defRPr>
            </a:lvl2pPr>
            <a:lvl3pPr marL="1143000" indent="-228600" defTabSz="922338">
              <a:defRPr>
                <a:solidFill>
                  <a:schemeClr val="tx1"/>
                </a:solidFill>
                <a:latin typeface="Tahoma" panose="020B0604030504040204" pitchFamily="34" charset="0"/>
              </a:defRPr>
            </a:lvl3pPr>
            <a:lvl4pPr marL="1600200" indent="-228600" defTabSz="922338">
              <a:defRPr>
                <a:solidFill>
                  <a:schemeClr val="tx1"/>
                </a:solidFill>
                <a:latin typeface="Tahoma" panose="020B0604030504040204" pitchFamily="34" charset="0"/>
              </a:defRPr>
            </a:lvl4pPr>
            <a:lvl5pPr marL="2057400" indent="-228600" defTabSz="922338">
              <a:defRPr>
                <a:solidFill>
                  <a:schemeClr val="tx1"/>
                </a:solidFill>
                <a:latin typeface="Tahoma" panose="020B0604030504040204" pitchFamily="34" charset="0"/>
              </a:defRPr>
            </a:lvl5pPr>
            <a:lvl6pPr marL="2514600" indent="-228600" defTabSz="922338" eaLnBrk="0" fontAlgn="base" hangingPunct="0">
              <a:spcBef>
                <a:spcPct val="0"/>
              </a:spcBef>
              <a:spcAft>
                <a:spcPct val="0"/>
              </a:spcAft>
              <a:defRPr>
                <a:solidFill>
                  <a:schemeClr val="tx1"/>
                </a:solidFill>
                <a:latin typeface="Tahoma" panose="020B0604030504040204" pitchFamily="34" charset="0"/>
              </a:defRPr>
            </a:lvl6pPr>
            <a:lvl7pPr marL="2971800" indent="-228600" defTabSz="922338" eaLnBrk="0" fontAlgn="base" hangingPunct="0">
              <a:spcBef>
                <a:spcPct val="0"/>
              </a:spcBef>
              <a:spcAft>
                <a:spcPct val="0"/>
              </a:spcAft>
              <a:defRPr>
                <a:solidFill>
                  <a:schemeClr val="tx1"/>
                </a:solidFill>
                <a:latin typeface="Tahoma" panose="020B0604030504040204" pitchFamily="34" charset="0"/>
              </a:defRPr>
            </a:lvl7pPr>
            <a:lvl8pPr marL="3429000" indent="-228600" defTabSz="922338" eaLnBrk="0" fontAlgn="base" hangingPunct="0">
              <a:spcBef>
                <a:spcPct val="0"/>
              </a:spcBef>
              <a:spcAft>
                <a:spcPct val="0"/>
              </a:spcAft>
              <a:defRPr>
                <a:solidFill>
                  <a:schemeClr val="tx1"/>
                </a:solidFill>
                <a:latin typeface="Tahoma" panose="020B0604030504040204" pitchFamily="34" charset="0"/>
              </a:defRPr>
            </a:lvl8pPr>
            <a:lvl9pPr marL="3886200" indent="-228600" defTabSz="922338" eaLnBrk="0" fontAlgn="base" hangingPunct="0">
              <a:spcBef>
                <a:spcPct val="0"/>
              </a:spcBef>
              <a:spcAft>
                <a:spcPct val="0"/>
              </a:spcAft>
              <a:defRPr>
                <a:solidFill>
                  <a:schemeClr val="tx1"/>
                </a:solidFill>
                <a:latin typeface="Tahoma" panose="020B0604030504040204" pitchFamily="34" charset="0"/>
              </a:defRPr>
            </a:lvl9pPr>
          </a:lstStyle>
          <a:p>
            <a:fld id="{8D6D192F-6308-4A22-8798-DC78C24B7ACF}" type="slidenum">
              <a:rPr lang="en-US" altLang="en-US" smtClean="0">
                <a:latin typeface="Arial" panose="020B0604020202020204" pitchFamily="34" charset="0"/>
              </a:rPr>
              <a:pPr/>
              <a:t>50</a:t>
            </a:fld>
            <a:endParaRPr lang="en-US" altLang="en-US" smtClean="0">
              <a:latin typeface="Arial" panose="020B0604020202020204" pitchFamily="34" charset="0"/>
            </a:endParaRPr>
          </a:p>
        </p:txBody>
      </p:sp>
    </p:spTree>
    <p:extLst>
      <p:ext uri="{BB962C8B-B14F-4D97-AF65-F5344CB8AC3E}">
        <p14:creationId xmlns:p14="http://schemas.microsoft.com/office/powerpoint/2010/main" val="17315835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58" descr="U.S. Army Judge Advocate General's Corps Crest"/>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72400" y="228600"/>
            <a:ext cx="1066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 name="Group 13"/>
          <p:cNvGrpSpPr/>
          <p:nvPr userDrawn="1"/>
        </p:nvGrpSpPr>
        <p:grpSpPr>
          <a:xfrm>
            <a:off x="228600" y="6417032"/>
            <a:ext cx="8763000" cy="457200"/>
            <a:chOff x="228600" y="6417032"/>
            <a:chExt cx="8763000" cy="457200"/>
          </a:xfrm>
        </p:grpSpPr>
        <p:sp>
          <p:nvSpPr>
            <p:cNvPr id="5" name="Rectangle 159"/>
            <p:cNvSpPr>
              <a:spLocks noChangeArrowheads="1"/>
            </p:cNvSpPr>
            <p:nvPr userDrawn="1"/>
          </p:nvSpPr>
          <p:spPr bwMode="auto">
            <a:xfrm>
              <a:off x="4876800" y="6417032"/>
              <a:ext cx="4114800" cy="457200"/>
            </a:xfrm>
            <a:prstGeom prst="rect">
              <a:avLst/>
            </a:prstGeom>
            <a:noFill/>
            <a:ln w="9525">
              <a:noFill/>
              <a:miter lim="800000"/>
              <a:headEnd/>
              <a:tailEnd/>
            </a:ln>
            <a:effec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r>
                <a:rPr lang="en-US" altLang="en-US" sz="1400" b="1" i="1" dirty="0" smtClean="0">
                  <a:latin typeface="Arial" panose="020B0604020202020204" pitchFamily="34" charset="0"/>
                </a:rPr>
                <a:t>U.S. Army Inspector General School </a:t>
              </a:r>
            </a:p>
          </p:txBody>
        </p:sp>
        <p:sp>
          <p:nvSpPr>
            <p:cNvPr id="7" name="Line 161"/>
            <p:cNvSpPr>
              <a:spLocks noChangeShapeType="1"/>
            </p:cNvSpPr>
            <p:nvPr userDrawn="1"/>
          </p:nvSpPr>
          <p:spPr bwMode="auto">
            <a:xfrm>
              <a:off x="228600" y="6477000"/>
              <a:ext cx="4953000" cy="0"/>
            </a:xfrm>
            <a:prstGeom prst="line">
              <a:avLst/>
            </a:prstGeom>
            <a:noFill/>
            <a:ln w="76200">
              <a:solidFill>
                <a:srgbClr val="0000FF"/>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8" name="Line 162"/>
            <p:cNvSpPr>
              <a:spLocks noChangeShapeType="1"/>
            </p:cNvSpPr>
            <p:nvPr userDrawn="1"/>
          </p:nvSpPr>
          <p:spPr bwMode="auto">
            <a:xfrm>
              <a:off x="381000" y="6629400"/>
              <a:ext cx="4953000" cy="0"/>
            </a:xfrm>
            <a:prstGeom prst="line">
              <a:avLst/>
            </a:prstGeom>
            <a:noFill/>
            <a:ln w="76200">
              <a:solidFill>
                <a:srgbClr val="FF3300"/>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grpSp>
        <p:nvGrpSpPr>
          <p:cNvPr id="13" name="Group 12"/>
          <p:cNvGrpSpPr/>
          <p:nvPr userDrawn="1"/>
        </p:nvGrpSpPr>
        <p:grpSpPr>
          <a:xfrm>
            <a:off x="304800" y="123825"/>
            <a:ext cx="4343400" cy="1704975"/>
            <a:chOff x="304800" y="123825"/>
            <a:chExt cx="4343400" cy="1704975"/>
          </a:xfrm>
        </p:grpSpPr>
        <p:pic>
          <p:nvPicPr>
            <p:cNvPr id="6" name="Picture 160" descr="tigucrestlarge"/>
            <p:cNvPicPr>
              <a:picLocks noChangeAspect="1" noChangeArrowheads="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4800" y="123825"/>
              <a:ext cx="1371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163"/>
            <p:cNvSpPr>
              <a:spLocks noChangeArrowheads="1"/>
            </p:cNvSpPr>
            <p:nvPr userDrawn="1"/>
          </p:nvSpPr>
          <p:spPr bwMode="auto">
            <a:xfrm>
              <a:off x="533400" y="1371600"/>
              <a:ext cx="411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r>
                <a:rPr lang="en-US" altLang="en-US" sz="1400" i="1" dirty="0" smtClean="0">
                  <a:latin typeface="Arial" panose="020B0604020202020204" pitchFamily="34" charset="0"/>
                </a:rPr>
                <a:t>Ethics</a:t>
              </a:r>
            </a:p>
          </p:txBody>
        </p:sp>
      </p:gr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1584313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C990B44-419E-480F-9148-A9DD582A15C1}" type="slidenum">
              <a:rPr lang="en-US" altLang="en-US"/>
              <a:pPr>
                <a:defRPr/>
              </a:pPr>
              <a:t>‹#›</a:t>
            </a:fld>
            <a:endParaRPr lang="en-US" altLang="en-US"/>
          </a:p>
        </p:txBody>
      </p:sp>
    </p:spTree>
    <p:extLst>
      <p:ext uri="{BB962C8B-B14F-4D97-AF65-F5344CB8AC3E}">
        <p14:creationId xmlns:p14="http://schemas.microsoft.com/office/powerpoint/2010/main" val="1142096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FB90CDB-30B0-41CC-ABA5-E2C24C29A12C}" type="slidenum">
              <a:rPr lang="en-US" altLang="en-US"/>
              <a:pPr>
                <a:defRPr/>
              </a:pPr>
              <a:t>‹#›</a:t>
            </a:fld>
            <a:endParaRPr lang="en-US" altLang="en-US"/>
          </a:p>
        </p:txBody>
      </p:sp>
    </p:spTree>
    <p:extLst>
      <p:ext uri="{BB962C8B-B14F-4D97-AF65-F5344CB8AC3E}">
        <p14:creationId xmlns:p14="http://schemas.microsoft.com/office/powerpoint/2010/main" val="2356308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732981B-9B69-418E-BD41-BD551F93251B}" type="slidenum">
              <a:rPr lang="en-US" altLang="en-US"/>
              <a:pPr>
                <a:defRPr/>
              </a:pPr>
              <a:t>‹#›</a:t>
            </a:fld>
            <a:endParaRPr lang="en-US" altLang="en-US"/>
          </a:p>
        </p:txBody>
      </p:sp>
      <p:grpSp>
        <p:nvGrpSpPr>
          <p:cNvPr id="7" name="Group 6"/>
          <p:cNvGrpSpPr/>
          <p:nvPr userDrawn="1"/>
        </p:nvGrpSpPr>
        <p:grpSpPr>
          <a:xfrm>
            <a:off x="304800" y="123825"/>
            <a:ext cx="4343400" cy="1704975"/>
            <a:chOff x="304800" y="123825"/>
            <a:chExt cx="4343400" cy="1704975"/>
          </a:xfrm>
        </p:grpSpPr>
        <p:pic>
          <p:nvPicPr>
            <p:cNvPr id="8" name="Picture 160" descr="tigucrestlarge"/>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4800" y="123825"/>
              <a:ext cx="1371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163"/>
            <p:cNvSpPr>
              <a:spLocks noChangeArrowheads="1"/>
            </p:cNvSpPr>
            <p:nvPr userDrawn="1"/>
          </p:nvSpPr>
          <p:spPr bwMode="auto">
            <a:xfrm>
              <a:off x="533400" y="1371600"/>
              <a:ext cx="411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r>
                <a:rPr lang="en-US" altLang="en-US" sz="1400" i="1" dirty="0" smtClean="0">
                  <a:latin typeface="Arial" panose="020B0604020202020204" pitchFamily="34" charset="0"/>
                </a:rPr>
                <a:t>Ethics</a:t>
              </a:r>
            </a:p>
          </p:txBody>
        </p:sp>
      </p:grpSp>
      <p:grpSp>
        <p:nvGrpSpPr>
          <p:cNvPr id="10" name="Group 9"/>
          <p:cNvGrpSpPr/>
          <p:nvPr userDrawn="1"/>
        </p:nvGrpSpPr>
        <p:grpSpPr>
          <a:xfrm>
            <a:off x="228600" y="6400800"/>
            <a:ext cx="8915400" cy="457200"/>
            <a:chOff x="228600" y="6400800"/>
            <a:chExt cx="8915400" cy="457200"/>
          </a:xfrm>
        </p:grpSpPr>
        <p:sp>
          <p:nvSpPr>
            <p:cNvPr id="11" name="Rectangle 159"/>
            <p:cNvSpPr>
              <a:spLocks noChangeArrowheads="1"/>
            </p:cNvSpPr>
            <p:nvPr userDrawn="1"/>
          </p:nvSpPr>
          <p:spPr bwMode="auto">
            <a:xfrm>
              <a:off x="5029200" y="6400800"/>
              <a:ext cx="4114800" cy="457200"/>
            </a:xfrm>
            <a:prstGeom prst="rect">
              <a:avLst/>
            </a:prstGeom>
            <a:noFill/>
            <a:ln w="9525">
              <a:noFill/>
              <a:miter lim="800000"/>
              <a:headEnd/>
              <a:tailEnd/>
            </a:ln>
            <a:effec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r>
                <a:rPr lang="en-US" altLang="en-US" sz="1400" b="1" i="1" smtClean="0">
                  <a:latin typeface="Arial" panose="020B0604020202020204" pitchFamily="34" charset="0"/>
                </a:rPr>
                <a:t>U.S. Army Inspector General School   </a:t>
              </a:r>
              <a:fld id="{9DA56B0B-C6AF-41D4-A78B-CCDC62C8AEDD}" type="slidenum">
                <a:rPr lang="en-US" altLang="en-US" sz="1400" b="1" i="1" smtClean="0">
                  <a:latin typeface="Arial" panose="020B0604020202020204" pitchFamily="34" charset="0"/>
                </a:rPr>
                <a:pPr algn="ctr" eaLnBrk="1" hangingPunct="1">
                  <a:defRPr/>
                </a:pPr>
                <a:t>‹#›</a:t>
              </a:fld>
              <a:endParaRPr lang="en-US" altLang="en-US" sz="1400" b="1" i="1" smtClean="0">
                <a:latin typeface="Arial" panose="020B0604020202020204" pitchFamily="34" charset="0"/>
              </a:endParaRPr>
            </a:p>
          </p:txBody>
        </p:sp>
        <p:sp>
          <p:nvSpPr>
            <p:cNvPr id="12" name="Line 161"/>
            <p:cNvSpPr>
              <a:spLocks noChangeShapeType="1"/>
            </p:cNvSpPr>
            <p:nvPr userDrawn="1"/>
          </p:nvSpPr>
          <p:spPr bwMode="auto">
            <a:xfrm>
              <a:off x="228600" y="6477000"/>
              <a:ext cx="4953000" cy="0"/>
            </a:xfrm>
            <a:prstGeom prst="line">
              <a:avLst/>
            </a:prstGeom>
            <a:noFill/>
            <a:ln w="76200">
              <a:solidFill>
                <a:srgbClr val="0000FF"/>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3" name="Line 162"/>
            <p:cNvSpPr>
              <a:spLocks noChangeShapeType="1"/>
            </p:cNvSpPr>
            <p:nvPr userDrawn="1"/>
          </p:nvSpPr>
          <p:spPr bwMode="auto">
            <a:xfrm>
              <a:off x="381000" y="6629400"/>
              <a:ext cx="4953000" cy="0"/>
            </a:xfrm>
            <a:prstGeom prst="line">
              <a:avLst/>
            </a:prstGeom>
            <a:noFill/>
            <a:ln w="76200">
              <a:solidFill>
                <a:srgbClr val="FF3300"/>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spTree>
    <p:extLst>
      <p:ext uri="{BB962C8B-B14F-4D97-AF65-F5344CB8AC3E}">
        <p14:creationId xmlns:p14="http://schemas.microsoft.com/office/powerpoint/2010/main" val="1826992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BECFDFA-847F-4F40-A52F-CB978341BF02}" type="slidenum">
              <a:rPr lang="en-US" altLang="en-US"/>
              <a:pPr>
                <a:defRPr/>
              </a:pPr>
              <a:t>‹#›</a:t>
            </a:fld>
            <a:endParaRPr lang="en-US" altLang="en-US"/>
          </a:p>
        </p:txBody>
      </p:sp>
    </p:spTree>
    <p:extLst>
      <p:ext uri="{BB962C8B-B14F-4D97-AF65-F5344CB8AC3E}">
        <p14:creationId xmlns:p14="http://schemas.microsoft.com/office/powerpoint/2010/main" val="3769857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5575F76-9770-4F76-938F-74D16B3D3AB3}" type="slidenum">
              <a:rPr lang="en-US" altLang="en-US"/>
              <a:pPr>
                <a:defRPr/>
              </a:pPr>
              <a:t>‹#›</a:t>
            </a:fld>
            <a:endParaRPr lang="en-US" altLang="en-US"/>
          </a:p>
        </p:txBody>
      </p:sp>
    </p:spTree>
    <p:extLst>
      <p:ext uri="{BB962C8B-B14F-4D97-AF65-F5344CB8AC3E}">
        <p14:creationId xmlns:p14="http://schemas.microsoft.com/office/powerpoint/2010/main" val="1611290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A3ECDFA-2C5E-4362-8487-CED356362AE6}" type="slidenum">
              <a:rPr lang="en-US" altLang="en-US"/>
              <a:pPr>
                <a:defRPr/>
              </a:pPr>
              <a:t>‹#›</a:t>
            </a:fld>
            <a:endParaRPr lang="en-US" altLang="en-US"/>
          </a:p>
        </p:txBody>
      </p:sp>
    </p:spTree>
    <p:extLst>
      <p:ext uri="{BB962C8B-B14F-4D97-AF65-F5344CB8AC3E}">
        <p14:creationId xmlns:p14="http://schemas.microsoft.com/office/powerpoint/2010/main" val="424095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4DDE1DB-34DA-4373-8727-91CA7C86736C}" type="slidenum">
              <a:rPr lang="en-US" altLang="en-US"/>
              <a:pPr>
                <a:defRPr/>
              </a:pPr>
              <a:t>‹#›</a:t>
            </a:fld>
            <a:endParaRPr lang="en-US" altLang="en-US"/>
          </a:p>
        </p:txBody>
      </p:sp>
    </p:spTree>
    <p:extLst>
      <p:ext uri="{BB962C8B-B14F-4D97-AF65-F5344CB8AC3E}">
        <p14:creationId xmlns:p14="http://schemas.microsoft.com/office/powerpoint/2010/main" val="1693221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E90D039-8C98-4C05-B6DB-A423F9123815}" type="slidenum">
              <a:rPr lang="en-US" altLang="en-US"/>
              <a:pPr>
                <a:defRPr/>
              </a:pPr>
              <a:t>‹#›</a:t>
            </a:fld>
            <a:endParaRPr lang="en-US" altLang="en-US"/>
          </a:p>
        </p:txBody>
      </p:sp>
    </p:spTree>
    <p:extLst>
      <p:ext uri="{BB962C8B-B14F-4D97-AF65-F5344CB8AC3E}">
        <p14:creationId xmlns:p14="http://schemas.microsoft.com/office/powerpoint/2010/main" val="3726524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3BCFFB2-C61A-4C6A-9530-001EACDFC024}" type="slidenum">
              <a:rPr lang="en-US" altLang="en-US"/>
              <a:pPr>
                <a:defRPr/>
              </a:pPr>
              <a:t>‹#›</a:t>
            </a:fld>
            <a:endParaRPr lang="en-US" altLang="en-US"/>
          </a:p>
        </p:txBody>
      </p:sp>
    </p:spTree>
    <p:extLst>
      <p:ext uri="{BB962C8B-B14F-4D97-AF65-F5344CB8AC3E}">
        <p14:creationId xmlns:p14="http://schemas.microsoft.com/office/powerpoint/2010/main" val="2838873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6D9C76E-B0E2-45B9-BF69-5AAD20775077}" type="slidenum">
              <a:rPr lang="en-US" altLang="en-US"/>
              <a:pPr>
                <a:defRPr/>
              </a:pPr>
              <a:t>‹#›</a:t>
            </a:fld>
            <a:endParaRPr lang="en-US" altLang="en-US"/>
          </a:p>
        </p:txBody>
      </p:sp>
    </p:spTree>
    <p:extLst>
      <p:ext uri="{BB962C8B-B14F-4D97-AF65-F5344CB8AC3E}">
        <p14:creationId xmlns:p14="http://schemas.microsoft.com/office/powerpoint/2010/main" val="2594985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3975B8E3-EB65-466C-84AC-171816AD741D}" type="slidenum">
              <a:rPr lang="en-US" altLang="en-US"/>
              <a:pPr>
                <a:defRPr/>
              </a:pPr>
              <a:t>‹#›</a:t>
            </a:fld>
            <a:endParaRPr lang="en-US" altLang="en-US"/>
          </a:p>
        </p:txBody>
      </p:sp>
      <p:sp>
        <p:nvSpPr>
          <p:cNvPr id="7" name="Rectangle 158"/>
          <p:cNvSpPr>
            <a:spLocks noChangeArrowheads="1"/>
          </p:cNvSpPr>
          <p:nvPr userDrawn="1"/>
        </p:nvSpPr>
        <p:spPr bwMode="auto">
          <a:xfrm>
            <a:off x="8534400" y="6430963"/>
            <a:ext cx="269626" cy="276999"/>
          </a:xfrm>
          <a:prstGeom prst="rect">
            <a:avLst/>
          </a:prstGeom>
          <a:noFill/>
          <a:ln w="9525">
            <a:noFill/>
            <a:miter lim="800000"/>
            <a:headEnd/>
            <a:tailEnd/>
          </a:ln>
          <a:effectLst/>
        </p:spPr>
        <p:txBody>
          <a:bodyPr wrap="non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r>
              <a:rPr lang="en-US" altLang="en-US" sz="1200" b="1" i="0" dirty="0" smtClean="0">
                <a:latin typeface="Arial" panose="020B0604020202020204" pitchFamily="34" charset="0"/>
                <a:cs typeface="Arial" panose="020B0604020202020204" pitchFamily="34" charset="0"/>
              </a:rPr>
              <a:t>1</a:t>
            </a:r>
          </a:p>
        </p:txBody>
      </p:sp>
    </p:spTree>
  </p:cSld>
  <p:clrMap bg1="lt1" tx1="dk1" bg2="lt2" tx2="dk2" accent1="accent1" accent2="accent2" accent3="accent3" accent4="accent4" accent5="accent5" accent6="accent6" hlink="hlink" folHlink="folHlink"/>
  <p:sldLayoutIdLst>
    <p:sldLayoutId id="2147484202" r:id="rId1"/>
    <p:sldLayoutId id="2147484192" r:id="rId2"/>
    <p:sldLayoutId id="2147484193" r:id="rId3"/>
    <p:sldLayoutId id="2147484194" r:id="rId4"/>
    <p:sldLayoutId id="2147484195" r:id="rId5"/>
    <p:sldLayoutId id="2147484196" r:id="rId6"/>
    <p:sldLayoutId id="2147484197" r:id="rId7"/>
    <p:sldLayoutId id="2147484198" r:id="rId8"/>
    <p:sldLayoutId id="2147484199" r:id="rId9"/>
    <p:sldLayoutId id="2147484200" r:id="rId10"/>
    <p:sldLayoutId id="214748420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nationaljournal.com/about/congressdaily"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hyperlink" Target="http://armypubs.army.mil/"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1600200"/>
            <a:ext cx="7772400" cy="1470025"/>
          </a:xfrm>
        </p:spPr>
        <p:txBody>
          <a:bodyPr/>
          <a:lstStyle/>
          <a:p>
            <a:pPr eaLnBrk="1" hangingPunct="1"/>
            <a:r>
              <a:rPr lang="en-US" altLang="en-US" sz="4000" dirty="0" smtClean="0">
                <a:latin typeface="Arial" panose="020B0604020202020204" pitchFamily="34" charset="0"/>
                <a:cs typeface="Arial" panose="020B0604020202020204" pitchFamily="34" charset="0"/>
              </a:rPr>
              <a:t>Ethics and Standards of Conduct for Inspectors General</a:t>
            </a:r>
          </a:p>
        </p:txBody>
      </p:sp>
      <p:sp>
        <p:nvSpPr>
          <p:cNvPr id="5123" name="Rectangle 3"/>
          <p:cNvSpPr>
            <a:spLocks noGrp="1" noChangeArrowheads="1"/>
          </p:cNvSpPr>
          <p:nvPr>
            <p:ph type="subTitle" idx="1"/>
          </p:nvPr>
        </p:nvSpPr>
        <p:spPr>
          <a:xfrm>
            <a:off x="1371600" y="3276600"/>
            <a:ext cx="6400800" cy="2438400"/>
          </a:xfrm>
        </p:spPr>
        <p:txBody>
          <a:bodyPr/>
          <a:lstStyle/>
          <a:p>
            <a:pPr eaLnBrk="1" hangingPunct="1">
              <a:lnSpc>
                <a:spcPct val="80000"/>
              </a:lnSpc>
            </a:pPr>
            <a:r>
              <a:rPr lang="en-US" altLang="en-US" sz="2800" dirty="0" smtClean="0">
                <a:solidFill>
                  <a:schemeClr val="tx1"/>
                </a:solidFill>
                <a:latin typeface="Arial" panose="020B0604020202020204" pitchFamily="34" charset="0"/>
                <a:cs typeface="Arial" panose="020B0604020202020204" pitchFamily="34" charset="0"/>
              </a:rPr>
              <a:t>Legal </a:t>
            </a:r>
            <a:r>
              <a:rPr lang="en-US" altLang="en-US" sz="2800" dirty="0" smtClean="0">
                <a:solidFill>
                  <a:schemeClr val="tx1"/>
                </a:solidFill>
                <a:latin typeface="Arial" panose="020B0604020202020204" pitchFamily="34" charset="0"/>
                <a:cs typeface="Arial" panose="020B0604020202020204" pitchFamily="34" charset="0"/>
              </a:rPr>
              <a:t>Advisor to The Inspector General</a:t>
            </a:r>
          </a:p>
          <a:p>
            <a:pPr eaLnBrk="1" hangingPunct="1">
              <a:lnSpc>
                <a:spcPct val="80000"/>
              </a:lnSpc>
            </a:pPr>
            <a:endParaRPr lang="en-US" altLang="en-US" sz="2800" dirty="0" smtClean="0">
              <a:solidFill>
                <a:schemeClr val="tx1"/>
              </a:solidFill>
              <a:latin typeface="Arial" panose="020B0604020202020204" pitchFamily="34" charset="0"/>
              <a:cs typeface="Arial" panose="020B0604020202020204" pitchFamily="34" charset="0"/>
            </a:endParaRPr>
          </a:p>
          <a:p>
            <a:pPr eaLnBrk="1" hangingPunct="1">
              <a:lnSpc>
                <a:spcPct val="80000"/>
              </a:lnSpc>
            </a:pPr>
            <a:r>
              <a:rPr lang="en-US" altLang="en-US" sz="2800" dirty="0" smtClean="0">
                <a:solidFill>
                  <a:schemeClr val="tx1"/>
                </a:solidFill>
                <a:latin typeface="Arial" panose="020B0604020202020204" pitchFamily="34" charset="0"/>
                <a:cs typeface="Arial" panose="020B0604020202020204" pitchFamily="34" charset="0"/>
              </a:rPr>
              <a:t>DAIG </a:t>
            </a:r>
            <a:r>
              <a:rPr lang="en-US" altLang="en-US" sz="2800" dirty="0" smtClean="0">
                <a:solidFill>
                  <a:schemeClr val="tx1"/>
                </a:solidFill>
                <a:latin typeface="Arial" panose="020B0604020202020204" pitchFamily="34" charset="0"/>
                <a:cs typeface="Arial" panose="020B0604020202020204" pitchFamily="34" charset="0"/>
              </a:rPr>
              <a:t>Deputy Legal </a:t>
            </a:r>
            <a:r>
              <a:rPr lang="en-US" altLang="en-US" sz="2800" dirty="0" smtClean="0">
                <a:solidFill>
                  <a:schemeClr val="tx1"/>
                </a:solidFill>
                <a:latin typeface="Arial" panose="020B0604020202020204" pitchFamily="34" charset="0"/>
                <a:cs typeface="Arial" panose="020B0604020202020204" pitchFamily="34" charset="0"/>
              </a:rPr>
              <a:t>Advisor</a:t>
            </a:r>
            <a:endParaRPr lang="en-US" altLang="en-US" sz="2800" dirty="0" smtClean="0">
              <a:solidFill>
                <a:schemeClr val="tx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Sample Allegations - </a:t>
            </a:r>
          </a:p>
        </p:txBody>
      </p:sp>
      <p:sp>
        <p:nvSpPr>
          <p:cNvPr id="17411" name="Rectangle 3"/>
          <p:cNvSpPr>
            <a:spLocks noGrp="1" noRot="1" noChangeArrowheads="1"/>
          </p:cNvSpPr>
          <p:nvPr>
            <p:ph idx="1"/>
          </p:nvPr>
        </p:nvSpPr>
        <p:spPr>
          <a:xfrm>
            <a:off x="457200" y="1897380"/>
            <a:ext cx="8229600" cy="4525963"/>
          </a:xfrm>
        </p:spPr>
        <p:txBody>
          <a:bodyPr/>
          <a:lstStyle/>
          <a:p>
            <a:pPr eaLnBrk="1" hangingPunct="1"/>
            <a:r>
              <a:rPr lang="en-US" altLang="en-US" sz="2400" dirty="0" smtClean="0">
                <a:latin typeface="Arial" panose="020B0604020202020204" pitchFamily="34" charset="0"/>
                <a:cs typeface="Arial" panose="020B0604020202020204" pitchFamily="34" charset="0"/>
              </a:rPr>
              <a:t>“That MAJ Smith improperly wasted government resources by sending 14 inspectors to conduct the command inspection of the Virgin Islands detachment when only 3 inspectors were necessary in violation of </a:t>
            </a:r>
            <a:r>
              <a:rPr lang="en-US" altLang="en-US" sz="2400" b="1" dirty="0" smtClean="0">
                <a:latin typeface="Arial" panose="020B0604020202020204" pitchFamily="34" charset="0"/>
                <a:cs typeface="Arial" panose="020B0604020202020204" pitchFamily="34" charset="0"/>
              </a:rPr>
              <a:t>5 CFR 2635.101(b)(11)</a:t>
            </a:r>
            <a:r>
              <a:rPr lang="en-US" altLang="en-US" sz="2400" dirty="0" smtClean="0">
                <a:latin typeface="Arial" panose="020B0604020202020204" pitchFamily="34" charset="0"/>
                <a:cs typeface="Arial" panose="020B0604020202020204" pitchFamily="34" charset="0"/>
              </a:rPr>
              <a:t>.”</a:t>
            </a:r>
          </a:p>
          <a:p>
            <a:pPr eaLnBrk="1" hangingPunct="1"/>
            <a:r>
              <a:rPr lang="en-US" altLang="en-US" sz="2400" dirty="0" smtClean="0">
                <a:latin typeface="Arial" panose="020B0604020202020204" pitchFamily="34" charset="0"/>
                <a:cs typeface="Arial" panose="020B0604020202020204" pitchFamily="34" charset="0"/>
              </a:rPr>
              <a:t>“That LTC Jones improperly created an appearance of impropriety by hiring his best friend to fill the technical assistant job in violation of </a:t>
            </a:r>
          </a:p>
          <a:p>
            <a:pPr eaLnBrk="1" hangingPunct="1">
              <a:buFont typeface="Arial" panose="020B0604020202020204" pitchFamily="34" charset="0"/>
              <a:buNone/>
            </a:pPr>
            <a:r>
              <a:rPr lang="en-US" altLang="en-US" sz="2400" dirty="0" smtClean="0">
                <a:latin typeface="Arial" panose="020B0604020202020204" pitchFamily="34" charset="0"/>
                <a:cs typeface="Arial" panose="020B0604020202020204" pitchFamily="34" charset="0"/>
              </a:rPr>
              <a:t>	</a:t>
            </a:r>
            <a:r>
              <a:rPr lang="en-US" altLang="en-US" sz="2400" b="1" dirty="0" smtClean="0">
                <a:latin typeface="Arial" panose="020B0604020202020204" pitchFamily="34" charset="0"/>
                <a:cs typeface="Arial" panose="020B0604020202020204" pitchFamily="34" charset="0"/>
              </a:rPr>
              <a:t>5 CFR 2635.101(b)(14)</a:t>
            </a:r>
            <a:r>
              <a:rPr lang="en-US" altLang="en-US" sz="2400" dirty="0" smtClean="0">
                <a:latin typeface="Arial" panose="020B0604020202020204" pitchFamily="34" charset="0"/>
                <a:cs typeface="Arial" panose="020B0604020202020204" pitchFamily="34" charset="0"/>
              </a:rPr>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a:xfrm>
            <a:off x="762000" y="304800"/>
            <a:ext cx="8229600" cy="1143000"/>
          </a:xfrm>
        </p:spPr>
        <p:txBody>
          <a:bodyPr/>
          <a:lstStyle/>
          <a:p>
            <a:pPr eaLnBrk="1" hangingPunct="1"/>
            <a:r>
              <a:rPr lang="en-US" altLang="en-US" sz="4000" dirty="0" smtClean="0">
                <a:latin typeface="Arial" panose="020B0604020202020204" pitchFamily="34" charset="0"/>
                <a:cs typeface="Arial" panose="020B0604020202020204" pitchFamily="34" charset="0"/>
              </a:rPr>
              <a:t>Use of Public Position </a:t>
            </a:r>
            <a:br>
              <a:rPr lang="en-US" altLang="en-US" sz="4000" dirty="0" smtClean="0">
                <a:latin typeface="Arial" panose="020B0604020202020204" pitchFamily="34" charset="0"/>
                <a:cs typeface="Arial" panose="020B0604020202020204" pitchFamily="34" charset="0"/>
              </a:rPr>
            </a:br>
            <a:r>
              <a:rPr lang="en-US" altLang="en-US" sz="4000" dirty="0" smtClean="0">
                <a:latin typeface="Arial" panose="020B0604020202020204" pitchFamily="34" charset="0"/>
                <a:cs typeface="Arial" panose="020B0604020202020204" pitchFamily="34" charset="0"/>
              </a:rPr>
              <a:t>for Private Gain </a:t>
            </a:r>
          </a:p>
        </p:txBody>
      </p:sp>
      <p:sp>
        <p:nvSpPr>
          <p:cNvPr id="18435" name="Rectangle 3"/>
          <p:cNvSpPr>
            <a:spLocks noGrp="1" noRot="1" noChangeArrowheads="1"/>
          </p:cNvSpPr>
          <p:nvPr>
            <p:ph idx="1"/>
          </p:nvPr>
        </p:nvSpPr>
        <p:spPr>
          <a:xfrm>
            <a:off x="609600" y="1981200"/>
            <a:ext cx="8229600" cy="4525963"/>
          </a:xfrm>
        </p:spPr>
        <p:txBody>
          <a:bodyPr/>
          <a:lstStyle/>
          <a:p>
            <a:pPr eaLnBrk="1" hangingPunct="1"/>
            <a:r>
              <a:rPr lang="en-US" altLang="en-US" sz="2400" b="1" dirty="0" smtClean="0">
                <a:latin typeface="Arial" panose="020B0604020202020204" pitchFamily="34" charset="0"/>
                <a:cs typeface="Arial" panose="020B0604020202020204" pitchFamily="34" charset="0"/>
              </a:rPr>
              <a:t>5 CFR section 2635.702 </a:t>
            </a:r>
            <a:r>
              <a:rPr lang="en-US" altLang="en-US" sz="2400" dirty="0" smtClean="0">
                <a:latin typeface="Arial" panose="020B0604020202020204" pitchFamily="34" charset="0"/>
                <a:cs typeface="Arial" panose="020B0604020202020204" pitchFamily="34" charset="0"/>
              </a:rPr>
              <a:t>– An employee shall not use his public office for his own private gain, for the endorsement of any product, service, or enterprise, or for the private gain of friends, relatives . . . </a:t>
            </a:r>
          </a:p>
        </p:txBody>
      </p:sp>
      <p:grpSp>
        <p:nvGrpSpPr>
          <p:cNvPr id="8" name="Group 7"/>
          <p:cNvGrpSpPr/>
          <p:nvPr/>
        </p:nvGrpSpPr>
        <p:grpSpPr>
          <a:xfrm>
            <a:off x="7462839" y="876300"/>
            <a:ext cx="1052513" cy="903288"/>
            <a:chOff x="7543799" y="925512"/>
            <a:chExt cx="1052513" cy="903288"/>
          </a:xfrm>
        </p:grpSpPr>
        <p:sp>
          <p:nvSpPr>
            <p:cNvPr id="9" name="AutoShape 1029"/>
            <p:cNvSpPr>
              <a:spLocks noChangeArrowheads="1"/>
            </p:cNvSpPr>
            <p:nvPr/>
          </p:nvSpPr>
          <p:spPr bwMode="auto">
            <a:xfrm>
              <a:off x="7543799" y="925512"/>
              <a:ext cx="1052513" cy="903288"/>
            </a:xfrm>
            <a:prstGeom prst="star5">
              <a:avLst/>
            </a:prstGeom>
            <a:solidFill>
              <a:srgbClr val="F9F965"/>
            </a:solidFill>
            <a:ln w="12700">
              <a:solidFill>
                <a:schemeClr val="tx1"/>
              </a:solidFill>
              <a:miter lim="800000"/>
              <a:headEnd/>
              <a:tailEnd/>
            </a:ln>
            <a:effectLst/>
          </p:spPr>
          <p:txBody>
            <a:bodyPr wrap="none" anchor="ctr"/>
            <a:lstStyle/>
            <a:p>
              <a:pPr algn="ctr" eaLnBrk="1" hangingPunct="1">
                <a:defRPr/>
              </a:pPr>
              <a:endParaRPr lang="en-US">
                <a:latin typeface="Arial" charset="0"/>
              </a:endParaRPr>
            </a:p>
          </p:txBody>
        </p:sp>
        <p:sp>
          <p:nvSpPr>
            <p:cNvPr id="10" name="Text Box 1030"/>
            <p:cNvSpPr txBox="1">
              <a:spLocks noChangeArrowheads="1"/>
            </p:cNvSpPr>
            <p:nvPr/>
          </p:nvSpPr>
          <p:spPr bwMode="auto">
            <a:xfrm>
              <a:off x="7620000" y="1253980"/>
              <a:ext cx="881081" cy="431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har char="•"/>
                <a:defRPr sz="3200" b="1">
                  <a:solidFill>
                    <a:schemeClr val="tx1"/>
                  </a:solidFill>
                  <a:latin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defRPr>
              </a:lvl9pPr>
            </a:lstStyle>
            <a:p>
              <a:pPr algn="ctr">
                <a:spcBef>
                  <a:spcPct val="0"/>
                </a:spcBef>
                <a:buFontTx/>
                <a:buNone/>
              </a:pPr>
              <a:r>
                <a:rPr lang="en-US" altLang="en-US" sz="1100" dirty="0" smtClean="0">
                  <a:cs typeface="Arial" panose="020B0604020202020204" pitchFamily="34" charset="0"/>
                </a:rPr>
                <a:t>ELO</a:t>
              </a:r>
            </a:p>
            <a:p>
              <a:pPr algn="ctr">
                <a:spcBef>
                  <a:spcPct val="0"/>
                </a:spcBef>
                <a:buFontTx/>
                <a:buNone/>
              </a:pPr>
              <a:r>
                <a:rPr lang="en-US" altLang="en-US" sz="1100" dirty="0" smtClean="0">
                  <a:cs typeface="Arial" panose="020B0604020202020204" pitchFamily="34" charset="0"/>
                </a:rPr>
                <a:t>3a</a:t>
              </a:r>
              <a:endParaRPr lang="en-US" altLang="en-US" sz="1100" dirty="0">
                <a:cs typeface="Arial" panose="020B0604020202020204" pitchFamily="34" charset="0"/>
              </a:endParaRP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Sample Allegation</a:t>
            </a:r>
          </a:p>
        </p:txBody>
      </p:sp>
      <p:sp>
        <p:nvSpPr>
          <p:cNvPr id="19459" name="Rectangle 3"/>
          <p:cNvSpPr>
            <a:spLocks noGrp="1" noRot="1" noChangeArrowheads="1"/>
          </p:cNvSpPr>
          <p:nvPr>
            <p:ph idx="1"/>
          </p:nvPr>
        </p:nvSpPr>
        <p:spPr>
          <a:xfrm>
            <a:off x="457200" y="1920240"/>
            <a:ext cx="8229600" cy="4525963"/>
          </a:xfrm>
        </p:spPr>
        <p:txBody>
          <a:bodyPr/>
          <a:lstStyle/>
          <a:p>
            <a:pPr eaLnBrk="1" hangingPunct="1"/>
            <a:r>
              <a:rPr lang="en-US" altLang="en-US" dirty="0" smtClean="0">
                <a:latin typeface="Arial" panose="020B0604020202020204" pitchFamily="34" charset="0"/>
                <a:cs typeface="Arial" panose="020B0604020202020204" pitchFamily="34" charset="0"/>
              </a:rPr>
              <a:t>“That COL Giraffe improperly ordered the AIT class to attend a seminar by the  Premier Investment Group, which involved solicitation of its investment products, in violation of        </a:t>
            </a:r>
            <a:r>
              <a:rPr lang="en-US" altLang="en-US" b="1" dirty="0" smtClean="0">
                <a:latin typeface="Arial" panose="020B0604020202020204" pitchFamily="34" charset="0"/>
                <a:cs typeface="Arial" panose="020B0604020202020204" pitchFamily="34" charset="0"/>
              </a:rPr>
              <a:t>5 CFR 2635.702</a:t>
            </a:r>
            <a:r>
              <a:rPr lang="en-US" altLang="en-US" dirty="0" smtClean="0">
                <a:latin typeface="Arial" panose="020B0604020202020204" pitchFamily="34" charset="0"/>
                <a:cs typeface="Arial" panose="020B0604020202020204" pitchFamily="34" charset="0"/>
              </a:rPr>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Joint Ethics Regulation</a:t>
            </a:r>
            <a:br>
              <a:rPr lang="en-US" altLang="en-US" sz="4000" dirty="0" smtClean="0">
                <a:latin typeface="Arial" panose="020B0604020202020204" pitchFamily="34" charset="0"/>
                <a:cs typeface="Arial" panose="020B0604020202020204" pitchFamily="34" charset="0"/>
              </a:rPr>
            </a:br>
            <a:r>
              <a:rPr lang="en-US" altLang="en-US" sz="4000" dirty="0" smtClean="0">
                <a:latin typeface="Arial" panose="020B0604020202020204" pitchFamily="34" charset="0"/>
                <a:cs typeface="Arial" panose="020B0604020202020204" pitchFamily="34" charset="0"/>
              </a:rPr>
              <a:t>DoD 5500.07-R </a:t>
            </a:r>
          </a:p>
        </p:txBody>
      </p:sp>
      <p:sp>
        <p:nvSpPr>
          <p:cNvPr id="10243" name="Rectangle 3"/>
          <p:cNvSpPr>
            <a:spLocks noGrp="1" noRot="1" noChangeArrowheads="1"/>
          </p:cNvSpPr>
          <p:nvPr>
            <p:ph idx="1"/>
          </p:nvPr>
        </p:nvSpPr>
        <p:spPr/>
        <p:txBody>
          <a:bodyPr/>
          <a:lstStyle/>
          <a:p>
            <a:pPr eaLnBrk="1" hangingPunct="1">
              <a:defRPr/>
            </a:pPr>
            <a:r>
              <a:rPr lang="en-US" altLang="en-US" sz="2800" dirty="0" smtClean="0">
                <a:latin typeface="Arial" panose="020B0604020202020204" pitchFamily="34" charset="0"/>
                <a:cs typeface="Arial" panose="020B0604020202020204" pitchFamily="34" charset="0"/>
              </a:rPr>
              <a:t>Chapter 1 – Purpose, Definitions and General Policy</a:t>
            </a:r>
          </a:p>
          <a:p>
            <a:pPr lvl="1" eaLnBrk="1" hangingPunct="1">
              <a:defRPr/>
            </a:pPr>
            <a:r>
              <a:rPr lang="en-US" altLang="en-US" sz="2400" dirty="0" smtClean="0">
                <a:latin typeface="Arial" panose="020B0604020202020204" pitchFamily="34" charset="0"/>
                <a:cs typeface="Arial" panose="020B0604020202020204" pitchFamily="34" charset="0"/>
              </a:rPr>
              <a:t>1-100 - “Single Source of Guidance”! </a:t>
            </a:r>
            <a:r>
              <a:rPr lang="en-US" altLang="en-US" b="1" dirty="0" smtClean="0">
                <a:solidFill>
                  <a:srgbClr val="FF0000"/>
                </a:solidFill>
                <a:latin typeface="Arial" panose="020B0604020202020204" pitchFamily="34" charset="0"/>
                <a:cs typeface="Arial" panose="020B0604020202020204" pitchFamily="34" charset="0"/>
              </a:rPr>
              <a:t>**</a:t>
            </a:r>
          </a:p>
          <a:p>
            <a:pPr lvl="1" eaLnBrk="1" hangingPunct="1">
              <a:defRPr/>
            </a:pPr>
            <a:r>
              <a:rPr lang="en-US" altLang="en-US" sz="2400" dirty="0" smtClean="0">
                <a:latin typeface="Arial" panose="020B0604020202020204" pitchFamily="34" charset="0"/>
                <a:cs typeface="Arial" panose="020B0604020202020204" pitchFamily="34" charset="0"/>
              </a:rPr>
              <a:t>Punitive portions in bold italics</a:t>
            </a:r>
          </a:p>
          <a:p>
            <a:pPr lvl="1" eaLnBrk="1" hangingPunct="1">
              <a:defRPr/>
            </a:pPr>
            <a:r>
              <a:rPr lang="en-US" altLang="en-US" sz="2400" dirty="0" smtClean="0">
                <a:latin typeface="Arial" panose="020B0604020202020204" pitchFamily="34" charset="0"/>
                <a:cs typeface="Arial" panose="020B0604020202020204" pitchFamily="34" charset="0"/>
              </a:rPr>
              <a:t>1-209 – “DoD Employees” includes </a:t>
            </a:r>
          </a:p>
          <a:p>
            <a:pPr lvl="2" eaLnBrk="1" hangingPunct="1">
              <a:defRPr/>
            </a:pPr>
            <a:r>
              <a:rPr lang="en-US" altLang="en-US" sz="2000" dirty="0" smtClean="0">
                <a:latin typeface="Arial" panose="020B0604020202020204" pitchFamily="34" charset="0"/>
                <a:cs typeface="Arial" panose="020B0604020202020204" pitchFamily="34" charset="0"/>
              </a:rPr>
              <a:t>DoD civilians,</a:t>
            </a:r>
          </a:p>
          <a:p>
            <a:pPr lvl="2" eaLnBrk="1" hangingPunct="1">
              <a:defRPr/>
            </a:pPr>
            <a:r>
              <a:rPr lang="en-US" altLang="en-US" sz="2000" dirty="0" smtClean="0">
                <a:latin typeface="Arial" panose="020B0604020202020204" pitchFamily="34" charset="0"/>
                <a:cs typeface="Arial" panose="020B0604020202020204" pitchFamily="34" charset="0"/>
              </a:rPr>
              <a:t>active-duty officers and enlisted Soldiers (with exceptions), </a:t>
            </a:r>
          </a:p>
          <a:p>
            <a:pPr lvl="2" eaLnBrk="1" hangingPunct="1">
              <a:defRPr/>
            </a:pPr>
            <a:r>
              <a:rPr lang="en-US" altLang="en-US" sz="2000" dirty="0" smtClean="0">
                <a:latin typeface="Arial" panose="020B0604020202020204" pitchFamily="34" charset="0"/>
                <a:cs typeface="Arial" panose="020B0604020202020204" pitchFamily="34" charset="0"/>
              </a:rPr>
              <a:t>NAF, </a:t>
            </a:r>
          </a:p>
          <a:p>
            <a:pPr lvl="2" eaLnBrk="1" hangingPunct="1">
              <a:defRPr/>
            </a:pPr>
            <a:r>
              <a:rPr lang="en-US" altLang="en-US" sz="2000" dirty="0" smtClean="0">
                <a:latin typeface="Arial" panose="020B0604020202020204" pitchFamily="34" charset="0"/>
                <a:cs typeface="Arial" panose="020B0604020202020204" pitchFamily="34" charset="0"/>
              </a:rPr>
              <a:t>reservists and NG while performing title 10 or 32 duties</a:t>
            </a:r>
          </a:p>
          <a:p>
            <a:pPr lvl="2" eaLnBrk="1" hangingPunct="1">
              <a:defRPr/>
            </a:pPr>
            <a:r>
              <a:rPr lang="en-US" altLang="en-US" sz="2000" dirty="0" smtClean="0">
                <a:latin typeface="Arial" panose="020B0604020202020204" pitchFamily="34" charset="0"/>
                <a:cs typeface="Arial" panose="020B0604020202020204" pitchFamily="34" charset="0"/>
              </a:rPr>
              <a:t>any time member uses NG or reserve title or position </a:t>
            </a:r>
          </a:p>
          <a:p>
            <a:pPr marL="514350" lvl="1" indent="0" eaLnBrk="1" hangingPunct="1">
              <a:buFont typeface="Arial" panose="020B0604020202020204" pitchFamily="34" charset="0"/>
              <a:buNone/>
              <a:defRPr/>
            </a:pPr>
            <a:r>
              <a:rPr lang="en-US" altLang="en-US" b="1" dirty="0" smtClean="0">
                <a:solidFill>
                  <a:srgbClr val="FF0000"/>
                </a:solidFill>
                <a:latin typeface="Arial" panose="020B0604020202020204" pitchFamily="34" charset="0"/>
                <a:cs typeface="Arial" panose="020B0604020202020204" pitchFamily="34" charset="0"/>
              </a:rPr>
              <a:t>**</a:t>
            </a:r>
            <a:r>
              <a:rPr lang="en-US" altLang="en-US" b="1" i="1" dirty="0" smtClean="0">
                <a:solidFill>
                  <a:srgbClr val="FF0000"/>
                </a:solidFill>
                <a:latin typeface="Arial" panose="020B0604020202020204" pitchFamily="34" charset="0"/>
                <a:cs typeface="Arial" panose="020B0604020202020204" pitchFamily="34" charset="0"/>
              </a:rPr>
              <a:t>  BUT…must consult 5 C.F.R. Part 2635!</a:t>
            </a:r>
            <a:endParaRPr lang="en-US" altLang="en-US" b="1" dirty="0" smtClean="0">
              <a:solidFill>
                <a:srgbClr val="FF0000"/>
              </a:solidFill>
              <a:latin typeface="Arial" panose="020B0604020202020204" pitchFamily="34" charset="0"/>
              <a:cs typeface="Arial" panose="020B0604020202020204" pitchFamily="34" charset="0"/>
            </a:endParaRPr>
          </a:p>
          <a:p>
            <a:pPr marL="514350" lvl="1" indent="0" eaLnBrk="1" hangingPunct="1">
              <a:buFont typeface="Arial" panose="020B0604020202020204" pitchFamily="34" charset="0"/>
              <a:buNone/>
              <a:defRPr/>
            </a:pPr>
            <a:endParaRPr lang="en-US" altLang="en-US" dirty="0" smtClean="0"/>
          </a:p>
        </p:txBody>
      </p:sp>
      <p:pic>
        <p:nvPicPr>
          <p:cNvPr id="20484" name="Picture 4" descr="MCTN00537_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2057400"/>
            <a:ext cx="1774825" cy="158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a:xfrm>
            <a:off x="1219200" y="304800"/>
            <a:ext cx="8229600" cy="1143000"/>
          </a:xfrm>
        </p:spPr>
        <p:txBody>
          <a:bodyPr/>
          <a:lstStyle/>
          <a:p>
            <a:pPr eaLnBrk="1" hangingPunct="1"/>
            <a:r>
              <a:rPr lang="en-US" altLang="en-US" sz="2800" dirty="0" smtClean="0">
                <a:latin typeface="Arial" panose="020B0604020202020204" pitchFamily="34" charset="0"/>
                <a:cs typeface="Arial" panose="020B0604020202020204" pitchFamily="34" charset="0"/>
              </a:rPr>
              <a:t>Joint Ethics Regulation – What’s In It?</a:t>
            </a:r>
            <a:br>
              <a:rPr lang="en-US" altLang="en-US" sz="2800" dirty="0" smtClean="0">
                <a:latin typeface="Arial" panose="020B0604020202020204" pitchFamily="34" charset="0"/>
                <a:cs typeface="Arial" panose="020B0604020202020204" pitchFamily="34" charset="0"/>
              </a:rPr>
            </a:br>
            <a:r>
              <a:rPr lang="en-US" altLang="en-US" sz="2800" dirty="0" smtClean="0">
                <a:solidFill>
                  <a:srgbClr val="FF0000"/>
                </a:solidFill>
                <a:latin typeface="Arial" panose="020B0604020202020204" pitchFamily="34" charset="0"/>
                <a:cs typeface="Arial" panose="020B0604020202020204" pitchFamily="34" charset="0"/>
              </a:rPr>
              <a:t> (DoD 5500.07-R, 30 Aug 93, Changes 1-7)</a:t>
            </a:r>
          </a:p>
        </p:txBody>
      </p:sp>
      <p:sp>
        <p:nvSpPr>
          <p:cNvPr id="22531" name="Rectangle 3"/>
          <p:cNvSpPr>
            <a:spLocks noGrp="1" noRot="1" noChangeArrowheads="1"/>
          </p:cNvSpPr>
          <p:nvPr>
            <p:ph idx="1"/>
          </p:nvPr>
        </p:nvSpPr>
        <p:spPr>
          <a:xfrm>
            <a:off x="457200" y="1905000"/>
            <a:ext cx="8229600" cy="4525963"/>
          </a:xfrm>
        </p:spPr>
        <p:txBody>
          <a:bodyPr/>
          <a:lstStyle/>
          <a:p>
            <a:pPr eaLnBrk="1" hangingPunct="1"/>
            <a:r>
              <a:rPr lang="en-US" altLang="en-US" sz="2800" dirty="0" smtClean="0">
                <a:latin typeface="Arial" panose="020B0604020202020204" pitchFamily="34" charset="0"/>
                <a:cs typeface="Arial" panose="020B0604020202020204" pitchFamily="34" charset="0"/>
              </a:rPr>
              <a:t>Chapter 1 – Definitions and policy</a:t>
            </a:r>
          </a:p>
          <a:p>
            <a:pPr eaLnBrk="1" hangingPunct="1"/>
            <a:r>
              <a:rPr lang="en-US" altLang="en-US" sz="2800" dirty="0" smtClean="0">
                <a:latin typeface="Arial" panose="020B0604020202020204" pitchFamily="34" charset="0"/>
                <a:cs typeface="Arial" panose="020B0604020202020204" pitchFamily="34" charset="0"/>
              </a:rPr>
              <a:t>Chapter 2 - 5 CFR Section 2635</a:t>
            </a:r>
          </a:p>
          <a:p>
            <a:pPr eaLnBrk="1" hangingPunct="1"/>
            <a:r>
              <a:rPr lang="en-US" altLang="en-US" sz="2800" dirty="0" smtClean="0">
                <a:latin typeface="Arial" panose="020B0604020202020204" pitchFamily="34" charset="0"/>
                <a:cs typeface="Arial" panose="020B0604020202020204" pitchFamily="34" charset="0"/>
              </a:rPr>
              <a:t>Chapter 3 – Non-Federal Entities</a:t>
            </a:r>
          </a:p>
          <a:p>
            <a:pPr eaLnBrk="1" hangingPunct="1"/>
            <a:r>
              <a:rPr lang="en-US" altLang="en-US" sz="2800" dirty="0" smtClean="0">
                <a:latin typeface="Arial" panose="020B0604020202020204" pitchFamily="34" charset="0"/>
                <a:cs typeface="Arial" panose="020B0604020202020204" pitchFamily="34" charset="0"/>
              </a:rPr>
              <a:t>Chapter 4 – Travel Benefits</a:t>
            </a:r>
          </a:p>
          <a:p>
            <a:pPr eaLnBrk="1" hangingPunct="1"/>
            <a:r>
              <a:rPr lang="en-US" altLang="en-US" sz="2800" dirty="0" smtClean="0">
                <a:latin typeface="Arial" panose="020B0604020202020204" pitchFamily="34" charset="0"/>
                <a:cs typeface="Arial" panose="020B0604020202020204" pitchFamily="34" charset="0"/>
              </a:rPr>
              <a:t>Chapter 5 – Conflicts of Interest</a:t>
            </a:r>
          </a:p>
          <a:p>
            <a:pPr eaLnBrk="1" hangingPunct="1"/>
            <a:r>
              <a:rPr lang="en-US" altLang="en-US" sz="2800" dirty="0" smtClean="0">
                <a:latin typeface="Arial" panose="020B0604020202020204" pitchFamily="34" charset="0"/>
                <a:cs typeface="Arial" panose="020B0604020202020204" pitchFamily="34" charset="0"/>
              </a:rPr>
              <a:t>Chapter 6 – Political Activities</a:t>
            </a:r>
          </a:p>
          <a:p>
            <a:pPr eaLnBrk="1" hangingPunct="1"/>
            <a:r>
              <a:rPr lang="en-US" altLang="en-US" sz="2800" dirty="0" smtClean="0">
                <a:latin typeface="Arial" panose="020B0604020202020204" pitchFamily="34" charset="0"/>
                <a:cs typeface="Arial" panose="020B0604020202020204" pitchFamily="34" charset="0"/>
              </a:rPr>
              <a:t>Chapter 9 – Post-Government Service Employment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Question </a:t>
            </a:r>
          </a:p>
        </p:txBody>
      </p:sp>
      <p:sp>
        <p:nvSpPr>
          <p:cNvPr id="23555" name="Rectangle 3"/>
          <p:cNvSpPr>
            <a:spLocks noGrp="1" noRot="1" noChangeArrowheads="1"/>
          </p:cNvSpPr>
          <p:nvPr>
            <p:ph idx="1"/>
          </p:nvPr>
        </p:nvSpPr>
        <p:spPr/>
        <p:txBody>
          <a:bodyPr/>
          <a:lstStyle/>
          <a:p>
            <a:pPr eaLnBrk="1" hangingPunct="1"/>
            <a:r>
              <a:rPr lang="en-US" altLang="en-US" sz="2800" dirty="0" smtClean="0">
                <a:latin typeface="Arial" panose="020B0604020202020204" pitchFamily="34" charset="0"/>
                <a:cs typeface="Arial" panose="020B0604020202020204" pitchFamily="34" charset="0"/>
              </a:rPr>
              <a:t>The most precise standard to use for unauthorized use of federal communications systems is –</a:t>
            </a:r>
          </a:p>
          <a:p>
            <a:pPr lvl="1" eaLnBrk="1" hangingPunct="1"/>
            <a:r>
              <a:rPr lang="en-US" altLang="en-US" b="1" dirty="0" smtClean="0">
                <a:latin typeface="Arial" panose="020B0604020202020204" pitchFamily="34" charset="0"/>
                <a:cs typeface="Arial" panose="020B0604020202020204" pitchFamily="34" charset="0"/>
              </a:rPr>
              <a:t>JER 2-301a</a:t>
            </a:r>
          </a:p>
          <a:p>
            <a:pPr lvl="1" eaLnBrk="1" hangingPunct="1"/>
            <a:r>
              <a:rPr lang="en-US" altLang="en-US" b="1" dirty="0" smtClean="0">
                <a:latin typeface="Arial" panose="020B0604020202020204" pitchFamily="34" charset="0"/>
                <a:cs typeface="Arial" panose="020B0604020202020204" pitchFamily="34" charset="0"/>
              </a:rPr>
              <a:t>AR 25-13, para. 3-2c</a:t>
            </a:r>
          </a:p>
        </p:txBody>
      </p:sp>
      <p:pic>
        <p:nvPicPr>
          <p:cNvPr id="23556" name="Picture 4" descr="MCj0396340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0" y="3352800"/>
            <a:ext cx="2643188"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a:xfrm>
            <a:off x="891540" y="274638"/>
            <a:ext cx="8229600" cy="1143000"/>
          </a:xfrm>
        </p:spPr>
        <p:txBody>
          <a:bodyPr/>
          <a:lstStyle/>
          <a:p>
            <a:pPr eaLnBrk="1" hangingPunct="1"/>
            <a:r>
              <a:rPr lang="en-US" altLang="en-US" sz="4000" dirty="0" smtClean="0">
                <a:latin typeface="Arial" panose="020B0604020202020204" pitchFamily="34" charset="0"/>
                <a:cs typeface="Arial" panose="020B0604020202020204" pitchFamily="34" charset="0"/>
              </a:rPr>
              <a:t>Use of Government Communications Resources</a:t>
            </a:r>
          </a:p>
        </p:txBody>
      </p:sp>
      <p:sp>
        <p:nvSpPr>
          <p:cNvPr id="24579" name="Rectangle 3"/>
          <p:cNvSpPr>
            <a:spLocks noGrp="1" noRot="1" noChangeArrowheads="1"/>
          </p:cNvSpPr>
          <p:nvPr>
            <p:ph idx="1"/>
          </p:nvPr>
        </p:nvSpPr>
        <p:spPr>
          <a:xfrm>
            <a:off x="304800" y="1752600"/>
            <a:ext cx="8540750" cy="4953000"/>
          </a:xfrm>
        </p:spPr>
        <p:txBody>
          <a:bodyPr/>
          <a:lstStyle/>
          <a:p>
            <a:pPr eaLnBrk="1" hangingPunct="1"/>
            <a:endParaRPr lang="en-US" altLang="en-US" b="1" dirty="0" smtClean="0"/>
          </a:p>
          <a:p>
            <a:pPr eaLnBrk="1" hangingPunct="1"/>
            <a:endParaRPr lang="en-US" altLang="en-US" b="1" dirty="0" smtClean="0"/>
          </a:p>
          <a:p>
            <a:pPr eaLnBrk="1" hangingPunct="1"/>
            <a:r>
              <a:rPr lang="en-US" altLang="en-US" sz="2800" b="1" dirty="0" smtClean="0">
                <a:latin typeface="Arial" panose="020B0604020202020204" pitchFamily="34" charset="0"/>
                <a:cs typeface="Arial" panose="020B0604020202020204" pitchFamily="34" charset="0"/>
              </a:rPr>
              <a:t>JER 2-301a </a:t>
            </a:r>
            <a:r>
              <a:rPr lang="en-US" altLang="en-US" sz="2800" dirty="0" smtClean="0">
                <a:latin typeface="Arial" panose="020B0604020202020204" pitchFamily="34" charset="0"/>
                <a:cs typeface="Arial" panose="020B0604020202020204" pitchFamily="34" charset="0"/>
              </a:rPr>
              <a:t>– Use Federal Government communications resources for official use and authorized purposes only</a:t>
            </a:r>
          </a:p>
          <a:p>
            <a:pPr lvl="3" eaLnBrk="1" hangingPunct="1"/>
            <a:endParaRPr lang="en-US" altLang="en-US" dirty="0" smtClean="0"/>
          </a:p>
        </p:txBody>
      </p:sp>
      <p:grpSp>
        <p:nvGrpSpPr>
          <p:cNvPr id="7" name="Group 6"/>
          <p:cNvGrpSpPr/>
          <p:nvPr/>
        </p:nvGrpSpPr>
        <p:grpSpPr>
          <a:xfrm>
            <a:off x="7391400" y="1704683"/>
            <a:ext cx="1052513" cy="903288"/>
            <a:chOff x="7543799" y="925512"/>
            <a:chExt cx="1052513" cy="903288"/>
          </a:xfrm>
        </p:grpSpPr>
        <p:sp>
          <p:nvSpPr>
            <p:cNvPr id="8" name="AutoShape 1029"/>
            <p:cNvSpPr>
              <a:spLocks noChangeArrowheads="1"/>
            </p:cNvSpPr>
            <p:nvPr/>
          </p:nvSpPr>
          <p:spPr bwMode="auto">
            <a:xfrm>
              <a:off x="7543799" y="925512"/>
              <a:ext cx="1052513" cy="903288"/>
            </a:xfrm>
            <a:prstGeom prst="star5">
              <a:avLst/>
            </a:prstGeom>
            <a:solidFill>
              <a:srgbClr val="F9F965"/>
            </a:solidFill>
            <a:ln w="12700">
              <a:solidFill>
                <a:schemeClr val="tx1"/>
              </a:solidFill>
              <a:miter lim="800000"/>
              <a:headEnd/>
              <a:tailEnd/>
            </a:ln>
            <a:effectLst/>
          </p:spPr>
          <p:txBody>
            <a:bodyPr wrap="none" anchor="ctr"/>
            <a:lstStyle/>
            <a:p>
              <a:pPr algn="ctr" eaLnBrk="1" hangingPunct="1">
                <a:defRPr/>
              </a:pPr>
              <a:endParaRPr lang="en-US">
                <a:latin typeface="Arial" charset="0"/>
              </a:endParaRPr>
            </a:p>
          </p:txBody>
        </p:sp>
        <p:sp>
          <p:nvSpPr>
            <p:cNvPr id="9" name="Text Box 1030"/>
            <p:cNvSpPr txBox="1">
              <a:spLocks noChangeArrowheads="1"/>
            </p:cNvSpPr>
            <p:nvPr/>
          </p:nvSpPr>
          <p:spPr bwMode="auto">
            <a:xfrm>
              <a:off x="7620000" y="1253980"/>
              <a:ext cx="881081" cy="431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har char="•"/>
                <a:defRPr sz="3200" b="1">
                  <a:solidFill>
                    <a:schemeClr val="tx1"/>
                  </a:solidFill>
                  <a:latin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defRPr>
              </a:lvl9pPr>
            </a:lstStyle>
            <a:p>
              <a:pPr algn="ctr">
                <a:spcBef>
                  <a:spcPct val="0"/>
                </a:spcBef>
                <a:buFontTx/>
                <a:buNone/>
              </a:pPr>
              <a:r>
                <a:rPr lang="en-US" altLang="en-US" sz="1100" dirty="0" smtClean="0">
                  <a:cs typeface="Arial" panose="020B0604020202020204" pitchFamily="34" charset="0"/>
                </a:rPr>
                <a:t>ELO</a:t>
              </a:r>
            </a:p>
            <a:p>
              <a:pPr algn="ctr">
                <a:spcBef>
                  <a:spcPct val="0"/>
                </a:spcBef>
                <a:buFontTx/>
                <a:buNone/>
              </a:pPr>
              <a:r>
                <a:rPr lang="en-US" altLang="en-US" sz="1100" dirty="0" smtClean="0">
                  <a:cs typeface="Arial" panose="020B0604020202020204" pitchFamily="34" charset="0"/>
                </a:rPr>
                <a:t>3b</a:t>
              </a:r>
              <a:endParaRPr lang="en-US" altLang="en-US" sz="1100" dirty="0">
                <a:cs typeface="Arial" panose="020B0604020202020204" pitchFamily="34" charset="0"/>
              </a:endParaRP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a:xfrm>
            <a:off x="834390" y="274638"/>
            <a:ext cx="8229600" cy="1143000"/>
          </a:xfrm>
        </p:spPr>
        <p:txBody>
          <a:bodyPr/>
          <a:lstStyle/>
          <a:p>
            <a:pPr eaLnBrk="1" hangingPunct="1"/>
            <a:r>
              <a:rPr lang="en-US" altLang="en-US" sz="4000" dirty="0" smtClean="0">
                <a:latin typeface="Arial" panose="020B0604020202020204" pitchFamily="34" charset="0"/>
                <a:cs typeface="Arial" panose="020B0604020202020204" pitchFamily="34" charset="0"/>
              </a:rPr>
              <a:t>Use of Government Communications Resources</a:t>
            </a:r>
          </a:p>
        </p:txBody>
      </p:sp>
      <p:sp>
        <p:nvSpPr>
          <p:cNvPr id="25603" name="Rectangle 3"/>
          <p:cNvSpPr>
            <a:spLocks noGrp="1" noRot="1" noChangeArrowheads="1"/>
          </p:cNvSpPr>
          <p:nvPr>
            <p:ph idx="1"/>
          </p:nvPr>
        </p:nvSpPr>
        <p:spPr>
          <a:xfrm>
            <a:off x="301625" y="1828800"/>
            <a:ext cx="8540750" cy="4648200"/>
          </a:xfrm>
        </p:spPr>
        <p:txBody>
          <a:bodyPr/>
          <a:lstStyle/>
          <a:p>
            <a:pPr marL="0" indent="0" eaLnBrk="1" hangingPunct="1">
              <a:buFont typeface="Arial" panose="020B0604020202020204" pitchFamily="34" charset="0"/>
              <a:buNone/>
            </a:pPr>
            <a:r>
              <a:rPr lang="en-US" altLang="en-US" sz="2400" b="1" dirty="0" smtClean="0">
                <a:latin typeface="Arial" panose="020B0604020202020204" pitchFamily="34" charset="0"/>
                <a:cs typeface="Arial" panose="020B0604020202020204" pitchFamily="34" charset="0"/>
              </a:rPr>
              <a:t>2-301a</a:t>
            </a:r>
            <a:r>
              <a:rPr lang="en-US" altLang="en-US" sz="2400" dirty="0" smtClean="0">
                <a:latin typeface="Arial" panose="020B0604020202020204" pitchFamily="34" charset="0"/>
                <a:cs typeface="Arial" panose="020B0604020202020204" pitchFamily="34" charset="0"/>
              </a:rPr>
              <a:t> – Use Federal Government communications resources for official use and authorized purposes only.</a:t>
            </a:r>
          </a:p>
          <a:p>
            <a:pPr lvl="1" eaLnBrk="1" hangingPunct="1"/>
            <a:r>
              <a:rPr lang="en-US" altLang="en-US" sz="2400" dirty="0" smtClean="0">
                <a:latin typeface="Arial" panose="020B0604020202020204" pitchFamily="34" charset="0"/>
                <a:cs typeface="Arial" panose="020B0604020202020204" pitchFamily="34" charset="0"/>
              </a:rPr>
              <a:t>Authorized purposes include brief communications reasonably made at work place or on TDY when they</a:t>
            </a:r>
          </a:p>
          <a:p>
            <a:pPr lvl="2" eaLnBrk="1" hangingPunct="1"/>
            <a:r>
              <a:rPr lang="en-US" altLang="en-US" dirty="0" smtClean="0">
                <a:latin typeface="Arial" panose="020B0604020202020204" pitchFamily="34" charset="0"/>
                <a:cs typeface="Arial" panose="020B0604020202020204" pitchFamily="34" charset="0"/>
              </a:rPr>
              <a:t>Do not adversely affect official duty performance</a:t>
            </a:r>
          </a:p>
          <a:p>
            <a:pPr lvl="2" eaLnBrk="1" hangingPunct="1"/>
            <a:r>
              <a:rPr lang="en-US" altLang="en-US" dirty="0" smtClean="0">
                <a:latin typeface="Arial" panose="020B0604020202020204" pitchFamily="34" charset="0"/>
                <a:cs typeface="Arial" panose="020B0604020202020204" pitchFamily="34" charset="0"/>
              </a:rPr>
              <a:t>Are of reasonable duration and frequency</a:t>
            </a:r>
          </a:p>
          <a:p>
            <a:pPr lvl="2" eaLnBrk="1" hangingPunct="1"/>
            <a:r>
              <a:rPr lang="en-US" altLang="en-US" dirty="0" smtClean="0">
                <a:latin typeface="Arial" panose="020B0604020202020204" pitchFamily="34" charset="0"/>
                <a:cs typeface="Arial" panose="020B0604020202020204" pitchFamily="34" charset="0"/>
              </a:rPr>
              <a:t>Serve a legitimate interest</a:t>
            </a:r>
          </a:p>
          <a:p>
            <a:pPr lvl="2" eaLnBrk="1" hangingPunct="1"/>
            <a:r>
              <a:rPr lang="en-US" altLang="en-US" dirty="0" smtClean="0">
                <a:latin typeface="Arial" panose="020B0604020202020204" pitchFamily="34" charset="0"/>
                <a:cs typeface="Arial" panose="020B0604020202020204" pitchFamily="34" charset="0"/>
              </a:rPr>
              <a:t>Don’t reflect adversely on DoD</a:t>
            </a:r>
          </a:p>
          <a:p>
            <a:pPr lvl="2" eaLnBrk="1" hangingPunct="1"/>
            <a:r>
              <a:rPr lang="en-US" altLang="en-US" dirty="0" smtClean="0">
                <a:latin typeface="Arial" panose="020B0604020202020204" pitchFamily="34" charset="0"/>
                <a:cs typeface="Arial" panose="020B0604020202020204" pitchFamily="34" charset="0"/>
              </a:rPr>
              <a:t>Don’t overburden communications systems</a:t>
            </a:r>
          </a:p>
          <a:p>
            <a:pPr lvl="2" eaLnBrk="1" hangingPunct="1"/>
            <a:r>
              <a:rPr lang="en-US" altLang="en-US" dirty="0" smtClean="0">
                <a:latin typeface="Arial" panose="020B0604020202020204" pitchFamily="34" charset="0"/>
                <a:cs typeface="Arial" panose="020B0604020202020204" pitchFamily="34" charset="0"/>
              </a:rPr>
              <a:t>Long distance is not charged to the government</a:t>
            </a:r>
          </a:p>
          <a:p>
            <a:pPr lvl="1" eaLnBrk="1" hangingPunct="1">
              <a:buFont typeface="Wingdings" panose="05000000000000000000" pitchFamily="2" charset="2"/>
              <a:buNone/>
            </a:pPr>
            <a:endParaRPr lang="en-US" altLang="en-US" sz="2400" dirty="0" smtClean="0"/>
          </a:p>
        </p:txBody>
      </p:sp>
      <p:grpSp>
        <p:nvGrpSpPr>
          <p:cNvPr id="7" name="Group 6"/>
          <p:cNvGrpSpPr/>
          <p:nvPr/>
        </p:nvGrpSpPr>
        <p:grpSpPr>
          <a:xfrm>
            <a:off x="7892732" y="120173"/>
            <a:ext cx="1052513" cy="903288"/>
            <a:chOff x="7543799" y="925512"/>
            <a:chExt cx="1052513" cy="903288"/>
          </a:xfrm>
        </p:grpSpPr>
        <p:sp>
          <p:nvSpPr>
            <p:cNvPr id="8" name="AutoShape 1029"/>
            <p:cNvSpPr>
              <a:spLocks noChangeArrowheads="1"/>
            </p:cNvSpPr>
            <p:nvPr/>
          </p:nvSpPr>
          <p:spPr bwMode="auto">
            <a:xfrm>
              <a:off x="7543799" y="925512"/>
              <a:ext cx="1052513" cy="903288"/>
            </a:xfrm>
            <a:prstGeom prst="star5">
              <a:avLst/>
            </a:prstGeom>
            <a:solidFill>
              <a:srgbClr val="F9F965"/>
            </a:solidFill>
            <a:ln w="12700">
              <a:solidFill>
                <a:schemeClr val="tx1"/>
              </a:solidFill>
              <a:miter lim="800000"/>
              <a:headEnd/>
              <a:tailEnd/>
            </a:ln>
            <a:effectLst/>
          </p:spPr>
          <p:txBody>
            <a:bodyPr wrap="none" anchor="ctr"/>
            <a:lstStyle/>
            <a:p>
              <a:pPr algn="ctr" eaLnBrk="1" hangingPunct="1">
                <a:defRPr/>
              </a:pPr>
              <a:endParaRPr lang="en-US">
                <a:latin typeface="Arial" charset="0"/>
              </a:endParaRPr>
            </a:p>
          </p:txBody>
        </p:sp>
        <p:sp>
          <p:nvSpPr>
            <p:cNvPr id="9" name="Text Box 1030"/>
            <p:cNvSpPr txBox="1">
              <a:spLocks noChangeArrowheads="1"/>
            </p:cNvSpPr>
            <p:nvPr/>
          </p:nvSpPr>
          <p:spPr bwMode="auto">
            <a:xfrm>
              <a:off x="7620000" y="1253980"/>
              <a:ext cx="881081" cy="431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har char="•"/>
                <a:defRPr sz="3200" b="1">
                  <a:solidFill>
                    <a:schemeClr val="tx1"/>
                  </a:solidFill>
                  <a:latin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defRPr>
              </a:lvl9pPr>
            </a:lstStyle>
            <a:p>
              <a:pPr algn="ctr">
                <a:spcBef>
                  <a:spcPct val="0"/>
                </a:spcBef>
                <a:buFontTx/>
                <a:buNone/>
              </a:pPr>
              <a:r>
                <a:rPr lang="en-US" altLang="en-US" sz="1100" dirty="0" smtClean="0">
                  <a:cs typeface="Arial" panose="020B0604020202020204" pitchFamily="34" charset="0"/>
                </a:rPr>
                <a:t>ELO</a:t>
              </a:r>
            </a:p>
            <a:p>
              <a:pPr algn="ctr">
                <a:spcBef>
                  <a:spcPct val="0"/>
                </a:spcBef>
                <a:buFontTx/>
                <a:buNone/>
              </a:pPr>
              <a:r>
                <a:rPr lang="en-US" altLang="en-US" sz="1100" dirty="0" smtClean="0">
                  <a:cs typeface="Arial" panose="020B0604020202020204" pitchFamily="34" charset="0"/>
                </a:rPr>
                <a:t>3b</a:t>
              </a:r>
              <a:endParaRPr lang="en-US" altLang="en-US" sz="1100" dirty="0">
                <a:cs typeface="Arial" panose="020B0604020202020204" pitchFamily="34" charset="0"/>
              </a:endParaRPr>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a:xfrm>
            <a:off x="990600" y="441960"/>
            <a:ext cx="8540750" cy="1143000"/>
          </a:xfrm>
        </p:spPr>
        <p:txBody>
          <a:bodyPr/>
          <a:lstStyle/>
          <a:p>
            <a:pPr eaLnBrk="1" hangingPunct="1"/>
            <a:r>
              <a:rPr lang="en-US" altLang="en-US" sz="4000" dirty="0" smtClean="0">
                <a:latin typeface="Arial" panose="020B0604020202020204" pitchFamily="34" charset="0"/>
                <a:cs typeface="Arial" panose="020B0604020202020204" pitchFamily="34" charset="0"/>
              </a:rPr>
              <a:t>Use of Government </a:t>
            </a:r>
            <a:br>
              <a:rPr lang="en-US" altLang="en-US" sz="4000" dirty="0" smtClean="0">
                <a:latin typeface="Arial" panose="020B0604020202020204" pitchFamily="34" charset="0"/>
                <a:cs typeface="Arial" panose="020B0604020202020204" pitchFamily="34" charset="0"/>
              </a:rPr>
            </a:br>
            <a:r>
              <a:rPr lang="en-US" altLang="en-US" sz="4000" dirty="0" smtClean="0">
                <a:latin typeface="Arial" panose="020B0604020202020204" pitchFamily="34" charset="0"/>
                <a:cs typeface="Arial" panose="020B0604020202020204" pitchFamily="34" charset="0"/>
              </a:rPr>
              <a:t>Communications Resources </a:t>
            </a:r>
            <a:br>
              <a:rPr lang="en-US" altLang="en-US" sz="4000" dirty="0" smtClean="0">
                <a:latin typeface="Arial" panose="020B0604020202020204" pitchFamily="34" charset="0"/>
                <a:cs typeface="Arial" panose="020B0604020202020204" pitchFamily="34" charset="0"/>
              </a:rPr>
            </a:br>
            <a:endParaRPr lang="en-US" altLang="en-US" sz="4000" dirty="0" smtClean="0">
              <a:latin typeface="Arial" panose="020B0604020202020204" pitchFamily="34" charset="0"/>
              <a:cs typeface="Arial" panose="020B0604020202020204" pitchFamily="34" charset="0"/>
            </a:endParaRPr>
          </a:p>
        </p:txBody>
      </p:sp>
      <p:sp>
        <p:nvSpPr>
          <p:cNvPr id="26627" name="Rectangle 3"/>
          <p:cNvSpPr>
            <a:spLocks noGrp="1" noRot="1" noChangeArrowheads="1"/>
          </p:cNvSpPr>
          <p:nvPr>
            <p:ph idx="1"/>
          </p:nvPr>
        </p:nvSpPr>
        <p:spPr>
          <a:xfrm>
            <a:off x="990600" y="1752600"/>
            <a:ext cx="8229600" cy="4525963"/>
          </a:xfrm>
        </p:spPr>
        <p:txBody>
          <a:bodyPr/>
          <a:lstStyle/>
          <a:p>
            <a:pPr marL="0" indent="0" eaLnBrk="1" hangingPunct="1">
              <a:buFont typeface="Arial" panose="020B0604020202020204" pitchFamily="34" charset="0"/>
              <a:buNone/>
              <a:defRPr/>
            </a:pPr>
            <a:r>
              <a:rPr lang="en-US" altLang="en-US" sz="2400" dirty="0">
                <a:latin typeface="Arial" panose="020B0604020202020204" pitchFamily="34" charset="0"/>
                <a:cs typeface="Arial" panose="020B0604020202020204" pitchFamily="34" charset="0"/>
              </a:rPr>
              <a:t>AR 25-13, paragraph </a:t>
            </a:r>
            <a:r>
              <a:rPr lang="en-US" altLang="en-US" sz="2400" dirty="0" smtClean="0">
                <a:latin typeface="Arial" panose="020B0604020202020204" pitchFamily="34" charset="0"/>
                <a:cs typeface="Arial" panose="020B0604020202020204" pitchFamily="34" charset="0"/>
              </a:rPr>
              <a:t>3-2c</a:t>
            </a:r>
          </a:p>
          <a:p>
            <a:pPr eaLnBrk="1" hangingPunct="1">
              <a:defRPr/>
            </a:pPr>
            <a:r>
              <a:rPr lang="en-US" altLang="en-US" sz="2400" dirty="0" smtClean="0">
                <a:latin typeface="Arial" panose="020B0604020202020204" pitchFamily="34" charset="0"/>
                <a:cs typeface="Arial" panose="020B0604020202020204" pitchFamily="34" charset="0"/>
              </a:rPr>
              <a:t>PROHIBITS – </a:t>
            </a:r>
          </a:p>
          <a:p>
            <a:pPr lvl="1" eaLnBrk="1" hangingPunct="1">
              <a:defRPr/>
            </a:pPr>
            <a:r>
              <a:rPr lang="en-US" altLang="en-US" sz="2400" dirty="0" smtClean="0">
                <a:latin typeface="Arial" panose="020B0604020202020204" pitchFamily="34" charset="0"/>
                <a:cs typeface="Arial" panose="020B0604020202020204" pitchFamily="34" charset="0"/>
              </a:rPr>
              <a:t>Pornography</a:t>
            </a:r>
          </a:p>
          <a:p>
            <a:pPr lvl="1" eaLnBrk="1" hangingPunct="1">
              <a:defRPr/>
            </a:pPr>
            <a:r>
              <a:rPr lang="en-US" altLang="en-US" sz="2400" dirty="0" smtClean="0">
                <a:latin typeface="Arial" panose="020B0604020202020204" pitchFamily="34" charset="0"/>
                <a:cs typeface="Arial" panose="020B0604020202020204" pitchFamily="34" charset="0"/>
              </a:rPr>
              <a:t>Sexually explicit email</a:t>
            </a:r>
          </a:p>
          <a:p>
            <a:pPr lvl="1" eaLnBrk="1" hangingPunct="1">
              <a:defRPr/>
            </a:pPr>
            <a:r>
              <a:rPr lang="en-US" altLang="en-US" sz="2400" dirty="0" smtClean="0">
                <a:latin typeface="Arial" panose="020B0604020202020204" pitchFamily="34" charset="0"/>
                <a:cs typeface="Arial" panose="020B0604020202020204" pitchFamily="34" charset="0"/>
              </a:rPr>
              <a:t>Chain email</a:t>
            </a:r>
          </a:p>
          <a:p>
            <a:pPr lvl="1" eaLnBrk="1" hangingPunct="1">
              <a:defRPr/>
            </a:pPr>
            <a:r>
              <a:rPr lang="en-US" altLang="en-US" sz="2400" dirty="0" smtClean="0">
                <a:latin typeface="Arial" panose="020B0604020202020204" pitchFamily="34" charset="0"/>
                <a:cs typeface="Arial" panose="020B0604020202020204" pitchFamily="34" charset="0"/>
              </a:rPr>
              <a:t>Commercial Activities</a:t>
            </a:r>
          </a:p>
          <a:p>
            <a:pPr lvl="1" eaLnBrk="1" hangingPunct="1">
              <a:defRPr/>
            </a:pPr>
            <a:r>
              <a:rPr lang="en-US" altLang="en-US" sz="2400" dirty="0" smtClean="0">
                <a:latin typeface="Arial" panose="020B0604020202020204" pitchFamily="34" charset="0"/>
                <a:cs typeface="Arial" panose="020B0604020202020204" pitchFamily="34" charset="0"/>
              </a:rPr>
              <a:t>“political transmissions”</a:t>
            </a:r>
          </a:p>
          <a:p>
            <a:pPr lvl="1" eaLnBrk="1" hangingPunct="1">
              <a:defRPr/>
            </a:pPr>
            <a:r>
              <a:rPr lang="en-US" altLang="en-US" sz="2400" dirty="0" smtClean="0">
                <a:latin typeface="Arial" panose="020B0604020202020204" pitchFamily="34" charset="0"/>
                <a:cs typeface="Arial" panose="020B0604020202020204" pitchFamily="34" charset="0"/>
              </a:rPr>
              <a:t>“Unofficial advertising, solicitation, or selling”</a:t>
            </a:r>
          </a:p>
          <a:p>
            <a:pPr lvl="1" eaLnBrk="1" hangingPunct="1">
              <a:defRPr/>
            </a:pPr>
            <a:r>
              <a:rPr lang="en-US" altLang="en-US" sz="2400" dirty="0" smtClean="0">
                <a:latin typeface="Arial" panose="020B0604020202020204" pitchFamily="34" charset="0"/>
                <a:cs typeface="Arial" panose="020B0604020202020204" pitchFamily="34" charset="0"/>
              </a:rPr>
              <a:t>“Personal use that promotes a particular religion or faith”</a:t>
            </a:r>
          </a:p>
          <a:p>
            <a:pPr lvl="1" eaLnBrk="1" hangingPunct="1">
              <a:buFont typeface="Wingdings" panose="05000000000000000000" pitchFamily="2" charset="2"/>
              <a:buNone/>
              <a:defRPr/>
            </a:pPr>
            <a:endParaRPr lang="en-US" altLang="en-US" dirty="0" smtClean="0"/>
          </a:p>
          <a:p>
            <a:pPr lvl="1" eaLnBrk="1" hangingPunct="1">
              <a:defRPr/>
            </a:pPr>
            <a:endParaRPr lang="en-US" altLang="en-US" dirty="0" smtClean="0"/>
          </a:p>
          <a:p>
            <a:pPr lvl="1" eaLnBrk="1" hangingPunct="1">
              <a:defRPr/>
            </a:pPr>
            <a:endParaRPr lang="en-US" alt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868680" y="274638"/>
            <a:ext cx="8229600" cy="1143000"/>
          </a:xfrm>
        </p:spPr>
        <p:txBody>
          <a:bodyPr/>
          <a:lstStyle/>
          <a:p>
            <a:pPr eaLnBrk="1" hangingPunct="1"/>
            <a:r>
              <a:rPr lang="en-US" altLang="en-US" sz="4000" dirty="0" smtClean="0">
                <a:latin typeface="Arial" panose="020B0604020202020204" pitchFamily="34" charset="0"/>
                <a:cs typeface="Arial" panose="020B0604020202020204" pitchFamily="34" charset="0"/>
              </a:rPr>
              <a:t>Gov’t Emails Releasable!</a:t>
            </a:r>
          </a:p>
        </p:txBody>
      </p:sp>
      <p:sp>
        <p:nvSpPr>
          <p:cNvPr id="27651" name="Rectangle 3"/>
          <p:cNvSpPr>
            <a:spLocks noGrp="1" noRot="1" noChangeArrowheads="1"/>
          </p:cNvSpPr>
          <p:nvPr>
            <p:ph idx="1"/>
          </p:nvPr>
        </p:nvSpPr>
        <p:spPr/>
        <p:txBody>
          <a:bodyPr/>
          <a:lstStyle/>
          <a:p>
            <a:pPr eaLnBrk="1" hangingPunct="1">
              <a:lnSpc>
                <a:spcPct val="90000"/>
              </a:lnSpc>
            </a:pPr>
            <a:r>
              <a:rPr lang="en-US" altLang="en-US" sz="2400" b="1" dirty="0" smtClean="0">
                <a:latin typeface="Arial" panose="020B0604020202020204" pitchFamily="34" charset="0"/>
                <a:cs typeface="Arial" panose="020B0604020202020204" pitchFamily="34" charset="0"/>
              </a:rPr>
              <a:t>DAILY BRIEFING </a:t>
            </a:r>
            <a:br>
              <a:rPr lang="en-US" altLang="en-US" sz="2400" b="1" dirty="0" smtClean="0">
                <a:latin typeface="Arial" panose="020B0604020202020204" pitchFamily="34" charset="0"/>
                <a:cs typeface="Arial" panose="020B0604020202020204" pitchFamily="34" charset="0"/>
              </a:rPr>
            </a:br>
            <a:r>
              <a:rPr lang="en-US" altLang="en-US" sz="2400" b="1" dirty="0" smtClean="0">
                <a:latin typeface="Arial" panose="020B0604020202020204" pitchFamily="34" charset="0"/>
                <a:cs typeface="Arial" panose="020B0604020202020204" pitchFamily="34" charset="0"/>
              </a:rPr>
              <a:t> November 19, 2004 </a:t>
            </a:r>
          </a:p>
          <a:p>
            <a:pPr eaLnBrk="1" hangingPunct="1">
              <a:lnSpc>
                <a:spcPct val="90000"/>
              </a:lnSpc>
            </a:pPr>
            <a:endParaRPr lang="en-US" altLang="en-US" sz="2400" b="1" dirty="0" smtClean="0">
              <a:latin typeface="Arial" panose="020B0604020202020204" pitchFamily="34" charset="0"/>
              <a:cs typeface="Arial" panose="020B0604020202020204" pitchFamily="34" charset="0"/>
            </a:endParaRPr>
          </a:p>
          <a:p>
            <a:pPr eaLnBrk="1" hangingPunct="1">
              <a:lnSpc>
                <a:spcPct val="90000"/>
              </a:lnSpc>
            </a:pPr>
            <a:r>
              <a:rPr lang="en-US" altLang="en-US" sz="2400" b="1" dirty="0" smtClean="0">
                <a:latin typeface="Arial" panose="020B0604020202020204" pitchFamily="34" charset="0"/>
                <a:cs typeface="Arial" panose="020B0604020202020204" pitchFamily="34" charset="0"/>
              </a:rPr>
              <a:t>Senator reveals Air Force-Boeing e-mail exchanges, demands accountability </a:t>
            </a:r>
          </a:p>
          <a:p>
            <a:pPr eaLnBrk="1" hangingPunct="1">
              <a:lnSpc>
                <a:spcPct val="90000"/>
              </a:lnSpc>
            </a:pPr>
            <a:r>
              <a:rPr lang="en-US" altLang="en-US" sz="2400" b="1" dirty="0" smtClean="0">
                <a:latin typeface="Arial" panose="020B0604020202020204" pitchFamily="34" charset="0"/>
                <a:cs typeface="Arial" panose="020B0604020202020204" pitchFamily="34" charset="0"/>
              </a:rPr>
              <a:t>By Amy </a:t>
            </a:r>
            <a:r>
              <a:rPr lang="en-US" altLang="en-US" sz="2400" b="1" dirty="0" err="1" smtClean="0">
                <a:latin typeface="Arial" panose="020B0604020202020204" pitchFamily="34" charset="0"/>
                <a:cs typeface="Arial" panose="020B0604020202020204" pitchFamily="34" charset="0"/>
              </a:rPr>
              <a:t>Klamper</a:t>
            </a:r>
            <a:r>
              <a:rPr lang="en-US" altLang="en-US" sz="2400" b="1" dirty="0" smtClean="0">
                <a:latin typeface="Arial" panose="020B0604020202020204" pitchFamily="34" charset="0"/>
                <a:cs typeface="Arial" panose="020B0604020202020204" pitchFamily="34" charset="0"/>
              </a:rPr>
              <a:t>, </a:t>
            </a:r>
            <a:r>
              <a:rPr lang="en-US" altLang="en-US" sz="2400" b="1" dirty="0" err="1" smtClean="0">
                <a:latin typeface="Arial" panose="020B0604020202020204" pitchFamily="34" charset="0"/>
                <a:cs typeface="Arial" panose="020B0604020202020204" pitchFamily="34" charset="0"/>
                <a:hlinkClick r:id="rId2"/>
              </a:rPr>
              <a:t>CongressDaily</a:t>
            </a:r>
            <a:r>
              <a:rPr lang="en-US" altLang="en-US" sz="2400" b="1" dirty="0" smtClean="0">
                <a:latin typeface="Arial" panose="020B0604020202020204" pitchFamily="34" charset="0"/>
                <a:cs typeface="Arial" panose="020B0604020202020204" pitchFamily="34" charset="0"/>
              </a:rPr>
              <a:t/>
            </a:r>
            <a:br>
              <a:rPr lang="en-US" altLang="en-US" sz="2400" b="1" dirty="0" smtClean="0">
                <a:latin typeface="Arial" panose="020B0604020202020204" pitchFamily="34" charset="0"/>
                <a:cs typeface="Arial" panose="020B0604020202020204" pitchFamily="34" charset="0"/>
              </a:rPr>
            </a:br>
            <a:endParaRPr lang="en-US" altLang="en-US" sz="2400" dirty="0" smtClean="0">
              <a:latin typeface="Arial" panose="020B0604020202020204" pitchFamily="34" charset="0"/>
              <a:cs typeface="Arial" panose="020B0604020202020204" pitchFamily="34" charset="0"/>
            </a:endParaRPr>
          </a:p>
          <a:p>
            <a:pPr eaLnBrk="1" hangingPunct="1">
              <a:lnSpc>
                <a:spcPct val="90000"/>
              </a:lnSpc>
            </a:pPr>
            <a:r>
              <a:rPr lang="en-US" altLang="en-US" sz="2400" dirty="0" smtClean="0">
                <a:latin typeface="Arial" panose="020B0604020202020204" pitchFamily="34" charset="0"/>
                <a:cs typeface="Arial" panose="020B0604020202020204" pitchFamily="34" charset="0"/>
              </a:rPr>
              <a:t>Sen. John McCain, R-Ariz., stood on the Senate floor Friday and read e-mail exchanges between Boeing Co., executives and Air Force officials that he said revealed an improper relationship aimed at securing a $30 billion tanker lease deal.</a:t>
            </a:r>
          </a:p>
          <a:p>
            <a:pPr eaLnBrk="1" hangingPunct="1">
              <a:lnSpc>
                <a:spcPct val="90000"/>
              </a:lnSpc>
            </a:pPr>
            <a:endParaRPr lang="en-US" altLang="en-US" sz="2400" dirty="0" smtClean="0"/>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a:xfrm>
            <a:off x="1219200" y="209550"/>
            <a:ext cx="8229600" cy="1143000"/>
          </a:xfrm>
        </p:spPr>
        <p:txBody>
          <a:bodyPr/>
          <a:lstStyle/>
          <a:p>
            <a:pPr eaLnBrk="1" hangingPunct="1"/>
            <a:r>
              <a:rPr lang="en-US" altLang="en-US" sz="4000" dirty="0" smtClean="0">
                <a:latin typeface="Arial" panose="020B0604020202020204" pitchFamily="34" charset="0"/>
                <a:cs typeface="Arial" panose="020B0604020202020204" pitchFamily="34" charset="0"/>
              </a:rPr>
              <a:t>Enabling Learning Objectives</a:t>
            </a:r>
          </a:p>
        </p:txBody>
      </p:sp>
      <p:sp>
        <p:nvSpPr>
          <p:cNvPr id="6147" name="Rectangle 3"/>
          <p:cNvSpPr>
            <a:spLocks noGrp="1" noRot="1" noChangeArrowheads="1"/>
          </p:cNvSpPr>
          <p:nvPr>
            <p:ph idx="1"/>
          </p:nvPr>
        </p:nvSpPr>
        <p:spPr>
          <a:xfrm>
            <a:off x="521971" y="2080260"/>
            <a:ext cx="8229600" cy="4525963"/>
          </a:xfrm>
        </p:spPr>
        <p:txBody>
          <a:bodyPr/>
          <a:lstStyle/>
          <a:p>
            <a:pPr marL="514350" indent="-514350" eaLnBrk="1" hangingPunct="1">
              <a:lnSpc>
                <a:spcPct val="90000"/>
              </a:lnSpc>
              <a:buFont typeface="Calibri" panose="020F0502020204030204" pitchFamily="34" charset="0"/>
              <a:buAutoNum type="arabicPeriod"/>
            </a:pPr>
            <a:r>
              <a:rPr lang="en-US" altLang="en-US" dirty="0" smtClean="0">
                <a:latin typeface="Arial" panose="020B0604020202020204" pitchFamily="34" charset="0"/>
                <a:cs typeface="Arial" panose="020B0604020202020204" pitchFamily="34" charset="0"/>
              </a:rPr>
              <a:t>Describe where to find ethics standards</a:t>
            </a:r>
          </a:p>
          <a:p>
            <a:pPr marL="514350" indent="-514350" eaLnBrk="1" hangingPunct="1">
              <a:lnSpc>
                <a:spcPct val="90000"/>
              </a:lnSpc>
              <a:buFont typeface="Calibri" panose="020F0502020204030204" pitchFamily="34" charset="0"/>
              <a:buAutoNum type="arabicPeriod"/>
            </a:pPr>
            <a:endParaRPr lang="en-US" altLang="en-US" dirty="0" smtClean="0">
              <a:latin typeface="Arial" panose="020B0604020202020204" pitchFamily="34" charset="0"/>
              <a:cs typeface="Arial" panose="020B0604020202020204" pitchFamily="34" charset="0"/>
            </a:endParaRPr>
          </a:p>
          <a:p>
            <a:pPr marL="514350" indent="-514350" eaLnBrk="1" hangingPunct="1">
              <a:lnSpc>
                <a:spcPct val="90000"/>
              </a:lnSpc>
              <a:buFont typeface="Calibri" panose="020F0502020204030204" pitchFamily="34" charset="0"/>
              <a:buAutoNum type="arabicPeriod"/>
            </a:pPr>
            <a:r>
              <a:rPr lang="en-US" altLang="en-US" dirty="0" smtClean="0">
                <a:latin typeface="Arial" panose="020B0604020202020204" pitchFamily="34" charset="0"/>
                <a:cs typeface="Arial" panose="020B0604020202020204" pitchFamily="34" charset="0"/>
              </a:rPr>
              <a:t>Explain the roles of the IG and the command ethics counselor</a:t>
            </a:r>
          </a:p>
          <a:p>
            <a:pPr marL="514350" indent="-514350" eaLnBrk="1" hangingPunct="1">
              <a:lnSpc>
                <a:spcPct val="90000"/>
              </a:lnSpc>
              <a:buFont typeface="Calibri" panose="020F0502020204030204" pitchFamily="34" charset="0"/>
              <a:buAutoNum type="arabicPeriod"/>
            </a:pPr>
            <a:endParaRPr lang="en-US" altLang="en-US" dirty="0" smtClean="0">
              <a:latin typeface="Arial" panose="020B0604020202020204" pitchFamily="34" charset="0"/>
              <a:cs typeface="Arial" panose="020B0604020202020204" pitchFamily="34" charset="0"/>
            </a:endParaRPr>
          </a:p>
          <a:p>
            <a:pPr marL="514350" indent="-514350" eaLnBrk="1" hangingPunct="1">
              <a:lnSpc>
                <a:spcPct val="90000"/>
              </a:lnSpc>
              <a:buFont typeface="Calibri" panose="020F0502020204030204" pitchFamily="34" charset="0"/>
              <a:buAutoNum type="arabicPeriod"/>
            </a:pPr>
            <a:r>
              <a:rPr lang="en-US" altLang="en-US" dirty="0" smtClean="0">
                <a:latin typeface="Arial" panose="020B0604020202020204" pitchFamily="34" charset="0"/>
                <a:cs typeface="Arial" panose="020B0604020202020204" pitchFamily="34" charset="0"/>
              </a:rPr>
              <a:t>Apply ethics principles</a:t>
            </a:r>
          </a:p>
          <a:p>
            <a:pPr marL="514350" indent="-514350" eaLnBrk="1" hangingPunct="1">
              <a:lnSpc>
                <a:spcPct val="90000"/>
              </a:lnSpc>
              <a:buFont typeface="Calibri" panose="020F0502020204030204" pitchFamily="34" charset="0"/>
              <a:buAutoNum type="arabicPeriod"/>
            </a:pPr>
            <a:endParaRPr lang="en-US" altLang="en-US" dirty="0" smtClean="0"/>
          </a:p>
        </p:txBody>
      </p:sp>
      <p:grpSp>
        <p:nvGrpSpPr>
          <p:cNvPr id="14" name="Group 13"/>
          <p:cNvGrpSpPr/>
          <p:nvPr/>
        </p:nvGrpSpPr>
        <p:grpSpPr>
          <a:xfrm>
            <a:off x="7848600" y="1148556"/>
            <a:ext cx="1052513" cy="903288"/>
            <a:chOff x="7543799" y="925512"/>
            <a:chExt cx="1052513" cy="903288"/>
          </a:xfrm>
        </p:grpSpPr>
        <p:sp>
          <p:nvSpPr>
            <p:cNvPr id="15" name="AutoShape 1029"/>
            <p:cNvSpPr>
              <a:spLocks noChangeArrowheads="1"/>
            </p:cNvSpPr>
            <p:nvPr/>
          </p:nvSpPr>
          <p:spPr bwMode="auto">
            <a:xfrm>
              <a:off x="7543799" y="925512"/>
              <a:ext cx="1052513" cy="903288"/>
            </a:xfrm>
            <a:prstGeom prst="star5">
              <a:avLst/>
            </a:prstGeom>
            <a:solidFill>
              <a:srgbClr val="F9F965"/>
            </a:solidFill>
            <a:ln w="12700">
              <a:solidFill>
                <a:schemeClr val="tx1"/>
              </a:solidFill>
              <a:miter lim="800000"/>
              <a:headEnd/>
              <a:tailEnd/>
            </a:ln>
            <a:effectLst/>
          </p:spPr>
          <p:txBody>
            <a:bodyPr wrap="none" anchor="ctr"/>
            <a:lstStyle/>
            <a:p>
              <a:pPr algn="ctr" eaLnBrk="1" hangingPunct="1">
                <a:defRPr/>
              </a:pPr>
              <a:endParaRPr lang="en-US">
                <a:latin typeface="Arial" charset="0"/>
              </a:endParaRPr>
            </a:p>
          </p:txBody>
        </p:sp>
        <p:sp>
          <p:nvSpPr>
            <p:cNvPr id="16" name="Text Box 1030"/>
            <p:cNvSpPr txBox="1">
              <a:spLocks noChangeArrowheads="1"/>
            </p:cNvSpPr>
            <p:nvPr/>
          </p:nvSpPr>
          <p:spPr bwMode="auto">
            <a:xfrm>
              <a:off x="7620000" y="1253980"/>
              <a:ext cx="881081" cy="431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har char="•"/>
                <a:defRPr sz="3200" b="1">
                  <a:solidFill>
                    <a:schemeClr val="tx1"/>
                  </a:solidFill>
                  <a:latin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defRPr>
              </a:lvl9pPr>
            </a:lstStyle>
            <a:p>
              <a:pPr algn="ctr">
                <a:spcBef>
                  <a:spcPct val="0"/>
                </a:spcBef>
                <a:buFontTx/>
                <a:buNone/>
              </a:pPr>
              <a:r>
                <a:rPr lang="en-US" altLang="en-US" sz="1100" dirty="0" smtClean="0">
                  <a:cs typeface="Arial" panose="020B0604020202020204" pitchFamily="34" charset="0"/>
                </a:rPr>
                <a:t>ELO</a:t>
              </a:r>
            </a:p>
            <a:p>
              <a:pPr algn="ctr">
                <a:spcBef>
                  <a:spcPct val="0"/>
                </a:spcBef>
                <a:buFontTx/>
                <a:buNone/>
              </a:pPr>
              <a:endParaRPr lang="en-US" altLang="en-US" sz="1100" dirty="0">
                <a:cs typeface="Arial" panose="020B0604020202020204" pitchFamily="34" charset="0"/>
              </a:endParaRPr>
            </a:p>
          </p:txBody>
        </p:sp>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Sample Allegation</a:t>
            </a:r>
          </a:p>
        </p:txBody>
      </p:sp>
      <p:sp>
        <p:nvSpPr>
          <p:cNvPr id="28675" name="Rectangle 3"/>
          <p:cNvSpPr>
            <a:spLocks noGrp="1" noRot="1" noChangeArrowheads="1"/>
          </p:cNvSpPr>
          <p:nvPr>
            <p:ph idx="1"/>
          </p:nvPr>
        </p:nvSpPr>
        <p:spPr>
          <a:xfrm>
            <a:off x="457200" y="1794510"/>
            <a:ext cx="8458200" cy="4525963"/>
          </a:xfrm>
        </p:spPr>
        <p:txBody>
          <a:bodyPr/>
          <a:lstStyle/>
          <a:p>
            <a:pPr eaLnBrk="1" hangingPunct="1"/>
            <a:r>
              <a:rPr lang="en-US" altLang="en-US" dirty="0" smtClean="0">
                <a:latin typeface="Arial" panose="020B0604020202020204" pitchFamily="34" charset="0"/>
                <a:cs typeface="Arial" panose="020B0604020202020204" pitchFamily="34" charset="0"/>
              </a:rPr>
              <a:t>“That SPC Round improperly used a government communications system to conduct commercial activities in violation of AR 25-13, para. 3-2c.”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Question </a:t>
            </a:r>
          </a:p>
        </p:txBody>
      </p:sp>
      <p:sp>
        <p:nvSpPr>
          <p:cNvPr id="29699" name="Rectangle 3"/>
          <p:cNvSpPr>
            <a:spLocks noGrp="1" noRot="1" noChangeArrowheads="1"/>
          </p:cNvSpPr>
          <p:nvPr>
            <p:ph idx="1"/>
          </p:nvPr>
        </p:nvSpPr>
        <p:spPr>
          <a:xfrm>
            <a:off x="457200" y="1771650"/>
            <a:ext cx="8229600" cy="4525963"/>
          </a:xfrm>
        </p:spPr>
        <p:txBody>
          <a:bodyPr/>
          <a:lstStyle/>
          <a:p>
            <a:pPr eaLnBrk="1" hangingPunct="1"/>
            <a:r>
              <a:rPr lang="en-US" altLang="en-US" sz="2800" dirty="0" smtClean="0">
                <a:latin typeface="Arial" panose="020B0604020202020204" pitchFamily="34" charset="0"/>
                <a:cs typeface="Arial" panose="020B0604020202020204" pitchFamily="34" charset="0"/>
              </a:rPr>
              <a:t>Downtown recruiting station leases parking spots from garage</a:t>
            </a:r>
          </a:p>
          <a:p>
            <a:pPr eaLnBrk="1" hangingPunct="1"/>
            <a:r>
              <a:rPr lang="en-US" altLang="en-US" sz="2800" dirty="0" smtClean="0">
                <a:latin typeface="Arial" panose="020B0604020202020204" pitchFamily="34" charset="0"/>
                <a:cs typeface="Arial" panose="020B0604020202020204" pitchFamily="34" charset="0"/>
              </a:rPr>
              <a:t>Officer who lives nearby gets permission from superior to park car there full time, avoids paying apartment parking fee</a:t>
            </a:r>
          </a:p>
          <a:p>
            <a:pPr eaLnBrk="1" hangingPunct="1"/>
            <a:r>
              <a:rPr lang="en-US" altLang="en-US" sz="2800" dirty="0" smtClean="0">
                <a:latin typeface="Arial" panose="020B0604020202020204" pitchFamily="34" charset="0"/>
                <a:cs typeface="Arial" panose="020B0604020202020204" pitchFamily="34" charset="0"/>
              </a:rPr>
              <a:t>Adequate parking space</a:t>
            </a:r>
          </a:p>
          <a:p>
            <a:pPr eaLnBrk="1" hangingPunct="1"/>
            <a:r>
              <a:rPr lang="en-US" altLang="en-US" sz="2800" dirty="0" smtClean="0">
                <a:latin typeface="Arial" panose="020B0604020202020204" pitchFamily="34" charset="0"/>
                <a:cs typeface="Arial" panose="020B0604020202020204" pitchFamily="34" charset="0"/>
              </a:rPr>
              <a: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rrowheads="1"/>
          </p:cNvSpPr>
          <p:nvPr>
            <p:ph type="title"/>
          </p:nvPr>
        </p:nvSpPr>
        <p:spPr>
          <a:xfrm>
            <a:off x="720090" y="274638"/>
            <a:ext cx="8229600" cy="1143000"/>
          </a:xfrm>
        </p:spPr>
        <p:txBody>
          <a:bodyPr/>
          <a:lstStyle/>
          <a:p>
            <a:pPr eaLnBrk="1" hangingPunct="1"/>
            <a:r>
              <a:rPr lang="en-US" altLang="en-US" sz="4000" dirty="0" smtClean="0">
                <a:latin typeface="Arial" panose="020B0604020202020204" pitchFamily="34" charset="0"/>
                <a:cs typeface="Arial" panose="020B0604020202020204" pitchFamily="34" charset="0"/>
              </a:rPr>
              <a:t>Use of Other Government Resources</a:t>
            </a:r>
          </a:p>
        </p:txBody>
      </p:sp>
      <p:sp>
        <p:nvSpPr>
          <p:cNvPr id="30723" name="Rectangle 3"/>
          <p:cNvSpPr>
            <a:spLocks noGrp="1" noRot="1" noChangeArrowheads="1"/>
          </p:cNvSpPr>
          <p:nvPr>
            <p:ph idx="1"/>
          </p:nvPr>
        </p:nvSpPr>
        <p:spPr/>
        <p:txBody>
          <a:bodyPr/>
          <a:lstStyle/>
          <a:p>
            <a:pPr marL="0" indent="0" eaLnBrk="1" hangingPunct="1">
              <a:lnSpc>
                <a:spcPct val="90000"/>
              </a:lnSpc>
              <a:buFont typeface="Arial" panose="020B0604020202020204" pitchFamily="34" charset="0"/>
              <a:buNone/>
            </a:pPr>
            <a:r>
              <a:rPr lang="en-US" altLang="en-US" sz="2400" b="1" dirty="0" smtClean="0">
                <a:latin typeface="Arial" panose="020B0604020202020204" pitchFamily="34" charset="0"/>
                <a:cs typeface="Arial" panose="020B0604020202020204" pitchFamily="34" charset="0"/>
              </a:rPr>
              <a:t>2-301b</a:t>
            </a:r>
            <a:r>
              <a:rPr lang="en-US" altLang="en-US" sz="2400" dirty="0" smtClean="0">
                <a:latin typeface="Arial" panose="020B0604020202020204" pitchFamily="34" charset="0"/>
                <a:cs typeface="Arial" panose="020B0604020202020204" pitchFamily="34" charset="0"/>
              </a:rPr>
              <a:t> – Use of Other Federal Government Resources for official purposes only -- </a:t>
            </a:r>
            <a:r>
              <a:rPr lang="en-US" altLang="en-US" sz="2400" i="1" dirty="0" smtClean="0">
                <a:latin typeface="Arial" panose="020B0604020202020204" pitchFamily="34" charset="0"/>
                <a:cs typeface="Arial" panose="020B0604020202020204" pitchFamily="34" charset="0"/>
              </a:rPr>
              <a:t>except</a:t>
            </a:r>
          </a:p>
          <a:p>
            <a:pPr lvl="1" eaLnBrk="1" hangingPunct="1">
              <a:lnSpc>
                <a:spcPct val="90000"/>
              </a:lnSpc>
            </a:pPr>
            <a:r>
              <a:rPr lang="en-US" altLang="en-US" sz="2400" dirty="0" smtClean="0">
                <a:latin typeface="Arial" panose="020B0604020202020204" pitchFamily="34" charset="0"/>
                <a:cs typeface="Arial" panose="020B0604020202020204" pitchFamily="34" charset="0"/>
              </a:rPr>
              <a:t>Agency designees may authorize limited personal use if:</a:t>
            </a:r>
          </a:p>
          <a:p>
            <a:pPr lvl="3" eaLnBrk="1" hangingPunct="1">
              <a:lnSpc>
                <a:spcPct val="90000"/>
              </a:lnSpc>
            </a:pPr>
            <a:r>
              <a:rPr lang="en-US" altLang="en-US" sz="2400" dirty="0" smtClean="0">
                <a:latin typeface="Arial" panose="020B0604020202020204" pitchFamily="34" charset="0"/>
                <a:cs typeface="Arial" panose="020B0604020202020204" pitchFamily="34" charset="0"/>
              </a:rPr>
              <a:t>Does not adversely affect official duty performance</a:t>
            </a:r>
          </a:p>
          <a:p>
            <a:pPr lvl="3" eaLnBrk="1" hangingPunct="1">
              <a:lnSpc>
                <a:spcPct val="90000"/>
              </a:lnSpc>
            </a:pPr>
            <a:r>
              <a:rPr lang="en-US" altLang="en-US" sz="2400" dirty="0" smtClean="0">
                <a:latin typeface="Arial" panose="020B0604020202020204" pitchFamily="34" charset="0"/>
                <a:cs typeface="Arial" panose="020B0604020202020204" pitchFamily="34" charset="0"/>
              </a:rPr>
              <a:t>Is of reasonable duration and frequency</a:t>
            </a:r>
          </a:p>
          <a:p>
            <a:pPr lvl="3" eaLnBrk="1" hangingPunct="1">
              <a:lnSpc>
                <a:spcPct val="90000"/>
              </a:lnSpc>
            </a:pPr>
            <a:r>
              <a:rPr lang="en-US" altLang="en-US" sz="2400" dirty="0" smtClean="0">
                <a:latin typeface="Arial" panose="020B0604020202020204" pitchFamily="34" charset="0"/>
                <a:cs typeface="Arial" panose="020B0604020202020204" pitchFamily="34" charset="0"/>
              </a:rPr>
              <a:t>Serves a legitimate interest</a:t>
            </a:r>
          </a:p>
          <a:p>
            <a:pPr lvl="3" eaLnBrk="1" hangingPunct="1">
              <a:lnSpc>
                <a:spcPct val="90000"/>
              </a:lnSpc>
            </a:pPr>
            <a:r>
              <a:rPr lang="en-US" altLang="en-US" sz="2400" dirty="0" smtClean="0">
                <a:latin typeface="Arial" panose="020B0604020202020204" pitchFamily="34" charset="0"/>
                <a:cs typeface="Arial" panose="020B0604020202020204" pitchFamily="34" charset="0"/>
              </a:rPr>
              <a:t>Doesn’t reflect adversely on DoD</a:t>
            </a:r>
          </a:p>
          <a:p>
            <a:pPr lvl="3" eaLnBrk="1" hangingPunct="1">
              <a:lnSpc>
                <a:spcPct val="90000"/>
              </a:lnSpc>
            </a:pPr>
            <a:r>
              <a:rPr lang="en-US" altLang="en-US" sz="2400" dirty="0" smtClean="0">
                <a:latin typeface="Arial" panose="020B0604020202020204" pitchFamily="34" charset="0"/>
                <a:cs typeface="Arial" panose="020B0604020202020204" pitchFamily="34" charset="0"/>
              </a:rPr>
              <a:t>No significant additional cost.</a:t>
            </a:r>
          </a:p>
          <a:p>
            <a:pPr lvl="1" eaLnBrk="1" hangingPunct="1">
              <a:lnSpc>
                <a:spcPct val="90000"/>
              </a:lnSpc>
            </a:pPr>
            <a:r>
              <a:rPr lang="en-US" altLang="en-US" sz="2400" dirty="0" smtClean="0">
                <a:latin typeface="Arial" panose="020B0604020202020204" pitchFamily="34" charset="0"/>
                <a:cs typeface="Arial" panose="020B0604020202020204" pitchFamily="34" charset="0"/>
              </a:rPr>
              <a:t>In accordance with support to Non-Federal Entities IAW 3-211</a:t>
            </a:r>
          </a:p>
          <a:p>
            <a:pPr lvl="1" eaLnBrk="1" hangingPunct="1">
              <a:lnSpc>
                <a:spcPct val="90000"/>
              </a:lnSpc>
              <a:buFont typeface="Wingdings" panose="05000000000000000000" pitchFamily="2" charset="2"/>
              <a:buNone/>
            </a:pPr>
            <a:endParaRPr lang="en-US" altLang="en-US" dirty="0" smtClean="0"/>
          </a:p>
        </p:txBody>
      </p:sp>
      <p:grpSp>
        <p:nvGrpSpPr>
          <p:cNvPr id="7" name="Group 6"/>
          <p:cNvGrpSpPr/>
          <p:nvPr/>
        </p:nvGrpSpPr>
        <p:grpSpPr>
          <a:xfrm>
            <a:off x="7739062" y="537210"/>
            <a:ext cx="1052513" cy="903288"/>
            <a:chOff x="7543799" y="925512"/>
            <a:chExt cx="1052513" cy="903288"/>
          </a:xfrm>
        </p:grpSpPr>
        <p:sp>
          <p:nvSpPr>
            <p:cNvPr id="8" name="AutoShape 1029"/>
            <p:cNvSpPr>
              <a:spLocks noChangeArrowheads="1"/>
            </p:cNvSpPr>
            <p:nvPr/>
          </p:nvSpPr>
          <p:spPr bwMode="auto">
            <a:xfrm>
              <a:off x="7543799" y="925512"/>
              <a:ext cx="1052513" cy="903288"/>
            </a:xfrm>
            <a:prstGeom prst="star5">
              <a:avLst/>
            </a:prstGeom>
            <a:solidFill>
              <a:srgbClr val="F9F965"/>
            </a:solidFill>
            <a:ln w="12700">
              <a:solidFill>
                <a:schemeClr val="tx1"/>
              </a:solidFill>
              <a:miter lim="800000"/>
              <a:headEnd/>
              <a:tailEnd/>
            </a:ln>
            <a:effectLst/>
          </p:spPr>
          <p:txBody>
            <a:bodyPr wrap="none" anchor="ctr"/>
            <a:lstStyle/>
            <a:p>
              <a:pPr algn="ctr" eaLnBrk="1" hangingPunct="1">
                <a:defRPr/>
              </a:pPr>
              <a:endParaRPr lang="en-US">
                <a:latin typeface="Arial" charset="0"/>
              </a:endParaRPr>
            </a:p>
          </p:txBody>
        </p:sp>
        <p:sp>
          <p:nvSpPr>
            <p:cNvPr id="9" name="Text Box 1030"/>
            <p:cNvSpPr txBox="1">
              <a:spLocks noChangeArrowheads="1"/>
            </p:cNvSpPr>
            <p:nvPr/>
          </p:nvSpPr>
          <p:spPr bwMode="auto">
            <a:xfrm>
              <a:off x="7620000" y="1253980"/>
              <a:ext cx="881081" cy="431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har char="•"/>
                <a:defRPr sz="3200" b="1">
                  <a:solidFill>
                    <a:schemeClr val="tx1"/>
                  </a:solidFill>
                  <a:latin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defRPr>
              </a:lvl9pPr>
            </a:lstStyle>
            <a:p>
              <a:pPr algn="ctr">
                <a:spcBef>
                  <a:spcPct val="0"/>
                </a:spcBef>
                <a:buFontTx/>
                <a:buNone/>
              </a:pPr>
              <a:r>
                <a:rPr lang="en-US" altLang="en-US" sz="1100" dirty="0" smtClean="0">
                  <a:cs typeface="Arial" panose="020B0604020202020204" pitchFamily="34" charset="0"/>
                </a:rPr>
                <a:t>ELO</a:t>
              </a:r>
            </a:p>
            <a:p>
              <a:pPr algn="ctr">
                <a:spcBef>
                  <a:spcPct val="0"/>
                </a:spcBef>
                <a:buFontTx/>
                <a:buNone/>
              </a:pPr>
              <a:r>
                <a:rPr lang="en-US" altLang="en-US" sz="1100" dirty="0" smtClean="0">
                  <a:cs typeface="Arial" panose="020B0604020202020204" pitchFamily="34" charset="0"/>
                </a:rPr>
                <a:t>3b</a:t>
              </a:r>
              <a:endParaRPr lang="en-US" altLang="en-US" sz="1100" dirty="0">
                <a:cs typeface="Arial" panose="020B0604020202020204" pitchFamily="34" charset="0"/>
              </a:endParaRPr>
            </a:p>
          </p:txBody>
        </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Sample Allegation</a:t>
            </a:r>
          </a:p>
        </p:txBody>
      </p:sp>
      <p:sp>
        <p:nvSpPr>
          <p:cNvPr id="31747" name="Rectangle 3"/>
          <p:cNvSpPr>
            <a:spLocks noGrp="1" noRot="1" noChangeArrowheads="1"/>
          </p:cNvSpPr>
          <p:nvPr>
            <p:ph idx="1"/>
          </p:nvPr>
        </p:nvSpPr>
        <p:spPr>
          <a:xfrm>
            <a:off x="457200" y="2171700"/>
            <a:ext cx="8229600" cy="4525963"/>
          </a:xfrm>
        </p:spPr>
        <p:txBody>
          <a:bodyPr/>
          <a:lstStyle/>
          <a:p>
            <a:pPr eaLnBrk="1" hangingPunct="1"/>
            <a:r>
              <a:rPr lang="en-US" altLang="en-US" dirty="0" smtClean="0">
                <a:latin typeface="Arial" panose="020B0604020202020204" pitchFamily="34" charset="0"/>
                <a:cs typeface="Arial" panose="020B0604020202020204" pitchFamily="34" charset="0"/>
              </a:rPr>
              <a:t>“That Ms. Car improperly ordered her subordinate to go to the food mall to get her lunch in violation of DoD 5500.07-R, 	section 2-301.”</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Non-Federal Entities</a:t>
            </a:r>
          </a:p>
        </p:txBody>
      </p:sp>
      <p:sp>
        <p:nvSpPr>
          <p:cNvPr id="33795" name="Rectangle 3"/>
          <p:cNvSpPr>
            <a:spLocks noGrp="1" noRot="1" noChangeArrowheads="1"/>
          </p:cNvSpPr>
          <p:nvPr>
            <p:ph idx="1"/>
          </p:nvPr>
        </p:nvSpPr>
        <p:spPr/>
        <p:txBody>
          <a:bodyPr/>
          <a:lstStyle/>
          <a:p>
            <a:pPr marL="0" indent="0" eaLnBrk="1" hangingPunct="1">
              <a:buFont typeface="Arial" panose="020B0604020202020204" pitchFamily="34" charset="0"/>
              <a:buNone/>
              <a:defRPr/>
            </a:pPr>
            <a:r>
              <a:rPr lang="en-US" altLang="en-US" dirty="0" smtClean="0"/>
              <a:t> </a:t>
            </a:r>
          </a:p>
          <a:p>
            <a:pPr eaLnBrk="1" hangingPunct="1">
              <a:defRPr/>
            </a:pPr>
            <a:endParaRPr lang="en-US" altLang="en-US" dirty="0" smtClean="0"/>
          </a:p>
        </p:txBody>
      </p:sp>
      <p:sp>
        <p:nvSpPr>
          <p:cNvPr id="32772" name="WordArt 6"/>
          <p:cNvSpPr>
            <a:spLocks noChangeArrowheads="1" noChangeShapeType="1" noTextEdit="1"/>
          </p:cNvSpPr>
          <p:nvPr/>
        </p:nvSpPr>
        <p:spPr bwMode="auto">
          <a:xfrm>
            <a:off x="838200" y="1524000"/>
            <a:ext cx="4638675" cy="568325"/>
          </a:xfrm>
          <a:prstGeom prst="rect">
            <a:avLst/>
          </a:prstGeom>
        </p:spPr>
        <p:txBody>
          <a:bodyPr wrap="none" fromWordArt="1">
            <a:prstTxWarp prst="textCascadeUp">
              <a:avLst>
                <a:gd name="adj" fmla="val 44444"/>
              </a:avLst>
            </a:prstTxWarp>
            <a:scene3d>
              <a:camera prst="legacyPerspectiveFront">
                <a:rot lat="20519958" lon="1080000" rev="0"/>
              </a:camera>
              <a:lightRig rig="legacyHarsh2" dir="b"/>
            </a:scene3d>
            <a:sp3d extrusionH="430200" prstMaterial="legacyMatte">
              <a:extrusionClr>
                <a:srgbClr val="FF6600"/>
              </a:extrusionClr>
              <a:contourClr>
                <a:srgbClr val="FFE701"/>
              </a:contourClr>
            </a:sp3d>
          </a:bodyPr>
          <a:lstStyle/>
          <a:p>
            <a:pPr algn="ctr"/>
            <a:r>
              <a:rPr lang="en-US" sz="2400" kern="10">
                <a:ln w="9525">
                  <a:round/>
                  <a:headEnd/>
                  <a:tailEnd/>
                </a:ln>
                <a:gradFill rotWithShape="1">
                  <a:gsLst>
                    <a:gs pos="0">
                      <a:srgbClr val="FFE701"/>
                    </a:gs>
                    <a:gs pos="100000">
                      <a:srgbClr val="FE3E02"/>
                    </a:gs>
                  </a:gsLst>
                  <a:lin ang="5400000" scaled="1"/>
                </a:gradFill>
                <a:latin typeface="Impact" panose="020B0806030902050204" pitchFamily="34" charset="0"/>
              </a:rPr>
              <a:t>Association of the United States Army</a:t>
            </a:r>
          </a:p>
        </p:txBody>
      </p:sp>
      <p:sp>
        <p:nvSpPr>
          <p:cNvPr id="32773" name="WordArt 7"/>
          <p:cNvSpPr>
            <a:spLocks noChangeArrowheads="1" noChangeShapeType="1" noTextEdit="1"/>
          </p:cNvSpPr>
          <p:nvPr/>
        </p:nvSpPr>
        <p:spPr bwMode="auto">
          <a:xfrm>
            <a:off x="1647825" y="3214688"/>
            <a:ext cx="5848350" cy="427037"/>
          </a:xfrm>
          <a:prstGeom prst="rect">
            <a:avLst/>
          </a:prstGeom>
        </p:spPr>
        <p:txBody>
          <a:bodyPr wrap="none" fromWordArt="1">
            <a:prstTxWarp prst="textDoubleWave1">
              <a:avLst>
                <a:gd name="adj1" fmla="val 6500"/>
                <a:gd name="adj2" fmla="val 0"/>
              </a:avLst>
            </a:prstTxWarp>
          </a:bodyPr>
          <a:lstStyle/>
          <a:p>
            <a:pPr algn="ctr"/>
            <a:r>
              <a:rPr lang="en-US" sz="2400" kern="10" spc="-240">
                <a:ln w="12700">
                  <a:solidFill>
                    <a:srgbClr val="000099"/>
                  </a:solidFill>
                  <a:round/>
                  <a:headEnd/>
                  <a:tailEnd/>
                </a:ln>
                <a:solidFill>
                  <a:srgbClr val="33CCFF"/>
                </a:solidFill>
                <a:effectLst>
                  <a:outerShdw dist="125724" dir="18900000" algn="ctr" rotWithShape="0">
                    <a:srgbClr val="000099"/>
                  </a:outerShdw>
                </a:effectLst>
                <a:latin typeface="Impact" panose="020B0806030902050204" pitchFamily="34" charset="0"/>
              </a:rPr>
              <a:t>National Guard Association of the United States</a:t>
            </a:r>
          </a:p>
        </p:txBody>
      </p:sp>
      <p:pic>
        <p:nvPicPr>
          <p:cNvPr id="32774" name="Picture 8" descr="NGAUS"/>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1600200"/>
            <a:ext cx="190500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5" name="Picture 9" descr="newcor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2438400"/>
            <a:ext cx="12763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6" name="WordArt 10"/>
          <p:cNvSpPr>
            <a:spLocks noChangeArrowheads="1" noChangeShapeType="1" noTextEdit="1"/>
          </p:cNvSpPr>
          <p:nvPr/>
        </p:nvSpPr>
        <p:spPr bwMode="auto">
          <a:xfrm>
            <a:off x="838200" y="4267200"/>
            <a:ext cx="2571750" cy="835025"/>
          </a:xfrm>
          <a:prstGeom prst="rect">
            <a:avLst/>
          </a:prstGeom>
        </p:spPr>
        <p:txBody>
          <a:bodyPr wrap="none" fromWordArt="1">
            <a:prstTxWarp prst="textSlantUp">
              <a:avLst>
                <a:gd name="adj" fmla="val 32056"/>
              </a:avLst>
            </a:prstTxWarp>
          </a:bodyPr>
          <a:lstStyle/>
          <a:p>
            <a:pPr algn="ctr"/>
            <a:r>
              <a:rPr lang="en-US" sz="24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panose="020B0806030902050204" pitchFamily="34" charset="0"/>
              </a:rPr>
              <a:t>Investment Services</a:t>
            </a:r>
          </a:p>
        </p:txBody>
      </p:sp>
      <p:sp>
        <p:nvSpPr>
          <p:cNvPr id="32777" name="WordArt 11"/>
          <p:cNvSpPr>
            <a:spLocks noChangeArrowheads="1" noChangeShapeType="1" noTextEdit="1"/>
          </p:cNvSpPr>
          <p:nvPr/>
        </p:nvSpPr>
        <p:spPr bwMode="auto">
          <a:xfrm>
            <a:off x="2133600" y="5867400"/>
            <a:ext cx="6286500" cy="647700"/>
          </a:xfrm>
          <a:prstGeom prst="rect">
            <a:avLst/>
          </a:prstGeom>
        </p:spPr>
        <p:txBody>
          <a:bodyPr spcFirstLastPara="1" wrap="none" fromWordArt="1">
            <a:prstTxWarp prst="textArchUp">
              <a:avLst>
                <a:gd name="adj" fmla="val 10800004"/>
              </a:avLst>
            </a:prstTxWarp>
          </a:bodyPr>
          <a:lstStyle/>
          <a:p>
            <a:pPr algn="ctr"/>
            <a:r>
              <a:rPr lang="en-US" sz="3600" kern="10">
                <a:ln w="9525">
                  <a:solidFill>
                    <a:srgbClr val="000000"/>
                  </a:solidFill>
                  <a:round/>
                  <a:headEnd/>
                  <a:tailEnd/>
                </a:ln>
                <a:solidFill>
                  <a:srgbClr val="FF6600"/>
                </a:solidFill>
                <a:latin typeface="Arial Black" panose="020B0A04020102020204" pitchFamily="34" charset="0"/>
              </a:rPr>
              <a:t>Boy Scouts &amp; Girl Scouts</a:t>
            </a:r>
          </a:p>
        </p:txBody>
      </p:sp>
      <p:pic>
        <p:nvPicPr>
          <p:cNvPr id="32778" name="Picture 12" descr="promo_committoagir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77000" y="3962400"/>
            <a:ext cx="1704975"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 name="Group 13"/>
          <p:cNvGrpSpPr/>
          <p:nvPr/>
        </p:nvGrpSpPr>
        <p:grpSpPr>
          <a:xfrm>
            <a:off x="7511415" y="394494"/>
            <a:ext cx="1052513" cy="903288"/>
            <a:chOff x="7543799" y="925512"/>
            <a:chExt cx="1052513" cy="903288"/>
          </a:xfrm>
        </p:grpSpPr>
        <p:sp>
          <p:nvSpPr>
            <p:cNvPr id="15" name="AutoShape 1029"/>
            <p:cNvSpPr>
              <a:spLocks noChangeArrowheads="1"/>
            </p:cNvSpPr>
            <p:nvPr/>
          </p:nvSpPr>
          <p:spPr bwMode="auto">
            <a:xfrm>
              <a:off x="7543799" y="925512"/>
              <a:ext cx="1052513" cy="903288"/>
            </a:xfrm>
            <a:prstGeom prst="star5">
              <a:avLst/>
            </a:prstGeom>
            <a:solidFill>
              <a:srgbClr val="F9F965"/>
            </a:solidFill>
            <a:ln w="12700">
              <a:solidFill>
                <a:schemeClr val="tx1"/>
              </a:solidFill>
              <a:miter lim="800000"/>
              <a:headEnd/>
              <a:tailEnd/>
            </a:ln>
            <a:effectLst/>
          </p:spPr>
          <p:txBody>
            <a:bodyPr wrap="none" anchor="ctr"/>
            <a:lstStyle/>
            <a:p>
              <a:pPr algn="ctr" eaLnBrk="1" hangingPunct="1">
                <a:defRPr/>
              </a:pPr>
              <a:endParaRPr lang="en-US">
                <a:latin typeface="Arial" charset="0"/>
              </a:endParaRPr>
            </a:p>
          </p:txBody>
        </p:sp>
        <p:sp>
          <p:nvSpPr>
            <p:cNvPr id="16" name="Text Box 1030"/>
            <p:cNvSpPr txBox="1">
              <a:spLocks noChangeArrowheads="1"/>
            </p:cNvSpPr>
            <p:nvPr/>
          </p:nvSpPr>
          <p:spPr bwMode="auto">
            <a:xfrm>
              <a:off x="7620000" y="1253980"/>
              <a:ext cx="881081" cy="431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har char="•"/>
                <a:defRPr sz="3200" b="1">
                  <a:solidFill>
                    <a:schemeClr val="tx1"/>
                  </a:solidFill>
                  <a:latin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defRPr>
              </a:lvl9pPr>
            </a:lstStyle>
            <a:p>
              <a:pPr algn="ctr">
                <a:spcBef>
                  <a:spcPct val="0"/>
                </a:spcBef>
                <a:buFontTx/>
                <a:buNone/>
              </a:pPr>
              <a:r>
                <a:rPr lang="en-US" altLang="en-US" sz="1100" dirty="0" smtClean="0">
                  <a:cs typeface="Arial" panose="020B0604020202020204" pitchFamily="34" charset="0"/>
                </a:rPr>
                <a:t>ELO</a:t>
              </a:r>
            </a:p>
            <a:p>
              <a:pPr algn="ctr">
                <a:spcBef>
                  <a:spcPct val="0"/>
                </a:spcBef>
                <a:buFontTx/>
                <a:buNone/>
              </a:pPr>
              <a:r>
                <a:rPr lang="en-US" altLang="en-US" sz="1100" dirty="0" smtClean="0">
                  <a:cs typeface="Arial" panose="020B0604020202020204" pitchFamily="34" charset="0"/>
                </a:rPr>
                <a:t>3c</a:t>
              </a:r>
              <a:endParaRPr lang="en-US" altLang="en-US" sz="1100" dirty="0">
                <a:cs typeface="Arial" panose="020B0604020202020204" pitchFamily="34" charset="0"/>
              </a:endParaRPr>
            </a:p>
          </p:txBody>
        </p:sp>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rrowheads="1"/>
          </p:cNvSpPr>
          <p:nvPr>
            <p:ph type="title"/>
          </p:nvPr>
        </p:nvSpPr>
        <p:spPr>
          <a:xfrm>
            <a:off x="76200" y="274638"/>
            <a:ext cx="9067800" cy="1143000"/>
          </a:xfrm>
        </p:spPr>
        <p:txBody>
          <a:bodyPr/>
          <a:lstStyle/>
          <a:p>
            <a:pPr eaLnBrk="1" hangingPunct="1"/>
            <a:r>
              <a:rPr lang="en-US" altLang="en-US" sz="3600" dirty="0" smtClean="0">
                <a:latin typeface="Arial" panose="020B0604020202020204" pitchFamily="34" charset="0"/>
                <a:cs typeface="Arial" panose="020B0604020202020204" pitchFamily="34" charset="0"/>
              </a:rPr>
              <a:t>Official Participation </a:t>
            </a:r>
            <a:br>
              <a:rPr lang="en-US" altLang="en-US" sz="3600" dirty="0" smtClean="0">
                <a:latin typeface="Arial" panose="020B0604020202020204" pitchFamily="34" charset="0"/>
                <a:cs typeface="Arial" panose="020B0604020202020204" pitchFamily="34" charset="0"/>
              </a:rPr>
            </a:br>
            <a:r>
              <a:rPr lang="en-US" altLang="en-US" sz="3600" dirty="0" smtClean="0">
                <a:latin typeface="Arial" panose="020B0604020202020204" pitchFamily="34" charset="0"/>
                <a:cs typeface="Arial" panose="020B0604020202020204" pitchFamily="34" charset="0"/>
              </a:rPr>
              <a:t>in Non-Federal Entities</a:t>
            </a:r>
            <a:br>
              <a:rPr lang="en-US" altLang="en-US" sz="3600" dirty="0" smtClean="0">
                <a:latin typeface="Arial" panose="020B0604020202020204" pitchFamily="34" charset="0"/>
                <a:cs typeface="Arial" panose="020B0604020202020204" pitchFamily="34" charset="0"/>
              </a:rPr>
            </a:br>
            <a:r>
              <a:rPr lang="en-US" altLang="en-US" sz="3600" dirty="0" smtClean="0">
                <a:latin typeface="Arial" panose="020B0604020202020204" pitchFamily="34" charset="0"/>
                <a:cs typeface="Arial" panose="020B0604020202020204" pitchFamily="34" charset="0"/>
              </a:rPr>
              <a:t>Membership and Management </a:t>
            </a:r>
          </a:p>
        </p:txBody>
      </p:sp>
      <p:sp>
        <p:nvSpPr>
          <p:cNvPr id="33795" name="Rectangle 3"/>
          <p:cNvSpPr>
            <a:spLocks noGrp="1" noRot="1" noChangeArrowheads="1"/>
          </p:cNvSpPr>
          <p:nvPr>
            <p:ph idx="1"/>
          </p:nvPr>
        </p:nvSpPr>
        <p:spPr>
          <a:xfrm>
            <a:off x="495300" y="1828800"/>
            <a:ext cx="8229600" cy="4525963"/>
          </a:xfrm>
        </p:spPr>
        <p:txBody>
          <a:bodyPr/>
          <a:lstStyle/>
          <a:p>
            <a:pPr marL="0" indent="0" eaLnBrk="1" hangingPunct="1">
              <a:buFont typeface="Arial" panose="020B0604020202020204" pitchFamily="34" charset="0"/>
              <a:buNone/>
              <a:defRPr/>
            </a:pPr>
            <a:r>
              <a:rPr lang="en-US" altLang="en-US" sz="2400" b="1" dirty="0" smtClean="0">
                <a:latin typeface="Arial" panose="020B0604020202020204" pitchFamily="34" charset="0"/>
                <a:cs typeface="Arial" panose="020B0604020202020204" pitchFamily="34" charset="0"/>
              </a:rPr>
              <a:t>3-201/2</a:t>
            </a:r>
          </a:p>
          <a:p>
            <a:pPr eaLnBrk="1" hangingPunct="1">
              <a:defRPr/>
            </a:pPr>
            <a:r>
              <a:rPr lang="en-US" altLang="en-US" sz="2400" dirty="0" smtClean="0">
                <a:latin typeface="Arial" panose="020B0604020202020204" pitchFamily="34" charset="0"/>
                <a:cs typeface="Arial" panose="020B0604020202020204" pitchFamily="34" charset="0"/>
              </a:rPr>
              <a:t>DoD employees </a:t>
            </a:r>
          </a:p>
          <a:p>
            <a:pPr lvl="1" eaLnBrk="1" hangingPunct="1">
              <a:defRPr/>
            </a:pPr>
            <a:r>
              <a:rPr lang="en-US" altLang="en-US" sz="2400" dirty="0" smtClean="0">
                <a:latin typeface="Arial" panose="020B0604020202020204" pitchFamily="34" charset="0"/>
                <a:cs typeface="Arial" panose="020B0604020202020204" pitchFamily="34" charset="0"/>
              </a:rPr>
              <a:t>MAY act as liaisons to NFEs in their official DoD capacities</a:t>
            </a:r>
          </a:p>
          <a:p>
            <a:pPr lvl="1" eaLnBrk="1" hangingPunct="1">
              <a:defRPr/>
            </a:pPr>
            <a:r>
              <a:rPr lang="en-US" altLang="en-US" sz="2400" dirty="0" smtClean="0">
                <a:latin typeface="Arial" panose="020B0604020202020204" pitchFamily="34" charset="0"/>
                <a:cs typeface="Arial" panose="020B0604020202020204" pitchFamily="34" charset="0"/>
              </a:rPr>
              <a:t>MAY NOT accept DoD Component membership unless authorized in statute or regulation</a:t>
            </a:r>
          </a:p>
          <a:p>
            <a:pPr lvl="1" eaLnBrk="1" hangingPunct="1">
              <a:defRPr/>
            </a:pPr>
            <a:r>
              <a:rPr lang="en-US" altLang="en-US" sz="2400" dirty="0" smtClean="0">
                <a:latin typeface="Arial" panose="020B0604020202020204" pitchFamily="34" charset="0"/>
                <a:cs typeface="Arial" panose="020B0604020202020204" pitchFamily="34" charset="0"/>
              </a:rPr>
              <a:t>MAY NOT participate in the management of non-federal entities (NFEs) in their official DoD capacities</a:t>
            </a:r>
          </a:p>
          <a:p>
            <a:pPr marL="457200" lvl="1" indent="0" eaLnBrk="1" hangingPunct="1">
              <a:buFont typeface="Arial" panose="020B0604020202020204" pitchFamily="34" charset="0"/>
              <a:buNone/>
              <a:defRPr/>
            </a:pPr>
            <a:endParaRPr lang="en-US" altLang="en-US" dirty="0" smtClean="0"/>
          </a:p>
          <a:p>
            <a:pPr lvl="1" eaLnBrk="1" hangingPunct="1">
              <a:buFont typeface="Wingdings" panose="05000000000000000000" pitchFamily="2" charset="2"/>
              <a:buNone/>
              <a:defRPr/>
            </a:pPr>
            <a:endParaRPr lang="en-US" altLang="en-US" dirty="0" smtClean="0"/>
          </a:p>
          <a:p>
            <a:pPr lvl="2" eaLnBrk="1" hangingPunct="1">
              <a:defRPr/>
            </a:pPr>
            <a:endParaRPr lang="en-US" altLang="en-US" dirty="0" smtClean="0"/>
          </a:p>
          <a:p>
            <a:pPr lvl="2" eaLnBrk="1" hangingPunct="1">
              <a:defRPr/>
            </a:pPr>
            <a:endParaRPr lang="en-US" alt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a:xfrm>
            <a:off x="0" y="274638"/>
            <a:ext cx="9144000" cy="1143000"/>
          </a:xfrm>
        </p:spPr>
        <p:txBody>
          <a:bodyPr/>
          <a:lstStyle/>
          <a:p>
            <a:pPr eaLnBrk="1" hangingPunct="1"/>
            <a:r>
              <a:rPr lang="en-US" altLang="en-US" sz="3600" dirty="0" smtClean="0">
                <a:latin typeface="Arial" panose="020B0604020202020204" pitchFamily="34" charset="0"/>
                <a:cs typeface="Arial" panose="020B0604020202020204" pitchFamily="34" charset="0"/>
              </a:rPr>
              <a:t>Official Participation </a:t>
            </a:r>
            <a:br>
              <a:rPr lang="en-US" altLang="en-US" sz="3600" dirty="0" smtClean="0">
                <a:latin typeface="Arial" panose="020B0604020202020204" pitchFamily="34" charset="0"/>
                <a:cs typeface="Arial" panose="020B0604020202020204" pitchFamily="34" charset="0"/>
              </a:rPr>
            </a:br>
            <a:r>
              <a:rPr lang="en-US" altLang="en-US" sz="3600" dirty="0" smtClean="0">
                <a:latin typeface="Arial" panose="020B0604020202020204" pitchFamily="34" charset="0"/>
                <a:cs typeface="Arial" panose="020B0604020202020204" pitchFamily="34" charset="0"/>
              </a:rPr>
              <a:t>in Non-Federal Entities</a:t>
            </a:r>
            <a:br>
              <a:rPr lang="en-US" altLang="en-US" sz="3600" dirty="0" smtClean="0">
                <a:latin typeface="Arial" panose="020B0604020202020204" pitchFamily="34" charset="0"/>
                <a:cs typeface="Arial" panose="020B0604020202020204" pitchFamily="34" charset="0"/>
              </a:rPr>
            </a:br>
            <a:r>
              <a:rPr lang="en-US" altLang="en-US" sz="3600" dirty="0" smtClean="0">
                <a:latin typeface="Arial" panose="020B0604020202020204" pitchFamily="34" charset="0"/>
                <a:cs typeface="Arial" panose="020B0604020202020204" pitchFamily="34" charset="0"/>
              </a:rPr>
              <a:t>Co-Sponsorship</a:t>
            </a:r>
          </a:p>
        </p:txBody>
      </p:sp>
      <p:sp>
        <p:nvSpPr>
          <p:cNvPr id="35843" name="Rectangle 3"/>
          <p:cNvSpPr>
            <a:spLocks noGrp="1" noRot="1" noChangeArrowheads="1"/>
          </p:cNvSpPr>
          <p:nvPr>
            <p:ph idx="1"/>
          </p:nvPr>
        </p:nvSpPr>
        <p:spPr>
          <a:xfrm>
            <a:off x="457200" y="2049780"/>
            <a:ext cx="8229600" cy="4525963"/>
          </a:xfrm>
        </p:spPr>
        <p:txBody>
          <a:bodyPr/>
          <a:lstStyle/>
          <a:p>
            <a:pPr marL="0" indent="0" eaLnBrk="1" hangingPunct="1">
              <a:buFont typeface="Arial" panose="020B0604020202020204" pitchFamily="34" charset="0"/>
              <a:buNone/>
              <a:defRPr/>
            </a:pPr>
            <a:r>
              <a:rPr lang="en-US" altLang="en-US" sz="2400" b="1" dirty="0" smtClean="0">
                <a:latin typeface="Arial" panose="020B0604020202020204" pitchFamily="34" charset="0"/>
                <a:cs typeface="Arial" panose="020B0604020202020204" pitchFamily="34" charset="0"/>
              </a:rPr>
              <a:t>3-206</a:t>
            </a:r>
          </a:p>
          <a:p>
            <a:pPr eaLnBrk="1" hangingPunct="1">
              <a:defRPr/>
            </a:pPr>
            <a:r>
              <a:rPr lang="en-US" altLang="en-US" sz="2400" dirty="0" smtClean="0">
                <a:latin typeface="Arial" panose="020B0604020202020204" pitchFamily="34" charset="0"/>
                <a:cs typeface="Arial" panose="020B0604020202020204" pitchFamily="34" charset="0"/>
              </a:rPr>
              <a:t>Co-sponsorship – Army organizations may co-sponsor a civic or community activity, seminar, or similar event under certain circumstances</a:t>
            </a:r>
          </a:p>
          <a:p>
            <a:pPr eaLnBrk="1" hangingPunct="1">
              <a:defRPr/>
            </a:pPr>
            <a:r>
              <a:rPr lang="en-US" altLang="en-US" sz="2400" dirty="0" smtClean="0">
                <a:latin typeface="Arial" panose="020B0604020202020204" pitchFamily="34" charset="0"/>
                <a:cs typeface="Arial" panose="020B0604020202020204" pitchFamily="34" charset="0"/>
              </a:rPr>
              <a:t>NEVER for fundraising or membership drive events!</a:t>
            </a:r>
          </a:p>
          <a:p>
            <a:pPr eaLnBrk="1" hangingPunct="1">
              <a:defRPr/>
            </a:pPr>
            <a:r>
              <a:rPr lang="en-US" altLang="en-US" sz="2400" dirty="0" smtClean="0">
                <a:latin typeface="Arial" panose="020B0604020202020204" pitchFamily="34" charset="0"/>
                <a:cs typeface="Arial" panose="020B0604020202020204" pitchFamily="34" charset="0"/>
              </a:rPr>
              <a:t>Commercial Sponsorship – AR 215-1 for MWR events only.</a:t>
            </a:r>
          </a:p>
          <a:p>
            <a:pPr lvl="1" eaLnBrk="1" hangingPunct="1">
              <a:buFont typeface="Wingdings" panose="05000000000000000000" pitchFamily="2" charset="2"/>
              <a:buNone/>
              <a:defRPr/>
            </a:pPr>
            <a:endParaRPr lang="en-US" altLang="en-US"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rrowheads="1"/>
          </p:cNvSpPr>
          <p:nvPr>
            <p:ph type="title"/>
          </p:nvPr>
        </p:nvSpPr>
        <p:spPr>
          <a:xfrm>
            <a:off x="76200" y="342900"/>
            <a:ext cx="9067800" cy="1143000"/>
          </a:xfrm>
        </p:spPr>
        <p:txBody>
          <a:bodyPr/>
          <a:lstStyle/>
          <a:p>
            <a:pPr eaLnBrk="1" hangingPunct="1"/>
            <a:r>
              <a:rPr lang="en-US" altLang="en-US" sz="3600" dirty="0" smtClean="0">
                <a:latin typeface="Arial" panose="020B0604020202020204" pitchFamily="34" charset="0"/>
                <a:cs typeface="Arial" panose="020B0604020202020204" pitchFamily="34" charset="0"/>
              </a:rPr>
              <a:t>Official Participation </a:t>
            </a:r>
            <a:br>
              <a:rPr lang="en-US" altLang="en-US" sz="3600" dirty="0" smtClean="0">
                <a:latin typeface="Arial" panose="020B0604020202020204" pitchFamily="34" charset="0"/>
                <a:cs typeface="Arial" panose="020B0604020202020204" pitchFamily="34" charset="0"/>
              </a:rPr>
            </a:br>
            <a:r>
              <a:rPr lang="en-US" altLang="en-US" sz="3600" dirty="0" smtClean="0">
                <a:latin typeface="Arial" panose="020B0604020202020204" pitchFamily="34" charset="0"/>
                <a:cs typeface="Arial" panose="020B0604020202020204" pitchFamily="34" charset="0"/>
              </a:rPr>
              <a:t>in Non-Federal Entities</a:t>
            </a:r>
            <a:br>
              <a:rPr lang="en-US" altLang="en-US" sz="3600" dirty="0" smtClean="0">
                <a:latin typeface="Arial" panose="020B0604020202020204" pitchFamily="34" charset="0"/>
                <a:cs typeface="Arial" panose="020B0604020202020204" pitchFamily="34" charset="0"/>
              </a:rPr>
            </a:br>
            <a:r>
              <a:rPr lang="en-US" altLang="en-US" sz="3600" dirty="0" smtClean="0">
                <a:latin typeface="Arial" panose="020B0604020202020204" pitchFamily="34" charset="0"/>
                <a:cs typeface="Arial" panose="020B0604020202020204" pitchFamily="34" charset="0"/>
              </a:rPr>
              <a:t>Endorsement</a:t>
            </a:r>
          </a:p>
        </p:txBody>
      </p:sp>
      <p:sp>
        <p:nvSpPr>
          <p:cNvPr id="35843" name="Rectangle 3"/>
          <p:cNvSpPr>
            <a:spLocks noGrp="1" noRot="1" noChangeArrowheads="1"/>
          </p:cNvSpPr>
          <p:nvPr>
            <p:ph idx="1"/>
          </p:nvPr>
        </p:nvSpPr>
        <p:spPr>
          <a:xfrm>
            <a:off x="381000" y="2057400"/>
            <a:ext cx="8540750" cy="4498975"/>
          </a:xfrm>
        </p:spPr>
        <p:txBody>
          <a:bodyPr/>
          <a:lstStyle/>
          <a:p>
            <a:pPr marL="0" indent="0" eaLnBrk="1" hangingPunct="1">
              <a:buFont typeface="Arial" panose="020B0604020202020204" pitchFamily="34" charset="0"/>
              <a:buNone/>
              <a:defRPr/>
            </a:pPr>
            <a:r>
              <a:rPr lang="en-US" altLang="en-US" sz="2400" b="1" dirty="0" smtClean="0">
                <a:latin typeface="Arial" panose="020B0604020202020204" pitchFamily="34" charset="0"/>
                <a:cs typeface="Arial" panose="020B0604020202020204" pitchFamily="34" charset="0"/>
              </a:rPr>
              <a:t>3-209 -210 -212</a:t>
            </a:r>
          </a:p>
          <a:p>
            <a:pPr eaLnBrk="1" hangingPunct="1">
              <a:defRPr/>
            </a:pPr>
            <a:r>
              <a:rPr lang="en-US" altLang="en-US" sz="2400" dirty="0" smtClean="0">
                <a:latin typeface="Arial" panose="020B0604020202020204" pitchFamily="34" charset="0"/>
                <a:cs typeface="Arial" panose="020B0604020202020204" pitchFamily="34" charset="0"/>
              </a:rPr>
              <a:t>MAY NOT endorse any NFE</a:t>
            </a:r>
          </a:p>
          <a:p>
            <a:pPr eaLnBrk="1" hangingPunct="1">
              <a:defRPr/>
            </a:pPr>
            <a:r>
              <a:rPr lang="en-US" altLang="en-US" sz="2400" dirty="0" smtClean="0">
                <a:latin typeface="Arial" panose="020B0604020202020204" pitchFamily="34" charset="0"/>
                <a:cs typeface="Arial" panose="020B0604020202020204" pitchFamily="34" charset="0"/>
              </a:rPr>
              <a:t>Exceptions specifically listed</a:t>
            </a:r>
          </a:p>
          <a:p>
            <a:pPr lvl="1" eaLnBrk="1" hangingPunct="1">
              <a:defRPr/>
            </a:pPr>
            <a:r>
              <a:rPr lang="en-US" altLang="en-US" sz="2400" dirty="0" smtClean="0">
                <a:latin typeface="Arial" panose="020B0604020202020204" pitchFamily="34" charset="0"/>
                <a:cs typeface="Arial" panose="020B0604020202020204" pitchFamily="34" charset="0"/>
              </a:rPr>
              <a:t>CFC</a:t>
            </a:r>
          </a:p>
          <a:p>
            <a:pPr lvl="1" eaLnBrk="1" hangingPunct="1">
              <a:defRPr/>
            </a:pPr>
            <a:r>
              <a:rPr lang="en-US" altLang="en-US" sz="2400" dirty="0" smtClean="0">
                <a:latin typeface="Arial" panose="020B0604020202020204" pitchFamily="34" charset="0"/>
                <a:cs typeface="Arial" panose="020B0604020202020204" pitchFamily="34" charset="0"/>
              </a:rPr>
              <a:t>AER</a:t>
            </a:r>
          </a:p>
          <a:p>
            <a:pPr lvl="1" eaLnBrk="1" hangingPunct="1">
              <a:defRPr/>
            </a:pPr>
            <a:r>
              <a:rPr lang="en-US" altLang="en-US" sz="2400" dirty="0" smtClean="0">
                <a:latin typeface="Arial" panose="020B0604020202020204" pitchFamily="34" charset="0"/>
                <a:cs typeface="Arial" panose="020B0604020202020204" pitchFamily="34" charset="0"/>
              </a:rPr>
              <a:t>other groups authorized by law or other directives (Boy Scouts, Red Cross, certain banks/credit unions)</a:t>
            </a:r>
          </a:p>
          <a:p>
            <a:pPr lvl="2" eaLnBrk="1" hangingPunct="1">
              <a:buFont typeface="Arial" panose="020B0604020202020204" pitchFamily="34" charset="0"/>
              <a:buNone/>
              <a:defRPr/>
            </a:pPr>
            <a:endParaRPr lang="en-US" alt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a:xfrm>
            <a:off x="0" y="274638"/>
            <a:ext cx="9144000" cy="1143000"/>
          </a:xfrm>
        </p:spPr>
        <p:txBody>
          <a:bodyPr/>
          <a:lstStyle/>
          <a:p>
            <a:pPr eaLnBrk="1" hangingPunct="1"/>
            <a:r>
              <a:rPr lang="en-US" altLang="en-US" sz="4000" dirty="0" smtClean="0">
                <a:latin typeface="Arial" panose="020B0604020202020204" pitchFamily="34" charset="0"/>
                <a:cs typeface="Arial" panose="020B0604020202020204" pitchFamily="34" charset="0"/>
              </a:rPr>
              <a:t>Personal Participation </a:t>
            </a:r>
            <a:br>
              <a:rPr lang="en-US" altLang="en-US" sz="4000" dirty="0" smtClean="0">
                <a:latin typeface="Arial" panose="020B0604020202020204" pitchFamily="34" charset="0"/>
                <a:cs typeface="Arial" panose="020B0604020202020204" pitchFamily="34" charset="0"/>
              </a:rPr>
            </a:br>
            <a:r>
              <a:rPr lang="en-US" altLang="en-US" sz="4000" dirty="0" smtClean="0">
                <a:latin typeface="Arial" panose="020B0604020202020204" pitchFamily="34" charset="0"/>
                <a:cs typeface="Arial" panose="020B0604020202020204" pitchFamily="34" charset="0"/>
              </a:rPr>
              <a:t>in Non-Federal Entities</a:t>
            </a:r>
          </a:p>
        </p:txBody>
      </p:sp>
      <p:sp>
        <p:nvSpPr>
          <p:cNvPr id="36867" name="Rectangle 3"/>
          <p:cNvSpPr>
            <a:spLocks noGrp="1" noRot="1" noChangeArrowheads="1"/>
          </p:cNvSpPr>
          <p:nvPr>
            <p:ph idx="1"/>
          </p:nvPr>
        </p:nvSpPr>
        <p:spPr>
          <a:xfrm>
            <a:off x="457200" y="1981200"/>
            <a:ext cx="8229600" cy="4525963"/>
          </a:xfrm>
        </p:spPr>
        <p:txBody>
          <a:bodyPr/>
          <a:lstStyle/>
          <a:p>
            <a:pPr marL="0" indent="0" eaLnBrk="1" hangingPunct="1">
              <a:buFont typeface="Arial" panose="020B0604020202020204" pitchFamily="34" charset="0"/>
              <a:buNone/>
              <a:defRPr/>
            </a:pPr>
            <a:r>
              <a:rPr lang="en-US" altLang="en-US" sz="2800" b="1" dirty="0" smtClean="0">
                <a:latin typeface="Arial" panose="020B0604020202020204" pitchFamily="34" charset="0"/>
                <a:cs typeface="Arial" panose="020B0604020202020204" pitchFamily="34" charset="0"/>
              </a:rPr>
              <a:t>3-303</a:t>
            </a:r>
          </a:p>
          <a:p>
            <a:pPr eaLnBrk="1" hangingPunct="1">
              <a:defRPr/>
            </a:pPr>
            <a:r>
              <a:rPr lang="en-US" altLang="en-US" sz="2800" dirty="0" smtClean="0">
                <a:latin typeface="Arial" panose="020B0604020202020204" pitchFamily="34" charset="0"/>
                <a:cs typeface="Arial" panose="020B0604020202020204" pitchFamily="34" charset="0"/>
              </a:rPr>
              <a:t>DoD employees may not be used to support the unofficial activity of another DoD employee in support of NFE nor for any other non-federal purpose.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Sample Allegation</a:t>
            </a:r>
          </a:p>
        </p:txBody>
      </p:sp>
      <p:sp>
        <p:nvSpPr>
          <p:cNvPr id="37891" name="Rectangle 3"/>
          <p:cNvSpPr>
            <a:spLocks noGrp="1" noRot="1" noChangeArrowheads="1"/>
          </p:cNvSpPr>
          <p:nvPr>
            <p:ph idx="1"/>
          </p:nvPr>
        </p:nvSpPr>
        <p:spPr>
          <a:xfrm>
            <a:off x="457200" y="1977390"/>
            <a:ext cx="8229600" cy="4525963"/>
          </a:xfrm>
        </p:spPr>
        <p:txBody>
          <a:bodyPr/>
          <a:lstStyle/>
          <a:p>
            <a:pPr eaLnBrk="1" hangingPunct="1"/>
            <a:r>
              <a:rPr lang="en-US" altLang="en-US" dirty="0" smtClean="0">
                <a:latin typeface="Arial" panose="020B0604020202020204" pitchFamily="34" charset="0"/>
                <a:cs typeface="Arial" panose="020B0604020202020204" pitchFamily="34" charset="0"/>
              </a:rPr>
              <a:t>“That MG </a:t>
            </a:r>
            <a:r>
              <a:rPr lang="en-US" altLang="en-US" dirty="0" err="1" smtClean="0">
                <a:latin typeface="Arial" panose="020B0604020202020204" pitchFamily="34" charset="0"/>
                <a:cs typeface="Arial" panose="020B0604020202020204" pitchFamily="34" charset="0"/>
              </a:rPr>
              <a:t>Soandso</a:t>
            </a:r>
            <a:r>
              <a:rPr lang="en-US" altLang="en-US" dirty="0" smtClean="0">
                <a:latin typeface="Arial" panose="020B0604020202020204" pitchFamily="34" charset="0"/>
                <a:cs typeface="Arial" panose="020B0604020202020204" pitchFamily="34" charset="0"/>
              </a:rPr>
              <a:t> improperly appointed COL Green as vice-president of the local AUSA chapter in violation of DoD 5500.07-R, 3-202.”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005840" y="274638"/>
            <a:ext cx="8229600" cy="1143000"/>
          </a:xfrm>
        </p:spPr>
        <p:txBody>
          <a:bodyPr/>
          <a:lstStyle/>
          <a:p>
            <a:pPr eaLnBrk="1" hangingPunct="1"/>
            <a:r>
              <a:rPr lang="en-US" altLang="en-US" sz="4000" dirty="0" smtClean="0"/>
              <a:t>Enabling Learning Objectives</a:t>
            </a:r>
          </a:p>
        </p:txBody>
      </p:sp>
      <p:sp>
        <p:nvSpPr>
          <p:cNvPr id="7171" name="Rectangle 3"/>
          <p:cNvSpPr>
            <a:spLocks noChangeArrowheads="1"/>
          </p:cNvSpPr>
          <p:nvPr/>
        </p:nvSpPr>
        <p:spPr bwMode="auto">
          <a:xfrm>
            <a:off x="304800" y="1785937"/>
            <a:ext cx="8534400" cy="408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4350" indent="-514350">
              <a:spcBef>
                <a:spcPct val="20000"/>
              </a:spcBef>
              <a:buFont typeface="Arial" panose="020B0604020202020204" pitchFamily="34" charset="0"/>
              <a:buChar char="•"/>
              <a:defRPr sz="3200">
                <a:solidFill>
                  <a:schemeClr val="tx1"/>
                </a:solidFill>
                <a:latin typeface="Calibri" panose="020F0502020204030204" pitchFamily="34" charset="0"/>
              </a:defRPr>
            </a:lvl1pPr>
            <a:lvl2pPr marL="971550" indent="-5143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spcBef>
                <a:spcPct val="0"/>
              </a:spcBef>
              <a:buFontTx/>
              <a:buNone/>
            </a:pPr>
            <a:r>
              <a:rPr lang="en-US" altLang="en-US" dirty="0">
                <a:latin typeface="Arial" panose="020B0604020202020204" pitchFamily="34" charset="0"/>
                <a:cs typeface="Arial" panose="020B0604020202020204" pitchFamily="34" charset="0"/>
              </a:rPr>
              <a:t>3.  Apply ethics principles concerning:</a:t>
            </a:r>
          </a:p>
          <a:p>
            <a:pPr lvl="1" eaLnBrk="1" hangingPunct="1">
              <a:lnSpc>
                <a:spcPct val="90000"/>
              </a:lnSpc>
              <a:spcBef>
                <a:spcPct val="0"/>
              </a:spcBef>
              <a:buFont typeface="Tahoma" panose="020B0604030504040204" pitchFamily="34" charset="0"/>
              <a:buAutoNum type="alphaLcPeriod"/>
            </a:pPr>
            <a:r>
              <a:rPr lang="en-US" altLang="en-US" sz="3200" dirty="0">
                <a:latin typeface="Arial" panose="020B0604020202020204" pitchFamily="34" charset="0"/>
                <a:cs typeface="Arial" panose="020B0604020202020204" pitchFamily="34" charset="0"/>
              </a:rPr>
              <a:t>Use of Public Position for Private Gain</a:t>
            </a:r>
          </a:p>
          <a:p>
            <a:pPr lvl="1" eaLnBrk="1" hangingPunct="1">
              <a:lnSpc>
                <a:spcPct val="90000"/>
              </a:lnSpc>
              <a:spcBef>
                <a:spcPct val="0"/>
              </a:spcBef>
              <a:buFont typeface="Tahoma" panose="020B0604030504040204" pitchFamily="34" charset="0"/>
              <a:buAutoNum type="alphaLcPeriod"/>
            </a:pPr>
            <a:r>
              <a:rPr lang="en-US" altLang="en-US" sz="3200" dirty="0">
                <a:latin typeface="Arial" panose="020B0604020202020204" pitchFamily="34" charset="0"/>
                <a:cs typeface="Arial" panose="020B0604020202020204" pitchFamily="34" charset="0"/>
              </a:rPr>
              <a:t>Use of Government Communications and Logistical Resources</a:t>
            </a:r>
          </a:p>
          <a:p>
            <a:pPr lvl="1" eaLnBrk="1" hangingPunct="1">
              <a:lnSpc>
                <a:spcPct val="90000"/>
              </a:lnSpc>
              <a:spcBef>
                <a:spcPct val="0"/>
              </a:spcBef>
              <a:buFont typeface="Tahoma" panose="020B0604030504040204" pitchFamily="34" charset="0"/>
              <a:buAutoNum type="alphaLcPeriod"/>
            </a:pPr>
            <a:r>
              <a:rPr lang="en-US" altLang="en-US" sz="3200" dirty="0">
                <a:latin typeface="Arial" panose="020B0604020202020204" pitchFamily="34" charset="0"/>
                <a:cs typeface="Arial" panose="020B0604020202020204" pitchFamily="34" charset="0"/>
              </a:rPr>
              <a:t>Non Federal Entities</a:t>
            </a:r>
          </a:p>
          <a:p>
            <a:pPr lvl="1" eaLnBrk="1" hangingPunct="1">
              <a:lnSpc>
                <a:spcPct val="90000"/>
              </a:lnSpc>
              <a:spcBef>
                <a:spcPct val="0"/>
              </a:spcBef>
              <a:buFont typeface="Tahoma" panose="020B0604030504040204" pitchFamily="34" charset="0"/>
              <a:buAutoNum type="alphaLcPeriod"/>
            </a:pPr>
            <a:r>
              <a:rPr lang="en-US" altLang="en-US" sz="3200" dirty="0">
                <a:latin typeface="Arial" panose="020B0604020202020204" pitchFamily="34" charset="0"/>
                <a:cs typeface="Arial" panose="020B0604020202020204" pitchFamily="34" charset="0"/>
              </a:rPr>
              <a:t>Travel</a:t>
            </a:r>
          </a:p>
          <a:p>
            <a:pPr lvl="1" eaLnBrk="1" hangingPunct="1">
              <a:lnSpc>
                <a:spcPct val="90000"/>
              </a:lnSpc>
              <a:spcBef>
                <a:spcPct val="0"/>
              </a:spcBef>
              <a:buFont typeface="Tahoma" panose="020B0604030504040204" pitchFamily="34" charset="0"/>
              <a:buAutoNum type="alphaLcPeriod"/>
            </a:pPr>
            <a:r>
              <a:rPr lang="en-US" altLang="en-US" sz="3200" dirty="0">
                <a:latin typeface="Arial" panose="020B0604020202020204" pitchFamily="34" charset="0"/>
                <a:cs typeface="Arial" panose="020B0604020202020204" pitchFamily="34" charset="0"/>
              </a:rPr>
              <a:t>Conflicts of Interest</a:t>
            </a:r>
          </a:p>
          <a:p>
            <a:pPr lvl="1" eaLnBrk="1" hangingPunct="1">
              <a:lnSpc>
                <a:spcPct val="90000"/>
              </a:lnSpc>
              <a:spcBef>
                <a:spcPct val="0"/>
              </a:spcBef>
              <a:buFont typeface="Tahoma" panose="020B0604030504040204" pitchFamily="34" charset="0"/>
              <a:buAutoNum type="alphaLcPeriod"/>
            </a:pPr>
            <a:r>
              <a:rPr lang="en-US" altLang="en-US" sz="3200" dirty="0">
                <a:latin typeface="Arial" panose="020B0604020202020204" pitchFamily="34" charset="0"/>
                <a:cs typeface="Arial" panose="020B0604020202020204" pitchFamily="34" charset="0"/>
              </a:rPr>
              <a:t>Post-Federal Employment Restrictions</a:t>
            </a:r>
          </a:p>
          <a:p>
            <a:pPr lvl="1" eaLnBrk="1" hangingPunct="1">
              <a:lnSpc>
                <a:spcPct val="90000"/>
              </a:lnSpc>
              <a:spcBef>
                <a:spcPct val="0"/>
              </a:spcBef>
              <a:buFont typeface="Tahoma" panose="020B0604030504040204" pitchFamily="34" charset="0"/>
              <a:buAutoNum type="alphaLcPeriod"/>
            </a:pPr>
            <a:r>
              <a:rPr lang="en-US" altLang="en-US" sz="3200" dirty="0">
                <a:latin typeface="Arial" panose="020B0604020202020204" pitchFamily="34" charset="0"/>
                <a:cs typeface="Arial" panose="020B0604020202020204" pitchFamily="34" charset="0"/>
              </a:rPr>
              <a:t>Gifts</a:t>
            </a:r>
          </a:p>
        </p:txBody>
      </p:sp>
      <p:grpSp>
        <p:nvGrpSpPr>
          <p:cNvPr id="14" name="Group 13"/>
          <p:cNvGrpSpPr/>
          <p:nvPr/>
        </p:nvGrpSpPr>
        <p:grpSpPr>
          <a:xfrm>
            <a:off x="7848600" y="1148556"/>
            <a:ext cx="1052513" cy="903288"/>
            <a:chOff x="7543799" y="925512"/>
            <a:chExt cx="1052513" cy="903288"/>
          </a:xfrm>
        </p:grpSpPr>
        <p:sp>
          <p:nvSpPr>
            <p:cNvPr id="15" name="AutoShape 1029"/>
            <p:cNvSpPr>
              <a:spLocks noChangeArrowheads="1"/>
            </p:cNvSpPr>
            <p:nvPr/>
          </p:nvSpPr>
          <p:spPr bwMode="auto">
            <a:xfrm>
              <a:off x="7543799" y="925512"/>
              <a:ext cx="1052513" cy="903288"/>
            </a:xfrm>
            <a:prstGeom prst="star5">
              <a:avLst/>
            </a:prstGeom>
            <a:solidFill>
              <a:srgbClr val="F9F965"/>
            </a:solidFill>
            <a:ln w="12700">
              <a:solidFill>
                <a:schemeClr val="tx1"/>
              </a:solidFill>
              <a:miter lim="800000"/>
              <a:headEnd/>
              <a:tailEnd/>
            </a:ln>
            <a:effectLst/>
          </p:spPr>
          <p:txBody>
            <a:bodyPr wrap="none" anchor="ctr"/>
            <a:lstStyle/>
            <a:p>
              <a:pPr algn="ctr" eaLnBrk="1" hangingPunct="1">
                <a:defRPr/>
              </a:pPr>
              <a:endParaRPr lang="en-US">
                <a:latin typeface="Arial" charset="0"/>
              </a:endParaRPr>
            </a:p>
          </p:txBody>
        </p:sp>
        <p:sp>
          <p:nvSpPr>
            <p:cNvPr id="16" name="Text Box 1030"/>
            <p:cNvSpPr txBox="1">
              <a:spLocks noChangeArrowheads="1"/>
            </p:cNvSpPr>
            <p:nvPr/>
          </p:nvSpPr>
          <p:spPr bwMode="auto">
            <a:xfrm>
              <a:off x="7620000" y="1253980"/>
              <a:ext cx="881081" cy="431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har char="•"/>
                <a:defRPr sz="3200" b="1">
                  <a:solidFill>
                    <a:schemeClr val="tx1"/>
                  </a:solidFill>
                  <a:latin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defRPr>
              </a:lvl9pPr>
            </a:lstStyle>
            <a:p>
              <a:pPr algn="ctr">
                <a:spcBef>
                  <a:spcPct val="0"/>
                </a:spcBef>
                <a:buFontTx/>
                <a:buNone/>
              </a:pPr>
              <a:r>
                <a:rPr lang="en-US" altLang="en-US" sz="1100" dirty="0" smtClean="0">
                  <a:cs typeface="Arial" panose="020B0604020202020204" pitchFamily="34" charset="0"/>
                </a:rPr>
                <a:t>ELO</a:t>
              </a:r>
            </a:p>
            <a:p>
              <a:pPr algn="ctr">
                <a:spcBef>
                  <a:spcPct val="0"/>
                </a:spcBef>
                <a:buFontTx/>
                <a:buNone/>
              </a:pPr>
              <a:endParaRPr lang="en-US" altLang="en-US" sz="1100" dirty="0">
                <a:cs typeface="Arial" panose="020B0604020202020204" pitchFamily="34" charset="0"/>
              </a:endParaRPr>
            </a:p>
          </p:txBody>
        </p:sp>
      </p:gr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Sample Allegation</a:t>
            </a:r>
          </a:p>
        </p:txBody>
      </p:sp>
      <p:sp>
        <p:nvSpPr>
          <p:cNvPr id="38915" name="Rectangle 3"/>
          <p:cNvSpPr>
            <a:spLocks noGrp="1" noRot="1" noChangeArrowheads="1"/>
          </p:cNvSpPr>
          <p:nvPr>
            <p:ph idx="1"/>
          </p:nvPr>
        </p:nvSpPr>
        <p:spPr>
          <a:xfrm>
            <a:off x="457200" y="2011680"/>
            <a:ext cx="8229600" cy="4525963"/>
          </a:xfrm>
        </p:spPr>
        <p:txBody>
          <a:bodyPr/>
          <a:lstStyle/>
          <a:p>
            <a:pPr eaLnBrk="1" hangingPunct="1"/>
            <a:r>
              <a:rPr lang="en-US" altLang="en-US" dirty="0" smtClean="0">
                <a:latin typeface="Arial" panose="020B0604020202020204" pitchFamily="34" charset="0"/>
                <a:cs typeface="Arial" panose="020B0604020202020204" pitchFamily="34" charset="0"/>
              </a:rPr>
              <a:t>“That LTC Tree improperly ordered her subordinates to join the local chapter of AUSA in violation of DoD 5500.07-R, section 3-210.”</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Travel References</a:t>
            </a:r>
          </a:p>
        </p:txBody>
      </p:sp>
      <p:sp>
        <p:nvSpPr>
          <p:cNvPr id="39939" name="Rectangle 3"/>
          <p:cNvSpPr>
            <a:spLocks noGrp="1" noRot="1" noChangeArrowheads="1"/>
          </p:cNvSpPr>
          <p:nvPr>
            <p:ph idx="1"/>
          </p:nvPr>
        </p:nvSpPr>
        <p:spPr/>
        <p:txBody>
          <a:bodyPr/>
          <a:lstStyle/>
          <a:p>
            <a:pPr eaLnBrk="1" hangingPunct="1"/>
            <a:r>
              <a:rPr lang="en-US" altLang="en-US" sz="2800" b="1" dirty="0" smtClean="0">
                <a:latin typeface="Arial" panose="020B0604020202020204" pitchFamily="34" charset="0"/>
                <a:cs typeface="Arial" panose="020B0604020202020204" pitchFamily="34" charset="0"/>
              </a:rPr>
              <a:t>JTR</a:t>
            </a:r>
          </a:p>
          <a:p>
            <a:pPr eaLnBrk="1" hangingPunct="1"/>
            <a:r>
              <a:rPr lang="en-US" altLang="en-US" sz="2800" b="1" dirty="0" smtClean="0">
                <a:latin typeface="Arial" panose="020B0604020202020204" pitchFamily="34" charset="0"/>
                <a:cs typeface="Arial" panose="020B0604020202020204" pitchFamily="34" charset="0"/>
              </a:rPr>
              <a:t>JER, Chapter 4</a:t>
            </a:r>
          </a:p>
          <a:p>
            <a:pPr eaLnBrk="1" hangingPunct="1"/>
            <a:r>
              <a:rPr lang="en-US" altLang="en-US" sz="2800" b="1" dirty="0" err="1" smtClean="0">
                <a:latin typeface="Arial" panose="020B0604020202020204" pitchFamily="34" charset="0"/>
                <a:cs typeface="Arial" panose="020B0604020202020204" pitchFamily="34" charset="0"/>
              </a:rPr>
              <a:t>SecArmy</a:t>
            </a:r>
            <a:r>
              <a:rPr lang="en-US" altLang="en-US" sz="2800" b="1" dirty="0" smtClean="0">
                <a:latin typeface="Arial" panose="020B0604020202020204" pitchFamily="34" charset="0"/>
                <a:cs typeface="Arial" panose="020B0604020202020204" pitchFamily="34" charset="0"/>
              </a:rPr>
              <a:t> Travel Policy</a:t>
            </a:r>
          </a:p>
          <a:p>
            <a:pPr lvl="1" eaLnBrk="1" hangingPunct="1"/>
            <a:r>
              <a:rPr lang="en-US" altLang="en-US" b="1" dirty="0" smtClean="0">
                <a:latin typeface="Arial" panose="020B0604020202020204" pitchFamily="34" charset="0"/>
                <a:cs typeface="Arial" panose="020B0604020202020204" pitchFamily="34" charset="0"/>
              </a:rPr>
              <a:t>AD 2017-05 </a:t>
            </a:r>
          </a:p>
          <a:p>
            <a:pPr lvl="1" eaLnBrk="1" hangingPunct="1"/>
            <a:r>
              <a:rPr lang="en-US" altLang="en-US" b="1" dirty="0" smtClean="0">
                <a:latin typeface="Arial" panose="020B0604020202020204" pitchFamily="34" charset="0"/>
                <a:cs typeface="Arial" panose="020B0604020202020204" pitchFamily="34" charset="0"/>
                <a:hlinkClick r:id="rId2"/>
              </a:rPr>
              <a:t>http://armypubs.army.mil</a:t>
            </a:r>
            <a:endParaRPr lang="en-US" altLang="en-US" b="1" dirty="0" smtClean="0">
              <a:latin typeface="Arial" panose="020B0604020202020204" pitchFamily="34" charset="0"/>
              <a:cs typeface="Arial" panose="020B0604020202020204" pitchFamily="34" charset="0"/>
            </a:endParaRPr>
          </a:p>
          <a:p>
            <a:pPr eaLnBrk="1" hangingPunct="1"/>
            <a:r>
              <a:rPr lang="en-US" altLang="en-US" sz="2800" b="1" dirty="0" smtClean="0">
                <a:latin typeface="Arial" panose="020B0604020202020204" pitchFamily="34" charset="0"/>
                <a:cs typeface="Arial" panose="020B0604020202020204" pitchFamily="34" charset="0"/>
              </a:rPr>
              <a:t>AR 95-1</a:t>
            </a:r>
          </a:p>
          <a:p>
            <a:pPr eaLnBrk="1" hangingPunct="1"/>
            <a:r>
              <a:rPr lang="en-US" altLang="en-US" sz="2800" b="1" dirty="0" smtClean="0">
                <a:latin typeface="Arial" panose="020B0604020202020204" pitchFamily="34" charset="0"/>
                <a:cs typeface="Arial" panose="020B0604020202020204" pitchFamily="34" charset="0"/>
              </a:rPr>
              <a:t>AR 58-1</a:t>
            </a:r>
          </a:p>
          <a:p>
            <a:pPr eaLnBrk="1" hangingPunct="1"/>
            <a:endParaRPr lang="en-US" altLang="en-US" b="1" dirty="0" smtClean="0"/>
          </a:p>
        </p:txBody>
      </p:sp>
      <p:pic>
        <p:nvPicPr>
          <p:cNvPr id="39940" name="Picture 5" descr="MCj0398541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45498" y="3581400"/>
            <a:ext cx="2447627" cy="209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 name="Group 7"/>
          <p:cNvGrpSpPr/>
          <p:nvPr/>
        </p:nvGrpSpPr>
        <p:grpSpPr>
          <a:xfrm>
            <a:off x="7440612" y="514350"/>
            <a:ext cx="1052513" cy="903288"/>
            <a:chOff x="7543799" y="925512"/>
            <a:chExt cx="1052513" cy="903288"/>
          </a:xfrm>
        </p:grpSpPr>
        <p:sp>
          <p:nvSpPr>
            <p:cNvPr id="9" name="AutoShape 1029"/>
            <p:cNvSpPr>
              <a:spLocks noChangeArrowheads="1"/>
            </p:cNvSpPr>
            <p:nvPr/>
          </p:nvSpPr>
          <p:spPr bwMode="auto">
            <a:xfrm>
              <a:off x="7543799" y="925512"/>
              <a:ext cx="1052513" cy="903288"/>
            </a:xfrm>
            <a:prstGeom prst="star5">
              <a:avLst/>
            </a:prstGeom>
            <a:solidFill>
              <a:srgbClr val="F9F965"/>
            </a:solidFill>
            <a:ln w="12700">
              <a:solidFill>
                <a:schemeClr val="tx1"/>
              </a:solidFill>
              <a:miter lim="800000"/>
              <a:headEnd/>
              <a:tailEnd/>
            </a:ln>
            <a:effectLst/>
          </p:spPr>
          <p:txBody>
            <a:bodyPr wrap="none" anchor="ctr"/>
            <a:lstStyle/>
            <a:p>
              <a:pPr algn="ctr" eaLnBrk="1" hangingPunct="1">
                <a:defRPr/>
              </a:pPr>
              <a:endParaRPr lang="en-US">
                <a:latin typeface="Arial" charset="0"/>
              </a:endParaRPr>
            </a:p>
          </p:txBody>
        </p:sp>
        <p:sp>
          <p:nvSpPr>
            <p:cNvPr id="10" name="Text Box 1030"/>
            <p:cNvSpPr txBox="1">
              <a:spLocks noChangeArrowheads="1"/>
            </p:cNvSpPr>
            <p:nvPr/>
          </p:nvSpPr>
          <p:spPr bwMode="auto">
            <a:xfrm>
              <a:off x="7620000" y="1253980"/>
              <a:ext cx="881081" cy="431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har char="•"/>
                <a:defRPr sz="3200" b="1">
                  <a:solidFill>
                    <a:schemeClr val="tx1"/>
                  </a:solidFill>
                  <a:latin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defRPr>
              </a:lvl9pPr>
            </a:lstStyle>
            <a:p>
              <a:pPr algn="ctr">
                <a:spcBef>
                  <a:spcPct val="0"/>
                </a:spcBef>
                <a:buFontTx/>
                <a:buNone/>
              </a:pPr>
              <a:r>
                <a:rPr lang="en-US" altLang="en-US" sz="1100" dirty="0" smtClean="0">
                  <a:cs typeface="Arial" panose="020B0604020202020204" pitchFamily="34" charset="0"/>
                </a:rPr>
                <a:t>ELO</a:t>
              </a:r>
            </a:p>
            <a:p>
              <a:pPr algn="ctr">
                <a:spcBef>
                  <a:spcPct val="0"/>
                </a:spcBef>
                <a:buFontTx/>
                <a:buNone/>
              </a:pPr>
              <a:r>
                <a:rPr lang="en-US" altLang="en-US" sz="1100" dirty="0" smtClean="0">
                  <a:cs typeface="Arial" panose="020B0604020202020204" pitchFamily="34" charset="0"/>
                </a:rPr>
                <a:t>3d</a:t>
              </a:r>
              <a:endParaRPr lang="en-US" altLang="en-US" sz="1100" dirty="0">
                <a:cs typeface="Arial" panose="020B0604020202020204" pitchFamily="34" charset="0"/>
              </a:endParaRPr>
            </a:p>
          </p:txBody>
        </p:sp>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Travel</a:t>
            </a:r>
          </a:p>
        </p:txBody>
      </p:sp>
      <p:sp>
        <p:nvSpPr>
          <p:cNvPr id="40963" name="Rectangle 3"/>
          <p:cNvSpPr>
            <a:spLocks noGrp="1" noRot="1" noChangeArrowheads="1"/>
          </p:cNvSpPr>
          <p:nvPr>
            <p:ph idx="1"/>
          </p:nvPr>
        </p:nvSpPr>
        <p:spPr/>
        <p:txBody>
          <a:bodyPr/>
          <a:lstStyle/>
          <a:p>
            <a:pPr eaLnBrk="1" hangingPunct="1"/>
            <a:r>
              <a:rPr lang="en-US" altLang="en-US" dirty="0" smtClean="0">
                <a:latin typeface="Arial" panose="020B0604020202020204" pitchFamily="34" charset="0"/>
                <a:cs typeface="Arial" panose="020B0604020202020204" pitchFamily="34" charset="0"/>
              </a:rPr>
              <a:t>Air Travel </a:t>
            </a:r>
          </a:p>
          <a:p>
            <a:pPr eaLnBrk="1" hangingPunct="1"/>
            <a:r>
              <a:rPr lang="en-US" altLang="en-US" dirty="0" smtClean="0">
                <a:latin typeface="Arial" panose="020B0604020202020204" pitchFamily="34" charset="0"/>
                <a:cs typeface="Arial" panose="020B0604020202020204" pitchFamily="34" charset="0"/>
              </a:rPr>
              <a:t>Spouse Travel</a:t>
            </a:r>
          </a:p>
          <a:p>
            <a:pPr eaLnBrk="1" hangingPunct="1"/>
            <a:r>
              <a:rPr lang="en-US" altLang="en-US" dirty="0" smtClean="0">
                <a:latin typeface="Arial" panose="020B0604020202020204" pitchFamily="34" charset="0"/>
                <a:cs typeface="Arial" panose="020B0604020202020204" pitchFamily="34" charset="0"/>
              </a:rPr>
              <a:t>NTV use</a:t>
            </a:r>
          </a:p>
        </p:txBody>
      </p:sp>
      <p:pic>
        <p:nvPicPr>
          <p:cNvPr id="40964" name="Picture 5" descr="MCj0234298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0400" y="2971800"/>
            <a:ext cx="3733800" cy="277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Question </a:t>
            </a:r>
          </a:p>
        </p:txBody>
      </p:sp>
      <p:sp>
        <p:nvSpPr>
          <p:cNvPr id="41987" name="Rectangle 3"/>
          <p:cNvSpPr>
            <a:spLocks noGrp="1" noRot="1" noChangeArrowheads="1"/>
          </p:cNvSpPr>
          <p:nvPr>
            <p:ph idx="1"/>
          </p:nvPr>
        </p:nvSpPr>
        <p:spPr/>
        <p:txBody>
          <a:bodyPr/>
          <a:lstStyle/>
          <a:p>
            <a:pPr eaLnBrk="1" hangingPunct="1"/>
            <a:r>
              <a:rPr lang="en-US" altLang="en-US" dirty="0" smtClean="0">
                <a:latin typeface="Arial" panose="020B0604020202020204" pitchFamily="34" charset="0"/>
                <a:cs typeface="Arial" panose="020B0604020202020204" pitchFamily="34" charset="0"/>
              </a:rPr>
              <a:t>Senior official traveling by commercial air on official business.</a:t>
            </a:r>
          </a:p>
          <a:p>
            <a:pPr eaLnBrk="1" hangingPunct="1"/>
            <a:r>
              <a:rPr lang="en-US" altLang="en-US" dirty="0" smtClean="0">
                <a:latin typeface="Arial" panose="020B0604020202020204" pitchFamily="34" charset="0"/>
                <a:cs typeface="Arial" panose="020B0604020202020204" pitchFamily="34" charset="0"/>
              </a:rPr>
              <a:t>Flight is more than 14 hours, non stop.</a:t>
            </a:r>
          </a:p>
          <a:p>
            <a:pPr eaLnBrk="1" hangingPunct="1"/>
            <a:r>
              <a:rPr lang="en-US" altLang="en-US" dirty="0" smtClean="0">
                <a:latin typeface="Arial" panose="020B0604020202020204" pitchFamily="34" charset="0"/>
                <a:cs typeface="Arial" panose="020B0604020202020204" pitchFamily="34" charset="0"/>
              </a:rPr>
              <a:t>Entitled to fly first class or business class or coach? </a:t>
            </a:r>
          </a:p>
        </p:txBody>
      </p:sp>
      <p:pic>
        <p:nvPicPr>
          <p:cNvPr id="41988" name="Picture 5" descr="j029774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14800" y="4114800"/>
            <a:ext cx="2514600" cy="239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rrowheads="1"/>
          </p:cNvSpPr>
          <p:nvPr>
            <p:ph type="title"/>
          </p:nvPr>
        </p:nvSpPr>
        <p:spPr>
          <a:xfrm>
            <a:off x="457200" y="304800"/>
            <a:ext cx="8229600" cy="1143000"/>
          </a:xfrm>
        </p:spPr>
        <p:txBody>
          <a:bodyPr/>
          <a:lstStyle/>
          <a:p>
            <a:pPr eaLnBrk="1" hangingPunct="1"/>
            <a:r>
              <a:rPr lang="en-US" altLang="en-US" sz="4000" dirty="0" smtClean="0">
                <a:latin typeface="Arial" panose="020B0604020202020204" pitchFamily="34" charset="0"/>
                <a:cs typeface="Arial" panose="020B0604020202020204" pitchFamily="34" charset="0"/>
              </a:rPr>
              <a:t>Air Travel</a:t>
            </a:r>
          </a:p>
        </p:txBody>
      </p:sp>
      <p:sp>
        <p:nvSpPr>
          <p:cNvPr id="43011" name="Rectangle 3"/>
          <p:cNvSpPr>
            <a:spLocks noGrp="1" noRot="1" noChangeArrowheads="1"/>
          </p:cNvSpPr>
          <p:nvPr>
            <p:ph idx="1"/>
          </p:nvPr>
        </p:nvSpPr>
        <p:spPr>
          <a:xfrm>
            <a:off x="457200" y="1840230"/>
            <a:ext cx="8229600" cy="4675188"/>
          </a:xfrm>
        </p:spPr>
        <p:txBody>
          <a:bodyPr/>
          <a:lstStyle/>
          <a:p>
            <a:pPr eaLnBrk="1" hangingPunct="1"/>
            <a:r>
              <a:rPr lang="en-US" altLang="en-US" sz="2800" dirty="0" smtClean="0">
                <a:latin typeface="Arial" panose="020B0604020202020204" pitchFamily="34" charset="0"/>
                <a:cs typeface="Arial" panose="020B0604020202020204" pitchFamily="34" charset="0"/>
              </a:rPr>
              <a:t>Sec Army Travel Policy – 18 Jan 17</a:t>
            </a:r>
          </a:p>
          <a:p>
            <a:pPr eaLnBrk="1" hangingPunct="1"/>
            <a:r>
              <a:rPr lang="en-US" altLang="en-US" sz="2800" dirty="0" smtClean="0">
                <a:latin typeface="Arial" panose="020B0604020202020204" pitchFamily="34" charset="0"/>
                <a:cs typeface="Arial" panose="020B0604020202020204" pitchFamily="34" charset="0"/>
              </a:rPr>
              <a:t>Commercial coach is “primary mode of transportation used for official travel by all Army officials.”  </a:t>
            </a:r>
          </a:p>
          <a:p>
            <a:pPr lvl="1" eaLnBrk="1" hangingPunct="1"/>
            <a:r>
              <a:rPr lang="en-US" altLang="en-US" dirty="0" smtClean="0">
                <a:latin typeface="Arial" panose="020B0604020202020204" pitchFamily="34" charset="0"/>
                <a:cs typeface="Arial" panose="020B0604020202020204" pitchFamily="34" charset="0"/>
              </a:rPr>
              <a:t>Premium class travel approval authority = </a:t>
            </a:r>
            <a:r>
              <a:rPr lang="en-US" altLang="en-US" dirty="0" err="1" smtClean="0">
                <a:latin typeface="Arial" panose="020B0604020202020204" pitchFamily="34" charset="0"/>
                <a:cs typeface="Arial" panose="020B0604020202020204" pitchFamily="34" charset="0"/>
              </a:rPr>
              <a:t>SecArmy</a:t>
            </a:r>
            <a:r>
              <a:rPr lang="en-US" altLang="en-US" dirty="0" smtClean="0">
                <a:latin typeface="Arial" panose="020B0604020202020204" pitchFamily="34" charset="0"/>
                <a:cs typeface="Arial" panose="020B0604020202020204" pitchFamily="34" charset="0"/>
              </a:rPr>
              <a:t> or designee</a:t>
            </a:r>
          </a:p>
          <a:p>
            <a:pPr lvl="2" eaLnBrk="1" hangingPunct="1"/>
            <a:r>
              <a:rPr lang="en-US" altLang="en-US" sz="2800" dirty="0" smtClean="0">
                <a:latin typeface="Arial" panose="020B0604020202020204" pitchFamily="34" charset="0"/>
                <a:cs typeface="Arial" panose="020B0604020202020204" pitchFamily="34" charset="0"/>
              </a:rPr>
              <a:t>No automatic “14 hour” exception</a:t>
            </a:r>
          </a:p>
          <a:p>
            <a:pPr lvl="1" eaLnBrk="1" hangingPunct="1"/>
            <a:r>
              <a:rPr lang="en-US" altLang="en-US" dirty="0" smtClean="0">
                <a:latin typeface="Arial" panose="020B0604020202020204" pitchFamily="34" charset="0"/>
                <a:cs typeface="Arial" panose="020B0604020202020204" pitchFamily="34" charset="0"/>
              </a:rPr>
              <a:t>First-class travel approval authority = </a:t>
            </a:r>
            <a:r>
              <a:rPr lang="en-US" altLang="en-US" dirty="0" err="1" smtClean="0">
                <a:latin typeface="Arial" panose="020B0604020202020204" pitchFamily="34" charset="0"/>
                <a:cs typeface="Arial" panose="020B0604020202020204" pitchFamily="34" charset="0"/>
              </a:rPr>
              <a:t>SecArmy</a:t>
            </a:r>
            <a:endParaRPr lang="en-US" altLang="en-US" dirty="0" smtClean="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Air Travel</a:t>
            </a:r>
          </a:p>
        </p:txBody>
      </p:sp>
      <p:sp>
        <p:nvSpPr>
          <p:cNvPr id="44035" name="Rectangle 3"/>
          <p:cNvSpPr>
            <a:spLocks noGrp="1" noRot="1" noChangeArrowheads="1"/>
          </p:cNvSpPr>
          <p:nvPr>
            <p:ph idx="1"/>
          </p:nvPr>
        </p:nvSpPr>
        <p:spPr>
          <a:xfrm>
            <a:off x="457200" y="1703070"/>
            <a:ext cx="8229600" cy="4525963"/>
          </a:xfrm>
        </p:spPr>
        <p:txBody>
          <a:bodyPr/>
          <a:lstStyle/>
          <a:p>
            <a:pPr eaLnBrk="1" hangingPunct="1"/>
            <a:r>
              <a:rPr lang="en-US" altLang="en-US" dirty="0" smtClean="0">
                <a:latin typeface="Arial" panose="020B0604020202020204" pitchFamily="34" charset="0"/>
                <a:cs typeface="Arial" panose="020B0604020202020204" pitchFamily="34" charset="0"/>
              </a:rPr>
              <a:t>Frequent-Flier Mileage (FFM) Credits incurred during official travel are considered personal property as of 2002!</a:t>
            </a:r>
          </a:p>
          <a:p>
            <a:pPr lvl="1" eaLnBrk="1" hangingPunct="1"/>
            <a:r>
              <a:rPr lang="en-US" altLang="en-US" sz="3200" dirty="0" smtClean="0">
                <a:latin typeface="Arial" panose="020B0604020202020204" pitchFamily="34" charset="0"/>
                <a:cs typeface="Arial" panose="020B0604020202020204" pitchFamily="34" charset="0"/>
              </a:rPr>
              <a:t>Retroactive – all FFM accrued before this date becomes personal property as well!  </a:t>
            </a:r>
          </a:p>
          <a:p>
            <a:pPr lvl="1" eaLnBrk="1" hangingPunct="1"/>
            <a:r>
              <a:rPr lang="en-US" altLang="en-US" sz="3200" dirty="0" smtClean="0">
                <a:latin typeface="Arial" panose="020B0604020202020204" pitchFamily="34" charset="0"/>
                <a:cs typeface="Arial" panose="020B0604020202020204" pitchFamily="34" charset="0"/>
              </a:rPr>
              <a:t>Don’t manipulate travel to accrue these benefits!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Air Travel</a:t>
            </a:r>
          </a:p>
        </p:txBody>
      </p:sp>
      <p:sp>
        <p:nvSpPr>
          <p:cNvPr id="45059" name="Rectangle 3"/>
          <p:cNvSpPr>
            <a:spLocks noGrp="1" noRot="1" noChangeArrowheads="1"/>
          </p:cNvSpPr>
          <p:nvPr>
            <p:ph idx="1"/>
          </p:nvPr>
        </p:nvSpPr>
        <p:spPr>
          <a:xfrm>
            <a:off x="457200" y="1805940"/>
            <a:ext cx="8229600" cy="4525963"/>
          </a:xfrm>
        </p:spPr>
        <p:txBody>
          <a:bodyPr/>
          <a:lstStyle/>
          <a:p>
            <a:pPr marL="342900" lvl="1" indent="-342900" eaLnBrk="1" hangingPunct="1">
              <a:buFont typeface="Arial" panose="020B0604020202020204" pitchFamily="34" charset="0"/>
              <a:buChar char="•"/>
            </a:pPr>
            <a:r>
              <a:rPr lang="en-US" altLang="en-US" dirty="0" smtClean="0">
                <a:latin typeface="Arial" panose="020B0604020202020204" pitchFamily="34" charset="0"/>
                <a:cs typeface="Arial" panose="020B0604020202020204" pitchFamily="34" charset="0"/>
              </a:rPr>
              <a:t>Paragraph 3g - No wearing uniform if first-/ business-class travel approved.</a:t>
            </a:r>
          </a:p>
          <a:p>
            <a:pPr marL="342900" lvl="1" indent="-342900" eaLnBrk="1" hangingPunct="1">
              <a:buFont typeface="Arial" panose="020B0604020202020204" pitchFamily="34" charset="0"/>
              <a:buChar char="•"/>
            </a:pPr>
            <a:endParaRPr lang="en-US" altLang="en-US" dirty="0" smtClean="0">
              <a:solidFill>
                <a:srgbClr val="FF0000"/>
              </a:solidFill>
              <a:latin typeface="Arial" panose="020B0604020202020204" pitchFamily="34" charset="0"/>
              <a:cs typeface="Arial" panose="020B0604020202020204" pitchFamily="34" charset="0"/>
            </a:endParaRPr>
          </a:p>
          <a:p>
            <a:pPr eaLnBrk="1" hangingPunct="1"/>
            <a:r>
              <a:rPr lang="en-US" altLang="en-US" sz="2800" dirty="0" smtClean="0">
                <a:latin typeface="Arial" panose="020B0604020202020204" pitchFamily="34" charset="0"/>
                <a:cs typeface="Arial" panose="020B0604020202020204" pitchFamily="34" charset="0"/>
              </a:rPr>
              <a:t>UNSOLICITED ON THE SPOT upgrades may be accepted, even if in uniform!</a:t>
            </a:r>
          </a:p>
          <a:p>
            <a:pPr eaLnBrk="1" hangingPunct="1"/>
            <a:endParaRPr lang="en-US" altLang="en-US" sz="2800" dirty="0" smtClean="0">
              <a:latin typeface="Arial" panose="020B0604020202020204" pitchFamily="34" charset="0"/>
              <a:cs typeface="Arial" panose="020B0604020202020204" pitchFamily="34" charset="0"/>
            </a:endParaRPr>
          </a:p>
          <a:p>
            <a:pPr eaLnBrk="1" hangingPunct="1"/>
            <a:r>
              <a:rPr lang="en-US" altLang="en-US" sz="2800" dirty="0" smtClean="0">
                <a:latin typeface="Arial" panose="020B0604020202020204" pitchFamily="34" charset="0"/>
                <a:cs typeface="Arial" panose="020B0604020202020204" pitchFamily="34" charset="0"/>
              </a:rPr>
              <a:t>No wearing uniform in first-/business-class if  based on FFM upgrade.</a:t>
            </a:r>
          </a:p>
          <a:p>
            <a:pPr eaLnBrk="1" hangingPunct="1">
              <a:buFont typeface="Arial" panose="020B0604020202020204" pitchFamily="34" charset="0"/>
              <a:buNone/>
            </a:pPr>
            <a:endParaRPr lang="en-US" altLang="en-US" dirty="0" smtClean="0"/>
          </a:p>
          <a:p>
            <a:pPr eaLnBrk="1" hangingPunct="1"/>
            <a:endParaRPr lang="en-US" altLang="en-US"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Air Travel</a:t>
            </a:r>
          </a:p>
        </p:txBody>
      </p:sp>
      <p:sp>
        <p:nvSpPr>
          <p:cNvPr id="47107" name="Rectangle 3"/>
          <p:cNvSpPr>
            <a:spLocks noGrp="1" noRot="1" noChangeArrowheads="1"/>
          </p:cNvSpPr>
          <p:nvPr>
            <p:ph idx="1"/>
          </p:nvPr>
        </p:nvSpPr>
        <p:spPr/>
        <p:txBody>
          <a:bodyPr/>
          <a:lstStyle/>
          <a:p>
            <a:pPr eaLnBrk="1" hangingPunct="1">
              <a:defRPr/>
            </a:pPr>
            <a:r>
              <a:rPr lang="en-US" altLang="en-US" sz="2800" dirty="0" smtClean="0">
                <a:latin typeface="Arial" panose="020B0604020202020204" pitchFamily="34" charset="0"/>
                <a:cs typeface="Arial" panose="020B0604020202020204" pitchFamily="34" charset="0"/>
              </a:rPr>
              <a:t>FW Mil Air:  Always seek legal advice!</a:t>
            </a:r>
          </a:p>
          <a:p>
            <a:pPr lvl="1" eaLnBrk="1" hangingPunct="1">
              <a:defRPr/>
            </a:pPr>
            <a:r>
              <a:rPr lang="en-US" altLang="en-US" dirty="0" smtClean="0">
                <a:latin typeface="Arial" panose="020B0604020202020204" pitchFamily="34" charset="0"/>
                <a:cs typeface="Arial" panose="020B0604020202020204" pitchFamily="34" charset="0"/>
              </a:rPr>
              <a:t>Approval authorities: Its complicated….generally, </a:t>
            </a:r>
            <a:r>
              <a:rPr lang="en-US" altLang="en-US" dirty="0" err="1" smtClean="0">
                <a:latin typeface="Arial" panose="020B0604020202020204" pitchFamily="34" charset="0"/>
                <a:cs typeface="Arial" panose="020B0604020202020204" pitchFamily="34" charset="0"/>
              </a:rPr>
              <a:t>SecArmy</a:t>
            </a:r>
            <a:r>
              <a:rPr lang="en-US" altLang="en-US" dirty="0" smtClean="0">
                <a:latin typeface="Arial" panose="020B0604020202020204" pitchFamily="34" charset="0"/>
                <a:cs typeface="Arial" panose="020B0604020202020204" pitchFamily="34" charset="0"/>
              </a:rPr>
              <a:t>, Director of Army Staff (DAS), Administrative Assistant to the </a:t>
            </a:r>
            <a:r>
              <a:rPr lang="en-US" altLang="en-US" dirty="0" err="1" smtClean="0">
                <a:latin typeface="Arial" panose="020B0604020202020204" pitchFamily="34" charset="0"/>
                <a:cs typeface="Arial" panose="020B0604020202020204" pitchFamily="34" charset="0"/>
              </a:rPr>
              <a:t>SecArmy</a:t>
            </a:r>
            <a:r>
              <a:rPr lang="en-US" altLang="en-US" dirty="0" smtClean="0">
                <a:latin typeface="Arial" panose="020B0604020202020204" pitchFamily="34" charset="0"/>
                <a:cs typeface="Arial" panose="020B0604020202020204" pitchFamily="34" charset="0"/>
              </a:rPr>
              <a:t> (AASA), or ACOM / ASCC / DRU commanders</a:t>
            </a:r>
          </a:p>
          <a:p>
            <a:pPr marL="457200" lvl="1" indent="0" eaLnBrk="1" hangingPunct="1">
              <a:buFont typeface="Arial" panose="020B0604020202020204" pitchFamily="34" charset="0"/>
              <a:buNone/>
              <a:defRPr/>
            </a:pPr>
            <a:endParaRPr lang="en-US" altLang="en-US" dirty="0" smtClean="0">
              <a:latin typeface="Arial" panose="020B0604020202020204" pitchFamily="34" charset="0"/>
              <a:cs typeface="Arial" panose="020B0604020202020204" pitchFamily="34" charset="0"/>
            </a:endParaRPr>
          </a:p>
          <a:p>
            <a:pPr eaLnBrk="1" hangingPunct="1">
              <a:defRPr/>
            </a:pPr>
            <a:r>
              <a:rPr lang="en-US" altLang="en-US" sz="2800" dirty="0" smtClean="0">
                <a:latin typeface="Arial" panose="020B0604020202020204" pitchFamily="34" charset="0"/>
                <a:cs typeface="Arial" panose="020B0604020202020204" pitchFamily="34" charset="0"/>
              </a:rPr>
              <a:t>RW Mil Air:  </a:t>
            </a:r>
          </a:p>
          <a:p>
            <a:pPr lvl="1" eaLnBrk="1" hangingPunct="1">
              <a:defRPr/>
            </a:pPr>
            <a:r>
              <a:rPr lang="en-US" altLang="en-US" dirty="0" smtClean="0">
                <a:latin typeface="Arial" panose="020B0604020202020204" pitchFamily="34" charset="0"/>
                <a:cs typeface="Arial" panose="020B0604020202020204" pitchFamily="34" charset="0"/>
              </a:rPr>
              <a:t>See AR 95-1</a:t>
            </a:r>
          </a:p>
          <a:p>
            <a:pPr lvl="1" eaLnBrk="1" hangingPunct="1">
              <a:defRPr/>
            </a:pPr>
            <a:r>
              <a:rPr lang="en-US" altLang="en-US" dirty="0" smtClean="0">
                <a:latin typeface="Arial" panose="020B0604020202020204" pitchFamily="34" charset="0"/>
                <a:cs typeface="Arial" panose="020B0604020202020204" pitchFamily="34" charset="0"/>
              </a:rPr>
              <a:t>NCR exceptions – requires </a:t>
            </a:r>
            <a:r>
              <a:rPr lang="en-US" altLang="en-US" dirty="0" err="1" smtClean="0">
                <a:latin typeface="Arial" panose="020B0604020202020204" pitchFamily="34" charset="0"/>
                <a:cs typeface="Arial" panose="020B0604020202020204" pitchFamily="34" charset="0"/>
              </a:rPr>
              <a:t>SecArmy</a:t>
            </a:r>
            <a:r>
              <a:rPr lang="en-US" altLang="en-US" dirty="0" smtClean="0">
                <a:latin typeface="Arial" panose="020B0604020202020204" pitchFamily="34" charset="0"/>
                <a:cs typeface="Arial" panose="020B0604020202020204" pitchFamily="34" charset="0"/>
              </a:rPr>
              <a:t> approval</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rrowheads="1"/>
          </p:cNvSpPr>
          <p:nvPr>
            <p:ph type="title"/>
          </p:nvPr>
        </p:nvSpPr>
        <p:spPr>
          <a:xfrm>
            <a:off x="457200" y="117475"/>
            <a:ext cx="8229600" cy="1143000"/>
          </a:xfrm>
        </p:spPr>
        <p:txBody>
          <a:bodyPr/>
          <a:lstStyle/>
          <a:p>
            <a:pPr eaLnBrk="1" hangingPunct="1"/>
            <a:r>
              <a:rPr lang="en-US" altLang="en-US" sz="4000" dirty="0" smtClean="0">
                <a:latin typeface="Arial" panose="020B0604020202020204" pitchFamily="34" charset="0"/>
                <a:cs typeface="Arial" panose="020B0604020202020204" pitchFamily="34" charset="0"/>
              </a:rPr>
              <a:t>Spouse Travel</a:t>
            </a:r>
          </a:p>
        </p:txBody>
      </p:sp>
      <p:sp>
        <p:nvSpPr>
          <p:cNvPr id="48131" name="Rectangle 3"/>
          <p:cNvSpPr>
            <a:spLocks noGrp="1" noRot="1" noChangeArrowheads="1"/>
          </p:cNvSpPr>
          <p:nvPr>
            <p:ph idx="1"/>
          </p:nvPr>
        </p:nvSpPr>
        <p:spPr>
          <a:xfrm>
            <a:off x="297180" y="1710690"/>
            <a:ext cx="8686800" cy="4525963"/>
          </a:xfrm>
        </p:spPr>
        <p:txBody>
          <a:bodyPr/>
          <a:lstStyle/>
          <a:p>
            <a:pPr eaLnBrk="1" hangingPunct="1">
              <a:lnSpc>
                <a:spcPct val="90000"/>
              </a:lnSpc>
              <a:defRPr/>
            </a:pPr>
            <a:r>
              <a:rPr lang="en-US" altLang="en-US" sz="2000" dirty="0" smtClean="0">
                <a:latin typeface="Arial" panose="020B0604020202020204" pitchFamily="34" charset="0"/>
                <a:cs typeface="Arial" panose="020B0604020202020204" pitchFamily="34" charset="0"/>
              </a:rPr>
              <a:t>Official travel at government expense</a:t>
            </a:r>
          </a:p>
          <a:p>
            <a:pPr lvl="1" eaLnBrk="1" hangingPunct="1">
              <a:lnSpc>
                <a:spcPct val="90000"/>
              </a:lnSpc>
              <a:defRPr/>
            </a:pPr>
            <a:r>
              <a:rPr lang="en-US" altLang="en-US" sz="2000" i="1" dirty="0" smtClean="0">
                <a:latin typeface="Arial" panose="020B0604020202020204" pitchFamily="34" charset="0"/>
                <a:cs typeface="Arial" panose="020B0604020202020204" pitchFamily="34" charset="0"/>
              </a:rPr>
              <a:t>May</a:t>
            </a:r>
            <a:r>
              <a:rPr lang="en-US" altLang="en-US" sz="2000" dirty="0" smtClean="0">
                <a:latin typeface="Arial" panose="020B0604020202020204" pitchFamily="34" charset="0"/>
                <a:cs typeface="Arial" panose="020B0604020202020204" pitchFamily="34" charset="0"/>
              </a:rPr>
              <a:t> be approved when</a:t>
            </a:r>
          </a:p>
          <a:p>
            <a:pPr lvl="2" eaLnBrk="1" hangingPunct="1">
              <a:lnSpc>
                <a:spcPct val="90000"/>
              </a:lnSpc>
              <a:defRPr/>
            </a:pPr>
            <a:r>
              <a:rPr lang="en-US" altLang="en-US" sz="2000" dirty="0" smtClean="0">
                <a:latin typeface="Arial" panose="020B0604020202020204" pitchFamily="34" charset="0"/>
                <a:cs typeface="Arial" panose="020B0604020202020204" pitchFamily="34" charset="0"/>
              </a:rPr>
              <a:t>Actual participation in an unquestionably official function </a:t>
            </a:r>
            <a:r>
              <a:rPr lang="en-US" altLang="en-US" sz="2000" i="1" dirty="0" smtClean="0">
                <a:latin typeface="Arial" panose="020B0604020202020204" pitchFamily="34" charset="0"/>
                <a:cs typeface="Arial" panose="020B0604020202020204" pitchFamily="34" charset="0"/>
              </a:rPr>
              <a:t>or</a:t>
            </a:r>
          </a:p>
          <a:p>
            <a:pPr lvl="2" eaLnBrk="1" hangingPunct="1">
              <a:lnSpc>
                <a:spcPct val="90000"/>
              </a:lnSpc>
              <a:defRPr/>
            </a:pPr>
            <a:r>
              <a:rPr lang="en-US" altLang="en-US" sz="2000" dirty="0" smtClean="0">
                <a:latin typeface="Arial" panose="020B0604020202020204" pitchFamily="34" charset="0"/>
                <a:cs typeface="Arial" panose="020B0604020202020204" pitchFamily="34" charset="0"/>
              </a:rPr>
              <a:t>National interest/diplomatic benefit </a:t>
            </a:r>
            <a:r>
              <a:rPr lang="en-US" altLang="en-US" sz="2000" i="1" dirty="0" smtClean="0">
                <a:latin typeface="Arial" panose="020B0604020202020204" pitchFamily="34" charset="0"/>
                <a:cs typeface="Arial" panose="020B0604020202020204" pitchFamily="34" charset="0"/>
              </a:rPr>
              <a:t>or</a:t>
            </a:r>
          </a:p>
          <a:p>
            <a:pPr lvl="2" eaLnBrk="1" hangingPunct="1">
              <a:lnSpc>
                <a:spcPct val="90000"/>
              </a:lnSpc>
              <a:defRPr/>
            </a:pPr>
            <a:r>
              <a:rPr lang="en-US" altLang="en-US" sz="2000" dirty="0" smtClean="0">
                <a:latin typeface="Arial" panose="020B0604020202020204" pitchFamily="34" charset="0"/>
                <a:cs typeface="Arial" panose="020B0604020202020204" pitchFamily="34" charset="0"/>
              </a:rPr>
              <a:t>National interest/public relations benefit</a:t>
            </a:r>
          </a:p>
          <a:p>
            <a:pPr lvl="1" eaLnBrk="1" hangingPunct="1">
              <a:lnSpc>
                <a:spcPct val="90000"/>
              </a:lnSpc>
              <a:defRPr/>
            </a:pPr>
            <a:r>
              <a:rPr lang="en-US" altLang="en-US" sz="2000" dirty="0" smtClean="0">
                <a:latin typeface="Arial" panose="020B0604020202020204" pitchFamily="34" charset="0"/>
                <a:cs typeface="Arial" panose="020B0604020202020204" pitchFamily="34" charset="0"/>
              </a:rPr>
              <a:t>Spouse does not receive per diem</a:t>
            </a:r>
          </a:p>
          <a:p>
            <a:pPr marL="457200" lvl="1" indent="0" eaLnBrk="1" hangingPunct="1">
              <a:lnSpc>
                <a:spcPct val="90000"/>
              </a:lnSpc>
              <a:buFont typeface="Arial" panose="020B0604020202020204" pitchFamily="34" charset="0"/>
              <a:buNone/>
              <a:defRPr/>
            </a:pPr>
            <a:endParaRPr lang="en-US" altLang="en-US" sz="2000" dirty="0" smtClean="0">
              <a:latin typeface="Arial" panose="020B0604020202020204" pitchFamily="34" charset="0"/>
              <a:cs typeface="Arial" panose="020B0604020202020204" pitchFamily="34" charset="0"/>
            </a:endParaRPr>
          </a:p>
          <a:p>
            <a:pPr eaLnBrk="1" hangingPunct="1">
              <a:lnSpc>
                <a:spcPct val="90000"/>
              </a:lnSpc>
              <a:defRPr/>
            </a:pPr>
            <a:r>
              <a:rPr lang="en-US" altLang="en-US" sz="2000" dirty="0" smtClean="0">
                <a:latin typeface="Arial" panose="020B0604020202020204" pitchFamily="34" charset="0"/>
                <a:cs typeface="Arial" panose="020B0604020202020204" pitchFamily="34" charset="0"/>
              </a:rPr>
              <a:t>Spouse / family member non-official travel</a:t>
            </a:r>
          </a:p>
          <a:p>
            <a:pPr lvl="1" eaLnBrk="1" hangingPunct="1">
              <a:lnSpc>
                <a:spcPct val="90000"/>
              </a:lnSpc>
              <a:defRPr/>
            </a:pPr>
            <a:r>
              <a:rPr lang="en-US" altLang="en-US" sz="2000" dirty="0" smtClean="0">
                <a:latin typeface="Arial" panose="020B0604020202020204" pitchFamily="34" charset="0"/>
                <a:cs typeface="Arial" panose="020B0604020202020204" pitchFamily="34" charset="0"/>
              </a:rPr>
              <a:t> noninterference (reimbursable) travel</a:t>
            </a:r>
          </a:p>
          <a:p>
            <a:pPr lvl="1" eaLnBrk="1" hangingPunct="1">
              <a:lnSpc>
                <a:spcPct val="90000"/>
              </a:lnSpc>
              <a:defRPr/>
            </a:pPr>
            <a:r>
              <a:rPr lang="en-US" altLang="en-US" sz="2000" dirty="0">
                <a:latin typeface="Arial" panose="020B0604020202020204" pitchFamily="34" charset="0"/>
                <a:cs typeface="Arial" panose="020B0604020202020204" pitchFamily="34" charset="0"/>
              </a:rPr>
              <a:t> </a:t>
            </a:r>
            <a:r>
              <a:rPr lang="en-US" altLang="en-US" sz="2000" dirty="0" smtClean="0">
                <a:latin typeface="Arial" panose="020B0604020202020204" pitchFamily="34" charset="0"/>
                <a:cs typeface="Arial" panose="020B0604020202020204" pitchFamily="34" charset="0"/>
              </a:rPr>
              <a:t>prior approval necessary</a:t>
            </a:r>
          </a:p>
          <a:p>
            <a:pPr marL="457200" lvl="1" indent="0" eaLnBrk="1" hangingPunct="1">
              <a:lnSpc>
                <a:spcPct val="90000"/>
              </a:lnSpc>
              <a:buFont typeface="Arial" panose="020B0604020202020204" pitchFamily="34" charset="0"/>
              <a:buNone/>
              <a:defRPr/>
            </a:pPr>
            <a:endParaRPr lang="en-US" altLang="en-US" sz="2000" dirty="0" smtClean="0">
              <a:latin typeface="Arial" panose="020B0604020202020204" pitchFamily="34" charset="0"/>
              <a:cs typeface="Arial" panose="020B0604020202020204" pitchFamily="34" charset="0"/>
            </a:endParaRPr>
          </a:p>
          <a:p>
            <a:pPr eaLnBrk="1" hangingPunct="1">
              <a:lnSpc>
                <a:spcPct val="90000"/>
              </a:lnSpc>
              <a:defRPr/>
            </a:pPr>
            <a:r>
              <a:rPr lang="en-US" altLang="en-US" sz="2000" dirty="0" smtClean="0">
                <a:latin typeface="Arial" panose="020B0604020202020204" pitchFamily="34" charset="0"/>
                <a:cs typeface="Arial" panose="020B0604020202020204" pitchFamily="34" charset="0"/>
              </a:rPr>
              <a:t>Spouse travel in NTVs</a:t>
            </a:r>
          </a:p>
          <a:p>
            <a:pPr lvl="1" eaLnBrk="1" hangingPunct="1">
              <a:lnSpc>
                <a:spcPct val="90000"/>
              </a:lnSpc>
              <a:defRPr/>
            </a:pPr>
            <a:r>
              <a:rPr lang="en-US" altLang="en-US" sz="2000" dirty="0" smtClean="0">
                <a:latin typeface="Arial" panose="020B0604020202020204" pitchFamily="34" charset="0"/>
                <a:cs typeface="Arial" panose="020B0604020202020204" pitchFamily="34" charset="0"/>
              </a:rPr>
              <a:t> space available in NTV already authorized for official business</a:t>
            </a:r>
          </a:p>
          <a:p>
            <a:pPr lvl="1" eaLnBrk="1" hangingPunct="1">
              <a:lnSpc>
                <a:spcPct val="90000"/>
              </a:lnSpc>
              <a:defRPr/>
            </a:pPr>
            <a:r>
              <a:rPr lang="en-US" altLang="en-US" sz="2000" dirty="0" smtClean="0">
                <a:latin typeface="Arial" panose="020B0604020202020204" pitchFamily="34" charset="0"/>
                <a:cs typeface="Arial" panose="020B0604020202020204" pitchFamily="34" charset="0"/>
              </a:rPr>
              <a:t> sponsor present</a:t>
            </a:r>
          </a:p>
          <a:p>
            <a:pPr eaLnBrk="1" hangingPunct="1">
              <a:lnSpc>
                <a:spcPct val="90000"/>
              </a:lnSpc>
              <a:defRPr/>
            </a:pPr>
            <a:endParaRPr lang="en-US" altLang="en-US" dirty="0" smtClean="0"/>
          </a:p>
          <a:p>
            <a:pPr eaLnBrk="1" hangingPunct="1">
              <a:lnSpc>
                <a:spcPct val="90000"/>
              </a:lnSpc>
              <a:defRPr/>
            </a:pPr>
            <a:endParaRPr lang="en-US" altLang="en-US"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Spouse Travel</a:t>
            </a:r>
          </a:p>
        </p:txBody>
      </p:sp>
      <p:sp>
        <p:nvSpPr>
          <p:cNvPr id="48131" name="Rectangle 3"/>
          <p:cNvSpPr>
            <a:spLocks noGrp="1" noRot="1" noChangeArrowheads="1"/>
          </p:cNvSpPr>
          <p:nvPr>
            <p:ph idx="1"/>
          </p:nvPr>
        </p:nvSpPr>
        <p:spPr>
          <a:xfrm>
            <a:off x="457200" y="1714500"/>
            <a:ext cx="8229600" cy="4525963"/>
          </a:xfrm>
        </p:spPr>
        <p:txBody>
          <a:bodyPr/>
          <a:lstStyle/>
          <a:p>
            <a:pPr eaLnBrk="1" hangingPunct="1"/>
            <a:r>
              <a:rPr lang="en-US" altLang="en-US" sz="2800" dirty="0" smtClean="0">
                <a:latin typeface="Arial" panose="020B0604020202020204" pitchFamily="34" charset="0"/>
                <a:cs typeface="Arial" panose="020B0604020202020204" pitchFamily="34" charset="0"/>
              </a:rPr>
              <a:t>Independent spouse travel – </a:t>
            </a:r>
          </a:p>
          <a:p>
            <a:pPr eaLnBrk="1" hangingPunct="1"/>
            <a:endParaRPr lang="en-US" altLang="en-US" sz="2800" dirty="0" smtClean="0">
              <a:latin typeface="Arial" panose="020B0604020202020204" pitchFamily="34" charset="0"/>
              <a:cs typeface="Arial" panose="020B0604020202020204" pitchFamily="34" charset="0"/>
            </a:endParaRPr>
          </a:p>
          <a:p>
            <a:pPr lvl="1" eaLnBrk="1" hangingPunct="1"/>
            <a:r>
              <a:rPr lang="en-US" altLang="en-US" dirty="0" smtClean="0">
                <a:latin typeface="Arial" panose="020B0604020202020204" pitchFamily="34" charset="0"/>
                <a:cs typeface="Arial" panose="020B0604020202020204" pitchFamily="34" charset="0"/>
              </a:rPr>
              <a:t>Attending service-endorsed training and then provides related volunteer service </a:t>
            </a:r>
          </a:p>
          <a:p>
            <a:pPr lvl="1" eaLnBrk="1" hangingPunct="1"/>
            <a:endParaRPr lang="en-US" altLang="en-US" dirty="0" smtClean="0">
              <a:latin typeface="Arial" panose="020B0604020202020204" pitchFamily="34" charset="0"/>
              <a:cs typeface="Arial" panose="020B0604020202020204" pitchFamily="34" charset="0"/>
            </a:endParaRPr>
          </a:p>
          <a:p>
            <a:pPr lvl="1" eaLnBrk="1" hangingPunct="1"/>
            <a:r>
              <a:rPr lang="en-US" altLang="en-US" dirty="0" smtClean="0">
                <a:latin typeface="Arial" panose="020B0604020202020204" pitchFamily="34" charset="0"/>
                <a:cs typeface="Arial" panose="020B0604020202020204" pitchFamily="34" charset="0"/>
              </a:rPr>
              <a:t>Attending as a subject-matter expert</a:t>
            </a:r>
          </a:p>
          <a:p>
            <a:pPr lvl="1" eaLnBrk="1" hangingPunct="1">
              <a:buFont typeface="Wingdings" panose="05000000000000000000" pitchFamily="2" charset="2"/>
              <a:buNone/>
            </a:pPr>
            <a:endParaRPr lang="en-US" altLang="en-US" dirty="0" smtClean="0">
              <a:latin typeface="Arial" panose="020B0604020202020204" pitchFamily="34" charset="0"/>
              <a:cs typeface="Arial" panose="020B0604020202020204" pitchFamily="34" charset="0"/>
            </a:endParaRPr>
          </a:p>
          <a:p>
            <a:pPr lvl="1" eaLnBrk="1" hangingPunct="1"/>
            <a:r>
              <a:rPr lang="en-US" altLang="en-US" dirty="0" smtClean="0">
                <a:latin typeface="Arial" panose="020B0604020202020204" pitchFamily="34" charset="0"/>
                <a:cs typeface="Arial" panose="020B0604020202020204" pitchFamily="34" charset="0"/>
              </a:rPr>
              <a:t>Serving as a delegate to an official conference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References</a:t>
            </a:r>
          </a:p>
        </p:txBody>
      </p:sp>
      <p:sp>
        <p:nvSpPr>
          <p:cNvPr id="8195" name="Rectangle 3"/>
          <p:cNvSpPr>
            <a:spLocks noGrp="1" noRot="1" noChangeArrowheads="1"/>
          </p:cNvSpPr>
          <p:nvPr>
            <p:ph idx="1"/>
          </p:nvPr>
        </p:nvSpPr>
        <p:spPr/>
        <p:txBody>
          <a:bodyPr/>
          <a:lstStyle/>
          <a:p>
            <a:pPr eaLnBrk="1" hangingPunct="1"/>
            <a:r>
              <a:rPr lang="en-US" altLang="en-US" sz="2800" b="1" i="1" dirty="0" smtClean="0">
                <a:latin typeface="Arial" panose="020B0604020202020204" pitchFamily="34" charset="0"/>
                <a:cs typeface="Arial" panose="020B0604020202020204" pitchFamily="34" charset="0"/>
              </a:rPr>
              <a:t>5 CFR Part 2635</a:t>
            </a:r>
          </a:p>
          <a:p>
            <a:pPr eaLnBrk="1" hangingPunct="1"/>
            <a:r>
              <a:rPr lang="en-US" altLang="en-US" sz="2800" b="1" i="1" dirty="0" smtClean="0">
                <a:solidFill>
                  <a:srgbClr val="FF0000"/>
                </a:solidFill>
                <a:latin typeface="Arial" panose="020B0604020202020204" pitchFamily="34" charset="0"/>
                <a:cs typeface="Arial" panose="020B0604020202020204" pitchFamily="34" charset="0"/>
              </a:rPr>
              <a:t>Joint Ethics Regulation (DoD 5500.07-R)</a:t>
            </a:r>
          </a:p>
          <a:p>
            <a:pPr eaLnBrk="1" hangingPunct="1"/>
            <a:r>
              <a:rPr lang="en-US" altLang="en-US" sz="2800" dirty="0" smtClean="0">
                <a:latin typeface="Arial" panose="020B0604020202020204" pitchFamily="34" charset="0"/>
                <a:cs typeface="Arial" panose="020B0604020202020204" pitchFamily="34" charset="0"/>
              </a:rPr>
              <a:t>AR 25-13 (Telecommunications and Unified Capabilities)</a:t>
            </a:r>
          </a:p>
          <a:p>
            <a:pPr eaLnBrk="1" hangingPunct="1"/>
            <a:r>
              <a:rPr lang="en-US" altLang="en-US" sz="2800" dirty="0" smtClean="0">
                <a:latin typeface="Arial" panose="020B0604020202020204" pitchFamily="34" charset="0"/>
                <a:cs typeface="Arial" panose="020B0604020202020204" pitchFamily="34" charset="0"/>
              </a:rPr>
              <a:t>AD 2017-05, </a:t>
            </a:r>
            <a:r>
              <a:rPr lang="en-US" altLang="en-US" sz="2800" dirty="0" err="1" smtClean="0">
                <a:latin typeface="Arial" panose="020B0604020202020204" pitchFamily="34" charset="0"/>
                <a:cs typeface="Arial" panose="020B0604020202020204" pitchFamily="34" charset="0"/>
              </a:rPr>
              <a:t>SecArmy</a:t>
            </a:r>
            <a:r>
              <a:rPr lang="en-US" altLang="en-US" sz="2800" dirty="0" smtClean="0">
                <a:latin typeface="Arial" panose="020B0604020202020204" pitchFamily="34" charset="0"/>
                <a:cs typeface="Arial" panose="020B0604020202020204" pitchFamily="34" charset="0"/>
              </a:rPr>
              <a:t> Travel Policy </a:t>
            </a:r>
          </a:p>
          <a:p>
            <a:pPr eaLnBrk="1" hangingPunct="1"/>
            <a:r>
              <a:rPr lang="en-US" altLang="en-US" sz="2800" dirty="0" smtClean="0">
                <a:latin typeface="Arial" panose="020B0604020202020204" pitchFamily="34" charset="0"/>
                <a:cs typeface="Arial" panose="020B0604020202020204" pitchFamily="34" charset="0"/>
              </a:rPr>
              <a:t>JTR</a:t>
            </a:r>
          </a:p>
          <a:p>
            <a:pPr eaLnBrk="1" hangingPunct="1"/>
            <a:r>
              <a:rPr lang="en-US" altLang="en-US" sz="2800" dirty="0" smtClean="0">
                <a:latin typeface="Arial" panose="020B0604020202020204" pitchFamily="34" charset="0"/>
                <a:cs typeface="Arial" panose="020B0604020202020204" pitchFamily="34" charset="0"/>
              </a:rPr>
              <a:t>AR 58-1 (Management, Acquisition, and Use of Motor Vehicles)</a:t>
            </a:r>
          </a:p>
          <a:p>
            <a:pPr eaLnBrk="1" hangingPunct="1"/>
            <a:r>
              <a:rPr lang="en-US" altLang="en-US" sz="2800" dirty="0" smtClean="0">
                <a:latin typeface="Arial" panose="020B0604020202020204" pitchFamily="34" charset="0"/>
                <a:cs typeface="Arial" panose="020B0604020202020204" pitchFamily="34" charset="0"/>
              </a:rPr>
              <a:t>AR 95-1 (Flight Regulations)</a:t>
            </a:r>
          </a:p>
        </p:txBody>
      </p:sp>
      <p:sp>
        <p:nvSpPr>
          <p:cNvPr id="8197" name="AutoShape 5"/>
          <p:cNvSpPr>
            <a:spLocks noChangeAspect="1" noChangeArrowheads="1"/>
          </p:cNvSpPr>
          <p:nvPr/>
        </p:nvSpPr>
        <p:spPr bwMode="auto">
          <a:xfrm>
            <a:off x="7086600" y="-76200"/>
            <a:ext cx="18288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800">
              <a:latin typeface="Tahoma" panose="020B0604030504040204" pitchFamily="34" charset="0"/>
            </a:endParaRPr>
          </a:p>
        </p:txBody>
      </p:sp>
      <p:grpSp>
        <p:nvGrpSpPr>
          <p:cNvPr id="8" name="Group 7"/>
          <p:cNvGrpSpPr/>
          <p:nvPr/>
        </p:nvGrpSpPr>
        <p:grpSpPr>
          <a:xfrm>
            <a:off x="7450931" y="839844"/>
            <a:ext cx="1052513" cy="928632"/>
            <a:chOff x="7543799" y="925512"/>
            <a:chExt cx="1052513" cy="928632"/>
          </a:xfrm>
        </p:grpSpPr>
        <p:sp>
          <p:nvSpPr>
            <p:cNvPr id="9" name="AutoShape 1029"/>
            <p:cNvSpPr>
              <a:spLocks noChangeArrowheads="1"/>
            </p:cNvSpPr>
            <p:nvPr/>
          </p:nvSpPr>
          <p:spPr bwMode="auto">
            <a:xfrm>
              <a:off x="7543799" y="925512"/>
              <a:ext cx="1052513" cy="903288"/>
            </a:xfrm>
            <a:prstGeom prst="star5">
              <a:avLst/>
            </a:prstGeom>
            <a:solidFill>
              <a:srgbClr val="F9F965"/>
            </a:solidFill>
            <a:ln w="12700">
              <a:solidFill>
                <a:schemeClr val="tx1"/>
              </a:solidFill>
              <a:miter lim="800000"/>
              <a:headEnd/>
              <a:tailEnd/>
            </a:ln>
            <a:effectLst/>
          </p:spPr>
          <p:txBody>
            <a:bodyPr wrap="none" anchor="ctr"/>
            <a:lstStyle/>
            <a:p>
              <a:pPr algn="ctr" eaLnBrk="1" hangingPunct="1">
                <a:defRPr/>
              </a:pPr>
              <a:endParaRPr lang="en-US">
                <a:latin typeface="Arial" charset="0"/>
              </a:endParaRPr>
            </a:p>
          </p:txBody>
        </p:sp>
        <p:sp>
          <p:nvSpPr>
            <p:cNvPr id="10" name="Text Box 1030"/>
            <p:cNvSpPr txBox="1">
              <a:spLocks noChangeArrowheads="1"/>
            </p:cNvSpPr>
            <p:nvPr/>
          </p:nvSpPr>
          <p:spPr bwMode="auto">
            <a:xfrm>
              <a:off x="7620000" y="1253980"/>
              <a:ext cx="881081"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har char="•"/>
                <a:defRPr sz="3200" b="1">
                  <a:solidFill>
                    <a:schemeClr val="tx1"/>
                  </a:solidFill>
                  <a:latin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defRPr>
              </a:lvl9pPr>
            </a:lstStyle>
            <a:p>
              <a:pPr algn="ctr">
                <a:spcBef>
                  <a:spcPct val="0"/>
                </a:spcBef>
                <a:buFontTx/>
                <a:buNone/>
              </a:pPr>
              <a:r>
                <a:rPr lang="en-US" altLang="en-US" sz="1100" dirty="0" smtClean="0">
                  <a:cs typeface="Arial" panose="020B0604020202020204" pitchFamily="34" charset="0"/>
                </a:rPr>
                <a:t>ELO</a:t>
              </a:r>
            </a:p>
            <a:p>
              <a:pPr algn="ctr">
                <a:spcBef>
                  <a:spcPct val="0"/>
                </a:spcBef>
                <a:buFontTx/>
                <a:buNone/>
              </a:pPr>
              <a:r>
                <a:rPr lang="en-US" altLang="en-US" sz="1100" dirty="0">
                  <a:cs typeface="Arial" panose="020B0604020202020204" pitchFamily="34" charset="0"/>
                </a:rPr>
                <a:t>1</a:t>
              </a:r>
              <a:endParaRPr lang="en-US" altLang="en-US" sz="1100" dirty="0" smtClean="0">
                <a:cs typeface="Arial" panose="020B0604020202020204" pitchFamily="34" charset="0"/>
              </a:endParaRPr>
            </a:p>
            <a:p>
              <a:pPr algn="ctr">
                <a:spcBef>
                  <a:spcPct val="0"/>
                </a:spcBef>
                <a:buFontTx/>
                <a:buNone/>
              </a:pPr>
              <a:endParaRPr lang="en-US" altLang="en-US" sz="1100" dirty="0">
                <a:cs typeface="Arial" panose="020B0604020202020204" pitchFamily="34" charset="0"/>
              </a:endParaRPr>
            </a:p>
          </p:txBody>
        </p:sp>
      </p:gr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NTV Use</a:t>
            </a:r>
          </a:p>
        </p:txBody>
      </p:sp>
      <p:sp>
        <p:nvSpPr>
          <p:cNvPr id="50179" name="Rectangle 3"/>
          <p:cNvSpPr>
            <a:spLocks noGrp="1" noRot="1" noChangeArrowheads="1"/>
          </p:cNvSpPr>
          <p:nvPr>
            <p:ph idx="1"/>
          </p:nvPr>
        </p:nvSpPr>
        <p:spPr>
          <a:xfrm>
            <a:off x="457200" y="1817370"/>
            <a:ext cx="8229600" cy="4525963"/>
          </a:xfrm>
        </p:spPr>
        <p:txBody>
          <a:bodyPr/>
          <a:lstStyle/>
          <a:p>
            <a:pPr eaLnBrk="1" hangingPunct="1">
              <a:defRPr/>
            </a:pPr>
            <a:r>
              <a:rPr lang="en-US" altLang="en-US" dirty="0" smtClean="0">
                <a:latin typeface="Arial" panose="020B0604020202020204" pitchFamily="34" charset="0"/>
                <a:cs typeface="Arial" panose="020B0604020202020204" pitchFamily="34" charset="0"/>
              </a:rPr>
              <a:t>“Home to work” transportation authorized for SA and CSA – SA approval for anyone else</a:t>
            </a:r>
          </a:p>
          <a:p>
            <a:pPr marL="0" indent="0" eaLnBrk="1" hangingPunct="1">
              <a:buFont typeface="Arial" panose="020B0604020202020204" pitchFamily="34" charset="0"/>
              <a:buNone/>
              <a:defRPr/>
            </a:pPr>
            <a:endParaRPr lang="en-US" altLang="en-US" dirty="0" smtClean="0">
              <a:latin typeface="Arial" panose="020B0604020202020204" pitchFamily="34" charset="0"/>
              <a:cs typeface="Arial" panose="020B0604020202020204" pitchFamily="34" charset="0"/>
            </a:endParaRPr>
          </a:p>
          <a:p>
            <a:pPr eaLnBrk="1" hangingPunct="1">
              <a:defRPr/>
            </a:pPr>
            <a:r>
              <a:rPr lang="en-US" altLang="en-US" dirty="0" smtClean="0">
                <a:latin typeface="Arial" panose="020B0604020202020204" pitchFamily="34" charset="0"/>
                <a:cs typeface="Arial" panose="020B0604020202020204" pitchFamily="34" charset="0"/>
              </a:rPr>
              <a:t>NTVs for official after-hours functions</a:t>
            </a:r>
          </a:p>
          <a:p>
            <a:pPr lvl="1" eaLnBrk="1" hangingPunct="1">
              <a:defRPr/>
            </a:pPr>
            <a:r>
              <a:rPr lang="en-US" altLang="en-US" sz="3200" dirty="0" smtClean="0">
                <a:latin typeface="Arial" panose="020B0604020202020204" pitchFamily="34" charset="0"/>
                <a:cs typeface="Arial" panose="020B0604020202020204" pitchFamily="34" charset="0"/>
              </a:rPr>
              <a:t> installation commander approval</a:t>
            </a:r>
          </a:p>
          <a:p>
            <a:pPr lvl="1" eaLnBrk="1" hangingPunct="1">
              <a:defRPr/>
            </a:pPr>
            <a:r>
              <a:rPr lang="en-US" altLang="en-US" sz="3200" dirty="0" smtClean="0">
                <a:latin typeface="Arial" panose="020B0604020202020204" pitchFamily="34" charset="0"/>
                <a:cs typeface="Arial" panose="020B0604020202020204" pitchFamily="34" charset="0"/>
              </a:rPr>
              <a:t>begin and end at place of duty</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NTV Use</a:t>
            </a:r>
          </a:p>
        </p:txBody>
      </p:sp>
      <p:sp>
        <p:nvSpPr>
          <p:cNvPr id="51203" name="Rectangle 3"/>
          <p:cNvSpPr>
            <a:spLocks noGrp="1" noRot="1" noChangeArrowheads="1"/>
          </p:cNvSpPr>
          <p:nvPr>
            <p:ph idx="1"/>
          </p:nvPr>
        </p:nvSpPr>
        <p:spPr>
          <a:xfrm>
            <a:off x="457200" y="1794510"/>
            <a:ext cx="8229600" cy="4525963"/>
          </a:xfrm>
        </p:spPr>
        <p:txBody>
          <a:bodyPr/>
          <a:lstStyle/>
          <a:p>
            <a:pPr eaLnBrk="1" hangingPunct="1">
              <a:lnSpc>
                <a:spcPct val="90000"/>
              </a:lnSpc>
              <a:defRPr/>
            </a:pPr>
            <a:r>
              <a:rPr lang="en-US" altLang="en-US" sz="2800" dirty="0" smtClean="0">
                <a:latin typeface="Arial" panose="020B0604020202020204" pitchFamily="34" charset="0"/>
                <a:cs typeface="Arial" panose="020B0604020202020204" pitchFamily="34" charset="0"/>
              </a:rPr>
              <a:t>NTV may not be used to support:</a:t>
            </a:r>
          </a:p>
          <a:p>
            <a:pPr marL="0" indent="0" eaLnBrk="1" hangingPunct="1">
              <a:lnSpc>
                <a:spcPct val="90000"/>
              </a:lnSpc>
              <a:buFont typeface="Arial" panose="020B0604020202020204" pitchFamily="34" charset="0"/>
              <a:buNone/>
              <a:defRPr/>
            </a:pPr>
            <a:endParaRPr lang="en-US" altLang="en-US" sz="2800" dirty="0" smtClean="0">
              <a:latin typeface="Arial" panose="020B0604020202020204" pitchFamily="34" charset="0"/>
              <a:cs typeface="Arial" panose="020B0604020202020204" pitchFamily="34" charset="0"/>
            </a:endParaRPr>
          </a:p>
          <a:p>
            <a:pPr lvl="1" eaLnBrk="1" hangingPunct="1">
              <a:lnSpc>
                <a:spcPct val="90000"/>
              </a:lnSpc>
              <a:defRPr/>
            </a:pPr>
            <a:r>
              <a:rPr lang="en-US" altLang="en-US" dirty="0" smtClean="0">
                <a:latin typeface="Arial" panose="020B0604020202020204" pitchFamily="34" charset="0"/>
                <a:cs typeface="Arial" panose="020B0604020202020204" pitchFamily="34" charset="0"/>
              </a:rPr>
              <a:t>Private social functions</a:t>
            </a:r>
          </a:p>
          <a:p>
            <a:pPr lvl="1" eaLnBrk="1" hangingPunct="1">
              <a:lnSpc>
                <a:spcPct val="90000"/>
              </a:lnSpc>
              <a:defRPr/>
            </a:pPr>
            <a:r>
              <a:rPr lang="en-US" altLang="en-US" dirty="0" smtClean="0">
                <a:latin typeface="Arial" panose="020B0604020202020204" pitchFamily="34" charset="0"/>
                <a:cs typeface="Arial" panose="020B0604020202020204" pitchFamily="34" charset="0"/>
              </a:rPr>
              <a:t>Personal errands</a:t>
            </a:r>
          </a:p>
          <a:p>
            <a:pPr lvl="1" eaLnBrk="1" hangingPunct="1">
              <a:lnSpc>
                <a:spcPct val="90000"/>
              </a:lnSpc>
              <a:defRPr/>
            </a:pPr>
            <a:r>
              <a:rPr lang="en-US" altLang="en-US" dirty="0" smtClean="0">
                <a:latin typeface="Arial" panose="020B0604020202020204" pitchFamily="34" charset="0"/>
                <a:cs typeface="Arial" panose="020B0604020202020204" pitchFamily="34" charset="0"/>
              </a:rPr>
              <a:t>Dependents not accompanied by sponsor</a:t>
            </a:r>
          </a:p>
          <a:p>
            <a:pPr lvl="1" eaLnBrk="1" hangingPunct="1">
              <a:lnSpc>
                <a:spcPct val="90000"/>
              </a:lnSpc>
              <a:defRPr/>
            </a:pPr>
            <a:r>
              <a:rPr lang="en-US" altLang="en-US" dirty="0" smtClean="0">
                <a:latin typeface="Arial" panose="020B0604020202020204" pitchFamily="34" charset="0"/>
                <a:cs typeface="Arial" panose="020B0604020202020204" pitchFamily="34" charset="0"/>
              </a:rPr>
              <a:t>Travel to commissaries, PX, bowling alleys, Officer and NCO clubs, or NAF activities </a:t>
            </a:r>
            <a:r>
              <a:rPr lang="en-US" altLang="en-US" b="1" dirty="0" smtClean="0">
                <a:latin typeface="Arial" panose="020B0604020202020204" pitchFamily="34" charset="0"/>
                <a:cs typeface="Arial" panose="020B0604020202020204" pitchFamily="34" charset="0"/>
              </a:rPr>
              <a:t>unless on official business or TDY</a:t>
            </a:r>
          </a:p>
          <a:p>
            <a:pPr lvl="1" eaLnBrk="1" hangingPunct="1">
              <a:lnSpc>
                <a:spcPct val="90000"/>
              </a:lnSpc>
              <a:defRPr/>
            </a:pPr>
            <a:endParaRPr lang="en-US" altLang="en-US" dirty="0" smtClean="0"/>
          </a:p>
          <a:p>
            <a:pPr lvl="1" eaLnBrk="1" hangingPunct="1">
              <a:lnSpc>
                <a:spcPct val="90000"/>
              </a:lnSpc>
              <a:defRPr/>
            </a:pPr>
            <a:endParaRPr lang="en-US" altLang="en-US"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NTV Use </a:t>
            </a:r>
          </a:p>
        </p:txBody>
      </p:sp>
      <p:sp>
        <p:nvSpPr>
          <p:cNvPr id="51203" name="Rectangle 3"/>
          <p:cNvSpPr>
            <a:spLocks noGrp="1" noRot="1" noChangeArrowheads="1"/>
          </p:cNvSpPr>
          <p:nvPr>
            <p:ph idx="1"/>
          </p:nvPr>
        </p:nvSpPr>
        <p:spPr>
          <a:xfrm>
            <a:off x="457200" y="1771650"/>
            <a:ext cx="8229600" cy="4525963"/>
          </a:xfrm>
        </p:spPr>
        <p:txBody>
          <a:bodyPr/>
          <a:lstStyle/>
          <a:p>
            <a:pPr eaLnBrk="1" hangingPunct="1"/>
            <a:r>
              <a:rPr lang="en-US" altLang="en-US" dirty="0" smtClean="0">
                <a:latin typeface="Arial" panose="020B0604020202020204" pitchFamily="34" charset="0"/>
                <a:cs typeface="Arial" panose="020B0604020202020204" pitchFamily="34" charset="0"/>
              </a:rPr>
              <a:t>NTV may be used to support</a:t>
            </a:r>
          </a:p>
          <a:p>
            <a:pPr lvl="1" eaLnBrk="1" hangingPunct="1"/>
            <a:r>
              <a:rPr lang="en-US" altLang="en-US" sz="3200" dirty="0" smtClean="0">
                <a:latin typeface="Arial" panose="020B0604020202020204" pitchFamily="34" charset="0"/>
                <a:cs typeface="Arial" panose="020B0604020202020204" pitchFamily="34" charset="0"/>
              </a:rPr>
              <a:t>Official ceremonies</a:t>
            </a:r>
          </a:p>
          <a:p>
            <a:pPr lvl="1" eaLnBrk="1" hangingPunct="1"/>
            <a:r>
              <a:rPr lang="en-US" altLang="en-US" sz="3200" dirty="0" smtClean="0">
                <a:latin typeface="Arial" panose="020B0604020202020204" pitchFamily="34" charset="0"/>
                <a:cs typeface="Arial" panose="020B0604020202020204" pitchFamily="34" charset="0"/>
              </a:rPr>
              <a:t>Mandatory appointments</a:t>
            </a:r>
          </a:p>
          <a:p>
            <a:pPr lvl="1" eaLnBrk="1" hangingPunct="1"/>
            <a:r>
              <a:rPr lang="en-US" altLang="en-US" sz="3200" dirty="0" smtClean="0">
                <a:latin typeface="Arial" panose="020B0604020202020204" pitchFamily="34" charset="0"/>
                <a:cs typeface="Arial" panose="020B0604020202020204" pitchFamily="34" charset="0"/>
              </a:rPr>
              <a:t>Installation-sponsored sports teams, MWR activities, chaplain programs</a:t>
            </a:r>
          </a:p>
          <a:p>
            <a:pPr lvl="1" eaLnBrk="1" hangingPunct="1"/>
            <a:r>
              <a:rPr lang="en-US" altLang="en-US" sz="3200" dirty="0" smtClean="0">
                <a:latin typeface="Arial" panose="020B0604020202020204" pitchFamily="34" charset="0"/>
                <a:cs typeface="Arial" panose="020B0604020202020204" pitchFamily="34" charset="0"/>
              </a:rPr>
              <a:t>Emergency leave transportation</a:t>
            </a:r>
          </a:p>
          <a:p>
            <a:pPr lvl="1" eaLnBrk="1" hangingPunct="1"/>
            <a:r>
              <a:rPr lang="en-US" altLang="en-US" sz="3200" dirty="0" smtClean="0">
                <a:latin typeface="Arial" panose="020B0604020202020204" pitchFamily="34" charset="0"/>
                <a:cs typeface="Arial" panose="020B0604020202020204" pitchFamily="34" charset="0"/>
              </a:rPr>
              <a:t>DoD Family Advocacy</a:t>
            </a:r>
          </a:p>
          <a:p>
            <a:pPr lvl="1" eaLnBrk="1" hangingPunct="1"/>
            <a:endParaRPr lang="en-US" altLang="en-US" dirty="0" smtClean="0"/>
          </a:p>
          <a:p>
            <a:pPr lvl="1" eaLnBrk="1" hangingPunct="1"/>
            <a:endParaRPr lang="en-US" altLang="en-US"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NTV Use</a:t>
            </a:r>
          </a:p>
        </p:txBody>
      </p:sp>
      <p:sp>
        <p:nvSpPr>
          <p:cNvPr id="53251" name="Rectangle 3"/>
          <p:cNvSpPr>
            <a:spLocks noGrp="1" noRot="1" noChangeArrowheads="1"/>
          </p:cNvSpPr>
          <p:nvPr>
            <p:ph idx="1"/>
          </p:nvPr>
        </p:nvSpPr>
        <p:spPr>
          <a:xfrm>
            <a:off x="457200" y="1908810"/>
            <a:ext cx="8229600" cy="4525963"/>
          </a:xfrm>
        </p:spPr>
        <p:txBody>
          <a:bodyPr/>
          <a:lstStyle/>
          <a:p>
            <a:pPr eaLnBrk="1" hangingPunct="1">
              <a:lnSpc>
                <a:spcPct val="90000"/>
              </a:lnSpc>
              <a:defRPr/>
            </a:pPr>
            <a:r>
              <a:rPr lang="en-US" altLang="en-US" dirty="0" smtClean="0">
                <a:latin typeface="Arial" panose="020B0604020202020204" pitchFamily="34" charset="0"/>
                <a:cs typeface="Arial" panose="020B0604020202020204" pitchFamily="34" charset="0"/>
              </a:rPr>
              <a:t>TDY exception – NTV use authorized</a:t>
            </a:r>
          </a:p>
          <a:p>
            <a:pPr marL="0" indent="0" eaLnBrk="1" hangingPunct="1">
              <a:lnSpc>
                <a:spcPct val="90000"/>
              </a:lnSpc>
              <a:buFont typeface="Arial" panose="020B0604020202020204" pitchFamily="34" charset="0"/>
              <a:buNone/>
              <a:defRPr/>
            </a:pPr>
            <a:endParaRPr lang="en-US" altLang="en-US" dirty="0" smtClean="0">
              <a:latin typeface="Arial" panose="020B0604020202020204" pitchFamily="34" charset="0"/>
              <a:cs typeface="Arial" panose="020B0604020202020204" pitchFamily="34" charset="0"/>
            </a:endParaRPr>
          </a:p>
          <a:p>
            <a:pPr lvl="1" eaLnBrk="1" hangingPunct="1">
              <a:lnSpc>
                <a:spcPct val="90000"/>
              </a:lnSpc>
              <a:defRPr/>
            </a:pPr>
            <a:r>
              <a:rPr lang="en-US" altLang="en-US" sz="3200" dirty="0" smtClean="0">
                <a:latin typeface="Arial" panose="020B0604020202020204" pitchFamily="34" charset="0"/>
                <a:cs typeface="Arial" panose="020B0604020202020204" pitchFamily="34" charset="0"/>
              </a:rPr>
              <a:t>To and from lodging</a:t>
            </a:r>
          </a:p>
          <a:p>
            <a:pPr lvl="1" eaLnBrk="1" hangingPunct="1">
              <a:lnSpc>
                <a:spcPct val="90000"/>
              </a:lnSpc>
              <a:defRPr/>
            </a:pPr>
            <a:r>
              <a:rPr lang="en-US" altLang="en-US" sz="3200" dirty="0" smtClean="0">
                <a:latin typeface="Arial" panose="020B0604020202020204" pitchFamily="34" charset="0"/>
                <a:cs typeface="Arial" panose="020B0604020202020204" pitchFamily="34" charset="0"/>
              </a:rPr>
              <a:t>Restaurants, PT, barber shop</a:t>
            </a:r>
          </a:p>
          <a:p>
            <a:pPr lvl="1" eaLnBrk="1" hangingPunct="1">
              <a:lnSpc>
                <a:spcPct val="90000"/>
              </a:lnSpc>
              <a:defRPr/>
            </a:pPr>
            <a:r>
              <a:rPr lang="en-US" altLang="en-US" sz="3200" dirty="0" smtClean="0">
                <a:latin typeface="Arial" panose="020B0604020202020204" pitchFamily="34" charset="0"/>
                <a:cs typeface="Arial" panose="020B0604020202020204" pitchFamily="34" charset="0"/>
              </a:rPr>
              <a:t>Religious services</a:t>
            </a:r>
          </a:p>
          <a:p>
            <a:pPr lvl="1" eaLnBrk="1" hangingPunct="1">
              <a:lnSpc>
                <a:spcPct val="90000"/>
              </a:lnSpc>
              <a:defRPr/>
            </a:pPr>
            <a:r>
              <a:rPr lang="en-US" altLang="en-US" sz="3200" dirty="0" smtClean="0">
                <a:latin typeface="Arial" panose="020B0604020202020204" pitchFamily="34" charset="0"/>
                <a:cs typeface="Arial" panose="020B0604020202020204" pitchFamily="34" charset="0"/>
              </a:rPr>
              <a:t>NOT entertainment </a:t>
            </a:r>
          </a:p>
          <a:p>
            <a:pPr lvl="1" eaLnBrk="1" hangingPunct="1">
              <a:lnSpc>
                <a:spcPct val="90000"/>
              </a:lnSpc>
              <a:defRPr/>
            </a:pPr>
            <a:endParaRPr lang="en-US" altLang="en-US"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NTV Use</a:t>
            </a:r>
            <a:endParaRPr lang="en-US" altLang="en-US" sz="4000" dirty="0" smtClean="0">
              <a:solidFill>
                <a:srgbClr val="FF0000"/>
              </a:solidFill>
              <a:latin typeface="Arial" panose="020B0604020202020204" pitchFamily="34" charset="0"/>
              <a:cs typeface="Arial" panose="020B0604020202020204" pitchFamily="34" charset="0"/>
            </a:endParaRPr>
          </a:p>
        </p:txBody>
      </p:sp>
      <p:sp>
        <p:nvSpPr>
          <p:cNvPr id="53251" name="Rectangle 3"/>
          <p:cNvSpPr>
            <a:spLocks noGrp="1" noRot="1" noChangeArrowheads="1"/>
          </p:cNvSpPr>
          <p:nvPr>
            <p:ph idx="1"/>
          </p:nvPr>
        </p:nvSpPr>
        <p:spPr>
          <a:xfrm>
            <a:off x="457200" y="1764030"/>
            <a:ext cx="8229600" cy="4724400"/>
          </a:xfrm>
        </p:spPr>
        <p:txBody>
          <a:bodyPr/>
          <a:lstStyle/>
          <a:p>
            <a:pPr eaLnBrk="1" hangingPunct="1">
              <a:lnSpc>
                <a:spcPct val="90000"/>
              </a:lnSpc>
            </a:pPr>
            <a:r>
              <a:rPr lang="en-US" altLang="en-US" sz="2400" dirty="0" smtClean="0">
                <a:latin typeface="Arial" panose="020B0604020202020204" pitchFamily="34" charset="0"/>
                <a:cs typeface="Arial" panose="020B0604020202020204" pitchFamily="34" charset="0"/>
              </a:rPr>
              <a:t>Transit to commercial or military terminals</a:t>
            </a:r>
          </a:p>
          <a:p>
            <a:pPr lvl="1" eaLnBrk="1" hangingPunct="1">
              <a:lnSpc>
                <a:spcPct val="90000"/>
              </a:lnSpc>
            </a:pPr>
            <a:r>
              <a:rPr lang="en-US" altLang="en-US" sz="2400" dirty="0" smtClean="0">
                <a:latin typeface="Arial" panose="020B0604020202020204" pitchFamily="34" charset="0"/>
                <a:cs typeface="Arial" panose="020B0604020202020204" pitchFamily="34" charset="0"/>
              </a:rPr>
              <a:t>Transporting “official non-DOD visitors invited to participate in DOD activities . . . “ </a:t>
            </a:r>
            <a:r>
              <a:rPr lang="en-US" altLang="en-US" sz="2400" i="1" dirty="0" smtClean="0">
                <a:latin typeface="Arial" panose="020B0604020202020204" pitchFamily="34" charset="0"/>
                <a:cs typeface="Arial" panose="020B0604020202020204" pitchFamily="34" charset="0"/>
              </a:rPr>
              <a:t>or</a:t>
            </a:r>
          </a:p>
          <a:p>
            <a:pPr lvl="1" eaLnBrk="1" hangingPunct="1">
              <a:lnSpc>
                <a:spcPct val="90000"/>
              </a:lnSpc>
            </a:pPr>
            <a:r>
              <a:rPr lang="en-US" altLang="en-US" sz="2400" dirty="0" smtClean="0">
                <a:latin typeface="Arial" panose="020B0604020202020204" pitchFamily="34" charset="0"/>
                <a:cs typeface="Arial" panose="020B0604020202020204" pitchFamily="34" charset="0"/>
              </a:rPr>
              <a:t>Used by individuals authorized D-T-D transportation,</a:t>
            </a:r>
          </a:p>
          <a:p>
            <a:pPr lvl="1" eaLnBrk="1" hangingPunct="1">
              <a:lnSpc>
                <a:spcPct val="90000"/>
              </a:lnSpc>
            </a:pPr>
            <a:r>
              <a:rPr lang="en-US" altLang="en-US" sz="2400" dirty="0" smtClean="0">
                <a:latin typeface="Arial" panose="020B0604020202020204" pitchFamily="34" charset="0"/>
                <a:cs typeface="Arial" panose="020B0604020202020204" pitchFamily="34" charset="0"/>
              </a:rPr>
              <a:t>Emergencies/security </a:t>
            </a:r>
            <a:r>
              <a:rPr lang="en-US" altLang="en-US" sz="2400" i="1" dirty="0" smtClean="0">
                <a:latin typeface="Arial" panose="020B0604020202020204" pitchFamily="34" charset="0"/>
                <a:cs typeface="Arial" panose="020B0604020202020204" pitchFamily="34" charset="0"/>
              </a:rPr>
              <a:t>or</a:t>
            </a:r>
          </a:p>
          <a:p>
            <a:pPr lvl="1" eaLnBrk="1" hangingPunct="1">
              <a:lnSpc>
                <a:spcPct val="90000"/>
              </a:lnSpc>
            </a:pPr>
            <a:r>
              <a:rPr lang="en-US" altLang="en-US" sz="2400" dirty="0" smtClean="0">
                <a:latin typeface="Arial" panose="020B0604020202020204" pitchFamily="34" charset="0"/>
                <a:cs typeface="Arial" panose="020B0604020202020204" pitchFamily="34" charset="0"/>
              </a:rPr>
              <a:t>“Terminals are located in areas where other means of transportation are not available or cannot meet mission requirements in a timely manner” </a:t>
            </a:r>
            <a:r>
              <a:rPr lang="en-US" altLang="en-US" sz="2400" i="1" dirty="0" smtClean="0">
                <a:latin typeface="Arial" panose="020B0604020202020204" pitchFamily="34" charset="0"/>
                <a:cs typeface="Arial" panose="020B0604020202020204" pitchFamily="34" charset="0"/>
              </a:rPr>
              <a:t>or</a:t>
            </a:r>
          </a:p>
          <a:p>
            <a:pPr lvl="1" eaLnBrk="1" hangingPunct="1">
              <a:lnSpc>
                <a:spcPct val="90000"/>
              </a:lnSpc>
            </a:pPr>
            <a:r>
              <a:rPr lang="en-US" altLang="en-US" sz="2400" dirty="0" smtClean="0">
                <a:latin typeface="Arial" panose="020B0604020202020204" pitchFamily="34" charset="0"/>
                <a:cs typeface="Arial" panose="020B0604020202020204" pitchFamily="34" charset="0"/>
              </a:rPr>
              <a:t>Authorized in the NCR under AI Number 109</a:t>
            </a:r>
          </a:p>
          <a:p>
            <a:pPr lvl="1" eaLnBrk="1" hangingPunct="1">
              <a:lnSpc>
                <a:spcPct val="90000"/>
              </a:lnSpc>
            </a:pPr>
            <a:endParaRPr lang="en-US" altLang="en-US" sz="2400" dirty="0" smtClean="0">
              <a:latin typeface="Arial" panose="020B0604020202020204" pitchFamily="34" charset="0"/>
              <a:cs typeface="Arial" panose="020B0604020202020204" pitchFamily="34" charset="0"/>
            </a:endParaRPr>
          </a:p>
          <a:p>
            <a:pPr lvl="1" eaLnBrk="1" hangingPunct="1">
              <a:lnSpc>
                <a:spcPct val="90000"/>
              </a:lnSpc>
            </a:pPr>
            <a:r>
              <a:rPr lang="en-US" altLang="en-US" sz="2400" dirty="0" smtClean="0">
                <a:solidFill>
                  <a:srgbClr val="FF0000"/>
                </a:solidFill>
                <a:latin typeface="Arial" panose="020B0604020202020204" pitchFamily="34" charset="0"/>
                <a:cs typeface="Arial" panose="020B0604020202020204" pitchFamily="34" charset="0"/>
              </a:rPr>
              <a:t>COST MAY NOT BE THE PRIMARY CONSIDERATION!</a:t>
            </a:r>
          </a:p>
          <a:p>
            <a:pPr lvl="1" eaLnBrk="1" hangingPunct="1">
              <a:lnSpc>
                <a:spcPct val="90000"/>
              </a:lnSpc>
            </a:pPr>
            <a:endParaRPr lang="en-US" altLang="en-US"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NTV Use</a:t>
            </a:r>
          </a:p>
        </p:txBody>
      </p:sp>
      <p:sp>
        <p:nvSpPr>
          <p:cNvPr id="54275" name="Rectangle 3"/>
          <p:cNvSpPr>
            <a:spLocks noGrp="1" noRot="1" noChangeArrowheads="1"/>
          </p:cNvSpPr>
          <p:nvPr>
            <p:ph idx="1"/>
          </p:nvPr>
        </p:nvSpPr>
        <p:spPr>
          <a:xfrm>
            <a:off x="457200" y="1771650"/>
            <a:ext cx="8229600" cy="4525963"/>
          </a:xfrm>
        </p:spPr>
        <p:txBody>
          <a:bodyPr/>
          <a:lstStyle/>
          <a:p>
            <a:pPr eaLnBrk="1" hangingPunct="1"/>
            <a:r>
              <a:rPr lang="en-US" altLang="en-US" dirty="0" smtClean="0">
                <a:latin typeface="Arial" panose="020B0604020202020204" pitchFamily="34" charset="0"/>
                <a:cs typeface="Arial" panose="020B0604020202020204" pitchFamily="34" charset="0"/>
              </a:rPr>
              <a:t>AR 58-1, para. 2-5</a:t>
            </a:r>
          </a:p>
          <a:p>
            <a:pPr lvl="1" eaLnBrk="1" hangingPunct="1"/>
            <a:r>
              <a:rPr lang="en-US" altLang="en-US" sz="3200" dirty="0" smtClean="0">
                <a:latin typeface="Arial" panose="020B0604020202020204" pitchFamily="34" charset="0"/>
                <a:cs typeface="Arial" panose="020B0604020202020204" pitchFamily="34" charset="0"/>
              </a:rPr>
              <a:t>Makes regulation punitive </a:t>
            </a:r>
          </a:p>
          <a:p>
            <a:pPr lvl="1" eaLnBrk="1" hangingPunct="1"/>
            <a:r>
              <a:rPr lang="en-US" altLang="en-US" sz="3200" dirty="0" smtClean="0">
                <a:latin typeface="Arial" panose="020B0604020202020204" pitchFamily="34" charset="0"/>
                <a:cs typeface="Arial" panose="020B0604020202020204" pitchFamily="34" charset="0"/>
              </a:rPr>
              <a:t>For civilians – incorporates 31 USC 1344 and 18 USC 641 to authorize suspension or more </a:t>
            </a:r>
          </a:p>
          <a:p>
            <a:pPr lvl="1" eaLnBrk="1" hangingPunct="1"/>
            <a:endParaRPr lang="en-US" altLang="en-US"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rrowheads="1"/>
          </p:cNvSpPr>
          <p:nvPr>
            <p:ph type="title"/>
          </p:nvPr>
        </p:nvSpPr>
        <p:spPr>
          <a:xfrm>
            <a:off x="1360170" y="274638"/>
            <a:ext cx="8229600" cy="1143000"/>
          </a:xfrm>
        </p:spPr>
        <p:txBody>
          <a:bodyPr/>
          <a:lstStyle/>
          <a:p>
            <a:pPr eaLnBrk="1" hangingPunct="1"/>
            <a:r>
              <a:rPr lang="en-US" altLang="en-US" sz="3600" dirty="0" smtClean="0">
                <a:latin typeface="Arial" panose="020B0604020202020204" pitchFamily="34" charset="0"/>
                <a:cs typeface="Arial" panose="020B0604020202020204" pitchFamily="34" charset="0"/>
              </a:rPr>
              <a:t>Government Funded Rental Cars</a:t>
            </a:r>
          </a:p>
        </p:txBody>
      </p:sp>
      <p:sp>
        <p:nvSpPr>
          <p:cNvPr id="55299" name="Rectangle 3"/>
          <p:cNvSpPr>
            <a:spLocks noGrp="1" noRot="1" noChangeArrowheads="1"/>
          </p:cNvSpPr>
          <p:nvPr>
            <p:ph idx="1"/>
          </p:nvPr>
        </p:nvSpPr>
        <p:spPr>
          <a:xfrm>
            <a:off x="457200" y="1714500"/>
            <a:ext cx="8229600" cy="4525963"/>
          </a:xfrm>
        </p:spPr>
        <p:txBody>
          <a:bodyPr/>
          <a:lstStyle/>
          <a:p>
            <a:pPr eaLnBrk="1" hangingPunct="1"/>
            <a:r>
              <a:rPr lang="en-US" altLang="en-US" sz="2800" dirty="0" smtClean="0">
                <a:latin typeface="Arial" panose="020B0604020202020204" pitchFamily="34" charset="0"/>
                <a:cs typeface="Arial" panose="020B0604020202020204" pitchFamily="34" charset="0"/>
              </a:rPr>
              <a:t>When TDY:  rental vehicles may be used to go: </a:t>
            </a:r>
          </a:p>
          <a:p>
            <a:pPr lvl="1" eaLnBrk="1" hangingPunct="1"/>
            <a:r>
              <a:rPr lang="en-US" altLang="en-US" dirty="0" smtClean="0">
                <a:latin typeface="Arial" panose="020B0604020202020204" pitchFamily="34" charset="0"/>
                <a:cs typeface="Arial" panose="020B0604020202020204" pitchFamily="34" charset="0"/>
              </a:rPr>
              <a:t>To and from lodging</a:t>
            </a:r>
          </a:p>
          <a:p>
            <a:pPr lvl="1" eaLnBrk="1" hangingPunct="1"/>
            <a:r>
              <a:rPr lang="en-US" altLang="en-US" dirty="0" smtClean="0">
                <a:latin typeface="Arial" panose="020B0604020202020204" pitchFamily="34" charset="0"/>
                <a:cs typeface="Arial" panose="020B0604020202020204" pitchFamily="34" charset="0"/>
              </a:rPr>
              <a:t>Restaurants, PT, barber shop</a:t>
            </a:r>
          </a:p>
          <a:p>
            <a:pPr lvl="1" eaLnBrk="1" hangingPunct="1"/>
            <a:r>
              <a:rPr lang="en-US" altLang="en-US" dirty="0" smtClean="0">
                <a:latin typeface="Arial" panose="020B0604020202020204" pitchFamily="34" charset="0"/>
                <a:cs typeface="Arial" panose="020B0604020202020204" pitchFamily="34" charset="0"/>
              </a:rPr>
              <a:t>Religious services</a:t>
            </a:r>
          </a:p>
          <a:p>
            <a:pPr eaLnBrk="1" hangingPunct="1"/>
            <a:r>
              <a:rPr lang="en-US" altLang="en-US" sz="2800" dirty="0" smtClean="0">
                <a:latin typeface="Arial" panose="020B0604020202020204" pitchFamily="34" charset="0"/>
                <a:cs typeface="Arial" panose="020B0604020202020204" pitchFamily="34" charset="0"/>
              </a:rPr>
              <a:t>BUT gov’t won’t cover you for “out-of-scope” accidents</a:t>
            </a:r>
          </a:p>
          <a:p>
            <a:pPr lvl="2" eaLnBrk="1" hangingPunct="1"/>
            <a:r>
              <a:rPr lang="en-US" altLang="en-US" sz="2800" dirty="0" smtClean="0">
                <a:latin typeface="Arial" panose="020B0604020202020204" pitchFamily="34" charset="0"/>
                <a:cs typeface="Arial" panose="020B0604020202020204" pitchFamily="34" charset="0"/>
              </a:rPr>
              <a:t>Example – wreck at midnight in the parking lot of a bar</a:t>
            </a:r>
          </a:p>
          <a:p>
            <a:pPr lvl="2" eaLnBrk="1" hangingPunct="1"/>
            <a:endParaRPr lang="en-US" altLang="en-US" dirty="0" smtClean="0"/>
          </a:p>
          <a:p>
            <a:pPr lvl="1" eaLnBrk="1" hangingPunct="1"/>
            <a:endParaRPr lang="en-US" altLang="en-US"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Sample Allegation</a:t>
            </a:r>
          </a:p>
        </p:txBody>
      </p:sp>
      <p:sp>
        <p:nvSpPr>
          <p:cNvPr id="56323" name="Rectangle 3"/>
          <p:cNvSpPr>
            <a:spLocks noGrp="1" noRot="1" noChangeArrowheads="1"/>
          </p:cNvSpPr>
          <p:nvPr>
            <p:ph idx="1"/>
          </p:nvPr>
        </p:nvSpPr>
        <p:spPr>
          <a:xfrm>
            <a:off x="457200" y="2011680"/>
            <a:ext cx="8229600" cy="4525963"/>
          </a:xfrm>
        </p:spPr>
        <p:txBody>
          <a:bodyPr/>
          <a:lstStyle/>
          <a:p>
            <a:pPr eaLnBrk="1" hangingPunct="1"/>
            <a:r>
              <a:rPr lang="en-US" altLang="en-US" dirty="0" smtClean="0">
                <a:latin typeface="Arial" panose="020B0604020202020204" pitchFamily="34" charset="0"/>
                <a:cs typeface="Arial" panose="020B0604020202020204" pitchFamily="34" charset="0"/>
              </a:rPr>
              <a:t>“That LTC </a:t>
            </a:r>
            <a:r>
              <a:rPr lang="en-US" altLang="en-US" dirty="0" err="1" smtClean="0">
                <a:latin typeface="Arial" panose="020B0604020202020204" pitchFamily="34" charset="0"/>
                <a:cs typeface="Arial" panose="020B0604020202020204" pitchFamily="34" charset="0"/>
              </a:rPr>
              <a:t>Xray</a:t>
            </a:r>
            <a:r>
              <a:rPr lang="en-US" altLang="en-US" dirty="0" smtClean="0">
                <a:latin typeface="Arial" panose="020B0604020202020204" pitchFamily="34" charset="0"/>
                <a:cs typeface="Arial" panose="020B0604020202020204" pitchFamily="34" charset="0"/>
              </a:rPr>
              <a:t> improperly sent a NTV with driver to pick up her spouse from their quarters and drive him to the change of command in violation of AR 58-1.”</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Sample Allegation</a:t>
            </a:r>
          </a:p>
        </p:txBody>
      </p:sp>
      <p:sp>
        <p:nvSpPr>
          <p:cNvPr id="57347" name="Rectangle 3"/>
          <p:cNvSpPr>
            <a:spLocks noGrp="1" noRot="1" noChangeArrowheads="1"/>
          </p:cNvSpPr>
          <p:nvPr>
            <p:ph idx="1"/>
          </p:nvPr>
        </p:nvSpPr>
        <p:spPr>
          <a:xfrm>
            <a:off x="457200" y="2068830"/>
            <a:ext cx="8229600" cy="4525963"/>
          </a:xfrm>
        </p:spPr>
        <p:txBody>
          <a:bodyPr/>
          <a:lstStyle/>
          <a:p>
            <a:pPr eaLnBrk="1" hangingPunct="1"/>
            <a:r>
              <a:rPr lang="en-US" altLang="en-US" dirty="0" smtClean="0">
                <a:latin typeface="Arial" panose="020B0604020202020204" pitchFamily="34" charset="0"/>
                <a:cs typeface="Arial" panose="020B0604020202020204" pitchFamily="34" charset="0"/>
              </a:rPr>
              <a:t>“That SGT Smith improperly stopped at the AAFES dry cleaners to pick up his laundry while using a unit HMMWV in violation of </a:t>
            </a:r>
          </a:p>
          <a:p>
            <a:pPr eaLnBrk="1" hangingPunct="1">
              <a:buFont typeface="Arial" panose="020B0604020202020204" pitchFamily="34" charset="0"/>
              <a:buNone/>
            </a:pPr>
            <a:r>
              <a:rPr lang="en-US" altLang="en-US" dirty="0" smtClean="0">
                <a:latin typeface="Arial" panose="020B0604020202020204" pitchFamily="34" charset="0"/>
                <a:cs typeface="Arial" panose="020B0604020202020204" pitchFamily="34" charset="0"/>
              </a:rPr>
              <a:t>	AR 58-1.”</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Question </a:t>
            </a:r>
          </a:p>
        </p:txBody>
      </p:sp>
      <p:sp>
        <p:nvSpPr>
          <p:cNvPr id="58371" name="Rectangle 3"/>
          <p:cNvSpPr>
            <a:spLocks noGrp="1" noRot="1" noChangeArrowheads="1"/>
          </p:cNvSpPr>
          <p:nvPr>
            <p:ph idx="1"/>
          </p:nvPr>
        </p:nvSpPr>
        <p:spPr>
          <a:xfrm>
            <a:off x="457200" y="1737360"/>
            <a:ext cx="8229600" cy="4525963"/>
          </a:xfrm>
        </p:spPr>
        <p:txBody>
          <a:bodyPr/>
          <a:lstStyle/>
          <a:p>
            <a:pPr eaLnBrk="1" hangingPunct="1"/>
            <a:r>
              <a:rPr lang="en-US" altLang="en-US" dirty="0" smtClean="0">
                <a:latin typeface="Arial" panose="020B0604020202020204" pitchFamily="34" charset="0"/>
                <a:cs typeface="Arial" panose="020B0604020202020204" pitchFamily="34" charset="0"/>
              </a:rPr>
              <a:t>True or False – you must file a disqualification statement with your supervisor when giving out your resume to any companies or to a headhunter firm while seeking post-federal employment.</a:t>
            </a: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The Ethics Counselor</a:t>
            </a:r>
          </a:p>
        </p:txBody>
      </p:sp>
      <p:sp>
        <p:nvSpPr>
          <p:cNvPr id="9219" name="Rectangle 3"/>
          <p:cNvSpPr>
            <a:spLocks noGrp="1" noRot="1" noChangeArrowheads="1"/>
          </p:cNvSpPr>
          <p:nvPr>
            <p:ph idx="1"/>
          </p:nvPr>
        </p:nvSpPr>
        <p:spPr>
          <a:xfrm>
            <a:off x="468630" y="1952625"/>
            <a:ext cx="8229600" cy="4525963"/>
          </a:xfrm>
        </p:spPr>
        <p:txBody>
          <a:bodyPr/>
          <a:lstStyle/>
          <a:p>
            <a:pPr eaLnBrk="1" hangingPunct="1">
              <a:lnSpc>
                <a:spcPct val="90000"/>
              </a:lnSpc>
            </a:pPr>
            <a:r>
              <a:rPr lang="en-US" altLang="en-US" sz="2800" dirty="0" smtClean="0">
                <a:latin typeface="Arial" panose="020B0604020202020204" pitchFamily="34" charset="0"/>
                <a:cs typeface="Arial" panose="020B0604020202020204" pitchFamily="34" charset="0"/>
              </a:rPr>
              <a:t>1-212 “a DoD employee appointed in writing . . . to provide ethics advice to DoD employees . . . in accordance with this Regulation.”</a:t>
            </a:r>
          </a:p>
          <a:p>
            <a:pPr eaLnBrk="1" hangingPunct="1">
              <a:lnSpc>
                <a:spcPct val="90000"/>
              </a:lnSpc>
            </a:pPr>
            <a:endParaRPr lang="en-US" altLang="en-US" sz="2800" dirty="0" smtClean="0">
              <a:latin typeface="Arial" panose="020B0604020202020204" pitchFamily="34" charset="0"/>
              <a:cs typeface="Arial" panose="020B0604020202020204" pitchFamily="34" charset="0"/>
            </a:endParaRPr>
          </a:p>
          <a:p>
            <a:pPr eaLnBrk="1" hangingPunct="1">
              <a:lnSpc>
                <a:spcPct val="90000"/>
              </a:lnSpc>
            </a:pPr>
            <a:r>
              <a:rPr lang="en-US" altLang="en-US" sz="2800" dirty="0" smtClean="0">
                <a:latin typeface="Arial" panose="020B0604020202020204" pitchFamily="34" charset="0"/>
                <a:cs typeface="Arial" panose="020B0604020202020204" pitchFamily="34" charset="0"/>
              </a:rPr>
              <a:t>Is an attorney for the Army</a:t>
            </a:r>
          </a:p>
          <a:p>
            <a:pPr eaLnBrk="1" hangingPunct="1">
              <a:lnSpc>
                <a:spcPct val="90000"/>
              </a:lnSpc>
            </a:pPr>
            <a:endParaRPr lang="en-US" altLang="en-US" sz="2800" dirty="0" smtClean="0">
              <a:latin typeface="Arial" panose="020B0604020202020204" pitchFamily="34" charset="0"/>
              <a:cs typeface="Arial" panose="020B0604020202020204" pitchFamily="34" charset="0"/>
            </a:endParaRPr>
          </a:p>
          <a:p>
            <a:pPr eaLnBrk="1" hangingPunct="1">
              <a:lnSpc>
                <a:spcPct val="90000"/>
              </a:lnSpc>
            </a:pPr>
            <a:r>
              <a:rPr lang="en-US" altLang="en-US" sz="2800" dirty="0" smtClean="0">
                <a:latin typeface="Arial" panose="020B0604020202020204" pitchFamily="34" charset="0"/>
                <a:cs typeface="Arial" panose="020B0604020202020204" pitchFamily="34" charset="0"/>
              </a:rPr>
              <a:t>Let the Ethics Counselor interpret the JER – and you investigate!</a:t>
            </a:r>
          </a:p>
        </p:txBody>
      </p:sp>
      <p:grpSp>
        <p:nvGrpSpPr>
          <p:cNvPr id="8" name="Group 7"/>
          <p:cNvGrpSpPr/>
          <p:nvPr/>
        </p:nvGrpSpPr>
        <p:grpSpPr>
          <a:xfrm>
            <a:off x="7391400" y="781844"/>
            <a:ext cx="1052513" cy="903288"/>
            <a:chOff x="7543799" y="925512"/>
            <a:chExt cx="1052513" cy="903288"/>
          </a:xfrm>
        </p:grpSpPr>
        <p:sp>
          <p:nvSpPr>
            <p:cNvPr id="9" name="AutoShape 1029"/>
            <p:cNvSpPr>
              <a:spLocks noChangeArrowheads="1"/>
            </p:cNvSpPr>
            <p:nvPr/>
          </p:nvSpPr>
          <p:spPr bwMode="auto">
            <a:xfrm>
              <a:off x="7543799" y="925512"/>
              <a:ext cx="1052513" cy="903288"/>
            </a:xfrm>
            <a:prstGeom prst="star5">
              <a:avLst/>
            </a:prstGeom>
            <a:solidFill>
              <a:srgbClr val="F9F965"/>
            </a:solidFill>
            <a:ln w="12700">
              <a:solidFill>
                <a:schemeClr val="tx1"/>
              </a:solidFill>
              <a:miter lim="800000"/>
              <a:headEnd/>
              <a:tailEnd/>
            </a:ln>
            <a:effectLst/>
          </p:spPr>
          <p:txBody>
            <a:bodyPr wrap="none" anchor="ctr"/>
            <a:lstStyle/>
            <a:p>
              <a:pPr algn="ctr" eaLnBrk="1" hangingPunct="1">
                <a:defRPr/>
              </a:pPr>
              <a:endParaRPr lang="en-US">
                <a:latin typeface="Arial" charset="0"/>
              </a:endParaRPr>
            </a:p>
          </p:txBody>
        </p:sp>
        <p:sp>
          <p:nvSpPr>
            <p:cNvPr id="10" name="Text Box 1030"/>
            <p:cNvSpPr txBox="1">
              <a:spLocks noChangeArrowheads="1"/>
            </p:cNvSpPr>
            <p:nvPr/>
          </p:nvSpPr>
          <p:spPr bwMode="auto">
            <a:xfrm>
              <a:off x="7620000" y="1253980"/>
              <a:ext cx="881081" cy="431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har char="•"/>
                <a:defRPr sz="3200" b="1">
                  <a:solidFill>
                    <a:schemeClr val="tx1"/>
                  </a:solidFill>
                  <a:latin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defRPr>
              </a:lvl9pPr>
            </a:lstStyle>
            <a:p>
              <a:pPr algn="ctr">
                <a:spcBef>
                  <a:spcPct val="0"/>
                </a:spcBef>
                <a:buFontTx/>
                <a:buNone/>
              </a:pPr>
              <a:r>
                <a:rPr lang="en-US" altLang="en-US" sz="1100" dirty="0" smtClean="0">
                  <a:cs typeface="Arial" panose="020B0604020202020204" pitchFamily="34" charset="0"/>
                </a:rPr>
                <a:t>ELO</a:t>
              </a:r>
            </a:p>
            <a:p>
              <a:pPr algn="ctr">
                <a:spcBef>
                  <a:spcPct val="0"/>
                </a:spcBef>
                <a:buFontTx/>
                <a:buNone/>
              </a:pPr>
              <a:r>
                <a:rPr lang="en-US" altLang="en-US" sz="1100" dirty="0">
                  <a:cs typeface="Arial" panose="020B0604020202020204" pitchFamily="34" charset="0"/>
                </a:rPr>
                <a:t>2</a:t>
              </a:r>
            </a:p>
          </p:txBody>
        </p:sp>
      </p:gr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rrowheads="1"/>
          </p:cNvSpPr>
          <p:nvPr>
            <p:ph type="title"/>
          </p:nvPr>
        </p:nvSpPr>
        <p:spPr/>
        <p:txBody>
          <a:bodyPr/>
          <a:lstStyle/>
          <a:p>
            <a:pPr eaLnBrk="1" hangingPunct="1"/>
            <a:r>
              <a:rPr lang="en-US" altLang="en-US" sz="3600" dirty="0" smtClean="0">
                <a:latin typeface="Arial" panose="020B0604020202020204" pitchFamily="34" charset="0"/>
                <a:cs typeface="Arial" panose="020B0604020202020204" pitchFamily="34" charset="0"/>
              </a:rPr>
              <a:t>JER Chapter 5 –</a:t>
            </a:r>
            <a:br>
              <a:rPr lang="en-US" altLang="en-US" sz="3600" dirty="0" smtClean="0">
                <a:latin typeface="Arial" panose="020B0604020202020204" pitchFamily="34" charset="0"/>
                <a:cs typeface="Arial" panose="020B0604020202020204" pitchFamily="34" charset="0"/>
              </a:rPr>
            </a:br>
            <a:r>
              <a:rPr lang="en-US" altLang="en-US" sz="3600" dirty="0" smtClean="0">
                <a:latin typeface="Arial" panose="020B0604020202020204" pitchFamily="34" charset="0"/>
                <a:cs typeface="Arial" panose="020B0604020202020204" pitchFamily="34" charset="0"/>
              </a:rPr>
              <a:t> Conflicts of Interest</a:t>
            </a:r>
          </a:p>
        </p:txBody>
      </p:sp>
      <p:sp>
        <p:nvSpPr>
          <p:cNvPr id="67587" name="Rectangle 3"/>
          <p:cNvSpPr>
            <a:spLocks noGrp="1" noRot="1" noChangeArrowheads="1"/>
          </p:cNvSpPr>
          <p:nvPr>
            <p:ph idx="1"/>
          </p:nvPr>
        </p:nvSpPr>
        <p:spPr/>
        <p:txBody>
          <a:bodyPr rtlCol="0">
            <a:noAutofit/>
          </a:bodyPr>
          <a:lstStyle/>
          <a:p>
            <a:pPr eaLnBrk="1" fontAlgn="auto" hangingPunct="1">
              <a:lnSpc>
                <a:spcPct val="80000"/>
              </a:lnSpc>
              <a:spcAft>
                <a:spcPts val="0"/>
              </a:spcAft>
              <a:defRPr/>
            </a:pPr>
            <a:r>
              <a:rPr lang="en-US" sz="1800" b="1" dirty="0" smtClean="0">
                <a:latin typeface="Arial" panose="020B0604020202020204" pitchFamily="34" charset="0"/>
                <a:cs typeface="Arial" panose="020B0604020202020204" pitchFamily="34" charset="0"/>
              </a:rPr>
              <a:t>Cashing In For Profit?</a:t>
            </a:r>
            <a:r>
              <a:rPr lang="en-US" sz="1800" dirty="0" smtClean="0">
                <a:latin typeface="Arial" panose="020B0604020202020204" pitchFamily="34" charset="0"/>
                <a:cs typeface="Arial" panose="020B0604020202020204" pitchFamily="34" charset="0"/>
              </a:rPr>
              <a:t/>
            </a:r>
            <a:br>
              <a:rPr lang="en-US" sz="1800" dirty="0" smtClean="0">
                <a:latin typeface="Arial" panose="020B0604020202020204" pitchFamily="34" charset="0"/>
                <a:cs typeface="Arial" panose="020B0604020202020204" pitchFamily="34" charset="0"/>
              </a:rPr>
            </a:br>
            <a:r>
              <a:rPr lang="en-US" sz="1800" dirty="0" smtClean="0">
                <a:latin typeface="Arial" panose="020B0604020202020204" pitchFamily="34" charset="0"/>
                <a:cs typeface="Arial" panose="020B0604020202020204" pitchFamily="34" charset="0"/>
              </a:rPr>
              <a:t/>
            </a:r>
            <a:br>
              <a:rPr lang="en-US" sz="1800" dirty="0" smtClean="0">
                <a:latin typeface="Arial" panose="020B0604020202020204" pitchFamily="34" charset="0"/>
                <a:cs typeface="Arial" panose="020B0604020202020204" pitchFamily="34" charset="0"/>
              </a:rPr>
            </a:br>
            <a:r>
              <a:rPr lang="en-US" sz="1800" dirty="0" smtClean="0">
                <a:latin typeface="Arial" panose="020B0604020202020204" pitchFamily="34" charset="0"/>
                <a:cs typeface="Arial" panose="020B0604020202020204" pitchFamily="34" charset="0"/>
              </a:rPr>
              <a:t>Jan. 5, 2005</a:t>
            </a:r>
            <a:br>
              <a:rPr lang="en-US" sz="1800" dirty="0" smtClean="0">
                <a:latin typeface="Arial" panose="020B0604020202020204" pitchFamily="34" charset="0"/>
                <a:cs typeface="Arial" panose="020B0604020202020204" pitchFamily="34" charset="0"/>
              </a:rPr>
            </a:br>
            <a:r>
              <a:rPr lang="en-US" sz="1800" dirty="0" smtClean="0">
                <a:latin typeface="Arial" panose="020B0604020202020204" pitchFamily="34" charset="0"/>
                <a:cs typeface="Arial" panose="020B0604020202020204" pitchFamily="34" charset="0"/>
              </a:rPr>
              <a:t> </a:t>
            </a:r>
            <a:br>
              <a:rPr lang="en-US" sz="1800" dirty="0" smtClean="0">
                <a:latin typeface="Arial" panose="020B0604020202020204" pitchFamily="34" charset="0"/>
                <a:cs typeface="Arial" panose="020B0604020202020204" pitchFamily="34" charset="0"/>
              </a:rPr>
            </a:br>
            <a:r>
              <a:rPr lang="en-US" sz="1800" dirty="0" smtClean="0">
                <a:latin typeface="Arial" panose="020B0604020202020204" pitchFamily="34" charset="0"/>
                <a:cs typeface="Arial" panose="020B0604020202020204" pitchFamily="34" charset="0"/>
              </a:rPr>
              <a:t/>
            </a:r>
            <a:br>
              <a:rPr lang="en-US" sz="1800" dirty="0" smtClean="0">
                <a:latin typeface="Arial" panose="020B0604020202020204" pitchFamily="34" charset="0"/>
                <a:cs typeface="Arial" panose="020B0604020202020204" pitchFamily="34" charset="0"/>
              </a:rPr>
            </a:br>
            <a:r>
              <a:rPr lang="en-US" sz="1800" dirty="0" smtClean="0">
                <a:latin typeface="Arial" panose="020B0604020202020204" pitchFamily="34" charset="0"/>
                <a:cs typeface="Arial" panose="020B0604020202020204" pitchFamily="34" charset="0"/>
              </a:rPr>
              <a:t>  </a:t>
            </a:r>
            <a:r>
              <a:rPr lang="en-US" sz="1800" b="1" dirty="0" smtClean="0">
                <a:latin typeface="Arial" panose="020B0604020202020204" pitchFamily="34" charset="0"/>
                <a:cs typeface="Arial" panose="020B0604020202020204" pitchFamily="34" charset="0"/>
              </a:rPr>
              <a:t>Pentagon Scandal Uncovered </a:t>
            </a:r>
            <a:r>
              <a:rPr lang="en-US" sz="1800" dirty="0" smtClean="0">
                <a:latin typeface="Arial" panose="020B0604020202020204" pitchFamily="34" charset="0"/>
                <a:cs typeface="Arial" panose="020B0604020202020204" pitchFamily="34" charset="0"/>
              </a:rPr>
              <a:t/>
            </a:r>
            <a:br>
              <a:rPr lang="en-US" sz="1800" dirty="0" smtClean="0">
                <a:latin typeface="Arial" panose="020B0604020202020204" pitchFamily="34" charset="0"/>
                <a:cs typeface="Arial" panose="020B0604020202020204" pitchFamily="34" charset="0"/>
              </a:rPr>
            </a:br>
            <a:endParaRPr lang="en-US" sz="1800" dirty="0" smtClean="0">
              <a:latin typeface="Arial" panose="020B0604020202020204" pitchFamily="34" charset="0"/>
              <a:cs typeface="Arial" panose="020B0604020202020204" pitchFamily="34" charset="0"/>
            </a:endParaRPr>
          </a:p>
          <a:p>
            <a:pPr eaLnBrk="1" fontAlgn="auto" hangingPunct="1">
              <a:lnSpc>
                <a:spcPct val="80000"/>
              </a:lnSpc>
              <a:spcAft>
                <a:spcPts val="0"/>
              </a:spcAft>
              <a:defRPr/>
            </a:pPr>
            <a:endParaRPr lang="en-US" sz="1800" b="1" dirty="0" smtClean="0">
              <a:latin typeface="Arial" panose="020B0604020202020204" pitchFamily="34" charset="0"/>
              <a:cs typeface="Arial" panose="020B0604020202020204" pitchFamily="34" charset="0"/>
            </a:endParaRPr>
          </a:p>
          <a:p>
            <a:pPr eaLnBrk="1" fontAlgn="auto" hangingPunct="1">
              <a:lnSpc>
                <a:spcPct val="80000"/>
              </a:lnSpc>
              <a:spcAft>
                <a:spcPts val="0"/>
              </a:spcAft>
              <a:defRPr/>
            </a:pPr>
            <a:endParaRPr lang="en-US" sz="1800" b="1" dirty="0" smtClean="0">
              <a:latin typeface="Arial" panose="020B0604020202020204" pitchFamily="34" charset="0"/>
              <a:cs typeface="Arial" panose="020B0604020202020204" pitchFamily="34" charset="0"/>
            </a:endParaRPr>
          </a:p>
          <a:p>
            <a:pPr eaLnBrk="1" fontAlgn="auto" hangingPunct="1">
              <a:lnSpc>
                <a:spcPct val="80000"/>
              </a:lnSpc>
              <a:spcAft>
                <a:spcPts val="0"/>
              </a:spcAft>
              <a:defRPr/>
            </a:pPr>
            <a:r>
              <a:rPr lang="en-US" sz="1800" b="1" dirty="0" smtClean="0">
                <a:latin typeface="Arial" panose="020B0604020202020204" pitchFamily="34" charset="0"/>
                <a:cs typeface="Arial" panose="020B0604020202020204" pitchFamily="34" charset="0"/>
              </a:rPr>
              <a:t>(CBS) </a:t>
            </a:r>
            <a:r>
              <a:rPr lang="en-US" sz="1800" dirty="0" smtClean="0">
                <a:latin typeface="Arial" panose="020B0604020202020204" pitchFamily="34" charset="0"/>
                <a:cs typeface="Arial" panose="020B0604020202020204" pitchFamily="34" charset="0"/>
              </a:rPr>
              <a:t>Chances are you’ve never heard of Darleen </a:t>
            </a:r>
            <a:r>
              <a:rPr lang="en-US" sz="1800" dirty="0" err="1" smtClean="0">
                <a:latin typeface="Arial" panose="020B0604020202020204" pitchFamily="34" charset="0"/>
                <a:cs typeface="Arial" panose="020B0604020202020204" pitchFamily="34" charset="0"/>
              </a:rPr>
              <a:t>Druyun</a:t>
            </a:r>
            <a:r>
              <a:rPr lang="en-US" sz="1800" dirty="0" smtClean="0">
                <a:latin typeface="Arial" panose="020B0604020202020204" pitchFamily="34" charset="0"/>
                <a:cs typeface="Arial" panose="020B0604020202020204" pitchFamily="34" charset="0"/>
              </a:rPr>
              <a:t>, but she’s been spending a lot of your money — your tax money. </a:t>
            </a:r>
            <a:br>
              <a:rPr lang="en-US" sz="1800" dirty="0" smtClean="0">
                <a:latin typeface="Arial" panose="020B0604020202020204" pitchFamily="34" charset="0"/>
                <a:cs typeface="Arial" panose="020B0604020202020204" pitchFamily="34" charset="0"/>
              </a:rPr>
            </a:br>
            <a:r>
              <a:rPr lang="en-US" sz="1800" dirty="0" smtClean="0">
                <a:latin typeface="Arial" panose="020B0604020202020204" pitchFamily="34" charset="0"/>
                <a:cs typeface="Arial" panose="020B0604020202020204" pitchFamily="34" charset="0"/>
              </a:rPr>
              <a:t/>
            </a:r>
            <a:br>
              <a:rPr lang="en-US" sz="1800" dirty="0" smtClean="0">
                <a:latin typeface="Arial" panose="020B0604020202020204" pitchFamily="34" charset="0"/>
                <a:cs typeface="Arial" panose="020B0604020202020204" pitchFamily="34" charset="0"/>
              </a:rPr>
            </a:br>
            <a:r>
              <a:rPr lang="en-US" sz="1800" dirty="0" smtClean="0">
                <a:latin typeface="Arial" panose="020B0604020202020204" pitchFamily="34" charset="0"/>
                <a:cs typeface="Arial" panose="020B0604020202020204" pitchFamily="34" charset="0"/>
              </a:rPr>
              <a:t>For 10 years, </a:t>
            </a:r>
            <a:r>
              <a:rPr lang="en-US" sz="1800" dirty="0" err="1" smtClean="0">
                <a:latin typeface="Arial" panose="020B0604020202020204" pitchFamily="34" charset="0"/>
                <a:cs typeface="Arial" panose="020B0604020202020204" pitchFamily="34" charset="0"/>
              </a:rPr>
              <a:t>Druyun</a:t>
            </a:r>
            <a:r>
              <a:rPr lang="en-US" sz="1800" dirty="0" smtClean="0">
                <a:latin typeface="Arial" panose="020B0604020202020204" pitchFamily="34" charset="0"/>
                <a:cs typeface="Arial" panose="020B0604020202020204" pitchFamily="34" charset="0"/>
              </a:rPr>
              <a:t> was the Air Force official who decided how much to pay for bombers, fighters, missiles -- you name it. </a:t>
            </a:r>
            <a:br>
              <a:rPr lang="en-US" sz="1800" dirty="0" smtClean="0">
                <a:latin typeface="Arial" panose="020B0604020202020204" pitchFamily="34" charset="0"/>
                <a:cs typeface="Arial" panose="020B0604020202020204" pitchFamily="34" charset="0"/>
              </a:rPr>
            </a:br>
            <a:r>
              <a:rPr lang="en-US" sz="1800" dirty="0" smtClean="0">
                <a:latin typeface="Arial" panose="020B0604020202020204" pitchFamily="34" charset="0"/>
                <a:cs typeface="Arial" panose="020B0604020202020204" pitchFamily="34" charset="0"/>
              </a:rPr>
              <a:t>She had such a reputation for toughness, she was commonly known as "The Dragon Lady." Which is why there is shock that </a:t>
            </a:r>
            <a:r>
              <a:rPr lang="en-US" sz="1800" dirty="0" err="1" smtClean="0">
                <a:latin typeface="Arial" panose="020B0604020202020204" pitchFamily="34" charset="0"/>
                <a:cs typeface="Arial" panose="020B0604020202020204" pitchFamily="34" charset="0"/>
              </a:rPr>
              <a:t>Druyun</a:t>
            </a:r>
            <a:r>
              <a:rPr lang="en-US" sz="1800" dirty="0" smtClean="0">
                <a:latin typeface="Arial" panose="020B0604020202020204" pitchFamily="34" charset="0"/>
                <a:cs typeface="Arial" panose="020B0604020202020204" pitchFamily="34" charset="0"/>
              </a:rPr>
              <a:t>, one of the most powerful women in Washington, is headed to prison</a:t>
            </a:r>
            <a:r>
              <a:rPr lang="en-US" sz="1800" dirty="0">
                <a:latin typeface="Arial" panose="020B0604020202020204" pitchFamily="34" charset="0"/>
                <a:cs typeface="Arial" panose="020B0604020202020204" pitchFamily="34" charset="0"/>
              </a:rPr>
              <a:t>.</a:t>
            </a:r>
            <a:r>
              <a:rPr lang="en-US" sz="1800" dirty="0" smtClean="0">
                <a:latin typeface="Arial" panose="020B0604020202020204" pitchFamily="34" charset="0"/>
                <a:cs typeface="Arial" panose="020B0604020202020204" pitchFamily="34" charset="0"/>
              </a:rPr>
              <a:t/>
            </a:r>
            <a:br>
              <a:rPr lang="en-US" sz="1800" dirty="0" smtClean="0">
                <a:latin typeface="Arial" panose="020B0604020202020204" pitchFamily="34" charset="0"/>
                <a:cs typeface="Arial" panose="020B0604020202020204" pitchFamily="34" charset="0"/>
              </a:rPr>
            </a:br>
            <a:r>
              <a:rPr lang="en-US" sz="1800" dirty="0" smtClean="0">
                <a:latin typeface="Arial" panose="020B0604020202020204" pitchFamily="34" charset="0"/>
                <a:cs typeface="Arial" panose="020B0604020202020204" pitchFamily="34" charset="0"/>
              </a:rPr>
              <a:t/>
            </a:r>
            <a:br>
              <a:rPr lang="en-US" sz="1800" dirty="0" smtClean="0">
                <a:latin typeface="Arial" panose="020B0604020202020204" pitchFamily="34" charset="0"/>
                <a:cs typeface="Arial" panose="020B0604020202020204" pitchFamily="34" charset="0"/>
              </a:rPr>
            </a:br>
            <a:r>
              <a:rPr lang="en-US" sz="1800" dirty="0" smtClean="0">
                <a:latin typeface="Arial" panose="020B0604020202020204" pitchFamily="34" charset="0"/>
                <a:cs typeface="Arial" panose="020B0604020202020204" pitchFamily="34" charset="0"/>
              </a:rPr>
              <a:t>In the biggest Pentagon scandal in 20 years, it appears that billions of dollars were doled out to the Boeing Company, as </a:t>
            </a:r>
            <a:r>
              <a:rPr lang="en-US" sz="1800" dirty="0" err="1" smtClean="0">
                <a:latin typeface="Arial" panose="020B0604020202020204" pitchFamily="34" charset="0"/>
                <a:cs typeface="Arial" panose="020B0604020202020204" pitchFamily="34" charset="0"/>
              </a:rPr>
              <a:t>Druyun</a:t>
            </a:r>
            <a:r>
              <a:rPr lang="en-US" sz="1800" dirty="0" smtClean="0">
                <a:latin typeface="Arial" panose="020B0604020202020204" pitchFamily="34" charset="0"/>
                <a:cs typeface="Arial" panose="020B0604020202020204" pitchFamily="34" charset="0"/>
              </a:rPr>
              <a:t> was accepting personal favors for her family.</a:t>
            </a:r>
            <a:br>
              <a:rPr lang="en-US" sz="1800" dirty="0" smtClean="0">
                <a:latin typeface="Arial" panose="020B0604020202020204" pitchFamily="34" charset="0"/>
                <a:cs typeface="Arial" panose="020B0604020202020204" pitchFamily="34" charset="0"/>
              </a:rPr>
            </a:br>
            <a:r>
              <a:rPr lang="en-US" sz="1800" dirty="0" smtClean="0">
                <a:latin typeface="Arial" panose="020B0604020202020204" pitchFamily="34" charset="0"/>
                <a:cs typeface="Arial" panose="020B0604020202020204" pitchFamily="34" charset="0"/>
              </a:rPr>
              <a:t/>
            </a:r>
            <a:br>
              <a:rPr lang="en-US" sz="1800" dirty="0" smtClean="0">
                <a:latin typeface="Arial" panose="020B0604020202020204" pitchFamily="34" charset="0"/>
                <a:cs typeface="Arial" panose="020B0604020202020204" pitchFamily="34" charset="0"/>
              </a:rPr>
            </a:br>
            <a:endParaRPr lang="en-US" sz="1800" dirty="0" smtClean="0">
              <a:latin typeface="Arial" panose="020B0604020202020204" pitchFamily="34" charset="0"/>
              <a:cs typeface="Arial" panose="020B0604020202020204" pitchFamily="34" charset="0"/>
            </a:endParaRPr>
          </a:p>
        </p:txBody>
      </p:sp>
      <p:pic>
        <p:nvPicPr>
          <p:cNvPr id="59396" name="Picture 5" descr="image664650x"/>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1371600"/>
            <a:ext cx="2460625" cy="184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rrowheads="1"/>
          </p:cNvSpPr>
          <p:nvPr>
            <p:ph type="title"/>
          </p:nvPr>
        </p:nvSpPr>
        <p:spPr>
          <a:xfrm>
            <a:off x="301625" y="228600"/>
            <a:ext cx="8004175" cy="1143000"/>
          </a:xfrm>
        </p:spPr>
        <p:txBody>
          <a:bodyPr/>
          <a:lstStyle/>
          <a:p>
            <a:pPr eaLnBrk="1" hangingPunct="1"/>
            <a:r>
              <a:rPr lang="en-US" altLang="en-US" sz="4000" dirty="0" smtClean="0">
                <a:latin typeface="Arial" panose="020B0604020202020204" pitchFamily="34" charset="0"/>
                <a:cs typeface="Arial" panose="020B0604020202020204" pitchFamily="34" charset="0"/>
              </a:rPr>
              <a:t>Conflicts of Interest</a:t>
            </a:r>
          </a:p>
        </p:txBody>
      </p:sp>
      <p:sp>
        <p:nvSpPr>
          <p:cNvPr id="61443" name="Rectangle 3"/>
          <p:cNvSpPr>
            <a:spLocks noGrp="1" noRot="1" noChangeArrowheads="1"/>
          </p:cNvSpPr>
          <p:nvPr>
            <p:ph idx="1"/>
          </p:nvPr>
        </p:nvSpPr>
        <p:spPr>
          <a:xfrm>
            <a:off x="152400" y="1720850"/>
            <a:ext cx="8851900" cy="4525963"/>
          </a:xfrm>
        </p:spPr>
        <p:txBody>
          <a:bodyPr/>
          <a:lstStyle/>
          <a:p>
            <a:pPr eaLnBrk="1" hangingPunct="1">
              <a:lnSpc>
                <a:spcPct val="90000"/>
              </a:lnSpc>
              <a:defRPr/>
            </a:pPr>
            <a:r>
              <a:rPr lang="en-US" altLang="en-US" sz="2400" dirty="0" smtClean="0">
                <a:latin typeface="Arial" panose="020B0604020202020204" pitchFamily="34" charset="0"/>
                <a:cs typeface="Arial" panose="020B0604020202020204" pitchFamily="34" charset="0"/>
              </a:rPr>
              <a:t>18 USC 208 – </a:t>
            </a:r>
          </a:p>
          <a:p>
            <a:pPr lvl="1" eaLnBrk="1" hangingPunct="1">
              <a:lnSpc>
                <a:spcPct val="90000"/>
              </a:lnSpc>
              <a:defRPr/>
            </a:pPr>
            <a:r>
              <a:rPr lang="en-US" altLang="en-US" sz="2400" dirty="0" smtClean="0">
                <a:latin typeface="Arial" panose="020B0604020202020204" pitchFamily="34" charset="0"/>
                <a:cs typeface="Arial" panose="020B0604020202020204" pitchFamily="34" charset="0"/>
              </a:rPr>
              <a:t>Applies to all federal employees* </a:t>
            </a:r>
          </a:p>
          <a:p>
            <a:pPr lvl="1" eaLnBrk="1" hangingPunct="1">
              <a:lnSpc>
                <a:spcPct val="90000"/>
              </a:lnSpc>
              <a:defRPr/>
            </a:pPr>
            <a:r>
              <a:rPr lang="en-US" altLang="en-US" sz="2400" dirty="0" smtClean="0">
                <a:latin typeface="Arial" panose="020B0604020202020204" pitchFamily="34" charset="0"/>
                <a:cs typeface="Arial" panose="020B0604020202020204" pitchFamily="34" charset="0"/>
              </a:rPr>
              <a:t>Prohibits personal and substantial participation in an official capacity in any particular matter if it will have a direct and predictable effect on the employee’s (or family member’s) financial interest.  </a:t>
            </a:r>
          </a:p>
          <a:p>
            <a:pPr lvl="1" eaLnBrk="1" hangingPunct="1">
              <a:lnSpc>
                <a:spcPct val="90000"/>
              </a:lnSpc>
              <a:defRPr/>
            </a:pPr>
            <a:r>
              <a:rPr lang="en-US" altLang="en-US" sz="2400" dirty="0" smtClean="0">
                <a:latin typeface="Arial" panose="020B0604020202020204" pitchFamily="34" charset="0"/>
                <a:cs typeface="Arial" panose="020B0604020202020204" pitchFamily="34" charset="0"/>
              </a:rPr>
              <a:t>Includes negotiation or arrangement concerning prospective employment.</a:t>
            </a:r>
          </a:p>
          <a:p>
            <a:pPr eaLnBrk="1" hangingPunct="1">
              <a:lnSpc>
                <a:spcPct val="90000"/>
              </a:lnSpc>
              <a:defRPr/>
            </a:pPr>
            <a:r>
              <a:rPr lang="en-US" altLang="en-US" sz="2400" dirty="0" smtClean="0">
                <a:latin typeface="Arial" panose="020B0604020202020204" pitchFamily="34" charset="0"/>
                <a:cs typeface="Arial" panose="020B0604020202020204" pitchFamily="34" charset="0"/>
              </a:rPr>
              <a:t>5-302:  Individual waivers are available</a:t>
            </a:r>
          </a:p>
          <a:p>
            <a:pPr marL="0" indent="0" eaLnBrk="1" hangingPunct="1">
              <a:lnSpc>
                <a:spcPct val="90000"/>
              </a:lnSpc>
              <a:buFont typeface="Arial" panose="020B0604020202020204" pitchFamily="34" charset="0"/>
              <a:buNone/>
              <a:defRPr/>
            </a:pPr>
            <a:endParaRPr lang="en-US" altLang="en-US" sz="2400" dirty="0" smtClean="0">
              <a:latin typeface="Arial" panose="020B0604020202020204" pitchFamily="34" charset="0"/>
              <a:cs typeface="Arial" panose="020B0604020202020204" pitchFamily="34" charset="0"/>
            </a:endParaRPr>
          </a:p>
          <a:p>
            <a:pPr algn="ctr" eaLnBrk="1" hangingPunct="1">
              <a:lnSpc>
                <a:spcPct val="90000"/>
              </a:lnSpc>
              <a:buFont typeface="Arial" panose="020B0604020202020204" pitchFamily="34" charset="0"/>
              <a:buNone/>
              <a:defRPr/>
            </a:pPr>
            <a:r>
              <a:rPr lang="en-US" altLang="en-US" sz="2400" dirty="0" smtClean="0">
                <a:latin typeface="Arial" panose="020B0604020202020204" pitchFamily="34" charset="0"/>
                <a:cs typeface="Arial" panose="020B0604020202020204" pitchFamily="34" charset="0"/>
              </a:rPr>
              <a:t>* Similar prohibitions apply to enlisted and National Guard  via JER 5-301</a:t>
            </a:r>
          </a:p>
        </p:txBody>
      </p:sp>
      <p:grpSp>
        <p:nvGrpSpPr>
          <p:cNvPr id="7" name="Group 6"/>
          <p:cNvGrpSpPr/>
          <p:nvPr/>
        </p:nvGrpSpPr>
        <p:grpSpPr>
          <a:xfrm>
            <a:off x="7287577" y="479742"/>
            <a:ext cx="1052513" cy="903288"/>
            <a:chOff x="7543799" y="925512"/>
            <a:chExt cx="1052513" cy="903288"/>
          </a:xfrm>
        </p:grpSpPr>
        <p:sp>
          <p:nvSpPr>
            <p:cNvPr id="8" name="AutoShape 1029"/>
            <p:cNvSpPr>
              <a:spLocks noChangeArrowheads="1"/>
            </p:cNvSpPr>
            <p:nvPr/>
          </p:nvSpPr>
          <p:spPr bwMode="auto">
            <a:xfrm>
              <a:off x="7543799" y="925512"/>
              <a:ext cx="1052513" cy="903288"/>
            </a:xfrm>
            <a:prstGeom prst="star5">
              <a:avLst/>
            </a:prstGeom>
            <a:solidFill>
              <a:srgbClr val="F9F965"/>
            </a:solidFill>
            <a:ln w="12700">
              <a:solidFill>
                <a:schemeClr val="tx1"/>
              </a:solidFill>
              <a:miter lim="800000"/>
              <a:headEnd/>
              <a:tailEnd/>
            </a:ln>
            <a:effectLst/>
          </p:spPr>
          <p:txBody>
            <a:bodyPr wrap="none" anchor="ctr"/>
            <a:lstStyle/>
            <a:p>
              <a:pPr algn="ctr" eaLnBrk="1" hangingPunct="1">
                <a:defRPr/>
              </a:pPr>
              <a:endParaRPr lang="en-US">
                <a:latin typeface="Arial" charset="0"/>
              </a:endParaRPr>
            </a:p>
          </p:txBody>
        </p:sp>
        <p:sp>
          <p:nvSpPr>
            <p:cNvPr id="9" name="Text Box 1030"/>
            <p:cNvSpPr txBox="1">
              <a:spLocks noChangeArrowheads="1"/>
            </p:cNvSpPr>
            <p:nvPr/>
          </p:nvSpPr>
          <p:spPr bwMode="auto">
            <a:xfrm>
              <a:off x="7620000" y="1253980"/>
              <a:ext cx="881081" cy="431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har char="•"/>
                <a:defRPr sz="3200" b="1">
                  <a:solidFill>
                    <a:schemeClr val="tx1"/>
                  </a:solidFill>
                  <a:latin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defRPr>
              </a:lvl9pPr>
            </a:lstStyle>
            <a:p>
              <a:pPr algn="ctr">
                <a:spcBef>
                  <a:spcPct val="0"/>
                </a:spcBef>
                <a:buFontTx/>
                <a:buNone/>
              </a:pPr>
              <a:r>
                <a:rPr lang="en-US" altLang="en-US" sz="1100" dirty="0" smtClean="0">
                  <a:cs typeface="Arial" panose="020B0604020202020204" pitchFamily="34" charset="0"/>
                </a:rPr>
                <a:t>ELO</a:t>
              </a:r>
            </a:p>
            <a:p>
              <a:pPr algn="ctr">
                <a:spcBef>
                  <a:spcPct val="0"/>
                </a:spcBef>
                <a:buFontTx/>
                <a:buNone/>
              </a:pPr>
              <a:r>
                <a:rPr lang="en-US" altLang="en-US" sz="1100" dirty="0" smtClean="0">
                  <a:cs typeface="Arial" panose="020B0604020202020204" pitchFamily="34" charset="0"/>
                </a:rPr>
                <a:t>3e</a:t>
              </a:r>
              <a:endParaRPr lang="en-US" altLang="en-US" sz="1100" dirty="0">
                <a:cs typeface="Arial" panose="020B0604020202020204" pitchFamily="34" charset="0"/>
              </a:endParaRPr>
            </a:p>
          </p:txBody>
        </p:sp>
      </p:gr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Question </a:t>
            </a:r>
          </a:p>
        </p:txBody>
      </p:sp>
      <p:sp>
        <p:nvSpPr>
          <p:cNvPr id="62467" name="Rectangle 3"/>
          <p:cNvSpPr>
            <a:spLocks noGrp="1" noRot="1" noChangeArrowheads="1"/>
          </p:cNvSpPr>
          <p:nvPr>
            <p:ph idx="1"/>
          </p:nvPr>
        </p:nvSpPr>
        <p:spPr/>
        <p:txBody>
          <a:bodyPr/>
          <a:lstStyle/>
          <a:p>
            <a:pPr eaLnBrk="1" hangingPunct="1"/>
            <a:r>
              <a:rPr lang="en-US" altLang="en-US" dirty="0" smtClean="0">
                <a:latin typeface="Arial" panose="020B0604020202020204" pitchFamily="34" charset="0"/>
                <a:cs typeface="Arial" panose="020B0604020202020204" pitchFamily="34" charset="0"/>
              </a:rPr>
              <a:t>True or False - A commander selling his own car to a subordinate violates the JER</a:t>
            </a:r>
          </a:p>
        </p:txBody>
      </p:sp>
      <p:pic>
        <p:nvPicPr>
          <p:cNvPr id="62468" name="Picture 4" descr="MCj0104756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3276600"/>
            <a:ext cx="2819400" cy="279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Conflicts of Interest</a:t>
            </a:r>
          </a:p>
        </p:txBody>
      </p:sp>
      <p:sp>
        <p:nvSpPr>
          <p:cNvPr id="63491" name="Rectangle 3"/>
          <p:cNvSpPr>
            <a:spLocks noGrp="1" noRot="1" noChangeArrowheads="1"/>
          </p:cNvSpPr>
          <p:nvPr>
            <p:ph idx="1"/>
          </p:nvPr>
        </p:nvSpPr>
        <p:spPr>
          <a:xfrm>
            <a:off x="457200" y="1794510"/>
            <a:ext cx="8229600" cy="4525963"/>
          </a:xfrm>
        </p:spPr>
        <p:txBody>
          <a:bodyPr/>
          <a:lstStyle/>
          <a:p>
            <a:pPr marL="0" indent="0" eaLnBrk="1" hangingPunct="1">
              <a:buFont typeface="Arial" panose="020B0604020202020204" pitchFamily="34" charset="0"/>
              <a:buNone/>
            </a:pPr>
            <a:r>
              <a:rPr lang="en-US" altLang="en-US" b="1" dirty="0" smtClean="0">
                <a:latin typeface="Arial" panose="020B0604020202020204" pitchFamily="34" charset="0"/>
                <a:cs typeface="Arial" panose="020B0604020202020204" pitchFamily="34" charset="0"/>
              </a:rPr>
              <a:t>5-409:</a:t>
            </a:r>
            <a:r>
              <a:rPr lang="en-US" altLang="en-US" dirty="0" smtClean="0">
                <a:latin typeface="Arial" panose="020B0604020202020204" pitchFamily="34" charset="0"/>
                <a:cs typeface="Arial" panose="020B0604020202020204" pitchFamily="34" charset="0"/>
              </a:rPr>
              <a:t> DoD employees shall not solicit or make sales to DoD personnel who are junior in rank, grade, or position, or to their family members on or off duty.</a:t>
            </a:r>
          </a:p>
          <a:p>
            <a:pPr lvl="1" eaLnBrk="1" hangingPunct="1"/>
            <a:r>
              <a:rPr lang="en-US" altLang="en-US" sz="3200" dirty="0" smtClean="0">
                <a:latin typeface="Arial" panose="020B0604020202020204" pitchFamily="34" charset="0"/>
                <a:cs typeface="Arial" panose="020B0604020202020204" pitchFamily="34" charset="0"/>
              </a:rPr>
              <a:t>Non-commercial personal or real property exception</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Sample Allegation</a:t>
            </a:r>
          </a:p>
        </p:txBody>
      </p:sp>
      <p:sp>
        <p:nvSpPr>
          <p:cNvPr id="64515" name="Rectangle 3"/>
          <p:cNvSpPr>
            <a:spLocks noGrp="1" noRot="1" noChangeArrowheads="1"/>
          </p:cNvSpPr>
          <p:nvPr>
            <p:ph idx="1"/>
          </p:nvPr>
        </p:nvSpPr>
        <p:spPr>
          <a:xfrm>
            <a:off x="457200" y="1748790"/>
            <a:ext cx="8229600" cy="4525963"/>
          </a:xfrm>
        </p:spPr>
        <p:txBody>
          <a:bodyPr/>
          <a:lstStyle/>
          <a:p>
            <a:pPr eaLnBrk="1" hangingPunct="1"/>
            <a:r>
              <a:rPr lang="en-US" altLang="en-US" dirty="0" smtClean="0">
                <a:latin typeface="Arial" panose="020B0604020202020204" pitchFamily="34" charset="0"/>
                <a:cs typeface="Arial" panose="020B0604020202020204" pitchFamily="34" charset="0"/>
              </a:rPr>
              <a:t>“That MSG Nice improperly solicited her subordinates to buy Girl Scout cookies from her for her daughter’s benefit in violation of DoD 5500.07-R, 5-409.”</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rrowheads="1"/>
          </p:cNvSpPr>
          <p:nvPr>
            <p:ph type="title"/>
          </p:nvPr>
        </p:nvSpPr>
        <p:spPr>
          <a:xfrm>
            <a:off x="1108710" y="274638"/>
            <a:ext cx="8229600" cy="1143000"/>
          </a:xfrm>
        </p:spPr>
        <p:txBody>
          <a:bodyPr/>
          <a:lstStyle/>
          <a:p>
            <a:pPr eaLnBrk="1" hangingPunct="1"/>
            <a:r>
              <a:rPr lang="en-US" altLang="en-US" sz="3200" dirty="0" smtClean="0">
                <a:latin typeface="Arial" panose="020B0604020202020204" pitchFamily="34" charset="0"/>
                <a:cs typeface="Arial" panose="020B0604020202020204" pitchFamily="34" charset="0"/>
              </a:rPr>
              <a:t>Post-Federal Employment Restrictions</a:t>
            </a:r>
            <a:br>
              <a:rPr lang="en-US" altLang="en-US" sz="3200" dirty="0" smtClean="0">
                <a:latin typeface="Arial" panose="020B0604020202020204" pitchFamily="34" charset="0"/>
                <a:cs typeface="Arial" panose="020B0604020202020204" pitchFamily="34" charset="0"/>
              </a:rPr>
            </a:br>
            <a:r>
              <a:rPr lang="en-US" altLang="en-US" sz="3200" dirty="0" smtClean="0">
                <a:latin typeface="Arial" panose="020B0604020202020204" pitchFamily="34" charset="0"/>
                <a:cs typeface="Arial" panose="020B0604020202020204" pitchFamily="34" charset="0"/>
              </a:rPr>
              <a:t>Seeking Employment</a:t>
            </a:r>
          </a:p>
        </p:txBody>
      </p:sp>
      <p:sp>
        <p:nvSpPr>
          <p:cNvPr id="65539" name="Rectangle 3"/>
          <p:cNvSpPr>
            <a:spLocks noGrp="1" noRot="1" noChangeArrowheads="1"/>
          </p:cNvSpPr>
          <p:nvPr>
            <p:ph idx="1"/>
          </p:nvPr>
        </p:nvSpPr>
        <p:spPr>
          <a:xfrm>
            <a:off x="457200" y="1840230"/>
            <a:ext cx="8229600" cy="4525963"/>
          </a:xfrm>
        </p:spPr>
        <p:txBody>
          <a:bodyPr/>
          <a:lstStyle/>
          <a:p>
            <a:pPr eaLnBrk="1" hangingPunct="1">
              <a:buFontTx/>
              <a:buChar char="•"/>
            </a:pPr>
            <a:r>
              <a:rPr lang="en-US" altLang="en-US" sz="2400" b="1" dirty="0" smtClean="0">
                <a:latin typeface="Arial" panose="020B0604020202020204" pitchFamily="34" charset="0"/>
                <a:cs typeface="Arial" panose="020B0604020202020204" pitchFamily="34" charset="0"/>
              </a:rPr>
              <a:t>41 USC 423	</a:t>
            </a:r>
          </a:p>
          <a:p>
            <a:pPr lvl="1" eaLnBrk="1" hangingPunct="1">
              <a:buFontTx/>
              <a:buChar char="•"/>
            </a:pPr>
            <a:r>
              <a:rPr lang="en-US" altLang="en-US" sz="2400" dirty="0" smtClean="0">
                <a:latin typeface="Arial" panose="020B0604020202020204" pitchFamily="34" charset="0"/>
                <a:cs typeface="Arial" panose="020B0604020202020204" pitchFamily="34" charset="0"/>
              </a:rPr>
              <a:t>Applies to all DoD personnel	</a:t>
            </a:r>
          </a:p>
          <a:p>
            <a:pPr lvl="1" eaLnBrk="1" hangingPunct="1">
              <a:buFontTx/>
              <a:buChar char="•"/>
            </a:pPr>
            <a:r>
              <a:rPr lang="en-US" altLang="en-US" sz="2400" dirty="0" smtClean="0">
                <a:latin typeface="Arial" panose="020B0604020202020204" pitchFamily="34" charset="0"/>
                <a:cs typeface="Arial" panose="020B0604020202020204" pitchFamily="34" charset="0"/>
              </a:rPr>
              <a:t>Prohibits personal and substantial participation in a DoD procurement valued at more than $100,000 </a:t>
            </a:r>
            <a:r>
              <a:rPr lang="en-US" altLang="en-US" sz="2400" b="1" dirty="0" smtClean="0">
                <a:latin typeface="Arial" panose="020B0604020202020204" pitchFamily="34" charset="0"/>
                <a:cs typeface="Arial" panose="020B0604020202020204" pitchFamily="34" charset="0"/>
              </a:rPr>
              <a:t>when seeking employment </a:t>
            </a:r>
            <a:r>
              <a:rPr lang="en-US" altLang="en-US" sz="2400" dirty="0" smtClean="0">
                <a:latin typeface="Arial" panose="020B0604020202020204" pitchFamily="34" charset="0"/>
                <a:cs typeface="Arial" panose="020B0604020202020204" pitchFamily="34" charset="0"/>
              </a:rPr>
              <a:t>with a bidder or offer.</a:t>
            </a:r>
          </a:p>
          <a:p>
            <a:pPr lvl="1" eaLnBrk="1" hangingPunct="1">
              <a:buFontTx/>
              <a:buChar char="•"/>
            </a:pPr>
            <a:r>
              <a:rPr lang="en-US" altLang="en-US" sz="2400" dirty="0" smtClean="0">
                <a:latin typeface="Arial" panose="020B0604020202020204" pitchFamily="34" charset="0"/>
                <a:cs typeface="Arial" panose="020B0604020202020204" pitchFamily="34" charset="0"/>
              </a:rPr>
              <a:t>Applies for one year after contract award, service, or decision or acceptance of compensation from prime contractor on a DoD contract valued in excess of $10,000,000.</a:t>
            </a:r>
          </a:p>
        </p:txBody>
      </p:sp>
      <p:grpSp>
        <p:nvGrpSpPr>
          <p:cNvPr id="7" name="Group 6"/>
          <p:cNvGrpSpPr/>
          <p:nvPr/>
        </p:nvGrpSpPr>
        <p:grpSpPr>
          <a:xfrm>
            <a:off x="7634287" y="1165860"/>
            <a:ext cx="1052513" cy="903288"/>
            <a:chOff x="7543799" y="925512"/>
            <a:chExt cx="1052513" cy="903288"/>
          </a:xfrm>
        </p:grpSpPr>
        <p:sp>
          <p:nvSpPr>
            <p:cNvPr id="8" name="AutoShape 1029"/>
            <p:cNvSpPr>
              <a:spLocks noChangeArrowheads="1"/>
            </p:cNvSpPr>
            <p:nvPr/>
          </p:nvSpPr>
          <p:spPr bwMode="auto">
            <a:xfrm>
              <a:off x="7543799" y="925512"/>
              <a:ext cx="1052513" cy="903288"/>
            </a:xfrm>
            <a:prstGeom prst="star5">
              <a:avLst/>
            </a:prstGeom>
            <a:solidFill>
              <a:srgbClr val="F9F965"/>
            </a:solidFill>
            <a:ln w="12700">
              <a:solidFill>
                <a:schemeClr val="tx1"/>
              </a:solidFill>
              <a:miter lim="800000"/>
              <a:headEnd/>
              <a:tailEnd/>
            </a:ln>
            <a:effectLst/>
          </p:spPr>
          <p:txBody>
            <a:bodyPr wrap="none" anchor="ctr"/>
            <a:lstStyle/>
            <a:p>
              <a:pPr algn="ctr" eaLnBrk="1" hangingPunct="1">
                <a:defRPr/>
              </a:pPr>
              <a:endParaRPr lang="en-US">
                <a:latin typeface="Arial" charset="0"/>
              </a:endParaRPr>
            </a:p>
          </p:txBody>
        </p:sp>
        <p:sp>
          <p:nvSpPr>
            <p:cNvPr id="9" name="Text Box 1030"/>
            <p:cNvSpPr txBox="1">
              <a:spLocks noChangeArrowheads="1"/>
            </p:cNvSpPr>
            <p:nvPr/>
          </p:nvSpPr>
          <p:spPr bwMode="auto">
            <a:xfrm>
              <a:off x="7620000" y="1253980"/>
              <a:ext cx="881081" cy="431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har char="•"/>
                <a:defRPr sz="3200" b="1">
                  <a:solidFill>
                    <a:schemeClr val="tx1"/>
                  </a:solidFill>
                  <a:latin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defRPr>
              </a:lvl9pPr>
            </a:lstStyle>
            <a:p>
              <a:pPr algn="ctr">
                <a:spcBef>
                  <a:spcPct val="0"/>
                </a:spcBef>
                <a:buFontTx/>
                <a:buNone/>
              </a:pPr>
              <a:r>
                <a:rPr lang="en-US" altLang="en-US" sz="1100" dirty="0" smtClean="0">
                  <a:cs typeface="Arial" panose="020B0604020202020204" pitchFamily="34" charset="0"/>
                </a:rPr>
                <a:t>ELO</a:t>
              </a:r>
            </a:p>
            <a:p>
              <a:pPr algn="ctr">
                <a:spcBef>
                  <a:spcPct val="0"/>
                </a:spcBef>
                <a:buFontTx/>
                <a:buNone/>
              </a:pPr>
              <a:r>
                <a:rPr lang="en-US" altLang="en-US" sz="1100" dirty="0" smtClean="0">
                  <a:cs typeface="Arial" panose="020B0604020202020204" pitchFamily="34" charset="0"/>
                </a:rPr>
                <a:t>3f</a:t>
              </a:r>
              <a:endParaRPr lang="en-US" altLang="en-US" sz="1100" dirty="0">
                <a:cs typeface="Arial" panose="020B0604020202020204" pitchFamily="34" charset="0"/>
              </a:endParaRPr>
            </a:p>
          </p:txBody>
        </p:sp>
      </p:gr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rrowheads="1"/>
          </p:cNvSpPr>
          <p:nvPr>
            <p:ph type="title"/>
          </p:nvPr>
        </p:nvSpPr>
        <p:spPr>
          <a:xfrm>
            <a:off x="982980" y="274638"/>
            <a:ext cx="8229600" cy="1143000"/>
          </a:xfrm>
        </p:spPr>
        <p:txBody>
          <a:bodyPr/>
          <a:lstStyle/>
          <a:p>
            <a:pPr eaLnBrk="1" hangingPunct="1"/>
            <a:r>
              <a:rPr lang="en-US" altLang="en-US" sz="4000" dirty="0" smtClean="0">
                <a:latin typeface="Arial" panose="020B0604020202020204" pitchFamily="34" charset="0"/>
                <a:cs typeface="Arial" panose="020B0604020202020204" pitchFamily="34" charset="0"/>
              </a:rPr>
              <a:t>Post-Federal Employment Restrictions</a:t>
            </a:r>
          </a:p>
        </p:txBody>
      </p:sp>
      <p:sp>
        <p:nvSpPr>
          <p:cNvPr id="69635" name="Rectangle 3"/>
          <p:cNvSpPr>
            <a:spLocks noGrp="1" noRot="1" noChangeArrowheads="1"/>
          </p:cNvSpPr>
          <p:nvPr>
            <p:ph idx="1"/>
          </p:nvPr>
        </p:nvSpPr>
        <p:spPr>
          <a:xfrm>
            <a:off x="457200" y="1794828"/>
            <a:ext cx="8229600" cy="4708525"/>
          </a:xfrm>
        </p:spPr>
        <p:txBody>
          <a:bodyPr/>
          <a:lstStyle/>
          <a:p>
            <a:pPr eaLnBrk="1" hangingPunct="1">
              <a:buFont typeface="Arial" panose="020B0604020202020204" pitchFamily="34" charset="0"/>
              <a:buNone/>
              <a:defRPr/>
            </a:pPr>
            <a:r>
              <a:rPr lang="en-US" altLang="en-US" sz="1800" b="1" dirty="0" smtClean="0">
                <a:latin typeface="Arial" panose="020B0604020202020204" pitchFamily="34" charset="0"/>
                <a:cs typeface="Arial" panose="020B0604020202020204" pitchFamily="34" charset="0"/>
              </a:rPr>
              <a:t>18 USC 207 </a:t>
            </a:r>
          </a:p>
          <a:p>
            <a:pPr eaLnBrk="1" hangingPunct="1">
              <a:buFontTx/>
              <a:buChar char="•"/>
              <a:defRPr/>
            </a:pPr>
            <a:r>
              <a:rPr lang="en-US" altLang="en-US" sz="1800" b="1" dirty="0" smtClean="0">
                <a:latin typeface="Arial" panose="020B0604020202020204" pitchFamily="34" charset="0"/>
                <a:cs typeface="Arial" panose="020B0604020202020204" pitchFamily="34" charset="0"/>
              </a:rPr>
              <a:t>1-Year Cooling Off Period</a:t>
            </a:r>
            <a:r>
              <a:rPr lang="en-US" altLang="en-US" sz="1800" dirty="0" smtClean="0">
                <a:latin typeface="Arial" panose="020B0604020202020204" pitchFamily="34" charset="0"/>
                <a:cs typeface="Arial" panose="020B0604020202020204" pitchFamily="34" charset="0"/>
              </a:rPr>
              <a:t>:  For GOs and SESs, prohibits communication for 1year on behalf of any other person before agency in which last served</a:t>
            </a:r>
          </a:p>
          <a:p>
            <a:pPr marL="0" indent="0" eaLnBrk="1" hangingPunct="1">
              <a:buFont typeface="Arial" panose="020B0604020202020204" pitchFamily="34" charset="0"/>
              <a:buNone/>
              <a:defRPr/>
            </a:pPr>
            <a:endParaRPr lang="en-US" altLang="en-US" sz="1800" dirty="0" smtClean="0">
              <a:latin typeface="Arial" panose="020B0604020202020204" pitchFamily="34" charset="0"/>
              <a:cs typeface="Arial" panose="020B0604020202020204" pitchFamily="34" charset="0"/>
            </a:endParaRPr>
          </a:p>
          <a:p>
            <a:pPr eaLnBrk="1" hangingPunct="1">
              <a:buFontTx/>
              <a:buChar char="•"/>
              <a:defRPr/>
            </a:pPr>
            <a:r>
              <a:rPr lang="en-US" altLang="en-US" sz="1800" b="1" dirty="0" smtClean="0">
                <a:latin typeface="Arial" panose="020B0604020202020204" pitchFamily="34" charset="0"/>
                <a:cs typeface="Arial" panose="020B0604020202020204" pitchFamily="34" charset="0"/>
              </a:rPr>
              <a:t>Lifetime Ban</a:t>
            </a:r>
            <a:r>
              <a:rPr lang="en-US" altLang="en-US" sz="1800" dirty="0" smtClean="0">
                <a:latin typeface="Arial" panose="020B0604020202020204" pitchFamily="34" charset="0"/>
                <a:cs typeface="Arial" panose="020B0604020202020204" pitchFamily="34" charset="0"/>
              </a:rPr>
              <a:t>:  For all federal employees, prohibits “communication to or appearance before” any federal agency regarding matters in which you </a:t>
            </a:r>
            <a:r>
              <a:rPr lang="en-US" altLang="en-US" sz="1800" b="1" dirty="0" smtClean="0">
                <a:latin typeface="Arial" panose="020B0604020202020204" pitchFamily="34" charset="0"/>
                <a:cs typeface="Arial" panose="020B0604020202020204" pitchFamily="34" charset="0"/>
              </a:rPr>
              <a:t>personally and substantially participated involving a specific party </a:t>
            </a:r>
            <a:r>
              <a:rPr lang="en-US" altLang="en-US" sz="1800" dirty="0" smtClean="0">
                <a:latin typeface="Arial" panose="020B0604020202020204" pitchFamily="34" charset="0"/>
                <a:cs typeface="Arial" panose="020B0604020202020204" pitchFamily="34" charset="0"/>
              </a:rPr>
              <a:t>and where U.S. is a party.</a:t>
            </a:r>
          </a:p>
          <a:p>
            <a:pPr marL="0" indent="0" eaLnBrk="1" hangingPunct="1">
              <a:buFont typeface="Arial" panose="020B0604020202020204" pitchFamily="34" charset="0"/>
              <a:buNone/>
              <a:defRPr/>
            </a:pPr>
            <a:endParaRPr lang="en-US" altLang="en-US" sz="1800" dirty="0" smtClean="0">
              <a:latin typeface="Arial" panose="020B0604020202020204" pitchFamily="34" charset="0"/>
              <a:cs typeface="Arial" panose="020B0604020202020204" pitchFamily="34" charset="0"/>
            </a:endParaRPr>
          </a:p>
          <a:p>
            <a:pPr eaLnBrk="1" hangingPunct="1">
              <a:buFontTx/>
              <a:buChar char="•"/>
              <a:defRPr/>
            </a:pPr>
            <a:r>
              <a:rPr lang="en-US" altLang="en-US" sz="1800" b="1" dirty="0" smtClean="0">
                <a:latin typeface="Arial" panose="020B0604020202020204" pitchFamily="34" charset="0"/>
                <a:cs typeface="Arial" panose="020B0604020202020204" pitchFamily="34" charset="0"/>
              </a:rPr>
              <a:t>2-Year Ban</a:t>
            </a:r>
            <a:r>
              <a:rPr lang="en-US" altLang="en-US" sz="1800" dirty="0" smtClean="0">
                <a:latin typeface="Arial" panose="020B0604020202020204" pitchFamily="34" charset="0"/>
                <a:cs typeface="Arial" panose="020B0604020202020204" pitchFamily="34" charset="0"/>
              </a:rPr>
              <a:t>:  Prohibits communication for 2 years before any federal agency regarding particular matters which you </a:t>
            </a:r>
            <a:r>
              <a:rPr lang="en-US" altLang="en-US" sz="1800" b="1" dirty="0" smtClean="0">
                <a:latin typeface="Arial" panose="020B0604020202020204" pitchFamily="34" charset="0"/>
                <a:cs typeface="Arial" panose="020B0604020202020204" pitchFamily="34" charset="0"/>
              </a:rPr>
              <a:t>reasonably should have known were actually pending under your official responsibility within 1 year before leaving federal service and involving a specific party </a:t>
            </a:r>
            <a:r>
              <a:rPr lang="en-US" altLang="en-US" sz="1800" dirty="0" smtClean="0">
                <a:latin typeface="Arial" panose="020B0604020202020204" pitchFamily="34" charset="0"/>
                <a:cs typeface="Arial" panose="020B0604020202020204" pitchFamily="34" charset="0"/>
              </a:rPr>
              <a:t>in which the U.S. has a direct and substantial interest.</a:t>
            </a:r>
          </a:p>
          <a:p>
            <a:pPr eaLnBrk="1" hangingPunct="1">
              <a:buFontTx/>
              <a:buChar char="•"/>
              <a:defRPr/>
            </a:pPr>
            <a:endParaRPr lang="en-US" altLang="en-US" sz="2800" dirty="0" smtClean="0"/>
          </a:p>
          <a:p>
            <a:pPr eaLnBrk="1" hangingPunct="1">
              <a:buFontTx/>
              <a:buChar char="•"/>
              <a:defRPr/>
            </a:pPr>
            <a:endParaRPr lang="en-US" altLang="en-US" sz="2800" dirty="0" smtClean="0"/>
          </a:p>
          <a:p>
            <a:pPr eaLnBrk="1" hangingPunct="1">
              <a:buFontTx/>
              <a:buChar char="•"/>
              <a:defRPr/>
            </a:pPr>
            <a:endParaRPr lang="en-US" altLang="en-US" sz="2800" dirty="0" smtClean="0"/>
          </a:p>
          <a:p>
            <a:pPr eaLnBrk="1" hangingPunct="1">
              <a:buFontTx/>
              <a:buNone/>
              <a:defRPr/>
            </a:pPr>
            <a:r>
              <a:rPr lang="en-US" altLang="en-US" sz="2000" dirty="0" smtClean="0"/>
              <a:t>		</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Gifts</a:t>
            </a:r>
          </a:p>
        </p:txBody>
      </p:sp>
      <p:sp>
        <p:nvSpPr>
          <p:cNvPr id="67587" name="Rectangle 3"/>
          <p:cNvSpPr>
            <a:spLocks noGrp="1" noRot="1" noChangeArrowheads="1"/>
          </p:cNvSpPr>
          <p:nvPr>
            <p:ph idx="1"/>
          </p:nvPr>
        </p:nvSpPr>
        <p:spPr>
          <a:xfrm>
            <a:off x="301625" y="1805940"/>
            <a:ext cx="4575175" cy="3048000"/>
          </a:xfrm>
        </p:spPr>
        <p:txBody>
          <a:bodyPr/>
          <a:lstStyle/>
          <a:p>
            <a:pPr eaLnBrk="1" hangingPunct="1"/>
            <a:r>
              <a:rPr lang="en-US" altLang="en-US" b="1" dirty="0" smtClean="0">
                <a:latin typeface="Arial" panose="020B0604020202020204" pitchFamily="34" charset="0"/>
                <a:cs typeface="Arial" panose="020B0604020202020204" pitchFamily="34" charset="0"/>
              </a:rPr>
              <a:t>5 CFR 2635.203-205</a:t>
            </a:r>
          </a:p>
          <a:p>
            <a:pPr eaLnBrk="1" hangingPunct="1"/>
            <a:r>
              <a:rPr lang="en-US" altLang="en-US" b="1" dirty="0" smtClean="0">
                <a:latin typeface="Arial" panose="020B0604020202020204" pitchFamily="34" charset="0"/>
                <a:cs typeface="Arial" panose="020B0604020202020204" pitchFamily="34" charset="0"/>
              </a:rPr>
              <a:t>JER 2-202, 2-203</a:t>
            </a:r>
          </a:p>
          <a:p>
            <a:pPr eaLnBrk="1" hangingPunct="1"/>
            <a:r>
              <a:rPr lang="en-US" altLang="en-US" dirty="0" smtClean="0">
                <a:latin typeface="Arial" panose="020B0604020202020204" pitchFamily="34" charset="0"/>
                <a:cs typeface="Arial" panose="020B0604020202020204" pitchFamily="34" charset="0"/>
              </a:rPr>
              <a:t>From outside sources</a:t>
            </a:r>
          </a:p>
          <a:p>
            <a:pPr eaLnBrk="1" hangingPunct="1"/>
            <a:r>
              <a:rPr lang="en-US" altLang="en-US" dirty="0" smtClean="0">
                <a:latin typeface="Arial" panose="020B0604020202020204" pitchFamily="34" charset="0"/>
                <a:cs typeface="Arial" panose="020B0604020202020204" pitchFamily="34" charset="0"/>
              </a:rPr>
              <a:t>From subordinates</a:t>
            </a:r>
          </a:p>
          <a:p>
            <a:pPr eaLnBrk="1" hangingPunct="1"/>
            <a:r>
              <a:rPr lang="en-US" altLang="en-US" dirty="0" smtClean="0">
                <a:latin typeface="Arial" panose="020B0604020202020204" pitchFamily="34" charset="0"/>
                <a:cs typeface="Arial" panose="020B0604020202020204" pitchFamily="34" charset="0"/>
              </a:rPr>
              <a:t>Foreign gifts</a:t>
            </a:r>
          </a:p>
        </p:txBody>
      </p:sp>
      <p:pic>
        <p:nvPicPr>
          <p:cNvPr id="67588" name="Picture 4" descr="MCj0398601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2743200"/>
            <a:ext cx="263525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 name="Group 7"/>
          <p:cNvGrpSpPr/>
          <p:nvPr/>
        </p:nvGrpSpPr>
        <p:grpSpPr>
          <a:xfrm>
            <a:off x="6934200" y="308928"/>
            <a:ext cx="1052513" cy="903288"/>
            <a:chOff x="7543799" y="925512"/>
            <a:chExt cx="1052513" cy="903288"/>
          </a:xfrm>
        </p:grpSpPr>
        <p:sp>
          <p:nvSpPr>
            <p:cNvPr id="9" name="AutoShape 1029"/>
            <p:cNvSpPr>
              <a:spLocks noChangeArrowheads="1"/>
            </p:cNvSpPr>
            <p:nvPr/>
          </p:nvSpPr>
          <p:spPr bwMode="auto">
            <a:xfrm>
              <a:off x="7543799" y="925512"/>
              <a:ext cx="1052513" cy="903288"/>
            </a:xfrm>
            <a:prstGeom prst="star5">
              <a:avLst/>
            </a:prstGeom>
            <a:solidFill>
              <a:srgbClr val="F9F965"/>
            </a:solidFill>
            <a:ln w="12700">
              <a:solidFill>
                <a:schemeClr val="tx1"/>
              </a:solidFill>
              <a:miter lim="800000"/>
              <a:headEnd/>
              <a:tailEnd/>
            </a:ln>
            <a:effectLst/>
          </p:spPr>
          <p:txBody>
            <a:bodyPr wrap="none" anchor="ctr"/>
            <a:lstStyle/>
            <a:p>
              <a:pPr algn="ctr" eaLnBrk="1" hangingPunct="1">
                <a:defRPr/>
              </a:pPr>
              <a:endParaRPr lang="en-US">
                <a:latin typeface="Arial" charset="0"/>
              </a:endParaRPr>
            </a:p>
          </p:txBody>
        </p:sp>
        <p:sp>
          <p:nvSpPr>
            <p:cNvPr id="10" name="Text Box 1030"/>
            <p:cNvSpPr txBox="1">
              <a:spLocks noChangeArrowheads="1"/>
            </p:cNvSpPr>
            <p:nvPr/>
          </p:nvSpPr>
          <p:spPr bwMode="auto">
            <a:xfrm>
              <a:off x="7620000" y="1253980"/>
              <a:ext cx="881081" cy="431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har char="•"/>
                <a:defRPr sz="3200" b="1">
                  <a:solidFill>
                    <a:schemeClr val="tx1"/>
                  </a:solidFill>
                  <a:latin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defRPr>
              </a:lvl9pPr>
            </a:lstStyle>
            <a:p>
              <a:pPr algn="ctr">
                <a:spcBef>
                  <a:spcPct val="0"/>
                </a:spcBef>
                <a:buFontTx/>
                <a:buNone/>
              </a:pPr>
              <a:r>
                <a:rPr lang="en-US" altLang="en-US" sz="1100" dirty="0" smtClean="0">
                  <a:cs typeface="Arial" panose="020B0604020202020204" pitchFamily="34" charset="0"/>
                </a:rPr>
                <a:t>ELO</a:t>
              </a:r>
            </a:p>
            <a:p>
              <a:pPr algn="ctr">
                <a:spcBef>
                  <a:spcPct val="0"/>
                </a:spcBef>
                <a:buFontTx/>
                <a:buNone/>
              </a:pPr>
              <a:r>
                <a:rPr lang="en-US" altLang="en-US" sz="1100" dirty="0" smtClean="0">
                  <a:cs typeface="Arial" panose="020B0604020202020204" pitchFamily="34" charset="0"/>
                </a:rPr>
                <a:t>3g</a:t>
              </a:r>
              <a:endParaRPr lang="en-US" altLang="en-US" sz="1100" dirty="0">
                <a:cs typeface="Arial" panose="020B0604020202020204" pitchFamily="34" charset="0"/>
              </a:endParaRPr>
            </a:p>
          </p:txBody>
        </p:sp>
      </p:gr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Question </a:t>
            </a:r>
          </a:p>
        </p:txBody>
      </p:sp>
      <p:sp>
        <p:nvSpPr>
          <p:cNvPr id="68611" name="Rectangle 3"/>
          <p:cNvSpPr>
            <a:spLocks noGrp="1" noRot="1" noChangeArrowheads="1"/>
          </p:cNvSpPr>
          <p:nvPr>
            <p:ph idx="1"/>
          </p:nvPr>
        </p:nvSpPr>
        <p:spPr>
          <a:xfrm>
            <a:off x="457200" y="1760220"/>
            <a:ext cx="8229600" cy="4525963"/>
          </a:xfrm>
        </p:spPr>
        <p:txBody>
          <a:bodyPr/>
          <a:lstStyle/>
          <a:p>
            <a:pPr eaLnBrk="1" hangingPunct="1"/>
            <a:r>
              <a:rPr lang="en-US" altLang="en-US" dirty="0" smtClean="0">
                <a:latin typeface="Arial" panose="020B0604020202020204" pitchFamily="34" charset="0"/>
                <a:cs typeface="Arial" panose="020B0604020202020204" pitchFamily="34" charset="0"/>
              </a:rPr>
              <a:t>At the change of command awards presentation, departing Battalion Commander receives $600 “special and infrequent occasion” gift from unit – shotgun</a:t>
            </a:r>
          </a:p>
          <a:p>
            <a:pPr eaLnBrk="1" hangingPunct="1"/>
            <a:r>
              <a:rPr lang="en-US" altLang="en-US" dirty="0" smtClean="0">
                <a:latin typeface="Arial" panose="020B0604020202020204" pitchFamily="34" charset="0"/>
                <a:cs typeface="Arial" panose="020B0604020202020204" pitchFamily="34" charset="0"/>
              </a:rPr>
              <a:t>Ethics Counselor advises him to remedy this by paying unit $300</a:t>
            </a:r>
          </a:p>
          <a:p>
            <a:pPr eaLnBrk="1" hangingPunct="1"/>
            <a:r>
              <a:rPr lang="en-US" altLang="en-US" dirty="0" smtClean="0">
                <a:latin typeface="Arial" panose="020B0604020202020204" pitchFamily="34" charset="0"/>
                <a:cs typeface="Arial" panose="020B0604020202020204" pitchFamily="34" charset="0"/>
              </a:rPr>
              <a:t>?</a:t>
            </a:r>
          </a:p>
        </p:txBody>
      </p:sp>
    </p:spTree>
  </p:cSld>
  <p:clrMapOvr>
    <a:masterClrMapping/>
  </p:clrMapOvr>
  <p:transition spd="slow"/>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rrowheads="1"/>
          </p:cNvSpPr>
          <p:nvPr>
            <p:ph type="title"/>
          </p:nvPr>
        </p:nvSpPr>
        <p:spPr>
          <a:xfrm>
            <a:off x="133350" y="152400"/>
            <a:ext cx="9067800" cy="1143000"/>
          </a:xfrm>
        </p:spPr>
        <p:txBody>
          <a:bodyPr/>
          <a:lstStyle/>
          <a:p>
            <a:pPr eaLnBrk="1" hangingPunct="1"/>
            <a:r>
              <a:rPr lang="en-US" altLang="en-US" sz="4000" dirty="0" smtClean="0">
                <a:latin typeface="Arial" panose="020B0604020202020204" pitchFamily="34" charset="0"/>
                <a:cs typeface="Arial" panose="020B0604020202020204" pitchFamily="34" charset="0"/>
              </a:rPr>
              <a:t>Gifts</a:t>
            </a:r>
            <a:br>
              <a:rPr lang="en-US" altLang="en-US" sz="4000" dirty="0" smtClean="0">
                <a:latin typeface="Arial" panose="020B0604020202020204" pitchFamily="34" charset="0"/>
                <a:cs typeface="Arial" panose="020B0604020202020204" pitchFamily="34" charset="0"/>
              </a:rPr>
            </a:br>
            <a:r>
              <a:rPr lang="en-US" altLang="en-US" sz="3200" dirty="0" smtClean="0">
                <a:latin typeface="Arial" panose="020B0604020202020204" pitchFamily="34" charset="0"/>
                <a:cs typeface="Arial" panose="020B0604020202020204" pitchFamily="34" charset="0"/>
              </a:rPr>
              <a:t>Method of Analysis </a:t>
            </a:r>
          </a:p>
        </p:txBody>
      </p:sp>
      <p:sp>
        <p:nvSpPr>
          <p:cNvPr id="69635" name="Rectangle 3"/>
          <p:cNvSpPr>
            <a:spLocks noGrp="1" noRot="1" noChangeArrowheads="1"/>
          </p:cNvSpPr>
          <p:nvPr>
            <p:ph idx="1"/>
          </p:nvPr>
        </p:nvSpPr>
        <p:spPr>
          <a:xfrm>
            <a:off x="457200" y="1863090"/>
            <a:ext cx="8229600" cy="4525963"/>
          </a:xfrm>
        </p:spPr>
        <p:txBody>
          <a:bodyPr/>
          <a:lstStyle/>
          <a:p>
            <a:pPr eaLnBrk="1" hangingPunct="1"/>
            <a:r>
              <a:rPr lang="en-US" altLang="en-US" dirty="0" smtClean="0">
                <a:latin typeface="Arial" panose="020B0604020202020204" pitchFamily="34" charset="0"/>
                <a:cs typeface="Arial" panose="020B0604020202020204" pitchFamily="34" charset="0"/>
              </a:rPr>
              <a:t>Is it a gift?</a:t>
            </a:r>
          </a:p>
          <a:p>
            <a:pPr eaLnBrk="1" hangingPunct="1"/>
            <a:r>
              <a:rPr lang="en-US" altLang="en-US" dirty="0" smtClean="0">
                <a:latin typeface="Arial" panose="020B0604020202020204" pitchFamily="34" charset="0"/>
                <a:cs typeface="Arial" panose="020B0604020202020204" pitchFamily="34" charset="0"/>
              </a:rPr>
              <a:t>Is it from a prohibited source or due to my official position?</a:t>
            </a:r>
          </a:p>
          <a:p>
            <a:pPr eaLnBrk="1" hangingPunct="1"/>
            <a:r>
              <a:rPr lang="en-US" altLang="en-US" dirty="0" smtClean="0">
                <a:latin typeface="Arial" panose="020B0604020202020204" pitchFamily="34" charset="0"/>
                <a:cs typeface="Arial" panose="020B0604020202020204" pitchFamily="34" charset="0"/>
              </a:rPr>
              <a:t>Does an exception apply?</a:t>
            </a:r>
          </a:p>
          <a:p>
            <a:pPr eaLnBrk="1" hangingPunct="1"/>
            <a:r>
              <a:rPr lang="en-US" altLang="en-US" dirty="0" smtClean="0">
                <a:latin typeface="Arial" panose="020B0604020202020204" pitchFamily="34" charset="0"/>
                <a:cs typeface="Arial" panose="020B0604020202020204" pitchFamily="34" charset="0"/>
              </a:rPr>
              <a:t>Should I reject the gift anyway?</a:t>
            </a:r>
          </a:p>
          <a:p>
            <a:pPr eaLnBrk="1" hangingPunct="1"/>
            <a:r>
              <a:rPr lang="en-US" altLang="en-US" dirty="0" smtClean="0">
                <a:latin typeface="Arial" panose="020B0604020202020204" pitchFamily="34" charset="0"/>
                <a:cs typeface="Arial" panose="020B0604020202020204" pitchFamily="34" charset="0"/>
              </a:rPr>
              <a:t>How do I handle impermissible gifts after receipt?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5 CFR 2635.107</a:t>
            </a:r>
          </a:p>
        </p:txBody>
      </p:sp>
      <p:sp>
        <p:nvSpPr>
          <p:cNvPr id="10243" name="Rectangle 3"/>
          <p:cNvSpPr>
            <a:spLocks noGrp="1" noRot="1" noChangeArrowheads="1"/>
          </p:cNvSpPr>
          <p:nvPr>
            <p:ph idx="1"/>
          </p:nvPr>
        </p:nvSpPr>
        <p:spPr>
          <a:xfrm>
            <a:off x="457200" y="1817370"/>
            <a:ext cx="8229600" cy="4525963"/>
          </a:xfrm>
        </p:spPr>
        <p:txBody>
          <a:bodyPr/>
          <a:lstStyle/>
          <a:p>
            <a:pPr eaLnBrk="1" hangingPunct="1">
              <a:lnSpc>
                <a:spcPct val="90000"/>
              </a:lnSpc>
            </a:pPr>
            <a:r>
              <a:rPr lang="en-US" altLang="en-US" sz="2800" dirty="0" smtClean="0">
                <a:latin typeface="Arial" panose="020B0604020202020204" pitchFamily="34" charset="0"/>
                <a:cs typeface="Arial" panose="020B0604020202020204" pitchFamily="34" charset="0"/>
              </a:rPr>
              <a:t>“Disciplinary action for violating this part of any supplemental agency regulations will not be taken against an employee who has engaged in conduct in good faith reliance upon the advice of an agency ethics official, provided that the employee, in seeking such advice, has made full disclosure of all relevant circumstances.”</a:t>
            </a:r>
          </a:p>
          <a:p>
            <a:pPr eaLnBrk="1" hangingPunct="1">
              <a:lnSpc>
                <a:spcPct val="90000"/>
              </a:lnSpc>
            </a:pPr>
            <a:r>
              <a:rPr lang="en-US" altLang="en-US" sz="2800" dirty="0" smtClean="0">
                <a:latin typeface="Arial" panose="020B0604020202020204" pitchFamily="34" charset="0"/>
                <a:cs typeface="Arial" panose="020B0604020202020204" pitchFamily="34" charset="0"/>
              </a:rPr>
              <a:t>Criminal caveat</a:t>
            </a:r>
          </a:p>
        </p:txBody>
      </p:sp>
      <p:pic>
        <p:nvPicPr>
          <p:cNvPr id="10244" name="Picture 4" descr="MCBD10020_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53200" y="5181600"/>
            <a:ext cx="1765300" cy="149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Gifts</a:t>
            </a:r>
          </a:p>
        </p:txBody>
      </p:sp>
      <p:sp>
        <p:nvSpPr>
          <p:cNvPr id="29699" name="Rectangle 3"/>
          <p:cNvSpPr>
            <a:spLocks noGrp="1" noRot="1" noChangeArrowheads="1"/>
          </p:cNvSpPr>
          <p:nvPr>
            <p:ph idx="1"/>
          </p:nvPr>
        </p:nvSpPr>
        <p:spPr>
          <a:xfrm>
            <a:off x="457200" y="1737360"/>
            <a:ext cx="8229600" cy="4525963"/>
          </a:xfrm>
        </p:spPr>
        <p:txBody>
          <a:bodyPr rtlCol="0">
            <a:normAutofit fontScale="55000" lnSpcReduction="20000"/>
          </a:bodyPr>
          <a:lstStyle/>
          <a:p>
            <a:pPr eaLnBrk="1" fontAlgn="auto" hangingPunct="1">
              <a:lnSpc>
                <a:spcPct val="80000"/>
              </a:lnSpc>
              <a:spcAft>
                <a:spcPts val="0"/>
              </a:spcAft>
              <a:defRPr/>
            </a:pPr>
            <a:r>
              <a:rPr lang="en-US" sz="4400" b="1" dirty="0" smtClean="0">
                <a:latin typeface="Arial" panose="020B0604020202020204" pitchFamily="34" charset="0"/>
                <a:cs typeface="Arial" panose="020B0604020202020204" pitchFamily="34" charset="0"/>
              </a:rPr>
              <a:t>5 CFR Section 2635.203(b) – “Gift” includes any</a:t>
            </a:r>
          </a:p>
          <a:p>
            <a:pPr lvl="1" eaLnBrk="1" fontAlgn="auto" hangingPunct="1">
              <a:lnSpc>
                <a:spcPct val="80000"/>
              </a:lnSpc>
              <a:spcAft>
                <a:spcPts val="0"/>
              </a:spcAft>
              <a:defRPr/>
            </a:pPr>
            <a:r>
              <a:rPr lang="en-US" sz="4400" b="1" dirty="0" smtClean="0">
                <a:latin typeface="Arial" panose="020B0604020202020204" pitchFamily="34" charset="0"/>
                <a:cs typeface="Arial" panose="020B0604020202020204" pitchFamily="34" charset="0"/>
              </a:rPr>
              <a:t>Gratuity</a:t>
            </a:r>
          </a:p>
          <a:p>
            <a:pPr lvl="1" eaLnBrk="1" fontAlgn="auto" hangingPunct="1">
              <a:lnSpc>
                <a:spcPct val="80000"/>
              </a:lnSpc>
              <a:spcAft>
                <a:spcPts val="0"/>
              </a:spcAft>
              <a:defRPr/>
            </a:pPr>
            <a:r>
              <a:rPr lang="en-US" sz="4400" b="1" dirty="0" smtClean="0">
                <a:latin typeface="Arial" panose="020B0604020202020204" pitchFamily="34" charset="0"/>
                <a:cs typeface="Arial" panose="020B0604020202020204" pitchFamily="34" charset="0"/>
              </a:rPr>
              <a:t>Favor</a:t>
            </a:r>
          </a:p>
          <a:p>
            <a:pPr lvl="1" eaLnBrk="1" fontAlgn="auto" hangingPunct="1">
              <a:lnSpc>
                <a:spcPct val="80000"/>
              </a:lnSpc>
              <a:spcAft>
                <a:spcPts val="0"/>
              </a:spcAft>
              <a:defRPr/>
            </a:pPr>
            <a:r>
              <a:rPr lang="en-US" sz="4400" b="1" dirty="0" smtClean="0">
                <a:latin typeface="Arial" panose="020B0604020202020204" pitchFamily="34" charset="0"/>
                <a:cs typeface="Arial" panose="020B0604020202020204" pitchFamily="34" charset="0"/>
              </a:rPr>
              <a:t>Discount</a:t>
            </a:r>
          </a:p>
          <a:p>
            <a:pPr lvl="1" eaLnBrk="1" fontAlgn="auto" hangingPunct="1">
              <a:lnSpc>
                <a:spcPct val="80000"/>
              </a:lnSpc>
              <a:spcAft>
                <a:spcPts val="0"/>
              </a:spcAft>
              <a:defRPr/>
            </a:pPr>
            <a:r>
              <a:rPr lang="en-US" sz="4400" b="1" dirty="0" smtClean="0">
                <a:latin typeface="Arial" panose="020B0604020202020204" pitchFamily="34" charset="0"/>
                <a:cs typeface="Arial" panose="020B0604020202020204" pitchFamily="34" charset="0"/>
              </a:rPr>
              <a:t>Entertainment</a:t>
            </a:r>
          </a:p>
          <a:p>
            <a:pPr lvl="1" eaLnBrk="1" fontAlgn="auto" hangingPunct="1">
              <a:lnSpc>
                <a:spcPct val="80000"/>
              </a:lnSpc>
              <a:spcAft>
                <a:spcPts val="0"/>
              </a:spcAft>
              <a:defRPr/>
            </a:pPr>
            <a:r>
              <a:rPr lang="en-US" sz="4400" b="1" dirty="0" smtClean="0">
                <a:latin typeface="Arial" panose="020B0604020202020204" pitchFamily="34" charset="0"/>
                <a:cs typeface="Arial" panose="020B0604020202020204" pitchFamily="34" charset="0"/>
              </a:rPr>
              <a:t>Hospitality</a:t>
            </a:r>
          </a:p>
          <a:p>
            <a:pPr lvl="1" eaLnBrk="1" fontAlgn="auto" hangingPunct="1">
              <a:lnSpc>
                <a:spcPct val="80000"/>
              </a:lnSpc>
              <a:spcAft>
                <a:spcPts val="0"/>
              </a:spcAft>
              <a:defRPr/>
            </a:pPr>
            <a:r>
              <a:rPr lang="en-US" sz="4400" b="1" dirty="0" smtClean="0">
                <a:latin typeface="Arial" panose="020B0604020202020204" pitchFamily="34" charset="0"/>
                <a:cs typeface="Arial" panose="020B0604020202020204" pitchFamily="34" charset="0"/>
              </a:rPr>
              <a:t>Loan</a:t>
            </a:r>
          </a:p>
          <a:p>
            <a:pPr lvl="1" eaLnBrk="1" fontAlgn="auto" hangingPunct="1">
              <a:lnSpc>
                <a:spcPct val="80000"/>
              </a:lnSpc>
              <a:spcAft>
                <a:spcPts val="0"/>
              </a:spcAft>
              <a:defRPr/>
            </a:pPr>
            <a:r>
              <a:rPr lang="en-US" sz="4400" b="1" dirty="0" smtClean="0">
                <a:latin typeface="Arial" panose="020B0604020202020204" pitchFamily="34" charset="0"/>
                <a:cs typeface="Arial" panose="020B0604020202020204" pitchFamily="34" charset="0"/>
              </a:rPr>
              <a:t>Forbearance</a:t>
            </a:r>
          </a:p>
          <a:p>
            <a:pPr lvl="1" eaLnBrk="1" fontAlgn="auto" hangingPunct="1">
              <a:lnSpc>
                <a:spcPct val="80000"/>
              </a:lnSpc>
              <a:spcAft>
                <a:spcPts val="0"/>
              </a:spcAft>
              <a:defRPr/>
            </a:pPr>
            <a:r>
              <a:rPr lang="en-US" sz="4400" b="1" dirty="0" smtClean="0">
                <a:latin typeface="Arial" panose="020B0604020202020204" pitchFamily="34" charset="0"/>
                <a:cs typeface="Arial" panose="020B0604020202020204" pitchFamily="34" charset="0"/>
              </a:rPr>
              <a:t>Or other item having monetary value, </a:t>
            </a:r>
          </a:p>
          <a:p>
            <a:pPr lvl="1" eaLnBrk="1" fontAlgn="auto" hangingPunct="1">
              <a:lnSpc>
                <a:spcPct val="80000"/>
              </a:lnSpc>
              <a:spcAft>
                <a:spcPts val="0"/>
              </a:spcAft>
              <a:defRPr/>
            </a:pPr>
            <a:r>
              <a:rPr lang="en-US" sz="4400" b="1" dirty="0" smtClean="0">
                <a:latin typeface="Arial" panose="020B0604020202020204" pitchFamily="34" charset="0"/>
                <a:cs typeface="Arial" panose="020B0604020202020204" pitchFamily="34" charset="0"/>
              </a:rPr>
              <a:t>Services</a:t>
            </a:r>
          </a:p>
          <a:p>
            <a:pPr lvl="1" eaLnBrk="1" fontAlgn="auto" hangingPunct="1">
              <a:lnSpc>
                <a:spcPct val="80000"/>
              </a:lnSpc>
              <a:spcAft>
                <a:spcPts val="0"/>
              </a:spcAft>
              <a:defRPr/>
            </a:pPr>
            <a:r>
              <a:rPr lang="en-US" sz="4400" b="1" dirty="0" smtClean="0">
                <a:latin typeface="Arial" panose="020B0604020202020204" pitchFamily="34" charset="0"/>
                <a:cs typeface="Arial" panose="020B0604020202020204" pitchFamily="34" charset="0"/>
              </a:rPr>
              <a:t>Training</a:t>
            </a:r>
          </a:p>
          <a:p>
            <a:pPr lvl="1" eaLnBrk="1" fontAlgn="auto" hangingPunct="1">
              <a:lnSpc>
                <a:spcPct val="80000"/>
              </a:lnSpc>
              <a:spcAft>
                <a:spcPts val="0"/>
              </a:spcAft>
              <a:defRPr/>
            </a:pPr>
            <a:r>
              <a:rPr lang="en-US" sz="4400" b="1" dirty="0" smtClean="0">
                <a:latin typeface="Arial" panose="020B0604020202020204" pitchFamily="34" charset="0"/>
                <a:cs typeface="Arial" panose="020B0604020202020204" pitchFamily="34" charset="0"/>
              </a:rPr>
              <a:t>Transportation</a:t>
            </a:r>
          </a:p>
          <a:p>
            <a:pPr lvl="1" eaLnBrk="1" fontAlgn="auto" hangingPunct="1">
              <a:lnSpc>
                <a:spcPct val="80000"/>
              </a:lnSpc>
              <a:spcAft>
                <a:spcPts val="0"/>
              </a:spcAft>
              <a:defRPr/>
            </a:pPr>
            <a:r>
              <a:rPr lang="en-US" sz="4400" b="1" dirty="0" smtClean="0">
                <a:latin typeface="Arial" panose="020B0604020202020204" pitchFamily="34" charset="0"/>
                <a:cs typeface="Arial" panose="020B0604020202020204" pitchFamily="34" charset="0"/>
              </a:rPr>
              <a:t>Local travel</a:t>
            </a:r>
          </a:p>
          <a:p>
            <a:pPr lvl="1" eaLnBrk="1" fontAlgn="auto" hangingPunct="1">
              <a:lnSpc>
                <a:spcPct val="80000"/>
              </a:lnSpc>
              <a:spcAft>
                <a:spcPts val="0"/>
              </a:spcAft>
              <a:defRPr/>
            </a:pPr>
            <a:r>
              <a:rPr lang="en-US" sz="4400" b="1" dirty="0" smtClean="0">
                <a:latin typeface="Arial" panose="020B0604020202020204" pitchFamily="34" charset="0"/>
                <a:cs typeface="Arial" panose="020B0604020202020204" pitchFamily="34" charset="0"/>
              </a:rPr>
              <a:t>Lodging, and</a:t>
            </a:r>
          </a:p>
          <a:p>
            <a:pPr lvl="1" eaLnBrk="1" fontAlgn="auto" hangingPunct="1">
              <a:lnSpc>
                <a:spcPct val="80000"/>
              </a:lnSpc>
              <a:spcAft>
                <a:spcPts val="0"/>
              </a:spcAft>
              <a:defRPr/>
            </a:pPr>
            <a:r>
              <a:rPr lang="en-US" sz="4400" b="1" dirty="0" smtClean="0">
                <a:latin typeface="Arial" panose="020B0604020202020204" pitchFamily="34" charset="0"/>
                <a:cs typeface="Arial" panose="020B0604020202020204" pitchFamily="34" charset="0"/>
              </a:rPr>
              <a:t>Meals</a:t>
            </a:r>
          </a:p>
          <a:p>
            <a:pPr lvl="1" eaLnBrk="1" fontAlgn="auto" hangingPunct="1">
              <a:lnSpc>
                <a:spcPct val="80000"/>
              </a:lnSpc>
              <a:spcAft>
                <a:spcPts val="0"/>
              </a:spcAft>
              <a:defRPr/>
            </a:pPr>
            <a:endParaRPr lang="en-US" sz="2000" b="1" dirty="0"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Gifts</a:t>
            </a:r>
          </a:p>
        </p:txBody>
      </p:sp>
      <p:sp>
        <p:nvSpPr>
          <p:cNvPr id="71683" name="Rectangle 3"/>
          <p:cNvSpPr>
            <a:spLocks noGrp="1" noRot="1" noChangeArrowheads="1"/>
          </p:cNvSpPr>
          <p:nvPr>
            <p:ph idx="1"/>
          </p:nvPr>
        </p:nvSpPr>
        <p:spPr/>
        <p:txBody>
          <a:bodyPr/>
          <a:lstStyle/>
          <a:p>
            <a:pPr eaLnBrk="1" hangingPunct="1">
              <a:lnSpc>
                <a:spcPct val="90000"/>
              </a:lnSpc>
            </a:pPr>
            <a:r>
              <a:rPr lang="en-US" altLang="en-US" sz="2400" dirty="0" smtClean="0">
                <a:latin typeface="Arial" panose="020B0604020202020204" pitchFamily="34" charset="0"/>
                <a:cs typeface="Arial" panose="020B0604020202020204" pitchFamily="34" charset="0"/>
              </a:rPr>
              <a:t>5 CFR 2635.203(b) – “Gift” does not include:</a:t>
            </a:r>
          </a:p>
          <a:p>
            <a:pPr lvl="1" eaLnBrk="1" hangingPunct="1">
              <a:lnSpc>
                <a:spcPct val="90000"/>
              </a:lnSpc>
            </a:pPr>
            <a:r>
              <a:rPr lang="en-US" altLang="en-US" sz="2400" dirty="0" smtClean="0">
                <a:latin typeface="Arial" panose="020B0604020202020204" pitchFamily="34" charset="0"/>
                <a:cs typeface="Arial" panose="020B0604020202020204" pitchFamily="34" charset="0"/>
              </a:rPr>
              <a:t>Modest items of food and refreshments other than as part of a meal;</a:t>
            </a:r>
          </a:p>
          <a:p>
            <a:pPr lvl="1" eaLnBrk="1" hangingPunct="1">
              <a:lnSpc>
                <a:spcPct val="90000"/>
              </a:lnSpc>
            </a:pPr>
            <a:r>
              <a:rPr lang="en-US" altLang="en-US" sz="2400" dirty="0" smtClean="0">
                <a:latin typeface="Arial" panose="020B0604020202020204" pitchFamily="34" charset="0"/>
                <a:cs typeface="Arial" panose="020B0604020202020204" pitchFamily="34" charset="0"/>
              </a:rPr>
              <a:t>Greeting cards and items with little intrinsic value such a plaques, certificates, and trophies, which are intended solely for presentation;</a:t>
            </a:r>
          </a:p>
          <a:p>
            <a:pPr lvl="1" eaLnBrk="1" hangingPunct="1">
              <a:lnSpc>
                <a:spcPct val="90000"/>
              </a:lnSpc>
            </a:pPr>
            <a:r>
              <a:rPr lang="en-US" altLang="en-US" sz="2400" dirty="0" smtClean="0">
                <a:latin typeface="Arial" panose="020B0604020202020204" pitchFamily="34" charset="0"/>
                <a:cs typeface="Arial" panose="020B0604020202020204" pitchFamily="34" charset="0"/>
              </a:rPr>
              <a:t>Benefits available to the public or to all government employees or all uniformed military personnel;</a:t>
            </a:r>
          </a:p>
          <a:p>
            <a:pPr lvl="1" eaLnBrk="1" hangingPunct="1">
              <a:lnSpc>
                <a:spcPct val="90000"/>
              </a:lnSpc>
            </a:pPr>
            <a:r>
              <a:rPr lang="en-US" altLang="en-US" sz="2400" dirty="0" smtClean="0">
                <a:latin typeface="Arial" panose="020B0604020202020204" pitchFamily="34" charset="0"/>
                <a:cs typeface="Arial" panose="020B0604020202020204" pitchFamily="34" charset="0"/>
              </a:rPr>
              <a:t>Prizes in contests and events open to the public;</a:t>
            </a:r>
          </a:p>
          <a:p>
            <a:pPr lvl="1" eaLnBrk="1" hangingPunct="1">
              <a:lnSpc>
                <a:spcPct val="90000"/>
              </a:lnSpc>
            </a:pPr>
            <a:r>
              <a:rPr lang="en-US" altLang="en-US" sz="2400" dirty="0" smtClean="0">
                <a:latin typeface="Arial" panose="020B0604020202020204" pitchFamily="34" charset="0"/>
                <a:cs typeface="Arial" panose="020B0604020202020204" pitchFamily="34" charset="0"/>
              </a:rPr>
              <a:t>Anything secured under government contract;</a:t>
            </a:r>
          </a:p>
          <a:p>
            <a:pPr lvl="1" eaLnBrk="1" hangingPunct="1">
              <a:lnSpc>
                <a:spcPct val="90000"/>
              </a:lnSpc>
            </a:pPr>
            <a:r>
              <a:rPr lang="en-US" altLang="en-US" sz="2400" dirty="0" smtClean="0">
                <a:latin typeface="Arial" panose="020B0604020202020204" pitchFamily="34" charset="0"/>
                <a:cs typeface="Arial" panose="020B0604020202020204" pitchFamily="34" charset="0"/>
              </a:rPr>
              <a:t>Anything for which employee paid full market value</a:t>
            </a:r>
          </a:p>
          <a:p>
            <a:pPr lvl="1" eaLnBrk="1" hangingPunct="1">
              <a:lnSpc>
                <a:spcPct val="90000"/>
              </a:lnSpc>
            </a:pPr>
            <a:endParaRPr lang="en-US" altLang="en-US" sz="2400" dirty="0" smtClean="0"/>
          </a:p>
          <a:p>
            <a:pPr lvl="1" eaLnBrk="1" hangingPunct="1">
              <a:lnSpc>
                <a:spcPct val="90000"/>
              </a:lnSpc>
            </a:pPr>
            <a:endParaRPr lang="en-US" altLang="en-US" sz="2400" dirty="0"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Gifts</a:t>
            </a:r>
          </a:p>
        </p:txBody>
      </p:sp>
      <p:sp>
        <p:nvSpPr>
          <p:cNvPr id="71683" name="Rectangle 3"/>
          <p:cNvSpPr>
            <a:spLocks noGrp="1" noRot="1" noChangeArrowheads="1"/>
          </p:cNvSpPr>
          <p:nvPr>
            <p:ph idx="1"/>
          </p:nvPr>
        </p:nvSpPr>
        <p:spPr>
          <a:xfrm>
            <a:off x="457200" y="1748790"/>
            <a:ext cx="8229600" cy="4525963"/>
          </a:xfrm>
        </p:spPr>
        <p:txBody>
          <a:bodyPr/>
          <a:lstStyle/>
          <a:p>
            <a:pPr eaLnBrk="1" hangingPunct="1">
              <a:defRPr/>
            </a:pPr>
            <a:r>
              <a:rPr lang="en-US" altLang="en-US" dirty="0" smtClean="0">
                <a:latin typeface="Arial" panose="020B0604020202020204" pitchFamily="34" charset="0"/>
                <a:cs typeface="Arial" panose="020B0604020202020204" pitchFamily="34" charset="0"/>
              </a:rPr>
              <a:t>5 CFR Section 2635.202 </a:t>
            </a:r>
          </a:p>
          <a:p>
            <a:pPr marL="0" indent="0" eaLnBrk="1" hangingPunct="1">
              <a:buFont typeface="Arial" panose="020B0604020202020204" pitchFamily="34" charset="0"/>
              <a:buNone/>
              <a:defRPr/>
            </a:pPr>
            <a:r>
              <a:rPr lang="en-US" altLang="en-US" dirty="0" smtClean="0">
                <a:latin typeface="Arial" panose="020B0604020202020204" pitchFamily="34" charset="0"/>
                <a:cs typeface="Arial" panose="020B0604020202020204" pitchFamily="34" charset="0"/>
              </a:rPr>
              <a:t>“Except as provided in this subpart, an employee shall not, directly or indirectly, solicit or accept a gift:</a:t>
            </a:r>
          </a:p>
          <a:p>
            <a:pPr lvl="1" eaLnBrk="1" hangingPunct="1">
              <a:defRPr/>
            </a:pPr>
            <a:r>
              <a:rPr lang="en-US" altLang="en-US" sz="3200" dirty="0" smtClean="0">
                <a:latin typeface="Arial" panose="020B0604020202020204" pitchFamily="34" charset="0"/>
                <a:cs typeface="Arial" panose="020B0604020202020204" pitchFamily="34" charset="0"/>
              </a:rPr>
              <a:t>(1)  From a prohibited source; or</a:t>
            </a:r>
          </a:p>
          <a:p>
            <a:pPr lvl="1" eaLnBrk="1" hangingPunct="1">
              <a:defRPr/>
            </a:pPr>
            <a:r>
              <a:rPr lang="en-US" altLang="en-US" sz="3200" dirty="0" smtClean="0">
                <a:latin typeface="Arial" panose="020B0604020202020204" pitchFamily="34" charset="0"/>
                <a:cs typeface="Arial" panose="020B0604020202020204" pitchFamily="34" charset="0"/>
              </a:rPr>
              <a:t>(2)  Given because of the employee’s official position.”</a:t>
            </a:r>
          </a:p>
          <a:p>
            <a:pPr eaLnBrk="1" hangingPunct="1">
              <a:buFont typeface="Arial" panose="020B0604020202020204" pitchFamily="34" charset="0"/>
              <a:buNone/>
              <a:defRPr/>
            </a:pPr>
            <a:endParaRPr lang="en-US" altLang="en-US" dirty="0" smtClean="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Gifts</a:t>
            </a:r>
          </a:p>
        </p:txBody>
      </p:sp>
      <p:sp>
        <p:nvSpPr>
          <p:cNvPr id="74755" name="Rectangle 3"/>
          <p:cNvSpPr>
            <a:spLocks noGrp="1" noRot="1" noChangeArrowheads="1"/>
          </p:cNvSpPr>
          <p:nvPr>
            <p:ph idx="1"/>
          </p:nvPr>
        </p:nvSpPr>
        <p:spPr>
          <a:xfrm>
            <a:off x="457200" y="1863090"/>
            <a:ext cx="8229600" cy="4525963"/>
          </a:xfrm>
        </p:spPr>
        <p:txBody>
          <a:bodyPr/>
          <a:lstStyle/>
          <a:p>
            <a:pPr eaLnBrk="1" hangingPunct="1">
              <a:defRPr/>
            </a:pPr>
            <a:r>
              <a:rPr lang="en-US" altLang="en-US" sz="2400" dirty="0" smtClean="0">
                <a:latin typeface="Arial" panose="020B0604020202020204" pitchFamily="34" charset="0"/>
                <a:cs typeface="Arial" panose="020B0604020202020204" pitchFamily="34" charset="0"/>
              </a:rPr>
              <a:t>5 CFR 2635.203(d) </a:t>
            </a:r>
          </a:p>
          <a:p>
            <a:pPr marL="0" indent="0" eaLnBrk="1" hangingPunct="1">
              <a:buFont typeface="Arial" panose="020B0604020202020204" pitchFamily="34" charset="0"/>
              <a:buNone/>
              <a:defRPr/>
            </a:pPr>
            <a:r>
              <a:rPr lang="en-US" altLang="en-US" sz="2400" dirty="0" smtClean="0">
                <a:latin typeface="Arial" panose="020B0604020202020204" pitchFamily="34" charset="0"/>
                <a:cs typeface="Arial" panose="020B0604020202020204" pitchFamily="34" charset="0"/>
              </a:rPr>
              <a:t>“Prohibited Source” means any person who</a:t>
            </a:r>
          </a:p>
          <a:p>
            <a:pPr lvl="1" eaLnBrk="1" hangingPunct="1">
              <a:defRPr/>
            </a:pPr>
            <a:r>
              <a:rPr lang="en-US" altLang="en-US" sz="2400" dirty="0" smtClean="0">
                <a:latin typeface="Arial" panose="020B0604020202020204" pitchFamily="34" charset="0"/>
                <a:cs typeface="Arial" panose="020B0604020202020204" pitchFamily="34" charset="0"/>
              </a:rPr>
              <a:t>Is seeking official action by the employee’s agency</a:t>
            </a:r>
          </a:p>
          <a:p>
            <a:pPr lvl="1" eaLnBrk="1" hangingPunct="1">
              <a:defRPr/>
            </a:pPr>
            <a:r>
              <a:rPr lang="en-US" altLang="en-US" sz="2400" dirty="0" smtClean="0">
                <a:latin typeface="Arial" panose="020B0604020202020204" pitchFamily="34" charset="0"/>
                <a:cs typeface="Arial" panose="020B0604020202020204" pitchFamily="34" charset="0"/>
              </a:rPr>
              <a:t>Does business or seeks to do business with the employees agency</a:t>
            </a:r>
          </a:p>
          <a:p>
            <a:pPr lvl="1" eaLnBrk="1" hangingPunct="1">
              <a:defRPr/>
            </a:pPr>
            <a:r>
              <a:rPr lang="en-US" altLang="en-US" sz="2400" dirty="0" smtClean="0">
                <a:latin typeface="Arial" panose="020B0604020202020204" pitchFamily="34" charset="0"/>
                <a:cs typeface="Arial" panose="020B0604020202020204" pitchFamily="34" charset="0"/>
              </a:rPr>
              <a:t>Conducts activities regulated by the employee’s agency</a:t>
            </a:r>
          </a:p>
          <a:p>
            <a:pPr lvl="1" eaLnBrk="1" hangingPunct="1">
              <a:defRPr/>
            </a:pPr>
            <a:r>
              <a:rPr lang="en-US" altLang="en-US" sz="2400" dirty="0" smtClean="0">
                <a:latin typeface="Arial" panose="020B0604020202020204" pitchFamily="34" charset="0"/>
                <a:cs typeface="Arial" panose="020B0604020202020204" pitchFamily="34" charset="0"/>
              </a:rPr>
              <a:t>Has interests that may be substantially affected by performance or nonperformance of employee’s official duties.</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Gifts</a:t>
            </a:r>
          </a:p>
        </p:txBody>
      </p:sp>
      <p:sp>
        <p:nvSpPr>
          <p:cNvPr id="74755" name="Rectangle 3"/>
          <p:cNvSpPr>
            <a:spLocks noGrp="1" noRot="1" noChangeArrowheads="1"/>
          </p:cNvSpPr>
          <p:nvPr>
            <p:ph idx="1"/>
          </p:nvPr>
        </p:nvSpPr>
        <p:spPr>
          <a:xfrm>
            <a:off x="457200" y="1714500"/>
            <a:ext cx="8229600" cy="4525963"/>
          </a:xfrm>
        </p:spPr>
        <p:txBody>
          <a:bodyPr/>
          <a:lstStyle/>
          <a:p>
            <a:pPr eaLnBrk="1" hangingPunct="1"/>
            <a:r>
              <a:rPr lang="en-US" altLang="en-US" dirty="0" smtClean="0">
                <a:latin typeface="Arial" panose="020B0604020202020204" pitchFamily="34" charset="0"/>
                <a:cs typeface="Arial" panose="020B0604020202020204" pitchFamily="34" charset="0"/>
              </a:rPr>
              <a:t>5 CFR section 2635.204 – EXCEPTIONS!</a:t>
            </a:r>
          </a:p>
          <a:p>
            <a:pPr lvl="1" eaLnBrk="1" hangingPunct="1"/>
            <a:r>
              <a:rPr lang="en-US" altLang="en-US" sz="3200" dirty="0" smtClean="0">
                <a:latin typeface="Arial" panose="020B0604020202020204" pitchFamily="34" charset="0"/>
                <a:cs typeface="Arial" panose="020B0604020202020204" pitchFamily="34" charset="0"/>
              </a:rPr>
              <a:t>Gifts of $20 or less ($20/$50 rule)</a:t>
            </a:r>
          </a:p>
          <a:p>
            <a:pPr lvl="1" eaLnBrk="1" hangingPunct="1"/>
            <a:r>
              <a:rPr lang="en-US" altLang="en-US" sz="3200" dirty="0" smtClean="0">
                <a:latin typeface="Arial" panose="020B0604020202020204" pitchFamily="34" charset="0"/>
                <a:cs typeface="Arial" panose="020B0604020202020204" pitchFamily="34" charset="0"/>
              </a:rPr>
              <a:t>Personal relationship gifts</a:t>
            </a:r>
          </a:p>
          <a:p>
            <a:pPr lvl="1" eaLnBrk="1" hangingPunct="1"/>
            <a:r>
              <a:rPr lang="en-US" altLang="en-US" sz="3200" dirty="0" smtClean="0">
                <a:latin typeface="Arial" panose="020B0604020202020204" pitchFamily="34" charset="0"/>
                <a:cs typeface="Arial" panose="020B0604020202020204" pitchFamily="34" charset="0"/>
              </a:rPr>
              <a:t>Widely attended gatherings</a:t>
            </a:r>
          </a:p>
          <a:p>
            <a:pPr lvl="1" eaLnBrk="1" hangingPunct="1"/>
            <a:r>
              <a:rPr lang="en-US" altLang="en-US" sz="3200" dirty="0" smtClean="0">
                <a:latin typeface="Arial" panose="020B0604020202020204" pitchFamily="34" charset="0"/>
                <a:cs typeface="Arial" panose="020B0604020202020204" pitchFamily="34" charset="0"/>
              </a:rPr>
              <a:t>Social invitations</a:t>
            </a:r>
          </a:p>
          <a:p>
            <a:pPr lvl="1" eaLnBrk="1" hangingPunct="1"/>
            <a:r>
              <a:rPr lang="en-US" altLang="en-US" sz="3200" dirty="0" smtClean="0">
                <a:latin typeface="Arial" panose="020B0604020202020204" pitchFamily="34" charset="0"/>
                <a:cs typeface="Arial" panose="020B0604020202020204" pitchFamily="34" charset="0"/>
              </a:rPr>
              <a:t>Meals, refreshments, and entertainment in foreign areas</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rrowheads="1"/>
          </p:cNvSpPr>
          <p:nvPr>
            <p:ph type="title"/>
          </p:nvPr>
        </p:nvSpPr>
        <p:spPr>
          <a:xfrm>
            <a:off x="811530" y="274638"/>
            <a:ext cx="8229600" cy="1143000"/>
          </a:xfrm>
        </p:spPr>
        <p:txBody>
          <a:bodyPr/>
          <a:lstStyle/>
          <a:p>
            <a:pPr eaLnBrk="1" hangingPunct="1"/>
            <a:r>
              <a:rPr lang="en-US" altLang="en-US" sz="4000" dirty="0" smtClean="0">
                <a:latin typeface="Arial" panose="020B0604020202020204" pitchFamily="34" charset="0"/>
                <a:cs typeface="Arial" panose="020B0604020202020204" pitchFamily="34" charset="0"/>
              </a:rPr>
              <a:t>Gifts Among Employees</a:t>
            </a:r>
          </a:p>
        </p:txBody>
      </p:sp>
      <p:sp>
        <p:nvSpPr>
          <p:cNvPr id="75779" name="Rectangle 3"/>
          <p:cNvSpPr>
            <a:spLocks noGrp="1" noRot="1" noChangeArrowheads="1"/>
          </p:cNvSpPr>
          <p:nvPr>
            <p:ph idx="1"/>
          </p:nvPr>
        </p:nvSpPr>
        <p:spPr>
          <a:xfrm>
            <a:off x="152400" y="1675448"/>
            <a:ext cx="8763000" cy="4525962"/>
          </a:xfrm>
        </p:spPr>
        <p:txBody>
          <a:bodyPr/>
          <a:lstStyle/>
          <a:p>
            <a:pPr eaLnBrk="1" hangingPunct="1"/>
            <a:r>
              <a:rPr lang="en-US" altLang="en-US" sz="2400" dirty="0" smtClean="0">
                <a:latin typeface="Arial" panose="020B0604020202020204" pitchFamily="34" charset="0"/>
                <a:cs typeface="Arial" panose="020B0604020202020204" pitchFamily="34" charset="0"/>
              </a:rPr>
              <a:t>5 CFR.302:  generally prohibits gift-giving/-receiving between employees of different ranks</a:t>
            </a:r>
          </a:p>
          <a:p>
            <a:pPr eaLnBrk="1" hangingPunct="1"/>
            <a:r>
              <a:rPr lang="en-US" altLang="en-US" sz="2400" dirty="0" smtClean="0">
                <a:latin typeface="Arial" panose="020B0604020202020204" pitchFamily="34" charset="0"/>
                <a:cs typeface="Arial" panose="020B0604020202020204" pitchFamily="34" charset="0"/>
              </a:rPr>
              <a:t>But of course, there are EXCEPTIONS!</a:t>
            </a:r>
          </a:p>
          <a:p>
            <a:pPr lvl="1" eaLnBrk="1" hangingPunct="1"/>
            <a:r>
              <a:rPr lang="en-US" altLang="en-US" sz="2400" dirty="0" smtClean="0">
                <a:latin typeface="Arial" panose="020B0604020202020204" pitchFamily="34" charset="0"/>
                <a:cs typeface="Arial" panose="020B0604020202020204" pitchFamily="34" charset="0"/>
              </a:rPr>
              <a:t>5 CFR section 2635.304 – </a:t>
            </a:r>
          </a:p>
          <a:p>
            <a:pPr lvl="2" eaLnBrk="1" hangingPunct="1"/>
            <a:r>
              <a:rPr lang="en-US" altLang="en-US" dirty="0" smtClean="0">
                <a:latin typeface="Arial" panose="020B0604020202020204" pitchFamily="34" charset="0"/>
                <a:cs typeface="Arial" panose="020B0604020202020204" pitchFamily="34" charset="0"/>
              </a:rPr>
              <a:t>Items (not cash) valued at $10 or less</a:t>
            </a:r>
          </a:p>
          <a:p>
            <a:pPr lvl="2" eaLnBrk="1" hangingPunct="1"/>
            <a:r>
              <a:rPr lang="en-US" altLang="en-US" dirty="0" smtClean="0">
                <a:latin typeface="Arial" panose="020B0604020202020204" pitchFamily="34" charset="0"/>
                <a:cs typeface="Arial" panose="020B0604020202020204" pitchFamily="34" charset="0"/>
              </a:rPr>
              <a:t>Office food</a:t>
            </a:r>
          </a:p>
          <a:p>
            <a:pPr lvl="2" eaLnBrk="1" hangingPunct="1"/>
            <a:r>
              <a:rPr lang="en-US" altLang="en-US" dirty="0" smtClean="0">
                <a:latin typeface="Arial" panose="020B0604020202020204" pitchFamily="34" charset="0"/>
                <a:cs typeface="Arial" panose="020B0604020202020204" pitchFamily="34" charset="0"/>
              </a:rPr>
              <a:t>Personal hospitality and items given in connection with personal hospitality</a:t>
            </a:r>
          </a:p>
          <a:p>
            <a:pPr lvl="2" eaLnBrk="1" hangingPunct="1"/>
            <a:r>
              <a:rPr lang="en-US" altLang="en-US" dirty="0" smtClean="0">
                <a:latin typeface="Arial" panose="020B0604020202020204" pitchFamily="34" charset="0"/>
                <a:cs typeface="Arial" panose="020B0604020202020204" pitchFamily="34" charset="0"/>
              </a:rPr>
              <a:t>Transferred leave</a:t>
            </a:r>
          </a:p>
          <a:p>
            <a:pPr lvl="2" eaLnBrk="1" hangingPunct="1"/>
            <a:r>
              <a:rPr lang="en-US" altLang="en-US" dirty="0" smtClean="0">
                <a:latin typeface="Arial" panose="020B0604020202020204" pitchFamily="34" charset="0"/>
                <a:cs typeface="Arial" panose="020B0604020202020204" pitchFamily="34" charset="0"/>
              </a:rPr>
              <a:t>Special, infrequent occasions</a:t>
            </a:r>
          </a:p>
          <a:p>
            <a:pPr lvl="2" eaLnBrk="1" hangingPunct="1"/>
            <a:r>
              <a:rPr lang="en-US" altLang="en-US" dirty="0" smtClean="0">
                <a:latin typeface="Arial" panose="020B0604020202020204" pitchFamily="34" charset="0"/>
                <a:cs typeface="Arial" panose="020B0604020202020204" pitchFamily="34" charset="0"/>
              </a:rPr>
              <a:t>Voluntary contributions</a:t>
            </a:r>
          </a:p>
          <a:p>
            <a:pPr lvl="2" eaLnBrk="1" hangingPunct="1"/>
            <a:endParaRPr lang="en-US" altLang="en-US" dirty="0" smtClean="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Question </a:t>
            </a:r>
          </a:p>
        </p:txBody>
      </p:sp>
      <p:sp>
        <p:nvSpPr>
          <p:cNvPr id="76803" name="Rectangle 3"/>
          <p:cNvSpPr>
            <a:spLocks noGrp="1" noRot="1" noChangeArrowheads="1"/>
          </p:cNvSpPr>
          <p:nvPr>
            <p:ph idx="1"/>
          </p:nvPr>
        </p:nvSpPr>
        <p:spPr>
          <a:xfrm>
            <a:off x="457200" y="2068830"/>
            <a:ext cx="8229600" cy="4525963"/>
          </a:xfrm>
        </p:spPr>
        <p:txBody>
          <a:bodyPr/>
          <a:lstStyle/>
          <a:p>
            <a:pPr eaLnBrk="1" hangingPunct="1"/>
            <a:r>
              <a:rPr lang="en-US" altLang="en-US" dirty="0" smtClean="0">
                <a:latin typeface="Arial" panose="020B0604020202020204" pitchFamily="34" charset="0"/>
                <a:cs typeface="Arial" panose="020B0604020202020204" pitchFamily="34" charset="0"/>
              </a:rPr>
              <a:t>True or False - No one may contribute more than $10 to a “special and infrequent occasion” gift.</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Gifts</a:t>
            </a:r>
            <a:r>
              <a:rPr lang="en-US" altLang="en-US" sz="3600" dirty="0" smtClean="0">
                <a:latin typeface="Arial" panose="020B0604020202020204" pitchFamily="34" charset="0"/>
                <a:cs typeface="Arial" panose="020B0604020202020204" pitchFamily="34" charset="0"/>
              </a:rPr>
              <a:t/>
            </a:r>
            <a:br>
              <a:rPr lang="en-US" altLang="en-US" sz="3600" dirty="0" smtClean="0">
                <a:latin typeface="Arial" panose="020B0604020202020204" pitchFamily="34" charset="0"/>
                <a:cs typeface="Arial" panose="020B0604020202020204" pitchFamily="34" charset="0"/>
              </a:rPr>
            </a:br>
            <a:r>
              <a:rPr lang="en-US" altLang="en-US" sz="3200" dirty="0" smtClean="0">
                <a:latin typeface="Arial" panose="020B0604020202020204" pitchFamily="34" charset="0"/>
                <a:cs typeface="Arial" panose="020B0604020202020204" pitchFamily="34" charset="0"/>
              </a:rPr>
              <a:t>Special, Infrequent Occasions</a:t>
            </a:r>
          </a:p>
        </p:txBody>
      </p:sp>
      <p:sp>
        <p:nvSpPr>
          <p:cNvPr id="77827" name="Rectangle 3"/>
          <p:cNvSpPr>
            <a:spLocks noGrp="1" noRot="1" noChangeArrowheads="1"/>
          </p:cNvSpPr>
          <p:nvPr>
            <p:ph idx="1"/>
          </p:nvPr>
        </p:nvSpPr>
        <p:spPr>
          <a:xfrm>
            <a:off x="304800" y="2359025"/>
            <a:ext cx="8540750" cy="4498975"/>
          </a:xfrm>
        </p:spPr>
        <p:txBody>
          <a:bodyPr/>
          <a:lstStyle/>
          <a:p>
            <a:pPr eaLnBrk="1" hangingPunct="1"/>
            <a:r>
              <a:rPr lang="en-US" altLang="en-US" dirty="0" smtClean="0">
                <a:latin typeface="Arial" panose="020B0604020202020204" pitchFamily="34" charset="0"/>
                <a:cs typeface="Arial" panose="020B0604020202020204" pitchFamily="34" charset="0"/>
              </a:rPr>
              <a:t>2635.304 – Special, Infrequent Occasions</a:t>
            </a:r>
          </a:p>
          <a:p>
            <a:pPr lvl="1" eaLnBrk="1" hangingPunct="1"/>
            <a:r>
              <a:rPr lang="en-US" altLang="en-US" sz="3200" dirty="0" smtClean="0">
                <a:latin typeface="Arial" panose="020B0604020202020204" pitchFamily="34" charset="0"/>
                <a:cs typeface="Arial" panose="020B0604020202020204" pitchFamily="34" charset="0"/>
              </a:rPr>
              <a:t>Marriage, illness, birth, or adoption of child</a:t>
            </a:r>
          </a:p>
          <a:p>
            <a:pPr lvl="1" eaLnBrk="1" hangingPunct="1"/>
            <a:r>
              <a:rPr lang="en-US" altLang="en-US" sz="3200" dirty="0" smtClean="0">
                <a:latin typeface="Arial" panose="020B0604020202020204" pitchFamily="34" charset="0"/>
                <a:cs typeface="Arial" panose="020B0604020202020204" pitchFamily="34" charset="0"/>
              </a:rPr>
              <a:t>Upon termination of subordinate / superior relationship</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Gifts</a:t>
            </a:r>
            <a:r>
              <a:rPr lang="en-US" altLang="en-US" sz="4000" dirty="0" smtClean="0"/>
              <a:t/>
            </a:r>
            <a:br>
              <a:rPr lang="en-US" altLang="en-US" sz="4000" dirty="0" smtClean="0"/>
            </a:br>
            <a:r>
              <a:rPr lang="en-US" altLang="en-US" sz="3200" dirty="0" smtClean="0">
                <a:latin typeface="Arial" panose="020B0604020202020204" pitchFamily="34" charset="0"/>
                <a:cs typeface="Arial" panose="020B0604020202020204" pitchFamily="34" charset="0"/>
              </a:rPr>
              <a:t>Special, Infrequent Occasions</a:t>
            </a:r>
          </a:p>
        </p:txBody>
      </p:sp>
      <p:sp>
        <p:nvSpPr>
          <p:cNvPr id="83971" name="Rectangle 3"/>
          <p:cNvSpPr>
            <a:spLocks noGrp="1" noRot="1" noChangeArrowheads="1"/>
          </p:cNvSpPr>
          <p:nvPr>
            <p:ph idx="1"/>
          </p:nvPr>
        </p:nvSpPr>
        <p:spPr>
          <a:xfrm>
            <a:off x="304800" y="2004060"/>
            <a:ext cx="8540750" cy="5108575"/>
          </a:xfrm>
        </p:spPr>
        <p:txBody>
          <a:bodyPr/>
          <a:lstStyle/>
          <a:p>
            <a:pPr marL="0" indent="0" eaLnBrk="1" hangingPunct="1">
              <a:buFont typeface="Arial" panose="020B0604020202020204" pitchFamily="34" charset="0"/>
              <a:buNone/>
              <a:defRPr/>
            </a:pPr>
            <a:r>
              <a:rPr lang="en-US" altLang="en-US" sz="2800" b="1" dirty="0" smtClean="0">
                <a:latin typeface="Arial" panose="020B0604020202020204" pitchFamily="34" charset="0"/>
                <a:cs typeface="Arial" panose="020B0604020202020204" pitchFamily="34" charset="0"/>
              </a:rPr>
              <a:t>2-203</a:t>
            </a:r>
          </a:p>
          <a:p>
            <a:pPr eaLnBrk="1" hangingPunct="1">
              <a:defRPr/>
            </a:pPr>
            <a:r>
              <a:rPr lang="en-US" altLang="en-US" sz="2800" dirty="0" smtClean="0">
                <a:latin typeface="Arial" panose="020B0604020202020204" pitchFamily="34" charset="0"/>
                <a:cs typeface="Arial" panose="020B0604020202020204" pitchFamily="34" charset="0"/>
              </a:rPr>
              <a:t>$300 limit on special, infrequent gifts from a group including a subordinate</a:t>
            </a:r>
          </a:p>
          <a:p>
            <a:pPr eaLnBrk="1" hangingPunct="1">
              <a:defRPr/>
            </a:pPr>
            <a:r>
              <a:rPr lang="en-US" altLang="en-US" sz="2800" dirty="0" smtClean="0">
                <a:latin typeface="Arial" panose="020B0604020202020204" pitchFamily="34" charset="0"/>
                <a:cs typeface="Arial" panose="020B0604020202020204" pitchFamily="34" charset="0"/>
              </a:rPr>
              <a:t>Aggregation of donating groups if there’s overlap</a:t>
            </a:r>
          </a:p>
          <a:p>
            <a:pPr eaLnBrk="1" hangingPunct="1">
              <a:defRPr/>
            </a:pPr>
            <a:r>
              <a:rPr lang="en-US" altLang="en-US" sz="2800" dirty="0" smtClean="0">
                <a:latin typeface="Arial" panose="020B0604020202020204" pitchFamily="34" charset="0"/>
                <a:cs typeface="Arial" panose="020B0604020202020204" pitchFamily="34" charset="0"/>
              </a:rPr>
              <a:t>No more than $10 may be solicited – all contributions voluntary</a:t>
            </a:r>
          </a:p>
          <a:p>
            <a:pPr eaLnBrk="1" hangingPunct="1">
              <a:defRPr/>
            </a:pPr>
            <a:r>
              <a:rPr lang="en-US" altLang="en-US" sz="2800" dirty="0" smtClean="0">
                <a:latin typeface="Arial" panose="020B0604020202020204" pitchFamily="34" charset="0"/>
                <a:cs typeface="Arial" panose="020B0604020202020204" pitchFamily="34" charset="0"/>
              </a:rPr>
              <a:t>Ethics counselor does not </a:t>
            </a:r>
            <a:r>
              <a:rPr lang="en-US" altLang="en-US" sz="2800" i="1" dirty="0" smtClean="0">
                <a:latin typeface="Arial" panose="020B0604020202020204" pitchFamily="34" charset="0"/>
                <a:cs typeface="Arial" panose="020B0604020202020204" pitchFamily="34" charset="0"/>
              </a:rPr>
              <a:t>have</a:t>
            </a:r>
            <a:r>
              <a:rPr lang="en-US" altLang="en-US" sz="2800" dirty="0" smtClean="0">
                <a:latin typeface="Arial" panose="020B0604020202020204" pitchFamily="34" charset="0"/>
                <a:cs typeface="Arial" panose="020B0604020202020204" pitchFamily="34" charset="0"/>
              </a:rPr>
              <a:t> to approve all gifts before the farewell – but it’s a good idea!</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rrowheads="1"/>
          </p:cNvSpPr>
          <p:nvPr>
            <p:ph type="title"/>
          </p:nvPr>
        </p:nvSpPr>
        <p:spPr>
          <a:xfrm>
            <a:off x="1143000" y="228600"/>
            <a:ext cx="8229600" cy="1143000"/>
          </a:xfrm>
        </p:spPr>
        <p:txBody>
          <a:bodyPr/>
          <a:lstStyle/>
          <a:p>
            <a:pPr eaLnBrk="1" hangingPunct="1"/>
            <a:r>
              <a:rPr lang="en-US" altLang="en-US" sz="3600" dirty="0" smtClean="0">
                <a:latin typeface="Arial" panose="020B0604020202020204" pitchFamily="34" charset="0"/>
                <a:cs typeface="Arial" panose="020B0604020202020204" pitchFamily="34" charset="0"/>
              </a:rPr>
              <a:t>Gifts From Foreign Governments</a:t>
            </a:r>
          </a:p>
        </p:txBody>
      </p:sp>
      <p:sp>
        <p:nvSpPr>
          <p:cNvPr id="79875" name="Rectangle 3"/>
          <p:cNvSpPr>
            <a:spLocks noGrp="1" noRot="1" noChangeArrowheads="1"/>
          </p:cNvSpPr>
          <p:nvPr>
            <p:ph idx="1"/>
          </p:nvPr>
        </p:nvSpPr>
        <p:spPr>
          <a:xfrm>
            <a:off x="301625" y="1981200"/>
            <a:ext cx="8540750" cy="4117975"/>
          </a:xfrm>
        </p:spPr>
        <p:txBody>
          <a:bodyPr/>
          <a:lstStyle/>
          <a:p>
            <a:pPr eaLnBrk="1" hangingPunct="1"/>
            <a:r>
              <a:rPr lang="en-US" altLang="en-US" b="1" dirty="0" smtClean="0">
                <a:latin typeface="Arial" panose="020B0604020202020204" pitchFamily="34" charset="0"/>
                <a:cs typeface="Arial" panose="020B0604020202020204" pitchFamily="34" charset="0"/>
              </a:rPr>
              <a:t>DoD 5500.07-R section 2-300, 5 USC 7342, </a:t>
            </a:r>
            <a:r>
              <a:rPr lang="en-US" altLang="en-US" b="1" dirty="0" err="1" smtClean="0">
                <a:latin typeface="Arial" panose="020B0604020202020204" pitchFamily="34" charset="0"/>
                <a:cs typeface="Arial" panose="020B0604020202020204" pitchFamily="34" charset="0"/>
              </a:rPr>
              <a:t>DoDD</a:t>
            </a:r>
            <a:r>
              <a:rPr lang="en-US" altLang="en-US" b="1" dirty="0" smtClean="0">
                <a:latin typeface="Arial" panose="020B0604020202020204" pitchFamily="34" charset="0"/>
                <a:cs typeface="Arial" panose="020B0604020202020204" pitchFamily="34" charset="0"/>
              </a:rPr>
              <a:t> 1005.13 and AR 600-8-22</a:t>
            </a:r>
          </a:p>
          <a:p>
            <a:pPr eaLnBrk="1" hangingPunct="1"/>
            <a:r>
              <a:rPr lang="en-US" altLang="en-US" dirty="0" smtClean="0">
                <a:latin typeface="Arial" panose="020B0604020202020204" pitchFamily="34" charset="0"/>
                <a:cs typeface="Arial" panose="020B0604020202020204" pitchFamily="34" charset="0"/>
              </a:rPr>
              <a:t>Ask for legal advice!</a:t>
            </a:r>
          </a:p>
          <a:p>
            <a:pPr eaLnBrk="1" hangingPunct="1"/>
            <a:r>
              <a:rPr lang="en-US" altLang="en-US" dirty="0" smtClean="0">
                <a:latin typeface="Arial" panose="020B0604020202020204" pitchFamily="34" charset="0"/>
                <a:cs typeface="Arial" panose="020B0604020202020204" pitchFamily="34" charset="0"/>
              </a:rPr>
              <a:t>A DoD employee may not accept a gift from a foreign government valued over $390</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33400" y="304800"/>
            <a:ext cx="8229600" cy="533400"/>
          </a:xfrm>
        </p:spPr>
        <p:txBody>
          <a:bodyPr/>
          <a:lstStyle/>
          <a:p>
            <a:pPr eaLnBrk="1" hangingPunct="1"/>
            <a:r>
              <a:rPr lang="en-US" altLang="en-US" sz="4000" dirty="0" smtClean="0">
                <a:latin typeface="Arial" panose="020B0604020202020204" pitchFamily="34" charset="0"/>
                <a:cs typeface="Arial" panose="020B0604020202020204" pitchFamily="34" charset="0"/>
              </a:rPr>
              <a:t>Ethical Decision Making</a:t>
            </a:r>
            <a:endParaRPr lang="en-US" altLang="en-US" dirty="0" smtClean="0">
              <a:latin typeface="Arial" panose="020B0604020202020204" pitchFamily="34" charset="0"/>
              <a:cs typeface="Arial" panose="020B0604020202020204" pitchFamily="34" charset="0"/>
            </a:endParaRPr>
          </a:p>
        </p:txBody>
      </p:sp>
      <p:sp>
        <p:nvSpPr>
          <p:cNvPr id="11267" name="Content Placeholder 4"/>
          <p:cNvSpPr>
            <a:spLocks noGrp="1"/>
          </p:cNvSpPr>
          <p:nvPr>
            <p:ph idx="1"/>
          </p:nvPr>
        </p:nvSpPr>
        <p:spPr>
          <a:xfrm>
            <a:off x="685800" y="1261110"/>
            <a:ext cx="7924800" cy="5614988"/>
          </a:xfrm>
        </p:spPr>
        <p:txBody>
          <a:bodyPr/>
          <a:lstStyle/>
          <a:p>
            <a:pPr>
              <a:spcBef>
                <a:spcPts val="1200"/>
              </a:spcBef>
              <a:buFont typeface="Wingdings" panose="05000000000000000000" pitchFamily="2" charset="2"/>
              <a:buChar char="Ø"/>
            </a:pPr>
            <a:endParaRPr lang="en-US" altLang="en-US" sz="2000" dirty="0" smtClean="0"/>
          </a:p>
          <a:p>
            <a:pPr>
              <a:spcBef>
                <a:spcPts val="1200"/>
              </a:spcBef>
            </a:pPr>
            <a:r>
              <a:rPr lang="en-US" altLang="en-US" sz="1800" dirty="0" smtClean="0">
                <a:latin typeface="Arial" panose="020B0604020202020204" pitchFamily="34" charset="0"/>
                <a:cs typeface="Arial" panose="020B0604020202020204" pitchFamily="34" charset="0"/>
              </a:rPr>
              <a:t>Law &amp; Rules – </a:t>
            </a:r>
            <a:r>
              <a:rPr lang="en-US" altLang="en-US" sz="1800" b="1" dirty="0" smtClean="0">
                <a:latin typeface="Arial" panose="020B0604020202020204" pitchFamily="34" charset="0"/>
                <a:cs typeface="Arial" panose="020B0604020202020204" pitchFamily="34" charset="0"/>
              </a:rPr>
              <a:t>“</a:t>
            </a:r>
            <a:r>
              <a:rPr lang="en-US" altLang="en-US" sz="1800" b="1" i="1" dirty="0" smtClean="0">
                <a:latin typeface="Arial" panose="020B0604020202020204" pitchFamily="34" charset="0"/>
                <a:cs typeface="Arial" panose="020B0604020202020204" pitchFamily="34" charset="0"/>
              </a:rPr>
              <a:t>Can</a:t>
            </a:r>
            <a:r>
              <a:rPr lang="en-US" altLang="en-US" sz="1800" b="1" dirty="0" smtClean="0">
                <a:latin typeface="Arial" panose="020B0604020202020204" pitchFamily="34" charset="0"/>
                <a:cs typeface="Arial" panose="020B0604020202020204" pitchFamily="34" charset="0"/>
              </a:rPr>
              <a:t> I take an action?”</a:t>
            </a:r>
          </a:p>
          <a:p>
            <a:pPr lvl="2">
              <a:spcBef>
                <a:spcPts val="1200"/>
              </a:spcBef>
              <a:buFont typeface="Wingdings" panose="05000000000000000000" pitchFamily="2" charset="2"/>
              <a:buChar char="Ø"/>
            </a:pPr>
            <a:r>
              <a:rPr lang="en-US" altLang="en-US" sz="1800" dirty="0" smtClean="0">
                <a:latin typeface="Arial" panose="020B0604020202020204" pitchFamily="34" charset="0"/>
                <a:cs typeface="Arial" panose="020B0604020202020204" pitchFamily="34" charset="0"/>
              </a:rPr>
              <a:t> An Ethics opinion will provide legal conclusions</a:t>
            </a:r>
          </a:p>
          <a:p>
            <a:pPr lvl="2">
              <a:spcBef>
                <a:spcPts val="1200"/>
              </a:spcBef>
              <a:buFont typeface="Wingdings" panose="05000000000000000000" pitchFamily="2" charset="2"/>
              <a:buChar char="Ø"/>
            </a:pPr>
            <a:r>
              <a:rPr lang="en-US" altLang="en-US" sz="1800" dirty="0" smtClean="0">
                <a:latin typeface="Arial" panose="020B0604020202020204" pitchFamily="34" charset="0"/>
                <a:cs typeface="Arial" panose="020B0604020202020204" pitchFamily="34" charset="0"/>
              </a:rPr>
              <a:t> Interpretive guidance for legal nuances</a:t>
            </a:r>
          </a:p>
          <a:p>
            <a:pPr>
              <a:spcBef>
                <a:spcPts val="1200"/>
              </a:spcBef>
            </a:pPr>
            <a:r>
              <a:rPr lang="en-US" altLang="en-US" sz="1800" dirty="0" smtClean="0">
                <a:latin typeface="Arial" panose="020B0604020202020204" pitchFamily="34" charset="0"/>
                <a:cs typeface="Arial" panose="020B0604020202020204" pitchFamily="34" charset="0"/>
              </a:rPr>
              <a:t>Values &amp; Judgment – </a:t>
            </a:r>
            <a:r>
              <a:rPr lang="en-US" altLang="en-US" sz="1800" b="1" dirty="0" smtClean="0">
                <a:latin typeface="Arial" panose="020B0604020202020204" pitchFamily="34" charset="0"/>
                <a:cs typeface="Arial" panose="020B0604020202020204" pitchFamily="34" charset="0"/>
              </a:rPr>
              <a:t>“</a:t>
            </a:r>
            <a:r>
              <a:rPr lang="en-US" altLang="en-US" sz="1800" b="1" i="1" dirty="0" smtClean="0">
                <a:latin typeface="Arial" panose="020B0604020202020204" pitchFamily="34" charset="0"/>
                <a:cs typeface="Arial" panose="020B0604020202020204" pitchFamily="34" charset="0"/>
              </a:rPr>
              <a:t>Should</a:t>
            </a:r>
            <a:r>
              <a:rPr lang="en-US" altLang="en-US" sz="1800" b="1" dirty="0" smtClean="0">
                <a:latin typeface="Arial" panose="020B0604020202020204" pitchFamily="34" charset="0"/>
                <a:cs typeface="Arial" panose="020B0604020202020204" pitchFamily="34" charset="0"/>
              </a:rPr>
              <a:t> I take an action?”</a:t>
            </a:r>
          </a:p>
          <a:p>
            <a:pPr lvl="2">
              <a:spcBef>
                <a:spcPts val="1200"/>
              </a:spcBef>
              <a:buFont typeface="Wingdings" panose="05000000000000000000" pitchFamily="2" charset="2"/>
              <a:buChar char="Ø"/>
            </a:pPr>
            <a:r>
              <a:rPr lang="en-US" altLang="en-US" sz="1800" dirty="0" smtClean="0">
                <a:latin typeface="Arial" panose="020B0604020202020204" pitchFamily="34" charset="0"/>
                <a:cs typeface="Arial" panose="020B0604020202020204" pitchFamily="34" charset="0"/>
              </a:rPr>
              <a:t> Ethics opinion may provide considerations or risk analysis</a:t>
            </a:r>
          </a:p>
          <a:p>
            <a:pPr lvl="2">
              <a:spcBef>
                <a:spcPts val="1200"/>
              </a:spcBef>
              <a:buFont typeface="Wingdings" panose="05000000000000000000" pitchFamily="2" charset="2"/>
              <a:buChar char="Ø"/>
            </a:pPr>
            <a:r>
              <a:rPr lang="en-US" altLang="en-US" sz="1800" dirty="0" smtClean="0">
                <a:latin typeface="Arial" panose="020B0604020202020204" pitchFamily="34" charset="0"/>
                <a:cs typeface="Arial" panose="020B0604020202020204" pitchFamily="34" charset="0"/>
              </a:rPr>
              <a:t> But subjective judgment is required to determine the propriety of the proposed action</a:t>
            </a:r>
          </a:p>
          <a:p>
            <a:pPr lvl="2">
              <a:spcBef>
                <a:spcPts val="1200"/>
              </a:spcBef>
              <a:buFont typeface="Wingdings" panose="05000000000000000000" pitchFamily="2" charset="2"/>
              <a:buChar char="Ø"/>
            </a:pPr>
            <a:r>
              <a:rPr lang="en-US" altLang="en-US" sz="1800" dirty="0" smtClean="0">
                <a:latin typeface="Arial" panose="020B0604020202020204" pitchFamily="34" charset="0"/>
                <a:cs typeface="Arial" panose="020B0604020202020204" pitchFamily="34" charset="0"/>
              </a:rPr>
              <a:t> Non-legal considerations:</a:t>
            </a:r>
          </a:p>
          <a:p>
            <a:pPr lvl="3">
              <a:spcBef>
                <a:spcPts val="1200"/>
              </a:spcBef>
            </a:pPr>
            <a:r>
              <a:rPr lang="en-US" altLang="en-US" sz="1800" b="1" dirty="0" smtClean="0">
                <a:latin typeface="Arial" panose="020B0604020202020204" pitchFamily="34" charset="0"/>
                <a:cs typeface="Arial" panose="020B0604020202020204" pitchFamily="34" charset="0"/>
              </a:rPr>
              <a:t>Public Perception / Optics</a:t>
            </a:r>
          </a:p>
          <a:p>
            <a:pPr lvl="3">
              <a:spcBef>
                <a:spcPts val="1200"/>
              </a:spcBef>
            </a:pPr>
            <a:r>
              <a:rPr lang="en-US" altLang="en-US" sz="1800" dirty="0" smtClean="0">
                <a:latin typeface="Arial" panose="020B0604020202020204" pitchFamily="34" charset="0"/>
                <a:cs typeface="Arial" panose="020B0604020202020204" pitchFamily="34" charset="0"/>
              </a:rPr>
              <a:t>Potential Congressional / Media interest</a:t>
            </a:r>
          </a:p>
          <a:p>
            <a:pPr lvl="3">
              <a:spcBef>
                <a:spcPts val="1200"/>
              </a:spcBef>
            </a:pPr>
            <a:r>
              <a:rPr lang="en-US" altLang="en-US" sz="1800" dirty="0" smtClean="0">
                <a:latin typeface="Arial" panose="020B0604020202020204" pitchFamily="34" charset="0"/>
                <a:cs typeface="Arial" panose="020B0604020202020204" pitchFamily="34" charset="0"/>
              </a:rPr>
              <a:t>What are the benefits to the Army? What are the Risks?</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3"/>
          <p:cNvSpPr>
            <a:spLocks noGrp="1" noRot="1" noChangeArrowheads="1"/>
          </p:cNvSpPr>
          <p:nvPr>
            <p:ph idx="1"/>
          </p:nvPr>
        </p:nvSpPr>
        <p:spPr>
          <a:xfrm>
            <a:off x="457200" y="1725930"/>
            <a:ext cx="8229600" cy="4525963"/>
          </a:xfrm>
        </p:spPr>
        <p:txBody>
          <a:bodyPr/>
          <a:lstStyle/>
          <a:p>
            <a:pPr eaLnBrk="1" hangingPunct="1"/>
            <a:r>
              <a:rPr lang="en-US" altLang="en-US" dirty="0" smtClean="0">
                <a:latin typeface="Arial" panose="020B0604020202020204" pitchFamily="34" charset="0"/>
                <a:cs typeface="Arial" panose="020B0604020202020204" pitchFamily="34" charset="0"/>
              </a:rPr>
              <a:t>You never </a:t>
            </a:r>
            <a:r>
              <a:rPr lang="en-US" altLang="en-US" i="1" dirty="0" smtClean="0">
                <a:latin typeface="Arial" panose="020B0604020202020204" pitchFamily="34" charset="0"/>
                <a:cs typeface="Arial" panose="020B0604020202020204" pitchFamily="34" charset="0"/>
              </a:rPr>
              <a:t>have to </a:t>
            </a:r>
            <a:r>
              <a:rPr lang="en-US" altLang="en-US" dirty="0" smtClean="0">
                <a:latin typeface="Arial" panose="020B0604020202020204" pitchFamily="34" charset="0"/>
                <a:cs typeface="Arial" panose="020B0604020202020204" pitchFamily="34" charset="0"/>
              </a:rPr>
              <a:t>accept a gift - - even if an exception applies!</a:t>
            </a:r>
          </a:p>
          <a:p>
            <a:pPr eaLnBrk="1" hangingPunct="1"/>
            <a:r>
              <a:rPr lang="en-US" altLang="en-US" dirty="0" smtClean="0">
                <a:latin typeface="Arial" panose="020B0604020202020204" pitchFamily="34" charset="0"/>
                <a:cs typeface="Arial" panose="020B0604020202020204" pitchFamily="34" charset="0"/>
              </a:rPr>
              <a:t>Do the right thing!</a:t>
            </a:r>
          </a:p>
        </p:txBody>
      </p:sp>
      <p:sp>
        <p:nvSpPr>
          <p:cNvPr id="80899" name="Text Box 4"/>
          <p:cNvSpPr txBox="1">
            <a:spLocks noChangeArrowheads="1"/>
          </p:cNvSpPr>
          <p:nvPr/>
        </p:nvSpPr>
        <p:spPr bwMode="auto">
          <a:xfrm>
            <a:off x="2399965" y="533400"/>
            <a:ext cx="397416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4000" b="1" dirty="0">
                <a:latin typeface="Arial" panose="020B0604020202020204" pitchFamily="34" charset="0"/>
                <a:cs typeface="Arial" panose="020B0604020202020204" pitchFamily="34" charset="0"/>
              </a:rPr>
              <a:t>HOWEVER . . . .</a:t>
            </a:r>
          </a:p>
        </p:txBody>
      </p:sp>
      <p:pic>
        <p:nvPicPr>
          <p:cNvPr id="80900" name="Picture 5" descr="MCj0242001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3048000"/>
            <a:ext cx="30480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rrowheads="1"/>
          </p:cNvSpPr>
          <p:nvPr>
            <p:ph type="title"/>
          </p:nvPr>
        </p:nvSpPr>
        <p:spPr>
          <a:xfrm>
            <a:off x="925830" y="274638"/>
            <a:ext cx="8229600" cy="1143000"/>
          </a:xfrm>
        </p:spPr>
        <p:txBody>
          <a:bodyPr/>
          <a:lstStyle/>
          <a:p>
            <a:pPr eaLnBrk="1" hangingPunct="1"/>
            <a:r>
              <a:rPr lang="en-US" altLang="en-US" sz="4000" dirty="0" smtClean="0">
                <a:latin typeface="Arial" panose="020B0604020202020204" pitchFamily="34" charset="0"/>
                <a:cs typeface="Arial" panose="020B0604020202020204" pitchFamily="34" charset="0"/>
              </a:rPr>
              <a:t>Gifts</a:t>
            </a:r>
            <a:r>
              <a:rPr lang="en-US" altLang="en-US" sz="4000" dirty="0" smtClean="0"/>
              <a:t/>
            </a:r>
            <a:br>
              <a:rPr lang="en-US" altLang="en-US" sz="4000" dirty="0" smtClean="0"/>
            </a:br>
            <a:r>
              <a:rPr lang="en-US" altLang="en-US" sz="2800" dirty="0" smtClean="0">
                <a:latin typeface="Arial" panose="020B0604020202020204" pitchFamily="34" charset="0"/>
                <a:cs typeface="Arial" panose="020B0604020202020204" pitchFamily="34" charset="0"/>
              </a:rPr>
              <a:t>Proper disposition of prohibited gifts</a:t>
            </a:r>
            <a:br>
              <a:rPr lang="en-US" altLang="en-US" sz="2800" dirty="0" smtClean="0">
                <a:latin typeface="Arial" panose="020B0604020202020204" pitchFamily="34" charset="0"/>
                <a:cs typeface="Arial" panose="020B0604020202020204" pitchFamily="34" charset="0"/>
              </a:rPr>
            </a:br>
            <a:endParaRPr lang="en-US" altLang="en-US" sz="2800" dirty="0" smtClean="0">
              <a:latin typeface="Arial" panose="020B0604020202020204" pitchFamily="34" charset="0"/>
              <a:cs typeface="Arial" panose="020B0604020202020204" pitchFamily="34" charset="0"/>
            </a:endParaRPr>
          </a:p>
        </p:txBody>
      </p:sp>
      <p:sp>
        <p:nvSpPr>
          <p:cNvPr id="81923" name="Rectangle 3"/>
          <p:cNvSpPr>
            <a:spLocks noGrp="1" noRot="1" noChangeArrowheads="1"/>
          </p:cNvSpPr>
          <p:nvPr>
            <p:ph idx="1"/>
          </p:nvPr>
        </p:nvSpPr>
        <p:spPr>
          <a:xfrm>
            <a:off x="457200" y="1954530"/>
            <a:ext cx="8229600" cy="4525963"/>
          </a:xfrm>
        </p:spPr>
        <p:txBody>
          <a:bodyPr/>
          <a:lstStyle/>
          <a:p>
            <a:pPr eaLnBrk="1" hangingPunct="1"/>
            <a:r>
              <a:rPr lang="en-US" altLang="en-US" dirty="0" smtClean="0">
                <a:latin typeface="Arial" panose="020B0604020202020204" pitchFamily="34" charset="0"/>
                <a:cs typeface="Arial" panose="020B0604020202020204" pitchFamily="34" charset="0"/>
              </a:rPr>
              <a:t>5 CFR section 2635.205</a:t>
            </a:r>
          </a:p>
          <a:p>
            <a:pPr lvl="1" eaLnBrk="1" hangingPunct="1"/>
            <a:r>
              <a:rPr lang="en-US" altLang="en-US" sz="3200" dirty="0" smtClean="0">
                <a:latin typeface="Arial" panose="020B0604020202020204" pitchFamily="34" charset="0"/>
                <a:cs typeface="Arial" panose="020B0604020202020204" pitchFamily="34" charset="0"/>
              </a:rPr>
              <a:t>Return it</a:t>
            </a:r>
          </a:p>
          <a:p>
            <a:pPr lvl="1" eaLnBrk="1" hangingPunct="1"/>
            <a:r>
              <a:rPr lang="en-US" altLang="en-US" sz="3200" dirty="0" smtClean="0">
                <a:latin typeface="Arial" panose="020B0604020202020204" pitchFamily="34" charset="0"/>
                <a:cs typeface="Arial" panose="020B0604020202020204" pitchFamily="34" charset="0"/>
              </a:rPr>
              <a:t>Pay FMV</a:t>
            </a:r>
          </a:p>
          <a:p>
            <a:pPr lvl="1" eaLnBrk="1" hangingPunct="1"/>
            <a:r>
              <a:rPr lang="en-US" altLang="en-US" sz="3200" dirty="0" smtClean="0">
                <a:latin typeface="Arial" panose="020B0604020202020204" pitchFamily="34" charset="0"/>
                <a:cs typeface="Arial" panose="020B0604020202020204" pitchFamily="34" charset="0"/>
              </a:rPr>
              <a:t>Share with office</a:t>
            </a:r>
          </a:p>
          <a:p>
            <a:pPr lvl="1" eaLnBrk="1" hangingPunct="1"/>
            <a:r>
              <a:rPr lang="en-US" altLang="en-US" sz="3200" dirty="0" smtClean="0">
                <a:latin typeface="Arial" panose="020B0604020202020204" pitchFamily="34" charset="0"/>
                <a:cs typeface="Arial" panose="020B0604020202020204" pitchFamily="34" charset="0"/>
              </a:rPr>
              <a:t>Give to MWR / GSA</a:t>
            </a:r>
          </a:p>
          <a:p>
            <a:pPr lvl="1" eaLnBrk="1" hangingPunct="1">
              <a:buFont typeface="Wingdings" panose="05000000000000000000" pitchFamily="2" charset="2"/>
              <a:buNone/>
            </a:pPr>
            <a:endParaRPr lang="en-US" altLang="en-US" sz="3200" dirty="0" smtClean="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Sample Allegation</a:t>
            </a:r>
          </a:p>
        </p:txBody>
      </p:sp>
      <p:sp>
        <p:nvSpPr>
          <p:cNvPr id="82947" name="Rectangle 3"/>
          <p:cNvSpPr>
            <a:spLocks noGrp="1" noRot="1" noChangeArrowheads="1"/>
          </p:cNvSpPr>
          <p:nvPr>
            <p:ph idx="1"/>
          </p:nvPr>
        </p:nvSpPr>
        <p:spPr>
          <a:xfrm>
            <a:off x="457200" y="1954530"/>
            <a:ext cx="8229600" cy="4525963"/>
          </a:xfrm>
        </p:spPr>
        <p:txBody>
          <a:bodyPr/>
          <a:lstStyle/>
          <a:p>
            <a:pPr eaLnBrk="1" hangingPunct="1"/>
            <a:r>
              <a:rPr lang="en-US" altLang="en-US" dirty="0" smtClean="0">
                <a:latin typeface="Arial" panose="020B0604020202020204" pitchFamily="34" charset="0"/>
                <a:cs typeface="Arial" panose="020B0604020202020204" pitchFamily="34" charset="0"/>
              </a:rPr>
              <a:t>“That SFC Cheese improperly ordered  subordinates to pay $25 each for COL Jordan’s farewell gift in violation of DoD 5500.07-R, section 2-203.”</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Sample Allegation</a:t>
            </a:r>
          </a:p>
        </p:txBody>
      </p:sp>
      <p:sp>
        <p:nvSpPr>
          <p:cNvPr id="83971" name="Rectangle 3"/>
          <p:cNvSpPr>
            <a:spLocks noGrp="1" noRot="1" noChangeArrowheads="1"/>
          </p:cNvSpPr>
          <p:nvPr>
            <p:ph idx="1"/>
          </p:nvPr>
        </p:nvSpPr>
        <p:spPr/>
        <p:txBody>
          <a:bodyPr/>
          <a:lstStyle/>
          <a:p>
            <a:pPr eaLnBrk="1" hangingPunct="1"/>
            <a:endParaRPr lang="en-US" altLang="en-US" dirty="0" smtClean="0"/>
          </a:p>
          <a:p>
            <a:pPr eaLnBrk="1" hangingPunct="1"/>
            <a:r>
              <a:rPr lang="en-US" altLang="en-US" dirty="0" smtClean="0">
                <a:latin typeface="Arial" panose="020B0604020202020204" pitchFamily="34" charset="0"/>
                <a:cs typeface="Arial" panose="020B0604020202020204" pitchFamily="34" charset="0"/>
              </a:rPr>
              <a:t>“That MG Purple improperly accepted a $35 lunch from </a:t>
            </a:r>
            <a:r>
              <a:rPr lang="en-US" altLang="en-US" dirty="0" err="1" smtClean="0">
                <a:latin typeface="Arial" panose="020B0604020202020204" pitchFamily="34" charset="0"/>
                <a:cs typeface="Arial" panose="020B0604020202020204" pitchFamily="34" charset="0"/>
              </a:rPr>
              <a:t>IMADefenseContractor</a:t>
            </a:r>
            <a:r>
              <a:rPr lang="en-US" altLang="en-US" dirty="0" smtClean="0">
                <a:latin typeface="Arial" panose="020B0604020202020204" pitchFamily="34" charset="0"/>
                <a:cs typeface="Arial" panose="020B0604020202020204" pitchFamily="34" charset="0"/>
              </a:rPr>
              <a:t>, a prohibited source, in violation of 5 CFR 2635.202.”</a:t>
            </a:r>
          </a:p>
          <a:p>
            <a:pPr eaLnBrk="1" hangingPunct="1"/>
            <a:endParaRPr lang="en-US" altLang="en-US" dirty="0" smtClean="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4994" name="Rectangle 2"/>
          <p:cNvSpPr>
            <a:spLocks noGrp="1" noRot="1" noChangeArrowheads="1"/>
          </p:cNvSpPr>
          <p:nvPr>
            <p:ph type="title"/>
          </p:nvPr>
        </p:nvSpPr>
        <p:spPr>
          <a:xfrm>
            <a:off x="994410" y="274638"/>
            <a:ext cx="8229600" cy="1143000"/>
          </a:xfrm>
        </p:spPr>
        <p:txBody>
          <a:bodyPr/>
          <a:lstStyle/>
          <a:p>
            <a:pPr eaLnBrk="1" hangingPunct="1"/>
            <a:r>
              <a:rPr lang="en-US" altLang="en-US" sz="4000" dirty="0" smtClean="0">
                <a:latin typeface="Arial" panose="020B0604020202020204" pitchFamily="34" charset="0"/>
                <a:cs typeface="Arial" panose="020B0604020202020204" pitchFamily="34" charset="0"/>
              </a:rPr>
              <a:t>Answers to my Questions</a:t>
            </a:r>
          </a:p>
        </p:txBody>
      </p:sp>
      <p:sp>
        <p:nvSpPr>
          <p:cNvPr id="84995" name="Rectangle 3"/>
          <p:cNvSpPr>
            <a:spLocks noGrp="1" noRot="1" noChangeArrowheads="1"/>
          </p:cNvSpPr>
          <p:nvPr>
            <p:ph idx="1"/>
          </p:nvPr>
        </p:nvSpPr>
        <p:spPr>
          <a:xfrm>
            <a:off x="457200" y="1969770"/>
            <a:ext cx="8229600" cy="4525963"/>
          </a:xfrm>
        </p:spPr>
        <p:txBody>
          <a:bodyPr/>
          <a:lstStyle/>
          <a:p>
            <a:pPr eaLnBrk="1" hangingPunct="1">
              <a:lnSpc>
                <a:spcPct val="80000"/>
              </a:lnSpc>
            </a:pPr>
            <a:r>
              <a:rPr lang="en-US" altLang="en-US" sz="2400" dirty="0" smtClean="0">
                <a:latin typeface="Arial" panose="020B0604020202020204" pitchFamily="34" charset="0"/>
                <a:cs typeface="Arial" panose="020B0604020202020204" pitchFamily="34" charset="0"/>
              </a:rPr>
              <a:t>AR 25-13, para. 3-2c, is more precise </a:t>
            </a:r>
          </a:p>
          <a:p>
            <a:pPr eaLnBrk="1" hangingPunct="1">
              <a:lnSpc>
                <a:spcPct val="80000"/>
              </a:lnSpc>
            </a:pPr>
            <a:r>
              <a:rPr lang="en-US" altLang="en-US" sz="2400" dirty="0" smtClean="0">
                <a:latin typeface="Arial" panose="020B0604020202020204" pitchFamily="34" charset="0"/>
                <a:cs typeface="Arial" panose="020B0604020202020204" pitchFamily="34" charset="0"/>
              </a:rPr>
              <a:t>Maybe / it depends</a:t>
            </a:r>
          </a:p>
          <a:p>
            <a:pPr eaLnBrk="1" hangingPunct="1">
              <a:lnSpc>
                <a:spcPct val="80000"/>
              </a:lnSpc>
            </a:pPr>
            <a:r>
              <a:rPr lang="en-US" altLang="en-US" sz="2400" dirty="0" smtClean="0">
                <a:latin typeface="Arial" panose="020B0604020202020204" pitchFamily="34" charset="0"/>
                <a:cs typeface="Arial" panose="020B0604020202020204" pitchFamily="34" charset="0"/>
              </a:rPr>
              <a:t>No, </a:t>
            </a:r>
            <a:r>
              <a:rPr lang="en-US" altLang="en-US" sz="2400" u="sng" dirty="0" smtClean="0">
                <a:latin typeface="Arial" panose="020B0604020202020204" pitchFamily="34" charset="0"/>
                <a:cs typeface="Arial" panose="020B0604020202020204" pitchFamily="34" charset="0"/>
              </a:rPr>
              <a:t>not entitled</a:t>
            </a:r>
            <a:r>
              <a:rPr lang="en-US" altLang="en-US" sz="2400" dirty="0" smtClean="0">
                <a:latin typeface="Arial" panose="020B0604020202020204" pitchFamily="34" charset="0"/>
                <a:cs typeface="Arial" panose="020B0604020202020204" pitchFamily="34" charset="0"/>
              </a:rPr>
              <a:t>, but can request thru Premium Class travel authority</a:t>
            </a:r>
          </a:p>
          <a:p>
            <a:pPr eaLnBrk="1" hangingPunct="1">
              <a:lnSpc>
                <a:spcPct val="80000"/>
              </a:lnSpc>
            </a:pPr>
            <a:r>
              <a:rPr lang="en-US" altLang="en-US" sz="2400" dirty="0" smtClean="0">
                <a:latin typeface="Arial" panose="020B0604020202020204" pitchFamily="34" charset="0"/>
                <a:cs typeface="Arial" panose="020B0604020202020204" pitchFamily="34" charset="0"/>
              </a:rPr>
              <a:t>True, you must file disqualification  </a:t>
            </a:r>
          </a:p>
          <a:p>
            <a:pPr eaLnBrk="1" hangingPunct="1">
              <a:lnSpc>
                <a:spcPct val="80000"/>
              </a:lnSpc>
            </a:pPr>
            <a:r>
              <a:rPr lang="en-US" altLang="en-US" sz="2400" dirty="0" smtClean="0">
                <a:latin typeface="Arial" panose="020B0604020202020204" pitchFamily="34" charset="0"/>
                <a:cs typeface="Arial" panose="020B0604020202020204" pitchFamily="34" charset="0"/>
              </a:rPr>
              <a:t>False: non-commercial personal or real property exception</a:t>
            </a:r>
          </a:p>
          <a:p>
            <a:pPr eaLnBrk="1" hangingPunct="1">
              <a:lnSpc>
                <a:spcPct val="80000"/>
              </a:lnSpc>
            </a:pPr>
            <a:r>
              <a:rPr lang="en-US" altLang="en-US" sz="2400" dirty="0" smtClean="0">
                <a:latin typeface="Arial" panose="020B0604020202020204" pitchFamily="34" charset="0"/>
                <a:cs typeface="Arial" panose="020B0604020202020204" pitchFamily="34" charset="0"/>
              </a:rPr>
              <a:t>#1 – Former commander is sheltered by the Ethics Counselor’s “get out of jail free” provision.  </a:t>
            </a:r>
          </a:p>
          <a:p>
            <a:pPr eaLnBrk="1" hangingPunct="1">
              <a:lnSpc>
                <a:spcPct val="80000"/>
              </a:lnSpc>
            </a:pPr>
            <a:r>
              <a:rPr lang="en-US" altLang="en-US" sz="2400" dirty="0" smtClean="0">
                <a:latin typeface="Arial" panose="020B0604020202020204" pitchFamily="34" charset="0"/>
                <a:cs typeface="Arial" panose="020B0604020202020204" pitchFamily="34" charset="0"/>
              </a:rPr>
              <a:t>False: you cannot </a:t>
            </a:r>
            <a:r>
              <a:rPr lang="en-US" altLang="en-US" sz="2400" u="sng" dirty="0" smtClean="0">
                <a:latin typeface="Arial" panose="020B0604020202020204" pitchFamily="34" charset="0"/>
                <a:cs typeface="Arial" panose="020B0604020202020204" pitchFamily="34" charset="0"/>
              </a:rPr>
              <a:t>solicit</a:t>
            </a:r>
            <a:r>
              <a:rPr lang="en-US" altLang="en-US" sz="2400" dirty="0" smtClean="0">
                <a:latin typeface="Arial" panose="020B0604020202020204" pitchFamily="34" charset="0"/>
                <a:cs typeface="Arial" panose="020B0604020202020204" pitchFamily="34" charset="0"/>
              </a:rPr>
              <a:t> more than $10, but individuals can contribute more than $10 for a “special and infrequent occasion” gift  </a:t>
            </a:r>
          </a:p>
        </p:txBody>
      </p:sp>
    </p:spTree>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rrowheads="1"/>
          </p:cNvSpPr>
          <p:nvPr>
            <p:ph type="title"/>
          </p:nvPr>
        </p:nvSpPr>
        <p:spPr>
          <a:xfrm>
            <a:off x="381000" y="1676400"/>
            <a:ext cx="8540750" cy="1143000"/>
          </a:xfrm>
        </p:spPr>
        <p:txBody>
          <a:bodyPr/>
          <a:lstStyle/>
          <a:p>
            <a:pPr eaLnBrk="1" hangingPunct="1"/>
            <a:r>
              <a:rPr lang="en-US" altLang="en-US" sz="4000" dirty="0" smtClean="0">
                <a:latin typeface="Arial" panose="020B0604020202020204" pitchFamily="34" charset="0"/>
                <a:cs typeface="Arial" panose="020B0604020202020204" pitchFamily="34" charset="0"/>
              </a:rPr>
              <a:t>What are your Questions?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a:xfrm>
            <a:off x="982980" y="381000"/>
            <a:ext cx="8229600" cy="1143000"/>
          </a:xfrm>
        </p:spPr>
        <p:txBody>
          <a:bodyPr/>
          <a:lstStyle/>
          <a:p>
            <a:pPr eaLnBrk="1" hangingPunct="1"/>
            <a:r>
              <a:rPr lang="en-US" altLang="en-US" sz="4000" dirty="0" smtClean="0">
                <a:latin typeface="Arial" panose="020B0604020202020204" pitchFamily="34" charset="0"/>
                <a:cs typeface="Arial" panose="020B0604020202020204" pitchFamily="34" charset="0"/>
              </a:rPr>
              <a:t>5 C.F.R. part 2635</a:t>
            </a:r>
            <a:br>
              <a:rPr lang="en-US" altLang="en-US" sz="4000" dirty="0" smtClean="0">
                <a:latin typeface="Arial" panose="020B0604020202020204" pitchFamily="34" charset="0"/>
                <a:cs typeface="Arial" panose="020B0604020202020204" pitchFamily="34" charset="0"/>
              </a:rPr>
            </a:br>
            <a:r>
              <a:rPr lang="en-US" altLang="en-US" sz="4000" dirty="0" smtClean="0">
                <a:latin typeface="Arial" panose="020B0604020202020204" pitchFamily="34" charset="0"/>
                <a:cs typeface="Arial" panose="020B0604020202020204" pitchFamily="34" charset="0"/>
              </a:rPr>
              <a:t>“Office of Government Ethics Regulation”</a:t>
            </a:r>
          </a:p>
        </p:txBody>
      </p:sp>
      <p:sp>
        <p:nvSpPr>
          <p:cNvPr id="13315" name="Rectangle 3"/>
          <p:cNvSpPr>
            <a:spLocks noGrp="1" noRot="1" noChangeArrowheads="1"/>
          </p:cNvSpPr>
          <p:nvPr>
            <p:ph idx="1"/>
          </p:nvPr>
        </p:nvSpPr>
        <p:spPr>
          <a:xfrm>
            <a:off x="457200" y="2240280"/>
            <a:ext cx="8229600" cy="4525963"/>
          </a:xfrm>
        </p:spPr>
        <p:txBody>
          <a:bodyPr/>
          <a:lstStyle/>
          <a:p>
            <a:pPr eaLnBrk="1" hangingPunct="1"/>
            <a:r>
              <a:rPr lang="en-US" altLang="en-US" sz="2400" dirty="0" smtClean="0">
                <a:latin typeface="Arial" panose="020B0604020202020204" pitchFamily="34" charset="0"/>
                <a:cs typeface="Arial" panose="020B0604020202020204" pitchFamily="34" charset="0"/>
              </a:rPr>
              <a:t>“Code of Federal Regulations”</a:t>
            </a:r>
          </a:p>
          <a:p>
            <a:pPr eaLnBrk="1" hangingPunct="1"/>
            <a:r>
              <a:rPr lang="en-US" altLang="en-US" sz="2400" dirty="0" smtClean="0">
                <a:latin typeface="Arial" panose="020B0604020202020204" pitchFamily="34" charset="0"/>
                <a:cs typeface="Arial" panose="020B0604020202020204" pitchFamily="34" charset="0"/>
              </a:rPr>
              <a:t>Applicable to </a:t>
            </a:r>
            <a:r>
              <a:rPr lang="en-US" altLang="en-US" sz="2400" b="1" dirty="0" smtClean="0">
                <a:latin typeface="Arial" panose="020B0604020202020204" pitchFamily="34" charset="0"/>
                <a:cs typeface="Arial" panose="020B0604020202020204" pitchFamily="34" charset="0"/>
              </a:rPr>
              <a:t>all</a:t>
            </a:r>
            <a:r>
              <a:rPr lang="en-US" altLang="en-US" sz="2400" dirty="0" smtClean="0">
                <a:latin typeface="Arial" panose="020B0604020202020204" pitchFamily="34" charset="0"/>
                <a:cs typeface="Arial" panose="020B0604020202020204" pitchFamily="34" charset="0"/>
              </a:rPr>
              <a:t> government employees</a:t>
            </a:r>
          </a:p>
          <a:p>
            <a:pPr eaLnBrk="1" hangingPunct="1"/>
            <a:r>
              <a:rPr lang="en-US" altLang="en-US" sz="2400" dirty="0" smtClean="0">
                <a:latin typeface="Arial" panose="020B0604020202020204" pitchFamily="34" charset="0"/>
                <a:cs typeface="Arial" panose="020B0604020202020204" pitchFamily="34" charset="0"/>
              </a:rPr>
              <a:t>Officers only – but JER applies it to enlisted members and Title 32 NG</a:t>
            </a:r>
          </a:p>
          <a:p>
            <a:pPr eaLnBrk="1" hangingPunct="1"/>
            <a:r>
              <a:rPr lang="en-US" altLang="en-US" sz="2400" dirty="0" smtClean="0">
                <a:latin typeface="Arial" panose="020B0604020202020204" pitchFamily="34" charset="0"/>
                <a:cs typeface="Arial" panose="020B0604020202020204" pitchFamily="34" charset="0"/>
              </a:rPr>
              <a:t>Supplemented by the JER</a:t>
            </a:r>
          </a:p>
          <a:p>
            <a:pPr eaLnBrk="1" hangingPunct="1"/>
            <a:r>
              <a:rPr lang="en-US" altLang="en-US" sz="2400" b="1" dirty="0" smtClean="0">
                <a:latin typeface="Arial" panose="020B0604020202020204" pitchFamily="34" charset="0"/>
                <a:cs typeface="Arial" panose="020B0604020202020204" pitchFamily="34" charset="0"/>
              </a:rPr>
              <a:t>https://ecfr.gov/</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The 14 Principles</a:t>
            </a:r>
          </a:p>
        </p:txBody>
      </p:sp>
      <p:sp>
        <p:nvSpPr>
          <p:cNvPr id="15363" name="Rectangle 3"/>
          <p:cNvSpPr>
            <a:spLocks noGrp="1" noRot="1" noChangeArrowheads="1"/>
          </p:cNvSpPr>
          <p:nvPr>
            <p:ph idx="1"/>
          </p:nvPr>
        </p:nvSpPr>
        <p:spPr/>
        <p:txBody>
          <a:bodyPr/>
          <a:lstStyle/>
          <a:p>
            <a:pPr eaLnBrk="1" hangingPunct="1"/>
            <a:r>
              <a:rPr lang="en-US" altLang="en-US" sz="2400" b="1" dirty="0" smtClean="0">
                <a:latin typeface="Arial" panose="020B0604020202020204" pitchFamily="34" charset="0"/>
                <a:cs typeface="Arial" panose="020B0604020202020204" pitchFamily="34" charset="0"/>
              </a:rPr>
              <a:t>Section 2635.101(b)</a:t>
            </a:r>
          </a:p>
          <a:p>
            <a:pPr lvl="1" eaLnBrk="1" hangingPunct="1"/>
            <a:r>
              <a:rPr lang="en-US" altLang="en-US" sz="2400" dirty="0" smtClean="0">
                <a:latin typeface="Arial" panose="020B0604020202020204" pitchFamily="34" charset="0"/>
                <a:cs typeface="Arial" panose="020B0604020202020204" pitchFamily="34" charset="0"/>
              </a:rPr>
              <a:t>(5) “Employees shall put forth honest effort in the performance of their duties.”</a:t>
            </a:r>
          </a:p>
          <a:p>
            <a:pPr lvl="1" eaLnBrk="1" hangingPunct="1"/>
            <a:r>
              <a:rPr lang="en-US" altLang="en-US" sz="2400" dirty="0" smtClean="0">
                <a:latin typeface="Arial" panose="020B0604020202020204" pitchFamily="34" charset="0"/>
                <a:cs typeface="Arial" panose="020B0604020202020204" pitchFamily="34" charset="0"/>
              </a:rPr>
              <a:t>(11) “Employees shall disclose waste, fraud, abuse, and corruption to appropriate authorities.”</a:t>
            </a:r>
          </a:p>
          <a:p>
            <a:pPr lvl="1" eaLnBrk="1" hangingPunct="1"/>
            <a:r>
              <a:rPr lang="en-US" altLang="en-US" sz="2400" dirty="0" smtClean="0">
                <a:latin typeface="Arial" panose="020B0604020202020204" pitchFamily="34" charset="0"/>
                <a:cs typeface="Arial" panose="020B0604020202020204" pitchFamily="34" charset="0"/>
              </a:rPr>
              <a:t>(14) “Employees shall endeavor to avoid any actions creating the appearance that they are violating the law or the ethical standards set forth in this part. . . . Determined from the perspective of a reasonable person with knowledge of the relevant facts.”</a:t>
            </a:r>
          </a:p>
          <a:p>
            <a:pPr eaLnBrk="1" hangingPunct="1"/>
            <a:endParaRPr lang="en-US" altLang="en-US" sz="28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2628</TotalTime>
  <Words>3533</Words>
  <Application>Microsoft Office PowerPoint</Application>
  <PresentationFormat>On-screen Show (4:3)</PresentationFormat>
  <Paragraphs>463</Paragraphs>
  <Slides>75</Slides>
  <Notes>5</Notes>
  <HiddenSlides>2</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75</vt:i4>
      </vt:variant>
    </vt:vector>
  </HeadingPairs>
  <TitlesOfParts>
    <vt:vector size="82" baseType="lpstr">
      <vt:lpstr>Arial</vt:lpstr>
      <vt:lpstr>Arial Black</vt:lpstr>
      <vt:lpstr>Calibri</vt:lpstr>
      <vt:lpstr>Impact</vt:lpstr>
      <vt:lpstr>Tahoma</vt:lpstr>
      <vt:lpstr>Wingdings</vt:lpstr>
      <vt:lpstr>Office Theme</vt:lpstr>
      <vt:lpstr>Ethics and Standards of Conduct for Inspectors General</vt:lpstr>
      <vt:lpstr>Enabling Learning Objectives</vt:lpstr>
      <vt:lpstr>Enabling Learning Objectives</vt:lpstr>
      <vt:lpstr>References</vt:lpstr>
      <vt:lpstr>The Ethics Counselor</vt:lpstr>
      <vt:lpstr>5 CFR 2635.107</vt:lpstr>
      <vt:lpstr>Ethical Decision Making</vt:lpstr>
      <vt:lpstr>5 C.F.R. part 2635 “Office of Government Ethics Regulation”</vt:lpstr>
      <vt:lpstr>The 14 Principles</vt:lpstr>
      <vt:lpstr>Sample Allegations - </vt:lpstr>
      <vt:lpstr>Use of Public Position  for Private Gain </vt:lpstr>
      <vt:lpstr>Sample Allegation</vt:lpstr>
      <vt:lpstr>Joint Ethics Regulation DoD 5500.07-R </vt:lpstr>
      <vt:lpstr>Joint Ethics Regulation – What’s In It?  (DoD 5500.07-R, 30 Aug 93, Changes 1-7)</vt:lpstr>
      <vt:lpstr>Question </vt:lpstr>
      <vt:lpstr>Use of Government Communications Resources</vt:lpstr>
      <vt:lpstr>Use of Government Communications Resources</vt:lpstr>
      <vt:lpstr>Use of Government  Communications Resources  </vt:lpstr>
      <vt:lpstr>Gov’t Emails Releasable!</vt:lpstr>
      <vt:lpstr>Sample Allegation</vt:lpstr>
      <vt:lpstr>Question </vt:lpstr>
      <vt:lpstr>Use of Other Government Resources</vt:lpstr>
      <vt:lpstr>Sample Allegation</vt:lpstr>
      <vt:lpstr>Non-Federal Entities</vt:lpstr>
      <vt:lpstr>Official Participation  in Non-Federal Entities Membership and Management </vt:lpstr>
      <vt:lpstr>Official Participation  in Non-Federal Entities Co-Sponsorship</vt:lpstr>
      <vt:lpstr>Official Participation  in Non-Federal Entities Endorsement</vt:lpstr>
      <vt:lpstr>Personal Participation  in Non-Federal Entities</vt:lpstr>
      <vt:lpstr>Sample Allegation</vt:lpstr>
      <vt:lpstr>Sample Allegation</vt:lpstr>
      <vt:lpstr>Travel References</vt:lpstr>
      <vt:lpstr>Travel</vt:lpstr>
      <vt:lpstr>Question </vt:lpstr>
      <vt:lpstr>Air Travel</vt:lpstr>
      <vt:lpstr>Air Travel</vt:lpstr>
      <vt:lpstr>Air Travel</vt:lpstr>
      <vt:lpstr>Air Travel</vt:lpstr>
      <vt:lpstr>Spouse Travel</vt:lpstr>
      <vt:lpstr>Spouse Travel</vt:lpstr>
      <vt:lpstr>NTV Use</vt:lpstr>
      <vt:lpstr>NTV Use</vt:lpstr>
      <vt:lpstr>NTV Use </vt:lpstr>
      <vt:lpstr>NTV Use</vt:lpstr>
      <vt:lpstr>NTV Use</vt:lpstr>
      <vt:lpstr>NTV Use</vt:lpstr>
      <vt:lpstr>Government Funded Rental Cars</vt:lpstr>
      <vt:lpstr>Sample Allegation</vt:lpstr>
      <vt:lpstr>Sample Allegation</vt:lpstr>
      <vt:lpstr>Question </vt:lpstr>
      <vt:lpstr>JER Chapter 5 –  Conflicts of Interest</vt:lpstr>
      <vt:lpstr>Conflicts of Interest</vt:lpstr>
      <vt:lpstr>Question </vt:lpstr>
      <vt:lpstr>Conflicts of Interest</vt:lpstr>
      <vt:lpstr>Sample Allegation</vt:lpstr>
      <vt:lpstr>Post-Federal Employment Restrictions Seeking Employment</vt:lpstr>
      <vt:lpstr>Post-Federal Employment Restrictions</vt:lpstr>
      <vt:lpstr>Gifts</vt:lpstr>
      <vt:lpstr>Question </vt:lpstr>
      <vt:lpstr>Gifts Method of Analysis </vt:lpstr>
      <vt:lpstr>Gifts</vt:lpstr>
      <vt:lpstr>Gifts</vt:lpstr>
      <vt:lpstr>Gifts</vt:lpstr>
      <vt:lpstr>Gifts</vt:lpstr>
      <vt:lpstr>Gifts</vt:lpstr>
      <vt:lpstr>Gifts Among Employees</vt:lpstr>
      <vt:lpstr>Question </vt:lpstr>
      <vt:lpstr>Gifts Special, Infrequent Occasions</vt:lpstr>
      <vt:lpstr>Gifts Special, Infrequent Occasions</vt:lpstr>
      <vt:lpstr>Gifts From Foreign Governments</vt:lpstr>
      <vt:lpstr>PowerPoint Presentation</vt:lpstr>
      <vt:lpstr>Gifts Proper disposition of prohibited gifts </vt:lpstr>
      <vt:lpstr>Sample Allegation</vt:lpstr>
      <vt:lpstr>Sample Allegation</vt:lpstr>
      <vt:lpstr>Answers to my Questions</vt:lpstr>
      <vt:lpstr>What are your Questions?</vt:lpstr>
    </vt:vector>
  </TitlesOfParts>
  <Company>Personal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 for Inspectors General</dc:title>
  <dc:creator>Peggy</dc:creator>
  <cp:lastModifiedBy>Maxwell, Margaret J Mrs CIV USA USAIGNET</cp:lastModifiedBy>
  <cp:revision>243</cp:revision>
  <cp:lastPrinted>2019-07-02T20:12:07Z</cp:lastPrinted>
  <dcterms:created xsi:type="dcterms:W3CDTF">2005-05-29T00:03:50Z</dcterms:created>
  <dcterms:modified xsi:type="dcterms:W3CDTF">2022-08-08T13:37:39Z</dcterms:modified>
</cp:coreProperties>
</file>