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4618" r:id="rId2"/>
  </p:sldMasterIdLst>
  <p:notesMasterIdLst>
    <p:notesMasterId r:id="rId58"/>
  </p:notesMasterIdLst>
  <p:handoutMasterIdLst>
    <p:handoutMasterId r:id="rId59"/>
  </p:handoutMasterIdLst>
  <p:sldIdLst>
    <p:sldId id="578" r:id="rId3"/>
    <p:sldId id="512" r:id="rId4"/>
    <p:sldId id="257" r:id="rId5"/>
    <p:sldId id="541" r:id="rId6"/>
    <p:sldId id="357" r:id="rId7"/>
    <p:sldId id="570" r:id="rId8"/>
    <p:sldId id="479" r:id="rId9"/>
    <p:sldId id="359" r:id="rId10"/>
    <p:sldId id="571" r:id="rId11"/>
    <p:sldId id="383" r:id="rId12"/>
    <p:sldId id="361" r:id="rId13"/>
    <p:sldId id="362" r:id="rId14"/>
    <p:sldId id="364" r:id="rId15"/>
    <p:sldId id="388" r:id="rId16"/>
    <p:sldId id="394" r:id="rId17"/>
    <p:sldId id="575" r:id="rId18"/>
    <p:sldId id="576" r:id="rId19"/>
    <p:sldId id="577" r:id="rId20"/>
    <p:sldId id="572" r:id="rId21"/>
    <p:sldId id="579" r:id="rId22"/>
    <p:sldId id="585" r:id="rId23"/>
    <p:sldId id="599" r:id="rId24"/>
    <p:sldId id="586" r:id="rId25"/>
    <p:sldId id="595" r:id="rId26"/>
    <p:sldId id="602" r:id="rId27"/>
    <p:sldId id="598" r:id="rId28"/>
    <p:sldId id="592" r:id="rId29"/>
    <p:sldId id="520" r:id="rId30"/>
    <p:sldId id="565" r:id="rId31"/>
    <p:sldId id="521" r:id="rId32"/>
    <p:sldId id="522" r:id="rId33"/>
    <p:sldId id="459" r:id="rId34"/>
    <p:sldId id="567" r:id="rId35"/>
    <p:sldId id="568" r:id="rId36"/>
    <p:sldId id="460" r:id="rId37"/>
    <p:sldId id="488" r:id="rId38"/>
    <p:sldId id="495" r:id="rId39"/>
    <p:sldId id="483" r:id="rId40"/>
    <p:sldId id="474" r:id="rId41"/>
    <p:sldId id="573" r:id="rId42"/>
    <p:sldId id="600" r:id="rId43"/>
    <p:sldId id="465" r:id="rId44"/>
    <p:sldId id="566" r:id="rId45"/>
    <p:sldId id="513" r:id="rId46"/>
    <p:sldId id="510" r:id="rId47"/>
    <p:sldId id="499" r:id="rId48"/>
    <p:sldId id="558" r:id="rId49"/>
    <p:sldId id="559" r:id="rId50"/>
    <p:sldId id="564" r:id="rId51"/>
    <p:sldId id="542" r:id="rId52"/>
    <p:sldId id="601" r:id="rId53"/>
    <p:sldId id="543" r:id="rId54"/>
    <p:sldId id="594" r:id="rId55"/>
    <p:sldId id="486" r:id="rId56"/>
    <p:sldId id="471" r:id="rId57"/>
  </p:sldIdLst>
  <p:sldSz cx="9144000" cy="7315200"/>
  <p:notesSz cx="6950075" cy="9236075"/>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sldGuideLst>
    </p:ext>
    <p:ext uri="{2D200454-40CA-4A62-9FC3-DE9A4176ACB9}">
      <p15:notesGuideLst xmlns:p15="http://schemas.microsoft.com/office/powerpoint/2012/main">
        <p15:guide id="1" orient="horz" pos="2308" userDrawn="1">
          <p15:clr>
            <a:srgbClr val="A4A3A4"/>
          </p15:clr>
        </p15:guide>
        <p15:guide id="2" pos="287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66FF"/>
    <a:srgbClr val="0033CC"/>
    <a:srgbClr val="0000FF"/>
    <a:srgbClr val="FC0128"/>
    <a:srgbClr val="008000"/>
    <a:srgbClr val="474747"/>
    <a:srgbClr val="00B7A5"/>
    <a:srgbClr val="CB0123"/>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93979" autoAdjust="0"/>
  </p:normalViewPr>
  <p:slideViewPr>
    <p:cSldViewPr snapToGrid="0" snapToObjects="1">
      <p:cViewPr varScale="1">
        <p:scale>
          <a:sx n="56" d="100"/>
          <a:sy n="56" d="100"/>
        </p:scale>
        <p:origin x="1408" y="52"/>
      </p:cViewPr>
      <p:guideLst>
        <p:guide orient="horz" pos="2304"/>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9834"/>
    </p:cViewPr>
  </p:sorterViewPr>
  <p:notesViewPr>
    <p:cSldViewPr snapToGrid="0" snapToObjects="1">
      <p:cViewPr>
        <p:scale>
          <a:sx n="100" d="100"/>
          <a:sy n="100" d="100"/>
        </p:scale>
        <p:origin x="-1488" y="996"/>
      </p:cViewPr>
      <p:guideLst>
        <p:guide orient="horz" pos="2308"/>
        <p:guide pos="287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53.xml"/><Relationship Id="rId4"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937758" y="8773970"/>
            <a:ext cx="3012329" cy="462119"/>
          </a:xfrm>
          <a:prstGeom prst="rect">
            <a:avLst/>
          </a:prstGeom>
          <a:noFill/>
          <a:ln w="9525">
            <a:noFill/>
            <a:miter lim="800000"/>
            <a:headEnd/>
            <a:tailEnd/>
          </a:ln>
          <a:effectLst/>
        </p:spPr>
        <p:txBody>
          <a:bodyPr vert="horz" wrap="square" lIns="19162" tIns="0" rIns="19162" bIns="0" numCol="1" anchor="b" anchorCtr="0" compatLnSpc="1">
            <a:prstTxWarp prst="textNoShape">
              <a:avLst/>
            </a:prstTxWarp>
          </a:bodyPr>
          <a:lstStyle>
            <a:lvl1pPr algn="r" defTabSz="945998" eaLnBrk="0" hangingPunct="0">
              <a:defRPr sz="1000" i="1">
                <a:latin typeface="Times New Roman" pitchFamily="18" charset="0"/>
              </a:defRPr>
            </a:lvl1pPr>
          </a:lstStyle>
          <a:p>
            <a:pPr>
              <a:defRPr/>
            </a:pPr>
            <a:fld id="{7BFD9F25-5BA0-46FB-85DA-E57F43F518F6}" type="slidenum">
              <a:rPr lang="en-US"/>
              <a:pPr>
                <a:defRPr/>
              </a:pPr>
              <a:t>‹#›</a:t>
            </a:fld>
            <a:endParaRPr lang="en-US" dirty="0"/>
          </a:p>
        </p:txBody>
      </p:sp>
    </p:spTree>
    <p:extLst>
      <p:ext uri="{BB962C8B-B14F-4D97-AF65-F5344CB8AC3E}">
        <p14:creationId xmlns:p14="http://schemas.microsoft.com/office/powerpoint/2010/main" val="1585698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2" y="12"/>
            <a:ext cx="3012329" cy="463697"/>
          </a:xfrm>
          <a:prstGeom prst="rect">
            <a:avLst/>
          </a:prstGeom>
          <a:noFill/>
          <a:ln w="9525">
            <a:noFill/>
            <a:miter lim="800000"/>
            <a:headEnd/>
            <a:tailEnd/>
          </a:ln>
          <a:effectLst/>
        </p:spPr>
        <p:txBody>
          <a:bodyPr vert="horz" wrap="square" lIns="19162" tIns="0" rIns="19162" bIns="0" numCol="1" anchor="t" anchorCtr="0" compatLnSpc="1">
            <a:prstTxWarp prst="textNoShape">
              <a:avLst/>
            </a:prstTxWarp>
          </a:bodyPr>
          <a:lstStyle>
            <a:lvl1pPr algn="l" defTabSz="945998" eaLnBrk="0" hangingPunct="0">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37758" y="12"/>
            <a:ext cx="3012329" cy="463697"/>
          </a:xfrm>
          <a:prstGeom prst="rect">
            <a:avLst/>
          </a:prstGeom>
          <a:noFill/>
          <a:ln w="9525">
            <a:noFill/>
            <a:miter lim="800000"/>
            <a:headEnd/>
            <a:tailEnd/>
          </a:ln>
          <a:effectLst/>
        </p:spPr>
        <p:txBody>
          <a:bodyPr vert="horz" wrap="square" lIns="19162" tIns="0" rIns="19162" bIns="0" numCol="1" anchor="t" anchorCtr="0" compatLnSpc="1">
            <a:prstTxWarp prst="textNoShape">
              <a:avLst/>
            </a:prstTxWarp>
          </a:bodyPr>
          <a:lstStyle>
            <a:lvl1pPr algn="r" defTabSz="945998" eaLnBrk="0" hangingPunct="0">
              <a:defRPr sz="1000" i="1">
                <a:latin typeface="Times New Roman" pitchFamily="18" charset="0"/>
              </a:defRPr>
            </a:lvl1pPr>
          </a:lstStyle>
          <a:p>
            <a:pPr>
              <a:defRPr/>
            </a:pPr>
            <a:fld id="{83DCE134-F54D-49D5-83D6-D0209087BBDC}" type="datetime3">
              <a:rPr lang="en-US"/>
              <a:pPr>
                <a:defRPr/>
              </a:pPr>
              <a:t>20 January 2023</a:t>
            </a:fld>
            <a:endParaRPr lang="en-US" dirty="0"/>
          </a:p>
        </p:txBody>
      </p:sp>
      <p:sp>
        <p:nvSpPr>
          <p:cNvPr id="2052" name="Rectangle 4"/>
          <p:cNvSpPr>
            <a:spLocks noGrp="1" noChangeArrowheads="1"/>
          </p:cNvSpPr>
          <p:nvPr>
            <p:ph type="ftr" sz="quarter" idx="4"/>
          </p:nvPr>
        </p:nvSpPr>
        <p:spPr bwMode="auto">
          <a:xfrm>
            <a:off x="12" y="8773970"/>
            <a:ext cx="3012329" cy="462119"/>
          </a:xfrm>
          <a:prstGeom prst="rect">
            <a:avLst/>
          </a:prstGeom>
          <a:noFill/>
          <a:ln w="9525">
            <a:noFill/>
            <a:miter lim="800000"/>
            <a:headEnd/>
            <a:tailEnd/>
          </a:ln>
          <a:effectLst/>
        </p:spPr>
        <p:txBody>
          <a:bodyPr vert="horz" wrap="square" lIns="19162" tIns="0" rIns="19162" bIns="0" numCol="1" anchor="b" anchorCtr="0" compatLnSpc="1">
            <a:prstTxWarp prst="textNoShape">
              <a:avLst/>
            </a:prstTxWarp>
          </a:bodyPr>
          <a:lstStyle>
            <a:lvl1pPr algn="l" defTabSz="945998" eaLnBrk="0" hangingPunct="0">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37758" y="8773970"/>
            <a:ext cx="3012329" cy="462119"/>
          </a:xfrm>
          <a:prstGeom prst="rect">
            <a:avLst/>
          </a:prstGeom>
          <a:noFill/>
          <a:ln w="9525">
            <a:noFill/>
            <a:miter lim="800000"/>
            <a:headEnd/>
            <a:tailEnd/>
          </a:ln>
          <a:effectLst/>
        </p:spPr>
        <p:txBody>
          <a:bodyPr vert="horz" wrap="square" lIns="19162" tIns="0" rIns="19162" bIns="0" numCol="1" anchor="b" anchorCtr="0" compatLnSpc="1">
            <a:prstTxWarp prst="textNoShape">
              <a:avLst/>
            </a:prstTxWarp>
          </a:bodyPr>
          <a:lstStyle>
            <a:lvl1pPr algn="r" defTabSz="945998" eaLnBrk="0" hangingPunct="0">
              <a:defRPr sz="1000" i="1">
                <a:latin typeface="Times New Roman" pitchFamily="18" charset="0"/>
              </a:defRPr>
            </a:lvl1pPr>
          </a:lstStyle>
          <a:p>
            <a:pPr>
              <a:defRPr/>
            </a:pPr>
            <a:fld id="{B5E951F7-95DC-45B5-A05F-9FDE1657D1EE}" type="slidenum">
              <a:rPr lang="en-US"/>
              <a:pPr>
                <a:defRPr/>
              </a:pPr>
              <a:t>‹#›</a:t>
            </a:fld>
            <a:endParaRPr lang="en-US" dirty="0"/>
          </a:p>
        </p:txBody>
      </p:sp>
      <p:sp>
        <p:nvSpPr>
          <p:cNvPr id="2054" name="Rectangle 6"/>
          <p:cNvSpPr>
            <a:spLocks noGrp="1" noChangeArrowheads="1"/>
          </p:cNvSpPr>
          <p:nvPr>
            <p:ph type="body" sz="quarter" idx="3"/>
          </p:nvPr>
        </p:nvSpPr>
        <p:spPr bwMode="auto">
          <a:xfrm>
            <a:off x="927004" y="4389359"/>
            <a:ext cx="5096092" cy="4154341"/>
          </a:xfrm>
          <a:prstGeom prst="rect">
            <a:avLst/>
          </a:prstGeom>
          <a:noFill/>
          <a:ln w="9525">
            <a:noFill/>
            <a:miter lim="800000"/>
            <a:headEnd/>
            <a:tailEnd/>
          </a:ln>
          <a:effectLst/>
        </p:spPr>
        <p:txBody>
          <a:bodyPr vert="horz" wrap="square" lIns="94218" tIns="47908" rIns="94218" bIns="47908"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1" name="Rectangle 7"/>
          <p:cNvSpPr>
            <a:spLocks noGrp="1" noRot="1" noChangeAspect="1" noChangeArrowheads="1" noTextEdit="1"/>
          </p:cNvSpPr>
          <p:nvPr>
            <p:ph type="sldImg" idx="2"/>
          </p:nvPr>
        </p:nvSpPr>
        <p:spPr bwMode="auto">
          <a:xfrm>
            <a:off x="1174750" y="581025"/>
            <a:ext cx="4611688" cy="3690938"/>
          </a:xfrm>
          <a:prstGeom prst="rect">
            <a:avLst/>
          </a:prstGeom>
          <a:noFill/>
          <a:ln w="12700">
            <a:solidFill>
              <a:schemeClr val="tx1"/>
            </a:solidFill>
            <a:miter lim="800000"/>
            <a:headEnd/>
            <a:tailEnd/>
          </a:ln>
        </p:spPr>
      </p:sp>
      <p:sp>
        <p:nvSpPr>
          <p:cNvPr id="2056" name="Rectangle 8"/>
          <p:cNvSpPr>
            <a:spLocks noChangeArrowheads="1"/>
          </p:cNvSpPr>
          <p:nvPr/>
        </p:nvSpPr>
        <p:spPr bwMode="auto">
          <a:xfrm>
            <a:off x="3227956" y="8792897"/>
            <a:ext cx="429574" cy="348936"/>
          </a:xfrm>
          <a:prstGeom prst="rect">
            <a:avLst/>
          </a:prstGeom>
          <a:noFill/>
          <a:ln w="9525">
            <a:noFill/>
            <a:miter lim="800000"/>
            <a:headEnd/>
            <a:tailEnd/>
          </a:ln>
          <a:effectLst/>
        </p:spPr>
        <p:txBody>
          <a:bodyPr wrap="none" lIns="94218" tIns="47908" rIns="94218" bIns="47908">
            <a:spAutoFit/>
          </a:bodyPr>
          <a:lstStyle/>
          <a:p>
            <a:pPr algn="l" defTabSz="945998" eaLnBrk="0" hangingPunct="0">
              <a:defRPr/>
            </a:pPr>
            <a:fld id="{E76AB425-26BD-47D1-8D93-209AFCD7B99A}" type="slidenum">
              <a:rPr lang="en-US" sz="1600">
                <a:latin typeface="Times New Roman" pitchFamily="18" charset="0"/>
              </a:rPr>
              <a:pPr algn="l" defTabSz="945998" eaLnBrk="0" hangingPunct="0">
                <a:defRPr/>
              </a:pPr>
              <a:t>‹#›</a:t>
            </a:fld>
            <a:endParaRPr lang="en-US" sz="1600" dirty="0">
              <a:latin typeface="Times New Roman" pitchFamily="18" charset="0"/>
            </a:endParaRPr>
          </a:p>
        </p:txBody>
      </p:sp>
    </p:spTree>
    <p:extLst>
      <p:ext uri="{BB962C8B-B14F-4D97-AF65-F5344CB8AC3E}">
        <p14:creationId xmlns:p14="http://schemas.microsoft.com/office/powerpoint/2010/main" val="258779148"/>
      </p:ext>
    </p:extLst>
  </p:cSld>
  <p:clrMap bg1="lt1" tx1="dk1" bg2="lt2" tx2="dk2" accent1="accent1" accent2="accent2" accent3="accent3" accent4="accent4" accent5="accent5" accent6="accent6" hlink="hlink" folHlink="folHlink"/>
  <p:hf hdr="0" ftr="0"/>
  <p:notesStyle>
    <a:lvl1pPr algn="l" defTabSz="939800" rtl="0" eaLnBrk="0" fontAlgn="base" hangingPunct="0">
      <a:spcBef>
        <a:spcPct val="30000"/>
      </a:spcBef>
      <a:spcAft>
        <a:spcPct val="0"/>
      </a:spcAft>
      <a:defRPr sz="1200" kern="1200">
        <a:solidFill>
          <a:schemeClr val="tx1"/>
        </a:solidFill>
        <a:latin typeface="Arial" charset="0"/>
        <a:ea typeface="+mn-ea"/>
        <a:cs typeface="+mn-cs"/>
      </a:defRPr>
    </a:lvl1pPr>
    <a:lvl2pPr marL="461963" algn="l" defTabSz="939800" rtl="0" eaLnBrk="0" fontAlgn="base" hangingPunct="0">
      <a:spcBef>
        <a:spcPct val="30000"/>
      </a:spcBef>
      <a:spcAft>
        <a:spcPct val="0"/>
      </a:spcAft>
      <a:defRPr sz="1200" kern="1200">
        <a:solidFill>
          <a:schemeClr val="tx1"/>
        </a:solidFill>
        <a:latin typeface="Arial" charset="0"/>
        <a:ea typeface="+mn-ea"/>
        <a:cs typeface="+mn-cs"/>
      </a:defRPr>
    </a:lvl2pPr>
    <a:lvl3pPr marL="927100" algn="l" defTabSz="939800" rtl="0" eaLnBrk="0" fontAlgn="base" hangingPunct="0">
      <a:spcBef>
        <a:spcPct val="30000"/>
      </a:spcBef>
      <a:spcAft>
        <a:spcPct val="0"/>
      </a:spcAft>
      <a:defRPr sz="1200" kern="1200">
        <a:solidFill>
          <a:schemeClr val="tx1"/>
        </a:solidFill>
        <a:latin typeface="Arial" charset="0"/>
        <a:ea typeface="+mn-ea"/>
        <a:cs typeface="+mn-cs"/>
      </a:defRPr>
    </a:lvl3pPr>
    <a:lvl4pPr marL="1389063" algn="l" defTabSz="939800" rtl="0" eaLnBrk="0" fontAlgn="base" hangingPunct="0">
      <a:spcBef>
        <a:spcPct val="30000"/>
      </a:spcBef>
      <a:spcAft>
        <a:spcPct val="0"/>
      </a:spcAft>
      <a:defRPr sz="1200" kern="1200">
        <a:solidFill>
          <a:schemeClr val="tx1"/>
        </a:solidFill>
        <a:latin typeface="Arial" charset="0"/>
        <a:ea typeface="+mn-ea"/>
        <a:cs typeface="+mn-cs"/>
      </a:defRPr>
    </a:lvl4pPr>
    <a:lvl5pPr marL="1852613" algn="l" defTabSz="939800"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dt" sz="quarter" idx="1"/>
          </p:nvPr>
        </p:nvSpPr>
        <p:spPr>
          <a:noFill/>
        </p:spPr>
        <p:txBody>
          <a:bodyPr/>
          <a:lstStyle/>
          <a:p>
            <a:pPr defTabSz="944518"/>
            <a:fld id="{F6AA8C8C-1A23-479F-96D0-4286C6579719}" type="datetime3">
              <a:rPr lang="en-US" smtClean="0"/>
              <a:pPr defTabSz="944518"/>
              <a:t>20 January 2023</a:t>
            </a:fld>
            <a:endParaRPr lang="en-US" smtClean="0"/>
          </a:p>
        </p:txBody>
      </p:sp>
      <p:sp>
        <p:nvSpPr>
          <p:cNvPr id="68611" name="Rectangle 5"/>
          <p:cNvSpPr>
            <a:spLocks noGrp="1" noChangeArrowheads="1"/>
          </p:cNvSpPr>
          <p:nvPr>
            <p:ph type="sldNum" sz="quarter" idx="5"/>
          </p:nvPr>
        </p:nvSpPr>
        <p:spPr>
          <a:noFill/>
        </p:spPr>
        <p:txBody>
          <a:bodyPr/>
          <a:lstStyle/>
          <a:p>
            <a:pPr defTabSz="944518"/>
            <a:fld id="{F4A3F11D-BF0B-4264-ADD5-94A40826858A}" type="slidenum">
              <a:rPr lang="en-US" smtClean="0"/>
              <a:pPr defTabSz="944518"/>
              <a:t>1</a:t>
            </a:fld>
            <a:endParaRPr lang="en-US" smtClean="0"/>
          </a:p>
        </p:txBody>
      </p:sp>
      <p:sp>
        <p:nvSpPr>
          <p:cNvPr id="68612" name="Rectangle 3"/>
          <p:cNvSpPr>
            <a:spLocks noGrp="1" noRot="1" noChangeAspect="1" noChangeArrowheads="1" noTextEdit="1"/>
          </p:cNvSpPr>
          <p:nvPr>
            <p:ph type="sldImg"/>
          </p:nvPr>
        </p:nvSpPr>
        <p:spPr>
          <a:ln cap="flat"/>
        </p:spPr>
      </p:sp>
      <p:sp>
        <p:nvSpPr>
          <p:cNvPr id="68613" name="Rectangle 1024"/>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678076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dt" sz="quarter" idx="1"/>
          </p:nvPr>
        </p:nvSpPr>
        <p:spPr>
          <a:noFill/>
        </p:spPr>
        <p:txBody>
          <a:bodyPr/>
          <a:lstStyle/>
          <a:p>
            <a:pPr defTabSz="944518"/>
            <a:fld id="{4725B6CB-9CA7-4640-A6BE-ED8A338291B3}" type="datetime3">
              <a:rPr lang="en-US" smtClean="0"/>
              <a:pPr defTabSz="944518"/>
              <a:t>20 January 2023</a:t>
            </a:fld>
            <a:endParaRPr lang="en-US" smtClean="0"/>
          </a:p>
        </p:txBody>
      </p:sp>
      <p:sp>
        <p:nvSpPr>
          <p:cNvPr id="74755" name="Rectangle 5"/>
          <p:cNvSpPr>
            <a:spLocks noGrp="1" noChangeArrowheads="1"/>
          </p:cNvSpPr>
          <p:nvPr>
            <p:ph type="sldNum" sz="quarter" idx="5"/>
          </p:nvPr>
        </p:nvSpPr>
        <p:spPr>
          <a:noFill/>
        </p:spPr>
        <p:txBody>
          <a:bodyPr/>
          <a:lstStyle/>
          <a:p>
            <a:pPr defTabSz="944518"/>
            <a:fld id="{32F93407-C506-4667-A1B9-9E5D6891B5D9}" type="slidenum">
              <a:rPr lang="en-US" smtClean="0"/>
              <a:pPr defTabSz="944518"/>
              <a:t>10</a:t>
            </a:fld>
            <a:endParaRPr lang="en-US" smtClean="0"/>
          </a:p>
        </p:txBody>
      </p:sp>
      <p:sp>
        <p:nvSpPr>
          <p:cNvPr id="74756" name="Rectangle 2"/>
          <p:cNvSpPr>
            <a:spLocks noGrp="1" noRot="1" noChangeAspect="1" noChangeArrowheads="1" noTextEdit="1"/>
          </p:cNvSpPr>
          <p:nvPr>
            <p:ph type="sldImg"/>
          </p:nvPr>
        </p:nvSpPr>
        <p:spPr>
          <a:xfrm>
            <a:off x="1320800" y="698500"/>
            <a:ext cx="4310063" cy="3449638"/>
          </a:xfrm>
          <a:ln cap="flat"/>
        </p:spPr>
      </p:sp>
      <p:sp>
        <p:nvSpPr>
          <p:cNvPr id="74757" name="Rectangle 3"/>
          <p:cNvSpPr>
            <a:spLocks noGrp="1" noChangeArrowheads="1"/>
          </p:cNvSpPr>
          <p:nvPr>
            <p:ph type="body" idx="1"/>
          </p:nvPr>
        </p:nvSpPr>
        <p:spPr>
          <a:xfrm>
            <a:off x="925425" y="4389359"/>
            <a:ext cx="5099240" cy="4154341"/>
          </a:xfrm>
          <a:noFill/>
          <a:ln/>
        </p:spPr>
        <p:txBody>
          <a:bodyPr lIns="95815" rIns="95815"/>
          <a:lstStyle/>
          <a:p>
            <a:r>
              <a:rPr lang="en-US" sz="1200" b="1" kern="1200" dirty="0" smtClean="0">
                <a:solidFill>
                  <a:schemeClr val="tx1"/>
                </a:solidFill>
                <a:effectLst/>
                <a:latin typeface="Arial" charset="0"/>
                <a:ea typeface="+mn-ea"/>
                <a:cs typeface="+mn-cs"/>
              </a:rPr>
              <a:t>SO… MOST OF THE TIME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 SGM CANNOT DATE THAT CORPORAL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B/C THESE ISSUES APPLY…</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THESE ARE 600-20</a:t>
            </a:r>
            <a:endParaRPr lang="en-US" sz="1200" kern="1200" dirty="0" smtClean="0">
              <a:solidFill>
                <a:schemeClr val="tx1"/>
              </a:solidFill>
              <a:effectLst/>
              <a:latin typeface="Arial" charset="0"/>
              <a:ea typeface="+mn-ea"/>
              <a:cs typeface="+mn-cs"/>
            </a:endParaRPr>
          </a:p>
          <a:p>
            <a:pPr defTabSz="963566"/>
            <a:endParaRPr lang="en-US" dirty="0" smtClean="0"/>
          </a:p>
          <a:p>
            <a:r>
              <a:rPr lang="en-US" sz="1200" b="1" kern="1200" dirty="0" smtClean="0">
                <a:solidFill>
                  <a:schemeClr val="tx1"/>
                </a:solidFill>
                <a:effectLst/>
                <a:latin typeface="Arial" charset="0"/>
                <a:ea typeface="+mn-ea"/>
                <a:cs typeface="+mn-cs"/>
              </a:rPr>
              <a:t>ANOTHER ITEM PEOPLE MAY NOT BE AWARE OF IS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IT COULD BE A VIOLATION </a:t>
            </a:r>
            <a:endParaRPr lang="en-US" sz="1200" kern="1200" dirty="0" smtClean="0">
              <a:solidFill>
                <a:schemeClr val="tx1"/>
              </a:solidFill>
              <a:effectLst/>
              <a:latin typeface="Arial" charset="0"/>
              <a:ea typeface="+mn-ea"/>
              <a:cs typeface="+mn-cs"/>
            </a:endParaRPr>
          </a:p>
          <a:p>
            <a:r>
              <a:rPr lang="en-US" sz="1200" b="1" u="sng" kern="1200" dirty="0" smtClean="0">
                <a:solidFill>
                  <a:schemeClr val="tx1"/>
                </a:solidFill>
                <a:effectLst/>
                <a:latin typeface="Arial" charset="0"/>
                <a:ea typeface="+mn-ea"/>
                <a:cs typeface="+mn-cs"/>
              </a:rPr>
              <a:t>BUILD SLIDE TO SHOW ‘APPEAR’</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IF THE APPEARANCE OF THESE STANDARDS ARE BEING VIOLATED…</a:t>
            </a:r>
            <a:endParaRPr lang="en-US" sz="1200" kern="1200" dirty="0" smtClean="0">
              <a:solidFill>
                <a:schemeClr val="tx1"/>
              </a:solidFill>
              <a:effectLst/>
              <a:latin typeface="Arial" charset="0"/>
              <a:ea typeface="+mn-ea"/>
              <a:cs typeface="+mn-cs"/>
            </a:endParaRPr>
          </a:p>
          <a:p>
            <a:r>
              <a:rPr lang="en-US" sz="1200" b="1" i="1" kern="1200" dirty="0" smtClean="0">
                <a:solidFill>
                  <a:schemeClr val="tx1"/>
                </a:solidFill>
                <a:effectLst/>
                <a:latin typeface="Arial" charset="0"/>
                <a:ea typeface="+mn-ea"/>
                <a:cs typeface="+mn-cs"/>
              </a:rPr>
              <a:t>THE APPEARANCE…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“CAN ANYONE GIVE ME AN EXAMPLE OF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WHEN THE APPEARANCE OF A SITUATION MY VIOLATE ANY STANDARDS…?”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OR HOW ABOUT</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LTC SISAK AND A FEMALE SGT SMITH</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ARE DRIVING AWAY FROM THE HQ EVERYDAY AT THE SAME TIME AND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ARE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GONE FOR – 90 MINUTES EACH DAY</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WHAT MAY PEOPLE THINK….??</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WELL, I MAY HAVE BEEN A PROF OF MILITARY SCIENCE –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ROTC INSTRUCTOR</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IN MY PREVIOUS ASSIGNMENT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 NOW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SGT SMITH WANTS TO GO GREEN TO GOLD AND I’M COACHING HER….</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 APPEARANCE MAY CAUSE THIS TO BE A PROHIBITED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RELATIONSHIP BASED UPON PERCEPTIONS…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NOT SAYING IT WILL BE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BUT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 APPEARANCE OF THAT RELATIONSHIP </a:t>
            </a:r>
            <a:r>
              <a:rPr lang="en-US" sz="1200" b="1" i="1" kern="1200" dirty="0" smtClean="0">
                <a:solidFill>
                  <a:schemeClr val="tx1"/>
                </a:solidFill>
                <a:effectLst/>
                <a:latin typeface="Arial" charset="0"/>
                <a:ea typeface="+mn-ea"/>
                <a:cs typeface="+mn-cs"/>
              </a:rPr>
              <a:t>MAY </a:t>
            </a:r>
            <a:endParaRPr lang="en-US" sz="1200" kern="1200" dirty="0" smtClean="0">
              <a:solidFill>
                <a:schemeClr val="tx1"/>
              </a:solidFill>
              <a:effectLst/>
              <a:latin typeface="Arial" charset="0"/>
              <a:ea typeface="+mn-ea"/>
              <a:cs typeface="+mn-cs"/>
            </a:endParaRPr>
          </a:p>
          <a:p>
            <a:r>
              <a:rPr lang="en-US" sz="1200" b="1" i="1" kern="1200" dirty="0" smtClean="0">
                <a:solidFill>
                  <a:schemeClr val="tx1"/>
                </a:solidFill>
                <a:effectLst/>
                <a:latin typeface="Arial" charset="0"/>
                <a:ea typeface="+mn-ea"/>
                <a:cs typeface="+mn-cs"/>
              </a:rPr>
              <a:t>CAUSE TURBULANCE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DESPITE THE INTENTIONS ARE GOOD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I’M COACHING A SOLDIER</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EVERY DAY AT THE LIBRARY.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 APPEARANCE MAKES IT A VIOLATION</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 THIS IS WHERE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 SJA COMES INTO THE EQUATION TO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HELP GIVE GUIDANCE …</a:t>
            </a:r>
            <a:endParaRPr lang="en-US" sz="1200" kern="1200" dirty="0" smtClean="0">
              <a:solidFill>
                <a:schemeClr val="tx1"/>
              </a:solidFill>
              <a:effectLst/>
              <a:latin typeface="Arial" charset="0"/>
              <a:ea typeface="+mn-ea"/>
              <a:cs typeface="+mn-cs"/>
            </a:endParaRPr>
          </a:p>
          <a:p>
            <a:pPr defTabSz="963566"/>
            <a:endParaRPr lang="en-US" dirty="0" smtClean="0"/>
          </a:p>
        </p:txBody>
      </p:sp>
    </p:spTree>
    <p:extLst>
      <p:ext uri="{BB962C8B-B14F-4D97-AF65-F5344CB8AC3E}">
        <p14:creationId xmlns:p14="http://schemas.microsoft.com/office/powerpoint/2010/main" val="359122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pPr defTabSz="944518"/>
            <a:fld id="{FE09BD51-99A7-440E-AF62-352635B27396}" type="datetime3">
              <a:rPr lang="en-US" smtClean="0"/>
              <a:pPr defTabSz="944518"/>
              <a:t>20 January 2023</a:t>
            </a:fld>
            <a:endParaRPr lang="en-US" smtClean="0"/>
          </a:p>
        </p:txBody>
      </p:sp>
      <p:sp>
        <p:nvSpPr>
          <p:cNvPr id="75779" name="Rectangle 5"/>
          <p:cNvSpPr>
            <a:spLocks noGrp="1" noChangeArrowheads="1"/>
          </p:cNvSpPr>
          <p:nvPr>
            <p:ph type="sldNum" sz="quarter" idx="5"/>
          </p:nvPr>
        </p:nvSpPr>
        <p:spPr>
          <a:noFill/>
        </p:spPr>
        <p:txBody>
          <a:bodyPr/>
          <a:lstStyle/>
          <a:p>
            <a:pPr defTabSz="944518"/>
            <a:fld id="{0DB3B657-21BD-4258-A790-4E35D7BFC6D0}" type="slidenum">
              <a:rPr lang="en-US" smtClean="0"/>
              <a:pPr defTabSz="944518"/>
              <a:t>11</a:t>
            </a:fld>
            <a:endParaRPr lang="en-US" smtClean="0"/>
          </a:p>
        </p:txBody>
      </p:sp>
      <p:sp>
        <p:nvSpPr>
          <p:cNvPr id="75780" name="Rectangle 2"/>
          <p:cNvSpPr>
            <a:spLocks noGrp="1" noRot="1" noChangeAspect="1" noChangeArrowheads="1" noTextEdit="1"/>
          </p:cNvSpPr>
          <p:nvPr>
            <p:ph type="sldImg"/>
          </p:nvPr>
        </p:nvSpPr>
        <p:spPr>
          <a:xfrm>
            <a:off x="1314450" y="693738"/>
            <a:ext cx="4321175" cy="3459162"/>
          </a:xfrm>
          <a:ln cap="flat"/>
        </p:spPr>
      </p:sp>
      <p:sp>
        <p:nvSpPr>
          <p:cNvPr id="75781" name="Rectangle 3"/>
          <p:cNvSpPr>
            <a:spLocks noGrp="1" noChangeArrowheads="1"/>
          </p:cNvSpPr>
          <p:nvPr>
            <p:ph type="body" idx="1"/>
          </p:nvPr>
        </p:nvSpPr>
        <p:spPr>
          <a:xfrm>
            <a:off x="925425" y="4389359"/>
            <a:ext cx="5099240" cy="4154341"/>
          </a:xfrm>
          <a:noFill/>
          <a:ln/>
        </p:spPr>
        <p:txBody>
          <a:bodyPr lIns="95815" rIns="95815"/>
          <a:lstStyle/>
          <a:p>
            <a:r>
              <a:rPr lang="en-US" sz="1200" b="1" kern="1200" dirty="0" smtClean="0">
                <a:solidFill>
                  <a:schemeClr val="tx1"/>
                </a:solidFill>
                <a:effectLst/>
                <a:latin typeface="Arial" charset="0"/>
                <a:ea typeface="+mn-ea"/>
                <a:cs typeface="+mn-cs"/>
              </a:rPr>
              <a:t>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 OTHER ONE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IS COMMERCIAL SOLICITATION..</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THERE IS A DIFFERENCE B/W SOLICITATION</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 SELLING…</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COMMERICAL SOLICITATION IS PROHIBITED.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FULL STOP!</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YOUR KIDS FUND RAISERS IS A GREAT EXAMPLE RIGHT,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 COOKIE SALE…</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HEY I’M LTC SISAK MY KID HAS A FUND RAISER</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IS SELLING COOKIES</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YOU GUYS WANNA BUT SOME COOKIES…</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YEAH, THAT’S SO THAT’S COMMERCIAL SOLICITATION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ALSO IN VIOLATION OF SOME OF THE OTHER ISSUES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SUCH AS UNDUE INFLUENCE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IF THERE ARE QUESTIONS ON THIS TYPE OF TOPIC</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KNOW THAT YOU HAVE AN ASSIGNED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ETHICS COUNSELOR –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TYPICALLY ONE OF YOUR UNITS SJA’S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IS ASSIGNED AS ADD’T DUTY AS ETHICS COUNSELOR…</a:t>
            </a:r>
            <a:endParaRPr lang="en-US" sz="1000" kern="1200" dirty="0" smtClean="0">
              <a:solidFill>
                <a:schemeClr val="tx1"/>
              </a:solidFill>
              <a:effectLst/>
              <a:latin typeface="Arial" charset="0"/>
              <a:ea typeface="+mn-ea"/>
              <a:cs typeface="+mn-cs"/>
            </a:endParaRPr>
          </a:p>
          <a:p>
            <a:r>
              <a:rPr lang="en-US" sz="1200" b="1" u="none" strike="noStrike" kern="1200" dirty="0" smtClean="0">
                <a:solidFill>
                  <a:schemeClr val="tx1"/>
                </a:solidFill>
                <a:effectLst/>
                <a:latin typeface="Arial" charset="0"/>
                <a:ea typeface="+mn-ea"/>
                <a:cs typeface="+mn-cs"/>
              </a:rPr>
              <a:t> </a:t>
            </a:r>
            <a:endParaRPr lang="en-US" sz="1000" kern="1200" dirty="0" smtClean="0">
              <a:solidFill>
                <a:schemeClr val="tx1"/>
              </a:solidFill>
              <a:effectLst/>
              <a:latin typeface="Arial" charset="0"/>
              <a:ea typeface="+mn-ea"/>
              <a:cs typeface="+mn-cs"/>
            </a:endParaRPr>
          </a:p>
          <a:p>
            <a:r>
              <a:rPr lang="en-US" sz="1200" b="1" u="sng" kern="1200" dirty="0" smtClean="0">
                <a:solidFill>
                  <a:schemeClr val="tx1"/>
                </a:solidFill>
                <a:effectLst/>
                <a:latin typeface="Arial" charset="0"/>
                <a:ea typeface="+mn-ea"/>
                <a:cs typeface="+mn-cs"/>
              </a:rPr>
              <a:t>THEY CAN LOOK INTO THIS AND DETERMINE WHETHER </a:t>
            </a:r>
            <a:endParaRPr lang="en-US" sz="1000" kern="1200" dirty="0" smtClean="0">
              <a:solidFill>
                <a:schemeClr val="tx1"/>
              </a:solidFill>
              <a:effectLst/>
              <a:latin typeface="Arial" charset="0"/>
              <a:ea typeface="+mn-ea"/>
              <a:cs typeface="+mn-cs"/>
            </a:endParaRPr>
          </a:p>
          <a:p>
            <a:r>
              <a:rPr lang="en-US" sz="1200" b="1" u="sng" kern="1200" dirty="0" smtClean="0">
                <a:solidFill>
                  <a:schemeClr val="tx1"/>
                </a:solidFill>
                <a:effectLst/>
                <a:latin typeface="Arial" charset="0"/>
                <a:ea typeface="+mn-ea"/>
                <a:cs typeface="+mn-cs"/>
              </a:rPr>
              <a:t>ITS OK OR NOT</a:t>
            </a:r>
            <a:endParaRPr lang="en-US" sz="1000" kern="1200" dirty="0" smtClean="0">
              <a:solidFill>
                <a:schemeClr val="tx1"/>
              </a:solidFill>
              <a:effectLst/>
              <a:latin typeface="Arial" charset="0"/>
              <a:ea typeface="+mn-ea"/>
              <a:cs typeface="+mn-cs"/>
            </a:endParaRPr>
          </a:p>
          <a:p>
            <a:r>
              <a:rPr lang="en-US" sz="1200" b="1" u="none" strike="noStrike" kern="1200" dirty="0" smtClean="0">
                <a:solidFill>
                  <a:schemeClr val="tx1"/>
                </a:solidFill>
                <a:effectLst/>
                <a:latin typeface="Arial" charset="0"/>
                <a:ea typeface="+mn-ea"/>
                <a:cs typeface="+mn-cs"/>
              </a:rPr>
              <a:t> </a:t>
            </a:r>
            <a:endParaRPr lang="en-US" sz="1000" kern="1200" dirty="0" smtClean="0">
              <a:solidFill>
                <a:schemeClr val="tx1"/>
              </a:solidFill>
              <a:effectLst/>
              <a:latin typeface="Arial" charset="0"/>
              <a:ea typeface="+mn-ea"/>
              <a:cs typeface="+mn-cs"/>
            </a:endParaRPr>
          </a:p>
          <a:p>
            <a:r>
              <a:rPr lang="en-US" sz="1200" b="1" u="sng" kern="1200" dirty="0" smtClean="0">
                <a:solidFill>
                  <a:schemeClr val="tx1"/>
                </a:solidFill>
                <a:effectLst/>
                <a:latin typeface="Arial" charset="0"/>
                <a:ea typeface="+mn-ea"/>
                <a:cs typeface="+mn-cs"/>
              </a:rPr>
              <a:t>EXCEPTIONS: </a:t>
            </a:r>
            <a:endParaRPr lang="en-US" sz="1000" kern="1200" dirty="0" smtClean="0">
              <a:solidFill>
                <a:schemeClr val="tx1"/>
              </a:solidFill>
              <a:effectLst/>
              <a:latin typeface="Arial" charset="0"/>
              <a:ea typeface="+mn-ea"/>
              <a:cs typeface="+mn-cs"/>
            </a:endParaRPr>
          </a:p>
          <a:p>
            <a:pPr lvl="1"/>
            <a:r>
              <a:rPr lang="en-US" sz="1200" b="1" u="sng" kern="1200" dirty="0" smtClean="0">
                <a:solidFill>
                  <a:schemeClr val="tx1"/>
                </a:solidFill>
                <a:effectLst/>
                <a:latin typeface="Arial" charset="0"/>
                <a:ea typeface="+mn-ea"/>
                <a:cs typeface="+mn-cs"/>
              </a:rPr>
              <a:t>Landlord / tenant relationships</a:t>
            </a:r>
            <a:endParaRPr lang="en-US" sz="1000" kern="1200" dirty="0" smtClean="0">
              <a:solidFill>
                <a:schemeClr val="tx1"/>
              </a:solidFill>
              <a:effectLst/>
              <a:latin typeface="Arial" charset="0"/>
              <a:ea typeface="+mn-ea"/>
              <a:cs typeface="+mn-cs"/>
            </a:endParaRPr>
          </a:p>
          <a:p>
            <a:pPr lvl="1"/>
            <a:r>
              <a:rPr lang="en-US" sz="1200" b="1" u="sng" kern="1200" dirty="0" smtClean="0">
                <a:solidFill>
                  <a:schemeClr val="tx1"/>
                </a:solidFill>
                <a:effectLst/>
                <a:latin typeface="Arial" charset="0"/>
                <a:ea typeface="+mn-ea"/>
                <a:cs typeface="+mn-cs"/>
              </a:rPr>
              <a:t>One-time transactions (sale of an automobile or house)</a:t>
            </a:r>
            <a:endParaRPr lang="en-US" sz="1000" kern="1200" dirty="0" smtClean="0">
              <a:solidFill>
                <a:schemeClr val="tx1"/>
              </a:solidFill>
              <a:effectLst/>
              <a:latin typeface="Arial" charset="0"/>
              <a:ea typeface="+mn-ea"/>
              <a:cs typeface="+mn-cs"/>
            </a:endParaRPr>
          </a:p>
          <a:p>
            <a:r>
              <a:rPr lang="en-US" sz="1200" b="1" u="sng" kern="1200" dirty="0" smtClean="0">
                <a:solidFill>
                  <a:schemeClr val="tx1"/>
                </a:solidFill>
                <a:effectLst/>
                <a:latin typeface="Arial" charset="0"/>
                <a:ea typeface="+mn-ea"/>
                <a:cs typeface="+mn-cs"/>
              </a:rPr>
              <a:t>I SOLD MY 20 YEAR OLD BMW TO A MARINE NCO…</a:t>
            </a:r>
            <a:endParaRPr lang="en-US" sz="1000" kern="1200" dirty="0" smtClean="0">
              <a:solidFill>
                <a:schemeClr val="tx1"/>
              </a:solidFill>
              <a:effectLst/>
              <a:latin typeface="Arial" charset="0"/>
              <a:ea typeface="+mn-ea"/>
              <a:cs typeface="+mn-cs"/>
            </a:endParaRPr>
          </a:p>
          <a:p>
            <a:r>
              <a:rPr lang="en-US" sz="1200" b="1" u="sng" kern="1200" dirty="0" smtClean="0">
                <a:solidFill>
                  <a:schemeClr val="tx1"/>
                </a:solidFill>
                <a:effectLst/>
                <a:latin typeface="Arial" charset="0"/>
                <a:ea typeface="+mn-ea"/>
                <a:cs typeface="+mn-cs"/>
              </a:rPr>
              <a:t>THAT’S OK</a:t>
            </a:r>
            <a:endParaRPr lang="en-US" sz="1000" kern="1200" dirty="0" smtClean="0">
              <a:solidFill>
                <a:schemeClr val="tx1"/>
              </a:solidFill>
              <a:effectLst/>
              <a:latin typeface="Arial" charset="0"/>
              <a:ea typeface="+mn-ea"/>
              <a:cs typeface="+mn-cs"/>
            </a:endParaRPr>
          </a:p>
          <a:p>
            <a:r>
              <a:rPr lang="en-US" sz="1200" b="1" u="none" strike="noStrike" kern="1200" dirty="0" smtClean="0">
                <a:solidFill>
                  <a:schemeClr val="tx1"/>
                </a:solidFill>
                <a:effectLst/>
                <a:latin typeface="Arial" charset="0"/>
                <a:ea typeface="+mn-ea"/>
                <a:cs typeface="+mn-cs"/>
              </a:rPr>
              <a:t> </a:t>
            </a:r>
            <a:endParaRPr lang="en-US" sz="1000" kern="1200" dirty="0" smtClean="0">
              <a:solidFill>
                <a:schemeClr val="tx1"/>
              </a:solidFill>
              <a:effectLst/>
              <a:latin typeface="Arial" charset="0"/>
              <a:ea typeface="+mn-ea"/>
              <a:cs typeface="+mn-cs"/>
            </a:endParaRPr>
          </a:p>
          <a:p>
            <a:r>
              <a:rPr lang="en-US" sz="1200" b="1" u="sng" kern="1200" dirty="0" smtClean="0">
                <a:solidFill>
                  <a:schemeClr val="tx1"/>
                </a:solidFill>
                <a:effectLst/>
                <a:latin typeface="Arial" charset="0"/>
                <a:ea typeface="+mn-ea"/>
                <a:cs typeface="+mn-cs"/>
              </a:rPr>
              <a:t>THE OTHER EXCEPTION IS GUARD AND RESERVE </a:t>
            </a:r>
            <a:endParaRPr lang="en-US" sz="1000" kern="1200" dirty="0" smtClean="0">
              <a:solidFill>
                <a:schemeClr val="tx1"/>
              </a:solidFill>
              <a:effectLst/>
              <a:latin typeface="Arial" charset="0"/>
              <a:ea typeface="+mn-ea"/>
              <a:cs typeface="+mn-cs"/>
            </a:endParaRPr>
          </a:p>
          <a:p>
            <a:r>
              <a:rPr lang="en-US" sz="1200" b="1" u="none" strike="noStrike" kern="1200" dirty="0" smtClean="0">
                <a:solidFill>
                  <a:schemeClr val="tx1"/>
                </a:solidFill>
                <a:effectLst/>
                <a:latin typeface="Arial" charset="0"/>
                <a:ea typeface="+mn-ea"/>
                <a:cs typeface="+mn-cs"/>
              </a:rPr>
              <a:t> </a:t>
            </a:r>
            <a:endParaRPr lang="en-US" sz="1000" kern="1200" dirty="0" smtClean="0">
              <a:solidFill>
                <a:schemeClr val="tx1"/>
              </a:solidFill>
              <a:effectLst/>
              <a:latin typeface="Arial" charset="0"/>
              <a:ea typeface="+mn-ea"/>
              <a:cs typeface="+mn-cs"/>
            </a:endParaRPr>
          </a:p>
          <a:p>
            <a:r>
              <a:rPr lang="en-US" sz="1200" b="1" u="sng" kern="1200" dirty="0" smtClean="0">
                <a:solidFill>
                  <a:schemeClr val="tx1"/>
                </a:solidFill>
                <a:effectLst/>
                <a:latin typeface="Arial" charset="0"/>
                <a:ea typeface="+mn-ea"/>
                <a:cs typeface="+mn-cs"/>
              </a:rPr>
              <a:t>THEY CAN HAVE A BUSINESS RELATIONS REGARDLESS OF RANK </a:t>
            </a:r>
            <a:endParaRPr lang="en-US" sz="1000" kern="1200" dirty="0" smtClean="0">
              <a:solidFill>
                <a:schemeClr val="tx1"/>
              </a:solidFill>
              <a:effectLst/>
              <a:latin typeface="Arial" charset="0"/>
              <a:ea typeface="+mn-ea"/>
              <a:cs typeface="+mn-cs"/>
            </a:endParaRPr>
          </a:p>
          <a:p>
            <a:r>
              <a:rPr lang="en-US" sz="1200" b="1" u="sng" kern="1200" dirty="0" smtClean="0">
                <a:solidFill>
                  <a:schemeClr val="tx1"/>
                </a:solidFill>
                <a:effectLst/>
                <a:latin typeface="Arial" charset="0"/>
                <a:ea typeface="+mn-ea"/>
                <a:cs typeface="+mn-cs"/>
              </a:rPr>
              <a:t>IF IN civilian occupation or employment</a:t>
            </a:r>
            <a:endParaRPr lang="en-US" sz="1000" kern="1200" dirty="0" smtClean="0">
              <a:solidFill>
                <a:schemeClr val="tx1"/>
              </a:solidFill>
              <a:effectLst/>
              <a:latin typeface="Arial" charset="0"/>
              <a:ea typeface="+mn-ea"/>
              <a:cs typeface="+mn-cs"/>
            </a:endParaRPr>
          </a:p>
          <a:p>
            <a:r>
              <a:rPr lang="en-US" sz="1200" b="1" u="none" strike="noStrike" kern="1200" dirty="0" smtClean="0">
                <a:solidFill>
                  <a:schemeClr val="tx1"/>
                </a:solidFill>
                <a:effectLst/>
                <a:latin typeface="Arial" charset="0"/>
                <a:ea typeface="+mn-ea"/>
                <a:cs typeface="+mn-cs"/>
              </a:rPr>
              <a:t>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SO A SIMPLE EXAMPLE COULD BE….</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 CPT AND A SGT IN THE RESERVES OWNS A LANDSCAPING COMPANY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THEY CAN OWN THIS COMPANY TOGETHER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REGARDLESS OF THEIR USAR AFFILIATION AND EVEN THOUGH ITS ACROSS RANKS….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(600-20 PAGE 34)</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0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QUESTIONS ABOUT BUSINESS RELATIONSHIPS??</a:t>
            </a:r>
            <a:endParaRPr lang="en-US" sz="1000" kern="1200" dirty="0" smtClean="0">
              <a:solidFill>
                <a:schemeClr val="tx1"/>
              </a:solidFill>
              <a:effectLst/>
              <a:latin typeface="Arial" charset="0"/>
              <a:ea typeface="+mn-ea"/>
              <a:cs typeface="+mn-cs"/>
            </a:endParaRPr>
          </a:p>
          <a:p>
            <a:pPr defTabSz="963566" eaLnBrk="1" hangingPunct="1"/>
            <a:endParaRPr lang="en-US" dirty="0" smtClean="0"/>
          </a:p>
        </p:txBody>
      </p:sp>
    </p:spTree>
    <p:extLst>
      <p:ext uri="{BB962C8B-B14F-4D97-AF65-F5344CB8AC3E}">
        <p14:creationId xmlns:p14="http://schemas.microsoft.com/office/powerpoint/2010/main" val="1681590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dt" sz="quarter" idx="1"/>
          </p:nvPr>
        </p:nvSpPr>
        <p:spPr>
          <a:noFill/>
        </p:spPr>
        <p:txBody>
          <a:bodyPr/>
          <a:lstStyle/>
          <a:p>
            <a:pPr defTabSz="944518"/>
            <a:fld id="{7D65A21E-CC85-4E35-A510-F27128D3629D}" type="datetime3">
              <a:rPr lang="en-US" smtClean="0"/>
              <a:pPr defTabSz="944518"/>
              <a:t>20 January 2023</a:t>
            </a:fld>
            <a:endParaRPr lang="en-US" smtClean="0"/>
          </a:p>
        </p:txBody>
      </p:sp>
      <p:sp>
        <p:nvSpPr>
          <p:cNvPr id="76803" name="Rectangle 5"/>
          <p:cNvSpPr>
            <a:spLocks noGrp="1" noChangeArrowheads="1"/>
          </p:cNvSpPr>
          <p:nvPr>
            <p:ph type="sldNum" sz="quarter" idx="5"/>
          </p:nvPr>
        </p:nvSpPr>
        <p:spPr>
          <a:noFill/>
        </p:spPr>
        <p:txBody>
          <a:bodyPr/>
          <a:lstStyle/>
          <a:p>
            <a:pPr defTabSz="944518"/>
            <a:fld id="{0E975F30-E14D-42E4-9F6F-7CCE1BECE2FB}" type="slidenum">
              <a:rPr lang="en-US" smtClean="0"/>
              <a:pPr defTabSz="944518"/>
              <a:t>12</a:t>
            </a:fld>
            <a:endParaRPr lang="en-US" smtClean="0"/>
          </a:p>
        </p:txBody>
      </p:sp>
      <p:sp>
        <p:nvSpPr>
          <p:cNvPr id="76804" name="Rectangle 2"/>
          <p:cNvSpPr>
            <a:spLocks noGrp="1" noRot="1" noChangeAspect="1" noChangeArrowheads="1" noTextEdit="1"/>
          </p:cNvSpPr>
          <p:nvPr>
            <p:ph type="sldImg"/>
          </p:nvPr>
        </p:nvSpPr>
        <p:spPr>
          <a:xfrm>
            <a:off x="1314450" y="693738"/>
            <a:ext cx="4321175" cy="3459162"/>
          </a:xfrm>
          <a:ln cap="flat"/>
        </p:spPr>
      </p:sp>
      <p:sp>
        <p:nvSpPr>
          <p:cNvPr id="76805" name="Rectangle 2"/>
          <p:cNvSpPr>
            <a:spLocks noGrp="1" noChangeArrowheads="1"/>
          </p:cNvSpPr>
          <p:nvPr>
            <p:ph type="body" idx="1"/>
          </p:nvPr>
        </p:nvSpPr>
        <p:spPr>
          <a:noFill/>
          <a:ln/>
        </p:spPr>
        <p:txBody>
          <a:bodyPr/>
          <a:lstStyle/>
          <a:p>
            <a:r>
              <a:rPr lang="en-US" sz="1200" b="1" kern="1200" dirty="0" smtClean="0">
                <a:solidFill>
                  <a:schemeClr val="tx1"/>
                </a:solidFill>
                <a:effectLst/>
                <a:latin typeface="Arial" charset="0"/>
                <a:ea typeface="+mn-ea"/>
                <a:cs typeface="+mn-cs"/>
              </a:rPr>
              <a:t>COMING UP IN THE MILITARY </a:t>
            </a:r>
            <a:r>
              <a:rPr lang="en-US" sz="1200" b="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OR </a:t>
            </a:r>
            <a:r>
              <a:rPr lang="en-US" sz="1200" b="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IN MOST CASES NO AFFILIATION WITH THE MILITARY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ALL EXCEPT THROUGH ‘HOLLYWOOD’</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IT IS WELL KNOWN RELATIONSHIPS BETWEEN </a:t>
            </a:r>
            <a:r>
              <a:rPr lang="en-US" sz="1200" b="1" kern="1200" dirty="0" smtClean="0">
                <a:solidFill>
                  <a:schemeClr val="tx1"/>
                </a:solidFill>
                <a:effectLst/>
                <a:latin typeface="Arial" charset="0"/>
                <a:ea typeface="+mn-ea"/>
                <a:cs typeface="+mn-cs"/>
              </a:rPr>
              <a:t>OFFICERS AND ENLISTED PERSONNEL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ARE PROHIBITED…</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NO –Dating – Shared etc…</a:t>
            </a:r>
          </a:p>
          <a:p>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 ONE YEAR RULE</a:t>
            </a:r>
            <a:r>
              <a:rPr lang="en-US" sz="1200" b="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THE ONE YEAR RULE IS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IF TWO SGTS ARE DATING</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ONE GETS COMMISSIONED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SAY VIA OCS….AND IS NOW A 2</a:t>
            </a:r>
            <a:r>
              <a:rPr lang="en-US" sz="1200" b="1" kern="1200" baseline="30000" dirty="0" smtClean="0">
                <a:solidFill>
                  <a:schemeClr val="tx1"/>
                </a:solidFill>
                <a:effectLst/>
                <a:latin typeface="Arial" charset="0"/>
                <a:ea typeface="+mn-ea"/>
                <a:cs typeface="+mn-cs"/>
              </a:rPr>
              <a:t>ND</a:t>
            </a:r>
            <a:r>
              <a:rPr lang="en-US" sz="1200" b="1" kern="1200" dirty="0" smtClean="0">
                <a:solidFill>
                  <a:schemeClr val="tx1"/>
                </a:solidFill>
                <a:effectLst/>
                <a:latin typeface="Arial" charset="0"/>
                <a:ea typeface="+mn-ea"/>
                <a:cs typeface="+mn-cs"/>
              </a:rPr>
              <a:t> LIEUTENANT…</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THAT COUPLE NOW HAS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ONE YEAR TOO…</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GET MARRIED OR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TERMINATE THE RELATIONSHIP…</a:t>
            </a:r>
          </a:p>
          <a:p>
            <a:endParaRPr lang="en-US" sz="1200" b="1"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SFC IN THE RESERVES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 YOU HAVE A CPT ON ACTIVE DUTY</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THEY CAN DATE AS LONG AS THEIR NOT ON DUTY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NONE OF THE OTHER FACTORS APPLY THAT WE DISCUSSED…</a:t>
            </a:r>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endParaRPr lang="en-US" dirty="0" smtClean="0"/>
          </a:p>
        </p:txBody>
      </p:sp>
    </p:spTree>
    <p:extLst>
      <p:ext uri="{BB962C8B-B14F-4D97-AF65-F5344CB8AC3E}">
        <p14:creationId xmlns:p14="http://schemas.microsoft.com/office/powerpoint/2010/main" val="4258862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a:noFill/>
        </p:spPr>
        <p:txBody>
          <a:bodyPr/>
          <a:lstStyle/>
          <a:p>
            <a:pPr defTabSz="944518"/>
            <a:fld id="{6A137BCD-6BCA-4D4C-96FD-882CCC23F599}" type="datetime3">
              <a:rPr lang="en-US" smtClean="0"/>
              <a:pPr defTabSz="944518"/>
              <a:t>20 January 2023</a:t>
            </a:fld>
            <a:endParaRPr lang="en-US" smtClean="0"/>
          </a:p>
        </p:txBody>
      </p:sp>
      <p:sp>
        <p:nvSpPr>
          <p:cNvPr id="78851" name="Rectangle 5"/>
          <p:cNvSpPr>
            <a:spLocks noGrp="1" noChangeArrowheads="1"/>
          </p:cNvSpPr>
          <p:nvPr>
            <p:ph type="sldNum" sz="quarter" idx="5"/>
          </p:nvPr>
        </p:nvSpPr>
        <p:spPr>
          <a:noFill/>
        </p:spPr>
        <p:txBody>
          <a:bodyPr/>
          <a:lstStyle/>
          <a:p>
            <a:pPr defTabSz="944518"/>
            <a:fld id="{022EAFC8-93C4-4B58-9547-EF0E33282F38}" type="slidenum">
              <a:rPr lang="en-US" smtClean="0"/>
              <a:pPr defTabSz="944518"/>
              <a:t>13</a:t>
            </a:fld>
            <a:endParaRPr lang="en-US" smtClean="0"/>
          </a:p>
        </p:txBody>
      </p:sp>
      <p:sp>
        <p:nvSpPr>
          <p:cNvPr id="78852" name="Rectangle 2"/>
          <p:cNvSpPr>
            <a:spLocks noGrp="1" noRot="1" noChangeAspect="1" noChangeArrowheads="1" noTextEdit="1"/>
          </p:cNvSpPr>
          <p:nvPr>
            <p:ph type="sldImg"/>
          </p:nvPr>
        </p:nvSpPr>
        <p:spPr>
          <a:xfrm>
            <a:off x="1314450" y="693738"/>
            <a:ext cx="4321175" cy="3459162"/>
          </a:xfrm>
          <a:ln cap="flat"/>
        </p:spPr>
      </p:sp>
      <p:sp>
        <p:nvSpPr>
          <p:cNvPr id="78853" name="Rectangle 2"/>
          <p:cNvSpPr>
            <a:spLocks noGrp="1" noChangeArrowheads="1"/>
          </p:cNvSpPr>
          <p:nvPr>
            <p:ph type="body" idx="1"/>
          </p:nvPr>
        </p:nvSpPr>
        <p:spPr>
          <a:noFill/>
          <a:ln/>
        </p:spPr>
        <p:txBody>
          <a:bodyPr/>
          <a:lstStyle/>
          <a:p>
            <a:r>
              <a:rPr lang="en-US" sz="1200" b="1" kern="1200" dirty="0" smtClean="0">
                <a:solidFill>
                  <a:schemeClr val="tx1"/>
                </a:solidFill>
                <a:effectLst/>
                <a:latin typeface="Arial" charset="0"/>
                <a:ea typeface="+mn-ea"/>
                <a:cs typeface="+mn-cs"/>
              </a:rPr>
              <a:t>LETS LOOK AT SOME </a:t>
            </a:r>
            <a:endParaRPr lang="en-US" sz="1200" kern="1200" dirty="0" smtClean="0">
              <a:solidFill>
                <a:schemeClr val="tx1"/>
              </a:solidFill>
              <a:effectLst/>
              <a:latin typeface="Arial" charset="0"/>
              <a:ea typeface="+mn-ea"/>
              <a:cs typeface="+mn-cs"/>
            </a:endParaRPr>
          </a:p>
          <a:p>
            <a:r>
              <a:rPr lang="en-US" sz="1200" b="1" i="1" kern="1200" dirty="0" smtClean="0">
                <a:solidFill>
                  <a:schemeClr val="tx1"/>
                </a:solidFill>
                <a:effectLst/>
                <a:latin typeface="Arial" charset="0"/>
                <a:ea typeface="+mn-ea"/>
                <a:cs typeface="+mn-cs"/>
              </a:rPr>
              <a:t>OTHER RELATIONSHIPS THAT ARE NOT PROHIBITED</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NOT PROHIBITED…</a:t>
            </a:r>
            <a:endParaRPr lang="en-US" sz="1200" kern="1200" dirty="0" smtClean="0">
              <a:solidFill>
                <a:schemeClr val="tx1"/>
              </a:solidFill>
              <a:effectLst/>
              <a:latin typeface="Arial" charset="0"/>
              <a:ea typeface="+mn-ea"/>
              <a:cs typeface="+mn-cs"/>
            </a:endParaRPr>
          </a:p>
          <a:p>
            <a:endParaRPr lang="en-US" dirty="0" smtClean="0"/>
          </a:p>
          <a:p>
            <a:endParaRPr lang="en-US" dirty="0" smtClean="0"/>
          </a:p>
        </p:txBody>
      </p:sp>
    </p:spTree>
    <p:extLst>
      <p:ext uri="{BB962C8B-B14F-4D97-AF65-F5344CB8AC3E}">
        <p14:creationId xmlns:p14="http://schemas.microsoft.com/office/powerpoint/2010/main" val="799211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a:noFill/>
        </p:spPr>
        <p:txBody>
          <a:bodyPr/>
          <a:lstStyle/>
          <a:p>
            <a:pPr defTabSz="944518"/>
            <a:fld id="{7176A6E6-218E-4944-A9F7-51182E701D29}" type="datetime3">
              <a:rPr lang="en-US" smtClean="0"/>
              <a:pPr defTabSz="944518"/>
              <a:t>20 January 2023</a:t>
            </a:fld>
            <a:endParaRPr lang="en-US" smtClean="0"/>
          </a:p>
        </p:txBody>
      </p:sp>
      <p:sp>
        <p:nvSpPr>
          <p:cNvPr id="81923" name="Rectangle 5"/>
          <p:cNvSpPr>
            <a:spLocks noGrp="1" noChangeArrowheads="1"/>
          </p:cNvSpPr>
          <p:nvPr>
            <p:ph type="sldNum" sz="quarter" idx="5"/>
          </p:nvPr>
        </p:nvSpPr>
        <p:spPr>
          <a:noFill/>
        </p:spPr>
        <p:txBody>
          <a:bodyPr/>
          <a:lstStyle/>
          <a:p>
            <a:pPr defTabSz="944518"/>
            <a:fld id="{21C990CD-803F-472E-963B-C6A3D98A5B8B}" type="slidenum">
              <a:rPr lang="en-US" smtClean="0"/>
              <a:pPr defTabSz="944518"/>
              <a:t>14</a:t>
            </a:fld>
            <a:endParaRPr lang="en-US" smtClean="0"/>
          </a:p>
        </p:txBody>
      </p:sp>
      <p:sp>
        <p:nvSpPr>
          <p:cNvPr id="81924" name="Rectangle 2"/>
          <p:cNvSpPr>
            <a:spLocks noGrp="1" noRot="1" noChangeAspect="1" noChangeArrowheads="1" noTextEdit="1"/>
          </p:cNvSpPr>
          <p:nvPr>
            <p:ph type="sldImg"/>
          </p:nvPr>
        </p:nvSpPr>
        <p:spPr>
          <a:xfrm>
            <a:off x="1320800" y="698500"/>
            <a:ext cx="4310063" cy="3449638"/>
          </a:xfrm>
          <a:ln cap="flat"/>
        </p:spPr>
      </p:sp>
      <p:sp>
        <p:nvSpPr>
          <p:cNvPr id="81925" name="Rectangle 2"/>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70931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a:noFill/>
        </p:spPr>
        <p:txBody>
          <a:bodyPr/>
          <a:lstStyle/>
          <a:p>
            <a:pPr defTabSz="944518"/>
            <a:fld id="{9294C93E-96DF-4896-8E06-B86B35BBD284}" type="datetime3">
              <a:rPr lang="en-US" smtClean="0"/>
              <a:pPr defTabSz="944518"/>
              <a:t>20 January 2023</a:t>
            </a:fld>
            <a:endParaRPr lang="en-US" smtClean="0"/>
          </a:p>
        </p:txBody>
      </p:sp>
      <p:sp>
        <p:nvSpPr>
          <p:cNvPr id="82947" name="Rectangle 5"/>
          <p:cNvSpPr>
            <a:spLocks noGrp="1" noChangeArrowheads="1"/>
          </p:cNvSpPr>
          <p:nvPr>
            <p:ph type="sldNum" sz="quarter" idx="5"/>
          </p:nvPr>
        </p:nvSpPr>
        <p:spPr>
          <a:noFill/>
        </p:spPr>
        <p:txBody>
          <a:bodyPr/>
          <a:lstStyle/>
          <a:p>
            <a:pPr defTabSz="944518"/>
            <a:fld id="{13D42470-7D7B-4469-BEB3-E5D25F3F6BBE}" type="slidenum">
              <a:rPr lang="en-US" smtClean="0"/>
              <a:pPr defTabSz="944518"/>
              <a:t>15</a:t>
            </a:fld>
            <a:endParaRPr lang="en-US" smtClean="0"/>
          </a:p>
        </p:txBody>
      </p:sp>
      <p:sp>
        <p:nvSpPr>
          <p:cNvPr id="82948" name="Rectangle 3"/>
          <p:cNvSpPr>
            <a:spLocks noGrp="1" noRot="1" noChangeAspect="1" noChangeArrowheads="1" noTextEdit="1"/>
          </p:cNvSpPr>
          <p:nvPr>
            <p:ph type="sldImg"/>
          </p:nvPr>
        </p:nvSpPr>
        <p:spPr>
          <a:ln/>
        </p:spPr>
      </p:sp>
      <p:sp>
        <p:nvSpPr>
          <p:cNvPr id="82949" name="Rectangle 4"/>
          <p:cNvSpPr>
            <a:spLocks noGrp="1" noChangeArrowheads="1"/>
          </p:cNvSpPr>
          <p:nvPr>
            <p:ph type="body" idx="1"/>
          </p:nvPr>
        </p:nvSpPr>
        <p:spPr>
          <a:noFill/>
          <a:ln/>
        </p:spPr>
        <p:txBody>
          <a:bodyPr/>
          <a:lstStyle/>
          <a:p>
            <a:r>
              <a:rPr lang="en-US" sz="1200" kern="1200" dirty="0" smtClean="0">
                <a:solidFill>
                  <a:schemeClr val="tx1"/>
                </a:solidFill>
                <a:effectLst/>
                <a:latin typeface="Arial" charset="0"/>
                <a:ea typeface="+mn-ea"/>
                <a:cs typeface="+mn-cs"/>
              </a:rPr>
              <a:t>LOOK AT WHERE FOLKS ARE GOING … </a:t>
            </a:r>
          </a:p>
          <a:p>
            <a:r>
              <a:rPr lang="en-US" sz="1200" b="1" i="1" kern="1200" dirty="0" smtClean="0">
                <a:solidFill>
                  <a:schemeClr val="tx1"/>
                </a:solidFill>
                <a:effectLst/>
                <a:latin typeface="Arial" charset="0"/>
                <a:ea typeface="+mn-ea"/>
                <a:cs typeface="+mn-cs"/>
              </a:rPr>
              <a:t>OK DO WE HAVE ANY STUDENTS GOING TO TRADOC </a:t>
            </a:r>
            <a:endParaRPr lang="en-US" sz="1200" kern="1200" dirty="0" smtClean="0">
              <a:solidFill>
                <a:schemeClr val="tx1"/>
              </a:solidFill>
              <a:effectLst/>
              <a:latin typeface="Arial" charset="0"/>
              <a:ea typeface="+mn-ea"/>
              <a:cs typeface="+mn-cs"/>
            </a:endParaRPr>
          </a:p>
          <a:p>
            <a:r>
              <a:rPr lang="en-US" sz="1200" b="1" i="1" kern="1200" dirty="0" smtClean="0">
                <a:solidFill>
                  <a:schemeClr val="tx1"/>
                </a:solidFill>
                <a:effectLst/>
                <a:latin typeface="Arial" charset="0"/>
                <a:ea typeface="+mn-ea"/>
                <a:cs typeface="+mn-cs"/>
              </a:rPr>
              <a:t>OR USAREC - - TRAINING UNITS??</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DRILL SERGEANTS - LEONARDWOOD</a:t>
            </a:r>
          </a:p>
          <a:p>
            <a:r>
              <a:rPr lang="en-US" sz="1200" kern="1200" dirty="0" smtClean="0">
                <a:solidFill>
                  <a:schemeClr val="tx1"/>
                </a:solidFill>
                <a:effectLst/>
                <a:latin typeface="Arial" charset="0"/>
                <a:ea typeface="+mn-ea"/>
                <a:cs typeface="+mn-cs"/>
              </a:rPr>
              <a:t>RECRUITING COMMANDS</a:t>
            </a:r>
          </a:p>
          <a:p>
            <a:r>
              <a:rPr lang="en-US" sz="1200" kern="1200" dirty="0" smtClean="0">
                <a:solidFill>
                  <a:schemeClr val="tx1"/>
                </a:solidFill>
                <a:effectLst/>
                <a:latin typeface="Arial" charset="0"/>
                <a:ea typeface="+mn-ea"/>
                <a:cs typeface="+mn-cs"/>
              </a:rPr>
              <a:t>USAREC</a:t>
            </a:r>
          </a:p>
          <a:p>
            <a:r>
              <a:rPr lang="en-US" sz="1200" kern="1200" dirty="0" smtClean="0">
                <a:solidFill>
                  <a:schemeClr val="tx1"/>
                </a:solidFill>
                <a:effectLst/>
                <a:latin typeface="Arial" charset="0"/>
                <a:ea typeface="+mn-ea"/>
                <a:cs typeface="+mn-cs"/>
              </a:rPr>
              <a:t>CADET COMMAND</a:t>
            </a:r>
          </a:p>
          <a:p>
            <a:r>
              <a:rPr lang="en-US" sz="1200" kern="1200" dirty="0" smtClean="0">
                <a:solidFill>
                  <a:schemeClr val="tx1"/>
                </a:solidFill>
                <a:effectLst/>
                <a:latin typeface="Arial" charset="0"/>
                <a:ea typeface="+mn-ea"/>
                <a:cs typeface="+mn-cs"/>
              </a:rPr>
              <a:t>SO THOSE OF YOU GOING TO </a:t>
            </a:r>
            <a:r>
              <a:rPr lang="en-US" sz="1200" b="1" kern="1200" dirty="0" smtClean="0">
                <a:solidFill>
                  <a:schemeClr val="tx1"/>
                </a:solidFill>
                <a:effectLst/>
                <a:latin typeface="Arial" charset="0"/>
                <a:ea typeface="+mn-ea"/>
                <a:cs typeface="+mn-cs"/>
              </a:rPr>
              <a:t>TRADOC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OR</a:t>
            </a:r>
          </a:p>
          <a:p>
            <a:r>
              <a:rPr lang="en-US" sz="1200" b="1" kern="1200" dirty="0" smtClean="0">
                <a:solidFill>
                  <a:schemeClr val="tx1"/>
                </a:solidFill>
                <a:effectLst/>
                <a:latin typeface="Arial" charset="0"/>
                <a:ea typeface="+mn-ea"/>
                <a:cs typeface="+mn-cs"/>
              </a:rPr>
              <a:t>INITIAL TRAINING ENTRY PROGAMS..</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OR </a:t>
            </a:r>
            <a:r>
              <a:rPr lang="en-US" sz="1200" b="1" kern="1200" dirty="0" smtClean="0">
                <a:solidFill>
                  <a:schemeClr val="tx1"/>
                </a:solidFill>
                <a:effectLst/>
                <a:latin typeface="Arial" charset="0"/>
                <a:ea typeface="+mn-ea"/>
                <a:cs typeface="+mn-cs"/>
              </a:rPr>
              <a:t>ROTC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YOU ALL HAVE ADDITIONAL RULES TO BE FAMILIAR WITH</a:t>
            </a:r>
          </a:p>
          <a:p>
            <a:r>
              <a:rPr lang="en-US" sz="1200" b="1" kern="1200" dirty="0" smtClean="0">
                <a:solidFill>
                  <a:schemeClr val="tx1"/>
                </a:solidFill>
                <a:effectLst/>
                <a:latin typeface="Arial" charset="0"/>
                <a:ea typeface="+mn-ea"/>
                <a:cs typeface="+mn-cs"/>
              </a:rPr>
              <a:t>LIKE PAGES AND PAGES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ON PROHIBITED RELATIONSHIPS B/W YOUR PERSONNEL</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FUTURE APPLICANTS </a:t>
            </a:r>
            <a:endParaRPr lang="en-US" sz="1200" kern="1200" dirty="0" smtClean="0">
              <a:solidFill>
                <a:schemeClr val="tx1"/>
              </a:solidFill>
              <a:effectLst/>
              <a:latin typeface="Arial" charset="0"/>
              <a:ea typeface="+mn-ea"/>
              <a:cs typeface="+mn-cs"/>
            </a:endParaRPr>
          </a:p>
          <a:p>
            <a:r>
              <a:rPr lang="en-US" sz="1200" b="1" i="1" kern="1200" dirty="0" smtClean="0">
                <a:solidFill>
                  <a:schemeClr val="tx1"/>
                </a:solidFill>
                <a:effectLst/>
                <a:latin typeface="Arial" charset="0"/>
                <a:ea typeface="+mn-ea"/>
                <a:cs typeface="+mn-cs"/>
              </a:rPr>
              <a:t>BUT YOU WANT</a:t>
            </a:r>
            <a:r>
              <a:rPr lang="en-US" sz="1200" kern="1200" dirty="0" smtClean="0">
                <a:solidFill>
                  <a:schemeClr val="tx1"/>
                </a:solidFill>
                <a:effectLst/>
                <a:latin typeface="Arial" charset="0"/>
                <a:ea typeface="+mn-ea"/>
                <a:cs typeface="+mn-cs"/>
              </a:rPr>
              <a:t> TO KNOW THOSE ADDITIONAL RULES..</a:t>
            </a:r>
          </a:p>
          <a:p>
            <a:endParaRPr lang="en-US" dirty="0" smtClean="0"/>
          </a:p>
        </p:txBody>
      </p:sp>
    </p:spTree>
    <p:extLst>
      <p:ext uri="{BB962C8B-B14F-4D97-AF65-F5344CB8AC3E}">
        <p14:creationId xmlns:p14="http://schemas.microsoft.com/office/powerpoint/2010/main" val="3622568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dt" sz="quarter" idx="1"/>
          </p:nvPr>
        </p:nvSpPr>
        <p:spPr>
          <a:noFill/>
        </p:spPr>
        <p:txBody>
          <a:bodyPr/>
          <a:lstStyle/>
          <a:p>
            <a:pPr defTabSz="944518"/>
            <a:fld id="{2A96A50E-49FB-47AF-AC70-419DC9FE24D3}" type="datetime3">
              <a:rPr lang="en-US" smtClean="0"/>
              <a:pPr defTabSz="944518"/>
              <a:t>20 January 2023</a:t>
            </a:fld>
            <a:endParaRPr lang="en-US" smtClean="0"/>
          </a:p>
        </p:txBody>
      </p:sp>
      <p:sp>
        <p:nvSpPr>
          <p:cNvPr id="86019" name="Rectangle 5"/>
          <p:cNvSpPr>
            <a:spLocks noGrp="1" noChangeArrowheads="1"/>
          </p:cNvSpPr>
          <p:nvPr>
            <p:ph type="sldNum" sz="quarter" idx="5"/>
          </p:nvPr>
        </p:nvSpPr>
        <p:spPr>
          <a:noFill/>
        </p:spPr>
        <p:txBody>
          <a:bodyPr/>
          <a:lstStyle/>
          <a:p>
            <a:pPr defTabSz="944518"/>
            <a:fld id="{0C9279A2-617A-4281-9B41-6C3215B310F0}" type="slidenum">
              <a:rPr lang="en-US" smtClean="0"/>
              <a:pPr defTabSz="944518"/>
              <a:t>16</a:t>
            </a:fld>
            <a:endParaRPr lang="en-US" smtClean="0"/>
          </a:p>
        </p:txBody>
      </p:sp>
      <p:sp>
        <p:nvSpPr>
          <p:cNvPr id="86020" name="Rectangle 2"/>
          <p:cNvSpPr>
            <a:spLocks noGrp="1" noRot="1" noChangeAspect="1" noChangeArrowheads="1" noTextEdit="1"/>
          </p:cNvSpPr>
          <p:nvPr>
            <p:ph type="sldImg"/>
          </p:nvPr>
        </p:nvSpPr>
        <p:spPr>
          <a:ln cap="flat"/>
        </p:spPr>
      </p:sp>
      <p:sp>
        <p:nvSpPr>
          <p:cNvPr id="8602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53236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dt" sz="quarter" idx="1"/>
          </p:nvPr>
        </p:nvSpPr>
        <p:spPr>
          <a:noFill/>
        </p:spPr>
        <p:txBody>
          <a:bodyPr/>
          <a:lstStyle/>
          <a:p>
            <a:pPr defTabSz="944518"/>
            <a:fld id="{AA75754A-1845-4884-8CCF-A3EBDC717EEB}" type="datetime3">
              <a:rPr lang="en-US" smtClean="0"/>
              <a:pPr defTabSz="944518"/>
              <a:t>20 January 2023</a:t>
            </a:fld>
            <a:endParaRPr lang="en-US" smtClean="0"/>
          </a:p>
        </p:txBody>
      </p:sp>
      <p:sp>
        <p:nvSpPr>
          <p:cNvPr id="93187" name="Rectangle 5"/>
          <p:cNvSpPr>
            <a:spLocks noGrp="1" noChangeArrowheads="1"/>
          </p:cNvSpPr>
          <p:nvPr>
            <p:ph type="sldNum" sz="quarter" idx="5"/>
          </p:nvPr>
        </p:nvSpPr>
        <p:spPr>
          <a:noFill/>
        </p:spPr>
        <p:txBody>
          <a:bodyPr/>
          <a:lstStyle/>
          <a:p>
            <a:pPr defTabSz="944518"/>
            <a:fld id="{3CAFBB4E-2F69-4EE5-A139-197BFCA436AD}" type="slidenum">
              <a:rPr lang="en-US" smtClean="0"/>
              <a:pPr defTabSz="944518"/>
              <a:t>17</a:t>
            </a:fld>
            <a:endParaRPr lang="en-US" smtClean="0"/>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46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dt" sz="quarter" idx="1"/>
          </p:nvPr>
        </p:nvSpPr>
        <p:spPr>
          <a:noFill/>
        </p:spPr>
        <p:txBody>
          <a:bodyPr/>
          <a:lstStyle/>
          <a:p>
            <a:pPr defTabSz="944518"/>
            <a:fld id="{85DFE3BA-A78D-4D73-8DEE-744FAA98AAA2}" type="datetime3">
              <a:rPr lang="en-US" smtClean="0"/>
              <a:pPr defTabSz="944518"/>
              <a:t>20 January 2023</a:t>
            </a:fld>
            <a:endParaRPr lang="en-US" smtClean="0"/>
          </a:p>
        </p:txBody>
      </p:sp>
      <p:sp>
        <p:nvSpPr>
          <p:cNvPr id="89091" name="Rectangle 5"/>
          <p:cNvSpPr>
            <a:spLocks noGrp="1" noChangeArrowheads="1"/>
          </p:cNvSpPr>
          <p:nvPr>
            <p:ph type="sldNum" sz="quarter" idx="5"/>
          </p:nvPr>
        </p:nvSpPr>
        <p:spPr>
          <a:noFill/>
        </p:spPr>
        <p:txBody>
          <a:bodyPr/>
          <a:lstStyle/>
          <a:p>
            <a:pPr defTabSz="944518"/>
            <a:fld id="{646AAEF9-1EB0-4899-8188-E63771735044}" type="slidenum">
              <a:rPr lang="en-US" smtClean="0"/>
              <a:pPr defTabSz="944518"/>
              <a:t>18</a:t>
            </a:fld>
            <a:endParaRPr lang="en-US" smtClean="0"/>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Arial" charset="0"/>
                <a:ea typeface="+mn-ea"/>
                <a:cs typeface="+mn-cs"/>
              </a:rPr>
              <a:t>THERE CAN ALSO BE SEXUAL ORIENTATION</a:t>
            </a:r>
            <a:r>
              <a:rPr lang="en-US" sz="1200" b="1" kern="1200" baseline="0" dirty="0" smtClean="0">
                <a:solidFill>
                  <a:schemeClr val="tx1"/>
                </a:solidFill>
                <a:effectLst/>
                <a:latin typeface="Arial" charset="0"/>
                <a:ea typeface="+mn-ea"/>
                <a:cs typeface="+mn-cs"/>
              </a:rPr>
              <a:t> </a:t>
            </a:r>
            <a:r>
              <a:rPr lang="en-US" sz="1200" b="1" kern="1200" dirty="0" smtClean="0">
                <a:solidFill>
                  <a:schemeClr val="tx1"/>
                </a:solidFill>
                <a:effectLst/>
                <a:latin typeface="Arial" charset="0"/>
                <a:ea typeface="+mn-ea"/>
                <a:cs typeface="+mn-cs"/>
              </a:rPr>
              <a:t>DISCRIMININATION BY ASSOCIATION</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SEXUAL ORIENTATION DISCRIMININATION BY ASSOCIATION</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ANYBODY HAVE AN IDEA OF THAT WOULD LOOK LIKE?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THAT WOULD BE IF JUSTIN SISAK HAPPENS TO HANG OUT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WITH A GROUP OF ICE SKATERS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MAYBE I PLAYED HOCKEY AND BECAME FRIENDS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WITH A GROUP OF GUYS WHO WERE HOMOSEXUAL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 LIKED ICE SKATING</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 LETS SAY MY BOSS….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DOESN’T LIKE THE FACT THAT I ASSOCIATE WITH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HOMOSEXUALS …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GOIN TO A BAR, A GAY PRIDE PARADE…AND THEN</a:t>
            </a:r>
            <a:r>
              <a:rPr lang="en-US" sz="1200" b="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I THEN AM DISCRIMINATED AGAINST</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 AM HETEROSEXUAL BUT MY ASSOCIATION WITH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WITH A GROUP OF HOMOSEXUALS AND WHAT WE DO BOTHERS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MY BOSS</a:t>
            </a:r>
            <a:r>
              <a:rPr lang="en-US" sz="1200" b="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I GET A BAD EVAL….AND LETS SAY</a:t>
            </a:r>
            <a:r>
              <a:rPr lang="en-US" sz="1200" b="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WORK DUTIES NOT COMISERANT WITH MY RANK</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THAT COULD BE </a:t>
            </a:r>
            <a:r>
              <a:rPr lang="en-US" sz="1200" b="1" u="sng" kern="1200" dirty="0" smtClean="0">
                <a:solidFill>
                  <a:schemeClr val="tx1"/>
                </a:solidFill>
                <a:effectLst/>
                <a:latin typeface="Arial" charset="0"/>
                <a:ea typeface="+mn-ea"/>
                <a:cs typeface="+mn-cs"/>
              </a:rPr>
              <a:t>SEXUAL ORIENTATION DISCRIMINATION.</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p>
          <a:p>
            <a:r>
              <a:rPr lang="en-US" sz="1200" b="1" i="1" kern="1200" dirty="0" smtClean="0">
                <a:solidFill>
                  <a:schemeClr val="tx1"/>
                </a:solidFill>
                <a:effectLst/>
                <a:latin typeface="Arial" charset="0"/>
                <a:ea typeface="+mn-ea"/>
                <a:cs typeface="+mn-cs"/>
              </a:rPr>
              <a:t>SO LETS TAKE A CLOSER LOOK AT THIS	</a:t>
            </a:r>
            <a:endParaRPr lang="en-US" sz="1200" kern="1200" dirty="0" smtClean="0">
              <a:solidFill>
                <a:schemeClr val="tx1"/>
              </a:solidFill>
              <a:effectLst/>
              <a:latin typeface="Arial" charset="0"/>
              <a:ea typeface="+mn-ea"/>
              <a:cs typeface="+mn-cs"/>
            </a:endParaRPr>
          </a:p>
          <a:p>
            <a:endParaRPr lang="en-US" dirty="0" smtClean="0"/>
          </a:p>
        </p:txBody>
      </p:sp>
    </p:spTree>
    <p:extLst>
      <p:ext uri="{BB962C8B-B14F-4D97-AF65-F5344CB8AC3E}">
        <p14:creationId xmlns:p14="http://schemas.microsoft.com/office/powerpoint/2010/main" val="2289366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dt" sz="quarter" idx="1"/>
          </p:nvPr>
        </p:nvSpPr>
        <p:spPr>
          <a:noFill/>
        </p:spPr>
        <p:txBody>
          <a:bodyPr/>
          <a:lstStyle/>
          <a:p>
            <a:pPr defTabSz="944518"/>
            <a:fld id="{C1851B35-B179-4939-8617-B156D1B54BDD}" type="datetime3">
              <a:rPr lang="en-US" smtClean="0"/>
              <a:pPr defTabSz="944518"/>
              <a:t>20 January 2023</a:t>
            </a:fld>
            <a:endParaRPr lang="en-US" smtClean="0"/>
          </a:p>
        </p:txBody>
      </p:sp>
      <p:sp>
        <p:nvSpPr>
          <p:cNvPr id="90115" name="Rectangle 5"/>
          <p:cNvSpPr>
            <a:spLocks noGrp="1" noChangeArrowheads="1"/>
          </p:cNvSpPr>
          <p:nvPr>
            <p:ph type="sldNum" sz="quarter" idx="5"/>
          </p:nvPr>
        </p:nvSpPr>
        <p:spPr>
          <a:noFill/>
        </p:spPr>
        <p:txBody>
          <a:bodyPr/>
          <a:lstStyle/>
          <a:p>
            <a:pPr defTabSz="944518"/>
            <a:fld id="{6615C6FB-2DBC-40EE-BF58-E550188AD67F}" type="slidenum">
              <a:rPr lang="en-US" smtClean="0"/>
              <a:pPr defTabSz="944518"/>
              <a:t>19</a:t>
            </a:fld>
            <a:endParaRPr lang="en-US" smtClean="0"/>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Arial" charset="0"/>
                <a:ea typeface="+mn-ea"/>
                <a:cs typeface="+mn-cs"/>
              </a:rPr>
              <a:t>SO IF YOU RECEIVE A COMPLAINT FOR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SEXUAL ORIENTATION DISCRIMINATION….</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SEXUAL ORIENTATION DISCRIMININATION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IS NOT IG APPROPRIATE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IT NEEDS TO GO TO MILITARY EQUAL OPPORTUNITY OFFICE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PAY ATTENTION</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NOT EO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BUT MEO</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NO LONGER EQUAL OPPORTUNITY….</a:t>
            </a:r>
            <a:endParaRPr lang="en-US" sz="1200" kern="1200" dirty="0" smtClean="0">
              <a:solidFill>
                <a:schemeClr val="tx1"/>
              </a:solidFill>
              <a:effectLst/>
              <a:latin typeface="Arial" charset="0"/>
              <a:ea typeface="+mn-ea"/>
              <a:cs typeface="+mn-cs"/>
            </a:endParaRPr>
          </a:p>
          <a:p>
            <a:endParaRPr lang="en-US" dirty="0" smtClean="0"/>
          </a:p>
        </p:txBody>
      </p:sp>
    </p:spTree>
    <p:extLst>
      <p:ext uri="{BB962C8B-B14F-4D97-AF65-F5344CB8AC3E}">
        <p14:creationId xmlns:p14="http://schemas.microsoft.com/office/powerpoint/2010/main" val="245178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dt" sz="quarter" idx="1"/>
          </p:nvPr>
        </p:nvSpPr>
        <p:spPr>
          <a:noFill/>
        </p:spPr>
        <p:txBody>
          <a:bodyPr/>
          <a:lstStyle/>
          <a:p>
            <a:pPr defTabSz="944518"/>
            <a:fld id="{92D4C7CB-D69A-476F-8893-74BD439FC6CC}" type="datetime3">
              <a:rPr lang="en-US" smtClean="0"/>
              <a:pPr defTabSz="944518"/>
              <a:t>20 January 2023</a:t>
            </a:fld>
            <a:endParaRPr lang="en-US" smtClean="0"/>
          </a:p>
        </p:txBody>
      </p:sp>
      <p:sp>
        <p:nvSpPr>
          <p:cNvPr id="70659" name="Rectangle 5"/>
          <p:cNvSpPr>
            <a:spLocks noGrp="1" noChangeArrowheads="1"/>
          </p:cNvSpPr>
          <p:nvPr>
            <p:ph type="sldNum" sz="quarter" idx="5"/>
          </p:nvPr>
        </p:nvSpPr>
        <p:spPr>
          <a:noFill/>
        </p:spPr>
        <p:txBody>
          <a:bodyPr/>
          <a:lstStyle/>
          <a:p>
            <a:pPr defTabSz="944518"/>
            <a:fld id="{9C0B4600-0A68-4082-8A97-AFD45A81AE9E}" type="slidenum">
              <a:rPr lang="en-US" smtClean="0"/>
              <a:pPr defTabSz="944518"/>
              <a:t>2</a:t>
            </a:fld>
            <a:endParaRPr lang="en-US" smtClean="0"/>
          </a:p>
        </p:txBody>
      </p:sp>
      <p:sp>
        <p:nvSpPr>
          <p:cNvPr id="70660" name="Rectangle 2"/>
          <p:cNvSpPr>
            <a:spLocks noGrp="1" noChangeArrowheads="1"/>
          </p:cNvSpPr>
          <p:nvPr>
            <p:ph type="body" idx="1"/>
          </p:nvPr>
        </p:nvSpPr>
        <p:spPr>
          <a:noFill/>
          <a:ln/>
        </p:spPr>
        <p:txBody>
          <a:bodyPr/>
          <a:lstStyle/>
          <a:p>
            <a:r>
              <a:rPr lang="en-US" sz="1200" b="1" kern="1200" dirty="0" smtClean="0">
                <a:solidFill>
                  <a:schemeClr val="tx1"/>
                </a:solidFill>
                <a:effectLst/>
                <a:latin typeface="Arial" charset="0"/>
                <a:ea typeface="+mn-ea"/>
                <a:cs typeface="+mn-cs"/>
              </a:rPr>
              <a:t>WHY ARE WE DOING THIS BLOCK OF INSTRUCTION</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WE ALWAYS WANT YOU TO BE RIGTH AND FORWARD – THAT IS WHAT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‘DROIT ET AVANT’ STANDS FOR –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RIGHT AND FORWARD….</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THIS IS A SUPPORTING BLOCK OF INSTRUCTION</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Not AS ……</a:t>
            </a:r>
            <a:r>
              <a:rPr lang="en-US" sz="1200" b="1" i="1" kern="1200" dirty="0" smtClean="0">
                <a:solidFill>
                  <a:schemeClr val="tx1"/>
                </a:solidFill>
                <a:effectLst/>
                <a:latin typeface="Arial" charset="0"/>
                <a:ea typeface="+mn-ea"/>
                <a:cs typeface="+mn-cs"/>
              </a:rPr>
              <a:t>AN IG HAS AN ISSUE </a:t>
            </a:r>
            <a:r>
              <a:rPr lang="en-US" sz="1200" b="0" i="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WE COVERED THOSE CATEGORIES ALREADY LAST FRIDAY…</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IG ISSUES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AS IN THOSE TOPICS THAT ARE </a:t>
            </a:r>
            <a:r>
              <a:rPr lang="en-US" sz="1200" b="1" i="1" kern="1200" dirty="0" smtClean="0">
                <a:solidFill>
                  <a:schemeClr val="tx1"/>
                </a:solidFill>
                <a:effectLst/>
                <a:latin typeface="Arial" charset="0"/>
                <a:ea typeface="+mn-ea"/>
                <a:cs typeface="+mn-cs"/>
              </a:rPr>
              <a:t>HOT TOPICS</a:t>
            </a:r>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 ARE HIGHLY SENSITIVE MATTERS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TOPICS YOU MAY BE HEARING IN THE NEWS</a:t>
            </a:r>
            <a:r>
              <a:rPr lang="en-US" sz="1200" b="0" kern="1200" dirty="0" smtClean="0">
                <a:solidFill>
                  <a:schemeClr val="tx1"/>
                </a:solidFill>
                <a:effectLst/>
                <a:latin typeface="Arial" charset="0"/>
                <a:ea typeface="+mn-ea"/>
                <a:cs typeface="+mn-cs"/>
              </a:rPr>
              <a:t>………………</a:t>
            </a:r>
            <a:r>
              <a:rPr lang="en-US" sz="1200" kern="1200" dirty="0" smtClean="0">
                <a:solidFill>
                  <a:schemeClr val="tx1"/>
                </a:solidFill>
                <a:effectLst/>
                <a:latin typeface="Arial" charset="0"/>
                <a:ea typeface="+mn-ea"/>
                <a:cs typeface="+mn-cs"/>
              </a:rPr>
              <a:t>YOUR GONNA </a:t>
            </a:r>
            <a:r>
              <a:rPr lang="en-US" sz="1200" b="1" kern="1200" dirty="0" smtClean="0">
                <a:solidFill>
                  <a:schemeClr val="tx1"/>
                </a:solidFill>
                <a:effectLst/>
                <a:latin typeface="Arial" charset="0"/>
                <a:ea typeface="+mn-ea"/>
                <a:cs typeface="+mn-cs"/>
              </a:rPr>
              <a:t>HAVE THESE TYPES OF CASES </a:t>
            </a:r>
            <a:r>
              <a:rPr lang="en-US" sz="1200" kern="1200" dirty="0" smtClean="0">
                <a:solidFill>
                  <a:schemeClr val="tx1"/>
                </a:solidFill>
                <a:effectLst/>
                <a:latin typeface="Arial" charset="0"/>
                <a:ea typeface="+mn-ea"/>
                <a:cs typeface="+mn-cs"/>
              </a:rPr>
              <a:t>WALK INTO YOUR OFFICE </a:t>
            </a:r>
          </a:p>
          <a:p>
            <a:r>
              <a:rPr lang="en-US" sz="1200" b="1" kern="1200" dirty="0" smtClean="0">
                <a:solidFill>
                  <a:schemeClr val="tx1"/>
                </a:solidFill>
                <a:effectLst/>
                <a:latin typeface="Arial" charset="0"/>
                <a:ea typeface="+mn-ea"/>
                <a:cs typeface="+mn-cs"/>
              </a:rPr>
              <a:t>WE WANT TO MAKE SURE YOU HAVE A GENERAL AWARENESS </a:t>
            </a:r>
            <a:r>
              <a:rPr lang="en-US" sz="1200" b="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AND NOT BE CAUGHT BY SURPRISE…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WHICH OF COURSE WILL BUILD IG CREDIBILITY FOR WHEN U GRADUATE</a:t>
            </a:r>
            <a:r>
              <a:rPr lang="en-US" sz="1200" b="0" kern="1200" baseline="0" dirty="0" smtClean="0">
                <a:solidFill>
                  <a:schemeClr val="tx1"/>
                </a:solidFill>
                <a:effectLst/>
                <a:latin typeface="Arial" charset="0"/>
                <a:ea typeface="+mn-ea"/>
                <a:cs typeface="+mn-cs"/>
              </a:rPr>
              <a:t> </a:t>
            </a:r>
            <a:r>
              <a:rPr lang="en-US" sz="1200" b="1" kern="1200" dirty="0" smtClean="0">
                <a:solidFill>
                  <a:schemeClr val="tx1"/>
                </a:solidFill>
                <a:effectLst/>
                <a:latin typeface="Arial" charset="0"/>
                <a:ea typeface="+mn-ea"/>
                <a:cs typeface="+mn-cs"/>
              </a:rPr>
              <a:t>&amp; MOVE INTO DAY 16 AND BEYOND…</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SO</a:t>
            </a:r>
            <a:r>
              <a:rPr lang="en-US" sz="1200" b="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THESE ARE VERY NUANCED TOPICS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JUST LIKE A LOT OF THE QUESTIONS STUDENTS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HAVE HAD THUS FAR – IN THE COURSE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SO AS WE MOVE THROUGH THESE TOPICS… I MAY GIVE YOU ANSWERS LIKE – IT DEPENDS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AS WELL </a:t>
            </a:r>
            <a:r>
              <a:rPr lang="en-US" sz="1200" b="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WHY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WE AS IG’S HAVE RESOURCES TOO</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LIKE OUR SJA TO HELP IDENTIFY CORRECT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COURSES OF ACTION TO TAKE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SO IF YOU HAVE A QUESTION AND I TELL YOU</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IT DEPENDS  -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I’M NOT DISMISSING THE QUESTION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OR BLOWING YOU OFF</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YOUR STARTING TO SEE THESE ARE NOT YES/NO TOPICS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 REQUIRE ANALYSIS…</a:t>
            </a:r>
            <a:endParaRPr lang="en-US" sz="1200" kern="1200" dirty="0" smtClean="0">
              <a:solidFill>
                <a:schemeClr val="tx1"/>
              </a:solidFill>
              <a:effectLst/>
              <a:latin typeface="Arial" charset="0"/>
              <a:ea typeface="+mn-ea"/>
              <a:cs typeface="+mn-cs"/>
            </a:endParaRPr>
          </a:p>
          <a:p>
            <a:r>
              <a:rPr lang="en-US" sz="1200" b="1" strike="sngStrike"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OK AS WELL</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MOST OF THESE TOPICS ARE ALSO MANDATORY TRAINING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WHICH YOU HAVE ALREADY BEEN TAUGTH –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IM NOT TRYING TO GIVE YOU MANDATORY TRAINING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 </a:t>
            </a:r>
            <a:r>
              <a:rPr lang="en-US" sz="1200" b="1" u="sng" kern="1200" dirty="0" smtClean="0">
                <a:solidFill>
                  <a:schemeClr val="tx1"/>
                </a:solidFill>
                <a:effectLst/>
                <a:latin typeface="Arial" charset="0"/>
                <a:ea typeface="+mn-ea"/>
                <a:cs typeface="+mn-cs"/>
              </a:rPr>
              <a:t>POINT IS TO MAKE YOU FAMILIAR </a:t>
            </a:r>
            <a:endParaRPr lang="en-US" sz="1200" kern="1200" dirty="0" smtClean="0">
              <a:solidFill>
                <a:schemeClr val="tx1"/>
              </a:solidFill>
              <a:effectLst/>
              <a:latin typeface="Arial" charset="0"/>
              <a:ea typeface="+mn-ea"/>
              <a:cs typeface="+mn-cs"/>
            </a:endParaRPr>
          </a:p>
          <a:p>
            <a:r>
              <a:rPr lang="en-US" sz="1200" b="1" u="sng" kern="1200" dirty="0" smtClean="0">
                <a:solidFill>
                  <a:schemeClr val="tx1"/>
                </a:solidFill>
                <a:effectLst/>
                <a:latin typeface="Arial" charset="0"/>
                <a:ea typeface="+mn-ea"/>
                <a:cs typeface="+mn-cs"/>
              </a:rPr>
              <a:t>AND PROVIDE YOU REFERENCES</a:t>
            </a:r>
            <a:endParaRPr lang="en-US" sz="1200" kern="1200" dirty="0" smtClean="0">
              <a:solidFill>
                <a:schemeClr val="tx1"/>
              </a:solidFill>
              <a:effectLst/>
              <a:latin typeface="Arial" charset="0"/>
              <a:ea typeface="+mn-ea"/>
              <a:cs typeface="+mn-cs"/>
            </a:endParaRPr>
          </a:p>
          <a:p>
            <a:r>
              <a:rPr lang="en-US" sz="1200" b="1" u="sng" kern="1200" dirty="0" smtClean="0">
                <a:solidFill>
                  <a:schemeClr val="tx1"/>
                </a:solidFill>
                <a:effectLst/>
                <a:latin typeface="Arial" charset="0"/>
                <a:ea typeface="+mn-ea"/>
                <a:cs typeface="+mn-cs"/>
              </a:rPr>
              <a:t>NOT PROVIDE YOU MANDATORY TRAINING</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endParaRPr lang="en-US" dirty="0" smtClean="0"/>
          </a:p>
        </p:txBody>
      </p:sp>
      <p:sp>
        <p:nvSpPr>
          <p:cNvPr id="7066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459664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dt" sz="quarter" idx="1"/>
          </p:nvPr>
        </p:nvSpPr>
        <p:spPr>
          <a:noFill/>
        </p:spPr>
        <p:txBody>
          <a:bodyPr/>
          <a:lstStyle/>
          <a:p>
            <a:pPr defTabSz="944518"/>
            <a:fld id="{2A96A50E-49FB-47AF-AC70-419DC9FE24D3}" type="datetime3">
              <a:rPr lang="en-US" smtClean="0"/>
              <a:pPr defTabSz="944518"/>
              <a:t>20 January 2023</a:t>
            </a:fld>
            <a:endParaRPr lang="en-US" smtClean="0"/>
          </a:p>
        </p:txBody>
      </p:sp>
      <p:sp>
        <p:nvSpPr>
          <p:cNvPr id="86019" name="Rectangle 5"/>
          <p:cNvSpPr>
            <a:spLocks noGrp="1" noChangeArrowheads="1"/>
          </p:cNvSpPr>
          <p:nvPr>
            <p:ph type="sldNum" sz="quarter" idx="5"/>
          </p:nvPr>
        </p:nvSpPr>
        <p:spPr>
          <a:noFill/>
        </p:spPr>
        <p:txBody>
          <a:bodyPr/>
          <a:lstStyle/>
          <a:p>
            <a:pPr defTabSz="944518"/>
            <a:fld id="{0C9279A2-617A-4281-9B41-6C3215B310F0}" type="slidenum">
              <a:rPr lang="en-US" smtClean="0"/>
              <a:pPr defTabSz="944518"/>
              <a:t>20</a:t>
            </a:fld>
            <a:endParaRPr lang="en-US" smtClean="0"/>
          </a:p>
        </p:txBody>
      </p:sp>
      <p:sp>
        <p:nvSpPr>
          <p:cNvPr id="86020" name="Rectangle 2"/>
          <p:cNvSpPr>
            <a:spLocks noGrp="1" noRot="1" noChangeAspect="1" noChangeArrowheads="1" noTextEdit="1"/>
          </p:cNvSpPr>
          <p:nvPr>
            <p:ph type="sldImg"/>
          </p:nvPr>
        </p:nvSpPr>
        <p:spPr>
          <a:ln cap="flat"/>
        </p:spPr>
      </p:sp>
      <p:sp>
        <p:nvSpPr>
          <p:cNvPr id="8602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77938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83DCE134-F54D-49D5-83D6-D0209087BBDC}" type="datetime3">
              <a:rPr lang="en-US" smtClean="0"/>
              <a:pPr>
                <a:defRPr/>
              </a:pPr>
              <a:t>20 January 2023</a:t>
            </a:fld>
            <a:endParaRPr lang="en-US" dirty="0"/>
          </a:p>
        </p:txBody>
      </p:sp>
      <p:sp>
        <p:nvSpPr>
          <p:cNvPr id="5" name="Slide Number Placeholder 4"/>
          <p:cNvSpPr>
            <a:spLocks noGrp="1"/>
          </p:cNvSpPr>
          <p:nvPr>
            <p:ph type="sldNum" sz="quarter" idx="11"/>
          </p:nvPr>
        </p:nvSpPr>
        <p:spPr/>
        <p:txBody>
          <a:bodyPr/>
          <a:lstStyle/>
          <a:p>
            <a:pPr>
              <a:defRPr/>
            </a:pPr>
            <a:fld id="{B5E951F7-95DC-45B5-A05F-9FDE1657D1EE}" type="slidenum">
              <a:rPr lang="en-US" smtClean="0"/>
              <a:pPr>
                <a:defRPr/>
              </a:pPr>
              <a:t>21</a:t>
            </a:fld>
            <a:endParaRPr lang="en-US" dirty="0"/>
          </a:p>
        </p:txBody>
      </p:sp>
    </p:spTree>
    <p:extLst>
      <p:ext uri="{BB962C8B-B14F-4D97-AF65-F5344CB8AC3E}">
        <p14:creationId xmlns:p14="http://schemas.microsoft.com/office/powerpoint/2010/main" val="1340614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EVERYONE HAS A GENDER IDENTITY: </a:t>
            </a:r>
          </a:p>
          <a:p>
            <a:r>
              <a:rPr lang="en-US" sz="1200" kern="1200" dirty="0" smtClean="0">
                <a:solidFill>
                  <a:schemeClr val="tx1"/>
                </a:solidFill>
                <a:effectLst/>
                <a:latin typeface="Arial" charset="0"/>
                <a:ea typeface="+mn-ea"/>
                <a:cs typeface="+mn-cs"/>
              </a:rPr>
              <a:t>TO PUT IT SIMPLY</a:t>
            </a:r>
          </a:p>
          <a:p>
            <a:r>
              <a:rPr lang="en-US" sz="1200" kern="1200" dirty="0" smtClean="0">
                <a:solidFill>
                  <a:schemeClr val="tx1"/>
                </a:solidFill>
                <a:effectLst/>
                <a:latin typeface="Arial" charset="0"/>
                <a:ea typeface="+mn-ea"/>
                <a:cs typeface="+mn-cs"/>
              </a:rPr>
              <a:t>IT IS YOUR SENSE OF GENDER..</a:t>
            </a:r>
          </a:p>
          <a:p>
            <a:r>
              <a:rPr lang="en-US" sz="1200" kern="1200" dirty="0" smtClean="0">
                <a:solidFill>
                  <a:schemeClr val="tx1"/>
                </a:solidFill>
                <a:effectLst/>
                <a:latin typeface="Arial" charset="0"/>
                <a:ea typeface="+mn-ea"/>
                <a:cs typeface="+mn-cs"/>
              </a:rPr>
              <a:t>EVERYONE HERE HAS A SENSE OF GENDER</a:t>
            </a:r>
          </a:p>
          <a:p>
            <a:r>
              <a:rPr lang="en-US" sz="1200" kern="1200" dirty="0" smtClean="0">
                <a:solidFill>
                  <a:schemeClr val="tx1"/>
                </a:solidFill>
                <a:effectLst/>
                <a:latin typeface="Arial" charset="0"/>
                <a:ea typeface="+mn-ea"/>
                <a:cs typeface="+mn-cs"/>
              </a:rPr>
              <a:t>MY </a:t>
            </a:r>
            <a:r>
              <a:rPr lang="en-US" sz="1200" b="1" kern="1200" dirty="0" smtClean="0">
                <a:solidFill>
                  <a:schemeClr val="tx1"/>
                </a:solidFill>
                <a:effectLst/>
                <a:latin typeface="Arial" charset="0"/>
                <a:ea typeface="+mn-ea"/>
                <a:cs typeface="+mn-cs"/>
              </a:rPr>
              <a:t>PERSONAL GENDER IDENTITY IS MALE</a:t>
            </a:r>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YOUR </a:t>
            </a:r>
            <a:r>
              <a:rPr lang="en-US" sz="1200" b="1" kern="1200" dirty="0" smtClean="0">
                <a:solidFill>
                  <a:schemeClr val="tx1"/>
                </a:solidFill>
                <a:effectLst/>
                <a:latin typeface="Arial" charset="0"/>
                <a:ea typeface="+mn-ea"/>
                <a:cs typeface="+mn-cs"/>
              </a:rPr>
              <a:t>Self-Identified Gender</a:t>
            </a:r>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	IT IS HOW YOU PRESENT YOURSELF TO THE WORLD</a:t>
            </a:r>
          </a:p>
          <a:p>
            <a:r>
              <a:rPr lang="en-US" sz="1200" kern="1200" dirty="0" smtClean="0">
                <a:solidFill>
                  <a:schemeClr val="tx1"/>
                </a:solidFill>
                <a:effectLst/>
                <a:latin typeface="Arial" charset="0"/>
                <a:ea typeface="+mn-ea"/>
                <a:cs typeface="+mn-cs"/>
              </a:rPr>
              <a:t>	EVERYONE IN THIS VIRTUAL CLASS ROOM </a:t>
            </a:r>
          </a:p>
          <a:p>
            <a:r>
              <a:rPr lang="en-US" sz="1200" b="1" kern="1200" dirty="0" smtClean="0">
                <a:solidFill>
                  <a:schemeClr val="tx1"/>
                </a:solidFill>
                <a:effectLst/>
                <a:latin typeface="Arial" charset="0"/>
                <a:ea typeface="+mn-ea"/>
                <a:cs typeface="+mn-cs"/>
              </a:rPr>
              <a:t>HAS A SELF IDENTIFIED GENDER – </a:t>
            </a:r>
            <a:endParaRPr lang="en-US" sz="1200" kern="1200" dirty="0" smtClean="0">
              <a:solidFill>
                <a:schemeClr val="tx1"/>
              </a:solidFill>
              <a:effectLst/>
              <a:latin typeface="Arial" charset="0"/>
              <a:ea typeface="+mn-ea"/>
              <a:cs typeface="+mn-cs"/>
            </a:endParaRPr>
          </a:p>
          <a:p>
            <a:r>
              <a:rPr lang="en-US" sz="1200" b="1" i="1" kern="1200" dirty="0" smtClean="0">
                <a:solidFill>
                  <a:schemeClr val="tx1"/>
                </a:solidFill>
                <a:effectLst/>
                <a:latin typeface="Arial" charset="0"/>
                <a:ea typeface="+mn-ea"/>
                <a:cs typeface="+mn-cs"/>
              </a:rPr>
              <a:t>HOW YOU PRESENT YOURSELF TO THE WORLD…</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 </a:t>
            </a:r>
            <a:r>
              <a:rPr lang="en-US" sz="1200" b="1" i="1" kern="1200" dirty="0" smtClean="0">
                <a:solidFill>
                  <a:schemeClr val="tx1"/>
                </a:solidFill>
                <a:effectLst/>
                <a:latin typeface="Arial" charset="0"/>
                <a:ea typeface="+mn-ea"/>
                <a:cs typeface="+mn-cs"/>
              </a:rPr>
              <a:t>IDENTIFY &amp; PRESENT</a:t>
            </a:r>
            <a:r>
              <a:rPr lang="en-US" sz="1200" kern="1200" dirty="0" smtClean="0">
                <a:solidFill>
                  <a:schemeClr val="tx1"/>
                </a:solidFill>
                <a:effectLst/>
                <a:latin typeface="Arial" charset="0"/>
                <a:ea typeface="+mn-ea"/>
                <a:cs typeface="+mn-cs"/>
              </a:rPr>
              <a:t> MYSELF TO THE WORLD AS A MALE…</a:t>
            </a:r>
          </a:p>
          <a:p>
            <a:r>
              <a:rPr lang="en-US" sz="1200" b="1" i="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Gender Dysphoria: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THIS IS THE DIFFERNCE B/W WHAT YOUR ASSIGNED AS </a:t>
            </a:r>
          </a:p>
          <a:p>
            <a:r>
              <a:rPr lang="en-US" sz="1200" kern="1200" dirty="0" smtClean="0">
                <a:solidFill>
                  <a:schemeClr val="tx1"/>
                </a:solidFill>
                <a:effectLst/>
                <a:latin typeface="Arial" charset="0"/>
                <a:ea typeface="+mn-ea"/>
                <a:cs typeface="+mn-cs"/>
              </a:rPr>
              <a:t>AND WHAT YOU IDENTIFY AS</a:t>
            </a:r>
          </a:p>
          <a:p>
            <a:r>
              <a:rPr lang="en-US" sz="1200" b="1" u="none" strike="noStrike"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u="sng" kern="1200" dirty="0" smtClean="0">
                <a:solidFill>
                  <a:schemeClr val="tx1"/>
                </a:solidFill>
                <a:effectLst/>
                <a:latin typeface="Arial" charset="0"/>
                <a:ea typeface="+mn-ea"/>
                <a:cs typeface="+mn-cs"/>
              </a:rPr>
              <a:t>Transgender</a:t>
            </a:r>
            <a:r>
              <a:rPr lang="en-US" sz="1200" u="sng"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TRANSGENDER ARE INDIVIDUALS </a:t>
            </a:r>
          </a:p>
          <a:p>
            <a:r>
              <a:rPr lang="en-US" sz="1200" kern="1200" dirty="0" smtClean="0">
                <a:solidFill>
                  <a:schemeClr val="tx1"/>
                </a:solidFill>
                <a:effectLst/>
                <a:latin typeface="Arial" charset="0"/>
                <a:ea typeface="+mn-ea"/>
                <a:cs typeface="+mn-cs"/>
              </a:rPr>
              <a:t>WHO’S SEX ASSIGNED AT BIRTH</a:t>
            </a:r>
          </a:p>
          <a:p>
            <a:r>
              <a:rPr lang="en-US" sz="1200" kern="1200" dirty="0" smtClean="0">
                <a:solidFill>
                  <a:schemeClr val="tx1"/>
                </a:solidFill>
                <a:effectLst/>
                <a:latin typeface="Arial" charset="0"/>
                <a:ea typeface="+mn-ea"/>
                <a:cs typeface="+mn-cs"/>
              </a:rPr>
              <a:t>DOES NOT MATCH THEIR GENDER IDENTITY</a:t>
            </a:r>
          </a:p>
          <a:p>
            <a:r>
              <a:rPr lang="en-US" sz="1200" kern="1200" dirty="0" smtClean="0">
                <a:solidFill>
                  <a:schemeClr val="tx1"/>
                </a:solidFill>
                <a:effectLst/>
                <a:latin typeface="Arial" charset="0"/>
                <a:ea typeface="+mn-ea"/>
                <a:cs typeface="+mn-cs"/>
              </a:rPr>
              <a:t> </a:t>
            </a:r>
          </a:p>
          <a:p>
            <a:pPr lvl="0"/>
            <a:r>
              <a:rPr lang="en-US" sz="1200" b="1" kern="1200" dirty="0" smtClean="0">
                <a:solidFill>
                  <a:schemeClr val="tx1"/>
                </a:solidFill>
                <a:effectLst/>
                <a:latin typeface="Arial" charset="0"/>
                <a:ea typeface="+mn-ea"/>
                <a:cs typeface="+mn-cs"/>
              </a:rPr>
              <a:t>Gender Transition: </a:t>
            </a:r>
            <a:r>
              <a:rPr lang="en-US" sz="1200" kern="1200" dirty="0" smtClean="0">
                <a:solidFill>
                  <a:schemeClr val="tx1"/>
                </a:solidFill>
                <a:effectLst/>
                <a:latin typeface="Arial" charset="0"/>
                <a:ea typeface="+mn-ea"/>
                <a:cs typeface="+mn-cs"/>
              </a:rPr>
              <a:t>a form of </a:t>
            </a:r>
            <a:r>
              <a:rPr lang="en-US" sz="1200" i="1" kern="1200" dirty="0" smtClean="0">
                <a:solidFill>
                  <a:schemeClr val="tx1"/>
                </a:solidFill>
                <a:effectLst/>
                <a:latin typeface="Arial" charset="0"/>
                <a:ea typeface="+mn-ea"/>
                <a:cs typeface="+mn-cs"/>
              </a:rPr>
              <a:t>treatment</a:t>
            </a:r>
            <a:r>
              <a:rPr lang="en-US" sz="1200" kern="1200" dirty="0" smtClean="0">
                <a:solidFill>
                  <a:schemeClr val="tx1"/>
                </a:solidFill>
                <a:effectLst/>
                <a:latin typeface="Arial" charset="0"/>
                <a:ea typeface="+mn-ea"/>
                <a:cs typeface="+mn-cs"/>
              </a:rPr>
              <a:t> for the medical condition of gender dysphoria that may involve social transition (real life experience), medical transition, and / or surgical transition</a:t>
            </a:r>
          </a:p>
          <a:p>
            <a:r>
              <a:rPr lang="en-US" sz="1200" kern="1200" dirty="0" smtClean="0">
                <a:solidFill>
                  <a:schemeClr val="tx1"/>
                </a:solidFill>
                <a:effectLst/>
                <a:latin typeface="Arial" charset="0"/>
                <a:ea typeface="+mn-ea"/>
                <a:cs typeface="+mn-cs"/>
              </a:rPr>
              <a:t>GENDER TRANSITION: </a:t>
            </a:r>
          </a:p>
          <a:p>
            <a:r>
              <a:rPr lang="en-US" sz="1200" kern="1200" dirty="0" smtClean="0">
                <a:solidFill>
                  <a:schemeClr val="tx1"/>
                </a:solidFill>
                <a:effectLst/>
                <a:latin typeface="Arial" charset="0"/>
                <a:ea typeface="+mn-ea"/>
                <a:cs typeface="+mn-cs"/>
              </a:rPr>
              <a:t>THIS CAN MEAN A LOT OF THINGS</a:t>
            </a:r>
          </a:p>
          <a:p>
            <a:r>
              <a:rPr lang="en-US" sz="1200" b="1" kern="1200" dirty="0" smtClean="0">
                <a:solidFill>
                  <a:schemeClr val="tx1"/>
                </a:solidFill>
                <a:effectLst/>
                <a:latin typeface="Arial" charset="0"/>
                <a:ea typeface="+mn-ea"/>
                <a:cs typeface="+mn-cs"/>
              </a:rPr>
              <a:t>IS NOT JUST A GENDER AFFIRMING SURGERY –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SEX CHANGE IS CONSIDERED DERAGATORY…</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OLD TERMS..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COULD OFFEND SOMEBODY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THIS CAN BE SOCIAL OR MEDICAL OR BOTH</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MAKE SURE U KNOW AND LEARN THESE TERMS..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DON’T JUST MAKE THE ASSUMPTION THAT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SOMEONE IS GETTING A SEX CHANGE…</a:t>
            </a:r>
            <a:endParaRPr lang="en-US" sz="1200" kern="1200" dirty="0" smtClean="0">
              <a:solidFill>
                <a:schemeClr val="tx1"/>
              </a:solidFill>
              <a:effectLst/>
              <a:latin typeface="Arial" charset="0"/>
              <a:ea typeface="+mn-ea"/>
              <a:cs typeface="+mn-cs"/>
            </a:endParaRPr>
          </a:p>
          <a:p>
            <a:endParaRPr lang="en-US" dirty="0"/>
          </a:p>
        </p:txBody>
      </p:sp>
      <p:sp>
        <p:nvSpPr>
          <p:cNvPr id="4" name="Date Placeholder 3"/>
          <p:cNvSpPr>
            <a:spLocks noGrp="1"/>
          </p:cNvSpPr>
          <p:nvPr>
            <p:ph type="dt" idx="10"/>
          </p:nvPr>
        </p:nvSpPr>
        <p:spPr/>
        <p:txBody>
          <a:bodyPr/>
          <a:lstStyle/>
          <a:p>
            <a:pPr>
              <a:defRPr/>
            </a:pPr>
            <a:fld id="{83DCE134-F54D-49D5-83D6-D0209087BBDC}" type="datetime3">
              <a:rPr lang="en-US" smtClean="0"/>
              <a:pPr>
                <a:defRPr/>
              </a:pPr>
              <a:t>20 January 2023</a:t>
            </a:fld>
            <a:endParaRPr lang="en-US" dirty="0"/>
          </a:p>
        </p:txBody>
      </p:sp>
      <p:sp>
        <p:nvSpPr>
          <p:cNvPr id="5" name="Slide Number Placeholder 4"/>
          <p:cNvSpPr>
            <a:spLocks noGrp="1"/>
          </p:cNvSpPr>
          <p:nvPr>
            <p:ph type="sldNum" sz="quarter" idx="11"/>
          </p:nvPr>
        </p:nvSpPr>
        <p:spPr/>
        <p:txBody>
          <a:bodyPr/>
          <a:lstStyle/>
          <a:p>
            <a:pPr>
              <a:defRPr/>
            </a:pPr>
            <a:fld id="{B5E951F7-95DC-45B5-A05F-9FDE1657D1EE}" type="slidenum">
              <a:rPr lang="en-US" smtClean="0"/>
              <a:pPr>
                <a:defRPr/>
              </a:pPr>
              <a:t>22</a:t>
            </a:fld>
            <a:endParaRPr lang="en-US" dirty="0"/>
          </a:p>
        </p:txBody>
      </p:sp>
    </p:spTree>
    <p:extLst>
      <p:ext uri="{BB962C8B-B14F-4D97-AF65-F5344CB8AC3E}">
        <p14:creationId xmlns:p14="http://schemas.microsoft.com/office/powerpoint/2010/main" val="2917336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TREAT ALL SOLDIERS WITH DIGNITY AND RESPECT</a:t>
            </a:r>
          </a:p>
          <a:p>
            <a:r>
              <a:rPr lang="en-US" sz="1200" kern="1200" dirty="0" smtClean="0">
                <a:solidFill>
                  <a:schemeClr val="tx1"/>
                </a:solidFill>
                <a:effectLst/>
                <a:latin typeface="Arial" charset="0"/>
                <a:ea typeface="+mn-ea"/>
                <a:cs typeface="+mn-cs"/>
              </a:rPr>
              <a:t>TREAT ALL SOLDIERS WITH DIGNITY AND RESPECT</a:t>
            </a:r>
          </a:p>
          <a:p>
            <a:r>
              <a:rPr lang="en-US" sz="1200" kern="1200" dirty="0" smtClean="0">
                <a:solidFill>
                  <a:schemeClr val="tx1"/>
                </a:solidFill>
                <a:effectLst/>
                <a:latin typeface="Arial" charset="0"/>
                <a:ea typeface="+mn-ea"/>
                <a:cs typeface="+mn-cs"/>
              </a:rPr>
              <a:t>That is take-away #1</a:t>
            </a:r>
          </a:p>
          <a:p>
            <a:r>
              <a:rPr lang="en-US" sz="1200" b="1" i="1" kern="1200" dirty="0" smtClean="0">
                <a:solidFill>
                  <a:schemeClr val="tx1"/>
                </a:solidFill>
                <a:effectLst/>
                <a:latin typeface="Arial" charset="0"/>
                <a:ea typeface="+mn-ea"/>
                <a:cs typeface="+mn-cs"/>
              </a:rPr>
              <a:t>And the other for this slide is</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ALL SOLDIERS MUST MAINTAIN DEPLOYABILITY STATUS – </a:t>
            </a:r>
          </a:p>
          <a:p>
            <a:r>
              <a:rPr lang="en-US" sz="1200" kern="1200" dirty="0" smtClean="0">
                <a:solidFill>
                  <a:schemeClr val="tx1"/>
                </a:solidFill>
                <a:effectLst/>
                <a:latin typeface="Arial" charset="0"/>
                <a:ea typeface="+mn-ea"/>
                <a:cs typeface="+mn-cs"/>
              </a:rPr>
              <a:t>ALL SOLDIERS WHETHER TRANSGENDER OR NOT</a:t>
            </a:r>
          </a:p>
          <a:p>
            <a:r>
              <a:rPr lang="en-US" sz="1200" kern="1200" dirty="0" smtClean="0">
                <a:solidFill>
                  <a:schemeClr val="tx1"/>
                </a:solidFill>
                <a:effectLst/>
                <a:latin typeface="Arial" charset="0"/>
                <a:ea typeface="+mn-ea"/>
                <a:cs typeface="+mn-cs"/>
              </a:rPr>
              <a:t>MUST MEET ALL MILITARY STANDARDS</a:t>
            </a:r>
            <a:endParaRPr lang="en-US" dirty="0"/>
          </a:p>
        </p:txBody>
      </p:sp>
      <p:sp>
        <p:nvSpPr>
          <p:cNvPr id="4" name="Date Placeholder 3"/>
          <p:cNvSpPr>
            <a:spLocks noGrp="1"/>
          </p:cNvSpPr>
          <p:nvPr>
            <p:ph type="dt" idx="10"/>
          </p:nvPr>
        </p:nvSpPr>
        <p:spPr/>
        <p:txBody>
          <a:bodyPr/>
          <a:lstStyle/>
          <a:p>
            <a:pPr>
              <a:defRPr/>
            </a:pPr>
            <a:fld id="{83DCE134-F54D-49D5-83D6-D0209087BBDC}" type="datetime3">
              <a:rPr lang="en-US" smtClean="0"/>
              <a:pPr>
                <a:defRPr/>
              </a:pPr>
              <a:t>20 January 2023</a:t>
            </a:fld>
            <a:endParaRPr lang="en-US" dirty="0"/>
          </a:p>
        </p:txBody>
      </p:sp>
      <p:sp>
        <p:nvSpPr>
          <p:cNvPr id="5" name="Slide Number Placeholder 4"/>
          <p:cNvSpPr>
            <a:spLocks noGrp="1"/>
          </p:cNvSpPr>
          <p:nvPr>
            <p:ph type="sldNum" sz="quarter" idx="11"/>
          </p:nvPr>
        </p:nvSpPr>
        <p:spPr/>
        <p:txBody>
          <a:bodyPr/>
          <a:lstStyle/>
          <a:p>
            <a:pPr>
              <a:defRPr/>
            </a:pPr>
            <a:fld id="{B5E951F7-95DC-45B5-A05F-9FDE1657D1EE}" type="slidenum">
              <a:rPr lang="en-US" smtClean="0"/>
              <a:pPr>
                <a:defRPr/>
              </a:pPr>
              <a:t>23</a:t>
            </a:fld>
            <a:endParaRPr lang="en-US" dirty="0"/>
          </a:p>
        </p:txBody>
      </p:sp>
    </p:spTree>
    <p:extLst>
      <p:ext uri="{BB962C8B-B14F-4D97-AF65-F5344CB8AC3E}">
        <p14:creationId xmlns:p14="http://schemas.microsoft.com/office/powerpoint/2010/main" val="3379174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1155700"/>
            <a:ext cx="3898900" cy="3119438"/>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TWO KEY TAKE-AWAYS FROM THIS SLIDE</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FIRST………..</a:t>
            </a:r>
            <a:r>
              <a:rPr lang="en-US" sz="1200" b="1" kern="1200" dirty="0" smtClean="0">
                <a:solidFill>
                  <a:schemeClr val="tx1"/>
                </a:solidFill>
                <a:effectLst/>
                <a:latin typeface="Arial" charset="0"/>
                <a:ea typeface="+mn-ea"/>
                <a:cs typeface="+mn-cs"/>
              </a:rPr>
              <a:t>TRANSGENDER PERSONNEL ARE AUTHORIZED</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TO SERVE IN THE MILITARY</a:t>
            </a:r>
            <a:r>
              <a:rPr lang="en-US" sz="1200" kern="1200" dirty="0" smtClean="0">
                <a:solidFill>
                  <a:schemeClr val="tx1"/>
                </a:solidFill>
                <a:effectLst/>
                <a:latin typeface="Arial" charset="0"/>
                <a:ea typeface="+mn-ea"/>
                <a:cs typeface="+mn-cs"/>
              </a:rPr>
              <a:t> – </a:t>
            </a:r>
            <a:r>
              <a:rPr lang="en-US" sz="1200" b="1" i="1" kern="1200" dirty="0" smtClean="0">
                <a:solidFill>
                  <a:schemeClr val="tx1"/>
                </a:solidFill>
                <a:effectLst/>
                <a:latin typeface="Arial" charset="0"/>
                <a:ea typeface="+mn-ea"/>
                <a:cs typeface="+mn-cs"/>
              </a:rPr>
              <a:t>LATEST POLICY UPDATE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JANUARY 26, 2021</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Army allows transgender Soldiers to serve openly.</a:t>
            </a:r>
          </a:p>
          <a:p>
            <a:r>
              <a:rPr lang="en-US" sz="1200" b="1" kern="1200" dirty="0" smtClean="0">
                <a:solidFill>
                  <a:schemeClr val="tx1"/>
                </a:solidFill>
                <a:effectLst/>
                <a:latin typeface="Arial" charset="0"/>
                <a:ea typeface="+mn-ea"/>
                <a:cs typeface="+mn-cs"/>
              </a:rPr>
              <a:t>NOW, THAT SAID</a:t>
            </a:r>
            <a:r>
              <a:rPr lang="en-US" sz="1200" b="0" kern="1200" baseline="0" dirty="0" smtClean="0">
                <a:solidFill>
                  <a:schemeClr val="tx1"/>
                </a:solidFill>
                <a:effectLst/>
                <a:latin typeface="Arial" charset="0"/>
                <a:ea typeface="+mn-ea"/>
                <a:cs typeface="+mn-cs"/>
              </a:rPr>
              <a:t> </a:t>
            </a:r>
            <a:r>
              <a:rPr lang="en-US" sz="1200" b="1" kern="1200" dirty="0" smtClean="0">
                <a:solidFill>
                  <a:schemeClr val="tx1"/>
                </a:solidFill>
                <a:effectLst/>
                <a:latin typeface="Arial" charset="0"/>
                <a:ea typeface="+mn-ea"/>
                <a:cs typeface="+mn-cs"/>
              </a:rPr>
              <a:t>TRANSGENDER PERSONNEL</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HAVE BEEN ALLOWED TO SERVE</a:t>
            </a:r>
            <a:r>
              <a:rPr lang="en-US" sz="1200" b="0" kern="1200" baseline="0" dirty="0" smtClean="0">
                <a:solidFill>
                  <a:schemeClr val="tx1"/>
                </a:solidFill>
                <a:effectLst/>
                <a:latin typeface="Arial" charset="0"/>
                <a:ea typeface="+mn-ea"/>
                <a:cs typeface="+mn-cs"/>
              </a:rPr>
              <a:t> </a:t>
            </a:r>
            <a:r>
              <a:rPr lang="en-US" sz="1200" b="1" kern="1200" dirty="0" smtClean="0">
                <a:solidFill>
                  <a:schemeClr val="tx1"/>
                </a:solidFill>
                <a:effectLst/>
                <a:latin typeface="Arial" charset="0"/>
                <a:ea typeface="+mn-ea"/>
                <a:cs typeface="+mn-cs"/>
              </a:rPr>
              <a:t>SINCE 2016</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HOWEVER, NUANCED CHANGES HAVE OCCURRED IN POLICY </a:t>
            </a:r>
            <a:endParaRPr lang="en-US" sz="1200" kern="1200" dirty="0" smtClean="0">
              <a:solidFill>
                <a:schemeClr val="tx1"/>
              </a:solidFill>
              <a:effectLst/>
              <a:latin typeface="Arial" charset="0"/>
              <a:ea typeface="+mn-ea"/>
              <a:cs typeface="+mn-cs"/>
            </a:endParaRPr>
          </a:p>
          <a:p>
            <a:r>
              <a:rPr lang="en-US" sz="1200" b="1" i="1" kern="1200" dirty="0" smtClean="0">
                <a:solidFill>
                  <a:schemeClr val="tx1"/>
                </a:solidFill>
                <a:effectLst/>
                <a:latin typeface="Arial" charset="0"/>
                <a:ea typeface="+mn-ea"/>
                <a:cs typeface="+mn-cs"/>
              </a:rPr>
              <a:t>FROM 2016 UNTIL THE LATEST UPDATE IN 2021</a:t>
            </a:r>
          </a:p>
          <a:p>
            <a:r>
              <a:rPr lang="en-US" sz="1200" kern="1200" dirty="0" smtClean="0">
                <a:solidFill>
                  <a:schemeClr val="tx1"/>
                </a:solidFill>
                <a:effectLst/>
                <a:latin typeface="Arial" charset="0"/>
                <a:ea typeface="+mn-ea"/>
                <a:cs typeface="+mn-cs"/>
              </a:rPr>
              <a:t>THAT LAST BULLET IS THE OTHER KEY TAKE AWAY – </a:t>
            </a:r>
          </a:p>
          <a:p>
            <a:r>
              <a:rPr lang="en-US" sz="1200" b="1" kern="1200" dirty="0" smtClean="0">
                <a:solidFill>
                  <a:schemeClr val="tx1"/>
                </a:solidFill>
                <a:effectLst/>
                <a:latin typeface="Arial" charset="0"/>
                <a:ea typeface="+mn-ea"/>
                <a:cs typeface="+mn-cs"/>
              </a:rPr>
              <a:t>TRANSGENDER MEMBERS ARE SUBJECT TO WHAT</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THEIR DEERS GENDER MARKER IS</a:t>
            </a:r>
            <a:r>
              <a:rPr lang="en-US" sz="1200" b="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THAT APPLIES FOR ALL SOLDIERS…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DEERS MARKER DETERMINES</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GROOMING STANDARDS</a:t>
            </a:r>
          </a:p>
          <a:p>
            <a:r>
              <a:rPr lang="en-US" sz="1200" kern="1200" dirty="0" smtClean="0">
                <a:solidFill>
                  <a:schemeClr val="tx1"/>
                </a:solidFill>
                <a:effectLst/>
                <a:latin typeface="Arial" charset="0"/>
                <a:ea typeface="+mn-ea"/>
                <a:cs typeface="+mn-cs"/>
              </a:rPr>
              <a:t>BODY COMPOSITION, APFT/ACFT ETC….</a:t>
            </a:r>
          </a:p>
          <a:p>
            <a:endParaRPr lang="en-US" sz="1200" kern="1200" dirty="0" smtClean="0">
              <a:solidFill>
                <a:schemeClr val="tx1"/>
              </a:solidFill>
              <a:effectLst/>
              <a:latin typeface="Arial" charset="0"/>
              <a:ea typeface="+mn-ea"/>
              <a:cs typeface="+mn-cs"/>
            </a:endParaRPr>
          </a:p>
          <a:p>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9F2D85E-DD41-4138-B7F4-0D3D585A3E91}" type="slidenum">
              <a:rPr lang="en-US" smtClean="0"/>
              <a:t>24</a:t>
            </a:fld>
            <a:endParaRPr lang="en-US" dirty="0"/>
          </a:p>
        </p:txBody>
      </p:sp>
    </p:spTree>
    <p:extLst>
      <p:ext uri="{BB962C8B-B14F-4D97-AF65-F5344CB8AC3E}">
        <p14:creationId xmlns:p14="http://schemas.microsoft.com/office/powerpoint/2010/main" val="463625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1155700"/>
            <a:ext cx="3898900" cy="3119438"/>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TWO KEY TAKE-AWAYS FROM THIS SLIDE</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FIRST………..</a:t>
            </a:r>
            <a:r>
              <a:rPr lang="en-US" sz="1200" b="1" kern="1200" dirty="0" smtClean="0">
                <a:solidFill>
                  <a:schemeClr val="tx1"/>
                </a:solidFill>
                <a:effectLst/>
                <a:latin typeface="Arial" charset="0"/>
                <a:ea typeface="+mn-ea"/>
                <a:cs typeface="+mn-cs"/>
              </a:rPr>
              <a:t>TRANSGENDER PERSONNEL ARE AUTHORIZED</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TO SERVE IN THE MILITARY</a:t>
            </a:r>
            <a:r>
              <a:rPr lang="en-US" sz="1200" kern="1200" dirty="0" smtClean="0">
                <a:solidFill>
                  <a:schemeClr val="tx1"/>
                </a:solidFill>
                <a:effectLst/>
                <a:latin typeface="Arial" charset="0"/>
                <a:ea typeface="+mn-ea"/>
                <a:cs typeface="+mn-cs"/>
              </a:rPr>
              <a:t> – </a:t>
            </a:r>
            <a:r>
              <a:rPr lang="en-US" sz="1200" b="1" i="1" kern="1200" dirty="0" smtClean="0">
                <a:solidFill>
                  <a:schemeClr val="tx1"/>
                </a:solidFill>
                <a:effectLst/>
                <a:latin typeface="Arial" charset="0"/>
                <a:ea typeface="+mn-ea"/>
                <a:cs typeface="+mn-cs"/>
              </a:rPr>
              <a:t>LATEST POLICY UPDATE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JANUARY 26, 2021</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Army allows transgender Soldiers to serve openly.</a:t>
            </a:r>
          </a:p>
          <a:p>
            <a:r>
              <a:rPr lang="en-US" sz="1200" b="1" kern="1200" dirty="0" smtClean="0">
                <a:solidFill>
                  <a:schemeClr val="tx1"/>
                </a:solidFill>
                <a:effectLst/>
                <a:latin typeface="Arial" charset="0"/>
                <a:ea typeface="+mn-ea"/>
                <a:cs typeface="+mn-cs"/>
              </a:rPr>
              <a:t>NOW, THAT SAID</a:t>
            </a:r>
            <a:r>
              <a:rPr lang="en-US" sz="1200" b="0" kern="1200" baseline="0" dirty="0" smtClean="0">
                <a:solidFill>
                  <a:schemeClr val="tx1"/>
                </a:solidFill>
                <a:effectLst/>
                <a:latin typeface="Arial" charset="0"/>
                <a:ea typeface="+mn-ea"/>
                <a:cs typeface="+mn-cs"/>
              </a:rPr>
              <a:t> </a:t>
            </a:r>
            <a:r>
              <a:rPr lang="en-US" sz="1200" b="1" kern="1200" dirty="0" smtClean="0">
                <a:solidFill>
                  <a:schemeClr val="tx1"/>
                </a:solidFill>
                <a:effectLst/>
                <a:latin typeface="Arial" charset="0"/>
                <a:ea typeface="+mn-ea"/>
                <a:cs typeface="+mn-cs"/>
              </a:rPr>
              <a:t>TRANSGENDER PERSONNEL</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HAVE BEEN ALLOWED TO SERVE</a:t>
            </a:r>
            <a:r>
              <a:rPr lang="en-US" sz="1200" b="0" kern="1200" baseline="0" dirty="0" smtClean="0">
                <a:solidFill>
                  <a:schemeClr val="tx1"/>
                </a:solidFill>
                <a:effectLst/>
                <a:latin typeface="Arial" charset="0"/>
                <a:ea typeface="+mn-ea"/>
                <a:cs typeface="+mn-cs"/>
              </a:rPr>
              <a:t> </a:t>
            </a:r>
            <a:r>
              <a:rPr lang="en-US" sz="1200" b="1" kern="1200" dirty="0" smtClean="0">
                <a:solidFill>
                  <a:schemeClr val="tx1"/>
                </a:solidFill>
                <a:effectLst/>
                <a:latin typeface="Arial" charset="0"/>
                <a:ea typeface="+mn-ea"/>
                <a:cs typeface="+mn-cs"/>
              </a:rPr>
              <a:t>SINCE 2016</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HOWEVER, NUANCED CHANGES HAVE OCCURRED IN POLICY </a:t>
            </a:r>
            <a:endParaRPr lang="en-US" sz="1200" kern="1200" dirty="0" smtClean="0">
              <a:solidFill>
                <a:schemeClr val="tx1"/>
              </a:solidFill>
              <a:effectLst/>
              <a:latin typeface="Arial" charset="0"/>
              <a:ea typeface="+mn-ea"/>
              <a:cs typeface="+mn-cs"/>
            </a:endParaRPr>
          </a:p>
          <a:p>
            <a:r>
              <a:rPr lang="en-US" sz="1200" b="1" i="1" kern="1200" dirty="0" smtClean="0">
                <a:solidFill>
                  <a:schemeClr val="tx1"/>
                </a:solidFill>
                <a:effectLst/>
                <a:latin typeface="Arial" charset="0"/>
                <a:ea typeface="+mn-ea"/>
                <a:cs typeface="+mn-cs"/>
              </a:rPr>
              <a:t>FROM 2016 UNTIL THE LATEST UPDATE IN 2021</a:t>
            </a:r>
          </a:p>
          <a:p>
            <a:r>
              <a:rPr lang="en-US" sz="1200" kern="1200" dirty="0" smtClean="0">
                <a:solidFill>
                  <a:schemeClr val="tx1"/>
                </a:solidFill>
                <a:effectLst/>
                <a:latin typeface="Arial" charset="0"/>
                <a:ea typeface="+mn-ea"/>
                <a:cs typeface="+mn-cs"/>
              </a:rPr>
              <a:t>THAT LAST BULLET IS THE OTHER KEY TAKE AWAY – </a:t>
            </a:r>
          </a:p>
          <a:p>
            <a:r>
              <a:rPr lang="en-US" sz="1200" b="1" kern="1200" dirty="0" smtClean="0">
                <a:solidFill>
                  <a:schemeClr val="tx1"/>
                </a:solidFill>
                <a:effectLst/>
                <a:latin typeface="Arial" charset="0"/>
                <a:ea typeface="+mn-ea"/>
                <a:cs typeface="+mn-cs"/>
              </a:rPr>
              <a:t>TRANSGENDER MEMBERS ARE SUBJECT TO WHAT</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THEIR DEERS GENDER MARKER IS</a:t>
            </a:r>
            <a:r>
              <a:rPr lang="en-US" sz="1200" b="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THAT APPLIES FOR ALL SOLDIERS…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DEERS MARKER DETERMINES</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GROOMING STANDARDS</a:t>
            </a:r>
          </a:p>
          <a:p>
            <a:r>
              <a:rPr lang="en-US" sz="1200" kern="1200" dirty="0" smtClean="0">
                <a:solidFill>
                  <a:schemeClr val="tx1"/>
                </a:solidFill>
                <a:effectLst/>
                <a:latin typeface="Arial" charset="0"/>
                <a:ea typeface="+mn-ea"/>
                <a:cs typeface="+mn-cs"/>
              </a:rPr>
              <a:t>BODY COMPOSITION, APFT/ACFT ETC….</a:t>
            </a:r>
          </a:p>
          <a:p>
            <a:endParaRPr lang="en-US" sz="1200" kern="1200" dirty="0" smtClean="0">
              <a:solidFill>
                <a:schemeClr val="tx1"/>
              </a:solidFill>
              <a:effectLst/>
              <a:latin typeface="Arial" charset="0"/>
              <a:ea typeface="+mn-ea"/>
              <a:cs typeface="+mn-cs"/>
            </a:endParaRPr>
          </a:p>
          <a:p>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9F2D85E-DD41-4138-B7F4-0D3D585A3E91}" type="slidenum">
              <a:rPr lang="en-US" smtClean="0"/>
              <a:t>25</a:t>
            </a:fld>
            <a:endParaRPr lang="en-US" dirty="0"/>
          </a:p>
        </p:txBody>
      </p:sp>
    </p:spTree>
    <p:extLst>
      <p:ext uri="{BB962C8B-B14F-4D97-AF65-F5344CB8AC3E}">
        <p14:creationId xmlns:p14="http://schemas.microsoft.com/office/powerpoint/2010/main" val="3291324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162050"/>
            <a:ext cx="3921125" cy="3138488"/>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THIS CAN BE CHALLENGING TOPIC</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FORTUNATELY YOU ARE NOT ALONE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IF YOU RECEIVE A CASE – I RECOMMEND YOU REACH OUT TO THE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ARMY SERVICE CENTRAL COORDINATION CELL (SCCC)</a:t>
            </a:r>
          </a:p>
          <a:p>
            <a:endParaRPr lang="en-US" sz="1200" b="1"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ALL KINDS OF TRAINING, GUIDANCE AND INFORMATION TO ASSIST YOU</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GO TO THE PROPONENT …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GET RIGHT FROM THE SOURCE ON WHAT IS THE POLICY…</a:t>
            </a:r>
            <a:endParaRPr lang="en-US" sz="1200" kern="1200" dirty="0" smtClean="0">
              <a:solidFill>
                <a:schemeClr val="tx1"/>
              </a:solidFill>
              <a:effectLst/>
              <a:latin typeface="Arial" charset="0"/>
              <a:ea typeface="+mn-ea"/>
              <a:cs typeface="+mn-cs"/>
            </a:endParaRPr>
          </a:p>
          <a:p>
            <a:r>
              <a:rPr lang="en-US" sz="1200" b="1" u="none" strike="noStrike"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50C66C5-7AF8-4EC2-A510-66305D45413B}"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189465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IF YOU RECEIVE AN IGAR REGARDING</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TRANSGENDER POLICY, PROCESS, DOCTRINE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THAT IS APPROPRIATE FOR THE IG</a:t>
            </a:r>
            <a:endParaRPr lang="en-US" sz="1200" kern="1200" dirty="0" smtClean="0">
              <a:solidFill>
                <a:schemeClr val="tx1"/>
              </a:solidFill>
              <a:effectLst/>
              <a:latin typeface="Arial" charset="0"/>
              <a:ea typeface="+mn-ea"/>
              <a:cs typeface="+mn-cs"/>
            </a:endParaRPr>
          </a:p>
          <a:p>
            <a:r>
              <a:rPr lang="en-US" sz="1200" b="1" i="1" kern="1200" dirty="0" smtClean="0">
                <a:solidFill>
                  <a:schemeClr val="tx1"/>
                </a:solidFill>
                <a:effectLst/>
                <a:latin typeface="Arial" charset="0"/>
                <a:ea typeface="+mn-ea"/>
                <a:cs typeface="+mn-cs"/>
              </a:rPr>
              <a:t>Provide impartial, objective, and unbiased advice and oversight to Commanders </a:t>
            </a:r>
            <a:endParaRPr lang="en-US" sz="1200" kern="1200" dirty="0" smtClean="0">
              <a:solidFill>
                <a:schemeClr val="tx1"/>
              </a:solidFill>
              <a:effectLst/>
              <a:latin typeface="Arial" charset="0"/>
              <a:ea typeface="+mn-ea"/>
              <a:cs typeface="+mn-cs"/>
            </a:endParaRPr>
          </a:p>
          <a:p>
            <a:r>
              <a:rPr lang="en-US" sz="1200" b="1" i="1" kern="1200" dirty="0" smtClean="0">
                <a:solidFill>
                  <a:schemeClr val="tx1"/>
                </a:solidFill>
                <a:effectLst/>
                <a:latin typeface="Arial" charset="0"/>
                <a:ea typeface="+mn-ea"/>
                <a:cs typeface="+mn-cs"/>
              </a:rPr>
              <a:t>Provide regulatory guidance and oversight over all inquiries or investigations. </a:t>
            </a:r>
            <a:endParaRPr lang="en-US" sz="1200" kern="1200" dirty="0" smtClean="0">
              <a:solidFill>
                <a:schemeClr val="tx1"/>
              </a:solidFill>
              <a:effectLst/>
              <a:latin typeface="Arial" charset="0"/>
              <a:ea typeface="+mn-ea"/>
              <a:cs typeface="+mn-cs"/>
            </a:endParaRPr>
          </a:p>
          <a:p>
            <a:endParaRPr lang="en-US" dirty="0"/>
          </a:p>
        </p:txBody>
      </p:sp>
      <p:sp>
        <p:nvSpPr>
          <p:cNvPr id="4" name="Date Placeholder 3"/>
          <p:cNvSpPr>
            <a:spLocks noGrp="1"/>
          </p:cNvSpPr>
          <p:nvPr>
            <p:ph type="dt" idx="10"/>
          </p:nvPr>
        </p:nvSpPr>
        <p:spPr/>
        <p:txBody>
          <a:bodyPr/>
          <a:lstStyle/>
          <a:p>
            <a:pPr>
              <a:defRPr/>
            </a:pPr>
            <a:fld id="{83DCE134-F54D-49D5-83D6-D0209087BBDC}" type="datetime3">
              <a:rPr lang="en-US" smtClean="0"/>
              <a:pPr>
                <a:defRPr/>
              </a:pPr>
              <a:t>20 January 2023</a:t>
            </a:fld>
            <a:endParaRPr lang="en-US" dirty="0"/>
          </a:p>
        </p:txBody>
      </p:sp>
      <p:sp>
        <p:nvSpPr>
          <p:cNvPr id="5" name="Slide Number Placeholder 4"/>
          <p:cNvSpPr>
            <a:spLocks noGrp="1"/>
          </p:cNvSpPr>
          <p:nvPr>
            <p:ph type="sldNum" sz="quarter" idx="11"/>
          </p:nvPr>
        </p:nvSpPr>
        <p:spPr/>
        <p:txBody>
          <a:bodyPr/>
          <a:lstStyle/>
          <a:p>
            <a:pPr>
              <a:defRPr/>
            </a:pPr>
            <a:fld id="{B5E951F7-95DC-45B5-A05F-9FDE1657D1EE}" type="slidenum">
              <a:rPr lang="en-US" smtClean="0"/>
              <a:pPr>
                <a:defRPr/>
              </a:pPr>
              <a:t>27</a:t>
            </a:fld>
            <a:endParaRPr lang="en-US" dirty="0"/>
          </a:p>
        </p:txBody>
      </p:sp>
    </p:spTree>
    <p:extLst>
      <p:ext uri="{BB962C8B-B14F-4D97-AF65-F5344CB8AC3E}">
        <p14:creationId xmlns:p14="http://schemas.microsoft.com/office/powerpoint/2010/main" val="2936191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dt" sz="quarter" idx="1"/>
          </p:nvPr>
        </p:nvSpPr>
        <p:spPr>
          <a:noFill/>
        </p:spPr>
        <p:txBody>
          <a:bodyPr/>
          <a:lstStyle/>
          <a:p>
            <a:pPr defTabSz="944518"/>
            <a:fld id="{4BC071C1-D845-4BE2-83FF-FAB12CEA2AA7}" type="datetime3">
              <a:rPr lang="en-US" smtClean="0"/>
              <a:pPr defTabSz="944518"/>
              <a:t>20 January 2023</a:t>
            </a:fld>
            <a:endParaRPr lang="en-US" smtClean="0"/>
          </a:p>
        </p:txBody>
      </p:sp>
      <p:sp>
        <p:nvSpPr>
          <p:cNvPr id="122883" name="Rectangle 5"/>
          <p:cNvSpPr>
            <a:spLocks noGrp="1" noChangeArrowheads="1"/>
          </p:cNvSpPr>
          <p:nvPr>
            <p:ph type="sldNum" sz="quarter" idx="5"/>
          </p:nvPr>
        </p:nvSpPr>
        <p:spPr>
          <a:noFill/>
        </p:spPr>
        <p:txBody>
          <a:bodyPr/>
          <a:lstStyle/>
          <a:p>
            <a:pPr defTabSz="944518"/>
            <a:fld id="{1ADE12B8-4C2D-48FB-9BDE-1D107C8D12B8}" type="slidenum">
              <a:rPr lang="en-US" smtClean="0"/>
              <a:pPr defTabSz="944518"/>
              <a:t>28</a:t>
            </a:fld>
            <a:endParaRPr lang="en-US" smtClean="0"/>
          </a:p>
        </p:txBody>
      </p:sp>
      <p:sp>
        <p:nvSpPr>
          <p:cNvPr id="122884" name="Rectangle 2"/>
          <p:cNvSpPr>
            <a:spLocks noGrp="1" noRot="1" noChangeAspect="1" noChangeArrowheads="1" noTextEdit="1"/>
          </p:cNvSpPr>
          <p:nvPr>
            <p:ph type="sldImg"/>
          </p:nvPr>
        </p:nvSpPr>
        <p:spPr>
          <a:ln cap="flat"/>
        </p:spPr>
      </p:sp>
      <p:sp>
        <p:nvSpPr>
          <p:cNvPr id="12288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15020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pPr defTabSz="944518"/>
            <a:fld id="{6F47D3B4-B191-47A0-B1C1-4C43D0D5BC5A}" type="datetime3">
              <a:rPr lang="en-US" smtClean="0"/>
              <a:pPr defTabSz="944518"/>
              <a:t>20 January 2023</a:t>
            </a:fld>
            <a:endParaRPr lang="en-US" smtClean="0"/>
          </a:p>
        </p:txBody>
      </p:sp>
      <p:sp>
        <p:nvSpPr>
          <p:cNvPr id="128003" name="Rectangle 5"/>
          <p:cNvSpPr>
            <a:spLocks noGrp="1" noChangeArrowheads="1"/>
          </p:cNvSpPr>
          <p:nvPr>
            <p:ph type="sldNum" sz="quarter" idx="5"/>
          </p:nvPr>
        </p:nvSpPr>
        <p:spPr>
          <a:noFill/>
        </p:spPr>
        <p:txBody>
          <a:bodyPr/>
          <a:lstStyle/>
          <a:p>
            <a:pPr defTabSz="944518"/>
            <a:fld id="{D7BEFB0B-91A6-4A6D-9D29-FDEA781D7ADF}" type="slidenum">
              <a:rPr lang="en-US" smtClean="0"/>
              <a:pPr defTabSz="944518"/>
              <a:t>29</a:t>
            </a:fld>
            <a:endParaRPr lang="en-US" smtClean="0"/>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2856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a:noFill/>
        </p:spPr>
        <p:txBody>
          <a:bodyPr/>
          <a:lstStyle/>
          <a:p>
            <a:pPr defTabSz="944518"/>
            <a:fld id="{49AB207E-F28B-46F2-A6DD-1E0C117D4B6B}" type="datetime3">
              <a:rPr lang="en-US" smtClean="0"/>
              <a:pPr defTabSz="944518"/>
              <a:t>20 January 2023</a:t>
            </a:fld>
            <a:endParaRPr lang="en-US" smtClean="0"/>
          </a:p>
        </p:txBody>
      </p:sp>
      <p:sp>
        <p:nvSpPr>
          <p:cNvPr id="69635" name="Rectangle 5"/>
          <p:cNvSpPr>
            <a:spLocks noGrp="1" noChangeArrowheads="1"/>
          </p:cNvSpPr>
          <p:nvPr>
            <p:ph type="sldNum" sz="quarter" idx="5"/>
          </p:nvPr>
        </p:nvSpPr>
        <p:spPr>
          <a:noFill/>
        </p:spPr>
        <p:txBody>
          <a:bodyPr/>
          <a:lstStyle/>
          <a:p>
            <a:pPr defTabSz="944518"/>
            <a:fld id="{394FBE1C-723E-4E76-994F-E439279CA162}" type="slidenum">
              <a:rPr lang="en-US" smtClean="0"/>
              <a:pPr defTabSz="944518"/>
              <a:t>3</a:t>
            </a:fld>
            <a:endParaRPr lang="en-US" smtClean="0"/>
          </a:p>
        </p:txBody>
      </p:sp>
      <p:sp>
        <p:nvSpPr>
          <p:cNvPr id="69636" name="Rectangle 2"/>
          <p:cNvSpPr>
            <a:spLocks noGrp="1" noChangeArrowheads="1"/>
          </p:cNvSpPr>
          <p:nvPr>
            <p:ph type="body" idx="1"/>
          </p:nvPr>
        </p:nvSpPr>
        <p:spPr>
          <a:noFill/>
          <a:ln/>
        </p:spPr>
        <p:txBody>
          <a:bodyPr/>
          <a:lstStyle/>
          <a:p>
            <a:endParaRPr lang="en-US" dirty="0" smtClean="0"/>
          </a:p>
        </p:txBody>
      </p:sp>
      <p:sp>
        <p:nvSpPr>
          <p:cNvPr id="6963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676796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dt" sz="quarter" idx="1"/>
          </p:nvPr>
        </p:nvSpPr>
        <p:spPr>
          <a:noFill/>
        </p:spPr>
        <p:txBody>
          <a:bodyPr/>
          <a:lstStyle/>
          <a:p>
            <a:pPr defTabSz="944518"/>
            <a:fld id="{EACF092D-B985-4781-A19D-68CCF01771E2}" type="datetime3">
              <a:rPr lang="en-US" smtClean="0"/>
              <a:pPr defTabSz="944518"/>
              <a:t>20 January 2023</a:t>
            </a:fld>
            <a:endParaRPr lang="en-US" smtClean="0"/>
          </a:p>
        </p:txBody>
      </p:sp>
      <p:sp>
        <p:nvSpPr>
          <p:cNvPr id="123907" name="Rectangle 5"/>
          <p:cNvSpPr>
            <a:spLocks noGrp="1" noChangeArrowheads="1"/>
          </p:cNvSpPr>
          <p:nvPr>
            <p:ph type="sldNum" sz="quarter" idx="5"/>
          </p:nvPr>
        </p:nvSpPr>
        <p:spPr>
          <a:noFill/>
        </p:spPr>
        <p:txBody>
          <a:bodyPr/>
          <a:lstStyle/>
          <a:p>
            <a:pPr defTabSz="944518"/>
            <a:fld id="{DBF19D1C-D4C4-44F2-BCAF-3A036A005797}" type="slidenum">
              <a:rPr lang="en-US" smtClean="0"/>
              <a:pPr defTabSz="944518"/>
              <a:t>30</a:t>
            </a:fld>
            <a:endParaRPr lang="en-US" smtClean="0"/>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Arial" charset="0"/>
                <a:ea typeface="+mn-ea"/>
                <a:cs typeface="+mn-cs"/>
              </a:rPr>
              <a:t>DURING INTAKE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YOU MAY COME ACROSS SOLDIERS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THAT YOU IDENTIFY AS HAVING MORE THAN AN ISSUE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 THEIR NEED GOES </a:t>
            </a:r>
            <a:r>
              <a:rPr lang="en-US" sz="1200" b="1" i="1" u="sng" kern="1200" dirty="0" smtClean="0">
                <a:solidFill>
                  <a:schemeClr val="tx1"/>
                </a:solidFill>
                <a:effectLst/>
                <a:latin typeface="Arial" charset="0"/>
                <a:ea typeface="+mn-ea"/>
                <a:cs typeface="+mn-cs"/>
              </a:rPr>
              <a:t>BEYOND GENERAL IG ASSISTANCE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u="sng" kern="1200" dirty="0" smtClean="0">
                <a:solidFill>
                  <a:schemeClr val="tx1"/>
                </a:solidFill>
                <a:effectLst/>
                <a:latin typeface="Arial" charset="0"/>
                <a:ea typeface="+mn-ea"/>
                <a:cs typeface="+mn-cs"/>
              </a:rPr>
              <a:t>GOES BEYOND REGULATIONS &amp; POLICIES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UNDERSTAND NOW - THAT</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YOUR ARE ON THE FRONT LINES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 IT IS VERY LIKELY</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YOU WILL ENGAGE WITH INDIVIDUALS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HAVING A PERSONAL CRISIS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ALSO KNOW THAT </a:t>
            </a:r>
          </a:p>
          <a:p>
            <a:endParaRPr lang="en-US" sz="1200" kern="1200" dirty="0" smtClean="0">
              <a:solidFill>
                <a:schemeClr val="tx1"/>
              </a:solidFill>
              <a:effectLst/>
              <a:latin typeface="Arial" charset="0"/>
              <a:ea typeface="+mn-ea"/>
              <a:cs typeface="+mn-cs"/>
            </a:endParaRPr>
          </a:p>
          <a:p>
            <a:r>
              <a:rPr lang="en-US" sz="1200" b="1" i="1" kern="1200" dirty="0" smtClean="0">
                <a:solidFill>
                  <a:schemeClr val="tx1"/>
                </a:solidFill>
                <a:effectLst/>
                <a:latin typeface="Arial" charset="0"/>
                <a:ea typeface="+mn-ea"/>
                <a:cs typeface="+mn-cs"/>
              </a:rPr>
              <a:t>“Suicide crises are often brief…25 percent of suicide attempts advance from thought to action within 20 minutes or less; </a:t>
            </a:r>
            <a:endParaRPr lang="en-US" sz="1200" kern="1200" dirty="0" smtClean="0">
              <a:solidFill>
                <a:schemeClr val="tx1"/>
              </a:solidFill>
              <a:effectLst/>
              <a:latin typeface="Arial" charset="0"/>
              <a:ea typeface="+mn-ea"/>
              <a:cs typeface="+mn-cs"/>
            </a:endParaRPr>
          </a:p>
          <a:p>
            <a:r>
              <a:rPr lang="en-US" sz="1200" b="1" i="1" kern="1200" dirty="0" smtClean="0">
                <a:solidFill>
                  <a:schemeClr val="tx1"/>
                </a:solidFill>
                <a:effectLst/>
                <a:latin typeface="Arial" charset="0"/>
                <a:ea typeface="+mn-ea"/>
                <a:cs typeface="+mn-cs"/>
              </a:rPr>
              <a:t>75 percent of suicide attempts advance from thought to action within 60 minutes or less…“time and space” between a person in crisis and their access to lethal means is lifesaving.”</a:t>
            </a:r>
            <a:endParaRPr lang="en-US" sz="1200" kern="1200" dirty="0" smtClean="0">
              <a:solidFill>
                <a:schemeClr val="tx1"/>
              </a:solidFill>
              <a:effectLst/>
              <a:latin typeface="Arial" charset="0"/>
              <a:ea typeface="+mn-ea"/>
              <a:cs typeface="+mn-cs"/>
            </a:endParaRPr>
          </a:p>
          <a:p>
            <a:endParaRPr lang="en-US" dirty="0" smtClean="0"/>
          </a:p>
        </p:txBody>
      </p:sp>
    </p:spTree>
    <p:extLst>
      <p:ext uri="{BB962C8B-B14F-4D97-AF65-F5344CB8AC3E}">
        <p14:creationId xmlns:p14="http://schemas.microsoft.com/office/powerpoint/2010/main" val="2669921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dt" sz="quarter" idx="1"/>
          </p:nvPr>
        </p:nvSpPr>
        <p:spPr>
          <a:noFill/>
        </p:spPr>
        <p:txBody>
          <a:bodyPr/>
          <a:lstStyle/>
          <a:p>
            <a:pPr defTabSz="944518"/>
            <a:fld id="{09075E93-2372-4B85-B583-8DC3BF595423}" type="datetime3">
              <a:rPr lang="en-US" smtClean="0"/>
              <a:pPr defTabSz="944518"/>
              <a:t>20 January 2023</a:t>
            </a:fld>
            <a:endParaRPr lang="en-US" smtClean="0"/>
          </a:p>
        </p:txBody>
      </p:sp>
      <p:sp>
        <p:nvSpPr>
          <p:cNvPr id="124931" name="Rectangle 5"/>
          <p:cNvSpPr>
            <a:spLocks noGrp="1" noChangeArrowheads="1"/>
          </p:cNvSpPr>
          <p:nvPr>
            <p:ph type="sldNum" sz="quarter" idx="5"/>
          </p:nvPr>
        </p:nvSpPr>
        <p:spPr>
          <a:noFill/>
        </p:spPr>
        <p:txBody>
          <a:bodyPr/>
          <a:lstStyle/>
          <a:p>
            <a:pPr defTabSz="944518"/>
            <a:fld id="{BAC05336-CF85-43F3-B99F-652B612381B1}" type="slidenum">
              <a:rPr lang="en-US" smtClean="0"/>
              <a:pPr defTabSz="944518"/>
              <a:t>31</a:t>
            </a:fld>
            <a:endParaRPr lang="en-US" smtClean="0"/>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Arial" charset="0"/>
                <a:ea typeface="+mn-ea"/>
                <a:cs typeface="+mn-cs"/>
              </a:rPr>
              <a:t>7</a:t>
            </a:r>
            <a:r>
              <a:rPr lang="en-US" sz="1200" b="1" kern="1200" baseline="30000" dirty="0" smtClean="0">
                <a:solidFill>
                  <a:schemeClr val="tx1"/>
                </a:solidFill>
                <a:effectLst/>
                <a:latin typeface="Arial" charset="0"/>
                <a:ea typeface="+mn-ea"/>
                <a:cs typeface="+mn-cs"/>
              </a:rPr>
              <a:t>TH</a:t>
            </a:r>
            <a:r>
              <a:rPr lang="en-US" sz="1200" b="1" kern="1200" dirty="0" smtClean="0">
                <a:solidFill>
                  <a:schemeClr val="tx1"/>
                </a:solidFill>
                <a:effectLst/>
                <a:latin typeface="Arial" charset="0"/>
                <a:ea typeface="+mn-ea"/>
                <a:cs typeface="+mn-cs"/>
              </a:rPr>
              <a:t> MSC…</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LEAVING WORK</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 MAJ WAVES TO ME…AND – STARTS WALKING OVER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 CAN’T GET IN MY CAR</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YOU HURT YOUR LEG…?,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HAVING BACK SPASM?</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YOU NEED SOME HELP – LOCK YOUR KEYS IN THE CAR?</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HE SAYS,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RECENTLY RELEASE FROM REHAB</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WIFE LEFT ME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FIRST DAY BACK AT WORK, IF I GET IN MY CAR I WON’T COME BACK!!</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OK….PAUSE….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ARE YOU THINKING ABOUT HARMING YOURSELF</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YEAH – IF I GET IN MY CAR NOT COMING BACK</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 GO TO BEHAVIORAL HEALTH BUT CAN’T GET MY MEDS RIGHT,</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 PHYSICIAN I SEE IS ON VACATION</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ITS FRIDAY AND I CAN’T FIX THIS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CAN WE GO TALK WITH THE CHAPLAIN</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SURE, I KNOW THE CHAPLAIN,</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GREAT</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 HAD THE CHAPLAINS # ON ME</a:t>
            </a:r>
            <a:endParaRPr lang="en-US" sz="1200" kern="1200" dirty="0" smtClean="0">
              <a:solidFill>
                <a:schemeClr val="tx1"/>
              </a:solidFill>
              <a:effectLst/>
              <a:latin typeface="Arial" charset="0"/>
              <a:ea typeface="+mn-ea"/>
              <a:cs typeface="+mn-cs"/>
            </a:endParaRPr>
          </a:p>
          <a:p>
            <a:r>
              <a:rPr lang="en-US" sz="1200" b="1" u="sng" kern="1200" dirty="0" smtClean="0">
                <a:solidFill>
                  <a:schemeClr val="tx1"/>
                </a:solidFill>
                <a:effectLst/>
                <a:latin typeface="Arial" charset="0"/>
                <a:ea typeface="+mn-ea"/>
                <a:cs typeface="+mn-cs"/>
              </a:rPr>
              <a:t>ALWAYS HAVE THE CHAPLAINS NAME ON ME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FAST FORWARD, I GET THE CHAPLIAN  AND THE MAJ</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INTO THE CHAPLAINS OFFICE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SITTING IN THE CHAPLAINS OFFICE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LISTENING AND I START HEARING ALL OF THESE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IGARS….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BUT…AS I’M SITTING THERE.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I’M ASKING MYSELF….</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WHAT AM I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AM I A SOLDIER – AN IG – A ‘DEPUTIZED’ CHAPLAIN</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 WAS ALL KINDS OF SIDEWAYS…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CONFUSED WASN’T THE RIGHT WORD</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ONCE I WAS ABLE TO LEAVE THE OFFICE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 WAS SO EMOTIONAL SPENT</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MENTALLY AND EMOTIONALLY DRAINED</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 CALLED USAREUR IG – I HAD TO TELL SOMEONE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GET AN AZIMUTH CHECK…</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THEN ON MONDAY</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 CALLED DAIG LEGAL…</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WHAT AM I</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THEY SAID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PREPARE AN SIR DIRECTLY TO THE CG – SKIP 3 SHOP</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EMAIL THE MAJ AND WANT TO MAKE IG COMPLAINTS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MAJ SAID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NO</a:t>
            </a:r>
            <a:endParaRPr lang="en-US" sz="1200" kern="1200" dirty="0" smtClean="0">
              <a:solidFill>
                <a:schemeClr val="tx1"/>
              </a:solidFill>
              <a:effectLst/>
              <a:latin typeface="Arial" charset="0"/>
              <a:ea typeface="+mn-ea"/>
              <a:cs typeface="+mn-cs"/>
            </a:endParaRPr>
          </a:p>
          <a:p>
            <a:endParaRPr lang="en-US" dirty="0" smtClean="0"/>
          </a:p>
        </p:txBody>
      </p:sp>
    </p:spTree>
    <p:extLst>
      <p:ext uri="{BB962C8B-B14F-4D97-AF65-F5344CB8AC3E}">
        <p14:creationId xmlns:p14="http://schemas.microsoft.com/office/powerpoint/2010/main" val="339845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dt" sz="quarter" idx="1"/>
          </p:nvPr>
        </p:nvSpPr>
        <p:spPr>
          <a:noFill/>
        </p:spPr>
        <p:txBody>
          <a:bodyPr/>
          <a:lstStyle/>
          <a:p>
            <a:pPr defTabSz="944518"/>
            <a:fld id="{1D91FAA3-DA28-48FA-AE51-7153B610B2FF}" type="datetime3">
              <a:rPr lang="en-US" smtClean="0"/>
              <a:pPr defTabSz="944518"/>
              <a:t>20 January 2023</a:t>
            </a:fld>
            <a:endParaRPr lang="en-US" smtClean="0"/>
          </a:p>
        </p:txBody>
      </p:sp>
      <p:sp>
        <p:nvSpPr>
          <p:cNvPr id="94211" name="Rectangle 5"/>
          <p:cNvSpPr>
            <a:spLocks noGrp="1" noChangeArrowheads="1"/>
          </p:cNvSpPr>
          <p:nvPr>
            <p:ph type="sldNum" sz="quarter" idx="5"/>
          </p:nvPr>
        </p:nvSpPr>
        <p:spPr>
          <a:noFill/>
        </p:spPr>
        <p:txBody>
          <a:bodyPr/>
          <a:lstStyle/>
          <a:p>
            <a:pPr defTabSz="944518"/>
            <a:fld id="{79775B4E-2535-40D3-9DBE-0FDE57EBAE92}" type="slidenum">
              <a:rPr lang="en-US" smtClean="0"/>
              <a:pPr defTabSz="944518"/>
              <a:t>32</a:t>
            </a:fld>
            <a:endParaRPr lang="en-US" smtClean="0"/>
          </a:p>
        </p:txBody>
      </p:sp>
      <p:sp>
        <p:nvSpPr>
          <p:cNvPr id="94212" name="Rectangle 2"/>
          <p:cNvSpPr>
            <a:spLocks noGrp="1" noRot="1" noChangeAspect="1" noChangeArrowheads="1" noTextEdit="1"/>
          </p:cNvSpPr>
          <p:nvPr>
            <p:ph type="sldImg"/>
          </p:nvPr>
        </p:nvSpPr>
        <p:spPr>
          <a:ln cap="flat"/>
        </p:spPr>
      </p:sp>
      <p:sp>
        <p:nvSpPr>
          <p:cNvPr id="9421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81792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dt" sz="quarter" idx="1"/>
          </p:nvPr>
        </p:nvSpPr>
        <p:spPr>
          <a:noFill/>
        </p:spPr>
        <p:txBody>
          <a:bodyPr/>
          <a:lstStyle/>
          <a:p>
            <a:pPr defTabSz="944518"/>
            <a:fld id="{C6D86B44-9001-4393-8CC8-4E82B1A9CE81}" type="datetime3">
              <a:rPr lang="en-US" smtClean="0"/>
              <a:pPr defTabSz="944518"/>
              <a:t>20 January 2023</a:t>
            </a:fld>
            <a:endParaRPr lang="en-US" smtClean="0"/>
          </a:p>
        </p:txBody>
      </p:sp>
      <p:sp>
        <p:nvSpPr>
          <p:cNvPr id="100355" name="Rectangle 5"/>
          <p:cNvSpPr>
            <a:spLocks noGrp="1" noChangeArrowheads="1"/>
          </p:cNvSpPr>
          <p:nvPr>
            <p:ph type="sldNum" sz="quarter" idx="5"/>
          </p:nvPr>
        </p:nvSpPr>
        <p:spPr>
          <a:noFill/>
        </p:spPr>
        <p:txBody>
          <a:bodyPr/>
          <a:lstStyle/>
          <a:p>
            <a:pPr defTabSz="944518"/>
            <a:fld id="{EB254504-0A02-4F47-A0FD-A8AA6024BFC6}" type="slidenum">
              <a:rPr lang="en-US" smtClean="0"/>
              <a:pPr defTabSz="944518"/>
              <a:t>33</a:t>
            </a:fld>
            <a:endParaRPr lang="en-US" smtClean="0"/>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95262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dt" sz="quarter" idx="1"/>
          </p:nvPr>
        </p:nvSpPr>
        <p:spPr>
          <a:noFill/>
        </p:spPr>
        <p:txBody>
          <a:bodyPr/>
          <a:lstStyle/>
          <a:p>
            <a:pPr defTabSz="944518"/>
            <a:fld id="{C6D86B44-9001-4393-8CC8-4E82B1A9CE81}" type="datetime3">
              <a:rPr lang="en-US" smtClean="0"/>
              <a:pPr defTabSz="944518"/>
              <a:t>20 January 2023</a:t>
            </a:fld>
            <a:endParaRPr lang="en-US" smtClean="0"/>
          </a:p>
        </p:txBody>
      </p:sp>
      <p:sp>
        <p:nvSpPr>
          <p:cNvPr id="100355" name="Rectangle 5"/>
          <p:cNvSpPr>
            <a:spLocks noGrp="1" noChangeArrowheads="1"/>
          </p:cNvSpPr>
          <p:nvPr>
            <p:ph type="sldNum" sz="quarter" idx="5"/>
          </p:nvPr>
        </p:nvSpPr>
        <p:spPr>
          <a:noFill/>
        </p:spPr>
        <p:txBody>
          <a:bodyPr/>
          <a:lstStyle/>
          <a:p>
            <a:pPr defTabSz="944518"/>
            <a:fld id="{EB254504-0A02-4F47-A0FD-A8AA6024BFC6}" type="slidenum">
              <a:rPr lang="en-US" smtClean="0"/>
              <a:pPr defTabSz="944518"/>
              <a:t>34</a:t>
            </a:fld>
            <a:endParaRPr lang="en-US" smtClean="0"/>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Arial" charset="0"/>
                <a:ea typeface="+mn-ea"/>
                <a:cs typeface="+mn-cs"/>
              </a:rPr>
              <a:t>SHARP PROGRAM REFRENCES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 LOT OF UPDATES TO SHARP AND SEXUAL ASSUALT…</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READ IT</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TAKE SOME TIME AND GET FAMILIAR WITH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THESE REGULATIONS</a:t>
            </a:r>
            <a:endParaRPr lang="en-US" sz="1200" kern="1200" dirty="0" smtClean="0">
              <a:solidFill>
                <a:schemeClr val="tx1"/>
              </a:solidFill>
              <a:effectLst/>
              <a:latin typeface="Arial" charset="0"/>
              <a:ea typeface="+mn-ea"/>
              <a:cs typeface="+mn-cs"/>
            </a:endParaRPr>
          </a:p>
          <a:p>
            <a:endParaRPr lang="en-US" dirty="0" smtClean="0"/>
          </a:p>
        </p:txBody>
      </p:sp>
    </p:spTree>
    <p:extLst>
      <p:ext uri="{BB962C8B-B14F-4D97-AF65-F5344CB8AC3E}">
        <p14:creationId xmlns:p14="http://schemas.microsoft.com/office/powerpoint/2010/main" val="1008487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dt" sz="quarter" idx="1"/>
          </p:nvPr>
        </p:nvSpPr>
        <p:spPr>
          <a:noFill/>
        </p:spPr>
        <p:txBody>
          <a:bodyPr/>
          <a:lstStyle/>
          <a:p>
            <a:pPr defTabSz="944518"/>
            <a:fld id="{CA0E8C44-3D51-4788-8C8B-C11369B44C6F}" type="datetime3">
              <a:rPr lang="en-US" smtClean="0"/>
              <a:pPr defTabSz="944518"/>
              <a:t>20 January 2023</a:t>
            </a:fld>
            <a:endParaRPr lang="en-US" smtClean="0"/>
          </a:p>
        </p:txBody>
      </p:sp>
      <p:sp>
        <p:nvSpPr>
          <p:cNvPr id="96259" name="Rectangle 5"/>
          <p:cNvSpPr>
            <a:spLocks noGrp="1" noChangeArrowheads="1"/>
          </p:cNvSpPr>
          <p:nvPr>
            <p:ph type="sldNum" sz="quarter" idx="5"/>
          </p:nvPr>
        </p:nvSpPr>
        <p:spPr>
          <a:noFill/>
        </p:spPr>
        <p:txBody>
          <a:bodyPr/>
          <a:lstStyle/>
          <a:p>
            <a:pPr defTabSz="944518"/>
            <a:fld id="{AB458FDE-77D4-4EED-80BC-6A26B85B718F}" type="slidenum">
              <a:rPr lang="en-US" smtClean="0"/>
              <a:pPr defTabSz="944518"/>
              <a:t>35</a:t>
            </a:fld>
            <a:endParaRPr lang="en-US" smtClean="0"/>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Arial" charset="0"/>
                <a:ea typeface="+mn-ea"/>
                <a:cs typeface="+mn-cs"/>
              </a:rPr>
              <a:t>HERE ARE THE DEFINITIONS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GET FAMILIAR WITH THESE….</a:t>
            </a:r>
            <a:endParaRPr lang="en-US" sz="1200" kern="1200" dirty="0" smtClean="0">
              <a:solidFill>
                <a:schemeClr val="tx1"/>
              </a:solidFill>
              <a:effectLst/>
              <a:latin typeface="Arial" charset="0"/>
              <a:ea typeface="+mn-ea"/>
              <a:cs typeface="+mn-cs"/>
            </a:endParaRPr>
          </a:p>
          <a:p>
            <a:endParaRPr lang="en-US" dirty="0" smtClean="0"/>
          </a:p>
        </p:txBody>
      </p:sp>
    </p:spTree>
    <p:extLst>
      <p:ext uri="{BB962C8B-B14F-4D97-AF65-F5344CB8AC3E}">
        <p14:creationId xmlns:p14="http://schemas.microsoft.com/office/powerpoint/2010/main" val="2657850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dt" sz="quarter" idx="1"/>
          </p:nvPr>
        </p:nvSpPr>
        <p:spPr>
          <a:noFill/>
        </p:spPr>
        <p:txBody>
          <a:bodyPr/>
          <a:lstStyle/>
          <a:p>
            <a:pPr defTabSz="944518"/>
            <a:fld id="{72B94D16-A76B-45AD-93FE-445A2CF4398E}" type="datetime3">
              <a:rPr lang="en-US" smtClean="0"/>
              <a:pPr defTabSz="944518"/>
              <a:t>20 January 2023</a:t>
            </a:fld>
            <a:endParaRPr lang="en-US" smtClean="0"/>
          </a:p>
        </p:txBody>
      </p:sp>
      <p:sp>
        <p:nvSpPr>
          <p:cNvPr id="97283" name="Rectangle 5"/>
          <p:cNvSpPr>
            <a:spLocks noGrp="1" noChangeArrowheads="1"/>
          </p:cNvSpPr>
          <p:nvPr>
            <p:ph type="sldNum" sz="quarter" idx="5"/>
          </p:nvPr>
        </p:nvSpPr>
        <p:spPr>
          <a:noFill/>
        </p:spPr>
        <p:txBody>
          <a:bodyPr/>
          <a:lstStyle/>
          <a:p>
            <a:pPr defTabSz="944518"/>
            <a:fld id="{273808D0-8659-4B77-8DC2-7CA441176B38}" type="slidenum">
              <a:rPr lang="en-US" smtClean="0"/>
              <a:pPr defTabSz="944518"/>
              <a:t>36</a:t>
            </a:fld>
            <a:endParaRPr lang="en-US" smtClean="0"/>
          </a:p>
        </p:txBody>
      </p:sp>
      <p:sp>
        <p:nvSpPr>
          <p:cNvPr id="97284" name="Rectangle 2"/>
          <p:cNvSpPr>
            <a:spLocks noGrp="1" noRot="1" noChangeAspect="1" noChangeArrowheads="1" noTextEdit="1"/>
          </p:cNvSpPr>
          <p:nvPr>
            <p:ph type="sldImg"/>
          </p:nvPr>
        </p:nvSpPr>
        <p:spPr>
          <a:ln cap="flat"/>
        </p:spPr>
      </p:sp>
      <p:sp>
        <p:nvSpPr>
          <p:cNvPr id="9728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311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dt" sz="quarter" idx="1"/>
          </p:nvPr>
        </p:nvSpPr>
        <p:spPr>
          <a:noFill/>
        </p:spPr>
        <p:txBody>
          <a:bodyPr/>
          <a:lstStyle/>
          <a:p>
            <a:pPr defTabSz="944518"/>
            <a:fld id="{3615D4C2-461A-4157-B1C3-EBB6C39956A8}" type="datetime3">
              <a:rPr lang="en-US" smtClean="0"/>
              <a:pPr defTabSz="944518"/>
              <a:t>20 January 2023</a:t>
            </a:fld>
            <a:endParaRPr lang="en-US" smtClean="0"/>
          </a:p>
        </p:txBody>
      </p:sp>
      <p:sp>
        <p:nvSpPr>
          <p:cNvPr id="99331" name="Rectangle 5"/>
          <p:cNvSpPr>
            <a:spLocks noGrp="1" noChangeArrowheads="1"/>
          </p:cNvSpPr>
          <p:nvPr>
            <p:ph type="sldNum" sz="quarter" idx="5"/>
          </p:nvPr>
        </p:nvSpPr>
        <p:spPr>
          <a:noFill/>
        </p:spPr>
        <p:txBody>
          <a:bodyPr/>
          <a:lstStyle/>
          <a:p>
            <a:pPr defTabSz="944518"/>
            <a:fld id="{CEA1637E-F54D-4FC7-B037-AD9BC0F342D9}" type="slidenum">
              <a:rPr lang="en-US" smtClean="0"/>
              <a:pPr defTabSz="944518"/>
              <a:t>37</a:t>
            </a:fld>
            <a:endParaRPr lang="en-US" smtClean="0"/>
          </a:p>
        </p:txBody>
      </p:sp>
      <p:sp>
        <p:nvSpPr>
          <p:cNvPr id="99332" name="Rectangle 2"/>
          <p:cNvSpPr>
            <a:spLocks noGrp="1" noRot="1" noChangeAspect="1" noChangeArrowheads="1" noTextEdit="1"/>
          </p:cNvSpPr>
          <p:nvPr>
            <p:ph type="sldImg"/>
          </p:nvPr>
        </p:nvSpPr>
        <p:spPr>
          <a:ln cap="flat"/>
        </p:spPr>
      </p:sp>
      <p:sp>
        <p:nvSpPr>
          <p:cNvPr id="99333"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Arial" charset="0"/>
                <a:ea typeface="+mn-ea"/>
                <a:cs typeface="+mn-cs"/>
              </a:rPr>
              <a:t>KNOW THAT IG’S WILL</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COMPLETE STEPS 1 AND 2 OF THE IGAP</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LOOKING AT THE BIG PICTURE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 HOW THOSE ISSUES – SYSTEMIC OR NOT</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MAYBE AFFECTING THE FORMATION</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 IG WORKING THE CASE IS THE LAST RESORT</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 ONLY IF EXPLICITLY DIRECTED TO DO SO BY YOUR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DIRECTING AUTHORITY – PRIMARILY B/C THE RESULTS OF THE IG INVESTIGATION WILL NOT BECOME PART OF THE </a:t>
            </a:r>
          </a:p>
          <a:p>
            <a:r>
              <a:rPr lang="en-US" sz="1200" b="1" kern="1200" dirty="0" smtClean="0">
                <a:solidFill>
                  <a:schemeClr val="tx1"/>
                </a:solidFill>
                <a:effectLst/>
                <a:latin typeface="Arial" charset="0"/>
                <a:ea typeface="+mn-ea"/>
                <a:cs typeface="+mn-cs"/>
              </a:rPr>
              <a:t>INTEGRATED</a:t>
            </a:r>
            <a:r>
              <a:rPr lang="en-US" sz="1200" b="1" kern="1200" baseline="0" dirty="0" smtClean="0">
                <a:solidFill>
                  <a:schemeClr val="tx1"/>
                </a:solidFill>
                <a:effectLst/>
                <a:latin typeface="Arial" charset="0"/>
                <a:ea typeface="+mn-ea"/>
                <a:cs typeface="+mn-cs"/>
              </a:rPr>
              <a:t> CASE RESPONSE SYSTEM OR EQUAL OPPORTUNITY REPORTING SYSTEM…..</a:t>
            </a:r>
            <a:endParaRPr lang="en-US" sz="1200" kern="1200" dirty="0" smtClean="0">
              <a:solidFill>
                <a:schemeClr val="tx1"/>
              </a:solidFill>
              <a:effectLst/>
              <a:latin typeface="Arial" charset="0"/>
              <a:ea typeface="+mn-ea"/>
              <a:cs typeface="+mn-cs"/>
            </a:endParaRPr>
          </a:p>
          <a:p>
            <a:endParaRPr lang="en-US" dirty="0" smtClean="0"/>
          </a:p>
        </p:txBody>
      </p:sp>
    </p:spTree>
    <p:extLst>
      <p:ext uri="{BB962C8B-B14F-4D97-AF65-F5344CB8AC3E}">
        <p14:creationId xmlns:p14="http://schemas.microsoft.com/office/powerpoint/2010/main" val="42085226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dt" sz="quarter" idx="1"/>
          </p:nvPr>
        </p:nvSpPr>
        <p:spPr>
          <a:noFill/>
        </p:spPr>
        <p:txBody>
          <a:bodyPr/>
          <a:lstStyle/>
          <a:p>
            <a:pPr defTabSz="944518"/>
            <a:fld id="{447336C1-9ABC-4A9E-9265-D26FFCEC80FA}" type="datetime3">
              <a:rPr lang="en-US" smtClean="0"/>
              <a:pPr defTabSz="944518"/>
              <a:t>20 January 2023</a:t>
            </a:fld>
            <a:endParaRPr lang="en-US" smtClean="0"/>
          </a:p>
        </p:txBody>
      </p:sp>
      <p:sp>
        <p:nvSpPr>
          <p:cNvPr id="104451" name="Rectangle 5"/>
          <p:cNvSpPr>
            <a:spLocks noGrp="1" noChangeArrowheads="1"/>
          </p:cNvSpPr>
          <p:nvPr>
            <p:ph type="sldNum" sz="quarter" idx="5"/>
          </p:nvPr>
        </p:nvSpPr>
        <p:spPr>
          <a:noFill/>
        </p:spPr>
        <p:txBody>
          <a:bodyPr/>
          <a:lstStyle/>
          <a:p>
            <a:pPr defTabSz="944518"/>
            <a:fld id="{8E378B1F-4B9A-45C9-BABD-0AA573F344B6}" type="slidenum">
              <a:rPr lang="en-US" smtClean="0"/>
              <a:pPr defTabSz="944518"/>
              <a:t>38</a:t>
            </a:fld>
            <a:endParaRPr lang="en-US" smtClean="0"/>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2790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dt" sz="quarter" idx="1"/>
          </p:nvPr>
        </p:nvSpPr>
        <p:spPr>
          <a:noFill/>
        </p:spPr>
        <p:txBody>
          <a:bodyPr/>
          <a:lstStyle/>
          <a:p>
            <a:pPr defTabSz="944518"/>
            <a:fld id="{70AC9585-EA82-4A93-A5BB-26C6FFF54814}" type="datetime3">
              <a:rPr lang="en-US" smtClean="0"/>
              <a:pPr defTabSz="944518"/>
              <a:t>20 January 2023</a:t>
            </a:fld>
            <a:endParaRPr lang="en-US" smtClean="0"/>
          </a:p>
        </p:txBody>
      </p:sp>
      <p:sp>
        <p:nvSpPr>
          <p:cNvPr id="106499" name="Rectangle 5"/>
          <p:cNvSpPr>
            <a:spLocks noGrp="1" noChangeArrowheads="1"/>
          </p:cNvSpPr>
          <p:nvPr>
            <p:ph type="sldNum" sz="quarter" idx="5"/>
          </p:nvPr>
        </p:nvSpPr>
        <p:spPr>
          <a:noFill/>
        </p:spPr>
        <p:txBody>
          <a:bodyPr/>
          <a:lstStyle/>
          <a:p>
            <a:pPr defTabSz="944518"/>
            <a:fld id="{CFDBF27E-7289-4A37-BE63-A0C43B88D3A7}" type="slidenum">
              <a:rPr lang="en-US" smtClean="0"/>
              <a:pPr defTabSz="944518"/>
              <a:t>39</a:t>
            </a:fld>
            <a:endParaRPr lang="en-US" smtClean="0"/>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Arial" charset="0"/>
                <a:ea typeface="+mn-ea"/>
                <a:cs typeface="+mn-cs"/>
              </a:rPr>
              <a:t>MOST OF YOU ARE FAMILIAR WITH THE TWO REPORTING OPTIONS: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RESTRICTED (LIMITED)</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 UNRESTRICTED (UNLIMITED)</a:t>
            </a:r>
            <a:endParaRPr lang="en-US" sz="1200" kern="1200" dirty="0" smtClean="0">
              <a:solidFill>
                <a:schemeClr val="tx1"/>
              </a:solidFill>
              <a:effectLst/>
              <a:latin typeface="Arial" charset="0"/>
              <a:ea typeface="+mn-ea"/>
              <a:cs typeface="+mn-cs"/>
            </a:endParaRPr>
          </a:p>
          <a:p>
            <a:r>
              <a:rPr lang="en-US" sz="1200" b="1" u="sng" kern="1200" dirty="0" smtClean="0">
                <a:solidFill>
                  <a:schemeClr val="tx1"/>
                </a:solidFill>
                <a:effectLst/>
                <a:latin typeface="Arial" charset="0"/>
                <a:ea typeface="+mn-ea"/>
                <a:cs typeface="+mn-cs"/>
              </a:rPr>
              <a:t>RESTRICTED REPORTING:</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JUST A FEW INDIVIDUALS IN THE KNOW</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(SEXUAL ASSAULT RESPONSE COORD, VICTIMS ADVOCATE,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HEALTHCARE PERSONNEL, CHAPLAIN)</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 COMPLAINANT IS CHOOSING MAXIMUM CONFIDENTIALITY</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THERE WILL NOT BE AN OFFICIAL INVESTIGATION</a:t>
            </a:r>
            <a:endParaRPr lang="en-US" sz="1200" kern="1200" dirty="0" smtClean="0">
              <a:solidFill>
                <a:schemeClr val="tx1"/>
              </a:solidFill>
              <a:effectLst/>
              <a:latin typeface="Arial" charset="0"/>
              <a:ea typeface="+mn-ea"/>
              <a:cs typeface="+mn-cs"/>
            </a:endParaRPr>
          </a:p>
          <a:p>
            <a:endParaRPr lang="en-US" dirty="0"/>
          </a:p>
        </p:txBody>
      </p:sp>
    </p:spTree>
    <p:extLst>
      <p:ext uri="{BB962C8B-B14F-4D97-AF65-F5344CB8AC3E}">
        <p14:creationId xmlns:p14="http://schemas.microsoft.com/office/powerpoint/2010/main" val="3365401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a:noFill/>
        </p:spPr>
        <p:txBody>
          <a:bodyPr/>
          <a:lstStyle/>
          <a:p>
            <a:pPr defTabSz="944518"/>
            <a:fld id="{49AB207E-F28B-46F2-A6DD-1E0C117D4B6B}" type="datetime3">
              <a:rPr lang="en-US" smtClean="0"/>
              <a:pPr defTabSz="944518"/>
              <a:t>20 January 2023</a:t>
            </a:fld>
            <a:endParaRPr lang="en-US" smtClean="0"/>
          </a:p>
        </p:txBody>
      </p:sp>
      <p:sp>
        <p:nvSpPr>
          <p:cNvPr id="69635" name="Rectangle 5"/>
          <p:cNvSpPr>
            <a:spLocks noGrp="1" noChangeArrowheads="1"/>
          </p:cNvSpPr>
          <p:nvPr>
            <p:ph type="sldNum" sz="quarter" idx="5"/>
          </p:nvPr>
        </p:nvSpPr>
        <p:spPr>
          <a:noFill/>
        </p:spPr>
        <p:txBody>
          <a:bodyPr/>
          <a:lstStyle/>
          <a:p>
            <a:pPr defTabSz="944518"/>
            <a:fld id="{394FBE1C-723E-4E76-994F-E439279CA162}" type="slidenum">
              <a:rPr lang="en-US" smtClean="0"/>
              <a:pPr defTabSz="944518"/>
              <a:t>4</a:t>
            </a:fld>
            <a:endParaRPr lang="en-US" smtClean="0"/>
          </a:p>
        </p:txBody>
      </p:sp>
      <p:sp>
        <p:nvSpPr>
          <p:cNvPr id="69636" name="Rectangle 2"/>
          <p:cNvSpPr>
            <a:spLocks noGrp="1" noChangeArrowheads="1"/>
          </p:cNvSpPr>
          <p:nvPr>
            <p:ph type="body" idx="1"/>
          </p:nvPr>
        </p:nvSpPr>
        <p:spPr>
          <a:noFill/>
          <a:ln/>
        </p:spPr>
        <p:txBody>
          <a:bodyPr/>
          <a:lstStyle/>
          <a:p>
            <a:endParaRPr lang="en-US" smtClean="0"/>
          </a:p>
        </p:txBody>
      </p:sp>
      <p:sp>
        <p:nvSpPr>
          <p:cNvPr id="6963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902609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1"/>
          </p:nvPr>
        </p:nvSpPr>
        <p:spPr>
          <a:noFill/>
        </p:spPr>
        <p:txBody>
          <a:bodyPr/>
          <a:lstStyle/>
          <a:p>
            <a:pPr defTabSz="944518"/>
            <a:fld id="{8D93CF96-C01B-4CAB-ADC0-98376A6F79C7}" type="datetime3">
              <a:rPr lang="en-US" smtClean="0"/>
              <a:pPr defTabSz="944518"/>
              <a:t>20 January 2023</a:t>
            </a:fld>
            <a:endParaRPr lang="en-US" smtClean="0"/>
          </a:p>
        </p:txBody>
      </p:sp>
      <p:sp>
        <p:nvSpPr>
          <p:cNvPr id="108547" name="Rectangle 5"/>
          <p:cNvSpPr>
            <a:spLocks noGrp="1" noChangeArrowheads="1"/>
          </p:cNvSpPr>
          <p:nvPr>
            <p:ph type="sldNum" sz="quarter" idx="5"/>
          </p:nvPr>
        </p:nvSpPr>
        <p:spPr>
          <a:noFill/>
        </p:spPr>
        <p:txBody>
          <a:bodyPr/>
          <a:lstStyle/>
          <a:p>
            <a:pPr defTabSz="944518"/>
            <a:fld id="{389C6FB3-C34F-489A-B9FE-C2FC967C7FBD}" type="slidenum">
              <a:rPr lang="en-US" smtClean="0"/>
              <a:pPr defTabSz="944518"/>
              <a:t>40</a:t>
            </a:fld>
            <a:endParaRPr lang="en-US" smtClean="0"/>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noFill/>
          <a:ln/>
        </p:spPr>
        <p:txBody>
          <a:bodyPr/>
          <a:lstStyle/>
          <a:p>
            <a:r>
              <a:rPr lang="en-US" sz="1200" kern="1200" dirty="0" smtClean="0">
                <a:solidFill>
                  <a:schemeClr val="tx1"/>
                </a:solidFill>
                <a:effectLst/>
                <a:latin typeface="Arial" charset="0"/>
                <a:ea typeface="+mn-ea"/>
                <a:cs typeface="+mn-cs"/>
              </a:rPr>
              <a:t>1). Review the A&amp;I Guide, Section 3-1-5</a:t>
            </a:r>
          </a:p>
          <a:p>
            <a:r>
              <a:rPr lang="en-US" sz="1200" kern="1200" dirty="0" smtClean="0">
                <a:solidFill>
                  <a:schemeClr val="tx1"/>
                </a:solidFill>
                <a:effectLst/>
                <a:latin typeface="Arial" charset="0"/>
                <a:ea typeface="+mn-ea"/>
                <a:cs typeface="+mn-cs"/>
              </a:rPr>
              <a:t>2). Teach and Train customer that IGs are unrestricted reporting entity and we must report to CID</a:t>
            </a:r>
          </a:p>
          <a:p>
            <a:pPr lvl="0"/>
            <a:r>
              <a:rPr lang="en-US" sz="1200" kern="1200" dirty="0" smtClean="0">
                <a:solidFill>
                  <a:schemeClr val="tx1"/>
                </a:solidFill>
                <a:effectLst/>
                <a:latin typeface="Arial" charset="0"/>
                <a:ea typeface="+mn-ea"/>
                <a:cs typeface="+mn-cs"/>
              </a:rPr>
              <a:t>3). Ensure the customers immediate safety i.e. can they return home etc..</a:t>
            </a:r>
          </a:p>
          <a:p>
            <a:pPr lvl="0"/>
            <a:r>
              <a:rPr lang="en-US" sz="1200" kern="1200" dirty="0" smtClean="0">
                <a:solidFill>
                  <a:schemeClr val="tx1"/>
                </a:solidFill>
                <a:effectLst/>
                <a:latin typeface="Arial" charset="0"/>
                <a:ea typeface="+mn-ea"/>
                <a:cs typeface="+mn-cs"/>
              </a:rPr>
              <a:t>4). Teach and Train customer of SHARP services and request if they want to report this to the SARC – If yes conduct a warm-hand-off </a:t>
            </a:r>
          </a:p>
          <a:p>
            <a:pPr lvl="0"/>
            <a:r>
              <a:rPr lang="en-US" sz="1200" kern="1200" dirty="0" smtClean="0">
                <a:solidFill>
                  <a:schemeClr val="tx1"/>
                </a:solidFill>
                <a:effectLst/>
                <a:latin typeface="Arial" charset="0"/>
                <a:ea typeface="+mn-ea"/>
                <a:cs typeface="+mn-cs"/>
              </a:rPr>
              <a:t>5). IGs are not required to notify the Sexual Assault Response Coordinator (SARC) b/c it is a regulatory requirement for CID. Informing the SARC of the situation helps them maintain awareness of issues within the CMD and be prepared for your DA questions.</a:t>
            </a:r>
          </a:p>
          <a:p>
            <a:r>
              <a:rPr lang="en-US" sz="1200" kern="1200" dirty="0" smtClean="0">
                <a:solidFill>
                  <a:schemeClr val="tx1"/>
                </a:solidFill>
                <a:effectLst/>
                <a:latin typeface="Arial" charset="0"/>
                <a:ea typeface="+mn-ea"/>
                <a:cs typeface="+mn-cs"/>
              </a:rPr>
              <a:t>6.)IF an IG notifies the SARC in the absence of the customer – they will not provide the victim’s information IOT maintain confidentiality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An IG must report to CID by providing the individuals name, regardless of severity of the allegation and COMPO. One reason you refer to CID is they will determine jurisdiction dependent upon status for NG and USAR Soldiers (title 10, 32) as the incident may not have occurred in an inactive (IDT) status.</a:t>
            </a:r>
          </a:p>
          <a:p>
            <a:r>
              <a:rPr lang="en-US" sz="1200" kern="1200" dirty="0" smtClean="0">
                <a:solidFill>
                  <a:schemeClr val="tx1"/>
                </a:solidFill>
                <a:effectLst/>
                <a:latin typeface="Arial" charset="0"/>
                <a:ea typeface="+mn-ea"/>
                <a:cs typeface="+mn-cs"/>
              </a:rPr>
              <a:t>Yes, NG/USAR IGs will report to CID regardless of severity of the allegation and COMPO. CID will determine the victim or subjects status (title 10, 32) as the incident may not have occurred in an inactive (IDT) status. As determined by CID they may refer to the appropriate law enforcement agency if not within CID jurisdiction. NG spouse - Same CID reporting applies as does steps 1-6 discussed above but know that DoD civilians, contractors and family members (18 years and older) are limited to unrestricted reporting only and their medical care services may be limited.  See </a:t>
            </a:r>
            <a:r>
              <a:rPr lang="en-US" sz="1200" kern="1200" dirty="0" err="1" smtClean="0">
                <a:solidFill>
                  <a:schemeClr val="tx1"/>
                </a:solidFill>
                <a:effectLst/>
                <a:latin typeface="Arial" charset="0"/>
                <a:ea typeface="+mn-ea"/>
                <a:cs typeface="+mn-cs"/>
              </a:rPr>
              <a:t>DoDI</a:t>
            </a:r>
            <a:r>
              <a:rPr lang="en-US" sz="1200" kern="1200" dirty="0" smtClean="0">
                <a:solidFill>
                  <a:schemeClr val="tx1"/>
                </a:solidFill>
                <a:effectLst/>
                <a:latin typeface="Arial" charset="0"/>
                <a:ea typeface="+mn-ea"/>
                <a:cs typeface="+mn-cs"/>
              </a:rPr>
              <a:t> 6495.02 para 2-4. </a:t>
            </a:r>
          </a:p>
          <a:p>
            <a:r>
              <a:rPr lang="en-US" sz="1200" kern="1200" dirty="0" smtClean="0">
                <a:solidFill>
                  <a:schemeClr val="tx1"/>
                </a:solidFill>
                <a:effectLst/>
                <a:latin typeface="Arial" charset="0"/>
                <a:ea typeface="+mn-ea"/>
                <a:cs typeface="+mn-cs"/>
              </a:rPr>
              <a:t> </a:t>
            </a:r>
          </a:p>
          <a:p>
            <a:endParaRPr lang="en-US" dirty="0" smtClean="0"/>
          </a:p>
        </p:txBody>
      </p:sp>
    </p:spTree>
    <p:extLst>
      <p:ext uri="{BB962C8B-B14F-4D97-AF65-F5344CB8AC3E}">
        <p14:creationId xmlns:p14="http://schemas.microsoft.com/office/powerpoint/2010/main" val="4017904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WRONGFUL BROADCAST OF INIMATE IMAGES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OR</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REVENGE PORN</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IF YOU RECEIVE A REPORT LIKE THIS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REPORT TO CID…</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YOU ARE NOT AUTHROIZED TO INVESTIGATE THIS..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ONLY CID IS AUTHORIZED TO INVESTIGATE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CONSULT WITH YOUR SJA OR DAIG ON THESE TYPES OF CASES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endParaRPr lang="en-US" dirty="0"/>
          </a:p>
        </p:txBody>
      </p:sp>
      <p:sp>
        <p:nvSpPr>
          <p:cNvPr id="4" name="Date Placeholder 3"/>
          <p:cNvSpPr>
            <a:spLocks noGrp="1"/>
          </p:cNvSpPr>
          <p:nvPr>
            <p:ph type="dt" idx="10"/>
          </p:nvPr>
        </p:nvSpPr>
        <p:spPr/>
        <p:txBody>
          <a:bodyPr/>
          <a:lstStyle/>
          <a:p>
            <a:pPr>
              <a:defRPr/>
            </a:pPr>
            <a:fld id="{83DCE134-F54D-49D5-83D6-D0209087BBDC}" type="datetime3">
              <a:rPr lang="en-US" smtClean="0"/>
              <a:pPr>
                <a:defRPr/>
              </a:pPr>
              <a:t>20 January 2023</a:t>
            </a:fld>
            <a:endParaRPr lang="en-US" dirty="0"/>
          </a:p>
        </p:txBody>
      </p:sp>
      <p:sp>
        <p:nvSpPr>
          <p:cNvPr id="5" name="Slide Number Placeholder 4"/>
          <p:cNvSpPr>
            <a:spLocks noGrp="1"/>
          </p:cNvSpPr>
          <p:nvPr>
            <p:ph type="sldNum" sz="quarter" idx="11"/>
          </p:nvPr>
        </p:nvSpPr>
        <p:spPr/>
        <p:txBody>
          <a:bodyPr/>
          <a:lstStyle/>
          <a:p>
            <a:pPr>
              <a:defRPr/>
            </a:pPr>
            <a:fld id="{B5E951F7-95DC-45B5-A05F-9FDE1657D1EE}" type="slidenum">
              <a:rPr lang="en-US" smtClean="0"/>
              <a:pPr>
                <a:defRPr/>
              </a:pPr>
              <a:t>41</a:t>
            </a:fld>
            <a:endParaRPr lang="en-US" dirty="0"/>
          </a:p>
        </p:txBody>
      </p:sp>
    </p:spTree>
    <p:extLst>
      <p:ext uri="{BB962C8B-B14F-4D97-AF65-F5344CB8AC3E}">
        <p14:creationId xmlns:p14="http://schemas.microsoft.com/office/powerpoint/2010/main" val="42410824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dt" sz="quarter" idx="1"/>
          </p:nvPr>
        </p:nvSpPr>
        <p:spPr>
          <a:noFill/>
        </p:spPr>
        <p:txBody>
          <a:bodyPr/>
          <a:lstStyle/>
          <a:p>
            <a:pPr defTabSz="944518"/>
            <a:fld id="{5BC43265-09F9-477F-ABE8-F3F6BA09CB7B}" type="datetime3">
              <a:rPr lang="en-US" smtClean="0"/>
              <a:pPr defTabSz="944518"/>
              <a:t>20 January 2023</a:t>
            </a:fld>
            <a:endParaRPr lang="en-US" smtClean="0"/>
          </a:p>
        </p:txBody>
      </p:sp>
      <p:sp>
        <p:nvSpPr>
          <p:cNvPr id="110595" name="Rectangle 5"/>
          <p:cNvSpPr>
            <a:spLocks noGrp="1" noChangeArrowheads="1"/>
          </p:cNvSpPr>
          <p:nvPr>
            <p:ph type="sldNum" sz="quarter" idx="5"/>
          </p:nvPr>
        </p:nvSpPr>
        <p:spPr>
          <a:noFill/>
        </p:spPr>
        <p:txBody>
          <a:bodyPr/>
          <a:lstStyle/>
          <a:p>
            <a:pPr defTabSz="944518"/>
            <a:fld id="{C73E06FF-6C76-4515-96A6-2A06CCB693D1}" type="slidenum">
              <a:rPr lang="en-US" smtClean="0"/>
              <a:pPr defTabSz="944518"/>
              <a:t>42</a:t>
            </a:fld>
            <a:endParaRPr lang="en-US" smtClean="0"/>
          </a:p>
        </p:txBody>
      </p:sp>
      <p:sp>
        <p:nvSpPr>
          <p:cNvPr id="110596" name="Rectangle 2"/>
          <p:cNvSpPr>
            <a:spLocks noGrp="1" noRot="1" noChangeAspect="1" noChangeArrowheads="1" noTextEdit="1"/>
          </p:cNvSpPr>
          <p:nvPr>
            <p:ph type="sldImg"/>
          </p:nvPr>
        </p:nvSpPr>
        <p:spPr>
          <a:ln cap="flat"/>
        </p:spPr>
      </p:sp>
      <p:sp>
        <p:nvSpPr>
          <p:cNvPr id="11059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882999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dt" sz="quarter" idx="1"/>
          </p:nvPr>
        </p:nvSpPr>
        <p:spPr>
          <a:noFill/>
        </p:spPr>
        <p:txBody>
          <a:bodyPr/>
          <a:lstStyle/>
          <a:p>
            <a:pPr defTabSz="944518"/>
            <a:fld id="{2DD12CE6-EFFD-46B0-8F6F-3576652C24DF}" type="datetime3">
              <a:rPr lang="en-US" smtClean="0"/>
              <a:pPr defTabSz="944518"/>
              <a:t>20 January 2023</a:t>
            </a:fld>
            <a:endParaRPr lang="en-US" smtClean="0"/>
          </a:p>
        </p:txBody>
      </p:sp>
      <p:sp>
        <p:nvSpPr>
          <p:cNvPr id="121859" name="Rectangle 5"/>
          <p:cNvSpPr>
            <a:spLocks noGrp="1" noChangeArrowheads="1"/>
          </p:cNvSpPr>
          <p:nvPr>
            <p:ph type="sldNum" sz="quarter" idx="5"/>
          </p:nvPr>
        </p:nvSpPr>
        <p:spPr>
          <a:noFill/>
        </p:spPr>
        <p:txBody>
          <a:bodyPr/>
          <a:lstStyle/>
          <a:p>
            <a:pPr defTabSz="944518"/>
            <a:fld id="{EE8B52C7-176A-41A0-B5D0-70C6E3597A27}" type="slidenum">
              <a:rPr lang="en-US" smtClean="0"/>
              <a:pPr defTabSz="944518"/>
              <a:t>43</a:t>
            </a:fld>
            <a:endParaRPr lang="en-US" smtClean="0"/>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6854518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dt" sz="quarter" idx="1"/>
          </p:nvPr>
        </p:nvSpPr>
        <p:spPr>
          <a:noFill/>
        </p:spPr>
        <p:txBody>
          <a:bodyPr/>
          <a:lstStyle/>
          <a:p>
            <a:pPr defTabSz="944518"/>
            <a:fld id="{BBDA16D2-36F2-4D4E-AE98-F0AEDC6069EA}" type="datetime3">
              <a:rPr lang="en-US" smtClean="0"/>
              <a:pPr defTabSz="944518"/>
              <a:t>20 January 2023</a:t>
            </a:fld>
            <a:endParaRPr lang="en-US" smtClean="0"/>
          </a:p>
        </p:txBody>
      </p:sp>
      <p:sp>
        <p:nvSpPr>
          <p:cNvPr id="111619" name="Rectangle 5"/>
          <p:cNvSpPr>
            <a:spLocks noGrp="1" noChangeArrowheads="1"/>
          </p:cNvSpPr>
          <p:nvPr>
            <p:ph type="sldNum" sz="quarter" idx="5"/>
          </p:nvPr>
        </p:nvSpPr>
        <p:spPr>
          <a:noFill/>
        </p:spPr>
        <p:txBody>
          <a:bodyPr/>
          <a:lstStyle/>
          <a:p>
            <a:pPr defTabSz="944518"/>
            <a:fld id="{8177F747-AAC4-4651-A5C4-389F72868ABE}" type="slidenum">
              <a:rPr lang="en-US" smtClean="0"/>
              <a:pPr defTabSz="944518"/>
              <a:t>44</a:t>
            </a:fld>
            <a:endParaRPr lang="en-US" smtClean="0"/>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49432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dt" sz="quarter" idx="1"/>
          </p:nvPr>
        </p:nvSpPr>
        <p:spPr>
          <a:noFill/>
        </p:spPr>
        <p:txBody>
          <a:bodyPr/>
          <a:lstStyle/>
          <a:p>
            <a:pPr defTabSz="944518"/>
            <a:fld id="{20715696-963D-4DD1-90DA-A8893FB4ED1E}" type="datetime3">
              <a:rPr lang="en-US" smtClean="0"/>
              <a:pPr defTabSz="944518"/>
              <a:t>20 January 2023</a:t>
            </a:fld>
            <a:endParaRPr lang="en-US" smtClean="0"/>
          </a:p>
        </p:txBody>
      </p:sp>
      <p:sp>
        <p:nvSpPr>
          <p:cNvPr id="112643" name="Rectangle 5"/>
          <p:cNvSpPr>
            <a:spLocks noGrp="1" noChangeArrowheads="1"/>
          </p:cNvSpPr>
          <p:nvPr>
            <p:ph type="sldNum" sz="quarter" idx="5"/>
          </p:nvPr>
        </p:nvSpPr>
        <p:spPr>
          <a:noFill/>
        </p:spPr>
        <p:txBody>
          <a:bodyPr/>
          <a:lstStyle/>
          <a:p>
            <a:pPr defTabSz="944518"/>
            <a:fld id="{CA8D6A71-41D2-4612-BDD2-7318B8173CB5}" type="slidenum">
              <a:rPr lang="en-US" smtClean="0"/>
              <a:pPr defTabSz="944518"/>
              <a:t>45</a:t>
            </a:fld>
            <a:endParaRPr lang="en-US" smtClean="0"/>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6056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dt" sz="quarter" idx="1"/>
          </p:nvPr>
        </p:nvSpPr>
        <p:spPr>
          <a:noFill/>
        </p:spPr>
        <p:txBody>
          <a:bodyPr/>
          <a:lstStyle/>
          <a:p>
            <a:pPr defTabSz="944518"/>
            <a:fld id="{8BC53BE0-610D-45BE-8B9F-EDCD7508B8DA}" type="datetime3">
              <a:rPr lang="en-US" smtClean="0"/>
              <a:pPr defTabSz="944518"/>
              <a:t>20 January 2023</a:t>
            </a:fld>
            <a:endParaRPr lang="en-US" smtClean="0"/>
          </a:p>
        </p:txBody>
      </p:sp>
      <p:sp>
        <p:nvSpPr>
          <p:cNvPr id="113667" name="Rectangle 5"/>
          <p:cNvSpPr>
            <a:spLocks noGrp="1" noChangeArrowheads="1"/>
          </p:cNvSpPr>
          <p:nvPr>
            <p:ph type="sldNum" sz="quarter" idx="5"/>
          </p:nvPr>
        </p:nvSpPr>
        <p:spPr>
          <a:noFill/>
        </p:spPr>
        <p:txBody>
          <a:bodyPr/>
          <a:lstStyle/>
          <a:p>
            <a:pPr defTabSz="944518"/>
            <a:fld id="{59A7930F-A892-473C-BC91-9B295D3E769E}" type="slidenum">
              <a:rPr lang="en-US" smtClean="0"/>
              <a:pPr defTabSz="944518"/>
              <a:t>46</a:t>
            </a:fld>
            <a:endParaRPr lang="en-US" smtClean="0"/>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Arial" charset="0"/>
                <a:ea typeface="+mn-ea"/>
                <a:cs typeface="+mn-cs"/>
              </a:rPr>
              <a:t>IT IS REALLY BIG BUSINESS – BOTH LABOR AND SEX TRAFFICING</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BUT</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NOT JUST AN OCONUS PROBLEM</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THAILAND, AMSTERDAM, GERMANY ETC…</a:t>
            </a:r>
            <a:endParaRPr lang="en-US" sz="1200" kern="1200" dirty="0" smtClean="0">
              <a:solidFill>
                <a:schemeClr val="tx1"/>
              </a:solidFill>
              <a:effectLst/>
              <a:latin typeface="Arial" charset="0"/>
              <a:ea typeface="+mn-ea"/>
              <a:cs typeface="+mn-cs"/>
            </a:endParaRPr>
          </a:p>
          <a:p>
            <a:endParaRPr lang="en-US" sz="1200" b="1"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THERE WAS SEX TRAFFICKING RING AT FORT HOOD</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 THINK LIKE 5 YRS AGO</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 SFC WHO WAS ALSO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 SHARP COORDINATOR, PLAYED SAX IN THE GOSPEL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BAND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ALSO HAPPENED TO BE RUNNING A SEX TRAFFICKING RING</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SO KNOW THAT IT DOES HAPPEN…</a:t>
            </a:r>
            <a:endParaRPr lang="en-US" sz="1200" kern="1200" dirty="0" smtClean="0">
              <a:solidFill>
                <a:schemeClr val="tx1"/>
              </a:solidFill>
              <a:effectLst/>
              <a:latin typeface="Arial" charset="0"/>
              <a:ea typeface="+mn-ea"/>
              <a:cs typeface="+mn-cs"/>
            </a:endParaRPr>
          </a:p>
          <a:p>
            <a:endParaRPr lang="en-US" dirty="0" smtClean="0"/>
          </a:p>
        </p:txBody>
      </p:sp>
    </p:spTree>
    <p:extLst>
      <p:ext uri="{BB962C8B-B14F-4D97-AF65-F5344CB8AC3E}">
        <p14:creationId xmlns:p14="http://schemas.microsoft.com/office/powerpoint/2010/main" val="3925522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dt" sz="quarter" idx="1"/>
          </p:nvPr>
        </p:nvSpPr>
        <p:spPr>
          <a:noFill/>
        </p:spPr>
        <p:txBody>
          <a:bodyPr/>
          <a:lstStyle/>
          <a:p>
            <a:pPr defTabSz="944518"/>
            <a:fld id="{74869726-9CE1-4408-9B02-9C1B26E52B38}" type="datetime3">
              <a:rPr lang="en-US" smtClean="0"/>
              <a:pPr defTabSz="944518"/>
              <a:t>20 January 2023</a:t>
            </a:fld>
            <a:endParaRPr lang="en-US" smtClean="0"/>
          </a:p>
        </p:txBody>
      </p:sp>
      <p:sp>
        <p:nvSpPr>
          <p:cNvPr id="119811" name="Rectangle 5"/>
          <p:cNvSpPr>
            <a:spLocks noGrp="1" noChangeArrowheads="1"/>
          </p:cNvSpPr>
          <p:nvPr>
            <p:ph type="sldNum" sz="quarter" idx="5"/>
          </p:nvPr>
        </p:nvSpPr>
        <p:spPr>
          <a:noFill/>
        </p:spPr>
        <p:txBody>
          <a:bodyPr/>
          <a:lstStyle/>
          <a:p>
            <a:pPr defTabSz="944518"/>
            <a:fld id="{EE4ADB06-41F0-4116-AB40-30DF069914FA}" type="slidenum">
              <a:rPr lang="en-US" smtClean="0"/>
              <a:pPr defTabSz="944518"/>
              <a:t>47</a:t>
            </a:fld>
            <a:endParaRPr lang="en-US" smtClean="0"/>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a:ln/>
        </p:spPr>
        <p:txBody>
          <a:bodyPr/>
          <a:lstStyle/>
          <a:p>
            <a:r>
              <a:rPr lang="en-US" sz="1200" b="0" i="0" kern="1200" dirty="0" smtClean="0">
                <a:solidFill>
                  <a:schemeClr val="tx1"/>
                </a:solidFill>
                <a:effectLst/>
                <a:latin typeface="Arial" charset="0"/>
                <a:ea typeface="+mn-ea"/>
                <a:cs typeface="+mn-cs"/>
              </a:rPr>
              <a:t>MEJA permits the exercise of criminal jurisdiction over crimes committed outside the United States if at the time of the offense the offender was (1) employed by the Armed Forces outside the United States; (2) accompanying the Armed Forces outside the United States; or (3) a member of the Armed Forces.</a:t>
            </a:r>
          </a:p>
          <a:p>
            <a:endParaRPr lang="en-US" sz="1200" b="0" i="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 SOLDIER WHO GOES ABROAD AND COMMITS SUCH VIOLATIONS /CRIMES WHERE SEX TOURISM IS LEGAL….</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HEY I’M OK, ………….I’M ALOUD TO THOSE THINGS HERE…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NO, NO</a:t>
            </a:r>
            <a:r>
              <a:rPr lang="en-US" sz="1200" b="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ITS STILL ILLEGAL HERE </a:t>
            </a:r>
            <a:endParaRPr lang="en-US" sz="1200" kern="1200" dirty="0" smtClean="0">
              <a:solidFill>
                <a:schemeClr val="tx1"/>
              </a:solidFill>
              <a:effectLst/>
              <a:latin typeface="Arial" charset="0"/>
              <a:ea typeface="+mn-ea"/>
              <a:cs typeface="+mn-cs"/>
            </a:endParaRPr>
          </a:p>
          <a:p>
            <a:endParaRPr lang="en-US" dirty="0" smtClean="0"/>
          </a:p>
        </p:txBody>
      </p:sp>
    </p:spTree>
    <p:extLst>
      <p:ext uri="{BB962C8B-B14F-4D97-AF65-F5344CB8AC3E}">
        <p14:creationId xmlns:p14="http://schemas.microsoft.com/office/powerpoint/2010/main" val="2217442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dt" sz="quarter" idx="1"/>
          </p:nvPr>
        </p:nvSpPr>
        <p:spPr>
          <a:noFill/>
        </p:spPr>
        <p:txBody>
          <a:bodyPr/>
          <a:lstStyle/>
          <a:p>
            <a:pPr defTabSz="944518"/>
            <a:fld id="{551F3BE0-3E43-429F-9D30-FAC4433ED3B3}" type="datetime3">
              <a:rPr lang="en-US" smtClean="0"/>
              <a:pPr defTabSz="944518"/>
              <a:t>20 January 2023</a:t>
            </a:fld>
            <a:endParaRPr lang="en-US" smtClean="0"/>
          </a:p>
        </p:txBody>
      </p:sp>
      <p:sp>
        <p:nvSpPr>
          <p:cNvPr id="120835" name="Rectangle 5"/>
          <p:cNvSpPr>
            <a:spLocks noGrp="1" noChangeArrowheads="1"/>
          </p:cNvSpPr>
          <p:nvPr>
            <p:ph type="sldNum" sz="quarter" idx="5"/>
          </p:nvPr>
        </p:nvSpPr>
        <p:spPr>
          <a:noFill/>
        </p:spPr>
        <p:txBody>
          <a:bodyPr/>
          <a:lstStyle/>
          <a:p>
            <a:pPr defTabSz="944518"/>
            <a:fld id="{CD20408A-BB4C-4AFD-9924-1E19EDAA6481}" type="slidenum">
              <a:rPr lang="en-US" smtClean="0"/>
              <a:pPr defTabSz="944518"/>
              <a:t>48</a:t>
            </a:fld>
            <a:endParaRPr lang="en-US" smtClean="0"/>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721098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dt" sz="quarter" idx="1"/>
          </p:nvPr>
        </p:nvSpPr>
        <p:spPr>
          <a:noFill/>
        </p:spPr>
        <p:txBody>
          <a:bodyPr/>
          <a:lstStyle/>
          <a:p>
            <a:pPr defTabSz="944518"/>
            <a:fld id="{4BC071C1-D845-4BE2-83FF-FAB12CEA2AA7}" type="datetime3">
              <a:rPr lang="en-US" smtClean="0"/>
              <a:pPr defTabSz="944518"/>
              <a:t>20 January 2023</a:t>
            </a:fld>
            <a:endParaRPr lang="en-US" smtClean="0"/>
          </a:p>
        </p:txBody>
      </p:sp>
      <p:sp>
        <p:nvSpPr>
          <p:cNvPr id="122883" name="Rectangle 5"/>
          <p:cNvSpPr>
            <a:spLocks noGrp="1" noChangeArrowheads="1"/>
          </p:cNvSpPr>
          <p:nvPr>
            <p:ph type="sldNum" sz="quarter" idx="5"/>
          </p:nvPr>
        </p:nvSpPr>
        <p:spPr>
          <a:noFill/>
        </p:spPr>
        <p:txBody>
          <a:bodyPr/>
          <a:lstStyle/>
          <a:p>
            <a:pPr defTabSz="944518"/>
            <a:fld id="{1ADE12B8-4C2D-48FB-9BDE-1D107C8D12B8}" type="slidenum">
              <a:rPr lang="en-US" smtClean="0"/>
              <a:pPr defTabSz="944518"/>
              <a:t>49</a:t>
            </a:fld>
            <a:endParaRPr lang="en-US" smtClean="0"/>
          </a:p>
        </p:txBody>
      </p:sp>
      <p:sp>
        <p:nvSpPr>
          <p:cNvPr id="122884" name="Rectangle 2"/>
          <p:cNvSpPr>
            <a:spLocks noGrp="1" noRot="1" noChangeAspect="1" noChangeArrowheads="1" noTextEdit="1"/>
          </p:cNvSpPr>
          <p:nvPr>
            <p:ph type="sldImg"/>
          </p:nvPr>
        </p:nvSpPr>
        <p:spPr>
          <a:ln cap="flat"/>
        </p:spPr>
      </p:sp>
      <p:sp>
        <p:nvSpPr>
          <p:cNvPr id="12288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902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dt" sz="quarter" idx="1"/>
          </p:nvPr>
        </p:nvSpPr>
        <p:spPr>
          <a:noFill/>
        </p:spPr>
        <p:txBody>
          <a:bodyPr/>
          <a:lstStyle/>
          <a:p>
            <a:pPr defTabSz="944518"/>
            <a:fld id="{5F8BAD78-0FAC-45FE-A7E9-9257D7B7D40D}" type="datetime3">
              <a:rPr lang="en-US" smtClean="0"/>
              <a:pPr defTabSz="944518"/>
              <a:t>20 January 2023</a:t>
            </a:fld>
            <a:endParaRPr lang="en-US" smtClean="0"/>
          </a:p>
        </p:txBody>
      </p:sp>
      <p:sp>
        <p:nvSpPr>
          <p:cNvPr id="71683" name="Rectangle 5"/>
          <p:cNvSpPr>
            <a:spLocks noGrp="1" noChangeArrowheads="1"/>
          </p:cNvSpPr>
          <p:nvPr>
            <p:ph type="sldNum" sz="quarter" idx="5"/>
          </p:nvPr>
        </p:nvSpPr>
        <p:spPr>
          <a:noFill/>
        </p:spPr>
        <p:txBody>
          <a:bodyPr/>
          <a:lstStyle/>
          <a:p>
            <a:pPr defTabSz="944518"/>
            <a:fld id="{37CF32EC-70A1-48FE-A50C-6B0FCD11F632}" type="slidenum">
              <a:rPr lang="en-US" smtClean="0"/>
              <a:pPr defTabSz="944518"/>
              <a:t>5</a:t>
            </a:fld>
            <a:endParaRPr lang="en-US" smtClean="0"/>
          </a:p>
        </p:txBody>
      </p:sp>
      <p:sp>
        <p:nvSpPr>
          <p:cNvPr id="71684" name="Rectangle 2"/>
          <p:cNvSpPr>
            <a:spLocks noGrp="1" noRot="1" noChangeAspect="1" noChangeArrowheads="1" noTextEdit="1"/>
          </p:cNvSpPr>
          <p:nvPr>
            <p:ph type="sldImg"/>
          </p:nvPr>
        </p:nvSpPr>
        <p:spPr>
          <a:xfrm>
            <a:off x="1314450" y="693738"/>
            <a:ext cx="4321175" cy="3459162"/>
          </a:xfrm>
          <a:ln cap="flat"/>
        </p:spPr>
      </p:sp>
      <p:sp>
        <p:nvSpPr>
          <p:cNvPr id="71685" name="Rectangle 3"/>
          <p:cNvSpPr>
            <a:spLocks noGrp="1" noChangeArrowheads="1"/>
          </p:cNvSpPr>
          <p:nvPr>
            <p:ph type="body" idx="1"/>
          </p:nvPr>
        </p:nvSpPr>
        <p:spPr>
          <a:xfrm>
            <a:off x="925425" y="4389359"/>
            <a:ext cx="5099240" cy="4154341"/>
          </a:xfrm>
          <a:noFill/>
          <a:ln/>
        </p:spPr>
        <p:txBody>
          <a:bodyPr lIns="95815" rIns="95815"/>
          <a:lstStyle/>
          <a:p>
            <a:pPr defTabSz="963566" eaLnBrk="1" hangingPunct="1"/>
            <a:endParaRPr lang="en-US" smtClean="0"/>
          </a:p>
        </p:txBody>
      </p:sp>
    </p:spTree>
    <p:extLst>
      <p:ext uri="{BB962C8B-B14F-4D97-AF65-F5344CB8AC3E}">
        <p14:creationId xmlns:p14="http://schemas.microsoft.com/office/powerpoint/2010/main" val="20730370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pPr defTabSz="944518"/>
            <a:fld id="{6F47D3B4-B191-47A0-B1C1-4C43D0D5BC5A}" type="datetime3">
              <a:rPr lang="en-US" smtClean="0"/>
              <a:pPr defTabSz="944518"/>
              <a:t>20 January 2023</a:t>
            </a:fld>
            <a:endParaRPr lang="en-US" smtClean="0"/>
          </a:p>
        </p:txBody>
      </p:sp>
      <p:sp>
        <p:nvSpPr>
          <p:cNvPr id="128003" name="Rectangle 5"/>
          <p:cNvSpPr>
            <a:spLocks noGrp="1" noChangeArrowheads="1"/>
          </p:cNvSpPr>
          <p:nvPr>
            <p:ph type="sldNum" sz="quarter" idx="5"/>
          </p:nvPr>
        </p:nvSpPr>
        <p:spPr>
          <a:noFill/>
        </p:spPr>
        <p:txBody>
          <a:bodyPr/>
          <a:lstStyle/>
          <a:p>
            <a:pPr defTabSz="944518"/>
            <a:fld id="{D7BEFB0B-91A6-4A6D-9D29-FDEA781D7ADF}" type="slidenum">
              <a:rPr lang="en-US" smtClean="0"/>
              <a:pPr defTabSz="944518"/>
              <a:t>50</a:t>
            </a:fld>
            <a:endParaRPr lang="en-US" smtClean="0"/>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843612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pPr defTabSz="944518"/>
            <a:fld id="{6F47D3B4-B191-47A0-B1C1-4C43D0D5BC5A}" type="datetime3">
              <a:rPr lang="en-US" smtClean="0"/>
              <a:pPr defTabSz="944518"/>
              <a:t>20 January 2023</a:t>
            </a:fld>
            <a:endParaRPr lang="en-US" smtClean="0"/>
          </a:p>
        </p:txBody>
      </p:sp>
      <p:sp>
        <p:nvSpPr>
          <p:cNvPr id="128003" name="Rectangle 5"/>
          <p:cNvSpPr>
            <a:spLocks noGrp="1" noChangeArrowheads="1"/>
          </p:cNvSpPr>
          <p:nvPr>
            <p:ph type="sldNum" sz="quarter" idx="5"/>
          </p:nvPr>
        </p:nvSpPr>
        <p:spPr>
          <a:noFill/>
        </p:spPr>
        <p:txBody>
          <a:bodyPr/>
          <a:lstStyle/>
          <a:p>
            <a:pPr defTabSz="944518"/>
            <a:fld id="{D7BEFB0B-91A6-4A6D-9D29-FDEA781D7ADF}" type="slidenum">
              <a:rPr lang="en-US" smtClean="0"/>
              <a:pPr defTabSz="944518"/>
              <a:t>51</a:t>
            </a:fld>
            <a:endParaRPr lang="en-US" smtClean="0"/>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Arial" charset="0"/>
                <a:ea typeface="+mn-ea"/>
                <a:cs typeface="+mn-cs"/>
              </a:rPr>
              <a:t>KNOW THAT THERE CAN BE INFORMAL APPROVAL AT THE UNIT LEVEL</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WEAR AND APPEARANCE FOR MODESTY </a:t>
            </a:r>
          </a:p>
          <a:p>
            <a:endParaRPr lang="en-US" sz="1200" b="1"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IF SOMEONE MAKES A UNIFORM REQUEST FOR MODESTY</a:t>
            </a:r>
            <a:r>
              <a:rPr lang="en-US" sz="1200" b="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CAN I WEAR MY WINTER PHYSICAL FITNESS UNIFORM FOR MODESTY..</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WHO DETERMINES THE DUTY UNIFORM?</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 COMMANDER </a:t>
            </a:r>
            <a:r>
              <a:rPr lang="en-US" sz="1200" b="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SO THE COMMANDER CAN ABSOLUTELY APPROVE THE WINTER PHSICAL FITNESS UNIFORM</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THIS CAN ALSO APPLY FOR SERVICE, MEALS OR REST PERIODS</a:t>
            </a:r>
            <a:r>
              <a:rPr lang="en-US" sz="1200" b="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CAN I COME IN AT NOON TODAY</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INFORMALLY THE COMMANDER ‘WHO DETERMINES THE DUTY DAY’</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CAN AUTHORIZE THESE RELIGIOS ACCOMODATIONS</a:t>
            </a:r>
            <a:r>
              <a:rPr lang="en-US" sz="1200" b="0" kern="1200" baseline="0" dirty="0" smtClean="0">
                <a:solidFill>
                  <a:schemeClr val="tx1"/>
                </a:solidFill>
                <a:effectLst/>
                <a:latin typeface="Arial" charset="0"/>
                <a:ea typeface="+mn-ea"/>
                <a:cs typeface="+mn-cs"/>
              </a:rPr>
              <a:t> </a:t>
            </a:r>
            <a:r>
              <a:rPr lang="en-US" sz="1200" b="1" kern="1200" dirty="0" smtClean="0">
                <a:solidFill>
                  <a:schemeClr val="tx1"/>
                </a:solidFill>
                <a:effectLst/>
                <a:latin typeface="Arial" charset="0"/>
                <a:ea typeface="+mn-ea"/>
                <a:cs typeface="+mn-cs"/>
              </a:rPr>
              <a:t>AT THE LOWEST LEVEL….</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COMMON SENSE STUFF</a:t>
            </a:r>
            <a:r>
              <a:rPr lang="en-US" sz="1200" b="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NOW IF YOUR ASKING THINGS FOR ACCOMODATIONS</a:t>
            </a:r>
            <a:r>
              <a:rPr lang="en-US" sz="1200" b="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THAT’S NOT ALREADY AUTHORIZED</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 APPROVAL GOES UP</a:t>
            </a:r>
            <a:endParaRPr lang="en-US" sz="1200" kern="1200" dirty="0" smtClean="0">
              <a:solidFill>
                <a:schemeClr val="tx1"/>
              </a:solidFill>
              <a:effectLst/>
              <a:latin typeface="Arial" charset="0"/>
              <a:ea typeface="+mn-ea"/>
              <a:cs typeface="+mn-cs"/>
            </a:endParaRPr>
          </a:p>
          <a:p>
            <a:endParaRPr lang="en-US" dirty="0" smtClean="0"/>
          </a:p>
        </p:txBody>
      </p:sp>
    </p:spTree>
    <p:extLst>
      <p:ext uri="{BB962C8B-B14F-4D97-AF65-F5344CB8AC3E}">
        <p14:creationId xmlns:p14="http://schemas.microsoft.com/office/powerpoint/2010/main" val="41262184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pPr defTabSz="944518"/>
            <a:fld id="{6F47D3B4-B191-47A0-B1C1-4C43D0D5BC5A}" type="datetime3">
              <a:rPr lang="en-US" smtClean="0"/>
              <a:pPr defTabSz="944518"/>
              <a:t>20 January 2023</a:t>
            </a:fld>
            <a:endParaRPr lang="en-US" smtClean="0"/>
          </a:p>
        </p:txBody>
      </p:sp>
      <p:sp>
        <p:nvSpPr>
          <p:cNvPr id="128003" name="Rectangle 5"/>
          <p:cNvSpPr>
            <a:spLocks noGrp="1" noChangeArrowheads="1"/>
          </p:cNvSpPr>
          <p:nvPr>
            <p:ph type="sldNum" sz="quarter" idx="5"/>
          </p:nvPr>
        </p:nvSpPr>
        <p:spPr>
          <a:noFill/>
        </p:spPr>
        <p:txBody>
          <a:bodyPr/>
          <a:lstStyle/>
          <a:p>
            <a:pPr defTabSz="944518"/>
            <a:fld id="{D7BEFB0B-91A6-4A6D-9D29-FDEA781D7ADF}" type="slidenum">
              <a:rPr lang="en-US" smtClean="0"/>
              <a:pPr defTabSz="944518"/>
              <a:t>52</a:t>
            </a:fld>
            <a:endParaRPr lang="en-US" smtClean="0"/>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Arial" charset="0"/>
                <a:ea typeface="+mn-ea"/>
                <a:cs typeface="+mn-cs"/>
              </a:rPr>
              <a:t>IN CONJUCTION WITH SUPPORTING THE CHAPLIAN AND SJA</a:t>
            </a:r>
            <a:r>
              <a:rPr lang="en-US" sz="1200" b="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TO GET LEFT OF PROBLEMS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LOOK FOR OPPORTUNITIES TO TEACH AND TRAIN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LIKE I TALKED ABOUT ON FRIDAY</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THIS IS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SOMETHING YOU WILL DO MORE THAN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ANY OTHER FUNCTION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LOOK FOR OPPORTUNITIES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CERTAINLY, AS LISTED HERE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ARE GREAT OPPORTUNITIES FOR YOU AND YOUR OFFICE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TO ASSIST OUR COMMAND TEAMS TO ENSURE  THEY</a:t>
            </a:r>
            <a:r>
              <a:rPr lang="en-US" sz="1200" b="0" kern="1200" baseline="0" dirty="0" smtClean="0">
                <a:solidFill>
                  <a:schemeClr val="tx1"/>
                </a:solidFill>
                <a:effectLst/>
                <a:latin typeface="Arial" charset="0"/>
                <a:ea typeface="+mn-ea"/>
                <a:cs typeface="+mn-cs"/>
              </a:rPr>
              <a:t> </a:t>
            </a:r>
            <a:r>
              <a:rPr lang="en-US" sz="1200" b="1" kern="1200" dirty="0" smtClean="0">
                <a:solidFill>
                  <a:schemeClr val="tx1"/>
                </a:solidFill>
                <a:effectLst/>
                <a:latin typeface="Arial" charset="0"/>
                <a:ea typeface="+mn-ea"/>
                <a:cs typeface="+mn-cs"/>
              </a:rPr>
              <a:t>ARE AWARE OF WHAT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THEY ARE AUTHORIZED AND NOT AUTHORIZED </a:t>
            </a:r>
            <a:r>
              <a:rPr lang="en-US" sz="1200" b="0" kern="1200" dirty="0" smtClean="0">
                <a:solidFill>
                  <a:schemeClr val="tx1"/>
                </a:solidFill>
                <a:effectLst/>
                <a:latin typeface="Arial" charset="0"/>
                <a:ea typeface="+mn-ea"/>
                <a:cs typeface="+mn-cs"/>
              </a:rPr>
              <a:t>T</a:t>
            </a:r>
            <a:r>
              <a:rPr lang="en-US" sz="1200" b="1" kern="1200" dirty="0" smtClean="0">
                <a:solidFill>
                  <a:schemeClr val="tx1"/>
                </a:solidFill>
                <a:effectLst/>
                <a:latin typeface="Arial" charset="0"/>
                <a:ea typeface="+mn-ea"/>
                <a:cs typeface="+mn-cs"/>
              </a:rPr>
              <a:t>O DO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AS IT RELATES TO RELIGIOUS ACCOMODATIONS</a:t>
            </a:r>
            <a:endParaRPr lang="en-US" sz="1200" kern="1200" dirty="0" smtClean="0">
              <a:solidFill>
                <a:schemeClr val="tx1"/>
              </a:solidFill>
              <a:effectLst/>
              <a:latin typeface="Arial" charset="0"/>
              <a:ea typeface="+mn-ea"/>
              <a:cs typeface="+mn-cs"/>
            </a:endParaRPr>
          </a:p>
          <a:p>
            <a:endParaRPr lang="en-US" dirty="0" smtClean="0"/>
          </a:p>
        </p:txBody>
      </p:sp>
    </p:spTree>
    <p:extLst>
      <p:ext uri="{BB962C8B-B14F-4D97-AF65-F5344CB8AC3E}">
        <p14:creationId xmlns:p14="http://schemas.microsoft.com/office/powerpoint/2010/main" val="8409219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dt" sz="quarter" idx="1"/>
          </p:nvPr>
        </p:nvSpPr>
        <p:spPr>
          <a:noFill/>
        </p:spPr>
        <p:txBody>
          <a:bodyPr/>
          <a:lstStyle/>
          <a:p>
            <a:pPr defTabSz="944518"/>
            <a:fld id="{92D4C7CB-D69A-476F-8893-74BD439FC6CC}" type="datetime3">
              <a:rPr lang="en-US" smtClean="0"/>
              <a:pPr defTabSz="944518"/>
              <a:t>20 January 2023</a:t>
            </a:fld>
            <a:endParaRPr lang="en-US" smtClean="0"/>
          </a:p>
        </p:txBody>
      </p:sp>
      <p:sp>
        <p:nvSpPr>
          <p:cNvPr id="70659" name="Rectangle 5"/>
          <p:cNvSpPr>
            <a:spLocks noGrp="1" noChangeArrowheads="1"/>
          </p:cNvSpPr>
          <p:nvPr>
            <p:ph type="sldNum" sz="quarter" idx="5"/>
          </p:nvPr>
        </p:nvSpPr>
        <p:spPr>
          <a:noFill/>
        </p:spPr>
        <p:txBody>
          <a:bodyPr/>
          <a:lstStyle/>
          <a:p>
            <a:pPr defTabSz="944518"/>
            <a:fld id="{9C0B4600-0A68-4082-8A97-AFD45A81AE9E}" type="slidenum">
              <a:rPr lang="en-US" smtClean="0"/>
              <a:pPr defTabSz="944518"/>
              <a:t>53</a:t>
            </a:fld>
            <a:endParaRPr lang="en-US" smtClean="0"/>
          </a:p>
        </p:txBody>
      </p:sp>
      <p:sp>
        <p:nvSpPr>
          <p:cNvPr id="70660" name="Rectangle 2"/>
          <p:cNvSpPr>
            <a:spLocks noGrp="1" noChangeArrowheads="1"/>
          </p:cNvSpPr>
          <p:nvPr>
            <p:ph type="body" idx="1"/>
          </p:nvPr>
        </p:nvSpPr>
        <p:spPr>
          <a:noFill/>
          <a:ln/>
        </p:spPr>
        <p:txBody>
          <a:bodyPr/>
          <a:lstStyle/>
          <a:p>
            <a:endParaRPr lang="en-US" dirty="0" smtClean="0"/>
          </a:p>
        </p:txBody>
      </p:sp>
      <p:sp>
        <p:nvSpPr>
          <p:cNvPr id="7066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574856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dt" sz="quarter" idx="1"/>
          </p:nvPr>
        </p:nvSpPr>
        <p:spPr>
          <a:noFill/>
        </p:spPr>
        <p:txBody>
          <a:bodyPr/>
          <a:lstStyle/>
          <a:p>
            <a:pPr defTabSz="944518"/>
            <a:fld id="{A22F64FC-C817-4DB5-A07D-550DEBAB62DC}" type="datetime3">
              <a:rPr lang="en-US" smtClean="0"/>
              <a:pPr defTabSz="944518"/>
              <a:t>20 January 2023</a:t>
            </a:fld>
            <a:endParaRPr lang="en-US" smtClean="0"/>
          </a:p>
        </p:txBody>
      </p:sp>
      <p:sp>
        <p:nvSpPr>
          <p:cNvPr id="129027" name="Rectangle 5"/>
          <p:cNvSpPr>
            <a:spLocks noGrp="1" noChangeArrowheads="1"/>
          </p:cNvSpPr>
          <p:nvPr>
            <p:ph type="sldNum" sz="quarter" idx="5"/>
          </p:nvPr>
        </p:nvSpPr>
        <p:spPr>
          <a:noFill/>
        </p:spPr>
        <p:txBody>
          <a:bodyPr/>
          <a:lstStyle/>
          <a:p>
            <a:pPr defTabSz="944518"/>
            <a:fld id="{46AA75B9-5DED-4D77-BE7A-EDC607346152}" type="slidenum">
              <a:rPr lang="en-US" smtClean="0"/>
              <a:pPr defTabSz="944518"/>
              <a:t>54</a:t>
            </a:fld>
            <a:endParaRPr lang="en-US" smtClean="0"/>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931710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dt" sz="quarter" idx="1"/>
          </p:nvPr>
        </p:nvSpPr>
        <p:spPr>
          <a:noFill/>
        </p:spPr>
        <p:txBody>
          <a:bodyPr/>
          <a:lstStyle/>
          <a:p>
            <a:pPr defTabSz="944518"/>
            <a:fld id="{5E8BC158-C32D-4C14-8352-97363CFD2128}" type="datetime3">
              <a:rPr lang="en-US" smtClean="0"/>
              <a:pPr defTabSz="944518"/>
              <a:t>20 January 2023</a:t>
            </a:fld>
            <a:endParaRPr lang="en-US" smtClean="0"/>
          </a:p>
        </p:txBody>
      </p:sp>
      <p:sp>
        <p:nvSpPr>
          <p:cNvPr id="98307" name="Rectangle 5"/>
          <p:cNvSpPr>
            <a:spLocks noGrp="1" noChangeArrowheads="1"/>
          </p:cNvSpPr>
          <p:nvPr>
            <p:ph type="sldNum" sz="quarter" idx="5"/>
          </p:nvPr>
        </p:nvSpPr>
        <p:spPr>
          <a:noFill/>
        </p:spPr>
        <p:txBody>
          <a:bodyPr/>
          <a:lstStyle/>
          <a:p>
            <a:pPr defTabSz="944518"/>
            <a:fld id="{9C4A52F4-3516-4E98-A795-793A9D6CC2E2}" type="slidenum">
              <a:rPr lang="en-US" smtClean="0"/>
              <a:pPr defTabSz="944518"/>
              <a:t>55</a:t>
            </a:fld>
            <a:endParaRPr lang="en-US" smtClean="0"/>
          </a:p>
        </p:txBody>
      </p:sp>
      <p:sp>
        <p:nvSpPr>
          <p:cNvPr id="98308" name="Rectangle 2"/>
          <p:cNvSpPr>
            <a:spLocks noGrp="1" noRot="1" noChangeAspect="1" noChangeArrowheads="1" noTextEdit="1"/>
          </p:cNvSpPr>
          <p:nvPr>
            <p:ph type="sldImg"/>
          </p:nvPr>
        </p:nvSpPr>
        <p:spPr>
          <a:ln cap="flat"/>
        </p:spPr>
      </p:sp>
      <p:sp>
        <p:nvSpPr>
          <p:cNvPr id="9830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9170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pPr defTabSz="944518"/>
            <a:fld id="{56A512A6-6920-4004-80BA-D204EC78B0B2}" type="datetime3">
              <a:rPr lang="en-US" smtClean="0"/>
              <a:pPr defTabSz="944518"/>
              <a:t>20 January 2023</a:t>
            </a:fld>
            <a:endParaRPr lang="en-US" smtClean="0"/>
          </a:p>
        </p:txBody>
      </p:sp>
      <p:sp>
        <p:nvSpPr>
          <p:cNvPr id="83971" name="Rectangle 5"/>
          <p:cNvSpPr>
            <a:spLocks noGrp="1" noChangeArrowheads="1"/>
          </p:cNvSpPr>
          <p:nvPr>
            <p:ph type="sldNum" sz="quarter" idx="5"/>
          </p:nvPr>
        </p:nvSpPr>
        <p:spPr>
          <a:noFill/>
        </p:spPr>
        <p:txBody>
          <a:bodyPr/>
          <a:lstStyle/>
          <a:p>
            <a:pPr defTabSz="944518"/>
            <a:fld id="{A305A197-9BE9-4D1C-B47F-DAD2410A4BA0}" type="slidenum">
              <a:rPr lang="en-US" smtClean="0"/>
              <a:pPr defTabSz="944518"/>
              <a:t>6</a:t>
            </a:fld>
            <a:endParaRPr lang="en-US" smtClean="0"/>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1463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dt" sz="quarter" idx="1"/>
          </p:nvPr>
        </p:nvSpPr>
        <p:spPr>
          <a:noFill/>
        </p:spPr>
        <p:txBody>
          <a:bodyPr/>
          <a:lstStyle/>
          <a:p>
            <a:pPr defTabSz="944518"/>
            <a:fld id="{6F0C4C2B-8A52-45A0-AF0A-EB2DE0B50118}" type="datetime3">
              <a:rPr lang="en-US" smtClean="0"/>
              <a:pPr defTabSz="944518"/>
              <a:t>20 January 2023</a:t>
            </a:fld>
            <a:endParaRPr lang="en-US" smtClean="0"/>
          </a:p>
        </p:txBody>
      </p:sp>
      <p:sp>
        <p:nvSpPr>
          <p:cNvPr id="72707" name="Rectangle 5"/>
          <p:cNvSpPr>
            <a:spLocks noGrp="1" noChangeArrowheads="1"/>
          </p:cNvSpPr>
          <p:nvPr>
            <p:ph type="sldNum" sz="quarter" idx="5"/>
          </p:nvPr>
        </p:nvSpPr>
        <p:spPr>
          <a:noFill/>
        </p:spPr>
        <p:txBody>
          <a:bodyPr/>
          <a:lstStyle/>
          <a:p>
            <a:pPr defTabSz="944518"/>
            <a:fld id="{3C22231C-FE7C-444D-9F87-EAE546375699}" type="slidenum">
              <a:rPr lang="en-US" smtClean="0"/>
              <a:pPr defTabSz="944518"/>
              <a:t>7</a:t>
            </a:fld>
            <a:endParaRPr lang="en-US" smtClean="0"/>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Arial" charset="0"/>
                <a:ea typeface="+mn-ea"/>
                <a:cs typeface="+mn-cs"/>
              </a:rPr>
              <a:t>OK LET’S COVER ELO #1 – PROHIBITED RELATIONSHIPS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NOTICE I DID </a:t>
            </a:r>
            <a:r>
              <a:rPr lang="en-US" sz="1200" b="1" u="sng" kern="1200" dirty="0" smtClean="0">
                <a:solidFill>
                  <a:schemeClr val="tx1"/>
                </a:solidFill>
                <a:effectLst/>
                <a:latin typeface="Arial" charset="0"/>
                <a:ea typeface="+mn-ea"/>
                <a:cs typeface="+mn-cs"/>
              </a:rPr>
              <a:t>NOT SAY ‘INAPPROPRIATE RELATIONSHIPS’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WE HAVE NO </a:t>
            </a:r>
            <a:endParaRPr lang="en-US" sz="1200" kern="1200" dirty="0" smtClean="0">
              <a:solidFill>
                <a:schemeClr val="tx1"/>
              </a:solidFill>
              <a:effectLst/>
              <a:latin typeface="Arial" charset="0"/>
              <a:ea typeface="+mn-ea"/>
              <a:cs typeface="+mn-cs"/>
            </a:endParaRPr>
          </a:p>
          <a:p>
            <a:r>
              <a:rPr lang="en-US" sz="1200" b="1" u="sng" kern="1200" dirty="0" smtClean="0">
                <a:solidFill>
                  <a:schemeClr val="tx1"/>
                </a:solidFill>
                <a:effectLst/>
                <a:latin typeface="Arial" charset="0"/>
                <a:ea typeface="+mn-ea"/>
                <a:cs typeface="+mn-cs"/>
              </a:rPr>
              <a:t>INAPPROPRIATE RELATIONSHIPS</a:t>
            </a:r>
            <a:r>
              <a:rPr lang="en-US" sz="1200" b="1" kern="1200" dirty="0" smtClean="0">
                <a:solidFill>
                  <a:schemeClr val="tx1"/>
                </a:solidFill>
                <a:effectLst/>
                <a:latin typeface="Arial" charset="0"/>
                <a:ea typeface="+mn-ea"/>
                <a:cs typeface="+mn-cs"/>
              </a:rPr>
              <a:t> IN THE US ARMY</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WE DO HAVE PROHIBITED RELATIONSHIPS</a:t>
            </a:r>
            <a:endParaRPr lang="en-US" sz="1200" kern="1200" dirty="0" smtClean="0">
              <a:solidFill>
                <a:schemeClr val="tx1"/>
              </a:solidFill>
              <a:effectLst/>
              <a:latin typeface="Arial" charset="0"/>
              <a:ea typeface="+mn-ea"/>
              <a:cs typeface="+mn-cs"/>
            </a:endParaRPr>
          </a:p>
          <a:p>
            <a:endParaRPr lang="en-US" dirty="0" smtClean="0"/>
          </a:p>
        </p:txBody>
      </p:sp>
    </p:spTree>
    <p:extLst>
      <p:ext uri="{BB962C8B-B14F-4D97-AF65-F5344CB8AC3E}">
        <p14:creationId xmlns:p14="http://schemas.microsoft.com/office/powerpoint/2010/main" val="1768939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1"/>
          </p:nvPr>
        </p:nvSpPr>
        <p:spPr>
          <a:noFill/>
        </p:spPr>
        <p:txBody>
          <a:bodyPr/>
          <a:lstStyle/>
          <a:p>
            <a:pPr defTabSz="944518"/>
            <a:fld id="{53B293B8-752E-4AD8-8A61-F71042A002AD}" type="datetime3">
              <a:rPr lang="en-US" smtClean="0"/>
              <a:pPr defTabSz="944518"/>
              <a:t>20 January 2023</a:t>
            </a:fld>
            <a:endParaRPr lang="en-US" smtClean="0"/>
          </a:p>
        </p:txBody>
      </p:sp>
      <p:sp>
        <p:nvSpPr>
          <p:cNvPr id="73731" name="Rectangle 5"/>
          <p:cNvSpPr>
            <a:spLocks noGrp="1" noChangeArrowheads="1"/>
          </p:cNvSpPr>
          <p:nvPr>
            <p:ph type="sldNum" sz="quarter" idx="5"/>
          </p:nvPr>
        </p:nvSpPr>
        <p:spPr>
          <a:noFill/>
        </p:spPr>
        <p:txBody>
          <a:bodyPr/>
          <a:lstStyle/>
          <a:p>
            <a:pPr defTabSz="944518"/>
            <a:fld id="{51381FE0-6E67-4F9B-A54D-11D747EAFBC8}" type="slidenum">
              <a:rPr lang="en-US" smtClean="0"/>
              <a:pPr defTabSz="944518"/>
              <a:t>8</a:t>
            </a:fld>
            <a:endParaRPr lang="en-US" smtClean="0"/>
          </a:p>
        </p:txBody>
      </p:sp>
      <p:sp>
        <p:nvSpPr>
          <p:cNvPr id="73732" name="Rectangle 2"/>
          <p:cNvSpPr>
            <a:spLocks noGrp="1" noRot="1" noChangeAspect="1" noChangeArrowheads="1" noTextEdit="1"/>
          </p:cNvSpPr>
          <p:nvPr>
            <p:ph type="sldImg"/>
          </p:nvPr>
        </p:nvSpPr>
        <p:spPr>
          <a:xfrm>
            <a:off x="1314450" y="693738"/>
            <a:ext cx="4321175" cy="3459162"/>
          </a:xfrm>
          <a:ln cap="flat"/>
        </p:spPr>
      </p:sp>
      <p:sp>
        <p:nvSpPr>
          <p:cNvPr id="73733" name="Rectangle 3"/>
          <p:cNvSpPr>
            <a:spLocks noGrp="1" noChangeArrowheads="1"/>
          </p:cNvSpPr>
          <p:nvPr>
            <p:ph type="body" idx="1"/>
          </p:nvPr>
        </p:nvSpPr>
        <p:spPr>
          <a:xfrm>
            <a:off x="925425" y="4389359"/>
            <a:ext cx="5099240" cy="4154341"/>
          </a:xfrm>
          <a:noFill/>
          <a:ln/>
        </p:spPr>
        <p:txBody>
          <a:bodyPr lIns="95815" rIns="95815"/>
          <a:lstStyle/>
          <a:p>
            <a:r>
              <a:rPr lang="en-US" sz="1200" b="1" kern="1200" dirty="0" smtClean="0">
                <a:solidFill>
                  <a:schemeClr val="tx1"/>
                </a:solidFill>
                <a:effectLst/>
                <a:latin typeface="Arial" charset="0"/>
                <a:ea typeface="+mn-ea"/>
                <a:cs typeface="+mn-cs"/>
              </a:rPr>
              <a:t>ALL OF THE PROHIBITED RELATIONS POLICIES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APPLY TO ALL ARMY COMPO’S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ARNG</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USAR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ACTIVE DUTY</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THEY APPLY ACROSS ALL SERVICES – </a:t>
            </a:r>
            <a:r>
              <a:rPr lang="en-US" sz="1200" b="1" u="sng" kern="1200" dirty="0" smtClean="0">
                <a:solidFill>
                  <a:schemeClr val="tx1"/>
                </a:solidFill>
                <a:effectLst/>
                <a:latin typeface="Arial" charset="0"/>
                <a:ea typeface="+mn-ea"/>
                <a:cs typeface="+mn-cs"/>
              </a:rPr>
              <a:t>NAVY, AIR FORCE, MARINES</a:t>
            </a:r>
            <a:r>
              <a:rPr lang="en-US" sz="1200" b="1" kern="1200" dirty="0" smtClean="0">
                <a:solidFill>
                  <a:schemeClr val="tx1"/>
                </a:solidFill>
                <a:effectLst/>
                <a:latin typeface="Arial" charset="0"/>
                <a:ea typeface="+mn-ea"/>
                <a:cs typeface="+mn-cs"/>
              </a:rPr>
              <a:t>…ETC</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AND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IT APPLIES ACROSS GENDERS AND SAME THE GENDER</a:t>
            </a:r>
            <a:endParaRPr lang="en-US" sz="1200" kern="1200" dirty="0" smtClean="0">
              <a:solidFill>
                <a:schemeClr val="tx1"/>
              </a:solidFill>
              <a:effectLst/>
              <a:latin typeface="Arial" charset="0"/>
              <a:ea typeface="+mn-ea"/>
              <a:cs typeface="+mn-cs"/>
            </a:endParaRPr>
          </a:p>
          <a:p>
            <a:pPr defTabSz="963566" eaLnBrk="1" hangingPunct="1"/>
            <a:endParaRPr lang="en-US" dirty="0" smtClean="0"/>
          </a:p>
        </p:txBody>
      </p:sp>
    </p:spTree>
    <p:extLst>
      <p:ext uri="{BB962C8B-B14F-4D97-AF65-F5344CB8AC3E}">
        <p14:creationId xmlns:p14="http://schemas.microsoft.com/office/powerpoint/2010/main" val="2363029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1"/>
          </p:nvPr>
        </p:nvSpPr>
        <p:spPr>
          <a:noFill/>
        </p:spPr>
        <p:txBody>
          <a:bodyPr/>
          <a:lstStyle/>
          <a:p>
            <a:pPr defTabSz="944518"/>
            <a:fld id="{53B293B8-752E-4AD8-8A61-F71042A002AD}" type="datetime3">
              <a:rPr lang="en-US" smtClean="0"/>
              <a:pPr defTabSz="944518"/>
              <a:t>20 January 2023</a:t>
            </a:fld>
            <a:endParaRPr lang="en-US" smtClean="0"/>
          </a:p>
        </p:txBody>
      </p:sp>
      <p:sp>
        <p:nvSpPr>
          <p:cNvPr id="73731" name="Rectangle 5"/>
          <p:cNvSpPr>
            <a:spLocks noGrp="1" noChangeArrowheads="1"/>
          </p:cNvSpPr>
          <p:nvPr>
            <p:ph type="sldNum" sz="quarter" idx="5"/>
          </p:nvPr>
        </p:nvSpPr>
        <p:spPr>
          <a:noFill/>
        </p:spPr>
        <p:txBody>
          <a:bodyPr/>
          <a:lstStyle/>
          <a:p>
            <a:pPr defTabSz="944518"/>
            <a:fld id="{51381FE0-6E67-4F9B-A54D-11D747EAFBC8}" type="slidenum">
              <a:rPr lang="en-US" smtClean="0"/>
              <a:pPr defTabSz="944518"/>
              <a:t>9</a:t>
            </a:fld>
            <a:endParaRPr lang="en-US" smtClean="0"/>
          </a:p>
        </p:txBody>
      </p:sp>
      <p:sp>
        <p:nvSpPr>
          <p:cNvPr id="73732" name="Rectangle 2"/>
          <p:cNvSpPr>
            <a:spLocks noGrp="1" noRot="1" noChangeAspect="1" noChangeArrowheads="1" noTextEdit="1"/>
          </p:cNvSpPr>
          <p:nvPr>
            <p:ph type="sldImg"/>
          </p:nvPr>
        </p:nvSpPr>
        <p:spPr>
          <a:xfrm>
            <a:off x="1314450" y="693738"/>
            <a:ext cx="4321175" cy="3459162"/>
          </a:xfrm>
          <a:ln cap="flat"/>
        </p:spPr>
      </p:sp>
      <p:sp>
        <p:nvSpPr>
          <p:cNvPr id="73733" name="Rectangle 3"/>
          <p:cNvSpPr>
            <a:spLocks noGrp="1" noChangeArrowheads="1"/>
          </p:cNvSpPr>
          <p:nvPr>
            <p:ph type="body" idx="1"/>
          </p:nvPr>
        </p:nvSpPr>
        <p:spPr>
          <a:xfrm>
            <a:off x="925425" y="4389359"/>
            <a:ext cx="5099240" cy="4154341"/>
          </a:xfrm>
          <a:noFill/>
          <a:ln/>
        </p:spPr>
        <p:txBody>
          <a:bodyPr lIns="95815" rIns="95815"/>
          <a:lstStyle/>
          <a:p>
            <a:r>
              <a:rPr lang="en-US" sz="1200" b="1" kern="1200" dirty="0" smtClean="0">
                <a:solidFill>
                  <a:schemeClr val="tx1"/>
                </a:solidFill>
                <a:effectLst/>
                <a:latin typeface="Arial" charset="0"/>
                <a:ea typeface="+mn-ea"/>
                <a:cs typeface="+mn-cs"/>
              </a:rPr>
              <a:t>THE FIRST ONE IS PROHIBITED RELATIONSHIPS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BETWEEN OFFICERS AND ENLISTED</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THAT HAS BEEN IN AFFECT SINCE I HAVE BEEN IN THE ARMY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NO SURPRISE THERE…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 OTHER CATEGORY IS NCOS AND JR. ENLISTED SOLDIERS</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YOU CAN HAVE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PROHIBITED RELATIONSHIPS WITHIN THE NCO STRUCTURE…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SO LOOKING AT THIS SLIDE CAN A SGM DATE A CORPORAL…?YEAH THERE ALL NCOs</a:t>
            </a:r>
          </a:p>
          <a:p>
            <a:r>
              <a:rPr lang="en-US" sz="1200" b="1" kern="1200" dirty="0" smtClean="0">
                <a:solidFill>
                  <a:schemeClr val="tx1"/>
                </a:solidFill>
                <a:effectLst/>
                <a:latin typeface="Arial" charset="0"/>
                <a:ea typeface="+mn-ea"/>
                <a:cs typeface="+mn-cs"/>
              </a:rPr>
              <a:t>BUT THE REASON SOME PEOPLE SAY NO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IS WHAT ELSE IS SAID IN THE REG</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IN THE REGULATION THERE ARE INSTANCES WHICH PROHIBIT RELATIONSHIPS BETWEEN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NCO TO NCO </a:t>
            </a:r>
            <a:r>
              <a:rPr lang="en-US" sz="1200" b="0" kern="1200" dirty="0" smtClean="0">
                <a:solidFill>
                  <a:schemeClr val="tx1"/>
                </a:solidFill>
                <a:effectLst/>
                <a:latin typeface="Arial" charset="0"/>
                <a:ea typeface="+mn-ea"/>
                <a:cs typeface="+mn-cs"/>
              </a:rPr>
              <a:t>……………</a:t>
            </a:r>
            <a:r>
              <a:rPr lang="en-US" sz="1200" b="1" kern="1200" dirty="0" smtClean="0">
                <a:solidFill>
                  <a:schemeClr val="tx1"/>
                </a:solidFill>
                <a:effectLst/>
                <a:latin typeface="Arial" charset="0"/>
                <a:ea typeface="+mn-ea"/>
                <a:cs typeface="+mn-cs"/>
              </a:rPr>
              <a:t>IT’S A PROHIBITED RELATIONSHIP IF SOME OF THE FOLLOWING APPLY…</a:t>
            </a:r>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pPr defTabSz="963566" eaLnBrk="1" hangingPunct="1"/>
            <a:endParaRPr lang="en-US" dirty="0" smtClean="0"/>
          </a:p>
        </p:txBody>
      </p:sp>
    </p:spTree>
    <p:extLst>
      <p:ext uri="{BB962C8B-B14F-4D97-AF65-F5344CB8AC3E}">
        <p14:creationId xmlns:p14="http://schemas.microsoft.com/office/powerpoint/2010/main" val="6481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8"/>
          <p:cNvGrpSpPr>
            <a:grpSpLocks/>
          </p:cNvGrpSpPr>
          <p:nvPr/>
        </p:nvGrpSpPr>
        <p:grpSpPr bwMode="auto">
          <a:xfrm rot="-129976">
            <a:off x="1848733" y="1840732"/>
            <a:ext cx="5446712" cy="3599645"/>
            <a:chOff x="1092" y="844"/>
            <a:chExt cx="3576" cy="2606"/>
          </a:xfrm>
        </p:grpSpPr>
        <p:sp>
          <p:nvSpPr>
            <p:cNvPr id="5" name="Freeform 1029"/>
            <p:cNvSpPr>
              <a:spLocks/>
            </p:cNvSpPr>
            <p:nvPr/>
          </p:nvSpPr>
          <p:spPr bwMode="auto">
            <a:xfrm>
              <a:off x="1375" y="967"/>
              <a:ext cx="370" cy="362"/>
            </a:xfrm>
            <a:custGeom>
              <a:avLst/>
              <a:gdLst/>
              <a:ahLst/>
              <a:cxnLst>
                <a:cxn ang="0">
                  <a:pos x="252" y="46"/>
                </a:cxn>
                <a:cxn ang="0">
                  <a:pos x="269" y="63"/>
                </a:cxn>
                <a:cxn ang="0">
                  <a:pos x="287" y="80"/>
                </a:cxn>
                <a:cxn ang="0">
                  <a:pos x="305" y="96"/>
                </a:cxn>
                <a:cxn ang="0">
                  <a:pos x="321" y="115"/>
                </a:cxn>
                <a:cxn ang="0">
                  <a:pos x="337" y="133"/>
                </a:cxn>
                <a:cxn ang="0">
                  <a:pos x="351" y="149"/>
                </a:cxn>
                <a:cxn ang="0">
                  <a:pos x="363" y="163"/>
                </a:cxn>
                <a:cxn ang="0">
                  <a:pos x="372" y="174"/>
                </a:cxn>
                <a:cxn ang="0">
                  <a:pos x="376" y="183"/>
                </a:cxn>
                <a:cxn ang="0">
                  <a:pos x="379" y="185"/>
                </a:cxn>
                <a:cxn ang="0">
                  <a:pos x="252" y="364"/>
                </a:cxn>
                <a:cxn ang="0">
                  <a:pos x="252" y="364"/>
                </a:cxn>
                <a:cxn ang="0">
                  <a:pos x="248" y="364"/>
                </a:cxn>
                <a:cxn ang="0">
                  <a:pos x="241" y="359"/>
                </a:cxn>
                <a:cxn ang="0">
                  <a:pos x="229" y="356"/>
                </a:cxn>
                <a:cxn ang="0">
                  <a:pos x="213" y="349"/>
                </a:cxn>
                <a:cxn ang="0">
                  <a:pos x="193" y="340"/>
                </a:cxn>
                <a:cxn ang="0">
                  <a:pos x="172" y="328"/>
                </a:cxn>
                <a:cxn ang="0">
                  <a:pos x="149" y="317"/>
                </a:cxn>
                <a:cxn ang="0">
                  <a:pos x="126" y="303"/>
                </a:cxn>
                <a:cxn ang="0">
                  <a:pos x="103" y="285"/>
                </a:cxn>
                <a:cxn ang="0">
                  <a:pos x="80" y="269"/>
                </a:cxn>
                <a:cxn ang="0">
                  <a:pos x="80" y="269"/>
                </a:cxn>
                <a:cxn ang="0">
                  <a:pos x="77" y="267"/>
                </a:cxn>
                <a:cxn ang="0">
                  <a:pos x="77" y="265"/>
                </a:cxn>
                <a:cxn ang="0">
                  <a:pos x="77" y="265"/>
                </a:cxn>
                <a:cxn ang="0">
                  <a:pos x="80" y="267"/>
                </a:cxn>
                <a:cxn ang="0">
                  <a:pos x="80" y="269"/>
                </a:cxn>
                <a:cxn ang="0">
                  <a:pos x="80" y="269"/>
                </a:cxn>
                <a:cxn ang="0">
                  <a:pos x="67" y="260"/>
                </a:cxn>
                <a:cxn ang="0">
                  <a:pos x="54" y="252"/>
                </a:cxn>
                <a:cxn ang="0">
                  <a:pos x="41" y="241"/>
                </a:cxn>
                <a:cxn ang="0">
                  <a:pos x="31" y="232"/>
                </a:cxn>
                <a:cxn ang="0">
                  <a:pos x="23" y="218"/>
                </a:cxn>
                <a:cxn ang="0">
                  <a:pos x="14" y="206"/>
                </a:cxn>
                <a:cxn ang="0">
                  <a:pos x="8" y="191"/>
                </a:cxn>
                <a:cxn ang="0">
                  <a:pos x="4" y="177"/>
                </a:cxn>
                <a:cxn ang="0">
                  <a:pos x="2" y="162"/>
                </a:cxn>
                <a:cxn ang="0">
                  <a:pos x="0" y="142"/>
                </a:cxn>
                <a:cxn ang="0">
                  <a:pos x="0" y="142"/>
                </a:cxn>
                <a:cxn ang="0">
                  <a:pos x="2" y="122"/>
                </a:cxn>
                <a:cxn ang="0">
                  <a:pos x="8" y="98"/>
                </a:cxn>
                <a:cxn ang="0">
                  <a:pos x="16" y="78"/>
                </a:cxn>
                <a:cxn ang="0">
                  <a:pos x="29" y="59"/>
                </a:cxn>
                <a:cxn ang="0">
                  <a:pos x="41" y="41"/>
                </a:cxn>
                <a:cxn ang="0">
                  <a:pos x="61" y="27"/>
                </a:cxn>
                <a:cxn ang="0">
                  <a:pos x="77" y="15"/>
                </a:cxn>
                <a:cxn ang="0">
                  <a:pos x="98" y="6"/>
                </a:cxn>
                <a:cxn ang="0">
                  <a:pos x="121"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3" y="38"/>
                </a:cxn>
                <a:cxn ang="0">
                  <a:pos x="252" y="46"/>
                </a:cxn>
                <a:cxn ang="0">
                  <a:pos x="252" y="46"/>
                </a:cxn>
              </a:cxnLst>
              <a:rect l="0" t="0" r="r" b="b"/>
              <a:pathLst>
                <a:path w="380" h="365">
                  <a:moveTo>
                    <a:pt x="252" y="46"/>
                  </a:moveTo>
                  <a:lnTo>
                    <a:pt x="269" y="63"/>
                  </a:lnTo>
                  <a:lnTo>
                    <a:pt x="287" y="80"/>
                  </a:lnTo>
                  <a:lnTo>
                    <a:pt x="305" y="96"/>
                  </a:lnTo>
                  <a:lnTo>
                    <a:pt x="321" y="115"/>
                  </a:lnTo>
                  <a:lnTo>
                    <a:pt x="337" y="133"/>
                  </a:lnTo>
                  <a:lnTo>
                    <a:pt x="351" y="149"/>
                  </a:lnTo>
                  <a:lnTo>
                    <a:pt x="363" y="163"/>
                  </a:lnTo>
                  <a:lnTo>
                    <a:pt x="372" y="174"/>
                  </a:lnTo>
                  <a:lnTo>
                    <a:pt x="376" y="183"/>
                  </a:lnTo>
                  <a:lnTo>
                    <a:pt x="379" y="185"/>
                  </a:lnTo>
                  <a:lnTo>
                    <a:pt x="252" y="364"/>
                  </a:lnTo>
                  <a:lnTo>
                    <a:pt x="252" y="364"/>
                  </a:lnTo>
                  <a:lnTo>
                    <a:pt x="248" y="364"/>
                  </a:lnTo>
                  <a:lnTo>
                    <a:pt x="241" y="359"/>
                  </a:lnTo>
                  <a:lnTo>
                    <a:pt x="229" y="356"/>
                  </a:lnTo>
                  <a:lnTo>
                    <a:pt x="213" y="349"/>
                  </a:lnTo>
                  <a:lnTo>
                    <a:pt x="193" y="340"/>
                  </a:lnTo>
                  <a:lnTo>
                    <a:pt x="172" y="328"/>
                  </a:lnTo>
                  <a:lnTo>
                    <a:pt x="149" y="317"/>
                  </a:lnTo>
                  <a:lnTo>
                    <a:pt x="126" y="303"/>
                  </a:lnTo>
                  <a:lnTo>
                    <a:pt x="103" y="285"/>
                  </a:lnTo>
                  <a:lnTo>
                    <a:pt x="80" y="269"/>
                  </a:lnTo>
                  <a:lnTo>
                    <a:pt x="80" y="269"/>
                  </a:lnTo>
                  <a:lnTo>
                    <a:pt x="77" y="267"/>
                  </a:lnTo>
                  <a:lnTo>
                    <a:pt x="77" y="265"/>
                  </a:lnTo>
                  <a:lnTo>
                    <a:pt x="77" y="265"/>
                  </a:lnTo>
                  <a:lnTo>
                    <a:pt x="80" y="267"/>
                  </a:lnTo>
                  <a:lnTo>
                    <a:pt x="80" y="269"/>
                  </a:lnTo>
                  <a:lnTo>
                    <a:pt x="80" y="269"/>
                  </a:lnTo>
                  <a:lnTo>
                    <a:pt x="67" y="260"/>
                  </a:lnTo>
                  <a:lnTo>
                    <a:pt x="54" y="252"/>
                  </a:lnTo>
                  <a:lnTo>
                    <a:pt x="41" y="241"/>
                  </a:lnTo>
                  <a:lnTo>
                    <a:pt x="31" y="232"/>
                  </a:lnTo>
                  <a:lnTo>
                    <a:pt x="23" y="218"/>
                  </a:lnTo>
                  <a:lnTo>
                    <a:pt x="14" y="206"/>
                  </a:lnTo>
                  <a:lnTo>
                    <a:pt x="8" y="191"/>
                  </a:lnTo>
                  <a:lnTo>
                    <a:pt x="4" y="177"/>
                  </a:lnTo>
                  <a:lnTo>
                    <a:pt x="2" y="162"/>
                  </a:lnTo>
                  <a:lnTo>
                    <a:pt x="0" y="142"/>
                  </a:lnTo>
                  <a:lnTo>
                    <a:pt x="0" y="142"/>
                  </a:lnTo>
                  <a:lnTo>
                    <a:pt x="2" y="122"/>
                  </a:lnTo>
                  <a:lnTo>
                    <a:pt x="8" y="98"/>
                  </a:lnTo>
                  <a:lnTo>
                    <a:pt x="16" y="78"/>
                  </a:lnTo>
                  <a:lnTo>
                    <a:pt x="29" y="59"/>
                  </a:lnTo>
                  <a:lnTo>
                    <a:pt x="41" y="41"/>
                  </a:lnTo>
                  <a:lnTo>
                    <a:pt x="61" y="27"/>
                  </a:lnTo>
                  <a:lnTo>
                    <a:pt x="77" y="15"/>
                  </a:lnTo>
                  <a:lnTo>
                    <a:pt x="98" y="6"/>
                  </a:lnTo>
                  <a:lnTo>
                    <a:pt x="121" y="2"/>
                  </a:lnTo>
                  <a:lnTo>
                    <a:pt x="145" y="0"/>
                  </a:lnTo>
                  <a:lnTo>
                    <a:pt x="145" y="0"/>
                  </a:lnTo>
                  <a:lnTo>
                    <a:pt x="158" y="0"/>
                  </a:lnTo>
                  <a:lnTo>
                    <a:pt x="170" y="2"/>
                  </a:lnTo>
                  <a:lnTo>
                    <a:pt x="183" y="4"/>
                  </a:lnTo>
                  <a:lnTo>
                    <a:pt x="193" y="6"/>
                  </a:lnTo>
                  <a:lnTo>
                    <a:pt x="206" y="13"/>
                  </a:lnTo>
                  <a:lnTo>
                    <a:pt x="214" y="16"/>
                  </a:lnTo>
                  <a:lnTo>
                    <a:pt x="225" y="23"/>
                  </a:lnTo>
                  <a:lnTo>
                    <a:pt x="236" y="31"/>
                  </a:lnTo>
                  <a:lnTo>
                    <a:pt x="243" y="38"/>
                  </a:lnTo>
                  <a:lnTo>
                    <a:pt x="252" y="46"/>
                  </a:lnTo>
                  <a:lnTo>
                    <a:pt x="252" y="46"/>
                  </a:lnTo>
                </a:path>
              </a:pathLst>
            </a:custGeom>
            <a:solidFill>
              <a:srgbClr val="FFD80F"/>
            </a:solidFill>
            <a:ln w="9525" cap="rnd">
              <a:noFill/>
              <a:round/>
              <a:headEnd/>
              <a:tailEnd/>
            </a:ln>
            <a:effectLst/>
          </p:spPr>
          <p:txBody>
            <a:bodyPr/>
            <a:lstStyle/>
            <a:p>
              <a:pPr>
                <a:defRPr/>
              </a:pPr>
              <a:endParaRPr lang="en-US" dirty="0"/>
            </a:p>
          </p:txBody>
        </p:sp>
        <p:sp>
          <p:nvSpPr>
            <p:cNvPr id="6" name="Freeform 1030"/>
            <p:cNvSpPr>
              <a:spLocks/>
            </p:cNvSpPr>
            <p:nvPr/>
          </p:nvSpPr>
          <p:spPr bwMode="auto">
            <a:xfrm>
              <a:off x="1375" y="967"/>
              <a:ext cx="370" cy="362"/>
            </a:xfrm>
            <a:custGeom>
              <a:avLst/>
              <a:gdLst/>
              <a:ahLst/>
              <a:cxnLst>
                <a:cxn ang="0">
                  <a:pos x="252" y="46"/>
                </a:cxn>
                <a:cxn ang="0">
                  <a:pos x="269" y="63"/>
                </a:cxn>
                <a:cxn ang="0">
                  <a:pos x="287" y="80"/>
                </a:cxn>
                <a:cxn ang="0">
                  <a:pos x="305" y="96"/>
                </a:cxn>
                <a:cxn ang="0">
                  <a:pos x="321" y="115"/>
                </a:cxn>
                <a:cxn ang="0">
                  <a:pos x="337" y="133"/>
                </a:cxn>
                <a:cxn ang="0">
                  <a:pos x="351" y="149"/>
                </a:cxn>
                <a:cxn ang="0">
                  <a:pos x="363" y="163"/>
                </a:cxn>
                <a:cxn ang="0">
                  <a:pos x="372" y="174"/>
                </a:cxn>
                <a:cxn ang="0">
                  <a:pos x="376" y="183"/>
                </a:cxn>
                <a:cxn ang="0">
                  <a:pos x="379" y="185"/>
                </a:cxn>
                <a:cxn ang="0">
                  <a:pos x="252" y="364"/>
                </a:cxn>
                <a:cxn ang="0">
                  <a:pos x="252" y="364"/>
                </a:cxn>
                <a:cxn ang="0">
                  <a:pos x="248" y="364"/>
                </a:cxn>
                <a:cxn ang="0">
                  <a:pos x="241" y="359"/>
                </a:cxn>
                <a:cxn ang="0">
                  <a:pos x="229" y="356"/>
                </a:cxn>
                <a:cxn ang="0">
                  <a:pos x="213" y="349"/>
                </a:cxn>
                <a:cxn ang="0">
                  <a:pos x="193" y="340"/>
                </a:cxn>
                <a:cxn ang="0">
                  <a:pos x="172" y="328"/>
                </a:cxn>
                <a:cxn ang="0">
                  <a:pos x="149" y="317"/>
                </a:cxn>
                <a:cxn ang="0">
                  <a:pos x="126" y="303"/>
                </a:cxn>
                <a:cxn ang="0">
                  <a:pos x="103" y="285"/>
                </a:cxn>
                <a:cxn ang="0">
                  <a:pos x="80" y="269"/>
                </a:cxn>
                <a:cxn ang="0">
                  <a:pos x="80" y="269"/>
                </a:cxn>
                <a:cxn ang="0">
                  <a:pos x="77" y="267"/>
                </a:cxn>
                <a:cxn ang="0">
                  <a:pos x="77" y="265"/>
                </a:cxn>
                <a:cxn ang="0">
                  <a:pos x="77" y="265"/>
                </a:cxn>
                <a:cxn ang="0">
                  <a:pos x="80" y="267"/>
                </a:cxn>
                <a:cxn ang="0">
                  <a:pos x="80" y="269"/>
                </a:cxn>
                <a:cxn ang="0">
                  <a:pos x="80" y="269"/>
                </a:cxn>
                <a:cxn ang="0">
                  <a:pos x="67" y="260"/>
                </a:cxn>
                <a:cxn ang="0">
                  <a:pos x="54" y="252"/>
                </a:cxn>
                <a:cxn ang="0">
                  <a:pos x="41" y="241"/>
                </a:cxn>
                <a:cxn ang="0">
                  <a:pos x="31" y="232"/>
                </a:cxn>
                <a:cxn ang="0">
                  <a:pos x="23" y="218"/>
                </a:cxn>
                <a:cxn ang="0">
                  <a:pos x="14" y="206"/>
                </a:cxn>
                <a:cxn ang="0">
                  <a:pos x="8" y="191"/>
                </a:cxn>
                <a:cxn ang="0">
                  <a:pos x="4" y="177"/>
                </a:cxn>
                <a:cxn ang="0">
                  <a:pos x="2" y="162"/>
                </a:cxn>
                <a:cxn ang="0">
                  <a:pos x="0" y="142"/>
                </a:cxn>
                <a:cxn ang="0">
                  <a:pos x="0" y="142"/>
                </a:cxn>
                <a:cxn ang="0">
                  <a:pos x="2" y="122"/>
                </a:cxn>
                <a:cxn ang="0">
                  <a:pos x="8" y="98"/>
                </a:cxn>
                <a:cxn ang="0">
                  <a:pos x="16" y="78"/>
                </a:cxn>
                <a:cxn ang="0">
                  <a:pos x="29" y="59"/>
                </a:cxn>
                <a:cxn ang="0">
                  <a:pos x="41" y="41"/>
                </a:cxn>
                <a:cxn ang="0">
                  <a:pos x="61" y="27"/>
                </a:cxn>
                <a:cxn ang="0">
                  <a:pos x="77" y="15"/>
                </a:cxn>
                <a:cxn ang="0">
                  <a:pos x="98" y="6"/>
                </a:cxn>
                <a:cxn ang="0">
                  <a:pos x="121"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3" y="38"/>
                </a:cxn>
                <a:cxn ang="0">
                  <a:pos x="252" y="46"/>
                </a:cxn>
                <a:cxn ang="0">
                  <a:pos x="252" y="46"/>
                </a:cxn>
              </a:cxnLst>
              <a:rect l="0" t="0" r="r" b="b"/>
              <a:pathLst>
                <a:path w="380" h="365">
                  <a:moveTo>
                    <a:pt x="252" y="46"/>
                  </a:moveTo>
                  <a:lnTo>
                    <a:pt x="269" y="63"/>
                  </a:lnTo>
                  <a:lnTo>
                    <a:pt x="287" y="80"/>
                  </a:lnTo>
                  <a:lnTo>
                    <a:pt x="305" y="96"/>
                  </a:lnTo>
                  <a:lnTo>
                    <a:pt x="321" y="115"/>
                  </a:lnTo>
                  <a:lnTo>
                    <a:pt x="337" y="133"/>
                  </a:lnTo>
                  <a:lnTo>
                    <a:pt x="351" y="149"/>
                  </a:lnTo>
                  <a:lnTo>
                    <a:pt x="363" y="163"/>
                  </a:lnTo>
                  <a:lnTo>
                    <a:pt x="372" y="174"/>
                  </a:lnTo>
                  <a:lnTo>
                    <a:pt x="376" y="183"/>
                  </a:lnTo>
                  <a:lnTo>
                    <a:pt x="379" y="185"/>
                  </a:lnTo>
                  <a:lnTo>
                    <a:pt x="252" y="364"/>
                  </a:lnTo>
                  <a:lnTo>
                    <a:pt x="252" y="364"/>
                  </a:lnTo>
                  <a:lnTo>
                    <a:pt x="248" y="364"/>
                  </a:lnTo>
                  <a:lnTo>
                    <a:pt x="241" y="359"/>
                  </a:lnTo>
                  <a:lnTo>
                    <a:pt x="229" y="356"/>
                  </a:lnTo>
                  <a:lnTo>
                    <a:pt x="213" y="349"/>
                  </a:lnTo>
                  <a:lnTo>
                    <a:pt x="193" y="340"/>
                  </a:lnTo>
                  <a:lnTo>
                    <a:pt x="172" y="328"/>
                  </a:lnTo>
                  <a:lnTo>
                    <a:pt x="149" y="317"/>
                  </a:lnTo>
                  <a:lnTo>
                    <a:pt x="126" y="303"/>
                  </a:lnTo>
                  <a:lnTo>
                    <a:pt x="103" y="285"/>
                  </a:lnTo>
                  <a:lnTo>
                    <a:pt x="80" y="269"/>
                  </a:lnTo>
                  <a:lnTo>
                    <a:pt x="80" y="269"/>
                  </a:lnTo>
                  <a:lnTo>
                    <a:pt x="77" y="267"/>
                  </a:lnTo>
                  <a:lnTo>
                    <a:pt x="77" y="265"/>
                  </a:lnTo>
                  <a:lnTo>
                    <a:pt x="77" y="265"/>
                  </a:lnTo>
                  <a:lnTo>
                    <a:pt x="80" y="267"/>
                  </a:lnTo>
                  <a:lnTo>
                    <a:pt x="80" y="269"/>
                  </a:lnTo>
                  <a:lnTo>
                    <a:pt x="80" y="269"/>
                  </a:lnTo>
                  <a:lnTo>
                    <a:pt x="67" y="260"/>
                  </a:lnTo>
                  <a:lnTo>
                    <a:pt x="54" y="252"/>
                  </a:lnTo>
                  <a:lnTo>
                    <a:pt x="41" y="241"/>
                  </a:lnTo>
                  <a:lnTo>
                    <a:pt x="31" y="232"/>
                  </a:lnTo>
                  <a:lnTo>
                    <a:pt x="23" y="218"/>
                  </a:lnTo>
                  <a:lnTo>
                    <a:pt x="14" y="206"/>
                  </a:lnTo>
                  <a:lnTo>
                    <a:pt x="8" y="191"/>
                  </a:lnTo>
                  <a:lnTo>
                    <a:pt x="4" y="177"/>
                  </a:lnTo>
                  <a:lnTo>
                    <a:pt x="2" y="162"/>
                  </a:lnTo>
                  <a:lnTo>
                    <a:pt x="0" y="142"/>
                  </a:lnTo>
                  <a:lnTo>
                    <a:pt x="0" y="142"/>
                  </a:lnTo>
                  <a:lnTo>
                    <a:pt x="2" y="122"/>
                  </a:lnTo>
                  <a:lnTo>
                    <a:pt x="8" y="98"/>
                  </a:lnTo>
                  <a:lnTo>
                    <a:pt x="16" y="78"/>
                  </a:lnTo>
                  <a:lnTo>
                    <a:pt x="29" y="59"/>
                  </a:lnTo>
                  <a:lnTo>
                    <a:pt x="41" y="41"/>
                  </a:lnTo>
                  <a:lnTo>
                    <a:pt x="61" y="27"/>
                  </a:lnTo>
                  <a:lnTo>
                    <a:pt x="77" y="15"/>
                  </a:lnTo>
                  <a:lnTo>
                    <a:pt x="98" y="6"/>
                  </a:lnTo>
                  <a:lnTo>
                    <a:pt x="121" y="2"/>
                  </a:lnTo>
                  <a:lnTo>
                    <a:pt x="145" y="0"/>
                  </a:lnTo>
                  <a:lnTo>
                    <a:pt x="145" y="0"/>
                  </a:lnTo>
                  <a:lnTo>
                    <a:pt x="158" y="0"/>
                  </a:lnTo>
                  <a:lnTo>
                    <a:pt x="170" y="2"/>
                  </a:lnTo>
                  <a:lnTo>
                    <a:pt x="183" y="4"/>
                  </a:lnTo>
                  <a:lnTo>
                    <a:pt x="193" y="6"/>
                  </a:lnTo>
                  <a:lnTo>
                    <a:pt x="206" y="13"/>
                  </a:lnTo>
                  <a:lnTo>
                    <a:pt x="214" y="16"/>
                  </a:lnTo>
                  <a:lnTo>
                    <a:pt x="225" y="23"/>
                  </a:lnTo>
                  <a:lnTo>
                    <a:pt x="236" y="31"/>
                  </a:lnTo>
                  <a:lnTo>
                    <a:pt x="243" y="38"/>
                  </a:lnTo>
                  <a:lnTo>
                    <a:pt x="252" y="46"/>
                  </a:lnTo>
                  <a:lnTo>
                    <a:pt x="252" y="4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7" name="Freeform 1031"/>
            <p:cNvSpPr>
              <a:spLocks/>
            </p:cNvSpPr>
            <p:nvPr/>
          </p:nvSpPr>
          <p:spPr bwMode="auto">
            <a:xfrm>
              <a:off x="1492" y="1032"/>
              <a:ext cx="217" cy="268"/>
            </a:xfrm>
            <a:custGeom>
              <a:avLst/>
              <a:gdLst/>
              <a:ahLst/>
              <a:cxnLst>
                <a:cxn ang="0">
                  <a:pos x="133" y="151"/>
                </a:cxn>
                <a:cxn ang="0">
                  <a:pos x="211" y="48"/>
                </a:cxn>
                <a:cxn ang="0">
                  <a:pos x="211" y="48"/>
                </a:cxn>
                <a:cxn ang="0">
                  <a:pos x="216" y="37"/>
                </a:cxn>
                <a:cxn ang="0">
                  <a:pos x="216" y="27"/>
                </a:cxn>
                <a:cxn ang="0">
                  <a:pos x="216" y="16"/>
                </a:cxn>
                <a:cxn ang="0">
                  <a:pos x="209" y="8"/>
                </a:cxn>
                <a:cxn ang="0">
                  <a:pos x="202" y="2"/>
                </a:cxn>
                <a:cxn ang="0">
                  <a:pos x="202" y="2"/>
                </a:cxn>
                <a:cxn ang="0">
                  <a:pos x="191" y="0"/>
                </a:cxn>
                <a:cxn ang="0">
                  <a:pos x="181" y="0"/>
                </a:cxn>
                <a:cxn ang="0">
                  <a:pos x="173" y="2"/>
                </a:cxn>
                <a:cxn ang="0">
                  <a:pos x="165" y="8"/>
                </a:cxn>
                <a:cxn ang="0">
                  <a:pos x="158" y="16"/>
                </a:cxn>
                <a:cxn ang="0">
                  <a:pos x="82" y="115"/>
                </a:cxn>
                <a:cxn ang="0">
                  <a:pos x="11" y="212"/>
                </a:cxn>
                <a:cxn ang="0">
                  <a:pos x="11" y="212"/>
                </a:cxn>
                <a:cxn ang="0">
                  <a:pos x="2" y="220"/>
                </a:cxn>
                <a:cxn ang="0">
                  <a:pos x="0" y="230"/>
                </a:cxn>
                <a:cxn ang="0">
                  <a:pos x="0" y="241"/>
                </a:cxn>
                <a:cxn ang="0">
                  <a:pos x="2" y="250"/>
                </a:cxn>
                <a:cxn ang="0">
                  <a:pos x="6" y="258"/>
                </a:cxn>
                <a:cxn ang="0">
                  <a:pos x="6" y="258"/>
                </a:cxn>
                <a:cxn ang="0">
                  <a:pos x="15" y="264"/>
                </a:cxn>
                <a:cxn ang="0">
                  <a:pos x="25" y="267"/>
                </a:cxn>
                <a:cxn ang="0">
                  <a:pos x="36" y="264"/>
                </a:cxn>
                <a:cxn ang="0">
                  <a:pos x="46" y="262"/>
                </a:cxn>
                <a:cxn ang="0">
                  <a:pos x="55" y="256"/>
                </a:cxn>
                <a:cxn ang="0">
                  <a:pos x="133" y="151"/>
                </a:cxn>
                <a:cxn ang="0">
                  <a:pos x="133" y="151"/>
                </a:cxn>
              </a:cxnLst>
              <a:rect l="0" t="0" r="r" b="b"/>
              <a:pathLst>
                <a:path w="217" h="268">
                  <a:moveTo>
                    <a:pt x="133" y="151"/>
                  </a:moveTo>
                  <a:lnTo>
                    <a:pt x="211" y="48"/>
                  </a:lnTo>
                  <a:lnTo>
                    <a:pt x="211" y="48"/>
                  </a:lnTo>
                  <a:lnTo>
                    <a:pt x="216" y="37"/>
                  </a:lnTo>
                  <a:lnTo>
                    <a:pt x="216" y="27"/>
                  </a:lnTo>
                  <a:lnTo>
                    <a:pt x="216" y="16"/>
                  </a:lnTo>
                  <a:lnTo>
                    <a:pt x="209" y="8"/>
                  </a:lnTo>
                  <a:lnTo>
                    <a:pt x="202" y="2"/>
                  </a:lnTo>
                  <a:lnTo>
                    <a:pt x="202" y="2"/>
                  </a:lnTo>
                  <a:lnTo>
                    <a:pt x="191" y="0"/>
                  </a:lnTo>
                  <a:lnTo>
                    <a:pt x="181" y="0"/>
                  </a:lnTo>
                  <a:lnTo>
                    <a:pt x="173" y="2"/>
                  </a:lnTo>
                  <a:lnTo>
                    <a:pt x="165" y="8"/>
                  </a:lnTo>
                  <a:lnTo>
                    <a:pt x="158" y="16"/>
                  </a:lnTo>
                  <a:lnTo>
                    <a:pt x="82" y="115"/>
                  </a:lnTo>
                  <a:lnTo>
                    <a:pt x="11" y="212"/>
                  </a:lnTo>
                  <a:lnTo>
                    <a:pt x="11" y="212"/>
                  </a:lnTo>
                  <a:lnTo>
                    <a:pt x="2" y="220"/>
                  </a:lnTo>
                  <a:lnTo>
                    <a:pt x="0" y="230"/>
                  </a:lnTo>
                  <a:lnTo>
                    <a:pt x="0" y="241"/>
                  </a:lnTo>
                  <a:lnTo>
                    <a:pt x="2" y="250"/>
                  </a:lnTo>
                  <a:lnTo>
                    <a:pt x="6" y="258"/>
                  </a:lnTo>
                  <a:lnTo>
                    <a:pt x="6" y="258"/>
                  </a:lnTo>
                  <a:lnTo>
                    <a:pt x="15" y="264"/>
                  </a:lnTo>
                  <a:lnTo>
                    <a:pt x="25" y="267"/>
                  </a:lnTo>
                  <a:lnTo>
                    <a:pt x="36" y="264"/>
                  </a:lnTo>
                  <a:lnTo>
                    <a:pt x="46" y="262"/>
                  </a:lnTo>
                  <a:lnTo>
                    <a:pt x="55" y="256"/>
                  </a:lnTo>
                  <a:lnTo>
                    <a:pt x="133" y="151"/>
                  </a:lnTo>
                  <a:lnTo>
                    <a:pt x="133" y="151"/>
                  </a:lnTo>
                </a:path>
              </a:pathLst>
            </a:custGeom>
            <a:solidFill>
              <a:srgbClr val="FFD80F"/>
            </a:solidFill>
            <a:ln w="9525" cap="rnd">
              <a:noFill/>
              <a:round/>
              <a:headEnd/>
              <a:tailEnd/>
            </a:ln>
            <a:effectLst/>
          </p:spPr>
          <p:txBody>
            <a:bodyPr/>
            <a:lstStyle/>
            <a:p>
              <a:pPr>
                <a:defRPr/>
              </a:pPr>
              <a:endParaRPr lang="en-US" dirty="0"/>
            </a:p>
          </p:txBody>
        </p:sp>
        <p:sp>
          <p:nvSpPr>
            <p:cNvPr id="8" name="Freeform 1032"/>
            <p:cNvSpPr>
              <a:spLocks/>
            </p:cNvSpPr>
            <p:nvPr/>
          </p:nvSpPr>
          <p:spPr bwMode="auto">
            <a:xfrm>
              <a:off x="1492" y="1032"/>
              <a:ext cx="217" cy="268"/>
            </a:xfrm>
            <a:custGeom>
              <a:avLst/>
              <a:gdLst/>
              <a:ahLst/>
              <a:cxnLst>
                <a:cxn ang="0">
                  <a:pos x="133" y="151"/>
                </a:cxn>
                <a:cxn ang="0">
                  <a:pos x="211" y="48"/>
                </a:cxn>
                <a:cxn ang="0">
                  <a:pos x="211" y="48"/>
                </a:cxn>
                <a:cxn ang="0">
                  <a:pos x="216" y="37"/>
                </a:cxn>
                <a:cxn ang="0">
                  <a:pos x="216" y="27"/>
                </a:cxn>
                <a:cxn ang="0">
                  <a:pos x="216" y="16"/>
                </a:cxn>
                <a:cxn ang="0">
                  <a:pos x="209" y="8"/>
                </a:cxn>
                <a:cxn ang="0">
                  <a:pos x="202" y="2"/>
                </a:cxn>
                <a:cxn ang="0">
                  <a:pos x="202" y="2"/>
                </a:cxn>
                <a:cxn ang="0">
                  <a:pos x="191" y="0"/>
                </a:cxn>
                <a:cxn ang="0">
                  <a:pos x="181" y="0"/>
                </a:cxn>
                <a:cxn ang="0">
                  <a:pos x="173" y="2"/>
                </a:cxn>
                <a:cxn ang="0">
                  <a:pos x="165" y="8"/>
                </a:cxn>
                <a:cxn ang="0">
                  <a:pos x="158" y="16"/>
                </a:cxn>
                <a:cxn ang="0">
                  <a:pos x="82" y="115"/>
                </a:cxn>
                <a:cxn ang="0">
                  <a:pos x="11" y="212"/>
                </a:cxn>
                <a:cxn ang="0">
                  <a:pos x="11" y="212"/>
                </a:cxn>
                <a:cxn ang="0">
                  <a:pos x="2" y="220"/>
                </a:cxn>
                <a:cxn ang="0">
                  <a:pos x="0" y="230"/>
                </a:cxn>
                <a:cxn ang="0">
                  <a:pos x="0" y="241"/>
                </a:cxn>
                <a:cxn ang="0">
                  <a:pos x="2" y="250"/>
                </a:cxn>
                <a:cxn ang="0">
                  <a:pos x="6" y="258"/>
                </a:cxn>
                <a:cxn ang="0">
                  <a:pos x="6" y="258"/>
                </a:cxn>
                <a:cxn ang="0">
                  <a:pos x="15" y="264"/>
                </a:cxn>
                <a:cxn ang="0">
                  <a:pos x="25" y="267"/>
                </a:cxn>
                <a:cxn ang="0">
                  <a:pos x="36" y="264"/>
                </a:cxn>
                <a:cxn ang="0">
                  <a:pos x="46" y="262"/>
                </a:cxn>
                <a:cxn ang="0">
                  <a:pos x="55" y="256"/>
                </a:cxn>
                <a:cxn ang="0">
                  <a:pos x="133" y="151"/>
                </a:cxn>
                <a:cxn ang="0">
                  <a:pos x="133" y="151"/>
                </a:cxn>
              </a:cxnLst>
              <a:rect l="0" t="0" r="r" b="b"/>
              <a:pathLst>
                <a:path w="217" h="268">
                  <a:moveTo>
                    <a:pt x="133" y="151"/>
                  </a:moveTo>
                  <a:lnTo>
                    <a:pt x="211" y="48"/>
                  </a:lnTo>
                  <a:lnTo>
                    <a:pt x="211" y="48"/>
                  </a:lnTo>
                  <a:lnTo>
                    <a:pt x="216" y="37"/>
                  </a:lnTo>
                  <a:lnTo>
                    <a:pt x="216" y="27"/>
                  </a:lnTo>
                  <a:lnTo>
                    <a:pt x="216" y="16"/>
                  </a:lnTo>
                  <a:lnTo>
                    <a:pt x="209" y="8"/>
                  </a:lnTo>
                  <a:lnTo>
                    <a:pt x="202" y="2"/>
                  </a:lnTo>
                  <a:lnTo>
                    <a:pt x="202" y="2"/>
                  </a:lnTo>
                  <a:lnTo>
                    <a:pt x="191" y="0"/>
                  </a:lnTo>
                  <a:lnTo>
                    <a:pt x="181" y="0"/>
                  </a:lnTo>
                  <a:lnTo>
                    <a:pt x="173" y="2"/>
                  </a:lnTo>
                  <a:lnTo>
                    <a:pt x="165" y="8"/>
                  </a:lnTo>
                  <a:lnTo>
                    <a:pt x="158" y="16"/>
                  </a:lnTo>
                  <a:lnTo>
                    <a:pt x="82" y="115"/>
                  </a:lnTo>
                  <a:lnTo>
                    <a:pt x="11" y="212"/>
                  </a:lnTo>
                  <a:lnTo>
                    <a:pt x="11" y="212"/>
                  </a:lnTo>
                  <a:lnTo>
                    <a:pt x="2" y="220"/>
                  </a:lnTo>
                  <a:lnTo>
                    <a:pt x="0" y="230"/>
                  </a:lnTo>
                  <a:lnTo>
                    <a:pt x="0" y="241"/>
                  </a:lnTo>
                  <a:lnTo>
                    <a:pt x="2" y="250"/>
                  </a:lnTo>
                  <a:lnTo>
                    <a:pt x="6" y="258"/>
                  </a:lnTo>
                  <a:lnTo>
                    <a:pt x="6" y="258"/>
                  </a:lnTo>
                  <a:lnTo>
                    <a:pt x="15" y="264"/>
                  </a:lnTo>
                  <a:lnTo>
                    <a:pt x="25" y="267"/>
                  </a:lnTo>
                  <a:lnTo>
                    <a:pt x="36" y="264"/>
                  </a:lnTo>
                  <a:lnTo>
                    <a:pt x="46" y="262"/>
                  </a:lnTo>
                  <a:lnTo>
                    <a:pt x="55" y="256"/>
                  </a:lnTo>
                  <a:lnTo>
                    <a:pt x="133" y="151"/>
                  </a:lnTo>
                  <a:lnTo>
                    <a:pt x="133" y="15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9" name="Freeform 1033"/>
            <p:cNvSpPr>
              <a:spLocks/>
            </p:cNvSpPr>
            <p:nvPr/>
          </p:nvSpPr>
          <p:spPr bwMode="auto">
            <a:xfrm>
              <a:off x="1540" y="1067"/>
              <a:ext cx="216" cy="268"/>
            </a:xfrm>
            <a:custGeom>
              <a:avLst/>
              <a:gdLst/>
              <a:ahLst/>
              <a:cxnLst>
                <a:cxn ang="0">
                  <a:pos x="132" y="151"/>
                </a:cxn>
                <a:cxn ang="0">
                  <a:pos x="210" y="48"/>
                </a:cxn>
                <a:cxn ang="0">
                  <a:pos x="210" y="48"/>
                </a:cxn>
                <a:cxn ang="0">
                  <a:pos x="215" y="40"/>
                </a:cxn>
                <a:cxn ang="0">
                  <a:pos x="215" y="27"/>
                </a:cxn>
                <a:cxn ang="0">
                  <a:pos x="215" y="19"/>
                </a:cxn>
                <a:cxn ang="0">
                  <a:pos x="208" y="10"/>
                </a:cxn>
                <a:cxn ang="0">
                  <a:pos x="201" y="2"/>
                </a:cxn>
                <a:cxn ang="0">
                  <a:pos x="201" y="2"/>
                </a:cxn>
                <a:cxn ang="0">
                  <a:pos x="191" y="0"/>
                </a:cxn>
                <a:cxn ang="0">
                  <a:pos x="180" y="0"/>
                </a:cxn>
                <a:cxn ang="0">
                  <a:pos x="172" y="2"/>
                </a:cxn>
                <a:cxn ang="0">
                  <a:pos x="164" y="8"/>
                </a:cxn>
                <a:cxn ang="0">
                  <a:pos x="157" y="19"/>
                </a:cxn>
                <a:cxn ang="0">
                  <a:pos x="82" y="116"/>
                </a:cxn>
                <a:cxn ang="0">
                  <a:pos x="8" y="213"/>
                </a:cxn>
                <a:cxn ang="0">
                  <a:pos x="8" y="213"/>
                </a:cxn>
                <a:cxn ang="0">
                  <a:pos x="2" y="220"/>
                </a:cxn>
                <a:cxn ang="0">
                  <a:pos x="0" y="231"/>
                </a:cxn>
                <a:cxn ang="0">
                  <a:pos x="0" y="242"/>
                </a:cxn>
                <a:cxn ang="0">
                  <a:pos x="2" y="250"/>
                </a:cxn>
                <a:cxn ang="0">
                  <a:pos x="6" y="259"/>
                </a:cxn>
                <a:cxn ang="0">
                  <a:pos x="6" y="259"/>
                </a:cxn>
                <a:cxn ang="0">
                  <a:pos x="15" y="265"/>
                </a:cxn>
                <a:cxn ang="0">
                  <a:pos x="25" y="267"/>
                </a:cxn>
                <a:cxn ang="0">
                  <a:pos x="36" y="267"/>
                </a:cxn>
                <a:cxn ang="0">
                  <a:pos x="46" y="263"/>
                </a:cxn>
                <a:cxn ang="0">
                  <a:pos x="54" y="257"/>
                </a:cxn>
                <a:cxn ang="0">
                  <a:pos x="132" y="151"/>
                </a:cxn>
                <a:cxn ang="0">
                  <a:pos x="132" y="151"/>
                </a:cxn>
              </a:cxnLst>
              <a:rect l="0" t="0" r="r" b="b"/>
              <a:pathLst>
                <a:path w="216" h="268">
                  <a:moveTo>
                    <a:pt x="132" y="151"/>
                  </a:moveTo>
                  <a:lnTo>
                    <a:pt x="210" y="48"/>
                  </a:lnTo>
                  <a:lnTo>
                    <a:pt x="210" y="48"/>
                  </a:lnTo>
                  <a:lnTo>
                    <a:pt x="215" y="40"/>
                  </a:lnTo>
                  <a:lnTo>
                    <a:pt x="215" y="27"/>
                  </a:lnTo>
                  <a:lnTo>
                    <a:pt x="215" y="19"/>
                  </a:lnTo>
                  <a:lnTo>
                    <a:pt x="208" y="10"/>
                  </a:lnTo>
                  <a:lnTo>
                    <a:pt x="201" y="2"/>
                  </a:lnTo>
                  <a:lnTo>
                    <a:pt x="201" y="2"/>
                  </a:lnTo>
                  <a:lnTo>
                    <a:pt x="191" y="0"/>
                  </a:lnTo>
                  <a:lnTo>
                    <a:pt x="180" y="0"/>
                  </a:lnTo>
                  <a:lnTo>
                    <a:pt x="172" y="2"/>
                  </a:lnTo>
                  <a:lnTo>
                    <a:pt x="164" y="8"/>
                  </a:lnTo>
                  <a:lnTo>
                    <a:pt x="157" y="19"/>
                  </a:lnTo>
                  <a:lnTo>
                    <a:pt x="82" y="116"/>
                  </a:lnTo>
                  <a:lnTo>
                    <a:pt x="8" y="213"/>
                  </a:lnTo>
                  <a:lnTo>
                    <a:pt x="8" y="213"/>
                  </a:lnTo>
                  <a:lnTo>
                    <a:pt x="2" y="220"/>
                  </a:lnTo>
                  <a:lnTo>
                    <a:pt x="0" y="231"/>
                  </a:lnTo>
                  <a:lnTo>
                    <a:pt x="0" y="242"/>
                  </a:lnTo>
                  <a:lnTo>
                    <a:pt x="2" y="250"/>
                  </a:lnTo>
                  <a:lnTo>
                    <a:pt x="6" y="259"/>
                  </a:lnTo>
                  <a:lnTo>
                    <a:pt x="6" y="259"/>
                  </a:lnTo>
                  <a:lnTo>
                    <a:pt x="15" y="265"/>
                  </a:lnTo>
                  <a:lnTo>
                    <a:pt x="25" y="267"/>
                  </a:lnTo>
                  <a:lnTo>
                    <a:pt x="36" y="267"/>
                  </a:lnTo>
                  <a:lnTo>
                    <a:pt x="46" y="263"/>
                  </a:lnTo>
                  <a:lnTo>
                    <a:pt x="54" y="257"/>
                  </a:lnTo>
                  <a:lnTo>
                    <a:pt x="132" y="151"/>
                  </a:lnTo>
                  <a:lnTo>
                    <a:pt x="132" y="151"/>
                  </a:lnTo>
                </a:path>
              </a:pathLst>
            </a:custGeom>
            <a:solidFill>
              <a:srgbClr val="FFD80F"/>
            </a:solidFill>
            <a:ln w="9525" cap="rnd">
              <a:noFill/>
              <a:round/>
              <a:headEnd/>
              <a:tailEnd/>
            </a:ln>
            <a:effectLst/>
          </p:spPr>
          <p:txBody>
            <a:bodyPr/>
            <a:lstStyle/>
            <a:p>
              <a:pPr>
                <a:defRPr/>
              </a:pPr>
              <a:endParaRPr lang="en-US" dirty="0"/>
            </a:p>
          </p:txBody>
        </p:sp>
        <p:sp>
          <p:nvSpPr>
            <p:cNvPr id="10" name="Freeform 1034"/>
            <p:cNvSpPr>
              <a:spLocks/>
            </p:cNvSpPr>
            <p:nvPr/>
          </p:nvSpPr>
          <p:spPr bwMode="auto">
            <a:xfrm>
              <a:off x="1540" y="1067"/>
              <a:ext cx="216" cy="268"/>
            </a:xfrm>
            <a:custGeom>
              <a:avLst/>
              <a:gdLst/>
              <a:ahLst/>
              <a:cxnLst>
                <a:cxn ang="0">
                  <a:pos x="132" y="151"/>
                </a:cxn>
                <a:cxn ang="0">
                  <a:pos x="210" y="48"/>
                </a:cxn>
                <a:cxn ang="0">
                  <a:pos x="210" y="48"/>
                </a:cxn>
                <a:cxn ang="0">
                  <a:pos x="215" y="40"/>
                </a:cxn>
                <a:cxn ang="0">
                  <a:pos x="215" y="27"/>
                </a:cxn>
                <a:cxn ang="0">
                  <a:pos x="215" y="19"/>
                </a:cxn>
                <a:cxn ang="0">
                  <a:pos x="208" y="10"/>
                </a:cxn>
                <a:cxn ang="0">
                  <a:pos x="201" y="2"/>
                </a:cxn>
                <a:cxn ang="0">
                  <a:pos x="201" y="2"/>
                </a:cxn>
                <a:cxn ang="0">
                  <a:pos x="191" y="0"/>
                </a:cxn>
                <a:cxn ang="0">
                  <a:pos x="180" y="0"/>
                </a:cxn>
                <a:cxn ang="0">
                  <a:pos x="172" y="2"/>
                </a:cxn>
                <a:cxn ang="0">
                  <a:pos x="164" y="8"/>
                </a:cxn>
                <a:cxn ang="0">
                  <a:pos x="157" y="19"/>
                </a:cxn>
                <a:cxn ang="0">
                  <a:pos x="82" y="116"/>
                </a:cxn>
                <a:cxn ang="0">
                  <a:pos x="8" y="213"/>
                </a:cxn>
                <a:cxn ang="0">
                  <a:pos x="8" y="213"/>
                </a:cxn>
                <a:cxn ang="0">
                  <a:pos x="2" y="220"/>
                </a:cxn>
                <a:cxn ang="0">
                  <a:pos x="0" y="231"/>
                </a:cxn>
                <a:cxn ang="0">
                  <a:pos x="0" y="242"/>
                </a:cxn>
                <a:cxn ang="0">
                  <a:pos x="2" y="250"/>
                </a:cxn>
                <a:cxn ang="0">
                  <a:pos x="6" y="259"/>
                </a:cxn>
                <a:cxn ang="0">
                  <a:pos x="6" y="259"/>
                </a:cxn>
                <a:cxn ang="0">
                  <a:pos x="15" y="265"/>
                </a:cxn>
                <a:cxn ang="0">
                  <a:pos x="25" y="267"/>
                </a:cxn>
                <a:cxn ang="0">
                  <a:pos x="36" y="267"/>
                </a:cxn>
                <a:cxn ang="0">
                  <a:pos x="46" y="263"/>
                </a:cxn>
                <a:cxn ang="0">
                  <a:pos x="54" y="257"/>
                </a:cxn>
                <a:cxn ang="0">
                  <a:pos x="132" y="151"/>
                </a:cxn>
                <a:cxn ang="0">
                  <a:pos x="132" y="151"/>
                </a:cxn>
              </a:cxnLst>
              <a:rect l="0" t="0" r="r" b="b"/>
              <a:pathLst>
                <a:path w="216" h="268">
                  <a:moveTo>
                    <a:pt x="132" y="151"/>
                  </a:moveTo>
                  <a:lnTo>
                    <a:pt x="210" y="48"/>
                  </a:lnTo>
                  <a:lnTo>
                    <a:pt x="210" y="48"/>
                  </a:lnTo>
                  <a:lnTo>
                    <a:pt x="215" y="40"/>
                  </a:lnTo>
                  <a:lnTo>
                    <a:pt x="215" y="27"/>
                  </a:lnTo>
                  <a:lnTo>
                    <a:pt x="215" y="19"/>
                  </a:lnTo>
                  <a:lnTo>
                    <a:pt x="208" y="10"/>
                  </a:lnTo>
                  <a:lnTo>
                    <a:pt x="201" y="2"/>
                  </a:lnTo>
                  <a:lnTo>
                    <a:pt x="201" y="2"/>
                  </a:lnTo>
                  <a:lnTo>
                    <a:pt x="191" y="0"/>
                  </a:lnTo>
                  <a:lnTo>
                    <a:pt x="180" y="0"/>
                  </a:lnTo>
                  <a:lnTo>
                    <a:pt x="172" y="2"/>
                  </a:lnTo>
                  <a:lnTo>
                    <a:pt x="164" y="8"/>
                  </a:lnTo>
                  <a:lnTo>
                    <a:pt x="157" y="19"/>
                  </a:lnTo>
                  <a:lnTo>
                    <a:pt x="82" y="116"/>
                  </a:lnTo>
                  <a:lnTo>
                    <a:pt x="8" y="213"/>
                  </a:lnTo>
                  <a:lnTo>
                    <a:pt x="8" y="213"/>
                  </a:lnTo>
                  <a:lnTo>
                    <a:pt x="2" y="220"/>
                  </a:lnTo>
                  <a:lnTo>
                    <a:pt x="0" y="231"/>
                  </a:lnTo>
                  <a:lnTo>
                    <a:pt x="0" y="242"/>
                  </a:lnTo>
                  <a:lnTo>
                    <a:pt x="2" y="250"/>
                  </a:lnTo>
                  <a:lnTo>
                    <a:pt x="6" y="259"/>
                  </a:lnTo>
                  <a:lnTo>
                    <a:pt x="6" y="259"/>
                  </a:lnTo>
                  <a:lnTo>
                    <a:pt x="15" y="265"/>
                  </a:lnTo>
                  <a:lnTo>
                    <a:pt x="25" y="267"/>
                  </a:lnTo>
                  <a:lnTo>
                    <a:pt x="36" y="267"/>
                  </a:lnTo>
                  <a:lnTo>
                    <a:pt x="46" y="263"/>
                  </a:lnTo>
                  <a:lnTo>
                    <a:pt x="54" y="257"/>
                  </a:lnTo>
                  <a:lnTo>
                    <a:pt x="132" y="151"/>
                  </a:lnTo>
                  <a:lnTo>
                    <a:pt x="132" y="15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1" name="Freeform 1035"/>
            <p:cNvSpPr>
              <a:spLocks/>
            </p:cNvSpPr>
            <p:nvPr/>
          </p:nvSpPr>
          <p:spPr bwMode="auto">
            <a:xfrm>
              <a:off x="1587" y="1103"/>
              <a:ext cx="219" cy="268"/>
            </a:xfrm>
            <a:custGeom>
              <a:avLst/>
              <a:gdLst/>
              <a:ahLst/>
              <a:cxnLst>
                <a:cxn ang="0">
                  <a:pos x="133" y="153"/>
                </a:cxn>
                <a:cxn ang="0">
                  <a:pos x="213" y="50"/>
                </a:cxn>
                <a:cxn ang="0">
                  <a:pos x="213" y="50"/>
                </a:cxn>
                <a:cxn ang="0">
                  <a:pos x="218" y="39"/>
                </a:cxn>
                <a:cxn ang="0">
                  <a:pos x="218" y="29"/>
                </a:cxn>
                <a:cxn ang="0">
                  <a:pos x="215" y="18"/>
                </a:cxn>
                <a:cxn ang="0">
                  <a:pos x="211" y="10"/>
                </a:cxn>
                <a:cxn ang="0">
                  <a:pos x="202" y="4"/>
                </a:cxn>
                <a:cxn ang="0">
                  <a:pos x="202" y="4"/>
                </a:cxn>
                <a:cxn ang="0">
                  <a:pos x="194" y="0"/>
                </a:cxn>
                <a:cxn ang="0">
                  <a:pos x="183" y="0"/>
                </a:cxn>
                <a:cxn ang="0">
                  <a:pos x="175" y="4"/>
                </a:cxn>
                <a:cxn ang="0">
                  <a:pos x="167" y="10"/>
                </a:cxn>
                <a:cxn ang="0">
                  <a:pos x="160" y="18"/>
                </a:cxn>
                <a:cxn ang="0">
                  <a:pos x="84" y="115"/>
                </a:cxn>
                <a:cxn ang="0">
                  <a:pos x="11" y="214"/>
                </a:cxn>
                <a:cxn ang="0">
                  <a:pos x="11" y="214"/>
                </a:cxn>
                <a:cxn ang="0">
                  <a:pos x="4" y="223"/>
                </a:cxn>
                <a:cxn ang="0">
                  <a:pos x="0" y="232"/>
                </a:cxn>
                <a:cxn ang="0">
                  <a:pos x="0" y="241"/>
                </a:cxn>
                <a:cxn ang="0">
                  <a:pos x="4" y="252"/>
                </a:cxn>
                <a:cxn ang="0">
                  <a:pos x="8" y="260"/>
                </a:cxn>
                <a:cxn ang="0">
                  <a:pos x="8" y="260"/>
                </a:cxn>
                <a:cxn ang="0">
                  <a:pos x="17" y="267"/>
                </a:cxn>
                <a:cxn ang="0">
                  <a:pos x="27" y="267"/>
                </a:cxn>
                <a:cxn ang="0">
                  <a:pos x="38" y="267"/>
                </a:cxn>
                <a:cxn ang="0">
                  <a:pos x="46" y="262"/>
                </a:cxn>
                <a:cxn ang="0">
                  <a:pos x="57" y="256"/>
                </a:cxn>
                <a:cxn ang="0">
                  <a:pos x="133" y="153"/>
                </a:cxn>
                <a:cxn ang="0">
                  <a:pos x="133" y="153"/>
                </a:cxn>
              </a:cxnLst>
              <a:rect l="0" t="0" r="r" b="b"/>
              <a:pathLst>
                <a:path w="219" h="268">
                  <a:moveTo>
                    <a:pt x="133" y="153"/>
                  </a:moveTo>
                  <a:lnTo>
                    <a:pt x="213" y="50"/>
                  </a:lnTo>
                  <a:lnTo>
                    <a:pt x="213" y="50"/>
                  </a:lnTo>
                  <a:lnTo>
                    <a:pt x="218" y="39"/>
                  </a:lnTo>
                  <a:lnTo>
                    <a:pt x="218" y="29"/>
                  </a:lnTo>
                  <a:lnTo>
                    <a:pt x="215" y="18"/>
                  </a:lnTo>
                  <a:lnTo>
                    <a:pt x="211" y="10"/>
                  </a:lnTo>
                  <a:lnTo>
                    <a:pt x="202" y="4"/>
                  </a:lnTo>
                  <a:lnTo>
                    <a:pt x="202" y="4"/>
                  </a:lnTo>
                  <a:lnTo>
                    <a:pt x="194" y="0"/>
                  </a:lnTo>
                  <a:lnTo>
                    <a:pt x="183" y="0"/>
                  </a:lnTo>
                  <a:lnTo>
                    <a:pt x="175" y="4"/>
                  </a:lnTo>
                  <a:lnTo>
                    <a:pt x="167" y="10"/>
                  </a:lnTo>
                  <a:lnTo>
                    <a:pt x="160" y="18"/>
                  </a:lnTo>
                  <a:lnTo>
                    <a:pt x="84" y="115"/>
                  </a:lnTo>
                  <a:lnTo>
                    <a:pt x="11" y="214"/>
                  </a:lnTo>
                  <a:lnTo>
                    <a:pt x="11" y="214"/>
                  </a:lnTo>
                  <a:lnTo>
                    <a:pt x="4" y="223"/>
                  </a:lnTo>
                  <a:lnTo>
                    <a:pt x="0" y="232"/>
                  </a:lnTo>
                  <a:lnTo>
                    <a:pt x="0" y="241"/>
                  </a:lnTo>
                  <a:lnTo>
                    <a:pt x="4" y="252"/>
                  </a:lnTo>
                  <a:lnTo>
                    <a:pt x="8" y="260"/>
                  </a:lnTo>
                  <a:lnTo>
                    <a:pt x="8" y="260"/>
                  </a:lnTo>
                  <a:lnTo>
                    <a:pt x="17" y="267"/>
                  </a:lnTo>
                  <a:lnTo>
                    <a:pt x="27" y="267"/>
                  </a:lnTo>
                  <a:lnTo>
                    <a:pt x="38" y="267"/>
                  </a:lnTo>
                  <a:lnTo>
                    <a:pt x="46" y="262"/>
                  </a:lnTo>
                  <a:lnTo>
                    <a:pt x="57" y="256"/>
                  </a:lnTo>
                  <a:lnTo>
                    <a:pt x="133" y="153"/>
                  </a:lnTo>
                  <a:lnTo>
                    <a:pt x="133" y="153"/>
                  </a:lnTo>
                </a:path>
              </a:pathLst>
            </a:custGeom>
            <a:solidFill>
              <a:srgbClr val="FFD80F"/>
            </a:solidFill>
            <a:ln w="9525" cap="rnd">
              <a:noFill/>
              <a:round/>
              <a:headEnd/>
              <a:tailEnd/>
            </a:ln>
            <a:effectLst/>
          </p:spPr>
          <p:txBody>
            <a:bodyPr/>
            <a:lstStyle/>
            <a:p>
              <a:pPr>
                <a:defRPr/>
              </a:pPr>
              <a:endParaRPr lang="en-US" dirty="0"/>
            </a:p>
          </p:txBody>
        </p:sp>
        <p:sp>
          <p:nvSpPr>
            <p:cNvPr id="12" name="Freeform 1036"/>
            <p:cNvSpPr>
              <a:spLocks/>
            </p:cNvSpPr>
            <p:nvPr/>
          </p:nvSpPr>
          <p:spPr bwMode="auto">
            <a:xfrm>
              <a:off x="1587" y="1103"/>
              <a:ext cx="219" cy="268"/>
            </a:xfrm>
            <a:custGeom>
              <a:avLst/>
              <a:gdLst/>
              <a:ahLst/>
              <a:cxnLst>
                <a:cxn ang="0">
                  <a:pos x="133" y="153"/>
                </a:cxn>
                <a:cxn ang="0">
                  <a:pos x="213" y="50"/>
                </a:cxn>
                <a:cxn ang="0">
                  <a:pos x="213" y="50"/>
                </a:cxn>
                <a:cxn ang="0">
                  <a:pos x="218" y="39"/>
                </a:cxn>
                <a:cxn ang="0">
                  <a:pos x="218" y="29"/>
                </a:cxn>
                <a:cxn ang="0">
                  <a:pos x="215" y="18"/>
                </a:cxn>
                <a:cxn ang="0">
                  <a:pos x="211" y="10"/>
                </a:cxn>
                <a:cxn ang="0">
                  <a:pos x="202" y="4"/>
                </a:cxn>
                <a:cxn ang="0">
                  <a:pos x="202" y="4"/>
                </a:cxn>
                <a:cxn ang="0">
                  <a:pos x="194" y="0"/>
                </a:cxn>
                <a:cxn ang="0">
                  <a:pos x="183" y="0"/>
                </a:cxn>
                <a:cxn ang="0">
                  <a:pos x="175" y="4"/>
                </a:cxn>
                <a:cxn ang="0">
                  <a:pos x="167" y="10"/>
                </a:cxn>
                <a:cxn ang="0">
                  <a:pos x="160" y="18"/>
                </a:cxn>
                <a:cxn ang="0">
                  <a:pos x="84" y="115"/>
                </a:cxn>
                <a:cxn ang="0">
                  <a:pos x="11" y="214"/>
                </a:cxn>
                <a:cxn ang="0">
                  <a:pos x="11" y="214"/>
                </a:cxn>
                <a:cxn ang="0">
                  <a:pos x="4" y="223"/>
                </a:cxn>
                <a:cxn ang="0">
                  <a:pos x="0" y="232"/>
                </a:cxn>
                <a:cxn ang="0">
                  <a:pos x="0" y="241"/>
                </a:cxn>
                <a:cxn ang="0">
                  <a:pos x="4" y="252"/>
                </a:cxn>
                <a:cxn ang="0">
                  <a:pos x="8" y="260"/>
                </a:cxn>
                <a:cxn ang="0">
                  <a:pos x="8" y="260"/>
                </a:cxn>
                <a:cxn ang="0">
                  <a:pos x="17" y="267"/>
                </a:cxn>
                <a:cxn ang="0">
                  <a:pos x="27" y="267"/>
                </a:cxn>
                <a:cxn ang="0">
                  <a:pos x="38" y="267"/>
                </a:cxn>
                <a:cxn ang="0">
                  <a:pos x="46" y="262"/>
                </a:cxn>
                <a:cxn ang="0">
                  <a:pos x="57" y="256"/>
                </a:cxn>
                <a:cxn ang="0">
                  <a:pos x="133" y="153"/>
                </a:cxn>
                <a:cxn ang="0">
                  <a:pos x="133" y="153"/>
                </a:cxn>
              </a:cxnLst>
              <a:rect l="0" t="0" r="r" b="b"/>
              <a:pathLst>
                <a:path w="219" h="268">
                  <a:moveTo>
                    <a:pt x="133" y="153"/>
                  </a:moveTo>
                  <a:lnTo>
                    <a:pt x="213" y="50"/>
                  </a:lnTo>
                  <a:lnTo>
                    <a:pt x="213" y="50"/>
                  </a:lnTo>
                  <a:lnTo>
                    <a:pt x="218" y="39"/>
                  </a:lnTo>
                  <a:lnTo>
                    <a:pt x="218" y="29"/>
                  </a:lnTo>
                  <a:lnTo>
                    <a:pt x="215" y="18"/>
                  </a:lnTo>
                  <a:lnTo>
                    <a:pt x="211" y="10"/>
                  </a:lnTo>
                  <a:lnTo>
                    <a:pt x="202" y="4"/>
                  </a:lnTo>
                  <a:lnTo>
                    <a:pt x="202" y="4"/>
                  </a:lnTo>
                  <a:lnTo>
                    <a:pt x="194" y="0"/>
                  </a:lnTo>
                  <a:lnTo>
                    <a:pt x="183" y="0"/>
                  </a:lnTo>
                  <a:lnTo>
                    <a:pt x="175" y="4"/>
                  </a:lnTo>
                  <a:lnTo>
                    <a:pt x="167" y="10"/>
                  </a:lnTo>
                  <a:lnTo>
                    <a:pt x="160" y="18"/>
                  </a:lnTo>
                  <a:lnTo>
                    <a:pt x="84" y="115"/>
                  </a:lnTo>
                  <a:lnTo>
                    <a:pt x="11" y="214"/>
                  </a:lnTo>
                  <a:lnTo>
                    <a:pt x="11" y="214"/>
                  </a:lnTo>
                  <a:lnTo>
                    <a:pt x="4" y="223"/>
                  </a:lnTo>
                  <a:lnTo>
                    <a:pt x="0" y="232"/>
                  </a:lnTo>
                  <a:lnTo>
                    <a:pt x="0" y="241"/>
                  </a:lnTo>
                  <a:lnTo>
                    <a:pt x="4" y="252"/>
                  </a:lnTo>
                  <a:lnTo>
                    <a:pt x="8" y="260"/>
                  </a:lnTo>
                  <a:lnTo>
                    <a:pt x="8" y="260"/>
                  </a:lnTo>
                  <a:lnTo>
                    <a:pt x="17" y="267"/>
                  </a:lnTo>
                  <a:lnTo>
                    <a:pt x="27" y="267"/>
                  </a:lnTo>
                  <a:lnTo>
                    <a:pt x="38" y="267"/>
                  </a:lnTo>
                  <a:lnTo>
                    <a:pt x="46" y="262"/>
                  </a:lnTo>
                  <a:lnTo>
                    <a:pt x="57" y="256"/>
                  </a:lnTo>
                  <a:lnTo>
                    <a:pt x="133" y="153"/>
                  </a:lnTo>
                  <a:lnTo>
                    <a:pt x="133" y="15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3" name="Freeform 1037"/>
            <p:cNvSpPr>
              <a:spLocks/>
            </p:cNvSpPr>
            <p:nvPr/>
          </p:nvSpPr>
          <p:spPr bwMode="auto">
            <a:xfrm>
              <a:off x="1622" y="1133"/>
              <a:ext cx="222" cy="270"/>
            </a:xfrm>
            <a:custGeom>
              <a:avLst/>
              <a:gdLst/>
              <a:ahLst/>
              <a:cxnLst>
                <a:cxn ang="0">
                  <a:pos x="133" y="152"/>
                </a:cxn>
                <a:cxn ang="0">
                  <a:pos x="213" y="48"/>
                </a:cxn>
                <a:cxn ang="0">
                  <a:pos x="213" y="48"/>
                </a:cxn>
                <a:cxn ang="0">
                  <a:pos x="218" y="38"/>
                </a:cxn>
                <a:cxn ang="0">
                  <a:pos x="218" y="27"/>
                </a:cxn>
                <a:cxn ang="0">
                  <a:pos x="215" y="17"/>
                </a:cxn>
                <a:cxn ang="0">
                  <a:pos x="211" y="8"/>
                </a:cxn>
                <a:cxn ang="0">
                  <a:pos x="202" y="2"/>
                </a:cxn>
                <a:cxn ang="0">
                  <a:pos x="202" y="2"/>
                </a:cxn>
                <a:cxn ang="0">
                  <a:pos x="194" y="0"/>
                </a:cxn>
                <a:cxn ang="0">
                  <a:pos x="183" y="0"/>
                </a:cxn>
                <a:cxn ang="0">
                  <a:pos x="175" y="2"/>
                </a:cxn>
                <a:cxn ang="0">
                  <a:pos x="167" y="8"/>
                </a:cxn>
                <a:cxn ang="0">
                  <a:pos x="158" y="17"/>
                </a:cxn>
                <a:cxn ang="0">
                  <a:pos x="84" y="114"/>
                </a:cxn>
                <a:cxn ang="0">
                  <a:pos x="11" y="213"/>
                </a:cxn>
                <a:cxn ang="0">
                  <a:pos x="11" y="213"/>
                </a:cxn>
                <a:cxn ang="0">
                  <a:pos x="4" y="221"/>
                </a:cxn>
                <a:cxn ang="0">
                  <a:pos x="0" y="232"/>
                </a:cxn>
                <a:cxn ang="0">
                  <a:pos x="0" y="243"/>
                </a:cxn>
                <a:cxn ang="0">
                  <a:pos x="2" y="251"/>
                </a:cxn>
                <a:cxn ang="0">
                  <a:pos x="8" y="260"/>
                </a:cxn>
                <a:cxn ang="0">
                  <a:pos x="8" y="260"/>
                </a:cxn>
                <a:cxn ang="0">
                  <a:pos x="17" y="266"/>
                </a:cxn>
                <a:cxn ang="0">
                  <a:pos x="25" y="268"/>
                </a:cxn>
                <a:cxn ang="0">
                  <a:pos x="36" y="266"/>
                </a:cxn>
                <a:cxn ang="0">
                  <a:pos x="47" y="264"/>
                </a:cxn>
                <a:cxn ang="0">
                  <a:pos x="55" y="255"/>
                </a:cxn>
                <a:cxn ang="0">
                  <a:pos x="133" y="152"/>
                </a:cxn>
                <a:cxn ang="0">
                  <a:pos x="133" y="152"/>
                </a:cxn>
              </a:cxnLst>
              <a:rect l="0" t="0" r="r" b="b"/>
              <a:pathLst>
                <a:path w="219" h="269">
                  <a:moveTo>
                    <a:pt x="133" y="152"/>
                  </a:moveTo>
                  <a:lnTo>
                    <a:pt x="213" y="48"/>
                  </a:lnTo>
                  <a:lnTo>
                    <a:pt x="213" y="48"/>
                  </a:lnTo>
                  <a:lnTo>
                    <a:pt x="218" y="38"/>
                  </a:lnTo>
                  <a:lnTo>
                    <a:pt x="218" y="27"/>
                  </a:lnTo>
                  <a:lnTo>
                    <a:pt x="215" y="17"/>
                  </a:lnTo>
                  <a:lnTo>
                    <a:pt x="211" y="8"/>
                  </a:lnTo>
                  <a:lnTo>
                    <a:pt x="202" y="2"/>
                  </a:lnTo>
                  <a:lnTo>
                    <a:pt x="202" y="2"/>
                  </a:lnTo>
                  <a:lnTo>
                    <a:pt x="194" y="0"/>
                  </a:lnTo>
                  <a:lnTo>
                    <a:pt x="183" y="0"/>
                  </a:lnTo>
                  <a:lnTo>
                    <a:pt x="175" y="2"/>
                  </a:lnTo>
                  <a:lnTo>
                    <a:pt x="167" y="8"/>
                  </a:lnTo>
                  <a:lnTo>
                    <a:pt x="158" y="17"/>
                  </a:lnTo>
                  <a:lnTo>
                    <a:pt x="84" y="114"/>
                  </a:lnTo>
                  <a:lnTo>
                    <a:pt x="11" y="213"/>
                  </a:lnTo>
                  <a:lnTo>
                    <a:pt x="11" y="213"/>
                  </a:lnTo>
                  <a:lnTo>
                    <a:pt x="4" y="221"/>
                  </a:lnTo>
                  <a:lnTo>
                    <a:pt x="0" y="232"/>
                  </a:lnTo>
                  <a:lnTo>
                    <a:pt x="0" y="243"/>
                  </a:lnTo>
                  <a:lnTo>
                    <a:pt x="2" y="251"/>
                  </a:lnTo>
                  <a:lnTo>
                    <a:pt x="8" y="260"/>
                  </a:lnTo>
                  <a:lnTo>
                    <a:pt x="8" y="260"/>
                  </a:lnTo>
                  <a:lnTo>
                    <a:pt x="17" y="266"/>
                  </a:lnTo>
                  <a:lnTo>
                    <a:pt x="25" y="268"/>
                  </a:lnTo>
                  <a:lnTo>
                    <a:pt x="36" y="266"/>
                  </a:lnTo>
                  <a:lnTo>
                    <a:pt x="47" y="264"/>
                  </a:lnTo>
                  <a:lnTo>
                    <a:pt x="55" y="255"/>
                  </a:lnTo>
                  <a:lnTo>
                    <a:pt x="133" y="152"/>
                  </a:lnTo>
                  <a:lnTo>
                    <a:pt x="133" y="152"/>
                  </a:lnTo>
                </a:path>
              </a:pathLst>
            </a:custGeom>
            <a:solidFill>
              <a:srgbClr val="FFD80F"/>
            </a:solidFill>
            <a:ln w="9525" cap="rnd">
              <a:noFill/>
              <a:round/>
              <a:headEnd/>
              <a:tailEnd/>
            </a:ln>
            <a:effectLst/>
          </p:spPr>
          <p:txBody>
            <a:bodyPr/>
            <a:lstStyle/>
            <a:p>
              <a:pPr>
                <a:defRPr/>
              </a:pPr>
              <a:endParaRPr lang="en-US" dirty="0"/>
            </a:p>
          </p:txBody>
        </p:sp>
        <p:sp>
          <p:nvSpPr>
            <p:cNvPr id="14" name="Freeform 1038"/>
            <p:cNvSpPr>
              <a:spLocks/>
            </p:cNvSpPr>
            <p:nvPr/>
          </p:nvSpPr>
          <p:spPr bwMode="auto">
            <a:xfrm>
              <a:off x="1622" y="1133"/>
              <a:ext cx="222" cy="270"/>
            </a:xfrm>
            <a:custGeom>
              <a:avLst/>
              <a:gdLst/>
              <a:ahLst/>
              <a:cxnLst>
                <a:cxn ang="0">
                  <a:pos x="133" y="152"/>
                </a:cxn>
                <a:cxn ang="0">
                  <a:pos x="213" y="48"/>
                </a:cxn>
                <a:cxn ang="0">
                  <a:pos x="213" y="48"/>
                </a:cxn>
                <a:cxn ang="0">
                  <a:pos x="218" y="38"/>
                </a:cxn>
                <a:cxn ang="0">
                  <a:pos x="218" y="27"/>
                </a:cxn>
                <a:cxn ang="0">
                  <a:pos x="215" y="17"/>
                </a:cxn>
                <a:cxn ang="0">
                  <a:pos x="211" y="8"/>
                </a:cxn>
                <a:cxn ang="0">
                  <a:pos x="202" y="2"/>
                </a:cxn>
                <a:cxn ang="0">
                  <a:pos x="202" y="2"/>
                </a:cxn>
                <a:cxn ang="0">
                  <a:pos x="194" y="0"/>
                </a:cxn>
                <a:cxn ang="0">
                  <a:pos x="183" y="0"/>
                </a:cxn>
                <a:cxn ang="0">
                  <a:pos x="175" y="2"/>
                </a:cxn>
                <a:cxn ang="0">
                  <a:pos x="167" y="8"/>
                </a:cxn>
                <a:cxn ang="0">
                  <a:pos x="158" y="17"/>
                </a:cxn>
                <a:cxn ang="0">
                  <a:pos x="84" y="114"/>
                </a:cxn>
                <a:cxn ang="0">
                  <a:pos x="11" y="213"/>
                </a:cxn>
                <a:cxn ang="0">
                  <a:pos x="11" y="213"/>
                </a:cxn>
                <a:cxn ang="0">
                  <a:pos x="4" y="221"/>
                </a:cxn>
                <a:cxn ang="0">
                  <a:pos x="0" y="232"/>
                </a:cxn>
                <a:cxn ang="0">
                  <a:pos x="0" y="243"/>
                </a:cxn>
                <a:cxn ang="0">
                  <a:pos x="2" y="251"/>
                </a:cxn>
                <a:cxn ang="0">
                  <a:pos x="8" y="260"/>
                </a:cxn>
                <a:cxn ang="0">
                  <a:pos x="8" y="260"/>
                </a:cxn>
                <a:cxn ang="0">
                  <a:pos x="17" y="266"/>
                </a:cxn>
                <a:cxn ang="0">
                  <a:pos x="25" y="268"/>
                </a:cxn>
                <a:cxn ang="0">
                  <a:pos x="36" y="266"/>
                </a:cxn>
                <a:cxn ang="0">
                  <a:pos x="47" y="264"/>
                </a:cxn>
                <a:cxn ang="0">
                  <a:pos x="55" y="255"/>
                </a:cxn>
                <a:cxn ang="0">
                  <a:pos x="133" y="152"/>
                </a:cxn>
                <a:cxn ang="0">
                  <a:pos x="133" y="152"/>
                </a:cxn>
              </a:cxnLst>
              <a:rect l="0" t="0" r="r" b="b"/>
              <a:pathLst>
                <a:path w="219" h="269">
                  <a:moveTo>
                    <a:pt x="133" y="152"/>
                  </a:moveTo>
                  <a:lnTo>
                    <a:pt x="213" y="48"/>
                  </a:lnTo>
                  <a:lnTo>
                    <a:pt x="213" y="48"/>
                  </a:lnTo>
                  <a:lnTo>
                    <a:pt x="218" y="38"/>
                  </a:lnTo>
                  <a:lnTo>
                    <a:pt x="218" y="27"/>
                  </a:lnTo>
                  <a:lnTo>
                    <a:pt x="215" y="17"/>
                  </a:lnTo>
                  <a:lnTo>
                    <a:pt x="211" y="8"/>
                  </a:lnTo>
                  <a:lnTo>
                    <a:pt x="202" y="2"/>
                  </a:lnTo>
                  <a:lnTo>
                    <a:pt x="202" y="2"/>
                  </a:lnTo>
                  <a:lnTo>
                    <a:pt x="194" y="0"/>
                  </a:lnTo>
                  <a:lnTo>
                    <a:pt x="183" y="0"/>
                  </a:lnTo>
                  <a:lnTo>
                    <a:pt x="175" y="2"/>
                  </a:lnTo>
                  <a:lnTo>
                    <a:pt x="167" y="8"/>
                  </a:lnTo>
                  <a:lnTo>
                    <a:pt x="158" y="17"/>
                  </a:lnTo>
                  <a:lnTo>
                    <a:pt x="84" y="114"/>
                  </a:lnTo>
                  <a:lnTo>
                    <a:pt x="11" y="213"/>
                  </a:lnTo>
                  <a:lnTo>
                    <a:pt x="11" y="213"/>
                  </a:lnTo>
                  <a:lnTo>
                    <a:pt x="4" y="221"/>
                  </a:lnTo>
                  <a:lnTo>
                    <a:pt x="0" y="232"/>
                  </a:lnTo>
                  <a:lnTo>
                    <a:pt x="0" y="243"/>
                  </a:lnTo>
                  <a:lnTo>
                    <a:pt x="2" y="251"/>
                  </a:lnTo>
                  <a:lnTo>
                    <a:pt x="8" y="260"/>
                  </a:lnTo>
                  <a:lnTo>
                    <a:pt x="8" y="260"/>
                  </a:lnTo>
                  <a:lnTo>
                    <a:pt x="17" y="266"/>
                  </a:lnTo>
                  <a:lnTo>
                    <a:pt x="25" y="268"/>
                  </a:lnTo>
                  <a:lnTo>
                    <a:pt x="36" y="266"/>
                  </a:lnTo>
                  <a:lnTo>
                    <a:pt x="47" y="264"/>
                  </a:lnTo>
                  <a:lnTo>
                    <a:pt x="55" y="255"/>
                  </a:lnTo>
                  <a:lnTo>
                    <a:pt x="133" y="152"/>
                  </a:lnTo>
                  <a:lnTo>
                    <a:pt x="133" y="15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5" name="Freeform 1039"/>
            <p:cNvSpPr>
              <a:spLocks/>
            </p:cNvSpPr>
            <p:nvPr/>
          </p:nvSpPr>
          <p:spPr bwMode="auto">
            <a:xfrm>
              <a:off x="1671" y="1174"/>
              <a:ext cx="222" cy="269"/>
            </a:xfrm>
            <a:custGeom>
              <a:avLst/>
              <a:gdLst/>
              <a:ahLst/>
              <a:cxnLst>
                <a:cxn ang="0">
                  <a:pos x="133" y="151"/>
                </a:cxn>
                <a:cxn ang="0">
                  <a:pos x="213" y="48"/>
                </a:cxn>
                <a:cxn ang="0">
                  <a:pos x="213" y="48"/>
                </a:cxn>
                <a:cxn ang="0">
                  <a:pos x="218" y="37"/>
                </a:cxn>
                <a:cxn ang="0">
                  <a:pos x="218" y="27"/>
                </a:cxn>
                <a:cxn ang="0">
                  <a:pos x="215" y="16"/>
                </a:cxn>
                <a:cxn ang="0">
                  <a:pos x="211" y="8"/>
                </a:cxn>
                <a:cxn ang="0">
                  <a:pos x="202" y="2"/>
                </a:cxn>
                <a:cxn ang="0">
                  <a:pos x="202" y="2"/>
                </a:cxn>
                <a:cxn ang="0">
                  <a:pos x="194" y="0"/>
                </a:cxn>
                <a:cxn ang="0">
                  <a:pos x="183" y="0"/>
                </a:cxn>
                <a:cxn ang="0">
                  <a:pos x="173" y="2"/>
                </a:cxn>
                <a:cxn ang="0">
                  <a:pos x="165" y="8"/>
                </a:cxn>
                <a:cxn ang="0">
                  <a:pos x="158" y="16"/>
                </a:cxn>
                <a:cxn ang="0">
                  <a:pos x="84" y="115"/>
                </a:cxn>
                <a:cxn ang="0">
                  <a:pos x="11" y="212"/>
                </a:cxn>
                <a:cxn ang="0">
                  <a:pos x="11" y="212"/>
                </a:cxn>
                <a:cxn ang="0">
                  <a:pos x="4" y="220"/>
                </a:cxn>
                <a:cxn ang="0">
                  <a:pos x="0" y="230"/>
                </a:cxn>
                <a:cxn ang="0">
                  <a:pos x="0" y="241"/>
                </a:cxn>
                <a:cxn ang="0">
                  <a:pos x="2" y="250"/>
                </a:cxn>
                <a:cxn ang="0">
                  <a:pos x="8" y="258"/>
                </a:cxn>
                <a:cxn ang="0">
                  <a:pos x="8" y="258"/>
                </a:cxn>
                <a:cxn ang="0">
                  <a:pos x="17" y="264"/>
                </a:cxn>
                <a:cxn ang="0">
                  <a:pos x="25" y="267"/>
                </a:cxn>
                <a:cxn ang="0">
                  <a:pos x="36" y="267"/>
                </a:cxn>
                <a:cxn ang="0">
                  <a:pos x="47" y="262"/>
                </a:cxn>
                <a:cxn ang="0">
                  <a:pos x="55" y="256"/>
                </a:cxn>
                <a:cxn ang="0">
                  <a:pos x="133" y="151"/>
                </a:cxn>
                <a:cxn ang="0">
                  <a:pos x="133" y="151"/>
                </a:cxn>
              </a:cxnLst>
              <a:rect l="0" t="0" r="r" b="b"/>
              <a:pathLst>
                <a:path w="219" h="268">
                  <a:moveTo>
                    <a:pt x="133" y="151"/>
                  </a:moveTo>
                  <a:lnTo>
                    <a:pt x="213" y="48"/>
                  </a:lnTo>
                  <a:lnTo>
                    <a:pt x="213" y="48"/>
                  </a:lnTo>
                  <a:lnTo>
                    <a:pt x="218" y="37"/>
                  </a:lnTo>
                  <a:lnTo>
                    <a:pt x="218" y="27"/>
                  </a:lnTo>
                  <a:lnTo>
                    <a:pt x="215" y="16"/>
                  </a:lnTo>
                  <a:lnTo>
                    <a:pt x="211" y="8"/>
                  </a:lnTo>
                  <a:lnTo>
                    <a:pt x="202" y="2"/>
                  </a:lnTo>
                  <a:lnTo>
                    <a:pt x="202" y="2"/>
                  </a:lnTo>
                  <a:lnTo>
                    <a:pt x="194" y="0"/>
                  </a:lnTo>
                  <a:lnTo>
                    <a:pt x="183" y="0"/>
                  </a:lnTo>
                  <a:lnTo>
                    <a:pt x="173" y="2"/>
                  </a:lnTo>
                  <a:lnTo>
                    <a:pt x="165" y="8"/>
                  </a:lnTo>
                  <a:lnTo>
                    <a:pt x="158" y="16"/>
                  </a:lnTo>
                  <a:lnTo>
                    <a:pt x="84" y="115"/>
                  </a:lnTo>
                  <a:lnTo>
                    <a:pt x="11" y="212"/>
                  </a:lnTo>
                  <a:lnTo>
                    <a:pt x="11" y="212"/>
                  </a:lnTo>
                  <a:lnTo>
                    <a:pt x="4" y="220"/>
                  </a:lnTo>
                  <a:lnTo>
                    <a:pt x="0" y="230"/>
                  </a:lnTo>
                  <a:lnTo>
                    <a:pt x="0" y="241"/>
                  </a:lnTo>
                  <a:lnTo>
                    <a:pt x="2" y="250"/>
                  </a:lnTo>
                  <a:lnTo>
                    <a:pt x="8" y="258"/>
                  </a:lnTo>
                  <a:lnTo>
                    <a:pt x="8" y="258"/>
                  </a:lnTo>
                  <a:lnTo>
                    <a:pt x="17" y="264"/>
                  </a:lnTo>
                  <a:lnTo>
                    <a:pt x="25" y="267"/>
                  </a:lnTo>
                  <a:lnTo>
                    <a:pt x="36" y="267"/>
                  </a:lnTo>
                  <a:lnTo>
                    <a:pt x="47" y="262"/>
                  </a:lnTo>
                  <a:lnTo>
                    <a:pt x="55" y="256"/>
                  </a:lnTo>
                  <a:lnTo>
                    <a:pt x="133" y="151"/>
                  </a:lnTo>
                  <a:lnTo>
                    <a:pt x="133" y="151"/>
                  </a:lnTo>
                </a:path>
              </a:pathLst>
            </a:custGeom>
            <a:solidFill>
              <a:srgbClr val="FFD80F"/>
            </a:solidFill>
            <a:ln w="9525" cap="rnd">
              <a:noFill/>
              <a:round/>
              <a:headEnd/>
              <a:tailEnd/>
            </a:ln>
            <a:effectLst/>
          </p:spPr>
          <p:txBody>
            <a:bodyPr/>
            <a:lstStyle/>
            <a:p>
              <a:pPr>
                <a:defRPr/>
              </a:pPr>
              <a:endParaRPr lang="en-US" dirty="0"/>
            </a:p>
          </p:txBody>
        </p:sp>
        <p:sp>
          <p:nvSpPr>
            <p:cNvPr id="16" name="Freeform 1040"/>
            <p:cNvSpPr>
              <a:spLocks/>
            </p:cNvSpPr>
            <p:nvPr/>
          </p:nvSpPr>
          <p:spPr bwMode="auto">
            <a:xfrm>
              <a:off x="1671" y="1174"/>
              <a:ext cx="222" cy="269"/>
            </a:xfrm>
            <a:custGeom>
              <a:avLst/>
              <a:gdLst/>
              <a:ahLst/>
              <a:cxnLst>
                <a:cxn ang="0">
                  <a:pos x="133" y="151"/>
                </a:cxn>
                <a:cxn ang="0">
                  <a:pos x="213" y="48"/>
                </a:cxn>
                <a:cxn ang="0">
                  <a:pos x="213" y="48"/>
                </a:cxn>
                <a:cxn ang="0">
                  <a:pos x="218" y="37"/>
                </a:cxn>
                <a:cxn ang="0">
                  <a:pos x="218" y="27"/>
                </a:cxn>
                <a:cxn ang="0">
                  <a:pos x="215" y="16"/>
                </a:cxn>
                <a:cxn ang="0">
                  <a:pos x="211" y="8"/>
                </a:cxn>
                <a:cxn ang="0">
                  <a:pos x="202" y="2"/>
                </a:cxn>
                <a:cxn ang="0">
                  <a:pos x="202" y="2"/>
                </a:cxn>
                <a:cxn ang="0">
                  <a:pos x="194" y="0"/>
                </a:cxn>
                <a:cxn ang="0">
                  <a:pos x="183" y="0"/>
                </a:cxn>
                <a:cxn ang="0">
                  <a:pos x="173" y="2"/>
                </a:cxn>
                <a:cxn ang="0">
                  <a:pos x="165" y="8"/>
                </a:cxn>
                <a:cxn ang="0">
                  <a:pos x="158" y="16"/>
                </a:cxn>
                <a:cxn ang="0">
                  <a:pos x="84" y="115"/>
                </a:cxn>
                <a:cxn ang="0">
                  <a:pos x="11" y="212"/>
                </a:cxn>
                <a:cxn ang="0">
                  <a:pos x="11" y="212"/>
                </a:cxn>
                <a:cxn ang="0">
                  <a:pos x="4" y="220"/>
                </a:cxn>
                <a:cxn ang="0">
                  <a:pos x="0" y="230"/>
                </a:cxn>
                <a:cxn ang="0">
                  <a:pos x="0" y="241"/>
                </a:cxn>
                <a:cxn ang="0">
                  <a:pos x="2" y="250"/>
                </a:cxn>
                <a:cxn ang="0">
                  <a:pos x="8" y="258"/>
                </a:cxn>
                <a:cxn ang="0">
                  <a:pos x="8" y="258"/>
                </a:cxn>
                <a:cxn ang="0">
                  <a:pos x="17" y="264"/>
                </a:cxn>
                <a:cxn ang="0">
                  <a:pos x="25" y="267"/>
                </a:cxn>
                <a:cxn ang="0">
                  <a:pos x="36" y="267"/>
                </a:cxn>
                <a:cxn ang="0">
                  <a:pos x="47" y="262"/>
                </a:cxn>
                <a:cxn ang="0">
                  <a:pos x="55" y="256"/>
                </a:cxn>
                <a:cxn ang="0">
                  <a:pos x="133" y="151"/>
                </a:cxn>
                <a:cxn ang="0">
                  <a:pos x="133" y="151"/>
                </a:cxn>
              </a:cxnLst>
              <a:rect l="0" t="0" r="r" b="b"/>
              <a:pathLst>
                <a:path w="219" h="268">
                  <a:moveTo>
                    <a:pt x="133" y="151"/>
                  </a:moveTo>
                  <a:lnTo>
                    <a:pt x="213" y="48"/>
                  </a:lnTo>
                  <a:lnTo>
                    <a:pt x="213" y="48"/>
                  </a:lnTo>
                  <a:lnTo>
                    <a:pt x="218" y="37"/>
                  </a:lnTo>
                  <a:lnTo>
                    <a:pt x="218" y="27"/>
                  </a:lnTo>
                  <a:lnTo>
                    <a:pt x="215" y="16"/>
                  </a:lnTo>
                  <a:lnTo>
                    <a:pt x="211" y="8"/>
                  </a:lnTo>
                  <a:lnTo>
                    <a:pt x="202" y="2"/>
                  </a:lnTo>
                  <a:lnTo>
                    <a:pt x="202" y="2"/>
                  </a:lnTo>
                  <a:lnTo>
                    <a:pt x="194" y="0"/>
                  </a:lnTo>
                  <a:lnTo>
                    <a:pt x="183" y="0"/>
                  </a:lnTo>
                  <a:lnTo>
                    <a:pt x="173" y="2"/>
                  </a:lnTo>
                  <a:lnTo>
                    <a:pt x="165" y="8"/>
                  </a:lnTo>
                  <a:lnTo>
                    <a:pt x="158" y="16"/>
                  </a:lnTo>
                  <a:lnTo>
                    <a:pt x="84" y="115"/>
                  </a:lnTo>
                  <a:lnTo>
                    <a:pt x="11" y="212"/>
                  </a:lnTo>
                  <a:lnTo>
                    <a:pt x="11" y="212"/>
                  </a:lnTo>
                  <a:lnTo>
                    <a:pt x="4" y="220"/>
                  </a:lnTo>
                  <a:lnTo>
                    <a:pt x="0" y="230"/>
                  </a:lnTo>
                  <a:lnTo>
                    <a:pt x="0" y="241"/>
                  </a:lnTo>
                  <a:lnTo>
                    <a:pt x="2" y="250"/>
                  </a:lnTo>
                  <a:lnTo>
                    <a:pt x="8" y="258"/>
                  </a:lnTo>
                  <a:lnTo>
                    <a:pt x="8" y="258"/>
                  </a:lnTo>
                  <a:lnTo>
                    <a:pt x="17" y="264"/>
                  </a:lnTo>
                  <a:lnTo>
                    <a:pt x="25" y="267"/>
                  </a:lnTo>
                  <a:lnTo>
                    <a:pt x="36" y="267"/>
                  </a:lnTo>
                  <a:lnTo>
                    <a:pt x="47" y="262"/>
                  </a:lnTo>
                  <a:lnTo>
                    <a:pt x="55" y="256"/>
                  </a:lnTo>
                  <a:lnTo>
                    <a:pt x="133" y="151"/>
                  </a:lnTo>
                  <a:lnTo>
                    <a:pt x="133" y="15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7" name="Freeform 1041"/>
            <p:cNvSpPr>
              <a:spLocks/>
            </p:cNvSpPr>
            <p:nvPr/>
          </p:nvSpPr>
          <p:spPr bwMode="auto">
            <a:xfrm>
              <a:off x="1765" y="1242"/>
              <a:ext cx="293" cy="314"/>
            </a:xfrm>
            <a:custGeom>
              <a:avLst/>
              <a:gdLst/>
              <a:ahLst/>
              <a:cxnLst>
                <a:cxn ang="0">
                  <a:pos x="160" y="4"/>
                </a:cxn>
                <a:cxn ang="0">
                  <a:pos x="167" y="0"/>
                </a:cxn>
                <a:cxn ang="0">
                  <a:pos x="170" y="0"/>
                </a:cxn>
                <a:cxn ang="0">
                  <a:pos x="179" y="0"/>
                </a:cxn>
                <a:cxn ang="0">
                  <a:pos x="186" y="0"/>
                </a:cxn>
                <a:cxn ang="0">
                  <a:pos x="192" y="4"/>
                </a:cxn>
                <a:cxn ang="0">
                  <a:pos x="200" y="8"/>
                </a:cxn>
                <a:cxn ang="0">
                  <a:pos x="209" y="13"/>
                </a:cxn>
                <a:cxn ang="0">
                  <a:pos x="218" y="20"/>
                </a:cxn>
                <a:cxn ang="0">
                  <a:pos x="228" y="27"/>
                </a:cxn>
                <a:cxn ang="0">
                  <a:pos x="239" y="34"/>
                </a:cxn>
                <a:cxn ang="0">
                  <a:pos x="239" y="34"/>
                </a:cxn>
                <a:cxn ang="0">
                  <a:pos x="249" y="42"/>
                </a:cxn>
                <a:cxn ang="0">
                  <a:pos x="257" y="50"/>
                </a:cxn>
                <a:cxn ang="0">
                  <a:pos x="266" y="57"/>
                </a:cxn>
                <a:cxn ang="0">
                  <a:pos x="274" y="63"/>
                </a:cxn>
                <a:cxn ang="0">
                  <a:pos x="280" y="69"/>
                </a:cxn>
                <a:cxn ang="0">
                  <a:pos x="287" y="75"/>
                </a:cxn>
                <a:cxn ang="0">
                  <a:pos x="289" y="82"/>
                </a:cxn>
                <a:cxn ang="0">
                  <a:pos x="292" y="88"/>
                </a:cxn>
                <a:cxn ang="0">
                  <a:pos x="292" y="94"/>
                </a:cxn>
                <a:cxn ang="0">
                  <a:pos x="292" y="103"/>
                </a:cxn>
                <a:cxn ang="0">
                  <a:pos x="133" y="309"/>
                </a:cxn>
                <a:cxn ang="0">
                  <a:pos x="133" y="309"/>
                </a:cxn>
                <a:cxn ang="0">
                  <a:pos x="126" y="313"/>
                </a:cxn>
                <a:cxn ang="0">
                  <a:pos x="120" y="313"/>
                </a:cxn>
                <a:cxn ang="0">
                  <a:pos x="114" y="313"/>
                </a:cxn>
                <a:cxn ang="0">
                  <a:pos x="107" y="311"/>
                </a:cxn>
                <a:cxn ang="0">
                  <a:pos x="99" y="309"/>
                </a:cxn>
                <a:cxn ang="0">
                  <a:pos x="91" y="305"/>
                </a:cxn>
                <a:cxn ang="0">
                  <a:pos x="82" y="298"/>
                </a:cxn>
                <a:cxn ang="0">
                  <a:pos x="73" y="292"/>
                </a:cxn>
                <a:cxn ang="0">
                  <a:pos x="63" y="286"/>
                </a:cxn>
                <a:cxn ang="0">
                  <a:pos x="55" y="277"/>
                </a:cxn>
                <a:cxn ang="0">
                  <a:pos x="55" y="277"/>
                </a:cxn>
                <a:cxn ang="0">
                  <a:pos x="45" y="269"/>
                </a:cxn>
                <a:cxn ang="0">
                  <a:pos x="34" y="263"/>
                </a:cxn>
                <a:cxn ang="0">
                  <a:pos x="25" y="256"/>
                </a:cxn>
                <a:cxn ang="0">
                  <a:pos x="19" y="248"/>
                </a:cxn>
                <a:cxn ang="0">
                  <a:pos x="13" y="241"/>
                </a:cxn>
                <a:cxn ang="0">
                  <a:pos x="6" y="236"/>
                </a:cxn>
                <a:cxn ang="0">
                  <a:pos x="4" y="231"/>
                </a:cxn>
                <a:cxn ang="0">
                  <a:pos x="2" y="222"/>
                </a:cxn>
                <a:cxn ang="0">
                  <a:pos x="0" y="218"/>
                </a:cxn>
                <a:cxn ang="0">
                  <a:pos x="2" y="210"/>
                </a:cxn>
                <a:cxn ang="0">
                  <a:pos x="160" y="4"/>
                </a:cxn>
                <a:cxn ang="0">
                  <a:pos x="160" y="4"/>
                </a:cxn>
              </a:cxnLst>
              <a:rect l="0" t="0" r="r" b="b"/>
              <a:pathLst>
                <a:path w="293" h="314">
                  <a:moveTo>
                    <a:pt x="160" y="4"/>
                  </a:moveTo>
                  <a:lnTo>
                    <a:pt x="167" y="0"/>
                  </a:lnTo>
                  <a:lnTo>
                    <a:pt x="170" y="0"/>
                  </a:lnTo>
                  <a:lnTo>
                    <a:pt x="179" y="0"/>
                  </a:lnTo>
                  <a:lnTo>
                    <a:pt x="186" y="0"/>
                  </a:lnTo>
                  <a:lnTo>
                    <a:pt x="192" y="4"/>
                  </a:lnTo>
                  <a:lnTo>
                    <a:pt x="200" y="8"/>
                  </a:lnTo>
                  <a:lnTo>
                    <a:pt x="209" y="13"/>
                  </a:lnTo>
                  <a:lnTo>
                    <a:pt x="218" y="20"/>
                  </a:lnTo>
                  <a:lnTo>
                    <a:pt x="228" y="27"/>
                  </a:lnTo>
                  <a:lnTo>
                    <a:pt x="239" y="34"/>
                  </a:lnTo>
                  <a:lnTo>
                    <a:pt x="239" y="34"/>
                  </a:lnTo>
                  <a:lnTo>
                    <a:pt x="249" y="42"/>
                  </a:lnTo>
                  <a:lnTo>
                    <a:pt x="257" y="50"/>
                  </a:lnTo>
                  <a:lnTo>
                    <a:pt x="266" y="57"/>
                  </a:lnTo>
                  <a:lnTo>
                    <a:pt x="274" y="63"/>
                  </a:lnTo>
                  <a:lnTo>
                    <a:pt x="280" y="69"/>
                  </a:lnTo>
                  <a:lnTo>
                    <a:pt x="287" y="75"/>
                  </a:lnTo>
                  <a:lnTo>
                    <a:pt x="289" y="82"/>
                  </a:lnTo>
                  <a:lnTo>
                    <a:pt x="292" y="88"/>
                  </a:lnTo>
                  <a:lnTo>
                    <a:pt x="292" y="94"/>
                  </a:lnTo>
                  <a:lnTo>
                    <a:pt x="292" y="103"/>
                  </a:lnTo>
                  <a:lnTo>
                    <a:pt x="133" y="309"/>
                  </a:lnTo>
                  <a:lnTo>
                    <a:pt x="133" y="309"/>
                  </a:lnTo>
                  <a:lnTo>
                    <a:pt x="126" y="313"/>
                  </a:lnTo>
                  <a:lnTo>
                    <a:pt x="120" y="313"/>
                  </a:lnTo>
                  <a:lnTo>
                    <a:pt x="114" y="313"/>
                  </a:lnTo>
                  <a:lnTo>
                    <a:pt x="107" y="311"/>
                  </a:lnTo>
                  <a:lnTo>
                    <a:pt x="99" y="309"/>
                  </a:lnTo>
                  <a:lnTo>
                    <a:pt x="91" y="305"/>
                  </a:lnTo>
                  <a:lnTo>
                    <a:pt x="82" y="298"/>
                  </a:lnTo>
                  <a:lnTo>
                    <a:pt x="73" y="292"/>
                  </a:lnTo>
                  <a:lnTo>
                    <a:pt x="63" y="286"/>
                  </a:lnTo>
                  <a:lnTo>
                    <a:pt x="55" y="277"/>
                  </a:lnTo>
                  <a:lnTo>
                    <a:pt x="55" y="277"/>
                  </a:lnTo>
                  <a:lnTo>
                    <a:pt x="45" y="269"/>
                  </a:lnTo>
                  <a:lnTo>
                    <a:pt x="34" y="263"/>
                  </a:lnTo>
                  <a:lnTo>
                    <a:pt x="25" y="256"/>
                  </a:lnTo>
                  <a:lnTo>
                    <a:pt x="19" y="248"/>
                  </a:lnTo>
                  <a:lnTo>
                    <a:pt x="13" y="241"/>
                  </a:lnTo>
                  <a:lnTo>
                    <a:pt x="6" y="236"/>
                  </a:lnTo>
                  <a:lnTo>
                    <a:pt x="4" y="231"/>
                  </a:lnTo>
                  <a:lnTo>
                    <a:pt x="2" y="222"/>
                  </a:lnTo>
                  <a:lnTo>
                    <a:pt x="0" y="218"/>
                  </a:lnTo>
                  <a:lnTo>
                    <a:pt x="2" y="210"/>
                  </a:lnTo>
                  <a:lnTo>
                    <a:pt x="160" y="4"/>
                  </a:lnTo>
                  <a:lnTo>
                    <a:pt x="160" y="4"/>
                  </a:lnTo>
                </a:path>
              </a:pathLst>
            </a:custGeom>
            <a:solidFill>
              <a:srgbClr val="FFD80F"/>
            </a:solidFill>
            <a:ln w="9525" cap="rnd">
              <a:noFill/>
              <a:round/>
              <a:headEnd/>
              <a:tailEnd/>
            </a:ln>
            <a:effectLst/>
          </p:spPr>
          <p:txBody>
            <a:bodyPr/>
            <a:lstStyle/>
            <a:p>
              <a:pPr>
                <a:defRPr/>
              </a:pPr>
              <a:endParaRPr lang="en-US" dirty="0"/>
            </a:p>
          </p:txBody>
        </p:sp>
        <p:sp>
          <p:nvSpPr>
            <p:cNvPr id="18" name="Freeform 1042"/>
            <p:cNvSpPr>
              <a:spLocks/>
            </p:cNvSpPr>
            <p:nvPr/>
          </p:nvSpPr>
          <p:spPr bwMode="auto">
            <a:xfrm>
              <a:off x="1765" y="1242"/>
              <a:ext cx="293" cy="314"/>
            </a:xfrm>
            <a:custGeom>
              <a:avLst/>
              <a:gdLst/>
              <a:ahLst/>
              <a:cxnLst>
                <a:cxn ang="0">
                  <a:pos x="160" y="4"/>
                </a:cxn>
                <a:cxn ang="0">
                  <a:pos x="167" y="0"/>
                </a:cxn>
                <a:cxn ang="0">
                  <a:pos x="170" y="0"/>
                </a:cxn>
                <a:cxn ang="0">
                  <a:pos x="179" y="0"/>
                </a:cxn>
                <a:cxn ang="0">
                  <a:pos x="186" y="0"/>
                </a:cxn>
                <a:cxn ang="0">
                  <a:pos x="192" y="4"/>
                </a:cxn>
                <a:cxn ang="0">
                  <a:pos x="200" y="8"/>
                </a:cxn>
                <a:cxn ang="0">
                  <a:pos x="209" y="13"/>
                </a:cxn>
                <a:cxn ang="0">
                  <a:pos x="218" y="20"/>
                </a:cxn>
                <a:cxn ang="0">
                  <a:pos x="228" y="27"/>
                </a:cxn>
                <a:cxn ang="0">
                  <a:pos x="239" y="34"/>
                </a:cxn>
                <a:cxn ang="0">
                  <a:pos x="239" y="34"/>
                </a:cxn>
                <a:cxn ang="0">
                  <a:pos x="249" y="42"/>
                </a:cxn>
                <a:cxn ang="0">
                  <a:pos x="257" y="50"/>
                </a:cxn>
                <a:cxn ang="0">
                  <a:pos x="266" y="57"/>
                </a:cxn>
                <a:cxn ang="0">
                  <a:pos x="274" y="63"/>
                </a:cxn>
                <a:cxn ang="0">
                  <a:pos x="280" y="69"/>
                </a:cxn>
                <a:cxn ang="0">
                  <a:pos x="287" y="75"/>
                </a:cxn>
                <a:cxn ang="0">
                  <a:pos x="289" y="82"/>
                </a:cxn>
                <a:cxn ang="0">
                  <a:pos x="292" y="88"/>
                </a:cxn>
                <a:cxn ang="0">
                  <a:pos x="292" y="94"/>
                </a:cxn>
                <a:cxn ang="0">
                  <a:pos x="292" y="103"/>
                </a:cxn>
                <a:cxn ang="0">
                  <a:pos x="133" y="309"/>
                </a:cxn>
                <a:cxn ang="0">
                  <a:pos x="133" y="309"/>
                </a:cxn>
                <a:cxn ang="0">
                  <a:pos x="126" y="313"/>
                </a:cxn>
                <a:cxn ang="0">
                  <a:pos x="120" y="313"/>
                </a:cxn>
                <a:cxn ang="0">
                  <a:pos x="114" y="313"/>
                </a:cxn>
                <a:cxn ang="0">
                  <a:pos x="107" y="311"/>
                </a:cxn>
                <a:cxn ang="0">
                  <a:pos x="99" y="309"/>
                </a:cxn>
                <a:cxn ang="0">
                  <a:pos x="91" y="305"/>
                </a:cxn>
                <a:cxn ang="0">
                  <a:pos x="82" y="298"/>
                </a:cxn>
                <a:cxn ang="0">
                  <a:pos x="73" y="292"/>
                </a:cxn>
                <a:cxn ang="0">
                  <a:pos x="63" y="286"/>
                </a:cxn>
                <a:cxn ang="0">
                  <a:pos x="55" y="277"/>
                </a:cxn>
                <a:cxn ang="0">
                  <a:pos x="55" y="277"/>
                </a:cxn>
                <a:cxn ang="0">
                  <a:pos x="45" y="269"/>
                </a:cxn>
                <a:cxn ang="0">
                  <a:pos x="34" y="263"/>
                </a:cxn>
                <a:cxn ang="0">
                  <a:pos x="25" y="256"/>
                </a:cxn>
                <a:cxn ang="0">
                  <a:pos x="19" y="248"/>
                </a:cxn>
                <a:cxn ang="0">
                  <a:pos x="13" y="241"/>
                </a:cxn>
                <a:cxn ang="0">
                  <a:pos x="6" y="236"/>
                </a:cxn>
                <a:cxn ang="0">
                  <a:pos x="4" y="231"/>
                </a:cxn>
                <a:cxn ang="0">
                  <a:pos x="2" y="222"/>
                </a:cxn>
                <a:cxn ang="0">
                  <a:pos x="0" y="218"/>
                </a:cxn>
                <a:cxn ang="0">
                  <a:pos x="2" y="210"/>
                </a:cxn>
                <a:cxn ang="0">
                  <a:pos x="160" y="4"/>
                </a:cxn>
                <a:cxn ang="0">
                  <a:pos x="160" y="4"/>
                </a:cxn>
              </a:cxnLst>
              <a:rect l="0" t="0" r="r" b="b"/>
              <a:pathLst>
                <a:path w="293" h="314">
                  <a:moveTo>
                    <a:pt x="160" y="4"/>
                  </a:moveTo>
                  <a:lnTo>
                    <a:pt x="167" y="0"/>
                  </a:lnTo>
                  <a:lnTo>
                    <a:pt x="170" y="0"/>
                  </a:lnTo>
                  <a:lnTo>
                    <a:pt x="179" y="0"/>
                  </a:lnTo>
                  <a:lnTo>
                    <a:pt x="186" y="0"/>
                  </a:lnTo>
                  <a:lnTo>
                    <a:pt x="192" y="4"/>
                  </a:lnTo>
                  <a:lnTo>
                    <a:pt x="200" y="8"/>
                  </a:lnTo>
                  <a:lnTo>
                    <a:pt x="209" y="13"/>
                  </a:lnTo>
                  <a:lnTo>
                    <a:pt x="218" y="20"/>
                  </a:lnTo>
                  <a:lnTo>
                    <a:pt x="228" y="27"/>
                  </a:lnTo>
                  <a:lnTo>
                    <a:pt x="239" y="34"/>
                  </a:lnTo>
                  <a:lnTo>
                    <a:pt x="239" y="34"/>
                  </a:lnTo>
                  <a:lnTo>
                    <a:pt x="249" y="42"/>
                  </a:lnTo>
                  <a:lnTo>
                    <a:pt x="257" y="50"/>
                  </a:lnTo>
                  <a:lnTo>
                    <a:pt x="266" y="57"/>
                  </a:lnTo>
                  <a:lnTo>
                    <a:pt x="274" y="63"/>
                  </a:lnTo>
                  <a:lnTo>
                    <a:pt x="280" y="69"/>
                  </a:lnTo>
                  <a:lnTo>
                    <a:pt x="287" y="75"/>
                  </a:lnTo>
                  <a:lnTo>
                    <a:pt x="289" y="82"/>
                  </a:lnTo>
                  <a:lnTo>
                    <a:pt x="292" y="88"/>
                  </a:lnTo>
                  <a:lnTo>
                    <a:pt x="292" y="94"/>
                  </a:lnTo>
                  <a:lnTo>
                    <a:pt x="292" y="103"/>
                  </a:lnTo>
                  <a:lnTo>
                    <a:pt x="133" y="309"/>
                  </a:lnTo>
                  <a:lnTo>
                    <a:pt x="133" y="309"/>
                  </a:lnTo>
                  <a:lnTo>
                    <a:pt x="126" y="313"/>
                  </a:lnTo>
                  <a:lnTo>
                    <a:pt x="120" y="313"/>
                  </a:lnTo>
                  <a:lnTo>
                    <a:pt x="114" y="313"/>
                  </a:lnTo>
                  <a:lnTo>
                    <a:pt x="107" y="311"/>
                  </a:lnTo>
                  <a:lnTo>
                    <a:pt x="99" y="309"/>
                  </a:lnTo>
                  <a:lnTo>
                    <a:pt x="91" y="305"/>
                  </a:lnTo>
                  <a:lnTo>
                    <a:pt x="82" y="298"/>
                  </a:lnTo>
                  <a:lnTo>
                    <a:pt x="73" y="292"/>
                  </a:lnTo>
                  <a:lnTo>
                    <a:pt x="63" y="286"/>
                  </a:lnTo>
                  <a:lnTo>
                    <a:pt x="55" y="277"/>
                  </a:lnTo>
                  <a:lnTo>
                    <a:pt x="55" y="277"/>
                  </a:lnTo>
                  <a:lnTo>
                    <a:pt x="45" y="269"/>
                  </a:lnTo>
                  <a:lnTo>
                    <a:pt x="34" y="263"/>
                  </a:lnTo>
                  <a:lnTo>
                    <a:pt x="25" y="256"/>
                  </a:lnTo>
                  <a:lnTo>
                    <a:pt x="19" y="248"/>
                  </a:lnTo>
                  <a:lnTo>
                    <a:pt x="13" y="241"/>
                  </a:lnTo>
                  <a:lnTo>
                    <a:pt x="6" y="236"/>
                  </a:lnTo>
                  <a:lnTo>
                    <a:pt x="4" y="231"/>
                  </a:lnTo>
                  <a:lnTo>
                    <a:pt x="2" y="222"/>
                  </a:lnTo>
                  <a:lnTo>
                    <a:pt x="0" y="218"/>
                  </a:lnTo>
                  <a:lnTo>
                    <a:pt x="2" y="210"/>
                  </a:lnTo>
                  <a:lnTo>
                    <a:pt x="160" y="4"/>
                  </a:lnTo>
                  <a:lnTo>
                    <a:pt x="160" y="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9" name="Freeform 1043"/>
            <p:cNvSpPr>
              <a:spLocks/>
            </p:cNvSpPr>
            <p:nvPr/>
          </p:nvSpPr>
          <p:spPr bwMode="auto">
            <a:xfrm>
              <a:off x="1720" y="1212"/>
              <a:ext cx="222" cy="269"/>
            </a:xfrm>
            <a:custGeom>
              <a:avLst/>
              <a:gdLst/>
              <a:ahLst/>
              <a:cxnLst>
                <a:cxn ang="0">
                  <a:pos x="132" y="153"/>
                </a:cxn>
                <a:cxn ang="0">
                  <a:pos x="210" y="50"/>
                </a:cxn>
                <a:cxn ang="0">
                  <a:pos x="210" y="50"/>
                </a:cxn>
                <a:cxn ang="0">
                  <a:pos x="214" y="40"/>
                </a:cxn>
                <a:cxn ang="0">
                  <a:pos x="217" y="29"/>
                </a:cxn>
                <a:cxn ang="0">
                  <a:pos x="214" y="19"/>
                </a:cxn>
                <a:cxn ang="0">
                  <a:pos x="210" y="10"/>
                </a:cxn>
                <a:cxn ang="0">
                  <a:pos x="201" y="2"/>
                </a:cxn>
                <a:cxn ang="0">
                  <a:pos x="201" y="2"/>
                </a:cxn>
                <a:cxn ang="0">
                  <a:pos x="191" y="0"/>
                </a:cxn>
                <a:cxn ang="0">
                  <a:pos x="182" y="0"/>
                </a:cxn>
                <a:cxn ang="0">
                  <a:pos x="172" y="4"/>
                </a:cxn>
                <a:cxn ang="0">
                  <a:pos x="164" y="10"/>
                </a:cxn>
                <a:cxn ang="0">
                  <a:pos x="157" y="19"/>
                </a:cxn>
                <a:cxn ang="0">
                  <a:pos x="81" y="116"/>
                </a:cxn>
                <a:cxn ang="0">
                  <a:pos x="9" y="213"/>
                </a:cxn>
                <a:cxn ang="0">
                  <a:pos x="9" y="213"/>
                </a:cxn>
                <a:cxn ang="0">
                  <a:pos x="3" y="220"/>
                </a:cxn>
                <a:cxn ang="0">
                  <a:pos x="0" y="231"/>
                </a:cxn>
                <a:cxn ang="0">
                  <a:pos x="0" y="242"/>
                </a:cxn>
                <a:cxn ang="0">
                  <a:pos x="1" y="252"/>
                </a:cxn>
                <a:cxn ang="0">
                  <a:pos x="7" y="261"/>
                </a:cxn>
                <a:cxn ang="0">
                  <a:pos x="7" y="261"/>
                </a:cxn>
                <a:cxn ang="0">
                  <a:pos x="14" y="265"/>
                </a:cxn>
                <a:cxn ang="0">
                  <a:pos x="25" y="268"/>
                </a:cxn>
                <a:cxn ang="0">
                  <a:pos x="35" y="268"/>
                </a:cxn>
                <a:cxn ang="0">
                  <a:pos x="46" y="263"/>
                </a:cxn>
                <a:cxn ang="0">
                  <a:pos x="53" y="257"/>
                </a:cxn>
                <a:cxn ang="0">
                  <a:pos x="132" y="153"/>
                </a:cxn>
                <a:cxn ang="0">
                  <a:pos x="132" y="153"/>
                </a:cxn>
              </a:cxnLst>
              <a:rect l="0" t="0" r="r" b="b"/>
              <a:pathLst>
                <a:path w="218" h="269">
                  <a:moveTo>
                    <a:pt x="132" y="153"/>
                  </a:moveTo>
                  <a:lnTo>
                    <a:pt x="210" y="50"/>
                  </a:lnTo>
                  <a:lnTo>
                    <a:pt x="210" y="50"/>
                  </a:lnTo>
                  <a:lnTo>
                    <a:pt x="214" y="40"/>
                  </a:lnTo>
                  <a:lnTo>
                    <a:pt x="217" y="29"/>
                  </a:lnTo>
                  <a:lnTo>
                    <a:pt x="214" y="19"/>
                  </a:lnTo>
                  <a:lnTo>
                    <a:pt x="210" y="10"/>
                  </a:lnTo>
                  <a:lnTo>
                    <a:pt x="201" y="2"/>
                  </a:lnTo>
                  <a:lnTo>
                    <a:pt x="201" y="2"/>
                  </a:lnTo>
                  <a:lnTo>
                    <a:pt x="191" y="0"/>
                  </a:lnTo>
                  <a:lnTo>
                    <a:pt x="182" y="0"/>
                  </a:lnTo>
                  <a:lnTo>
                    <a:pt x="172" y="4"/>
                  </a:lnTo>
                  <a:lnTo>
                    <a:pt x="164" y="10"/>
                  </a:lnTo>
                  <a:lnTo>
                    <a:pt x="157" y="19"/>
                  </a:lnTo>
                  <a:lnTo>
                    <a:pt x="81" y="116"/>
                  </a:lnTo>
                  <a:lnTo>
                    <a:pt x="9" y="213"/>
                  </a:lnTo>
                  <a:lnTo>
                    <a:pt x="9" y="213"/>
                  </a:lnTo>
                  <a:lnTo>
                    <a:pt x="3" y="220"/>
                  </a:lnTo>
                  <a:lnTo>
                    <a:pt x="0" y="231"/>
                  </a:lnTo>
                  <a:lnTo>
                    <a:pt x="0" y="242"/>
                  </a:lnTo>
                  <a:lnTo>
                    <a:pt x="1" y="252"/>
                  </a:lnTo>
                  <a:lnTo>
                    <a:pt x="7" y="261"/>
                  </a:lnTo>
                  <a:lnTo>
                    <a:pt x="7" y="261"/>
                  </a:lnTo>
                  <a:lnTo>
                    <a:pt x="14" y="265"/>
                  </a:lnTo>
                  <a:lnTo>
                    <a:pt x="25" y="268"/>
                  </a:lnTo>
                  <a:lnTo>
                    <a:pt x="35" y="268"/>
                  </a:lnTo>
                  <a:lnTo>
                    <a:pt x="46" y="263"/>
                  </a:lnTo>
                  <a:lnTo>
                    <a:pt x="53" y="257"/>
                  </a:lnTo>
                  <a:lnTo>
                    <a:pt x="132" y="153"/>
                  </a:lnTo>
                  <a:lnTo>
                    <a:pt x="132" y="153"/>
                  </a:lnTo>
                </a:path>
              </a:pathLst>
            </a:custGeom>
            <a:solidFill>
              <a:srgbClr val="FFD80F"/>
            </a:solidFill>
            <a:ln w="9525" cap="rnd">
              <a:noFill/>
              <a:round/>
              <a:headEnd/>
              <a:tailEnd/>
            </a:ln>
            <a:effectLst/>
          </p:spPr>
          <p:txBody>
            <a:bodyPr/>
            <a:lstStyle/>
            <a:p>
              <a:pPr>
                <a:defRPr/>
              </a:pPr>
              <a:endParaRPr lang="en-US" dirty="0"/>
            </a:p>
          </p:txBody>
        </p:sp>
        <p:sp>
          <p:nvSpPr>
            <p:cNvPr id="20" name="Freeform 1044"/>
            <p:cNvSpPr>
              <a:spLocks/>
            </p:cNvSpPr>
            <p:nvPr/>
          </p:nvSpPr>
          <p:spPr bwMode="auto">
            <a:xfrm>
              <a:off x="1720" y="1212"/>
              <a:ext cx="222" cy="269"/>
            </a:xfrm>
            <a:custGeom>
              <a:avLst/>
              <a:gdLst/>
              <a:ahLst/>
              <a:cxnLst>
                <a:cxn ang="0">
                  <a:pos x="132" y="153"/>
                </a:cxn>
                <a:cxn ang="0">
                  <a:pos x="210" y="50"/>
                </a:cxn>
                <a:cxn ang="0">
                  <a:pos x="210" y="50"/>
                </a:cxn>
                <a:cxn ang="0">
                  <a:pos x="214" y="40"/>
                </a:cxn>
                <a:cxn ang="0">
                  <a:pos x="217" y="29"/>
                </a:cxn>
                <a:cxn ang="0">
                  <a:pos x="214" y="19"/>
                </a:cxn>
                <a:cxn ang="0">
                  <a:pos x="210" y="10"/>
                </a:cxn>
                <a:cxn ang="0">
                  <a:pos x="201" y="2"/>
                </a:cxn>
                <a:cxn ang="0">
                  <a:pos x="201" y="2"/>
                </a:cxn>
                <a:cxn ang="0">
                  <a:pos x="191" y="0"/>
                </a:cxn>
                <a:cxn ang="0">
                  <a:pos x="182" y="0"/>
                </a:cxn>
                <a:cxn ang="0">
                  <a:pos x="172" y="4"/>
                </a:cxn>
                <a:cxn ang="0">
                  <a:pos x="164" y="10"/>
                </a:cxn>
                <a:cxn ang="0">
                  <a:pos x="157" y="19"/>
                </a:cxn>
                <a:cxn ang="0">
                  <a:pos x="81" y="116"/>
                </a:cxn>
                <a:cxn ang="0">
                  <a:pos x="9" y="213"/>
                </a:cxn>
                <a:cxn ang="0">
                  <a:pos x="9" y="213"/>
                </a:cxn>
                <a:cxn ang="0">
                  <a:pos x="3" y="220"/>
                </a:cxn>
                <a:cxn ang="0">
                  <a:pos x="0" y="231"/>
                </a:cxn>
                <a:cxn ang="0">
                  <a:pos x="0" y="242"/>
                </a:cxn>
                <a:cxn ang="0">
                  <a:pos x="1" y="252"/>
                </a:cxn>
                <a:cxn ang="0">
                  <a:pos x="7" y="261"/>
                </a:cxn>
                <a:cxn ang="0">
                  <a:pos x="7" y="261"/>
                </a:cxn>
                <a:cxn ang="0">
                  <a:pos x="14" y="265"/>
                </a:cxn>
                <a:cxn ang="0">
                  <a:pos x="25" y="268"/>
                </a:cxn>
                <a:cxn ang="0">
                  <a:pos x="35" y="268"/>
                </a:cxn>
                <a:cxn ang="0">
                  <a:pos x="46" y="263"/>
                </a:cxn>
                <a:cxn ang="0">
                  <a:pos x="53" y="257"/>
                </a:cxn>
                <a:cxn ang="0">
                  <a:pos x="132" y="153"/>
                </a:cxn>
                <a:cxn ang="0">
                  <a:pos x="132" y="153"/>
                </a:cxn>
              </a:cxnLst>
              <a:rect l="0" t="0" r="r" b="b"/>
              <a:pathLst>
                <a:path w="218" h="269">
                  <a:moveTo>
                    <a:pt x="132" y="153"/>
                  </a:moveTo>
                  <a:lnTo>
                    <a:pt x="210" y="50"/>
                  </a:lnTo>
                  <a:lnTo>
                    <a:pt x="210" y="50"/>
                  </a:lnTo>
                  <a:lnTo>
                    <a:pt x="214" y="40"/>
                  </a:lnTo>
                  <a:lnTo>
                    <a:pt x="217" y="29"/>
                  </a:lnTo>
                  <a:lnTo>
                    <a:pt x="214" y="19"/>
                  </a:lnTo>
                  <a:lnTo>
                    <a:pt x="210" y="10"/>
                  </a:lnTo>
                  <a:lnTo>
                    <a:pt x="201" y="2"/>
                  </a:lnTo>
                  <a:lnTo>
                    <a:pt x="201" y="2"/>
                  </a:lnTo>
                  <a:lnTo>
                    <a:pt x="191" y="0"/>
                  </a:lnTo>
                  <a:lnTo>
                    <a:pt x="182" y="0"/>
                  </a:lnTo>
                  <a:lnTo>
                    <a:pt x="172" y="4"/>
                  </a:lnTo>
                  <a:lnTo>
                    <a:pt x="164" y="10"/>
                  </a:lnTo>
                  <a:lnTo>
                    <a:pt x="157" y="19"/>
                  </a:lnTo>
                  <a:lnTo>
                    <a:pt x="81" y="116"/>
                  </a:lnTo>
                  <a:lnTo>
                    <a:pt x="9" y="213"/>
                  </a:lnTo>
                  <a:lnTo>
                    <a:pt x="9" y="213"/>
                  </a:lnTo>
                  <a:lnTo>
                    <a:pt x="3" y="220"/>
                  </a:lnTo>
                  <a:lnTo>
                    <a:pt x="0" y="231"/>
                  </a:lnTo>
                  <a:lnTo>
                    <a:pt x="0" y="242"/>
                  </a:lnTo>
                  <a:lnTo>
                    <a:pt x="1" y="252"/>
                  </a:lnTo>
                  <a:lnTo>
                    <a:pt x="7" y="261"/>
                  </a:lnTo>
                  <a:lnTo>
                    <a:pt x="7" y="261"/>
                  </a:lnTo>
                  <a:lnTo>
                    <a:pt x="14" y="265"/>
                  </a:lnTo>
                  <a:lnTo>
                    <a:pt x="25" y="268"/>
                  </a:lnTo>
                  <a:lnTo>
                    <a:pt x="35" y="268"/>
                  </a:lnTo>
                  <a:lnTo>
                    <a:pt x="46" y="263"/>
                  </a:lnTo>
                  <a:lnTo>
                    <a:pt x="53" y="257"/>
                  </a:lnTo>
                  <a:lnTo>
                    <a:pt x="132" y="153"/>
                  </a:lnTo>
                  <a:lnTo>
                    <a:pt x="132" y="15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1" name="Freeform 1045"/>
            <p:cNvSpPr>
              <a:spLocks/>
            </p:cNvSpPr>
            <p:nvPr/>
          </p:nvSpPr>
          <p:spPr bwMode="auto">
            <a:xfrm>
              <a:off x="1375" y="959"/>
              <a:ext cx="247" cy="269"/>
            </a:xfrm>
            <a:custGeom>
              <a:avLst/>
              <a:gdLst/>
              <a:ahLst/>
              <a:cxnLst>
                <a:cxn ang="0">
                  <a:pos x="253" y="46"/>
                </a:cxn>
                <a:cxn ang="0">
                  <a:pos x="242" y="46"/>
                </a:cxn>
                <a:cxn ang="0">
                  <a:pos x="232" y="48"/>
                </a:cxn>
                <a:cxn ang="0">
                  <a:pos x="218" y="50"/>
                </a:cxn>
                <a:cxn ang="0">
                  <a:pos x="209" y="52"/>
                </a:cxn>
                <a:cxn ang="0">
                  <a:pos x="195" y="57"/>
                </a:cxn>
                <a:cxn ang="0">
                  <a:pos x="195" y="57"/>
                </a:cxn>
                <a:cxn ang="0">
                  <a:pos x="172" y="66"/>
                </a:cxn>
                <a:cxn ang="0">
                  <a:pos x="151" y="82"/>
                </a:cxn>
                <a:cxn ang="0">
                  <a:pos x="133" y="98"/>
                </a:cxn>
                <a:cxn ang="0">
                  <a:pos x="115" y="119"/>
                </a:cxn>
                <a:cxn ang="0">
                  <a:pos x="101" y="142"/>
                </a:cxn>
                <a:cxn ang="0">
                  <a:pos x="90" y="165"/>
                </a:cxn>
                <a:cxn ang="0">
                  <a:pos x="82" y="190"/>
                </a:cxn>
                <a:cxn ang="0">
                  <a:pos x="78" y="218"/>
                </a:cxn>
                <a:cxn ang="0">
                  <a:pos x="78" y="243"/>
                </a:cxn>
                <a:cxn ang="0">
                  <a:pos x="80" y="268"/>
                </a:cxn>
                <a:cxn ang="0">
                  <a:pos x="80" y="268"/>
                </a:cxn>
                <a:cxn ang="0">
                  <a:pos x="82" y="271"/>
                </a:cxn>
                <a:cxn ang="0">
                  <a:pos x="80" y="271"/>
                </a:cxn>
                <a:cxn ang="0">
                  <a:pos x="80" y="268"/>
                </a:cxn>
                <a:cxn ang="0">
                  <a:pos x="80" y="266"/>
                </a:cxn>
                <a:cxn ang="0">
                  <a:pos x="80" y="268"/>
                </a:cxn>
                <a:cxn ang="0">
                  <a:pos x="80" y="268"/>
                </a:cxn>
                <a:cxn ang="0">
                  <a:pos x="67" y="260"/>
                </a:cxn>
                <a:cxn ang="0">
                  <a:pos x="55" y="252"/>
                </a:cxn>
                <a:cxn ang="0">
                  <a:pos x="41" y="241"/>
                </a:cxn>
                <a:cxn ang="0">
                  <a:pos x="31" y="231"/>
                </a:cxn>
                <a:cxn ang="0">
                  <a:pos x="23" y="218"/>
                </a:cxn>
                <a:cxn ang="0">
                  <a:pos x="14" y="206"/>
                </a:cxn>
                <a:cxn ang="0">
                  <a:pos x="8" y="190"/>
                </a:cxn>
                <a:cxn ang="0">
                  <a:pos x="4" y="176"/>
                </a:cxn>
                <a:cxn ang="0">
                  <a:pos x="2" y="162"/>
                </a:cxn>
                <a:cxn ang="0">
                  <a:pos x="0" y="142"/>
                </a:cxn>
                <a:cxn ang="0">
                  <a:pos x="0" y="142"/>
                </a:cxn>
                <a:cxn ang="0">
                  <a:pos x="2" y="121"/>
                </a:cxn>
                <a:cxn ang="0">
                  <a:pos x="8" y="98"/>
                </a:cxn>
                <a:cxn ang="0">
                  <a:pos x="16" y="77"/>
                </a:cxn>
                <a:cxn ang="0">
                  <a:pos x="29" y="59"/>
                </a:cxn>
                <a:cxn ang="0">
                  <a:pos x="41" y="41"/>
                </a:cxn>
                <a:cxn ang="0">
                  <a:pos x="61" y="27"/>
                </a:cxn>
                <a:cxn ang="0">
                  <a:pos x="78" y="15"/>
                </a:cxn>
                <a:cxn ang="0">
                  <a:pos x="99" y="6"/>
                </a:cxn>
                <a:cxn ang="0">
                  <a:pos x="122"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4" y="38"/>
                </a:cxn>
                <a:cxn ang="0">
                  <a:pos x="253" y="46"/>
                </a:cxn>
                <a:cxn ang="0">
                  <a:pos x="253" y="46"/>
                </a:cxn>
              </a:cxnLst>
              <a:rect l="0" t="0" r="r" b="b"/>
              <a:pathLst>
                <a:path w="254" h="272">
                  <a:moveTo>
                    <a:pt x="253" y="46"/>
                  </a:moveTo>
                  <a:lnTo>
                    <a:pt x="242" y="46"/>
                  </a:lnTo>
                  <a:lnTo>
                    <a:pt x="232" y="48"/>
                  </a:lnTo>
                  <a:lnTo>
                    <a:pt x="218" y="50"/>
                  </a:lnTo>
                  <a:lnTo>
                    <a:pt x="209" y="52"/>
                  </a:lnTo>
                  <a:lnTo>
                    <a:pt x="195" y="57"/>
                  </a:lnTo>
                  <a:lnTo>
                    <a:pt x="195" y="57"/>
                  </a:lnTo>
                  <a:lnTo>
                    <a:pt x="172" y="66"/>
                  </a:lnTo>
                  <a:lnTo>
                    <a:pt x="151" y="82"/>
                  </a:lnTo>
                  <a:lnTo>
                    <a:pt x="133" y="98"/>
                  </a:lnTo>
                  <a:lnTo>
                    <a:pt x="115" y="119"/>
                  </a:lnTo>
                  <a:lnTo>
                    <a:pt x="101" y="142"/>
                  </a:lnTo>
                  <a:lnTo>
                    <a:pt x="90" y="165"/>
                  </a:lnTo>
                  <a:lnTo>
                    <a:pt x="82" y="190"/>
                  </a:lnTo>
                  <a:lnTo>
                    <a:pt x="78" y="218"/>
                  </a:lnTo>
                  <a:lnTo>
                    <a:pt x="78" y="243"/>
                  </a:lnTo>
                  <a:lnTo>
                    <a:pt x="80" y="268"/>
                  </a:lnTo>
                  <a:lnTo>
                    <a:pt x="80" y="268"/>
                  </a:lnTo>
                  <a:lnTo>
                    <a:pt x="82" y="271"/>
                  </a:lnTo>
                  <a:lnTo>
                    <a:pt x="80" y="271"/>
                  </a:lnTo>
                  <a:lnTo>
                    <a:pt x="80" y="268"/>
                  </a:lnTo>
                  <a:lnTo>
                    <a:pt x="80" y="266"/>
                  </a:lnTo>
                  <a:lnTo>
                    <a:pt x="80" y="268"/>
                  </a:lnTo>
                  <a:lnTo>
                    <a:pt x="80" y="268"/>
                  </a:lnTo>
                  <a:lnTo>
                    <a:pt x="67" y="260"/>
                  </a:lnTo>
                  <a:lnTo>
                    <a:pt x="55" y="252"/>
                  </a:lnTo>
                  <a:lnTo>
                    <a:pt x="41" y="241"/>
                  </a:lnTo>
                  <a:lnTo>
                    <a:pt x="31" y="231"/>
                  </a:lnTo>
                  <a:lnTo>
                    <a:pt x="23" y="218"/>
                  </a:lnTo>
                  <a:lnTo>
                    <a:pt x="14" y="206"/>
                  </a:lnTo>
                  <a:lnTo>
                    <a:pt x="8" y="190"/>
                  </a:lnTo>
                  <a:lnTo>
                    <a:pt x="4" y="176"/>
                  </a:lnTo>
                  <a:lnTo>
                    <a:pt x="2" y="162"/>
                  </a:lnTo>
                  <a:lnTo>
                    <a:pt x="0" y="142"/>
                  </a:lnTo>
                  <a:lnTo>
                    <a:pt x="0" y="142"/>
                  </a:lnTo>
                  <a:lnTo>
                    <a:pt x="2" y="121"/>
                  </a:lnTo>
                  <a:lnTo>
                    <a:pt x="8" y="98"/>
                  </a:lnTo>
                  <a:lnTo>
                    <a:pt x="16" y="77"/>
                  </a:lnTo>
                  <a:lnTo>
                    <a:pt x="29" y="59"/>
                  </a:lnTo>
                  <a:lnTo>
                    <a:pt x="41" y="41"/>
                  </a:lnTo>
                  <a:lnTo>
                    <a:pt x="61" y="27"/>
                  </a:lnTo>
                  <a:lnTo>
                    <a:pt x="78" y="15"/>
                  </a:lnTo>
                  <a:lnTo>
                    <a:pt x="99" y="6"/>
                  </a:lnTo>
                  <a:lnTo>
                    <a:pt x="122" y="2"/>
                  </a:lnTo>
                  <a:lnTo>
                    <a:pt x="145" y="0"/>
                  </a:lnTo>
                  <a:lnTo>
                    <a:pt x="145" y="0"/>
                  </a:lnTo>
                  <a:lnTo>
                    <a:pt x="158" y="0"/>
                  </a:lnTo>
                  <a:lnTo>
                    <a:pt x="170" y="2"/>
                  </a:lnTo>
                  <a:lnTo>
                    <a:pt x="183" y="4"/>
                  </a:lnTo>
                  <a:lnTo>
                    <a:pt x="193" y="6"/>
                  </a:lnTo>
                  <a:lnTo>
                    <a:pt x="206" y="13"/>
                  </a:lnTo>
                  <a:lnTo>
                    <a:pt x="214" y="16"/>
                  </a:lnTo>
                  <a:lnTo>
                    <a:pt x="225" y="23"/>
                  </a:lnTo>
                  <a:lnTo>
                    <a:pt x="236" y="31"/>
                  </a:lnTo>
                  <a:lnTo>
                    <a:pt x="244" y="38"/>
                  </a:lnTo>
                  <a:lnTo>
                    <a:pt x="253" y="46"/>
                  </a:lnTo>
                  <a:lnTo>
                    <a:pt x="253" y="46"/>
                  </a:lnTo>
                </a:path>
              </a:pathLst>
            </a:custGeom>
            <a:solidFill>
              <a:srgbClr val="FFD80F"/>
            </a:solidFill>
            <a:ln w="9525" cap="rnd">
              <a:noFill/>
              <a:round/>
              <a:headEnd/>
              <a:tailEnd/>
            </a:ln>
            <a:effectLst/>
          </p:spPr>
          <p:txBody>
            <a:bodyPr/>
            <a:lstStyle/>
            <a:p>
              <a:pPr>
                <a:defRPr/>
              </a:pPr>
              <a:endParaRPr lang="en-US" dirty="0"/>
            </a:p>
          </p:txBody>
        </p:sp>
        <p:sp>
          <p:nvSpPr>
            <p:cNvPr id="22" name="Freeform 1046"/>
            <p:cNvSpPr>
              <a:spLocks/>
            </p:cNvSpPr>
            <p:nvPr/>
          </p:nvSpPr>
          <p:spPr bwMode="auto">
            <a:xfrm>
              <a:off x="1375" y="959"/>
              <a:ext cx="247" cy="269"/>
            </a:xfrm>
            <a:custGeom>
              <a:avLst/>
              <a:gdLst/>
              <a:ahLst/>
              <a:cxnLst>
                <a:cxn ang="0">
                  <a:pos x="253" y="46"/>
                </a:cxn>
                <a:cxn ang="0">
                  <a:pos x="242" y="46"/>
                </a:cxn>
                <a:cxn ang="0">
                  <a:pos x="232" y="48"/>
                </a:cxn>
                <a:cxn ang="0">
                  <a:pos x="218" y="50"/>
                </a:cxn>
                <a:cxn ang="0">
                  <a:pos x="209" y="52"/>
                </a:cxn>
                <a:cxn ang="0">
                  <a:pos x="195" y="57"/>
                </a:cxn>
                <a:cxn ang="0">
                  <a:pos x="195" y="57"/>
                </a:cxn>
                <a:cxn ang="0">
                  <a:pos x="172" y="66"/>
                </a:cxn>
                <a:cxn ang="0">
                  <a:pos x="151" y="82"/>
                </a:cxn>
                <a:cxn ang="0">
                  <a:pos x="133" y="98"/>
                </a:cxn>
                <a:cxn ang="0">
                  <a:pos x="115" y="119"/>
                </a:cxn>
                <a:cxn ang="0">
                  <a:pos x="101" y="142"/>
                </a:cxn>
                <a:cxn ang="0">
                  <a:pos x="90" y="165"/>
                </a:cxn>
                <a:cxn ang="0">
                  <a:pos x="82" y="190"/>
                </a:cxn>
                <a:cxn ang="0">
                  <a:pos x="78" y="218"/>
                </a:cxn>
                <a:cxn ang="0">
                  <a:pos x="78" y="243"/>
                </a:cxn>
                <a:cxn ang="0">
                  <a:pos x="80" y="268"/>
                </a:cxn>
                <a:cxn ang="0">
                  <a:pos x="80" y="268"/>
                </a:cxn>
                <a:cxn ang="0">
                  <a:pos x="82" y="271"/>
                </a:cxn>
                <a:cxn ang="0">
                  <a:pos x="80" y="271"/>
                </a:cxn>
                <a:cxn ang="0">
                  <a:pos x="80" y="268"/>
                </a:cxn>
                <a:cxn ang="0">
                  <a:pos x="80" y="266"/>
                </a:cxn>
                <a:cxn ang="0">
                  <a:pos x="80" y="268"/>
                </a:cxn>
                <a:cxn ang="0">
                  <a:pos x="80" y="268"/>
                </a:cxn>
                <a:cxn ang="0">
                  <a:pos x="67" y="260"/>
                </a:cxn>
                <a:cxn ang="0">
                  <a:pos x="55" y="252"/>
                </a:cxn>
                <a:cxn ang="0">
                  <a:pos x="41" y="241"/>
                </a:cxn>
                <a:cxn ang="0">
                  <a:pos x="31" y="231"/>
                </a:cxn>
                <a:cxn ang="0">
                  <a:pos x="23" y="218"/>
                </a:cxn>
                <a:cxn ang="0">
                  <a:pos x="14" y="206"/>
                </a:cxn>
                <a:cxn ang="0">
                  <a:pos x="8" y="190"/>
                </a:cxn>
                <a:cxn ang="0">
                  <a:pos x="4" y="176"/>
                </a:cxn>
                <a:cxn ang="0">
                  <a:pos x="2" y="162"/>
                </a:cxn>
                <a:cxn ang="0">
                  <a:pos x="0" y="142"/>
                </a:cxn>
                <a:cxn ang="0">
                  <a:pos x="0" y="142"/>
                </a:cxn>
                <a:cxn ang="0">
                  <a:pos x="2" y="121"/>
                </a:cxn>
                <a:cxn ang="0">
                  <a:pos x="8" y="98"/>
                </a:cxn>
                <a:cxn ang="0">
                  <a:pos x="16" y="77"/>
                </a:cxn>
                <a:cxn ang="0">
                  <a:pos x="29" y="59"/>
                </a:cxn>
                <a:cxn ang="0">
                  <a:pos x="41" y="41"/>
                </a:cxn>
                <a:cxn ang="0">
                  <a:pos x="61" y="27"/>
                </a:cxn>
                <a:cxn ang="0">
                  <a:pos x="78" y="15"/>
                </a:cxn>
                <a:cxn ang="0">
                  <a:pos x="99" y="6"/>
                </a:cxn>
                <a:cxn ang="0">
                  <a:pos x="122"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4" y="38"/>
                </a:cxn>
                <a:cxn ang="0">
                  <a:pos x="253" y="46"/>
                </a:cxn>
                <a:cxn ang="0">
                  <a:pos x="253" y="46"/>
                </a:cxn>
              </a:cxnLst>
              <a:rect l="0" t="0" r="r" b="b"/>
              <a:pathLst>
                <a:path w="254" h="272">
                  <a:moveTo>
                    <a:pt x="253" y="46"/>
                  </a:moveTo>
                  <a:lnTo>
                    <a:pt x="242" y="46"/>
                  </a:lnTo>
                  <a:lnTo>
                    <a:pt x="232" y="48"/>
                  </a:lnTo>
                  <a:lnTo>
                    <a:pt x="218" y="50"/>
                  </a:lnTo>
                  <a:lnTo>
                    <a:pt x="209" y="52"/>
                  </a:lnTo>
                  <a:lnTo>
                    <a:pt x="195" y="57"/>
                  </a:lnTo>
                  <a:lnTo>
                    <a:pt x="195" y="57"/>
                  </a:lnTo>
                  <a:lnTo>
                    <a:pt x="172" y="66"/>
                  </a:lnTo>
                  <a:lnTo>
                    <a:pt x="151" y="82"/>
                  </a:lnTo>
                  <a:lnTo>
                    <a:pt x="133" y="98"/>
                  </a:lnTo>
                  <a:lnTo>
                    <a:pt x="115" y="119"/>
                  </a:lnTo>
                  <a:lnTo>
                    <a:pt x="101" y="142"/>
                  </a:lnTo>
                  <a:lnTo>
                    <a:pt x="90" y="165"/>
                  </a:lnTo>
                  <a:lnTo>
                    <a:pt x="82" y="190"/>
                  </a:lnTo>
                  <a:lnTo>
                    <a:pt x="78" y="218"/>
                  </a:lnTo>
                  <a:lnTo>
                    <a:pt x="78" y="243"/>
                  </a:lnTo>
                  <a:lnTo>
                    <a:pt x="80" y="268"/>
                  </a:lnTo>
                  <a:lnTo>
                    <a:pt x="80" y="268"/>
                  </a:lnTo>
                  <a:lnTo>
                    <a:pt x="82" y="271"/>
                  </a:lnTo>
                  <a:lnTo>
                    <a:pt x="80" y="271"/>
                  </a:lnTo>
                  <a:lnTo>
                    <a:pt x="80" y="268"/>
                  </a:lnTo>
                  <a:lnTo>
                    <a:pt x="80" y="266"/>
                  </a:lnTo>
                  <a:lnTo>
                    <a:pt x="80" y="268"/>
                  </a:lnTo>
                  <a:lnTo>
                    <a:pt x="80" y="268"/>
                  </a:lnTo>
                  <a:lnTo>
                    <a:pt x="67" y="260"/>
                  </a:lnTo>
                  <a:lnTo>
                    <a:pt x="55" y="252"/>
                  </a:lnTo>
                  <a:lnTo>
                    <a:pt x="41" y="241"/>
                  </a:lnTo>
                  <a:lnTo>
                    <a:pt x="31" y="231"/>
                  </a:lnTo>
                  <a:lnTo>
                    <a:pt x="23" y="218"/>
                  </a:lnTo>
                  <a:lnTo>
                    <a:pt x="14" y="206"/>
                  </a:lnTo>
                  <a:lnTo>
                    <a:pt x="8" y="190"/>
                  </a:lnTo>
                  <a:lnTo>
                    <a:pt x="4" y="176"/>
                  </a:lnTo>
                  <a:lnTo>
                    <a:pt x="2" y="162"/>
                  </a:lnTo>
                  <a:lnTo>
                    <a:pt x="0" y="142"/>
                  </a:lnTo>
                  <a:lnTo>
                    <a:pt x="0" y="142"/>
                  </a:lnTo>
                  <a:lnTo>
                    <a:pt x="2" y="121"/>
                  </a:lnTo>
                  <a:lnTo>
                    <a:pt x="8" y="98"/>
                  </a:lnTo>
                  <a:lnTo>
                    <a:pt x="16" y="77"/>
                  </a:lnTo>
                  <a:lnTo>
                    <a:pt x="29" y="59"/>
                  </a:lnTo>
                  <a:lnTo>
                    <a:pt x="41" y="41"/>
                  </a:lnTo>
                  <a:lnTo>
                    <a:pt x="61" y="27"/>
                  </a:lnTo>
                  <a:lnTo>
                    <a:pt x="78" y="15"/>
                  </a:lnTo>
                  <a:lnTo>
                    <a:pt x="99" y="6"/>
                  </a:lnTo>
                  <a:lnTo>
                    <a:pt x="122" y="2"/>
                  </a:lnTo>
                  <a:lnTo>
                    <a:pt x="145" y="0"/>
                  </a:lnTo>
                  <a:lnTo>
                    <a:pt x="145" y="0"/>
                  </a:lnTo>
                  <a:lnTo>
                    <a:pt x="158" y="0"/>
                  </a:lnTo>
                  <a:lnTo>
                    <a:pt x="170" y="2"/>
                  </a:lnTo>
                  <a:lnTo>
                    <a:pt x="183" y="4"/>
                  </a:lnTo>
                  <a:lnTo>
                    <a:pt x="193" y="6"/>
                  </a:lnTo>
                  <a:lnTo>
                    <a:pt x="206" y="13"/>
                  </a:lnTo>
                  <a:lnTo>
                    <a:pt x="214" y="16"/>
                  </a:lnTo>
                  <a:lnTo>
                    <a:pt x="225" y="23"/>
                  </a:lnTo>
                  <a:lnTo>
                    <a:pt x="236" y="31"/>
                  </a:lnTo>
                  <a:lnTo>
                    <a:pt x="244" y="38"/>
                  </a:lnTo>
                  <a:lnTo>
                    <a:pt x="253" y="46"/>
                  </a:lnTo>
                  <a:lnTo>
                    <a:pt x="253" y="4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3" name="Freeform 1047"/>
            <p:cNvSpPr>
              <a:spLocks/>
            </p:cNvSpPr>
            <p:nvPr/>
          </p:nvSpPr>
          <p:spPr bwMode="auto">
            <a:xfrm>
              <a:off x="1267" y="882"/>
              <a:ext cx="245" cy="245"/>
            </a:xfrm>
            <a:custGeom>
              <a:avLst/>
              <a:gdLst/>
              <a:ahLst/>
              <a:cxnLst>
                <a:cxn ang="0">
                  <a:pos x="8" y="82"/>
                </a:cxn>
                <a:cxn ang="0">
                  <a:pos x="4" y="101"/>
                </a:cxn>
                <a:cxn ang="0">
                  <a:pos x="2" y="122"/>
                </a:cxn>
                <a:cxn ang="0">
                  <a:pos x="4" y="140"/>
                </a:cxn>
                <a:cxn ang="0">
                  <a:pos x="15" y="177"/>
                </a:cxn>
                <a:cxn ang="0">
                  <a:pos x="38" y="205"/>
                </a:cxn>
                <a:cxn ang="0">
                  <a:pos x="67" y="229"/>
                </a:cxn>
                <a:cxn ang="0">
                  <a:pos x="103" y="239"/>
                </a:cxn>
                <a:cxn ang="0">
                  <a:pos x="124" y="242"/>
                </a:cxn>
                <a:cxn ang="0">
                  <a:pos x="162" y="235"/>
                </a:cxn>
                <a:cxn ang="0">
                  <a:pos x="193" y="218"/>
                </a:cxn>
                <a:cxn ang="0">
                  <a:pos x="220" y="191"/>
                </a:cxn>
                <a:cxn ang="0">
                  <a:pos x="238" y="159"/>
                </a:cxn>
                <a:cxn ang="0">
                  <a:pos x="244" y="119"/>
                </a:cxn>
                <a:cxn ang="0">
                  <a:pos x="241" y="101"/>
                </a:cxn>
                <a:cxn ang="0">
                  <a:pos x="229" y="64"/>
                </a:cxn>
                <a:cxn ang="0">
                  <a:pos x="208" y="34"/>
                </a:cxn>
                <a:cxn ang="0">
                  <a:pos x="179" y="12"/>
                </a:cxn>
                <a:cxn ang="0">
                  <a:pos x="140" y="2"/>
                </a:cxn>
                <a:cxn ang="0">
                  <a:pos x="122" y="0"/>
                </a:cxn>
                <a:cxn ang="0">
                  <a:pos x="107" y="0"/>
                </a:cxn>
                <a:cxn ang="0">
                  <a:pos x="92" y="4"/>
                </a:cxn>
                <a:cxn ang="0">
                  <a:pos x="78" y="8"/>
                </a:cxn>
                <a:cxn ang="0">
                  <a:pos x="65" y="14"/>
                </a:cxn>
                <a:cxn ang="0">
                  <a:pos x="52" y="23"/>
                </a:cxn>
                <a:cxn ang="0">
                  <a:pos x="48" y="20"/>
                </a:cxn>
                <a:cxn ang="0">
                  <a:pos x="40" y="16"/>
                </a:cxn>
                <a:cxn ang="0">
                  <a:pos x="31" y="14"/>
                </a:cxn>
                <a:cxn ang="0">
                  <a:pos x="20" y="16"/>
                </a:cxn>
                <a:cxn ang="0">
                  <a:pos x="6" y="27"/>
                </a:cxn>
                <a:cxn ang="0">
                  <a:pos x="0" y="48"/>
                </a:cxn>
                <a:cxn ang="0">
                  <a:pos x="0" y="52"/>
                </a:cxn>
                <a:cxn ang="0">
                  <a:pos x="4" y="62"/>
                </a:cxn>
                <a:cxn ang="0">
                  <a:pos x="13" y="71"/>
                </a:cxn>
              </a:cxnLst>
              <a:rect l="0" t="0" r="r" b="b"/>
              <a:pathLst>
                <a:path w="245" h="243">
                  <a:moveTo>
                    <a:pt x="13" y="71"/>
                  </a:moveTo>
                  <a:lnTo>
                    <a:pt x="8" y="82"/>
                  </a:lnTo>
                  <a:lnTo>
                    <a:pt x="6" y="90"/>
                  </a:lnTo>
                  <a:lnTo>
                    <a:pt x="4" y="101"/>
                  </a:lnTo>
                  <a:lnTo>
                    <a:pt x="2" y="111"/>
                  </a:lnTo>
                  <a:lnTo>
                    <a:pt x="2" y="122"/>
                  </a:lnTo>
                  <a:lnTo>
                    <a:pt x="2" y="122"/>
                  </a:lnTo>
                  <a:lnTo>
                    <a:pt x="4" y="140"/>
                  </a:lnTo>
                  <a:lnTo>
                    <a:pt x="8" y="159"/>
                  </a:lnTo>
                  <a:lnTo>
                    <a:pt x="15" y="177"/>
                  </a:lnTo>
                  <a:lnTo>
                    <a:pt x="25" y="193"/>
                  </a:lnTo>
                  <a:lnTo>
                    <a:pt x="38" y="205"/>
                  </a:lnTo>
                  <a:lnTo>
                    <a:pt x="52" y="218"/>
                  </a:lnTo>
                  <a:lnTo>
                    <a:pt x="67" y="229"/>
                  </a:lnTo>
                  <a:lnTo>
                    <a:pt x="84" y="235"/>
                  </a:lnTo>
                  <a:lnTo>
                    <a:pt x="103" y="239"/>
                  </a:lnTo>
                  <a:lnTo>
                    <a:pt x="124" y="242"/>
                  </a:lnTo>
                  <a:lnTo>
                    <a:pt x="124" y="242"/>
                  </a:lnTo>
                  <a:lnTo>
                    <a:pt x="142" y="239"/>
                  </a:lnTo>
                  <a:lnTo>
                    <a:pt x="162" y="235"/>
                  </a:lnTo>
                  <a:lnTo>
                    <a:pt x="179" y="227"/>
                  </a:lnTo>
                  <a:lnTo>
                    <a:pt x="193" y="218"/>
                  </a:lnTo>
                  <a:lnTo>
                    <a:pt x="208" y="205"/>
                  </a:lnTo>
                  <a:lnTo>
                    <a:pt x="220" y="191"/>
                  </a:lnTo>
                  <a:lnTo>
                    <a:pt x="231" y="177"/>
                  </a:lnTo>
                  <a:lnTo>
                    <a:pt x="238" y="159"/>
                  </a:lnTo>
                  <a:lnTo>
                    <a:pt x="241" y="140"/>
                  </a:lnTo>
                  <a:lnTo>
                    <a:pt x="244" y="119"/>
                  </a:lnTo>
                  <a:lnTo>
                    <a:pt x="244" y="119"/>
                  </a:lnTo>
                  <a:lnTo>
                    <a:pt x="241" y="101"/>
                  </a:lnTo>
                  <a:lnTo>
                    <a:pt x="238" y="82"/>
                  </a:lnTo>
                  <a:lnTo>
                    <a:pt x="229" y="64"/>
                  </a:lnTo>
                  <a:lnTo>
                    <a:pt x="218" y="48"/>
                  </a:lnTo>
                  <a:lnTo>
                    <a:pt x="208" y="34"/>
                  </a:lnTo>
                  <a:lnTo>
                    <a:pt x="193" y="23"/>
                  </a:lnTo>
                  <a:lnTo>
                    <a:pt x="179" y="12"/>
                  </a:lnTo>
                  <a:lnTo>
                    <a:pt x="160" y="6"/>
                  </a:lnTo>
                  <a:lnTo>
                    <a:pt x="140" y="2"/>
                  </a:lnTo>
                  <a:lnTo>
                    <a:pt x="122" y="0"/>
                  </a:lnTo>
                  <a:lnTo>
                    <a:pt x="122" y="0"/>
                  </a:lnTo>
                  <a:lnTo>
                    <a:pt x="114" y="0"/>
                  </a:lnTo>
                  <a:lnTo>
                    <a:pt x="107" y="0"/>
                  </a:lnTo>
                  <a:lnTo>
                    <a:pt x="98" y="2"/>
                  </a:lnTo>
                  <a:lnTo>
                    <a:pt x="92" y="4"/>
                  </a:lnTo>
                  <a:lnTo>
                    <a:pt x="84" y="6"/>
                  </a:lnTo>
                  <a:lnTo>
                    <a:pt x="78" y="8"/>
                  </a:lnTo>
                  <a:lnTo>
                    <a:pt x="71" y="12"/>
                  </a:lnTo>
                  <a:lnTo>
                    <a:pt x="65" y="14"/>
                  </a:lnTo>
                  <a:lnTo>
                    <a:pt x="57" y="18"/>
                  </a:lnTo>
                  <a:lnTo>
                    <a:pt x="52" y="23"/>
                  </a:lnTo>
                  <a:lnTo>
                    <a:pt x="52" y="23"/>
                  </a:lnTo>
                  <a:lnTo>
                    <a:pt x="48" y="20"/>
                  </a:lnTo>
                  <a:lnTo>
                    <a:pt x="43" y="18"/>
                  </a:lnTo>
                  <a:lnTo>
                    <a:pt x="40" y="16"/>
                  </a:lnTo>
                  <a:lnTo>
                    <a:pt x="36" y="14"/>
                  </a:lnTo>
                  <a:lnTo>
                    <a:pt x="31" y="14"/>
                  </a:lnTo>
                  <a:lnTo>
                    <a:pt x="31" y="14"/>
                  </a:lnTo>
                  <a:lnTo>
                    <a:pt x="20" y="16"/>
                  </a:lnTo>
                  <a:lnTo>
                    <a:pt x="13" y="20"/>
                  </a:lnTo>
                  <a:lnTo>
                    <a:pt x="6" y="27"/>
                  </a:lnTo>
                  <a:lnTo>
                    <a:pt x="2" y="37"/>
                  </a:lnTo>
                  <a:lnTo>
                    <a:pt x="0" y="48"/>
                  </a:lnTo>
                  <a:lnTo>
                    <a:pt x="0" y="48"/>
                  </a:lnTo>
                  <a:lnTo>
                    <a:pt x="0" y="52"/>
                  </a:lnTo>
                  <a:lnTo>
                    <a:pt x="2" y="59"/>
                  </a:lnTo>
                  <a:lnTo>
                    <a:pt x="4" y="62"/>
                  </a:lnTo>
                  <a:lnTo>
                    <a:pt x="8" y="67"/>
                  </a:lnTo>
                  <a:lnTo>
                    <a:pt x="13" y="71"/>
                  </a:lnTo>
                  <a:lnTo>
                    <a:pt x="13" y="71"/>
                  </a:lnTo>
                </a:path>
              </a:pathLst>
            </a:custGeom>
            <a:solidFill>
              <a:srgbClr val="FFD80F"/>
            </a:solidFill>
            <a:ln w="9525" cap="rnd">
              <a:noFill/>
              <a:round/>
              <a:headEnd/>
              <a:tailEnd/>
            </a:ln>
            <a:effectLst/>
          </p:spPr>
          <p:txBody>
            <a:bodyPr/>
            <a:lstStyle/>
            <a:p>
              <a:pPr>
                <a:defRPr/>
              </a:pPr>
              <a:endParaRPr lang="en-US" dirty="0"/>
            </a:p>
          </p:txBody>
        </p:sp>
        <p:sp>
          <p:nvSpPr>
            <p:cNvPr id="24" name="Freeform 1048"/>
            <p:cNvSpPr>
              <a:spLocks/>
            </p:cNvSpPr>
            <p:nvPr/>
          </p:nvSpPr>
          <p:spPr bwMode="auto">
            <a:xfrm>
              <a:off x="1267" y="882"/>
              <a:ext cx="245" cy="245"/>
            </a:xfrm>
            <a:custGeom>
              <a:avLst/>
              <a:gdLst/>
              <a:ahLst/>
              <a:cxnLst>
                <a:cxn ang="0">
                  <a:pos x="8" y="82"/>
                </a:cxn>
                <a:cxn ang="0">
                  <a:pos x="4" y="101"/>
                </a:cxn>
                <a:cxn ang="0">
                  <a:pos x="2" y="122"/>
                </a:cxn>
                <a:cxn ang="0">
                  <a:pos x="4" y="140"/>
                </a:cxn>
                <a:cxn ang="0">
                  <a:pos x="15" y="177"/>
                </a:cxn>
                <a:cxn ang="0">
                  <a:pos x="38" y="205"/>
                </a:cxn>
                <a:cxn ang="0">
                  <a:pos x="67" y="229"/>
                </a:cxn>
                <a:cxn ang="0">
                  <a:pos x="103" y="239"/>
                </a:cxn>
                <a:cxn ang="0">
                  <a:pos x="124" y="242"/>
                </a:cxn>
                <a:cxn ang="0">
                  <a:pos x="162" y="235"/>
                </a:cxn>
                <a:cxn ang="0">
                  <a:pos x="193" y="218"/>
                </a:cxn>
                <a:cxn ang="0">
                  <a:pos x="220" y="191"/>
                </a:cxn>
                <a:cxn ang="0">
                  <a:pos x="238" y="159"/>
                </a:cxn>
                <a:cxn ang="0">
                  <a:pos x="244" y="119"/>
                </a:cxn>
                <a:cxn ang="0">
                  <a:pos x="241" y="101"/>
                </a:cxn>
                <a:cxn ang="0">
                  <a:pos x="229" y="64"/>
                </a:cxn>
                <a:cxn ang="0">
                  <a:pos x="208" y="34"/>
                </a:cxn>
                <a:cxn ang="0">
                  <a:pos x="179" y="12"/>
                </a:cxn>
                <a:cxn ang="0">
                  <a:pos x="140" y="2"/>
                </a:cxn>
                <a:cxn ang="0">
                  <a:pos x="122" y="0"/>
                </a:cxn>
                <a:cxn ang="0">
                  <a:pos x="107" y="0"/>
                </a:cxn>
                <a:cxn ang="0">
                  <a:pos x="92" y="4"/>
                </a:cxn>
                <a:cxn ang="0">
                  <a:pos x="78" y="8"/>
                </a:cxn>
                <a:cxn ang="0">
                  <a:pos x="65" y="14"/>
                </a:cxn>
                <a:cxn ang="0">
                  <a:pos x="52" y="23"/>
                </a:cxn>
                <a:cxn ang="0">
                  <a:pos x="48" y="20"/>
                </a:cxn>
                <a:cxn ang="0">
                  <a:pos x="40" y="16"/>
                </a:cxn>
                <a:cxn ang="0">
                  <a:pos x="31" y="14"/>
                </a:cxn>
                <a:cxn ang="0">
                  <a:pos x="20" y="16"/>
                </a:cxn>
                <a:cxn ang="0">
                  <a:pos x="6" y="27"/>
                </a:cxn>
                <a:cxn ang="0">
                  <a:pos x="0" y="48"/>
                </a:cxn>
                <a:cxn ang="0">
                  <a:pos x="0" y="52"/>
                </a:cxn>
                <a:cxn ang="0">
                  <a:pos x="4" y="62"/>
                </a:cxn>
                <a:cxn ang="0">
                  <a:pos x="13" y="71"/>
                </a:cxn>
              </a:cxnLst>
              <a:rect l="0" t="0" r="r" b="b"/>
              <a:pathLst>
                <a:path w="245" h="243">
                  <a:moveTo>
                    <a:pt x="13" y="71"/>
                  </a:moveTo>
                  <a:lnTo>
                    <a:pt x="8" y="82"/>
                  </a:lnTo>
                  <a:lnTo>
                    <a:pt x="6" y="90"/>
                  </a:lnTo>
                  <a:lnTo>
                    <a:pt x="4" y="101"/>
                  </a:lnTo>
                  <a:lnTo>
                    <a:pt x="2" y="111"/>
                  </a:lnTo>
                  <a:lnTo>
                    <a:pt x="2" y="122"/>
                  </a:lnTo>
                  <a:lnTo>
                    <a:pt x="2" y="122"/>
                  </a:lnTo>
                  <a:lnTo>
                    <a:pt x="4" y="140"/>
                  </a:lnTo>
                  <a:lnTo>
                    <a:pt x="8" y="159"/>
                  </a:lnTo>
                  <a:lnTo>
                    <a:pt x="15" y="177"/>
                  </a:lnTo>
                  <a:lnTo>
                    <a:pt x="25" y="193"/>
                  </a:lnTo>
                  <a:lnTo>
                    <a:pt x="38" y="205"/>
                  </a:lnTo>
                  <a:lnTo>
                    <a:pt x="52" y="218"/>
                  </a:lnTo>
                  <a:lnTo>
                    <a:pt x="67" y="229"/>
                  </a:lnTo>
                  <a:lnTo>
                    <a:pt x="84" y="235"/>
                  </a:lnTo>
                  <a:lnTo>
                    <a:pt x="103" y="239"/>
                  </a:lnTo>
                  <a:lnTo>
                    <a:pt x="124" y="242"/>
                  </a:lnTo>
                  <a:lnTo>
                    <a:pt x="124" y="242"/>
                  </a:lnTo>
                  <a:lnTo>
                    <a:pt x="142" y="239"/>
                  </a:lnTo>
                  <a:lnTo>
                    <a:pt x="162" y="235"/>
                  </a:lnTo>
                  <a:lnTo>
                    <a:pt x="179" y="227"/>
                  </a:lnTo>
                  <a:lnTo>
                    <a:pt x="193" y="218"/>
                  </a:lnTo>
                  <a:lnTo>
                    <a:pt x="208" y="205"/>
                  </a:lnTo>
                  <a:lnTo>
                    <a:pt x="220" y="191"/>
                  </a:lnTo>
                  <a:lnTo>
                    <a:pt x="231" y="177"/>
                  </a:lnTo>
                  <a:lnTo>
                    <a:pt x="238" y="159"/>
                  </a:lnTo>
                  <a:lnTo>
                    <a:pt x="241" y="140"/>
                  </a:lnTo>
                  <a:lnTo>
                    <a:pt x="244" y="119"/>
                  </a:lnTo>
                  <a:lnTo>
                    <a:pt x="244" y="119"/>
                  </a:lnTo>
                  <a:lnTo>
                    <a:pt x="241" y="101"/>
                  </a:lnTo>
                  <a:lnTo>
                    <a:pt x="238" y="82"/>
                  </a:lnTo>
                  <a:lnTo>
                    <a:pt x="229" y="64"/>
                  </a:lnTo>
                  <a:lnTo>
                    <a:pt x="218" y="48"/>
                  </a:lnTo>
                  <a:lnTo>
                    <a:pt x="208" y="34"/>
                  </a:lnTo>
                  <a:lnTo>
                    <a:pt x="193" y="23"/>
                  </a:lnTo>
                  <a:lnTo>
                    <a:pt x="179" y="12"/>
                  </a:lnTo>
                  <a:lnTo>
                    <a:pt x="160" y="6"/>
                  </a:lnTo>
                  <a:lnTo>
                    <a:pt x="140" y="2"/>
                  </a:lnTo>
                  <a:lnTo>
                    <a:pt x="122" y="0"/>
                  </a:lnTo>
                  <a:lnTo>
                    <a:pt x="122" y="0"/>
                  </a:lnTo>
                  <a:lnTo>
                    <a:pt x="114" y="0"/>
                  </a:lnTo>
                  <a:lnTo>
                    <a:pt x="107" y="0"/>
                  </a:lnTo>
                  <a:lnTo>
                    <a:pt x="98" y="2"/>
                  </a:lnTo>
                  <a:lnTo>
                    <a:pt x="92" y="4"/>
                  </a:lnTo>
                  <a:lnTo>
                    <a:pt x="84" y="6"/>
                  </a:lnTo>
                  <a:lnTo>
                    <a:pt x="78" y="8"/>
                  </a:lnTo>
                  <a:lnTo>
                    <a:pt x="71" y="12"/>
                  </a:lnTo>
                  <a:lnTo>
                    <a:pt x="65" y="14"/>
                  </a:lnTo>
                  <a:lnTo>
                    <a:pt x="57" y="18"/>
                  </a:lnTo>
                  <a:lnTo>
                    <a:pt x="52" y="23"/>
                  </a:lnTo>
                  <a:lnTo>
                    <a:pt x="52" y="23"/>
                  </a:lnTo>
                  <a:lnTo>
                    <a:pt x="48" y="20"/>
                  </a:lnTo>
                  <a:lnTo>
                    <a:pt x="43" y="18"/>
                  </a:lnTo>
                  <a:lnTo>
                    <a:pt x="40" y="16"/>
                  </a:lnTo>
                  <a:lnTo>
                    <a:pt x="36" y="14"/>
                  </a:lnTo>
                  <a:lnTo>
                    <a:pt x="31" y="14"/>
                  </a:lnTo>
                  <a:lnTo>
                    <a:pt x="31" y="14"/>
                  </a:lnTo>
                  <a:lnTo>
                    <a:pt x="20" y="16"/>
                  </a:lnTo>
                  <a:lnTo>
                    <a:pt x="13" y="20"/>
                  </a:lnTo>
                  <a:lnTo>
                    <a:pt x="6" y="27"/>
                  </a:lnTo>
                  <a:lnTo>
                    <a:pt x="2" y="37"/>
                  </a:lnTo>
                  <a:lnTo>
                    <a:pt x="0" y="48"/>
                  </a:lnTo>
                  <a:lnTo>
                    <a:pt x="0" y="48"/>
                  </a:lnTo>
                  <a:lnTo>
                    <a:pt x="0" y="52"/>
                  </a:lnTo>
                  <a:lnTo>
                    <a:pt x="2" y="59"/>
                  </a:lnTo>
                  <a:lnTo>
                    <a:pt x="4" y="62"/>
                  </a:lnTo>
                  <a:lnTo>
                    <a:pt x="8" y="67"/>
                  </a:lnTo>
                  <a:lnTo>
                    <a:pt x="13" y="71"/>
                  </a:lnTo>
                  <a:lnTo>
                    <a:pt x="13" y="7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5" name="Freeform 1049"/>
            <p:cNvSpPr>
              <a:spLocks/>
            </p:cNvSpPr>
            <p:nvPr/>
          </p:nvSpPr>
          <p:spPr bwMode="auto">
            <a:xfrm>
              <a:off x="2066" y="1005"/>
              <a:ext cx="148" cy="244"/>
            </a:xfrm>
            <a:custGeom>
              <a:avLst/>
              <a:gdLst/>
              <a:ahLst/>
              <a:cxnLst>
                <a:cxn ang="0">
                  <a:pos x="134" y="80"/>
                </a:cxn>
                <a:cxn ang="0">
                  <a:pos x="141" y="75"/>
                </a:cxn>
                <a:cxn ang="0">
                  <a:pos x="144" y="69"/>
                </a:cxn>
                <a:cxn ang="0">
                  <a:pos x="146" y="60"/>
                </a:cxn>
                <a:cxn ang="0">
                  <a:pos x="149" y="55"/>
                </a:cxn>
                <a:cxn ang="0">
                  <a:pos x="149" y="46"/>
                </a:cxn>
                <a:cxn ang="0">
                  <a:pos x="149" y="39"/>
                </a:cxn>
                <a:cxn ang="0">
                  <a:pos x="146" y="34"/>
                </a:cxn>
                <a:cxn ang="0">
                  <a:pos x="142" y="25"/>
                </a:cxn>
                <a:cxn ang="0">
                  <a:pos x="141" y="20"/>
                </a:cxn>
                <a:cxn ang="0">
                  <a:pos x="134" y="14"/>
                </a:cxn>
                <a:cxn ang="0">
                  <a:pos x="134" y="14"/>
                </a:cxn>
                <a:cxn ang="0">
                  <a:pos x="128" y="8"/>
                </a:cxn>
                <a:cxn ang="0">
                  <a:pos x="121" y="4"/>
                </a:cxn>
                <a:cxn ang="0">
                  <a:pos x="116" y="2"/>
                </a:cxn>
                <a:cxn ang="0">
                  <a:pos x="109" y="0"/>
                </a:cxn>
                <a:cxn ang="0">
                  <a:pos x="100" y="0"/>
                </a:cxn>
                <a:cxn ang="0">
                  <a:pos x="94" y="0"/>
                </a:cxn>
                <a:cxn ang="0">
                  <a:pos x="86" y="2"/>
                </a:cxn>
                <a:cxn ang="0">
                  <a:pos x="79" y="6"/>
                </a:cxn>
                <a:cxn ang="0">
                  <a:pos x="73" y="8"/>
                </a:cxn>
                <a:cxn ang="0">
                  <a:pos x="66" y="14"/>
                </a:cxn>
                <a:cxn ang="0">
                  <a:pos x="66" y="14"/>
                </a:cxn>
                <a:cxn ang="0">
                  <a:pos x="66" y="14"/>
                </a:cxn>
                <a:cxn ang="0">
                  <a:pos x="63" y="18"/>
                </a:cxn>
                <a:cxn ang="0">
                  <a:pos x="59" y="25"/>
                </a:cxn>
                <a:cxn ang="0">
                  <a:pos x="52" y="31"/>
                </a:cxn>
                <a:cxn ang="0">
                  <a:pos x="46" y="39"/>
                </a:cxn>
                <a:cxn ang="0">
                  <a:pos x="38" y="50"/>
                </a:cxn>
                <a:cxn ang="0">
                  <a:pos x="31" y="60"/>
                </a:cxn>
                <a:cxn ang="0">
                  <a:pos x="23" y="73"/>
                </a:cxn>
                <a:cxn ang="0">
                  <a:pos x="17" y="85"/>
                </a:cxn>
                <a:cxn ang="0">
                  <a:pos x="13" y="101"/>
                </a:cxn>
                <a:cxn ang="0">
                  <a:pos x="13" y="101"/>
                </a:cxn>
                <a:cxn ang="0">
                  <a:pos x="8" y="113"/>
                </a:cxn>
                <a:cxn ang="0">
                  <a:pos x="4" y="126"/>
                </a:cxn>
                <a:cxn ang="0">
                  <a:pos x="4" y="138"/>
                </a:cxn>
                <a:cxn ang="0">
                  <a:pos x="2" y="154"/>
                </a:cxn>
                <a:cxn ang="0">
                  <a:pos x="0" y="166"/>
                </a:cxn>
                <a:cxn ang="0">
                  <a:pos x="0" y="179"/>
                </a:cxn>
                <a:cxn ang="0">
                  <a:pos x="0" y="191"/>
                </a:cxn>
                <a:cxn ang="0">
                  <a:pos x="2" y="205"/>
                </a:cxn>
                <a:cxn ang="0">
                  <a:pos x="4" y="218"/>
                </a:cxn>
                <a:cxn ang="0">
                  <a:pos x="6" y="233"/>
                </a:cxn>
                <a:cxn ang="0">
                  <a:pos x="54" y="242"/>
                </a:cxn>
                <a:cxn ang="0">
                  <a:pos x="54" y="242"/>
                </a:cxn>
                <a:cxn ang="0">
                  <a:pos x="52" y="227"/>
                </a:cxn>
                <a:cxn ang="0">
                  <a:pos x="54" y="212"/>
                </a:cxn>
                <a:cxn ang="0">
                  <a:pos x="54" y="200"/>
                </a:cxn>
                <a:cxn ang="0">
                  <a:pos x="56" y="187"/>
                </a:cxn>
                <a:cxn ang="0">
                  <a:pos x="61" y="174"/>
                </a:cxn>
                <a:cxn ang="0">
                  <a:pos x="65" y="161"/>
                </a:cxn>
                <a:cxn ang="0">
                  <a:pos x="69" y="149"/>
                </a:cxn>
                <a:cxn ang="0">
                  <a:pos x="73" y="140"/>
                </a:cxn>
                <a:cxn ang="0">
                  <a:pos x="79" y="133"/>
                </a:cxn>
                <a:cxn ang="0">
                  <a:pos x="86" y="126"/>
                </a:cxn>
                <a:cxn ang="0">
                  <a:pos x="86" y="126"/>
                </a:cxn>
                <a:cxn ang="0">
                  <a:pos x="100" y="113"/>
                </a:cxn>
                <a:cxn ang="0">
                  <a:pos x="113" y="101"/>
                </a:cxn>
                <a:cxn ang="0">
                  <a:pos x="123" y="90"/>
                </a:cxn>
                <a:cxn ang="0">
                  <a:pos x="132" y="83"/>
                </a:cxn>
                <a:cxn ang="0">
                  <a:pos x="134" y="80"/>
                </a:cxn>
                <a:cxn ang="0">
                  <a:pos x="134" y="80"/>
                </a:cxn>
              </a:cxnLst>
              <a:rect l="0" t="0" r="r" b="b"/>
              <a:pathLst>
                <a:path w="150" h="243">
                  <a:moveTo>
                    <a:pt x="134" y="80"/>
                  </a:moveTo>
                  <a:lnTo>
                    <a:pt x="141" y="75"/>
                  </a:lnTo>
                  <a:lnTo>
                    <a:pt x="144" y="69"/>
                  </a:lnTo>
                  <a:lnTo>
                    <a:pt x="146" y="60"/>
                  </a:lnTo>
                  <a:lnTo>
                    <a:pt x="149" y="55"/>
                  </a:lnTo>
                  <a:lnTo>
                    <a:pt x="149" y="46"/>
                  </a:lnTo>
                  <a:lnTo>
                    <a:pt x="149" y="39"/>
                  </a:lnTo>
                  <a:lnTo>
                    <a:pt x="146" y="34"/>
                  </a:lnTo>
                  <a:lnTo>
                    <a:pt x="142" y="25"/>
                  </a:lnTo>
                  <a:lnTo>
                    <a:pt x="141" y="20"/>
                  </a:lnTo>
                  <a:lnTo>
                    <a:pt x="134" y="14"/>
                  </a:lnTo>
                  <a:lnTo>
                    <a:pt x="134" y="14"/>
                  </a:lnTo>
                  <a:lnTo>
                    <a:pt x="128" y="8"/>
                  </a:lnTo>
                  <a:lnTo>
                    <a:pt x="121" y="4"/>
                  </a:lnTo>
                  <a:lnTo>
                    <a:pt x="116" y="2"/>
                  </a:lnTo>
                  <a:lnTo>
                    <a:pt x="109" y="0"/>
                  </a:lnTo>
                  <a:lnTo>
                    <a:pt x="100" y="0"/>
                  </a:lnTo>
                  <a:lnTo>
                    <a:pt x="94" y="0"/>
                  </a:lnTo>
                  <a:lnTo>
                    <a:pt x="86" y="2"/>
                  </a:lnTo>
                  <a:lnTo>
                    <a:pt x="79" y="6"/>
                  </a:lnTo>
                  <a:lnTo>
                    <a:pt x="73" y="8"/>
                  </a:lnTo>
                  <a:lnTo>
                    <a:pt x="66" y="14"/>
                  </a:lnTo>
                  <a:lnTo>
                    <a:pt x="66" y="14"/>
                  </a:lnTo>
                  <a:lnTo>
                    <a:pt x="66" y="14"/>
                  </a:lnTo>
                  <a:lnTo>
                    <a:pt x="63" y="18"/>
                  </a:lnTo>
                  <a:lnTo>
                    <a:pt x="59" y="25"/>
                  </a:lnTo>
                  <a:lnTo>
                    <a:pt x="52" y="31"/>
                  </a:lnTo>
                  <a:lnTo>
                    <a:pt x="46" y="39"/>
                  </a:lnTo>
                  <a:lnTo>
                    <a:pt x="38" y="50"/>
                  </a:lnTo>
                  <a:lnTo>
                    <a:pt x="31" y="60"/>
                  </a:lnTo>
                  <a:lnTo>
                    <a:pt x="23" y="73"/>
                  </a:lnTo>
                  <a:lnTo>
                    <a:pt x="17" y="85"/>
                  </a:lnTo>
                  <a:lnTo>
                    <a:pt x="13" y="101"/>
                  </a:lnTo>
                  <a:lnTo>
                    <a:pt x="13" y="101"/>
                  </a:lnTo>
                  <a:lnTo>
                    <a:pt x="8" y="113"/>
                  </a:lnTo>
                  <a:lnTo>
                    <a:pt x="4" y="126"/>
                  </a:lnTo>
                  <a:lnTo>
                    <a:pt x="4" y="138"/>
                  </a:lnTo>
                  <a:lnTo>
                    <a:pt x="2" y="154"/>
                  </a:lnTo>
                  <a:lnTo>
                    <a:pt x="0" y="166"/>
                  </a:lnTo>
                  <a:lnTo>
                    <a:pt x="0" y="179"/>
                  </a:lnTo>
                  <a:lnTo>
                    <a:pt x="0" y="191"/>
                  </a:lnTo>
                  <a:lnTo>
                    <a:pt x="2" y="205"/>
                  </a:lnTo>
                  <a:lnTo>
                    <a:pt x="4" y="218"/>
                  </a:lnTo>
                  <a:lnTo>
                    <a:pt x="6" y="233"/>
                  </a:lnTo>
                  <a:lnTo>
                    <a:pt x="54" y="242"/>
                  </a:lnTo>
                  <a:lnTo>
                    <a:pt x="54" y="242"/>
                  </a:lnTo>
                  <a:lnTo>
                    <a:pt x="52" y="227"/>
                  </a:lnTo>
                  <a:lnTo>
                    <a:pt x="54" y="212"/>
                  </a:lnTo>
                  <a:lnTo>
                    <a:pt x="54" y="200"/>
                  </a:lnTo>
                  <a:lnTo>
                    <a:pt x="56" y="187"/>
                  </a:lnTo>
                  <a:lnTo>
                    <a:pt x="61" y="174"/>
                  </a:lnTo>
                  <a:lnTo>
                    <a:pt x="65" y="161"/>
                  </a:lnTo>
                  <a:lnTo>
                    <a:pt x="69" y="149"/>
                  </a:lnTo>
                  <a:lnTo>
                    <a:pt x="73" y="140"/>
                  </a:lnTo>
                  <a:lnTo>
                    <a:pt x="79" y="133"/>
                  </a:lnTo>
                  <a:lnTo>
                    <a:pt x="86" y="126"/>
                  </a:lnTo>
                  <a:lnTo>
                    <a:pt x="86" y="126"/>
                  </a:lnTo>
                  <a:lnTo>
                    <a:pt x="100" y="113"/>
                  </a:lnTo>
                  <a:lnTo>
                    <a:pt x="113" y="101"/>
                  </a:lnTo>
                  <a:lnTo>
                    <a:pt x="123" y="90"/>
                  </a:lnTo>
                  <a:lnTo>
                    <a:pt x="132" y="83"/>
                  </a:lnTo>
                  <a:lnTo>
                    <a:pt x="134" y="80"/>
                  </a:lnTo>
                  <a:lnTo>
                    <a:pt x="134" y="80"/>
                  </a:lnTo>
                </a:path>
              </a:pathLst>
            </a:custGeom>
            <a:solidFill>
              <a:srgbClr val="FFD80F"/>
            </a:solidFill>
            <a:ln w="9525" cap="rnd">
              <a:noFill/>
              <a:round/>
              <a:headEnd/>
              <a:tailEnd/>
            </a:ln>
            <a:effectLst/>
          </p:spPr>
          <p:txBody>
            <a:bodyPr/>
            <a:lstStyle/>
            <a:p>
              <a:pPr>
                <a:defRPr/>
              </a:pPr>
              <a:endParaRPr lang="en-US" dirty="0"/>
            </a:p>
          </p:txBody>
        </p:sp>
        <p:sp>
          <p:nvSpPr>
            <p:cNvPr id="26" name="Freeform 1050"/>
            <p:cNvSpPr>
              <a:spLocks/>
            </p:cNvSpPr>
            <p:nvPr/>
          </p:nvSpPr>
          <p:spPr bwMode="auto">
            <a:xfrm>
              <a:off x="2066" y="1005"/>
              <a:ext cx="148" cy="244"/>
            </a:xfrm>
            <a:custGeom>
              <a:avLst/>
              <a:gdLst/>
              <a:ahLst/>
              <a:cxnLst>
                <a:cxn ang="0">
                  <a:pos x="134" y="80"/>
                </a:cxn>
                <a:cxn ang="0">
                  <a:pos x="141" y="75"/>
                </a:cxn>
                <a:cxn ang="0">
                  <a:pos x="144" y="69"/>
                </a:cxn>
                <a:cxn ang="0">
                  <a:pos x="146" y="60"/>
                </a:cxn>
                <a:cxn ang="0">
                  <a:pos x="149" y="55"/>
                </a:cxn>
                <a:cxn ang="0">
                  <a:pos x="149" y="46"/>
                </a:cxn>
                <a:cxn ang="0">
                  <a:pos x="149" y="39"/>
                </a:cxn>
                <a:cxn ang="0">
                  <a:pos x="146" y="34"/>
                </a:cxn>
                <a:cxn ang="0">
                  <a:pos x="142" y="25"/>
                </a:cxn>
                <a:cxn ang="0">
                  <a:pos x="141" y="20"/>
                </a:cxn>
                <a:cxn ang="0">
                  <a:pos x="134" y="14"/>
                </a:cxn>
                <a:cxn ang="0">
                  <a:pos x="134" y="14"/>
                </a:cxn>
                <a:cxn ang="0">
                  <a:pos x="128" y="8"/>
                </a:cxn>
                <a:cxn ang="0">
                  <a:pos x="121" y="4"/>
                </a:cxn>
                <a:cxn ang="0">
                  <a:pos x="116" y="2"/>
                </a:cxn>
                <a:cxn ang="0">
                  <a:pos x="109" y="0"/>
                </a:cxn>
                <a:cxn ang="0">
                  <a:pos x="100" y="0"/>
                </a:cxn>
                <a:cxn ang="0">
                  <a:pos x="94" y="0"/>
                </a:cxn>
                <a:cxn ang="0">
                  <a:pos x="86" y="2"/>
                </a:cxn>
                <a:cxn ang="0">
                  <a:pos x="79" y="6"/>
                </a:cxn>
                <a:cxn ang="0">
                  <a:pos x="73" y="8"/>
                </a:cxn>
                <a:cxn ang="0">
                  <a:pos x="66" y="14"/>
                </a:cxn>
                <a:cxn ang="0">
                  <a:pos x="66" y="14"/>
                </a:cxn>
                <a:cxn ang="0">
                  <a:pos x="66" y="14"/>
                </a:cxn>
                <a:cxn ang="0">
                  <a:pos x="63" y="18"/>
                </a:cxn>
                <a:cxn ang="0">
                  <a:pos x="59" y="25"/>
                </a:cxn>
                <a:cxn ang="0">
                  <a:pos x="52" y="31"/>
                </a:cxn>
                <a:cxn ang="0">
                  <a:pos x="46" y="39"/>
                </a:cxn>
                <a:cxn ang="0">
                  <a:pos x="38" y="50"/>
                </a:cxn>
                <a:cxn ang="0">
                  <a:pos x="31" y="60"/>
                </a:cxn>
                <a:cxn ang="0">
                  <a:pos x="23" y="73"/>
                </a:cxn>
                <a:cxn ang="0">
                  <a:pos x="17" y="85"/>
                </a:cxn>
                <a:cxn ang="0">
                  <a:pos x="13" y="101"/>
                </a:cxn>
                <a:cxn ang="0">
                  <a:pos x="13" y="101"/>
                </a:cxn>
                <a:cxn ang="0">
                  <a:pos x="8" y="113"/>
                </a:cxn>
                <a:cxn ang="0">
                  <a:pos x="4" y="126"/>
                </a:cxn>
                <a:cxn ang="0">
                  <a:pos x="4" y="138"/>
                </a:cxn>
                <a:cxn ang="0">
                  <a:pos x="2" y="154"/>
                </a:cxn>
                <a:cxn ang="0">
                  <a:pos x="0" y="166"/>
                </a:cxn>
                <a:cxn ang="0">
                  <a:pos x="0" y="179"/>
                </a:cxn>
                <a:cxn ang="0">
                  <a:pos x="0" y="191"/>
                </a:cxn>
                <a:cxn ang="0">
                  <a:pos x="2" y="205"/>
                </a:cxn>
                <a:cxn ang="0">
                  <a:pos x="4" y="218"/>
                </a:cxn>
                <a:cxn ang="0">
                  <a:pos x="6" y="233"/>
                </a:cxn>
                <a:cxn ang="0">
                  <a:pos x="54" y="242"/>
                </a:cxn>
                <a:cxn ang="0">
                  <a:pos x="54" y="242"/>
                </a:cxn>
                <a:cxn ang="0">
                  <a:pos x="52" y="227"/>
                </a:cxn>
                <a:cxn ang="0">
                  <a:pos x="54" y="212"/>
                </a:cxn>
                <a:cxn ang="0">
                  <a:pos x="54" y="200"/>
                </a:cxn>
                <a:cxn ang="0">
                  <a:pos x="56" y="187"/>
                </a:cxn>
                <a:cxn ang="0">
                  <a:pos x="61" y="174"/>
                </a:cxn>
                <a:cxn ang="0">
                  <a:pos x="65" y="161"/>
                </a:cxn>
                <a:cxn ang="0">
                  <a:pos x="69" y="149"/>
                </a:cxn>
                <a:cxn ang="0">
                  <a:pos x="73" y="140"/>
                </a:cxn>
                <a:cxn ang="0">
                  <a:pos x="79" y="133"/>
                </a:cxn>
                <a:cxn ang="0">
                  <a:pos x="86" y="126"/>
                </a:cxn>
                <a:cxn ang="0">
                  <a:pos x="86" y="126"/>
                </a:cxn>
                <a:cxn ang="0">
                  <a:pos x="100" y="113"/>
                </a:cxn>
                <a:cxn ang="0">
                  <a:pos x="113" y="101"/>
                </a:cxn>
                <a:cxn ang="0">
                  <a:pos x="123" y="90"/>
                </a:cxn>
                <a:cxn ang="0">
                  <a:pos x="132" y="83"/>
                </a:cxn>
                <a:cxn ang="0">
                  <a:pos x="134" y="80"/>
                </a:cxn>
                <a:cxn ang="0">
                  <a:pos x="134" y="80"/>
                </a:cxn>
              </a:cxnLst>
              <a:rect l="0" t="0" r="r" b="b"/>
              <a:pathLst>
                <a:path w="150" h="243">
                  <a:moveTo>
                    <a:pt x="134" y="80"/>
                  </a:moveTo>
                  <a:lnTo>
                    <a:pt x="141" y="75"/>
                  </a:lnTo>
                  <a:lnTo>
                    <a:pt x="144" y="69"/>
                  </a:lnTo>
                  <a:lnTo>
                    <a:pt x="146" y="60"/>
                  </a:lnTo>
                  <a:lnTo>
                    <a:pt x="149" y="55"/>
                  </a:lnTo>
                  <a:lnTo>
                    <a:pt x="149" y="46"/>
                  </a:lnTo>
                  <a:lnTo>
                    <a:pt x="149" y="39"/>
                  </a:lnTo>
                  <a:lnTo>
                    <a:pt x="146" y="34"/>
                  </a:lnTo>
                  <a:lnTo>
                    <a:pt x="142" y="25"/>
                  </a:lnTo>
                  <a:lnTo>
                    <a:pt x="141" y="20"/>
                  </a:lnTo>
                  <a:lnTo>
                    <a:pt x="134" y="14"/>
                  </a:lnTo>
                  <a:lnTo>
                    <a:pt x="134" y="14"/>
                  </a:lnTo>
                  <a:lnTo>
                    <a:pt x="128" y="8"/>
                  </a:lnTo>
                  <a:lnTo>
                    <a:pt x="121" y="4"/>
                  </a:lnTo>
                  <a:lnTo>
                    <a:pt x="116" y="2"/>
                  </a:lnTo>
                  <a:lnTo>
                    <a:pt x="109" y="0"/>
                  </a:lnTo>
                  <a:lnTo>
                    <a:pt x="100" y="0"/>
                  </a:lnTo>
                  <a:lnTo>
                    <a:pt x="94" y="0"/>
                  </a:lnTo>
                  <a:lnTo>
                    <a:pt x="86" y="2"/>
                  </a:lnTo>
                  <a:lnTo>
                    <a:pt x="79" y="6"/>
                  </a:lnTo>
                  <a:lnTo>
                    <a:pt x="73" y="8"/>
                  </a:lnTo>
                  <a:lnTo>
                    <a:pt x="66" y="14"/>
                  </a:lnTo>
                  <a:lnTo>
                    <a:pt x="66" y="14"/>
                  </a:lnTo>
                  <a:lnTo>
                    <a:pt x="66" y="14"/>
                  </a:lnTo>
                  <a:lnTo>
                    <a:pt x="63" y="18"/>
                  </a:lnTo>
                  <a:lnTo>
                    <a:pt x="59" y="25"/>
                  </a:lnTo>
                  <a:lnTo>
                    <a:pt x="52" y="31"/>
                  </a:lnTo>
                  <a:lnTo>
                    <a:pt x="46" y="39"/>
                  </a:lnTo>
                  <a:lnTo>
                    <a:pt x="38" y="50"/>
                  </a:lnTo>
                  <a:lnTo>
                    <a:pt x="31" y="60"/>
                  </a:lnTo>
                  <a:lnTo>
                    <a:pt x="23" y="73"/>
                  </a:lnTo>
                  <a:lnTo>
                    <a:pt x="17" y="85"/>
                  </a:lnTo>
                  <a:lnTo>
                    <a:pt x="13" y="101"/>
                  </a:lnTo>
                  <a:lnTo>
                    <a:pt x="13" y="101"/>
                  </a:lnTo>
                  <a:lnTo>
                    <a:pt x="8" y="113"/>
                  </a:lnTo>
                  <a:lnTo>
                    <a:pt x="4" y="126"/>
                  </a:lnTo>
                  <a:lnTo>
                    <a:pt x="4" y="138"/>
                  </a:lnTo>
                  <a:lnTo>
                    <a:pt x="2" y="154"/>
                  </a:lnTo>
                  <a:lnTo>
                    <a:pt x="0" y="166"/>
                  </a:lnTo>
                  <a:lnTo>
                    <a:pt x="0" y="179"/>
                  </a:lnTo>
                  <a:lnTo>
                    <a:pt x="0" y="191"/>
                  </a:lnTo>
                  <a:lnTo>
                    <a:pt x="2" y="205"/>
                  </a:lnTo>
                  <a:lnTo>
                    <a:pt x="4" y="218"/>
                  </a:lnTo>
                  <a:lnTo>
                    <a:pt x="6" y="233"/>
                  </a:lnTo>
                  <a:lnTo>
                    <a:pt x="54" y="242"/>
                  </a:lnTo>
                  <a:lnTo>
                    <a:pt x="54" y="242"/>
                  </a:lnTo>
                  <a:lnTo>
                    <a:pt x="52" y="227"/>
                  </a:lnTo>
                  <a:lnTo>
                    <a:pt x="54" y="212"/>
                  </a:lnTo>
                  <a:lnTo>
                    <a:pt x="54" y="200"/>
                  </a:lnTo>
                  <a:lnTo>
                    <a:pt x="56" y="187"/>
                  </a:lnTo>
                  <a:lnTo>
                    <a:pt x="61" y="174"/>
                  </a:lnTo>
                  <a:lnTo>
                    <a:pt x="65" y="161"/>
                  </a:lnTo>
                  <a:lnTo>
                    <a:pt x="69" y="149"/>
                  </a:lnTo>
                  <a:lnTo>
                    <a:pt x="73" y="140"/>
                  </a:lnTo>
                  <a:lnTo>
                    <a:pt x="79" y="133"/>
                  </a:lnTo>
                  <a:lnTo>
                    <a:pt x="86" y="126"/>
                  </a:lnTo>
                  <a:lnTo>
                    <a:pt x="86" y="126"/>
                  </a:lnTo>
                  <a:lnTo>
                    <a:pt x="100" y="113"/>
                  </a:lnTo>
                  <a:lnTo>
                    <a:pt x="113" y="101"/>
                  </a:lnTo>
                  <a:lnTo>
                    <a:pt x="123" y="90"/>
                  </a:lnTo>
                  <a:lnTo>
                    <a:pt x="132" y="83"/>
                  </a:lnTo>
                  <a:lnTo>
                    <a:pt x="134" y="80"/>
                  </a:lnTo>
                  <a:lnTo>
                    <a:pt x="134" y="8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7" name="Freeform 1051"/>
            <p:cNvSpPr>
              <a:spLocks/>
            </p:cNvSpPr>
            <p:nvPr/>
          </p:nvSpPr>
          <p:spPr bwMode="auto">
            <a:xfrm>
              <a:off x="1656" y="1760"/>
              <a:ext cx="96" cy="100"/>
            </a:xfrm>
            <a:custGeom>
              <a:avLst/>
              <a:gdLst/>
              <a:ahLst/>
              <a:cxnLst>
                <a:cxn ang="0">
                  <a:pos x="46" y="95"/>
                </a:cxn>
                <a:cxn ang="0">
                  <a:pos x="60" y="92"/>
                </a:cxn>
                <a:cxn ang="0">
                  <a:pos x="74" y="83"/>
                </a:cxn>
                <a:cxn ang="0">
                  <a:pos x="83" y="74"/>
                </a:cxn>
                <a:cxn ang="0">
                  <a:pos x="90" y="60"/>
                </a:cxn>
                <a:cxn ang="0">
                  <a:pos x="95" y="46"/>
                </a:cxn>
                <a:cxn ang="0">
                  <a:pos x="95" y="46"/>
                </a:cxn>
                <a:cxn ang="0">
                  <a:pos x="90" y="32"/>
                </a:cxn>
                <a:cxn ang="0">
                  <a:pos x="83" y="18"/>
                </a:cxn>
                <a:cxn ang="0">
                  <a:pos x="74" y="8"/>
                </a:cxn>
                <a:cxn ang="0">
                  <a:pos x="60" y="2"/>
                </a:cxn>
                <a:cxn ang="0">
                  <a:pos x="46" y="0"/>
                </a:cxn>
                <a:cxn ang="0">
                  <a:pos x="46" y="0"/>
                </a:cxn>
                <a:cxn ang="0">
                  <a:pos x="30" y="2"/>
                </a:cxn>
                <a:cxn ang="0">
                  <a:pos x="16" y="8"/>
                </a:cxn>
                <a:cxn ang="0">
                  <a:pos x="7" y="18"/>
                </a:cxn>
                <a:cxn ang="0">
                  <a:pos x="0" y="32"/>
                </a:cxn>
                <a:cxn ang="0">
                  <a:pos x="0" y="46"/>
                </a:cxn>
                <a:cxn ang="0">
                  <a:pos x="0" y="46"/>
                </a:cxn>
                <a:cxn ang="0">
                  <a:pos x="1" y="60"/>
                </a:cxn>
                <a:cxn ang="0">
                  <a:pos x="7" y="76"/>
                </a:cxn>
                <a:cxn ang="0">
                  <a:pos x="18" y="86"/>
                </a:cxn>
                <a:cxn ang="0">
                  <a:pos x="30" y="92"/>
                </a:cxn>
                <a:cxn ang="0">
                  <a:pos x="46" y="95"/>
                </a:cxn>
                <a:cxn ang="0">
                  <a:pos x="46" y="95"/>
                </a:cxn>
              </a:cxnLst>
              <a:rect l="0" t="0" r="r" b="b"/>
              <a:pathLst>
                <a:path w="96" h="96">
                  <a:moveTo>
                    <a:pt x="46" y="95"/>
                  </a:moveTo>
                  <a:lnTo>
                    <a:pt x="60" y="92"/>
                  </a:lnTo>
                  <a:lnTo>
                    <a:pt x="74" y="83"/>
                  </a:lnTo>
                  <a:lnTo>
                    <a:pt x="83" y="74"/>
                  </a:lnTo>
                  <a:lnTo>
                    <a:pt x="90" y="60"/>
                  </a:lnTo>
                  <a:lnTo>
                    <a:pt x="95" y="46"/>
                  </a:lnTo>
                  <a:lnTo>
                    <a:pt x="95" y="46"/>
                  </a:lnTo>
                  <a:lnTo>
                    <a:pt x="90" y="32"/>
                  </a:lnTo>
                  <a:lnTo>
                    <a:pt x="83" y="18"/>
                  </a:lnTo>
                  <a:lnTo>
                    <a:pt x="74" y="8"/>
                  </a:lnTo>
                  <a:lnTo>
                    <a:pt x="60" y="2"/>
                  </a:lnTo>
                  <a:lnTo>
                    <a:pt x="46" y="0"/>
                  </a:lnTo>
                  <a:lnTo>
                    <a:pt x="46" y="0"/>
                  </a:lnTo>
                  <a:lnTo>
                    <a:pt x="30" y="2"/>
                  </a:lnTo>
                  <a:lnTo>
                    <a:pt x="16" y="8"/>
                  </a:lnTo>
                  <a:lnTo>
                    <a:pt x="7" y="18"/>
                  </a:lnTo>
                  <a:lnTo>
                    <a:pt x="0" y="32"/>
                  </a:lnTo>
                  <a:lnTo>
                    <a:pt x="0" y="46"/>
                  </a:lnTo>
                  <a:lnTo>
                    <a:pt x="0" y="46"/>
                  </a:lnTo>
                  <a:lnTo>
                    <a:pt x="1" y="60"/>
                  </a:lnTo>
                  <a:lnTo>
                    <a:pt x="7" y="76"/>
                  </a:lnTo>
                  <a:lnTo>
                    <a:pt x="18" y="86"/>
                  </a:lnTo>
                  <a:lnTo>
                    <a:pt x="30" y="92"/>
                  </a:lnTo>
                  <a:lnTo>
                    <a:pt x="46" y="95"/>
                  </a:lnTo>
                  <a:lnTo>
                    <a:pt x="46" y="95"/>
                  </a:lnTo>
                </a:path>
              </a:pathLst>
            </a:custGeom>
            <a:solidFill>
              <a:srgbClr val="FFD80F"/>
            </a:solidFill>
            <a:ln w="9525" cap="rnd">
              <a:noFill/>
              <a:round/>
              <a:headEnd/>
              <a:tailEnd/>
            </a:ln>
            <a:effectLst/>
          </p:spPr>
          <p:txBody>
            <a:bodyPr/>
            <a:lstStyle/>
            <a:p>
              <a:pPr>
                <a:defRPr/>
              </a:pPr>
              <a:endParaRPr lang="en-US" dirty="0"/>
            </a:p>
          </p:txBody>
        </p:sp>
        <p:sp>
          <p:nvSpPr>
            <p:cNvPr id="28" name="Freeform 1052"/>
            <p:cNvSpPr>
              <a:spLocks/>
            </p:cNvSpPr>
            <p:nvPr/>
          </p:nvSpPr>
          <p:spPr bwMode="auto">
            <a:xfrm>
              <a:off x="1656" y="1760"/>
              <a:ext cx="96" cy="100"/>
            </a:xfrm>
            <a:custGeom>
              <a:avLst/>
              <a:gdLst/>
              <a:ahLst/>
              <a:cxnLst>
                <a:cxn ang="0">
                  <a:pos x="46" y="95"/>
                </a:cxn>
                <a:cxn ang="0">
                  <a:pos x="60" y="92"/>
                </a:cxn>
                <a:cxn ang="0">
                  <a:pos x="74" y="83"/>
                </a:cxn>
                <a:cxn ang="0">
                  <a:pos x="83" y="74"/>
                </a:cxn>
                <a:cxn ang="0">
                  <a:pos x="90" y="60"/>
                </a:cxn>
                <a:cxn ang="0">
                  <a:pos x="95" y="46"/>
                </a:cxn>
                <a:cxn ang="0">
                  <a:pos x="95" y="46"/>
                </a:cxn>
                <a:cxn ang="0">
                  <a:pos x="90" y="32"/>
                </a:cxn>
                <a:cxn ang="0">
                  <a:pos x="83" y="18"/>
                </a:cxn>
                <a:cxn ang="0">
                  <a:pos x="74" y="8"/>
                </a:cxn>
                <a:cxn ang="0">
                  <a:pos x="60" y="2"/>
                </a:cxn>
                <a:cxn ang="0">
                  <a:pos x="46" y="0"/>
                </a:cxn>
                <a:cxn ang="0">
                  <a:pos x="46" y="0"/>
                </a:cxn>
                <a:cxn ang="0">
                  <a:pos x="30" y="2"/>
                </a:cxn>
                <a:cxn ang="0">
                  <a:pos x="16" y="8"/>
                </a:cxn>
                <a:cxn ang="0">
                  <a:pos x="7" y="18"/>
                </a:cxn>
                <a:cxn ang="0">
                  <a:pos x="0" y="32"/>
                </a:cxn>
                <a:cxn ang="0">
                  <a:pos x="0" y="46"/>
                </a:cxn>
                <a:cxn ang="0">
                  <a:pos x="0" y="46"/>
                </a:cxn>
                <a:cxn ang="0">
                  <a:pos x="1" y="60"/>
                </a:cxn>
                <a:cxn ang="0">
                  <a:pos x="7" y="76"/>
                </a:cxn>
                <a:cxn ang="0">
                  <a:pos x="18" y="86"/>
                </a:cxn>
                <a:cxn ang="0">
                  <a:pos x="30" y="92"/>
                </a:cxn>
                <a:cxn ang="0">
                  <a:pos x="46" y="95"/>
                </a:cxn>
                <a:cxn ang="0">
                  <a:pos x="46" y="95"/>
                </a:cxn>
              </a:cxnLst>
              <a:rect l="0" t="0" r="r" b="b"/>
              <a:pathLst>
                <a:path w="96" h="96">
                  <a:moveTo>
                    <a:pt x="46" y="95"/>
                  </a:moveTo>
                  <a:lnTo>
                    <a:pt x="60" y="92"/>
                  </a:lnTo>
                  <a:lnTo>
                    <a:pt x="74" y="83"/>
                  </a:lnTo>
                  <a:lnTo>
                    <a:pt x="83" y="74"/>
                  </a:lnTo>
                  <a:lnTo>
                    <a:pt x="90" y="60"/>
                  </a:lnTo>
                  <a:lnTo>
                    <a:pt x="95" y="46"/>
                  </a:lnTo>
                  <a:lnTo>
                    <a:pt x="95" y="46"/>
                  </a:lnTo>
                  <a:lnTo>
                    <a:pt x="90" y="32"/>
                  </a:lnTo>
                  <a:lnTo>
                    <a:pt x="83" y="18"/>
                  </a:lnTo>
                  <a:lnTo>
                    <a:pt x="74" y="8"/>
                  </a:lnTo>
                  <a:lnTo>
                    <a:pt x="60" y="2"/>
                  </a:lnTo>
                  <a:lnTo>
                    <a:pt x="46" y="0"/>
                  </a:lnTo>
                  <a:lnTo>
                    <a:pt x="46" y="0"/>
                  </a:lnTo>
                  <a:lnTo>
                    <a:pt x="30" y="2"/>
                  </a:lnTo>
                  <a:lnTo>
                    <a:pt x="16" y="8"/>
                  </a:lnTo>
                  <a:lnTo>
                    <a:pt x="7" y="18"/>
                  </a:lnTo>
                  <a:lnTo>
                    <a:pt x="0" y="32"/>
                  </a:lnTo>
                  <a:lnTo>
                    <a:pt x="0" y="46"/>
                  </a:lnTo>
                  <a:lnTo>
                    <a:pt x="0" y="46"/>
                  </a:lnTo>
                  <a:lnTo>
                    <a:pt x="1" y="60"/>
                  </a:lnTo>
                  <a:lnTo>
                    <a:pt x="7" y="76"/>
                  </a:lnTo>
                  <a:lnTo>
                    <a:pt x="18" y="86"/>
                  </a:lnTo>
                  <a:lnTo>
                    <a:pt x="30" y="92"/>
                  </a:lnTo>
                  <a:lnTo>
                    <a:pt x="46" y="95"/>
                  </a:lnTo>
                  <a:lnTo>
                    <a:pt x="46" y="9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9" name="Freeform 1053"/>
            <p:cNvSpPr>
              <a:spLocks/>
            </p:cNvSpPr>
            <p:nvPr/>
          </p:nvSpPr>
          <p:spPr bwMode="auto">
            <a:xfrm>
              <a:off x="1202" y="844"/>
              <a:ext cx="634" cy="823"/>
            </a:xfrm>
            <a:custGeom>
              <a:avLst/>
              <a:gdLst/>
              <a:ahLst/>
              <a:cxnLst>
                <a:cxn ang="0">
                  <a:pos x="283" y="37"/>
                </a:cxn>
                <a:cxn ang="0">
                  <a:pos x="285" y="20"/>
                </a:cxn>
                <a:cxn ang="0">
                  <a:pos x="279" y="5"/>
                </a:cxn>
                <a:cxn ang="0">
                  <a:pos x="273" y="1"/>
                </a:cxn>
                <a:cxn ang="0">
                  <a:pos x="256" y="0"/>
                </a:cxn>
                <a:cxn ang="0">
                  <a:pos x="241" y="5"/>
                </a:cxn>
                <a:cxn ang="0">
                  <a:pos x="237" y="9"/>
                </a:cxn>
                <a:cxn ang="0">
                  <a:pos x="218" y="33"/>
                </a:cxn>
                <a:cxn ang="0">
                  <a:pos x="186" y="71"/>
                </a:cxn>
                <a:cxn ang="0">
                  <a:pos x="149" y="115"/>
                </a:cxn>
                <a:cxn ang="0">
                  <a:pos x="115" y="155"/>
                </a:cxn>
                <a:cxn ang="0">
                  <a:pos x="101" y="170"/>
                </a:cxn>
                <a:cxn ang="0">
                  <a:pos x="75" y="206"/>
                </a:cxn>
                <a:cxn ang="0">
                  <a:pos x="48" y="258"/>
                </a:cxn>
                <a:cxn ang="0">
                  <a:pos x="23" y="319"/>
                </a:cxn>
                <a:cxn ang="0">
                  <a:pos x="3" y="385"/>
                </a:cxn>
                <a:cxn ang="0">
                  <a:pos x="0" y="446"/>
                </a:cxn>
                <a:cxn ang="0">
                  <a:pos x="2" y="476"/>
                </a:cxn>
                <a:cxn ang="0">
                  <a:pos x="9" y="535"/>
                </a:cxn>
                <a:cxn ang="0">
                  <a:pos x="25" y="591"/>
                </a:cxn>
                <a:cxn ang="0">
                  <a:pos x="46" y="642"/>
                </a:cxn>
                <a:cxn ang="0">
                  <a:pos x="75" y="685"/>
                </a:cxn>
                <a:cxn ang="0">
                  <a:pos x="92" y="704"/>
                </a:cxn>
                <a:cxn ang="0">
                  <a:pos x="131" y="734"/>
                </a:cxn>
                <a:cxn ang="0">
                  <a:pos x="178" y="766"/>
                </a:cxn>
                <a:cxn ang="0">
                  <a:pos x="230" y="794"/>
                </a:cxn>
                <a:cxn ang="0">
                  <a:pos x="290" y="813"/>
                </a:cxn>
                <a:cxn ang="0">
                  <a:pos x="357" y="822"/>
                </a:cxn>
                <a:cxn ang="0">
                  <a:pos x="391" y="822"/>
                </a:cxn>
                <a:cxn ang="0">
                  <a:pos x="444" y="822"/>
                </a:cxn>
                <a:cxn ang="0">
                  <a:pos x="483" y="817"/>
                </a:cxn>
                <a:cxn ang="0">
                  <a:pos x="518" y="810"/>
                </a:cxn>
                <a:cxn ang="0">
                  <a:pos x="547" y="803"/>
                </a:cxn>
                <a:cxn ang="0">
                  <a:pos x="628" y="697"/>
                </a:cxn>
                <a:cxn ang="0">
                  <a:pos x="610" y="704"/>
                </a:cxn>
                <a:cxn ang="0">
                  <a:pos x="573" y="714"/>
                </a:cxn>
                <a:cxn ang="0">
                  <a:pos x="529" y="725"/>
                </a:cxn>
                <a:cxn ang="0">
                  <a:pos x="486" y="733"/>
                </a:cxn>
                <a:cxn ang="0">
                  <a:pos x="444" y="737"/>
                </a:cxn>
                <a:cxn ang="0">
                  <a:pos x="423" y="734"/>
                </a:cxn>
                <a:cxn ang="0">
                  <a:pos x="380" y="729"/>
                </a:cxn>
                <a:cxn ang="0">
                  <a:pos x="329" y="711"/>
                </a:cxn>
                <a:cxn ang="0">
                  <a:pos x="279" y="688"/>
                </a:cxn>
                <a:cxn ang="0">
                  <a:pos x="230" y="660"/>
                </a:cxn>
                <a:cxn ang="0">
                  <a:pos x="193" y="628"/>
                </a:cxn>
                <a:cxn ang="0">
                  <a:pos x="177" y="611"/>
                </a:cxn>
                <a:cxn ang="0">
                  <a:pos x="147" y="575"/>
                </a:cxn>
                <a:cxn ang="0">
                  <a:pos x="119" y="533"/>
                </a:cxn>
                <a:cxn ang="0">
                  <a:pos x="98" y="489"/>
                </a:cxn>
                <a:cxn ang="0">
                  <a:pos x="87" y="440"/>
                </a:cxn>
                <a:cxn ang="0">
                  <a:pos x="87" y="416"/>
                </a:cxn>
                <a:cxn ang="0">
                  <a:pos x="92" y="364"/>
                </a:cxn>
                <a:cxn ang="0">
                  <a:pos x="101" y="316"/>
                </a:cxn>
                <a:cxn ang="0">
                  <a:pos x="111" y="271"/>
                </a:cxn>
                <a:cxn ang="0">
                  <a:pos x="126" y="235"/>
                </a:cxn>
                <a:cxn ang="0">
                  <a:pos x="142" y="206"/>
                </a:cxn>
                <a:cxn ang="0">
                  <a:pos x="153" y="193"/>
                </a:cxn>
                <a:cxn ang="0">
                  <a:pos x="184" y="155"/>
                </a:cxn>
                <a:cxn ang="0">
                  <a:pos x="223" y="111"/>
                </a:cxn>
                <a:cxn ang="0">
                  <a:pos x="256" y="73"/>
                </a:cxn>
                <a:cxn ang="0">
                  <a:pos x="276" y="48"/>
                </a:cxn>
                <a:cxn ang="0">
                  <a:pos x="279" y="44"/>
                </a:cxn>
              </a:cxnLst>
              <a:rect l="0" t="0" r="r" b="b"/>
              <a:pathLst>
                <a:path w="629" h="823">
                  <a:moveTo>
                    <a:pt x="279" y="44"/>
                  </a:moveTo>
                  <a:lnTo>
                    <a:pt x="283" y="37"/>
                  </a:lnTo>
                  <a:lnTo>
                    <a:pt x="285" y="28"/>
                  </a:lnTo>
                  <a:lnTo>
                    <a:pt x="285" y="20"/>
                  </a:lnTo>
                  <a:lnTo>
                    <a:pt x="283" y="14"/>
                  </a:lnTo>
                  <a:lnTo>
                    <a:pt x="279" y="5"/>
                  </a:lnTo>
                  <a:lnTo>
                    <a:pt x="279" y="5"/>
                  </a:lnTo>
                  <a:lnTo>
                    <a:pt x="273" y="1"/>
                  </a:lnTo>
                  <a:lnTo>
                    <a:pt x="265" y="0"/>
                  </a:lnTo>
                  <a:lnTo>
                    <a:pt x="256" y="0"/>
                  </a:lnTo>
                  <a:lnTo>
                    <a:pt x="248" y="1"/>
                  </a:lnTo>
                  <a:lnTo>
                    <a:pt x="241" y="5"/>
                  </a:lnTo>
                  <a:lnTo>
                    <a:pt x="241" y="5"/>
                  </a:lnTo>
                  <a:lnTo>
                    <a:pt x="237" y="9"/>
                  </a:lnTo>
                  <a:lnTo>
                    <a:pt x="230" y="18"/>
                  </a:lnTo>
                  <a:lnTo>
                    <a:pt x="218" y="33"/>
                  </a:lnTo>
                  <a:lnTo>
                    <a:pt x="203" y="51"/>
                  </a:lnTo>
                  <a:lnTo>
                    <a:pt x="186" y="71"/>
                  </a:lnTo>
                  <a:lnTo>
                    <a:pt x="168" y="92"/>
                  </a:lnTo>
                  <a:lnTo>
                    <a:pt x="149" y="115"/>
                  </a:lnTo>
                  <a:lnTo>
                    <a:pt x="129" y="136"/>
                  </a:lnTo>
                  <a:lnTo>
                    <a:pt x="115" y="155"/>
                  </a:lnTo>
                  <a:lnTo>
                    <a:pt x="101" y="170"/>
                  </a:lnTo>
                  <a:lnTo>
                    <a:pt x="101" y="170"/>
                  </a:lnTo>
                  <a:lnTo>
                    <a:pt x="90" y="185"/>
                  </a:lnTo>
                  <a:lnTo>
                    <a:pt x="75" y="206"/>
                  </a:lnTo>
                  <a:lnTo>
                    <a:pt x="62" y="231"/>
                  </a:lnTo>
                  <a:lnTo>
                    <a:pt x="48" y="258"/>
                  </a:lnTo>
                  <a:lnTo>
                    <a:pt x="35" y="288"/>
                  </a:lnTo>
                  <a:lnTo>
                    <a:pt x="23" y="319"/>
                  </a:lnTo>
                  <a:lnTo>
                    <a:pt x="12" y="353"/>
                  </a:lnTo>
                  <a:lnTo>
                    <a:pt x="3" y="385"/>
                  </a:lnTo>
                  <a:lnTo>
                    <a:pt x="0" y="416"/>
                  </a:lnTo>
                  <a:lnTo>
                    <a:pt x="0" y="446"/>
                  </a:lnTo>
                  <a:lnTo>
                    <a:pt x="0" y="446"/>
                  </a:lnTo>
                  <a:lnTo>
                    <a:pt x="2" y="476"/>
                  </a:lnTo>
                  <a:lnTo>
                    <a:pt x="3" y="505"/>
                  </a:lnTo>
                  <a:lnTo>
                    <a:pt x="9" y="535"/>
                  </a:lnTo>
                  <a:lnTo>
                    <a:pt x="16" y="564"/>
                  </a:lnTo>
                  <a:lnTo>
                    <a:pt x="25" y="591"/>
                  </a:lnTo>
                  <a:lnTo>
                    <a:pt x="32" y="617"/>
                  </a:lnTo>
                  <a:lnTo>
                    <a:pt x="46" y="642"/>
                  </a:lnTo>
                  <a:lnTo>
                    <a:pt x="58" y="665"/>
                  </a:lnTo>
                  <a:lnTo>
                    <a:pt x="75" y="685"/>
                  </a:lnTo>
                  <a:lnTo>
                    <a:pt x="92" y="704"/>
                  </a:lnTo>
                  <a:lnTo>
                    <a:pt x="92" y="704"/>
                  </a:lnTo>
                  <a:lnTo>
                    <a:pt x="111" y="718"/>
                  </a:lnTo>
                  <a:lnTo>
                    <a:pt x="131" y="734"/>
                  </a:lnTo>
                  <a:lnTo>
                    <a:pt x="155" y="752"/>
                  </a:lnTo>
                  <a:lnTo>
                    <a:pt x="178" y="766"/>
                  </a:lnTo>
                  <a:lnTo>
                    <a:pt x="203" y="782"/>
                  </a:lnTo>
                  <a:lnTo>
                    <a:pt x="230" y="794"/>
                  </a:lnTo>
                  <a:lnTo>
                    <a:pt x="260" y="805"/>
                  </a:lnTo>
                  <a:lnTo>
                    <a:pt x="290" y="813"/>
                  </a:lnTo>
                  <a:lnTo>
                    <a:pt x="322" y="819"/>
                  </a:lnTo>
                  <a:lnTo>
                    <a:pt x="357" y="822"/>
                  </a:lnTo>
                  <a:lnTo>
                    <a:pt x="357" y="822"/>
                  </a:lnTo>
                  <a:lnTo>
                    <a:pt x="391" y="822"/>
                  </a:lnTo>
                  <a:lnTo>
                    <a:pt x="419" y="822"/>
                  </a:lnTo>
                  <a:lnTo>
                    <a:pt x="444" y="822"/>
                  </a:lnTo>
                  <a:lnTo>
                    <a:pt x="465" y="819"/>
                  </a:lnTo>
                  <a:lnTo>
                    <a:pt x="483" y="817"/>
                  </a:lnTo>
                  <a:lnTo>
                    <a:pt x="501" y="813"/>
                  </a:lnTo>
                  <a:lnTo>
                    <a:pt x="518" y="810"/>
                  </a:lnTo>
                  <a:lnTo>
                    <a:pt x="532" y="807"/>
                  </a:lnTo>
                  <a:lnTo>
                    <a:pt x="547" y="803"/>
                  </a:lnTo>
                  <a:lnTo>
                    <a:pt x="562" y="798"/>
                  </a:lnTo>
                  <a:lnTo>
                    <a:pt x="628" y="697"/>
                  </a:lnTo>
                  <a:lnTo>
                    <a:pt x="628" y="697"/>
                  </a:lnTo>
                  <a:lnTo>
                    <a:pt x="610" y="704"/>
                  </a:lnTo>
                  <a:lnTo>
                    <a:pt x="591" y="710"/>
                  </a:lnTo>
                  <a:lnTo>
                    <a:pt x="573" y="714"/>
                  </a:lnTo>
                  <a:lnTo>
                    <a:pt x="552" y="720"/>
                  </a:lnTo>
                  <a:lnTo>
                    <a:pt x="529" y="725"/>
                  </a:lnTo>
                  <a:lnTo>
                    <a:pt x="507" y="729"/>
                  </a:lnTo>
                  <a:lnTo>
                    <a:pt x="486" y="733"/>
                  </a:lnTo>
                  <a:lnTo>
                    <a:pt x="465" y="734"/>
                  </a:lnTo>
                  <a:lnTo>
                    <a:pt x="444" y="737"/>
                  </a:lnTo>
                  <a:lnTo>
                    <a:pt x="423" y="734"/>
                  </a:lnTo>
                  <a:lnTo>
                    <a:pt x="423" y="734"/>
                  </a:lnTo>
                  <a:lnTo>
                    <a:pt x="404" y="733"/>
                  </a:lnTo>
                  <a:lnTo>
                    <a:pt x="380" y="729"/>
                  </a:lnTo>
                  <a:lnTo>
                    <a:pt x="355" y="720"/>
                  </a:lnTo>
                  <a:lnTo>
                    <a:pt x="329" y="711"/>
                  </a:lnTo>
                  <a:lnTo>
                    <a:pt x="304" y="701"/>
                  </a:lnTo>
                  <a:lnTo>
                    <a:pt x="279" y="688"/>
                  </a:lnTo>
                  <a:lnTo>
                    <a:pt x="254" y="674"/>
                  </a:lnTo>
                  <a:lnTo>
                    <a:pt x="230" y="660"/>
                  </a:lnTo>
                  <a:lnTo>
                    <a:pt x="210" y="644"/>
                  </a:lnTo>
                  <a:lnTo>
                    <a:pt x="193" y="628"/>
                  </a:lnTo>
                  <a:lnTo>
                    <a:pt x="193" y="628"/>
                  </a:lnTo>
                  <a:lnTo>
                    <a:pt x="177" y="611"/>
                  </a:lnTo>
                  <a:lnTo>
                    <a:pt x="161" y="593"/>
                  </a:lnTo>
                  <a:lnTo>
                    <a:pt x="147" y="575"/>
                  </a:lnTo>
                  <a:lnTo>
                    <a:pt x="131" y="554"/>
                  </a:lnTo>
                  <a:lnTo>
                    <a:pt x="119" y="533"/>
                  </a:lnTo>
                  <a:lnTo>
                    <a:pt x="108" y="512"/>
                  </a:lnTo>
                  <a:lnTo>
                    <a:pt x="98" y="489"/>
                  </a:lnTo>
                  <a:lnTo>
                    <a:pt x="92" y="466"/>
                  </a:lnTo>
                  <a:lnTo>
                    <a:pt x="87" y="440"/>
                  </a:lnTo>
                  <a:lnTo>
                    <a:pt x="87" y="416"/>
                  </a:lnTo>
                  <a:lnTo>
                    <a:pt x="87" y="416"/>
                  </a:lnTo>
                  <a:lnTo>
                    <a:pt x="90" y="390"/>
                  </a:lnTo>
                  <a:lnTo>
                    <a:pt x="92" y="364"/>
                  </a:lnTo>
                  <a:lnTo>
                    <a:pt x="96" y="339"/>
                  </a:lnTo>
                  <a:lnTo>
                    <a:pt x="101" y="316"/>
                  </a:lnTo>
                  <a:lnTo>
                    <a:pt x="106" y="293"/>
                  </a:lnTo>
                  <a:lnTo>
                    <a:pt x="111" y="271"/>
                  </a:lnTo>
                  <a:lnTo>
                    <a:pt x="119" y="252"/>
                  </a:lnTo>
                  <a:lnTo>
                    <a:pt x="126" y="235"/>
                  </a:lnTo>
                  <a:lnTo>
                    <a:pt x="134" y="221"/>
                  </a:lnTo>
                  <a:lnTo>
                    <a:pt x="142" y="206"/>
                  </a:lnTo>
                  <a:lnTo>
                    <a:pt x="142" y="206"/>
                  </a:lnTo>
                  <a:lnTo>
                    <a:pt x="153" y="193"/>
                  </a:lnTo>
                  <a:lnTo>
                    <a:pt x="168" y="176"/>
                  </a:lnTo>
                  <a:lnTo>
                    <a:pt x="184" y="155"/>
                  </a:lnTo>
                  <a:lnTo>
                    <a:pt x="203" y="134"/>
                  </a:lnTo>
                  <a:lnTo>
                    <a:pt x="223" y="111"/>
                  </a:lnTo>
                  <a:lnTo>
                    <a:pt x="239" y="90"/>
                  </a:lnTo>
                  <a:lnTo>
                    <a:pt x="256" y="73"/>
                  </a:lnTo>
                  <a:lnTo>
                    <a:pt x="269" y="56"/>
                  </a:lnTo>
                  <a:lnTo>
                    <a:pt x="276" y="48"/>
                  </a:lnTo>
                  <a:lnTo>
                    <a:pt x="279" y="44"/>
                  </a:lnTo>
                  <a:lnTo>
                    <a:pt x="279" y="44"/>
                  </a:lnTo>
                </a:path>
              </a:pathLst>
            </a:custGeom>
            <a:solidFill>
              <a:srgbClr val="FFD80F"/>
            </a:solidFill>
            <a:ln w="9525" cap="rnd">
              <a:noFill/>
              <a:round/>
              <a:headEnd/>
              <a:tailEnd/>
            </a:ln>
            <a:effectLst/>
          </p:spPr>
          <p:txBody>
            <a:bodyPr/>
            <a:lstStyle/>
            <a:p>
              <a:pPr>
                <a:defRPr/>
              </a:pPr>
              <a:endParaRPr lang="en-US" dirty="0"/>
            </a:p>
          </p:txBody>
        </p:sp>
        <p:sp>
          <p:nvSpPr>
            <p:cNvPr id="30" name="Freeform 1054"/>
            <p:cNvSpPr>
              <a:spLocks/>
            </p:cNvSpPr>
            <p:nvPr/>
          </p:nvSpPr>
          <p:spPr bwMode="auto">
            <a:xfrm>
              <a:off x="1202" y="844"/>
              <a:ext cx="634" cy="823"/>
            </a:xfrm>
            <a:custGeom>
              <a:avLst/>
              <a:gdLst/>
              <a:ahLst/>
              <a:cxnLst>
                <a:cxn ang="0">
                  <a:pos x="283" y="37"/>
                </a:cxn>
                <a:cxn ang="0">
                  <a:pos x="285" y="20"/>
                </a:cxn>
                <a:cxn ang="0">
                  <a:pos x="279" y="5"/>
                </a:cxn>
                <a:cxn ang="0">
                  <a:pos x="273" y="1"/>
                </a:cxn>
                <a:cxn ang="0">
                  <a:pos x="256" y="0"/>
                </a:cxn>
                <a:cxn ang="0">
                  <a:pos x="241" y="5"/>
                </a:cxn>
                <a:cxn ang="0">
                  <a:pos x="237" y="9"/>
                </a:cxn>
                <a:cxn ang="0">
                  <a:pos x="218" y="33"/>
                </a:cxn>
                <a:cxn ang="0">
                  <a:pos x="186" y="71"/>
                </a:cxn>
                <a:cxn ang="0">
                  <a:pos x="149" y="115"/>
                </a:cxn>
                <a:cxn ang="0">
                  <a:pos x="115" y="155"/>
                </a:cxn>
                <a:cxn ang="0">
                  <a:pos x="101" y="170"/>
                </a:cxn>
                <a:cxn ang="0">
                  <a:pos x="75" y="206"/>
                </a:cxn>
                <a:cxn ang="0">
                  <a:pos x="48" y="258"/>
                </a:cxn>
                <a:cxn ang="0">
                  <a:pos x="23" y="319"/>
                </a:cxn>
                <a:cxn ang="0">
                  <a:pos x="3" y="385"/>
                </a:cxn>
                <a:cxn ang="0">
                  <a:pos x="0" y="446"/>
                </a:cxn>
                <a:cxn ang="0">
                  <a:pos x="2" y="476"/>
                </a:cxn>
                <a:cxn ang="0">
                  <a:pos x="9" y="535"/>
                </a:cxn>
                <a:cxn ang="0">
                  <a:pos x="25" y="591"/>
                </a:cxn>
                <a:cxn ang="0">
                  <a:pos x="46" y="642"/>
                </a:cxn>
                <a:cxn ang="0">
                  <a:pos x="75" y="685"/>
                </a:cxn>
                <a:cxn ang="0">
                  <a:pos x="92" y="704"/>
                </a:cxn>
                <a:cxn ang="0">
                  <a:pos x="131" y="734"/>
                </a:cxn>
                <a:cxn ang="0">
                  <a:pos x="178" y="766"/>
                </a:cxn>
                <a:cxn ang="0">
                  <a:pos x="230" y="794"/>
                </a:cxn>
                <a:cxn ang="0">
                  <a:pos x="290" y="813"/>
                </a:cxn>
                <a:cxn ang="0">
                  <a:pos x="357" y="822"/>
                </a:cxn>
                <a:cxn ang="0">
                  <a:pos x="391" y="822"/>
                </a:cxn>
                <a:cxn ang="0">
                  <a:pos x="444" y="822"/>
                </a:cxn>
                <a:cxn ang="0">
                  <a:pos x="483" y="817"/>
                </a:cxn>
                <a:cxn ang="0">
                  <a:pos x="518" y="810"/>
                </a:cxn>
                <a:cxn ang="0">
                  <a:pos x="547" y="803"/>
                </a:cxn>
                <a:cxn ang="0">
                  <a:pos x="628" y="697"/>
                </a:cxn>
                <a:cxn ang="0">
                  <a:pos x="610" y="704"/>
                </a:cxn>
                <a:cxn ang="0">
                  <a:pos x="573" y="714"/>
                </a:cxn>
                <a:cxn ang="0">
                  <a:pos x="529" y="725"/>
                </a:cxn>
                <a:cxn ang="0">
                  <a:pos x="486" y="733"/>
                </a:cxn>
                <a:cxn ang="0">
                  <a:pos x="444" y="737"/>
                </a:cxn>
                <a:cxn ang="0">
                  <a:pos x="423" y="734"/>
                </a:cxn>
                <a:cxn ang="0">
                  <a:pos x="380" y="729"/>
                </a:cxn>
                <a:cxn ang="0">
                  <a:pos x="329" y="711"/>
                </a:cxn>
                <a:cxn ang="0">
                  <a:pos x="279" y="688"/>
                </a:cxn>
                <a:cxn ang="0">
                  <a:pos x="230" y="660"/>
                </a:cxn>
                <a:cxn ang="0">
                  <a:pos x="193" y="628"/>
                </a:cxn>
                <a:cxn ang="0">
                  <a:pos x="177" y="611"/>
                </a:cxn>
                <a:cxn ang="0">
                  <a:pos x="147" y="575"/>
                </a:cxn>
                <a:cxn ang="0">
                  <a:pos x="119" y="533"/>
                </a:cxn>
                <a:cxn ang="0">
                  <a:pos x="98" y="489"/>
                </a:cxn>
                <a:cxn ang="0">
                  <a:pos x="87" y="440"/>
                </a:cxn>
                <a:cxn ang="0">
                  <a:pos x="87" y="416"/>
                </a:cxn>
                <a:cxn ang="0">
                  <a:pos x="92" y="364"/>
                </a:cxn>
                <a:cxn ang="0">
                  <a:pos x="101" y="316"/>
                </a:cxn>
                <a:cxn ang="0">
                  <a:pos x="111" y="271"/>
                </a:cxn>
                <a:cxn ang="0">
                  <a:pos x="126" y="235"/>
                </a:cxn>
                <a:cxn ang="0">
                  <a:pos x="142" y="206"/>
                </a:cxn>
                <a:cxn ang="0">
                  <a:pos x="153" y="193"/>
                </a:cxn>
                <a:cxn ang="0">
                  <a:pos x="184" y="155"/>
                </a:cxn>
                <a:cxn ang="0">
                  <a:pos x="223" y="111"/>
                </a:cxn>
                <a:cxn ang="0">
                  <a:pos x="256" y="73"/>
                </a:cxn>
                <a:cxn ang="0">
                  <a:pos x="276" y="48"/>
                </a:cxn>
                <a:cxn ang="0">
                  <a:pos x="279" y="44"/>
                </a:cxn>
              </a:cxnLst>
              <a:rect l="0" t="0" r="r" b="b"/>
              <a:pathLst>
                <a:path w="629" h="823">
                  <a:moveTo>
                    <a:pt x="279" y="44"/>
                  </a:moveTo>
                  <a:lnTo>
                    <a:pt x="283" y="37"/>
                  </a:lnTo>
                  <a:lnTo>
                    <a:pt x="285" y="28"/>
                  </a:lnTo>
                  <a:lnTo>
                    <a:pt x="285" y="20"/>
                  </a:lnTo>
                  <a:lnTo>
                    <a:pt x="283" y="14"/>
                  </a:lnTo>
                  <a:lnTo>
                    <a:pt x="279" y="5"/>
                  </a:lnTo>
                  <a:lnTo>
                    <a:pt x="279" y="5"/>
                  </a:lnTo>
                  <a:lnTo>
                    <a:pt x="273" y="1"/>
                  </a:lnTo>
                  <a:lnTo>
                    <a:pt x="265" y="0"/>
                  </a:lnTo>
                  <a:lnTo>
                    <a:pt x="256" y="0"/>
                  </a:lnTo>
                  <a:lnTo>
                    <a:pt x="248" y="1"/>
                  </a:lnTo>
                  <a:lnTo>
                    <a:pt x="241" y="5"/>
                  </a:lnTo>
                  <a:lnTo>
                    <a:pt x="241" y="5"/>
                  </a:lnTo>
                  <a:lnTo>
                    <a:pt x="237" y="9"/>
                  </a:lnTo>
                  <a:lnTo>
                    <a:pt x="230" y="18"/>
                  </a:lnTo>
                  <a:lnTo>
                    <a:pt x="218" y="33"/>
                  </a:lnTo>
                  <a:lnTo>
                    <a:pt x="203" y="51"/>
                  </a:lnTo>
                  <a:lnTo>
                    <a:pt x="186" y="71"/>
                  </a:lnTo>
                  <a:lnTo>
                    <a:pt x="168" y="92"/>
                  </a:lnTo>
                  <a:lnTo>
                    <a:pt x="149" y="115"/>
                  </a:lnTo>
                  <a:lnTo>
                    <a:pt x="129" y="136"/>
                  </a:lnTo>
                  <a:lnTo>
                    <a:pt x="115" y="155"/>
                  </a:lnTo>
                  <a:lnTo>
                    <a:pt x="101" y="170"/>
                  </a:lnTo>
                  <a:lnTo>
                    <a:pt x="101" y="170"/>
                  </a:lnTo>
                  <a:lnTo>
                    <a:pt x="90" y="185"/>
                  </a:lnTo>
                  <a:lnTo>
                    <a:pt x="75" y="206"/>
                  </a:lnTo>
                  <a:lnTo>
                    <a:pt x="62" y="231"/>
                  </a:lnTo>
                  <a:lnTo>
                    <a:pt x="48" y="258"/>
                  </a:lnTo>
                  <a:lnTo>
                    <a:pt x="35" y="288"/>
                  </a:lnTo>
                  <a:lnTo>
                    <a:pt x="23" y="319"/>
                  </a:lnTo>
                  <a:lnTo>
                    <a:pt x="12" y="353"/>
                  </a:lnTo>
                  <a:lnTo>
                    <a:pt x="3" y="385"/>
                  </a:lnTo>
                  <a:lnTo>
                    <a:pt x="0" y="416"/>
                  </a:lnTo>
                  <a:lnTo>
                    <a:pt x="0" y="446"/>
                  </a:lnTo>
                  <a:lnTo>
                    <a:pt x="0" y="446"/>
                  </a:lnTo>
                  <a:lnTo>
                    <a:pt x="2" y="476"/>
                  </a:lnTo>
                  <a:lnTo>
                    <a:pt x="3" y="505"/>
                  </a:lnTo>
                  <a:lnTo>
                    <a:pt x="9" y="535"/>
                  </a:lnTo>
                  <a:lnTo>
                    <a:pt x="16" y="564"/>
                  </a:lnTo>
                  <a:lnTo>
                    <a:pt x="25" y="591"/>
                  </a:lnTo>
                  <a:lnTo>
                    <a:pt x="32" y="617"/>
                  </a:lnTo>
                  <a:lnTo>
                    <a:pt x="46" y="642"/>
                  </a:lnTo>
                  <a:lnTo>
                    <a:pt x="58" y="665"/>
                  </a:lnTo>
                  <a:lnTo>
                    <a:pt x="75" y="685"/>
                  </a:lnTo>
                  <a:lnTo>
                    <a:pt x="92" y="704"/>
                  </a:lnTo>
                  <a:lnTo>
                    <a:pt x="92" y="704"/>
                  </a:lnTo>
                  <a:lnTo>
                    <a:pt x="111" y="718"/>
                  </a:lnTo>
                  <a:lnTo>
                    <a:pt x="131" y="734"/>
                  </a:lnTo>
                  <a:lnTo>
                    <a:pt x="155" y="752"/>
                  </a:lnTo>
                  <a:lnTo>
                    <a:pt x="178" y="766"/>
                  </a:lnTo>
                  <a:lnTo>
                    <a:pt x="203" y="782"/>
                  </a:lnTo>
                  <a:lnTo>
                    <a:pt x="230" y="794"/>
                  </a:lnTo>
                  <a:lnTo>
                    <a:pt x="260" y="805"/>
                  </a:lnTo>
                  <a:lnTo>
                    <a:pt x="290" y="813"/>
                  </a:lnTo>
                  <a:lnTo>
                    <a:pt x="322" y="819"/>
                  </a:lnTo>
                  <a:lnTo>
                    <a:pt x="357" y="822"/>
                  </a:lnTo>
                  <a:lnTo>
                    <a:pt x="357" y="822"/>
                  </a:lnTo>
                  <a:lnTo>
                    <a:pt x="391" y="822"/>
                  </a:lnTo>
                  <a:lnTo>
                    <a:pt x="419" y="822"/>
                  </a:lnTo>
                  <a:lnTo>
                    <a:pt x="444" y="822"/>
                  </a:lnTo>
                  <a:lnTo>
                    <a:pt x="465" y="819"/>
                  </a:lnTo>
                  <a:lnTo>
                    <a:pt x="483" y="817"/>
                  </a:lnTo>
                  <a:lnTo>
                    <a:pt x="501" y="813"/>
                  </a:lnTo>
                  <a:lnTo>
                    <a:pt x="518" y="810"/>
                  </a:lnTo>
                  <a:lnTo>
                    <a:pt x="532" y="807"/>
                  </a:lnTo>
                  <a:lnTo>
                    <a:pt x="547" y="803"/>
                  </a:lnTo>
                  <a:lnTo>
                    <a:pt x="562" y="798"/>
                  </a:lnTo>
                  <a:lnTo>
                    <a:pt x="628" y="697"/>
                  </a:lnTo>
                  <a:lnTo>
                    <a:pt x="628" y="697"/>
                  </a:lnTo>
                  <a:lnTo>
                    <a:pt x="610" y="704"/>
                  </a:lnTo>
                  <a:lnTo>
                    <a:pt x="591" y="710"/>
                  </a:lnTo>
                  <a:lnTo>
                    <a:pt x="573" y="714"/>
                  </a:lnTo>
                  <a:lnTo>
                    <a:pt x="552" y="720"/>
                  </a:lnTo>
                  <a:lnTo>
                    <a:pt x="529" y="725"/>
                  </a:lnTo>
                  <a:lnTo>
                    <a:pt x="507" y="729"/>
                  </a:lnTo>
                  <a:lnTo>
                    <a:pt x="486" y="733"/>
                  </a:lnTo>
                  <a:lnTo>
                    <a:pt x="465" y="734"/>
                  </a:lnTo>
                  <a:lnTo>
                    <a:pt x="444" y="737"/>
                  </a:lnTo>
                  <a:lnTo>
                    <a:pt x="423" y="734"/>
                  </a:lnTo>
                  <a:lnTo>
                    <a:pt x="423" y="734"/>
                  </a:lnTo>
                  <a:lnTo>
                    <a:pt x="404" y="733"/>
                  </a:lnTo>
                  <a:lnTo>
                    <a:pt x="380" y="729"/>
                  </a:lnTo>
                  <a:lnTo>
                    <a:pt x="355" y="720"/>
                  </a:lnTo>
                  <a:lnTo>
                    <a:pt x="329" y="711"/>
                  </a:lnTo>
                  <a:lnTo>
                    <a:pt x="304" y="701"/>
                  </a:lnTo>
                  <a:lnTo>
                    <a:pt x="279" y="688"/>
                  </a:lnTo>
                  <a:lnTo>
                    <a:pt x="254" y="674"/>
                  </a:lnTo>
                  <a:lnTo>
                    <a:pt x="230" y="660"/>
                  </a:lnTo>
                  <a:lnTo>
                    <a:pt x="210" y="644"/>
                  </a:lnTo>
                  <a:lnTo>
                    <a:pt x="193" y="628"/>
                  </a:lnTo>
                  <a:lnTo>
                    <a:pt x="193" y="628"/>
                  </a:lnTo>
                  <a:lnTo>
                    <a:pt x="177" y="611"/>
                  </a:lnTo>
                  <a:lnTo>
                    <a:pt x="161" y="593"/>
                  </a:lnTo>
                  <a:lnTo>
                    <a:pt x="147" y="575"/>
                  </a:lnTo>
                  <a:lnTo>
                    <a:pt x="131" y="554"/>
                  </a:lnTo>
                  <a:lnTo>
                    <a:pt x="119" y="533"/>
                  </a:lnTo>
                  <a:lnTo>
                    <a:pt x="108" y="512"/>
                  </a:lnTo>
                  <a:lnTo>
                    <a:pt x="98" y="489"/>
                  </a:lnTo>
                  <a:lnTo>
                    <a:pt x="92" y="466"/>
                  </a:lnTo>
                  <a:lnTo>
                    <a:pt x="87" y="440"/>
                  </a:lnTo>
                  <a:lnTo>
                    <a:pt x="87" y="416"/>
                  </a:lnTo>
                  <a:lnTo>
                    <a:pt x="87" y="416"/>
                  </a:lnTo>
                  <a:lnTo>
                    <a:pt x="90" y="390"/>
                  </a:lnTo>
                  <a:lnTo>
                    <a:pt x="92" y="364"/>
                  </a:lnTo>
                  <a:lnTo>
                    <a:pt x="96" y="339"/>
                  </a:lnTo>
                  <a:lnTo>
                    <a:pt x="101" y="316"/>
                  </a:lnTo>
                  <a:lnTo>
                    <a:pt x="106" y="293"/>
                  </a:lnTo>
                  <a:lnTo>
                    <a:pt x="111" y="271"/>
                  </a:lnTo>
                  <a:lnTo>
                    <a:pt x="119" y="252"/>
                  </a:lnTo>
                  <a:lnTo>
                    <a:pt x="126" y="235"/>
                  </a:lnTo>
                  <a:lnTo>
                    <a:pt x="134" y="221"/>
                  </a:lnTo>
                  <a:lnTo>
                    <a:pt x="142" y="206"/>
                  </a:lnTo>
                  <a:lnTo>
                    <a:pt x="142" y="206"/>
                  </a:lnTo>
                  <a:lnTo>
                    <a:pt x="153" y="193"/>
                  </a:lnTo>
                  <a:lnTo>
                    <a:pt x="168" y="176"/>
                  </a:lnTo>
                  <a:lnTo>
                    <a:pt x="184" y="155"/>
                  </a:lnTo>
                  <a:lnTo>
                    <a:pt x="203" y="134"/>
                  </a:lnTo>
                  <a:lnTo>
                    <a:pt x="223" y="111"/>
                  </a:lnTo>
                  <a:lnTo>
                    <a:pt x="239" y="90"/>
                  </a:lnTo>
                  <a:lnTo>
                    <a:pt x="256" y="73"/>
                  </a:lnTo>
                  <a:lnTo>
                    <a:pt x="269" y="56"/>
                  </a:lnTo>
                  <a:lnTo>
                    <a:pt x="276" y="48"/>
                  </a:lnTo>
                  <a:lnTo>
                    <a:pt x="279" y="44"/>
                  </a:lnTo>
                  <a:lnTo>
                    <a:pt x="279" y="4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31" name="Freeform 1055"/>
            <p:cNvSpPr>
              <a:spLocks/>
            </p:cNvSpPr>
            <p:nvPr/>
          </p:nvSpPr>
          <p:spPr bwMode="auto">
            <a:xfrm>
              <a:off x="1942" y="1375"/>
              <a:ext cx="2664" cy="2055"/>
            </a:xfrm>
            <a:custGeom>
              <a:avLst/>
              <a:gdLst/>
              <a:ahLst/>
              <a:cxnLst>
                <a:cxn ang="0">
                  <a:pos x="149" y="0"/>
                </a:cxn>
                <a:cxn ang="0">
                  <a:pos x="2579" y="1888"/>
                </a:cxn>
                <a:cxn ang="0">
                  <a:pos x="2579" y="1888"/>
                </a:cxn>
                <a:cxn ang="0">
                  <a:pos x="2590" y="1906"/>
                </a:cxn>
                <a:cxn ang="0">
                  <a:pos x="2598" y="1920"/>
                </a:cxn>
                <a:cxn ang="0">
                  <a:pos x="2609" y="1937"/>
                </a:cxn>
                <a:cxn ang="0">
                  <a:pos x="2618" y="1954"/>
                </a:cxn>
                <a:cxn ang="0">
                  <a:pos x="2625" y="1971"/>
                </a:cxn>
                <a:cxn ang="0">
                  <a:pos x="2634" y="1987"/>
                </a:cxn>
                <a:cxn ang="0">
                  <a:pos x="2643" y="2007"/>
                </a:cxn>
                <a:cxn ang="0">
                  <a:pos x="2648" y="2024"/>
                </a:cxn>
                <a:cxn ang="0">
                  <a:pos x="2653" y="2040"/>
                </a:cxn>
                <a:cxn ang="0">
                  <a:pos x="2660" y="2056"/>
                </a:cxn>
                <a:cxn ang="0">
                  <a:pos x="2660" y="2056"/>
                </a:cxn>
                <a:cxn ang="0">
                  <a:pos x="2643" y="2056"/>
                </a:cxn>
                <a:cxn ang="0">
                  <a:pos x="2625" y="2053"/>
                </a:cxn>
                <a:cxn ang="0">
                  <a:pos x="2607" y="2051"/>
                </a:cxn>
                <a:cxn ang="0">
                  <a:pos x="2588" y="2049"/>
                </a:cxn>
                <a:cxn ang="0">
                  <a:pos x="2570" y="2047"/>
                </a:cxn>
                <a:cxn ang="0">
                  <a:pos x="2552" y="2042"/>
                </a:cxn>
                <a:cxn ang="0">
                  <a:pos x="2533" y="2038"/>
                </a:cxn>
                <a:cxn ang="0">
                  <a:pos x="2514" y="2033"/>
                </a:cxn>
                <a:cxn ang="0">
                  <a:pos x="2494" y="2028"/>
                </a:cxn>
                <a:cxn ang="0">
                  <a:pos x="2478" y="2024"/>
                </a:cxn>
                <a:cxn ang="0">
                  <a:pos x="0" y="195"/>
                </a:cxn>
                <a:cxn ang="0">
                  <a:pos x="149" y="0"/>
                </a:cxn>
                <a:cxn ang="0">
                  <a:pos x="149" y="0"/>
                </a:cxn>
              </a:cxnLst>
              <a:rect l="0" t="0" r="r" b="b"/>
              <a:pathLst>
                <a:path w="2661" h="2057">
                  <a:moveTo>
                    <a:pt x="149" y="0"/>
                  </a:moveTo>
                  <a:lnTo>
                    <a:pt x="2579" y="1888"/>
                  </a:lnTo>
                  <a:lnTo>
                    <a:pt x="2579" y="1888"/>
                  </a:lnTo>
                  <a:lnTo>
                    <a:pt x="2590" y="1906"/>
                  </a:lnTo>
                  <a:lnTo>
                    <a:pt x="2598" y="1920"/>
                  </a:lnTo>
                  <a:lnTo>
                    <a:pt x="2609" y="1937"/>
                  </a:lnTo>
                  <a:lnTo>
                    <a:pt x="2618" y="1954"/>
                  </a:lnTo>
                  <a:lnTo>
                    <a:pt x="2625" y="1971"/>
                  </a:lnTo>
                  <a:lnTo>
                    <a:pt x="2634" y="1987"/>
                  </a:lnTo>
                  <a:lnTo>
                    <a:pt x="2643" y="2007"/>
                  </a:lnTo>
                  <a:lnTo>
                    <a:pt x="2648" y="2024"/>
                  </a:lnTo>
                  <a:lnTo>
                    <a:pt x="2653" y="2040"/>
                  </a:lnTo>
                  <a:lnTo>
                    <a:pt x="2660" y="2056"/>
                  </a:lnTo>
                  <a:lnTo>
                    <a:pt x="2660" y="2056"/>
                  </a:lnTo>
                  <a:lnTo>
                    <a:pt x="2643" y="2056"/>
                  </a:lnTo>
                  <a:lnTo>
                    <a:pt x="2625" y="2053"/>
                  </a:lnTo>
                  <a:lnTo>
                    <a:pt x="2607" y="2051"/>
                  </a:lnTo>
                  <a:lnTo>
                    <a:pt x="2588" y="2049"/>
                  </a:lnTo>
                  <a:lnTo>
                    <a:pt x="2570" y="2047"/>
                  </a:lnTo>
                  <a:lnTo>
                    <a:pt x="2552" y="2042"/>
                  </a:lnTo>
                  <a:lnTo>
                    <a:pt x="2533" y="2038"/>
                  </a:lnTo>
                  <a:lnTo>
                    <a:pt x="2514" y="2033"/>
                  </a:lnTo>
                  <a:lnTo>
                    <a:pt x="2494" y="2028"/>
                  </a:lnTo>
                  <a:lnTo>
                    <a:pt x="2478" y="2024"/>
                  </a:lnTo>
                  <a:lnTo>
                    <a:pt x="0" y="195"/>
                  </a:lnTo>
                  <a:lnTo>
                    <a:pt x="149" y="0"/>
                  </a:lnTo>
                  <a:lnTo>
                    <a:pt x="149" y="0"/>
                  </a:lnTo>
                </a:path>
              </a:pathLst>
            </a:custGeom>
            <a:solidFill>
              <a:srgbClr val="FFD80F"/>
            </a:solidFill>
            <a:ln w="9525" cap="rnd">
              <a:noFill/>
              <a:round/>
              <a:headEnd/>
              <a:tailEnd/>
            </a:ln>
            <a:effectLst/>
          </p:spPr>
          <p:txBody>
            <a:bodyPr/>
            <a:lstStyle/>
            <a:p>
              <a:pPr>
                <a:defRPr/>
              </a:pPr>
              <a:endParaRPr lang="en-US" dirty="0"/>
            </a:p>
          </p:txBody>
        </p:sp>
        <p:sp>
          <p:nvSpPr>
            <p:cNvPr id="32" name="Freeform 1056"/>
            <p:cNvSpPr>
              <a:spLocks/>
            </p:cNvSpPr>
            <p:nvPr/>
          </p:nvSpPr>
          <p:spPr bwMode="auto">
            <a:xfrm>
              <a:off x="1942" y="1375"/>
              <a:ext cx="2664" cy="2055"/>
            </a:xfrm>
            <a:custGeom>
              <a:avLst/>
              <a:gdLst/>
              <a:ahLst/>
              <a:cxnLst>
                <a:cxn ang="0">
                  <a:pos x="149" y="0"/>
                </a:cxn>
                <a:cxn ang="0">
                  <a:pos x="2579" y="1888"/>
                </a:cxn>
                <a:cxn ang="0">
                  <a:pos x="2579" y="1888"/>
                </a:cxn>
                <a:cxn ang="0">
                  <a:pos x="2590" y="1906"/>
                </a:cxn>
                <a:cxn ang="0">
                  <a:pos x="2598" y="1920"/>
                </a:cxn>
                <a:cxn ang="0">
                  <a:pos x="2609" y="1937"/>
                </a:cxn>
                <a:cxn ang="0">
                  <a:pos x="2618" y="1954"/>
                </a:cxn>
                <a:cxn ang="0">
                  <a:pos x="2625" y="1971"/>
                </a:cxn>
                <a:cxn ang="0">
                  <a:pos x="2634" y="1987"/>
                </a:cxn>
                <a:cxn ang="0">
                  <a:pos x="2643" y="2007"/>
                </a:cxn>
                <a:cxn ang="0">
                  <a:pos x="2648" y="2024"/>
                </a:cxn>
                <a:cxn ang="0">
                  <a:pos x="2653" y="2040"/>
                </a:cxn>
                <a:cxn ang="0">
                  <a:pos x="2660" y="2056"/>
                </a:cxn>
                <a:cxn ang="0">
                  <a:pos x="2660" y="2056"/>
                </a:cxn>
                <a:cxn ang="0">
                  <a:pos x="2643" y="2056"/>
                </a:cxn>
                <a:cxn ang="0">
                  <a:pos x="2625" y="2053"/>
                </a:cxn>
                <a:cxn ang="0">
                  <a:pos x="2607" y="2051"/>
                </a:cxn>
                <a:cxn ang="0">
                  <a:pos x="2588" y="2049"/>
                </a:cxn>
                <a:cxn ang="0">
                  <a:pos x="2570" y="2047"/>
                </a:cxn>
                <a:cxn ang="0">
                  <a:pos x="2552" y="2042"/>
                </a:cxn>
                <a:cxn ang="0">
                  <a:pos x="2533" y="2038"/>
                </a:cxn>
                <a:cxn ang="0">
                  <a:pos x="2514" y="2033"/>
                </a:cxn>
                <a:cxn ang="0">
                  <a:pos x="2494" y="2028"/>
                </a:cxn>
                <a:cxn ang="0">
                  <a:pos x="2478" y="2024"/>
                </a:cxn>
                <a:cxn ang="0">
                  <a:pos x="0" y="195"/>
                </a:cxn>
                <a:cxn ang="0">
                  <a:pos x="149" y="0"/>
                </a:cxn>
                <a:cxn ang="0">
                  <a:pos x="149" y="0"/>
                </a:cxn>
              </a:cxnLst>
              <a:rect l="0" t="0" r="r" b="b"/>
              <a:pathLst>
                <a:path w="2661" h="2057">
                  <a:moveTo>
                    <a:pt x="149" y="0"/>
                  </a:moveTo>
                  <a:lnTo>
                    <a:pt x="2579" y="1888"/>
                  </a:lnTo>
                  <a:lnTo>
                    <a:pt x="2579" y="1888"/>
                  </a:lnTo>
                  <a:lnTo>
                    <a:pt x="2590" y="1906"/>
                  </a:lnTo>
                  <a:lnTo>
                    <a:pt x="2598" y="1920"/>
                  </a:lnTo>
                  <a:lnTo>
                    <a:pt x="2609" y="1937"/>
                  </a:lnTo>
                  <a:lnTo>
                    <a:pt x="2618" y="1954"/>
                  </a:lnTo>
                  <a:lnTo>
                    <a:pt x="2625" y="1971"/>
                  </a:lnTo>
                  <a:lnTo>
                    <a:pt x="2634" y="1987"/>
                  </a:lnTo>
                  <a:lnTo>
                    <a:pt x="2643" y="2007"/>
                  </a:lnTo>
                  <a:lnTo>
                    <a:pt x="2648" y="2024"/>
                  </a:lnTo>
                  <a:lnTo>
                    <a:pt x="2653" y="2040"/>
                  </a:lnTo>
                  <a:lnTo>
                    <a:pt x="2660" y="2056"/>
                  </a:lnTo>
                  <a:lnTo>
                    <a:pt x="2660" y="2056"/>
                  </a:lnTo>
                  <a:lnTo>
                    <a:pt x="2643" y="2056"/>
                  </a:lnTo>
                  <a:lnTo>
                    <a:pt x="2625" y="2053"/>
                  </a:lnTo>
                  <a:lnTo>
                    <a:pt x="2607" y="2051"/>
                  </a:lnTo>
                  <a:lnTo>
                    <a:pt x="2588" y="2049"/>
                  </a:lnTo>
                  <a:lnTo>
                    <a:pt x="2570" y="2047"/>
                  </a:lnTo>
                  <a:lnTo>
                    <a:pt x="2552" y="2042"/>
                  </a:lnTo>
                  <a:lnTo>
                    <a:pt x="2533" y="2038"/>
                  </a:lnTo>
                  <a:lnTo>
                    <a:pt x="2514" y="2033"/>
                  </a:lnTo>
                  <a:lnTo>
                    <a:pt x="2494" y="2028"/>
                  </a:lnTo>
                  <a:lnTo>
                    <a:pt x="2478" y="2024"/>
                  </a:lnTo>
                  <a:lnTo>
                    <a:pt x="0" y="195"/>
                  </a:lnTo>
                  <a:lnTo>
                    <a:pt x="149" y="0"/>
                  </a:lnTo>
                  <a:lnTo>
                    <a:pt x="149"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33" name="Freeform 1057"/>
            <p:cNvSpPr>
              <a:spLocks/>
            </p:cNvSpPr>
            <p:nvPr/>
          </p:nvSpPr>
          <p:spPr bwMode="auto">
            <a:xfrm>
              <a:off x="2299" y="1675"/>
              <a:ext cx="329" cy="229"/>
            </a:xfrm>
            <a:custGeom>
              <a:avLst/>
              <a:gdLst/>
              <a:ahLst/>
              <a:cxnLst>
                <a:cxn ang="0">
                  <a:pos x="109" y="228"/>
                </a:cxn>
                <a:cxn ang="0">
                  <a:pos x="109" y="225"/>
                </a:cxn>
                <a:cxn ang="0">
                  <a:pos x="111" y="220"/>
                </a:cxn>
                <a:cxn ang="0">
                  <a:pos x="115" y="211"/>
                </a:cxn>
                <a:cxn ang="0">
                  <a:pos x="119" y="202"/>
                </a:cxn>
                <a:cxn ang="0">
                  <a:pos x="126" y="190"/>
                </a:cxn>
                <a:cxn ang="0">
                  <a:pos x="132" y="177"/>
                </a:cxn>
                <a:cxn ang="0">
                  <a:pos x="140" y="164"/>
                </a:cxn>
                <a:cxn ang="0">
                  <a:pos x="149" y="153"/>
                </a:cxn>
                <a:cxn ang="0">
                  <a:pos x="157" y="143"/>
                </a:cxn>
                <a:cxn ang="0">
                  <a:pos x="167" y="135"/>
                </a:cxn>
                <a:cxn ang="0">
                  <a:pos x="167" y="135"/>
                </a:cxn>
                <a:cxn ang="0">
                  <a:pos x="181" y="128"/>
                </a:cxn>
                <a:cxn ang="0">
                  <a:pos x="197" y="122"/>
                </a:cxn>
                <a:cxn ang="0">
                  <a:pos x="216" y="120"/>
                </a:cxn>
                <a:cxn ang="0">
                  <a:pos x="239" y="118"/>
                </a:cxn>
                <a:cxn ang="0">
                  <a:pos x="261" y="116"/>
                </a:cxn>
                <a:cxn ang="0">
                  <a:pos x="281" y="116"/>
                </a:cxn>
                <a:cxn ang="0">
                  <a:pos x="300" y="116"/>
                </a:cxn>
                <a:cxn ang="0">
                  <a:pos x="314" y="116"/>
                </a:cxn>
                <a:cxn ang="0">
                  <a:pos x="323" y="116"/>
                </a:cxn>
                <a:cxn ang="0">
                  <a:pos x="328" y="118"/>
                </a:cxn>
                <a:cxn ang="0">
                  <a:pos x="167" y="0"/>
                </a:cxn>
                <a:cxn ang="0">
                  <a:pos x="0" y="151"/>
                </a:cxn>
                <a:cxn ang="0">
                  <a:pos x="109" y="228"/>
                </a:cxn>
                <a:cxn ang="0">
                  <a:pos x="109" y="228"/>
                </a:cxn>
              </a:cxnLst>
              <a:rect l="0" t="0" r="r" b="b"/>
              <a:pathLst>
                <a:path w="329" h="229">
                  <a:moveTo>
                    <a:pt x="109" y="228"/>
                  </a:moveTo>
                  <a:lnTo>
                    <a:pt x="109" y="225"/>
                  </a:lnTo>
                  <a:lnTo>
                    <a:pt x="111" y="220"/>
                  </a:lnTo>
                  <a:lnTo>
                    <a:pt x="115" y="211"/>
                  </a:lnTo>
                  <a:lnTo>
                    <a:pt x="119" y="202"/>
                  </a:lnTo>
                  <a:lnTo>
                    <a:pt x="126" y="190"/>
                  </a:lnTo>
                  <a:lnTo>
                    <a:pt x="132" y="177"/>
                  </a:lnTo>
                  <a:lnTo>
                    <a:pt x="140" y="164"/>
                  </a:lnTo>
                  <a:lnTo>
                    <a:pt x="149" y="153"/>
                  </a:lnTo>
                  <a:lnTo>
                    <a:pt x="157" y="143"/>
                  </a:lnTo>
                  <a:lnTo>
                    <a:pt x="167" y="135"/>
                  </a:lnTo>
                  <a:lnTo>
                    <a:pt x="167" y="135"/>
                  </a:lnTo>
                  <a:lnTo>
                    <a:pt x="181" y="128"/>
                  </a:lnTo>
                  <a:lnTo>
                    <a:pt x="197" y="122"/>
                  </a:lnTo>
                  <a:lnTo>
                    <a:pt x="216" y="120"/>
                  </a:lnTo>
                  <a:lnTo>
                    <a:pt x="239" y="118"/>
                  </a:lnTo>
                  <a:lnTo>
                    <a:pt x="261" y="116"/>
                  </a:lnTo>
                  <a:lnTo>
                    <a:pt x="281" y="116"/>
                  </a:lnTo>
                  <a:lnTo>
                    <a:pt x="300" y="116"/>
                  </a:lnTo>
                  <a:lnTo>
                    <a:pt x="314" y="116"/>
                  </a:lnTo>
                  <a:lnTo>
                    <a:pt x="323" y="116"/>
                  </a:lnTo>
                  <a:lnTo>
                    <a:pt x="328" y="118"/>
                  </a:lnTo>
                  <a:lnTo>
                    <a:pt x="167" y="0"/>
                  </a:lnTo>
                  <a:lnTo>
                    <a:pt x="0" y="151"/>
                  </a:lnTo>
                  <a:lnTo>
                    <a:pt x="109" y="228"/>
                  </a:lnTo>
                  <a:lnTo>
                    <a:pt x="109" y="228"/>
                  </a:lnTo>
                </a:path>
              </a:pathLst>
            </a:custGeom>
            <a:solidFill>
              <a:srgbClr val="7C6000"/>
            </a:solidFill>
            <a:ln w="9525" cap="rnd">
              <a:noFill/>
              <a:round/>
              <a:headEnd/>
              <a:tailEnd/>
            </a:ln>
            <a:effectLst/>
          </p:spPr>
          <p:txBody>
            <a:bodyPr/>
            <a:lstStyle/>
            <a:p>
              <a:pPr>
                <a:defRPr/>
              </a:pPr>
              <a:endParaRPr lang="en-US" dirty="0"/>
            </a:p>
          </p:txBody>
        </p:sp>
        <p:sp>
          <p:nvSpPr>
            <p:cNvPr id="34" name="Freeform 1058"/>
            <p:cNvSpPr>
              <a:spLocks/>
            </p:cNvSpPr>
            <p:nvPr/>
          </p:nvSpPr>
          <p:spPr bwMode="auto">
            <a:xfrm>
              <a:off x="3619" y="2653"/>
              <a:ext cx="218" cy="231"/>
            </a:xfrm>
            <a:custGeom>
              <a:avLst/>
              <a:gdLst/>
              <a:ahLst/>
              <a:cxnLst>
                <a:cxn ang="0">
                  <a:pos x="135" y="229"/>
                </a:cxn>
                <a:cxn ang="0">
                  <a:pos x="133" y="227"/>
                </a:cxn>
                <a:cxn ang="0">
                  <a:pos x="133" y="221"/>
                </a:cxn>
                <a:cxn ang="0">
                  <a:pos x="133" y="212"/>
                </a:cxn>
                <a:cxn ang="0">
                  <a:pos x="133" y="200"/>
                </a:cxn>
                <a:cxn ang="0">
                  <a:pos x="133" y="187"/>
                </a:cxn>
                <a:cxn ang="0">
                  <a:pos x="133" y="172"/>
                </a:cxn>
                <a:cxn ang="0">
                  <a:pos x="133" y="157"/>
                </a:cxn>
                <a:cxn ang="0">
                  <a:pos x="135" y="143"/>
                </a:cxn>
                <a:cxn ang="0">
                  <a:pos x="138" y="129"/>
                </a:cxn>
                <a:cxn ang="0">
                  <a:pos x="143" y="120"/>
                </a:cxn>
                <a:cxn ang="0">
                  <a:pos x="212" y="69"/>
                </a:cxn>
                <a:cxn ang="0">
                  <a:pos x="110" y="0"/>
                </a:cxn>
                <a:cxn ang="0">
                  <a:pos x="0" y="136"/>
                </a:cxn>
                <a:cxn ang="0">
                  <a:pos x="135" y="229"/>
                </a:cxn>
                <a:cxn ang="0">
                  <a:pos x="135" y="229"/>
                </a:cxn>
              </a:cxnLst>
              <a:rect l="0" t="0" r="r" b="b"/>
              <a:pathLst>
                <a:path w="213" h="230">
                  <a:moveTo>
                    <a:pt x="135" y="229"/>
                  </a:moveTo>
                  <a:lnTo>
                    <a:pt x="133" y="227"/>
                  </a:lnTo>
                  <a:lnTo>
                    <a:pt x="133" y="221"/>
                  </a:lnTo>
                  <a:lnTo>
                    <a:pt x="133" y="212"/>
                  </a:lnTo>
                  <a:lnTo>
                    <a:pt x="133" y="200"/>
                  </a:lnTo>
                  <a:lnTo>
                    <a:pt x="133" y="187"/>
                  </a:lnTo>
                  <a:lnTo>
                    <a:pt x="133" y="172"/>
                  </a:lnTo>
                  <a:lnTo>
                    <a:pt x="133" y="157"/>
                  </a:lnTo>
                  <a:lnTo>
                    <a:pt x="135" y="143"/>
                  </a:lnTo>
                  <a:lnTo>
                    <a:pt x="138" y="129"/>
                  </a:lnTo>
                  <a:lnTo>
                    <a:pt x="143" y="120"/>
                  </a:lnTo>
                  <a:lnTo>
                    <a:pt x="212" y="69"/>
                  </a:lnTo>
                  <a:lnTo>
                    <a:pt x="110" y="0"/>
                  </a:lnTo>
                  <a:lnTo>
                    <a:pt x="0" y="136"/>
                  </a:lnTo>
                  <a:lnTo>
                    <a:pt x="135" y="229"/>
                  </a:lnTo>
                  <a:lnTo>
                    <a:pt x="135" y="229"/>
                  </a:lnTo>
                </a:path>
              </a:pathLst>
            </a:custGeom>
            <a:solidFill>
              <a:srgbClr val="7C6000"/>
            </a:solidFill>
            <a:ln w="9525" cap="rnd">
              <a:noFill/>
              <a:round/>
              <a:headEnd/>
              <a:tailEnd/>
            </a:ln>
            <a:effectLst/>
          </p:spPr>
          <p:txBody>
            <a:bodyPr/>
            <a:lstStyle/>
            <a:p>
              <a:pPr>
                <a:defRPr/>
              </a:pPr>
              <a:endParaRPr lang="en-US" dirty="0"/>
            </a:p>
          </p:txBody>
        </p:sp>
        <p:sp>
          <p:nvSpPr>
            <p:cNvPr id="35" name="Freeform 1059"/>
            <p:cNvSpPr>
              <a:spLocks/>
            </p:cNvSpPr>
            <p:nvPr/>
          </p:nvSpPr>
          <p:spPr bwMode="auto">
            <a:xfrm>
              <a:off x="3051" y="2237"/>
              <a:ext cx="223" cy="246"/>
            </a:xfrm>
            <a:custGeom>
              <a:avLst/>
              <a:gdLst/>
              <a:ahLst/>
              <a:cxnLst>
                <a:cxn ang="0">
                  <a:pos x="135" y="244"/>
                </a:cxn>
                <a:cxn ang="0">
                  <a:pos x="135" y="241"/>
                </a:cxn>
                <a:cxn ang="0">
                  <a:pos x="135" y="234"/>
                </a:cxn>
                <a:cxn ang="0">
                  <a:pos x="137" y="223"/>
                </a:cxn>
                <a:cxn ang="0">
                  <a:pos x="138" y="208"/>
                </a:cxn>
                <a:cxn ang="0">
                  <a:pos x="140" y="193"/>
                </a:cxn>
                <a:cxn ang="0">
                  <a:pos x="143" y="176"/>
                </a:cxn>
                <a:cxn ang="0">
                  <a:pos x="147" y="160"/>
                </a:cxn>
                <a:cxn ang="0">
                  <a:pos x="152" y="143"/>
                </a:cxn>
                <a:cxn ang="0">
                  <a:pos x="156" y="128"/>
                </a:cxn>
                <a:cxn ang="0">
                  <a:pos x="160" y="118"/>
                </a:cxn>
                <a:cxn ang="0">
                  <a:pos x="228" y="68"/>
                </a:cxn>
                <a:cxn ang="0">
                  <a:pos x="126" y="0"/>
                </a:cxn>
                <a:cxn ang="0">
                  <a:pos x="0" y="151"/>
                </a:cxn>
                <a:cxn ang="0">
                  <a:pos x="135" y="244"/>
                </a:cxn>
                <a:cxn ang="0">
                  <a:pos x="135" y="244"/>
                </a:cxn>
              </a:cxnLst>
              <a:rect l="0" t="0" r="r" b="b"/>
              <a:pathLst>
                <a:path w="229" h="245">
                  <a:moveTo>
                    <a:pt x="135" y="244"/>
                  </a:moveTo>
                  <a:lnTo>
                    <a:pt x="135" y="241"/>
                  </a:lnTo>
                  <a:lnTo>
                    <a:pt x="135" y="234"/>
                  </a:lnTo>
                  <a:lnTo>
                    <a:pt x="137" y="223"/>
                  </a:lnTo>
                  <a:lnTo>
                    <a:pt x="138" y="208"/>
                  </a:lnTo>
                  <a:lnTo>
                    <a:pt x="140" y="193"/>
                  </a:lnTo>
                  <a:lnTo>
                    <a:pt x="143" y="176"/>
                  </a:lnTo>
                  <a:lnTo>
                    <a:pt x="147" y="160"/>
                  </a:lnTo>
                  <a:lnTo>
                    <a:pt x="152" y="143"/>
                  </a:lnTo>
                  <a:lnTo>
                    <a:pt x="156" y="128"/>
                  </a:lnTo>
                  <a:lnTo>
                    <a:pt x="160" y="118"/>
                  </a:lnTo>
                  <a:lnTo>
                    <a:pt x="228" y="68"/>
                  </a:lnTo>
                  <a:lnTo>
                    <a:pt x="126" y="0"/>
                  </a:lnTo>
                  <a:lnTo>
                    <a:pt x="0" y="151"/>
                  </a:lnTo>
                  <a:lnTo>
                    <a:pt x="135" y="244"/>
                  </a:lnTo>
                  <a:lnTo>
                    <a:pt x="135" y="244"/>
                  </a:lnTo>
                </a:path>
              </a:pathLst>
            </a:custGeom>
            <a:solidFill>
              <a:srgbClr val="7C6000"/>
            </a:solidFill>
            <a:ln w="9525" cap="rnd">
              <a:noFill/>
              <a:round/>
              <a:headEnd/>
              <a:tailEnd/>
            </a:ln>
            <a:effectLst/>
          </p:spPr>
          <p:txBody>
            <a:bodyPr/>
            <a:lstStyle/>
            <a:p>
              <a:pPr>
                <a:defRPr/>
              </a:pPr>
              <a:endParaRPr lang="en-US" dirty="0"/>
            </a:p>
          </p:txBody>
        </p:sp>
        <p:sp>
          <p:nvSpPr>
            <p:cNvPr id="36" name="Freeform 1060"/>
            <p:cNvSpPr>
              <a:spLocks/>
            </p:cNvSpPr>
            <p:nvPr/>
          </p:nvSpPr>
          <p:spPr bwMode="auto">
            <a:xfrm>
              <a:off x="1586" y="1190"/>
              <a:ext cx="603" cy="691"/>
            </a:xfrm>
            <a:custGeom>
              <a:avLst/>
              <a:gdLst/>
              <a:ahLst/>
              <a:cxnLst>
                <a:cxn ang="0">
                  <a:pos x="34" y="690"/>
                </a:cxn>
                <a:cxn ang="0">
                  <a:pos x="8" y="683"/>
                </a:cxn>
                <a:cxn ang="0">
                  <a:pos x="0" y="666"/>
                </a:cxn>
                <a:cxn ang="0">
                  <a:pos x="8" y="639"/>
                </a:cxn>
                <a:cxn ang="0">
                  <a:pos x="15" y="631"/>
                </a:cxn>
                <a:cxn ang="0">
                  <a:pos x="42" y="601"/>
                </a:cxn>
                <a:cxn ang="0">
                  <a:pos x="73" y="563"/>
                </a:cxn>
                <a:cxn ang="0">
                  <a:pos x="93" y="544"/>
                </a:cxn>
                <a:cxn ang="0">
                  <a:pos x="122" y="521"/>
                </a:cxn>
                <a:cxn ang="0">
                  <a:pos x="160" y="496"/>
                </a:cxn>
                <a:cxn ang="0">
                  <a:pos x="194" y="470"/>
                </a:cxn>
                <a:cxn ang="0">
                  <a:pos x="215" y="451"/>
                </a:cxn>
                <a:cxn ang="0">
                  <a:pos x="259" y="410"/>
                </a:cxn>
                <a:cxn ang="0">
                  <a:pos x="305" y="352"/>
                </a:cxn>
                <a:cxn ang="0">
                  <a:pos x="340" y="283"/>
                </a:cxn>
                <a:cxn ang="0">
                  <a:pos x="352" y="234"/>
                </a:cxn>
                <a:cxn ang="0">
                  <a:pos x="365" y="165"/>
                </a:cxn>
                <a:cxn ang="0">
                  <a:pos x="379" y="105"/>
                </a:cxn>
                <a:cxn ang="0">
                  <a:pos x="395" y="73"/>
                </a:cxn>
                <a:cxn ang="0">
                  <a:pos x="423" y="36"/>
                </a:cxn>
                <a:cxn ang="0">
                  <a:pos x="462" y="8"/>
                </a:cxn>
                <a:cxn ang="0">
                  <a:pos x="506" y="0"/>
                </a:cxn>
                <a:cxn ang="0">
                  <a:pos x="533" y="6"/>
                </a:cxn>
                <a:cxn ang="0">
                  <a:pos x="569" y="27"/>
                </a:cxn>
                <a:cxn ang="0">
                  <a:pos x="593" y="57"/>
                </a:cxn>
                <a:cxn ang="0">
                  <a:pos x="603" y="94"/>
                </a:cxn>
                <a:cxn ang="0">
                  <a:pos x="598" y="126"/>
                </a:cxn>
                <a:cxn ang="0">
                  <a:pos x="584" y="184"/>
                </a:cxn>
                <a:cxn ang="0">
                  <a:pos x="556" y="249"/>
                </a:cxn>
                <a:cxn ang="0">
                  <a:pos x="531" y="289"/>
                </a:cxn>
                <a:cxn ang="0">
                  <a:pos x="483" y="348"/>
                </a:cxn>
                <a:cxn ang="0">
                  <a:pos x="423" y="399"/>
                </a:cxn>
                <a:cxn ang="0">
                  <a:pos x="367" y="440"/>
                </a:cxn>
                <a:cxn ang="0">
                  <a:pos x="333" y="460"/>
                </a:cxn>
                <a:cxn ang="0">
                  <a:pos x="282" y="483"/>
                </a:cxn>
                <a:cxn ang="0">
                  <a:pos x="236" y="507"/>
                </a:cxn>
                <a:cxn ang="0">
                  <a:pos x="198" y="532"/>
                </a:cxn>
                <a:cxn ang="0">
                  <a:pos x="177" y="551"/>
                </a:cxn>
                <a:cxn ang="0">
                  <a:pos x="147" y="574"/>
                </a:cxn>
                <a:cxn ang="0">
                  <a:pos x="122" y="595"/>
                </a:cxn>
                <a:cxn ang="0">
                  <a:pos x="107" y="608"/>
                </a:cxn>
                <a:cxn ang="0">
                  <a:pos x="86" y="633"/>
                </a:cxn>
                <a:cxn ang="0">
                  <a:pos x="66" y="660"/>
                </a:cxn>
                <a:cxn ang="0">
                  <a:pos x="50" y="680"/>
                </a:cxn>
              </a:cxnLst>
              <a:rect l="0" t="0" r="r" b="b"/>
              <a:pathLst>
                <a:path w="604" h="691">
                  <a:moveTo>
                    <a:pt x="50" y="680"/>
                  </a:moveTo>
                  <a:lnTo>
                    <a:pt x="42" y="685"/>
                  </a:lnTo>
                  <a:lnTo>
                    <a:pt x="34" y="690"/>
                  </a:lnTo>
                  <a:lnTo>
                    <a:pt x="25" y="690"/>
                  </a:lnTo>
                  <a:lnTo>
                    <a:pt x="17" y="687"/>
                  </a:lnTo>
                  <a:lnTo>
                    <a:pt x="8" y="683"/>
                  </a:lnTo>
                  <a:lnTo>
                    <a:pt x="8" y="683"/>
                  </a:lnTo>
                  <a:lnTo>
                    <a:pt x="2" y="675"/>
                  </a:lnTo>
                  <a:lnTo>
                    <a:pt x="0" y="666"/>
                  </a:lnTo>
                  <a:lnTo>
                    <a:pt x="0" y="656"/>
                  </a:lnTo>
                  <a:lnTo>
                    <a:pt x="4" y="648"/>
                  </a:lnTo>
                  <a:lnTo>
                    <a:pt x="8" y="639"/>
                  </a:lnTo>
                  <a:lnTo>
                    <a:pt x="8" y="639"/>
                  </a:lnTo>
                  <a:lnTo>
                    <a:pt x="11" y="637"/>
                  </a:lnTo>
                  <a:lnTo>
                    <a:pt x="15" y="631"/>
                  </a:lnTo>
                  <a:lnTo>
                    <a:pt x="23" y="622"/>
                  </a:lnTo>
                  <a:lnTo>
                    <a:pt x="31" y="613"/>
                  </a:lnTo>
                  <a:lnTo>
                    <a:pt x="42" y="601"/>
                  </a:lnTo>
                  <a:lnTo>
                    <a:pt x="52" y="588"/>
                  </a:lnTo>
                  <a:lnTo>
                    <a:pt x="63" y="576"/>
                  </a:lnTo>
                  <a:lnTo>
                    <a:pt x="73" y="563"/>
                  </a:lnTo>
                  <a:lnTo>
                    <a:pt x="84" y="553"/>
                  </a:lnTo>
                  <a:lnTo>
                    <a:pt x="93" y="544"/>
                  </a:lnTo>
                  <a:lnTo>
                    <a:pt x="93" y="544"/>
                  </a:lnTo>
                  <a:lnTo>
                    <a:pt x="101" y="535"/>
                  </a:lnTo>
                  <a:lnTo>
                    <a:pt x="112" y="527"/>
                  </a:lnTo>
                  <a:lnTo>
                    <a:pt x="122" y="521"/>
                  </a:lnTo>
                  <a:lnTo>
                    <a:pt x="135" y="512"/>
                  </a:lnTo>
                  <a:lnTo>
                    <a:pt x="146" y="504"/>
                  </a:lnTo>
                  <a:lnTo>
                    <a:pt x="160" y="496"/>
                  </a:lnTo>
                  <a:lnTo>
                    <a:pt x="171" y="487"/>
                  </a:lnTo>
                  <a:lnTo>
                    <a:pt x="183" y="479"/>
                  </a:lnTo>
                  <a:lnTo>
                    <a:pt x="194" y="470"/>
                  </a:lnTo>
                  <a:lnTo>
                    <a:pt x="204" y="461"/>
                  </a:lnTo>
                  <a:lnTo>
                    <a:pt x="204" y="461"/>
                  </a:lnTo>
                  <a:lnTo>
                    <a:pt x="215" y="451"/>
                  </a:lnTo>
                  <a:lnTo>
                    <a:pt x="229" y="438"/>
                  </a:lnTo>
                  <a:lnTo>
                    <a:pt x="245" y="424"/>
                  </a:lnTo>
                  <a:lnTo>
                    <a:pt x="259" y="410"/>
                  </a:lnTo>
                  <a:lnTo>
                    <a:pt x="273" y="392"/>
                  </a:lnTo>
                  <a:lnTo>
                    <a:pt x="291" y="373"/>
                  </a:lnTo>
                  <a:lnTo>
                    <a:pt x="305" y="352"/>
                  </a:lnTo>
                  <a:lnTo>
                    <a:pt x="319" y="329"/>
                  </a:lnTo>
                  <a:lnTo>
                    <a:pt x="329" y="306"/>
                  </a:lnTo>
                  <a:lnTo>
                    <a:pt x="340" y="283"/>
                  </a:lnTo>
                  <a:lnTo>
                    <a:pt x="340" y="283"/>
                  </a:lnTo>
                  <a:lnTo>
                    <a:pt x="346" y="257"/>
                  </a:lnTo>
                  <a:lnTo>
                    <a:pt x="352" y="234"/>
                  </a:lnTo>
                  <a:lnTo>
                    <a:pt x="356" y="209"/>
                  </a:lnTo>
                  <a:lnTo>
                    <a:pt x="360" y="186"/>
                  </a:lnTo>
                  <a:lnTo>
                    <a:pt x="365" y="165"/>
                  </a:lnTo>
                  <a:lnTo>
                    <a:pt x="371" y="143"/>
                  </a:lnTo>
                  <a:lnTo>
                    <a:pt x="375" y="122"/>
                  </a:lnTo>
                  <a:lnTo>
                    <a:pt x="379" y="105"/>
                  </a:lnTo>
                  <a:lnTo>
                    <a:pt x="386" y="89"/>
                  </a:lnTo>
                  <a:lnTo>
                    <a:pt x="395" y="73"/>
                  </a:lnTo>
                  <a:lnTo>
                    <a:pt x="395" y="73"/>
                  </a:lnTo>
                  <a:lnTo>
                    <a:pt x="402" y="59"/>
                  </a:lnTo>
                  <a:lnTo>
                    <a:pt x="411" y="48"/>
                  </a:lnTo>
                  <a:lnTo>
                    <a:pt x="423" y="36"/>
                  </a:lnTo>
                  <a:lnTo>
                    <a:pt x="434" y="25"/>
                  </a:lnTo>
                  <a:lnTo>
                    <a:pt x="448" y="17"/>
                  </a:lnTo>
                  <a:lnTo>
                    <a:pt x="462" y="8"/>
                  </a:lnTo>
                  <a:lnTo>
                    <a:pt x="476" y="4"/>
                  </a:lnTo>
                  <a:lnTo>
                    <a:pt x="491" y="0"/>
                  </a:lnTo>
                  <a:lnTo>
                    <a:pt x="506" y="0"/>
                  </a:lnTo>
                  <a:lnTo>
                    <a:pt x="519" y="2"/>
                  </a:lnTo>
                  <a:lnTo>
                    <a:pt x="519" y="2"/>
                  </a:lnTo>
                  <a:lnTo>
                    <a:pt x="533" y="6"/>
                  </a:lnTo>
                  <a:lnTo>
                    <a:pt x="547" y="11"/>
                  </a:lnTo>
                  <a:lnTo>
                    <a:pt x="558" y="19"/>
                  </a:lnTo>
                  <a:lnTo>
                    <a:pt x="569" y="27"/>
                  </a:lnTo>
                  <a:lnTo>
                    <a:pt x="579" y="36"/>
                  </a:lnTo>
                  <a:lnTo>
                    <a:pt x="588" y="46"/>
                  </a:lnTo>
                  <a:lnTo>
                    <a:pt x="593" y="57"/>
                  </a:lnTo>
                  <a:lnTo>
                    <a:pt x="598" y="70"/>
                  </a:lnTo>
                  <a:lnTo>
                    <a:pt x="600" y="82"/>
                  </a:lnTo>
                  <a:lnTo>
                    <a:pt x="603" y="94"/>
                  </a:lnTo>
                  <a:lnTo>
                    <a:pt x="603" y="94"/>
                  </a:lnTo>
                  <a:lnTo>
                    <a:pt x="600" y="110"/>
                  </a:lnTo>
                  <a:lnTo>
                    <a:pt x="598" y="126"/>
                  </a:lnTo>
                  <a:lnTo>
                    <a:pt x="597" y="145"/>
                  </a:lnTo>
                  <a:lnTo>
                    <a:pt x="590" y="165"/>
                  </a:lnTo>
                  <a:lnTo>
                    <a:pt x="584" y="184"/>
                  </a:lnTo>
                  <a:lnTo>
                    <a:pt x="577" y="205"/>
                  </a:lnTo>
                  <a:lnTo>
                    <a:pt x="567" y="228"/>
                  </a:lnTo>
                  <a:lnTo>
                    <a:pt x="556" y="249"/>
                  </a:lnTo>
                  <a:lnTo>
                    <a:pt x="544" y="270"/>
                  </a:lnTo>
                  <a:lnTo>
                    <a:pt x="531" y="289"/>
                  </a:lnTo>
                  <a:lnTo>
                    <a:pt x="531" y="289"/>
                  </a:lnTo>
                  <a:lnTo>
                    <a:pt x="517" y="308"/>
                  </a:lnTo>
                  <a:lnTo>
                    <a:pt x="499" y="329"/>
                  </a:lnTo>
                  <a:lnTo>
                    <a:pt x="483" y="348"/>
                  </a:lnTo>
                  <a:lnTo>
                    <a:pt x="464" y="367"/>
                  </a:lnTo>
                  <a:lnTo>
                    <a:pt x="445" y="384"/>
                  </a:lnTo>
                  <a:lnTo>
                    <a:pt x="423" y="399"/>
                  </a:lnTo>
                  <a:lnTo>
                    <a:pt x="404" y="415"/>
                  </a:lnTo>
                  <a:lnTo>
                    <a:pt x="386" y="428"/>
                  </a:lnTo>
                  <a:lnTo>
                    <a:pt x="367" y="440"/>
                  </a:lnTo>
                  <a:lnTo>
                    <a:pt x="349" y="449"/>
                  </a:lnTo>
                  <a:lnTo>
                    <a:pt x="349" y="449"/>
                  </a:lnTo>
                  <a:lnTo>
                    <a:pt x="333" y="460"/>
                  </a:lnTo>
                  <a:lnTo>
                    <a:pt x="316" y="468"/>
                  </a:lnTo>
                  <a:lnTo>
                    <a:pt x="299" y="475"/>
                  </a:lnTo>
                  <a:lnTo>
                    <a:pt x="282" y="483"/>
                  </a:lnTo>
                  <a:lnTo>
                    <a:pt x="266" y="489"/>
                  </a:lnTo>
                  <a:lnTo>
                    <a:pt x="250" y="498"/>
                  </a:lnTo>
                  <a:lnTo>
                    <a:pt x="236" y="507"/>
                  </a:lnTo>
                  <a:lnTo>
                    <a:pt x="223" y="514"/>
                  </a:lnTo>
                  <a:lnTo>
                    <a:pt x="211" y="523"/>
                  </a:lnTo>
                  <a:lnTo>
                    <a:pt x="198" y="532"/>
                  </a:lnTo>
                  <a:lnTo>
                    <a:pt x="198" y="532"/>
                  </a:lnTo>
                  <a:lnTo>
                    <a:pt x="188" y="542"/>
                  </a:lnTo>
                  <a:lnTo>
                    <a:pt x="177" y="551"/>
                  </a:lnTo>
                  <a:lnTo>
                    <a:pt x="167" y="559"/>
                  </a:lnTo>
                  <a:lnTo>
                    <a:pt x="156" y="567"/>
                  </a:lnTo>
                  <a:lnTo>
                    <a:pt x="147" y="574"/>
                  </a:lnTo>
                  <a:lnTo>
                    <a:pt x="139" y="580"/>
                  </a:lnTo>
                  <a:lnTo>
                    <a:pt x="130" y="588"/>
                  </a:lnTo>
                  <a:lnTo>
                    <a:pt x="122" y="595"/>
                  </a:lnTo>
                  <a:lnTo>
                    <a:pt x="116" y="601"/>
                  </a:lnTo>
                  <a:lnTo>
                    <a:pt x="107" y="608"/>
                  </a:lnTo>
                  <a:lnTo>
                    <a:pt x="107" y="608"/>
                  </a:lnTo>
                  <a:lnTo>
                    <a:pt x="101" y="613"/>
                  </a:lnTo>
                  <a:lnTo>
                    <a:pt x="95" y="624"/>
                  </a:lnTo>
                  <a:lnTo>
                    <a:pt x="86" y="633"/>
                  </a:lnTo>
                  <a:lnTo>
                    <a:pt x="78" y="643"/>
                  </a:lnTo>
                  <a:lnTo>
                    <a:pt x="71" y="652"/>
                  </a:lnTo>
                  <a:lnTo>
                    <a:pt x="66" y="660"/>
                  </a:lnTo>
                  <a:lnTo>
                    <a:pt x="59" y="669"/>
                  </a:lnTo>
                  <a:lnTo>
                    <a:pt x="55" y="675"/>
                  </a:lnTo>
                  <a:lnTo>
                    <a:pt x="50" y="680"/>
                  </a:lnTo>
                  <a:lnTo>
                    <a:pt x="50" y="680"/>
                  </a:lnTo>
                  <a:lnTo>
                    <a:pt x="50" y="680"/>
                  </a:lnTo>
                </a:path>
              </a:pathLst>
            </a:custGeom>
            <a:solidFill>
              <a:srgbClr val="FFD80F"/>
            </a:solidFill>
            <a:ln w="9525" cap="rnd">
              <a:noFill/>
              <a:round/>
              <a:headEnd/>
              <a:tailEnd/>
            </a:ln>
            <a:effectLst/>
          </p:spPr>
          <p:txBody>
            <a:bodyPr/>
            <a:lstStyle/>
            <a:p>
              <a:pPr>
                <a:defRPr/>
              </a:pPr>
              <a:endParaRPr lang="en-US" dirty="0"/>
            </a:p>
          </p:txBody>
        </p:sp>
        <p:sp>
          <p:nvSpPr>
            <p:cNvPr id="37" name="Freeform 1061"/>
            <p:cNvSpPr>
              <a:spLocks/>
            </p:cNvSpPr>
            <p:nvPr/>
          </p:nvSpPr>
          <p:spPr bwMode="auto">
            <a:xfrm>
              <a:off x="1586" y="1190"/>
              <a:ext cx="603" cy="691"/>
            </a:xfrm>
            <a:custGeom>
              <a:avLst/>
              <a:gdLst/>
              <a:ahLst/>
              <a:cxnLst>
                <a:cxn ang="0">
                  <a:pos x="34" y="690"/>
                </a:cxn>
                <a:cxn ang="0">
                  <a:pos x="8" y="683"/>
                </a:cxn>
                <a:cxn ang="0">
                  <a:pos x="0" y="666"/>
                </a:cxn>
                <a:cxn ang="0">
                  <a:pos x="8" y="639"/>
                </a:cxn>
                <a:cxn ang="0">
                  <a:pos x="15" y="631"/>
                </a:cxn>
                <a:cxn ang="0">
                  <a:pos x="42" y="601"/>
                </a:cxn>
                <a:cxn ang="0">
                  <a:pos x="73" y="563"/>
                </a:cxn>
                <a:cxn ang="0">
                  <a:pos x="93" y="544"/>
                </a:cxn>
                <a:cxn ang="0">
                  <a:pos x="122" y="521"/>
                </a:cxn>
                <a:cxn ang="0">
                  <a:pos x="160" y="496"/>
                </a:cxn>
                <a:cxn ang="0">
                  <a:pos x="194" y="470"/>
                </a:cxn>
                <a:cxn ang="0">
                  <a:pos x="215" y="451"/>
                </a:cxn>
                <a:cxn ang="0">
                  <a:pos x="259" y="410"/>
                </a:cxn>
                <a:cxn ang="0">
                  <a:pos x="305" y="352"/>
                </a:cxn>
                <a:cxn ang="0">
                  <a:pos x="340" y="283"/>
                </a:cxn>
                <a:cxn ang="0">
                  <a:pos x="352" y="234"/>
                </a:cxn>
                <a:cxn ang="0">
                  <a:pos x="365" y="165"/>
                </a:cxn>
                <a:cxn ang="0">
                  <a:pos x="379" y="105"/>
                </a:cxn>
                <a:cxn ang="0">
                  <a:pos x="395" y="73"/>
                </a:cxn>
                <a:cxn ang="0">
                  <a:pos x="423" y="36"/>
                </a:cxn>
                <a:cxn ang="0">
                  <a:pos x="462" y="8"/>
                </a:cxn>
                <a:cxn ang="0">
                  <a:pos x="506" y="0"/>
                </a:cxn>
                <a:cxn ang="0">
                  <a:pos x="533" y="6"/>
                </a:cxn>
                <a:cxn ang="0">
                  <a:pos x="569" y="27"/>
                </a:cxn>
                <a:cxn ang="0">
                  <a:pos x="593" y="57"/>
                </a:cxn>
                <a:cxn ang="0">
                  <a:pos x="603" y="94"/>
                </a:cxn>
                <a:cxn ang="0">
                  <a:pos x="598" y="126"/>
                </a:cxn>
                <a:cxn ang="0">
                  <a:pos x="584" y="184"/>
                </a:cxn>
                <a:cxn ang="0">
                  <a:pos x="556" y="249"/>
                </a:cxn>
                <a:cxn ang="0">
                  <a:pos x="531" y="289"/>
                </a:cxn>
                <a:cxn ang="0">
                  <a:pos x="483" y="348"/>
                </a:cxn>
                <a:cxn ang="0">
                  <a:pos x="423" y="399"/>
                </a:cxn>
                <a:cxn ang="0">
                  <a:pos x="367" y="440"/>
                </a:cxn>
                <a:cxn ang="0">
                  <a:pos x="333" y="460"/>
                </a:cxn>
                <a:cxn ang="0">
                  <a:pos x="282" y="483"/>
                </a:cxn>
                <a:cxn ang="0">
                  <a:pos x="236" y="507"/>
                </a:cxn>
                <a:cxn ang="0">
                  <a:pos x="198" y="532"/>
                </a:cxn>
                <a:cxn ang="0">
                  <a:pos x="177" y="551"/>
                </a:cxn>
                <a:cxn ang="0">
                  <a:pos x="147" y="574"/>
                </a:cxn>
                <a:cxn ang="0">
                  <a:pos x="122" y="595"/>
                </a:cxn>
                <a:cxn ang="0">
                  <a:pos x="107" y="608"/>
                </a:cxn>
                <a:cxn ang="0">
                  <a:pos x="86" y="633"/>
                </a:cxn>
                <a:cxn ang="0">
                  <a:pos x="66" y="660"/>
                </a:cxn>
                <a:cxn ang="0">
                  <a:pos x="50" y="680"/>
                </a:cxn>
              </a:cxnLst>
              <a:rect l="0" t="0" r="r" b="b"/>
              <a:pathLst>
                <a:path w="604" h="691">
                  <a:moveTo>
                    <a:pt x="50" y="680"/>
                  </a:moveTo>
                  <a:lnTo>
                    <a:pt x="42" y="685"/>
                  </a:lnTo>
                  <a:lnTo>
                    <a:pt x="34" y="690"/>
                  </a:lnTo>
                  <a:lnTo>
                    <a:pt x="25" y="690"/>
                  </a:lnTo>
                  <a:lnTo>
                    <a:pt x="17" y="687"/>
                  </a:lnTo>
                  <a:lnTo>
                    <a:pt x="8" y="683"/>
                  </a:lnTo>
                  <a:lnTo>
                    <a:pt x="8" y="683"/>
                  </a:lnTo>
                  <a:lnTo>
                    <a:pt x="2" y="675"/>
                  </a:lnTo>
                  <a:lnTo>
                    <a:pt x="0" y="666"/>
                  </a:lnTo>
                  <a:lnTo>
                    <a:pt x="0" y="656"/>
                  </a:lnTo>
                  <a:lnTo>
                    <a:pt x="4" y="648"/>
                  </a:lnTo>
                  <a:lnTo>
                    <a:pt x="8" y="639"/>
                  </a:lnTo>
                  <a:lnTo>
                    <a:pt x="8" y="639"/>
                  </a:lnTo>
                  <a:lnTo>
                    <a:pt x="11" y="637"/>
                  </a:lnTo>
                  <a:lnTo>
                    <a:pt x="15" y="631"/>
                  </a:lnTo>
                  <a:lnTo>
                    <a:pt x="23" y="622"/>
                  </a:lnTo>
                  <a:lnTo>
                    <a:pt x="31" y="613"/>
                  </a:lnTo>
                  <a:lnTo>
                    <a:pt x="42" y="601"/>
                  </a:lnTo>
                  <a:lnTo>
                    <a:pt x="52" y="588"/>
                  </a:lnTo>
                  <a:lnTo>
                    <a:pt x="63" y="576"/>
                  </a:lnTo>
                  <a:lnTo>
                    <a:pt x="73" y="563"/>
                  </a:lnTo>
                  <a:lnTo>
                    <a:pt x="84" y="553"/>
                  </a:lnTo>
                  <a:lnTo>
                    <a:pt x="93" y="544"/>
                  </a:lnTo>
                  <a:lnTo>
                    <a:pt x="93" y="544"/>
                  </a:lnTo>
                  <a:lnTo>
                    <a:pt x="101" y="535"/>
                  </a:lnTo>
                  <a:lnTo>
                    <a:pt x="112" y="527"/>
                  </a:lnTo>
                  <a:lnTo>
                    <a:pt x="122" y="521"/>
                  </a:lnTo>
                  <a:lnTo>
                    <a:pt x="135" y="512"/>
                  </a:lnTo>
                  <a:lnTo>
                    <a:pt x="146" y="504"/>
                  </a:lnTo>
                  <a:lnTo>
                    <a:pt x="160" y="496"/>
                  </a:lnTo>
                  <a:lnTo>
                    <a:pt x="171" y="487"/>
                  </a:lnTo>
                  <a:lnTo>
                    <a:pt x="183" y="479"/>
                  </a:lnTo>
                  <a:lnTo>
                    <a:pt x="194" y="470"/>
                  </a:lnTo>
                  <a:lnTo>
                    <a:pt x="204" y="461"/>
                  </a:lnTo>
                  <a:lnTo>
                    <a:pt x="204" y="461"/>
                  </a:lnTo>
                  <a:lnTo>
                    <a:pt x="215" y="451"/>
                  </a:lnTo>
                  <a:lnTo>
                    <a:pt x="229" y="438"/>
                  </a:lnTo>
                  <a:lnTo>
                    <a:pt x="245" y="424"/>
                  </a:lnTo>
                  <a:lnTo>
                    <a:pt x="259" y="410"/>
                  </a:lnTo>
                  <a:lnTo>
                    <a:pt x="273" y="392"/>
                  </a:lnTo>
                  <a:lnTo>
                    <a:pt x="291" y="373"/>
                  </a:lnTo>
                  <a:lnTo>
                    <a:pt x="305" y="352"/>
                  </a:lnTo>
                  <a:lnTo>
                    <a:pt x="319" y="329"/>
                  </a:lnTo>
                  <a:lnTo>
                    <a:pt x="329" y="306"/>
                  </a:lnTo>
                  <a:lnTo>
                    <a:pt x="340" y="283"/>
                  </a:lnTo>
                  <a:lnTo>
                    <a:pt x="340" y="283"/>
                  </a:lnTo>
                  <a:lnTo>
                    <a:pt x="346" y="257"/>
                  </a:lnTo>
                  <a:lnTo>
                    <a:pt x="352" y="234"/>
                  </a:lnTo>
                  <a:lnTo>
                    <a:pt x="356" y="209"/>
                  </a:lnTo>
                  <a:lnTo>
                    <a:pt x="360" y="186"/>
                  </a:lnTo>
                  <a:lnTo>
                    <a:pt x="365" y="165"/>
                  </a:lnTo>
                  <a:lnTo>
                    <a:pt x="371" y="143"/>
                  </a:lnTo>
                  <a:lnTo>
                    <a:pt x="375" y="122"/>
                  </a:lnTo>
                  <a:lnTo>
                    <a:pt x="379" y="105"/>
                  </a:lnTo>
                  <a:lnTo>
                    <a:pt x="386" y="89"/>
                  </a:lnTo>
                  <a:lnTo>
                    <a:pt x="395" y="73"/>
                  </a:lnTo>
                  <a:lnTo>
                    <a:pt x="395" y="73"/>
                  </a:lnTo>
                  <a:lnTo>
                    <a:pt x="402" y="59"/>
                  </a:lnTo>
                  <a:lnTo>
                    <a:pt x="411" y="48"/>
                  </a:lnTo>
                  <a:lnTo>
                    <a:pt x="423" y="36"/>
                  </a:lnTo>
                  <a:lnTo>
                    <a:pt x="434" y="25"/>
                  </a:lnTo>
                  <a:lnTo>
                    <a:pt x="448" y="17"/>
                  </a:lnTo>
                  <a:lnTo>
                    <a:pt x="462" y="8"/>
                  </a:lnTo>
                  <a:lnTo>
                    <a:pt x="476" y="4"/>
                  </a:lnTo>
                  <a:lnTo>
                    <a:pt x="491" y="0"/>
                  </a:lnTo>
                  <a:lnTo>
                    <a:pt x="506" y="0"/>
                  </a:lnTo>
                  <a:lnTo>
                    <a:pt x="519" y="2"/>
                  </a:lnTo>
                  <a:lnTo>
                    <a:pt x="519" y="2"/>
                  </a:lnTo>
                  <a:lnTo>
                    <a:pt x="533" y="6"/>
                  </a:lnTo>
                  <a:lnTo>
                    <a:pt x="547" y="11"/>
                  </a:lnTo>
                  <a:lnTo>
                    <a:pt x="558" y="19"/>
                  </a:lnTo>
                  <a:lnTo>
                    <a:pt x="569" y="27"/>
                  </a:lnTo>
                  <a:lnTo>
                    <a:pt x="579" y="36"/>
                  </a:lnTo>
                  <a:lnTo>
                    <a:pt x="588" y="46"/>
                  </a:lnTo>
                  <a:lnTo>
                    <a:pt x="593" y="57"/>
                  </a:lnTo>
                  <a:lnTo>
                    <a:pt x="598" y="70"/>
                  </a:lnTo>
                  <a:lnTo>
                    <a:pt x="600" y="82"/>
                  </a:lnTo>
                  <a:lnTo>
                    <a:pt x="603" y="94"/>
                  </a:lnTo>
                  <a:lnTo>
                    <a:pt x="603" y="94"/>
                  </a:lnTo>
                  <a:lnTo>
                    <a:pt x="600" y="110"/>
                  </a:lnTo>
                  <a:lnTo>
                    <a:pt x="598" y="126"/>
                  </a:lnTo>
                  <a:lnTo>
                    <a:pt x="597" y="145"/>
                  </a:lnTo>
                  <a:lnTo>
                    <a:pt x="590" y="165"/>
                  </a:lnTo>
                  <a:lnTo>
                    <a:pt x="584" y="184"/>
                  </a:lnTo>
                  <a:lnTo>
                    <a:pt x="577" y="205"/>
                  </a:lnTo>
                  <a:lnTo>
                    <a:pt x="567" y="228"/>
                  </a:lnTo>
                  <a:lnTo>
                    <a:pt x="556" y="249"/>
                  </a:lnTo>
                  <a:lnTo>
                    <a:pt x="544" y="270"/>
                  </a:lnTo>
                  <a:lnTo>
                    <a:pt x="531" y="289"/>
                  </a:lnTo>
                  <a:lnTo>
                    <a:pt x="531" y="289"/>
                  </a:lnTo>
                  <a:lnTo>
                    <a:pt x="517" y="308"/>
                  </a:lnTo>
                  <a:lnTo>
                    <a:pt x="499" y="329"/>
                  </a:lnTo>
                  <a:lnTo>
                    <a:pt x="483" y="348"/>
                  </a:lnTo>
                  <a:lnTo>
                    <a:pt x="464" y="367"/>
                  </a:lnTo>
                  <a:lnTo>
                    <a:pt x="445" y="384"/>
                  </a:lnTo>
                  <a:lnTo>
                    <a:pt x="423" y="399"/>
                  </a:lnTo>
                  <a:lnTo>
                    <a:pt x="404" y="415"/>
                  </a:lnTo>
                  <a:lnTo>
                    <a:pt x="386" y="428"/>
                  </a:lnTo>
                  <a:lnTo>
                    <a:pt x="367" y="440"/>
                  </a:lnTo>
                  <a:lnTo>
                    <a:pt x="349" y="449"/>
                  </a:lnTo>
                  <a:lnTo>
                    <a:pt x="349" y="449"/>
                  </a:lnTo>
                  <a:lnTo>
                    <a:pt x="333" y="460"/>
                  </a:lnTo>
                  <a:lnTo>
                    <a:pt x="316" y="468"/>
                  </a:lnTo>
                  <a:lnTo>
                    <a:pt x="299" y="475"/>
                  </a:lnTo>
                  <a:lnTo>
                    <a:pt x="282" y="483"/>
                  </a:lnTo>
                  <a:lnTo>
                    <a:pt x="266" y="489"/>
                  </a:lnTo>
                  <a:lnTo>
                    <a:pt x="250" y="498"/>
                  </a:lnTo>
                  <a:lnTo>
                    <a:pt x="236" y="507"/>
                  </a:lnTo>
                  <a:lnTo>
                    <a:pt x="223" y="514"/>
                  </a:lnTo>
                  <a:lnTo>
                    <a:pt x="211" y="523"/>
                  </a:lnTo>
                  <a:lnTo>
                    <a:pt x="198" y="532"/>
                  </a:lnTo>
                  <a:lnTo>
                    <a:pt x="198" y="532"/>
                  </a:lnTo>
                  <a:lnTo>
                    <a:pt x="188" y="542"/>
                  </a:lnTo>
                  <a:lnTo>
                    <a:pt x="177" y="551"/>
                  </a:lnTo>
                  <a:lnTo>
                    <a:pt x="167" y="559"/>
                  </a:lnTo>
                  <a:lnTo>
                    <a:pt x="156" y="567"/>
                  </a:lnTo>
                  <a:lnTo>
                    <a:pt x="147" y="574"/>
                  </a:lnTo>
                  <a:lnTo>
                    <a:pt x="139" y="580"/>
                  </a:lnTo>
                  <a:lnTo>
                    <a:pt x="130" y="588"/>
                  </a:lnTo>
                  <a:lnTo>
                    <a:pt x="122" y="595"/>
                  </a:lnTo>
                  <a:lnTo>
                    <a:pt x="116" y="601"/>
                  </a:lnTo>
                  <a:lnTo>
                    <a:pt x="107" y="608"/>
                  </a:lnTo>
                  <a:lnTo>
                    <a:pt x="107" y="608"/>
                  </a:lnTo>
                  <a:lnTo>
                    <a:pt x="101" y="613"/>
                  </a:lnTo>
                  <a:lnTo>
                    <a:pt x="95" y="624"/>
                  </a:lnTo>
                  <a:lnTo>
                    <a:pt x="86" y="633"/>
                  </a:lnTo>
                  <a:lnTo>
                    <a:pt x="78" y="643"/>
                  </a:lnTo>
                  <a:lnTo>
                    <a:pt x="71" y="652"/>
                  </a:lnTo>
                  <a:lnTo>
                    <a:pt x="66" y="660"/>
                  </a:lnTo>
                  <a:lnTo>
                    <a:pt x="59" y="669"/>
                  </a:lnTo>
                  <a:lnTo>
                    <a:pt x="55" y="675"/>
                  </a:lnTo>
                  <a:lnTo>
                    <a:pt x="50" y="680"/>
                  </a:lnTo>
                  <a:lnTo>
                    <a:pt x="50" y="680"/>
                  </a:lnTo>
                  <a:lnTo>
                    <a:pt x="50" y="68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38" name="Freeform 1062"/>
            <p:cNvSpPr>
              <a:spLocks/>
            </p:cNvSpPr>
            <p:nvPr/>
          </p:nvSpPr>
          <p:spPr bwMode="auto">
            <a:xfrm>
              <a:off x="1104" y="1367"/>
              <a:ext cx="3058" cy="1948"/>
            </a:xfrm>
            <a:custGeom>
              <a:avLst/>
              <a:gdLst/>
              <a:ahLst/>
              <a:cxnLst>
                <a:cxn ang="0">
                  <a:pos x="2785" y="0"/>
                </a:cxn>
                <a:cxn ang="0">
                  <a:pos x="2711" y="48"/>
                </a:cxn>
                <a:cxn ang="0">
                  <a:pos x="2513" y="179"/>
                </a:cxn>
                <a:cxn ang="0">
                  <a:pos x="2216" y="370"/>
                </a:cxn>
                <a:cxn ang="0">
                  <a:pos x="1857" y="603"/>
                </a:cxn>
                <a:cxn ang="0">
                  <a:pos x="1462" y="860"/>
                </a:cxn>
                <a:cxn ang="0">
                  <a:pos x="1066" y="1116"/>
                </a:cxn>
                <a:cxn ang="0">
                  <a:pos x="699" y="1356"/>
                </a:cxn>
                <a:cxn ang="0">
                  <a:pos x="389" y="1556"/>
                </a:cxn>
                <a:cxn ang="0">
                  <a:pos x="170" y="1699"/>
                </a:cxn>
                <a:cxn ang="0">
                  <a:pos x="73" y="1765"/>
                </a:cxn>
                <a:cxn ang="0">
                  <a:pos x="73" y="1765"/>
                </a:cxn>
                <a:cxn ang="0">
                  <a:pos x="48" y="1784"/>
                </a:cxn>
                <a:cxn ang="0">
                  <a:pos x="28" y="1800"/>
                </a:cxn>
                <a:cxn ang="0">
                  <a:pos x="16" y="1819"/>
                </a:cxn>
                <a:cxn ang="0">
                  <a:pos x="7" y="1836"/>
                </a:cxn>
                <a:cxn ang="0">
                  <a:pos x="1" y="1853"/>
                </a:cxn>
                <a:cxn ang="0">
                  <a:pos x="0" y="1867"/>
                </a:cxn>
                <a:cxn ang="0">
                  <a:pos x="1" y="1883"/>
                </a:cxn>
                <a:cxn ang="0">
                  <a:pos x="3" y="1895"/>
                </a:cxn>
                <a:cxn ang="0">
                  <a:pos x="7" y="1904"/>
                </a:cxn>
                <a:cxn ang="0">
                  <a:pos x="12" y="1912"/>
                </a:cxn>
                <a:cxn ang="0">
                  <a:pos x="12" y="1912"/>
                </a:cxn>
                <a:cxn ang="0">
                  <a:pos x="18" y="1920"/>
                </a:cxn>
                <a:cxn ang="0">
                  <a:pos x="25" y="1929"/>
                </a:cxn>
                <a:cxn ang="0">
                  <a:pos x="35" y="1935"/>
                </a:cxn>
                <a:cxn ang="0">
                  <a:pos x="48" y="1941"/>
                </a:cxn>
                <a:cxn ang="0">
                  <a:pos x="62" y="1945"/>
                </a:cxn>
                <a:cxn ang="0">
                  <a:pos x="79" y="1948"/>
                </a:cxn>
                <a:cxn ang="0">
                  <a:pos x="99" y="1948"/>
                </a:cxn>
                <a:cxn ang="0">
                  <a:pos x="122" y="1943"/>
                </a:cxn>
                <a:cxn ang="0">
                  <a:pos x="145" y="1933"/>
                </a:cxn>
                <a:cxn ang="0">
                  <a:pos x="172" y="1918"/>
                </a:cxn>
                <a:cxn ang="0">
                  <a:pos x="172" y="1918"/>
                </a:cxn>
                <a:cxn ang="0">
                  <a:pos x="276" y="1853"/>
                </a:cxn>
                <a:cxn ang="0">
                  <a:pos x="509" y="1703"/>
                </a:cxn>
                <a:cxn ang="0">
                  <a:pos x="838" y="1491"/>
                </a:cxn>
                <a:cxn ang="0">
                  <a:pos x="1231" y="1241"/>
                </a:cxn>
                <a:cxn ang="0">
                  <a:pos x="1654" y="967"/>
                </a:cxn>
                <a:cxn ang="0">
                  <a:pos x="2073" y="698"/>
                </a:cxn>
                <a:cxn ang="0">
                  <a:pos x="2457" y="451"/>
                </a:cxn>
                <a:cxn ang="0">
                  <a:pos x="2771" y="250"/>
                </a:cxn>
                <a:cxn ang="0">
                  <a:pos x="2986" y="113"/>
                </a:cxn>
                <a:cxn ang="0">
                  <a:pos x="3064" y="60"/>
                </a:cxn>
                <a:cxn ang="0">
                  <a:pos x="2785" y="0"/>
                </a:cxn>
                <a:cxn ang="0">
                  <a:pos x="2785" y="0"/>
                </a:cxn>
              </a:cxnLst>
              <a:rect l="0" t="0" r="r" b="b"/>
              <a:pathLst>
                <a:path w="3065" h="1949">
                  <a:moveTo>
                    <a:pt x="2785" y="0"/>
                  </a:moveTo>
                  <a:lnTo>
                    <a:pt x="2711" y="48"/>
                  </a:lnTo>
                  <a:lnTo>
                    <a:pt x="2513" y="179"/>
                  </a:lnTo>
                  <a:lnTo>
                    <a:pt x="2216" y="370"/>
                  </a:lnTo>
                  <a:lnTo>
                    <a:pt x="1857" y="603"/>
                  </a:lnTo>
                  <a:lnTo>
                    <a:pt x="1462" y="860"/>
                  </a:lnTo>
                  <a:lnTo>
                    <a:pt x="1066" y="1116"/>
                  </a:lnTo>
                  <a:lnTo>
                    <a:pt x="699" y="1356"/>
                  </a:lnTo>
                  <a:lnTo>
                    <a:pt x="389" y="1556"/>
                  </a:lnTo>
                  <a:lnTo>
                    <a:pt x="170" y="1699"/>
                  </a:lnTo>
                  <a:lnTo>
                    <a:pt x="73" y="1765"/>
                  </a:lnTo>
                  <a:lnTo>
                    <a:pt x="73" y="1765"/>
                  </a:lnTo>
                  <a:lnTo>
                    <a:pt x="48" y="1784"/>
                  </a:lnTo>
                  <a:lnTo>
                    <a:pt x="28" y="1800"/>
                  </a:lnTo>
                  <a:lnTo>
                    <a:pt x="16" y="1819"/>
                  </a:lnTo>
                  <a:lnTo>
                    <a:pt x="7" y="1836"/>
                  </a:lnTo>
                  <a:lnTo>
                    <a:pt x="1" y="1853"/>
                  </a:lnTo>
                  <a:lnTo>
                    <a:pt x="0" y="1867"/>
                  </a:lnTo>
                  <a:lnTo>
                    <a:pt x="1" y="1883"/>
                  </a:lnTo>
                  <a:lnTo>
                    <a:pt x="3" y="1895"/>
                  </a:lnTo>
                  <a:lnTo>
                    <a:pt x="7" y="1904"/>
                  </a:lnTo>
                  <a:lnTo>
                    <a:pt x="12" y="1912"/>
                  </a:lnTo>
                  <a:lnTo>
                    <a:pt x="12" y="1912"/>
                  </a:lnTo>
                  <a:lnTo>
                    <a:pt x="18" y="1920"/>
                  </a:lnTo>
                  <a:lnTo>
                    <a:pt x="25" y="1929"/>
                  </a:lnTo>
                  <a:lnTo>
                    <a:pt x="35" y="1935"/>
                  </a:lnTo>
                  <a:lnTo>
                    <a:pt x="48" y="1941"/>
                  </a:lnTo>
                  <a:lnTo>
                    <a:pt x="62" y="1945"/>
                  </a:lnTo>
                  <a:lnTo>
                    <a:pt x="79" y="1948"/>
                  </a:lnTo>
                  <a:lnTo>
                    <a:pt x="99" y="1948"/>
                  </a:lnTo>
                  <a:lnTo>
                    <a:pt x="122" y="1943"/>
                  </a:lnTo>
                  <a:lnTo>
                    <a:pt x="145" y="1933"/>
                  </a:lnTo>
                  <a:lnTo>
                    <a:pt x="172" y="1918"/>
                  </a:lnTo>
                  <a:lnTo>
                    <a:pt x="172" y="1918"/>
                  </a:lnTo>
                  <a:lnTo>
                    <a:pt x="276" y="1853"/>
                  </a:lnTo>
                  <a:lnTo>
                    <a:pt x="509" y="1703"/>
                  </a:lnTo>
                  <a:lnTo>
                    <a:pt x="838" y="1491"/>
                  </a:lnTo>
                  <a:lnTo>
                    <a:pt x="1231" y="1241"/>
                  </a:lnTo>
                  <a:lnTo>
                    <a:pt x="1654" y="967"/>
                  </a:lnTo>
                  <a:lnTo>
                    <a:pt x="2073" y="698"/>
                  </a:lnTo>
                  <a:lnTo>
                    <a:pt x="2457" y="451"/>
                  </a:lnTo>
                  <a:lnTo>
                    <a:pt x="2771" y="250"/>
                  </a:lnTo>
                  <a:lnTo>
                    <a:pt x="2986" y="113"/>
                  </a:lnTo>
                  <a:lnTo>
                    <a:pt x="3064" y="60"/>
                  </a:lnTo>
                  <a:lnTo>
                    <a:pt x="2785" y="0"/>
                  </a:lnTo>
                  <a:lnTo>
                    <a:pt x="2785" y="0"/>
                  </a:lnTo>
                </a:path>
              </a:pathLst>
            </a:custGeom>
            <a:solidFill>
              <a:srgbClr val="FFD80F"/>
            </a:solidFill>
            <a:ln w="9525" cap="rnd">
              <a:noFill/>
              <a:round/>
              <a:headEnd/>
              <a:tailEnd/>
            </a:ln>
            <a:effectLst/>
          </p:spPr>
          <p:txBody>
            <a:bodyPr/>
            <a:lstStyle/>
            <a:p>
              <a:pPr>
                <a:defRPr/>
              </a:pPr>
              <a:endParaRPr lang="en-US" dirty="0"/>
            </a:p>
          </p:txBody>
        </p:sp>
        <p:sp>
          <p:nvSpPr>
            <p:cNvPr id="39" name="Freeform 1063"/>
            <p:cNvSpPr>
              <a:spLocks/>
            </p:cNvSpPr>
            <p:nvPr/>
          </p:nvSpPr>
          <p:spPr bwMode="auto">
            <a:xfrm>
              <a:off x="1104" y="1367"/>
              <a:ext cx="3058" cy="1948"/>
            </a:xfrm>
            <a:custGeom>
              <a:avLst/>
              <a:gdLst/>
              <a:ahLst/>
              <a:cxnLst>
                <a:cxn ang="0">
                  <a:pos x="2785" y="0"/>
                </a:cxn>
                <a:cxn ang="0">
                  <a:pos x="2711" y="48"/>
                </a:cxn>
                <a:cxn ang="0">
                  <a:pos x="2513" y="179"/>
                </a:cxn>
                <a:cxn ang="0">
                  <a:pos x="2216" y="370"/>
                </a:cxn>
                <a:cxn ang="0">
                  <a:pos x="1857" y="603"/>
                </a:cxn>
                <a:cxn ang="0">
                  <a:pos x="1462" y="860"/>
                </a:cxn>
                <a:cxn ang="0">
                  <a:pos x="1066" y="1116"/>
                </a:cxn>
                <a:cxn ang="0">
                  <a:pos x="699" y="1356"/>
                </a:cxn>
                <a:cxn ang="0">
                  <a:pos x="389" y="1556"/>
                </a:cxn>
                <a:cxn ang="0">
                  <a:pos x="170" y="1699"/>
                </a:cxn>
                <a:cxn ang="0">
                  <a:pos x="73" y="1765"/>
                </a:cxn>
                <a:cxn ang="0">
                  <a:pos x="73" y="1765"/>
                </a:cxn>
                <a:cxn ang="0">
                  <a:pos x="48" y="1784"/>
                </a:cxn>
                <a:cxn ang="0">
                  <a:pos x="28" y="1800"/>
                </a:cxn>
                <a:cxn ang="0">
                  <a:pos x="16" y="1819"/>
                </a:cxn>
                <a:cxn ang="0">
                  <a:pos x="7" y="1836"/>
                </a:cxn>
                <a:cxn ang="0">
                  <a:pos x="1" y="1853"/>
                </a:cxn>
                <a:cxn ang="0">
                  <a:pos x="0" y="1867"/>
                </a:cxn>
                <a:cxn ang="0">
                  <a:pos x="1" y="1883"/>
                </a:cxn>
                <a:cxn ang="0">
                  <a:pos x="3" y="1895"/>
                </a:cxn>
                <a:cxn ang="0">
                  <a:pos x="7" y="1904"/>
                </a:cxn>
                <a:cxn ang="0">
                  <a:pos x="12" y="1912"/>
                </a:cxn>
                <a:cxn ang="0">
                  <a:pos x="12" y="1912"/>
                </a:cxn>
                <a:cxn ang="0">
                  <a:pos x="18" y="1920"/>
                </a:cxn>
                <a:cxn ang="0">
                  <a:pos x="25" y="1929"/>
                </a:cxn>
                <a:cxn ang="0">
                  <a:pos x="35" y="1935"/>
                </a:cxn>
                <a:cxn ang="0">
                  <a:pos x="48" y="1941"/>
                </a:cxn>
                <a:cxn ang="0">
                  <a:pos x="62" y="1945"/>
                </a:cxn>
                <a:cxn ang="0">
                  <a:pos x="79" y="1948"/>
                </a:cxn>
                <a:cxn ang="0">
                  <a:pos x="99" y="1948"/>
                </a:cxn>
                <a:cxn ang="0">
                  <a:pos x="122" y="1943"/>
                </a:cxn>
                <a:cxn ang="0">
                  <a:pos x="145" y="1933"/>
                </a:cxn>
                <a:cxn ang="0">
                  <a:pos x="172" y="1918"/>
                </a:cxn>
                <a:cxn ang="0">
                  <a:pos x="172" y="1918"/>
                </a:cxn>
                <a:cxn ang="0">
                  <a:pos x="276" y="1853"/>
                </a:cxn>
                <a:cxn ang="0">
                  <a:pos x="509" y="1703"/>
                </a:cxn>
                <a:cxn ang="0">
                  <a:pos x="838" y="1491"/>
                </a:cxn>
                <a:cxn ang="0">
                  <a:pos x="1231" y="1241"/>
                </a:cxn>
                <a:cxn ang="0">
                  <a:pos x="1654" y="967"/>
                </a:cxn>
                <a:cxn ang="0">
                  <a:pos x="2073" y="698"/>
                </a:cxn>
                <a:cxn ang="0">
                  <a:pos x="2457" y="451"/>
                </a:cxn>
                <a:cxn ang="0">
                  <a:pos x="2771" y="250"/>
                </a:cxn>
                <a:cxn ang="0">
                  <a:pos x="2986" y="113"/>
                </a:cxn>
                <a:cxn ang="0">
                  <a:pos x="3064" y="60"/>
                </a:cxn>
                <a:cxn ang="0">
                  <a:pos x="2785" y="0"/>
                </a:cxn>
                <a:cxn ang="0">
                  <a:pos x="2785" y="0"/>
                </a:cxn>
              </a:cxnLst>
              <a:rect l="0" t="0" r="r" b="b"/>
              <a:pathLst>
                <a:path w="3065" h="1949">
                  <a:moveTo>
                    <a:pt x="2785" y="0"/>
                  </a:moveTo>
                  <a:lnTo>
                    <a:pt x="2711" y="48"/>
                  </a:lnTo>
                  <a:lnTo>
                    <a:pt x="2513" y="179"/>
                  </a:lnTo>
                  <a:lnTo>
                    <a:pt x="2216" y="370"/>
                  </a:lnTo>
                  <a:lnTo>
                    <a:pt x="1857" y="603"/>
                  </a:lnTo>
                  <a:lnTo>
                    <a:pt x="1462" y="860"/>
                  </a:lnTo>
                  <a:lnTo>
                    <a:pt x="1066" y="1116"/>
                  </a:lnTo>
                  <a:lnTo>
                    <a:pt x="699" y="1356"/>
                  </a:lnTo>
                  <a:lnTo>
                    <a:pt x="389" y="1556"/>
                  </a:lnTo>
                  <a:lnTo>
                    <a:pt x="170" y="1699"/>
                  </a:lnTo>
                  <a:lnTo>
                    <a:pt x="73" y="1765"/>
                  </a:lnTo>
                  <a:lnTo>
                    <a:pt x="73" y="1765"/>
                  </a:lnTo>
                  <a:lnTo>
                    <a:pt x="48" y="1784"/>
                  </a:lnTo>
                  <a:lnTo>
                    <a:pt x="28" y="1800"/>
                  </a:lnTo>
                  <a:lnTo>
                    <a:pt x="16" y="1819"/>
                  </a:lnTo>
                  <a:lnTo>
                    <a:pt x="7" y="1836"/>
                  </a:lnTo>
                  <a:lnTo>
                    <a:pt x="1" y="1853"/>
                  </a:lnTo>
                  <a:lnTo>
                    <a:pt x="0" y="1867"/>
                  </a:lnTo>
                  <a:lnTo>
                    <a:pt x="1" y="1883"/>
                  </a:lnTo>
                  <a:lnTo>
                    <a:pt x="3" y="1895"/>
                  </a:lnTo>
                  <a:lnTo>
                    <a:pt x="7" y="1904"/>
                  </a:lnTo>
                  <a:lnTo>
                    <a:pt x="12" y="1912"/>
                  </a:lnTo>
                  <a:lnTo>
                    <a:pt x="12" y="1912"/>
                  </a:lnTo>
                  <a:lnTo>
                    <a:pt x="18" y="1920"/>
                  </a:lnTo>
                  <a:lnTo>
                    <a:pt x="25" y="1929"/>
                  </a:lnTo>
                  <a:lnTo>
                    <a:pt x="35" y="1935"/>
                  </a:lnTo>
                  <a:lnTo>
                    <a:pt x="48" y="1941"/>
                  </a:lnTo>
                  <a:lnTo>
                    <a:pt x="62" y="1945"/>
                  </a:lnTo>
                  <a:lnTo>
                    <a:pt x="79" y="1948"/>
                  </a:lnTo>
                  <a:lnTo>
                    <a:pt x="99" y="1948"/>
                  </a:lnTo>
                  <a:lnTo>
                    <a:pt x="122" y="1943"/>
                  </a:lnTo>
                  <a:lnTo>
                    <a:pt x="145" y="1933"/>
                  </a:lnTo>
                  <a:lnTo>
                    <a:pt x="172" y="1918"/>
                  </a:lnTo>
                  <a:lnTo>
                    <a:pt x="172" y="1918"/>
                  </a:lnTo>
                  <a:lnTo>
                    <a:pt x="276" y="1853"/>
                  </a:lnTo>
                  <a:lnTo>
                    <a:pt x="509" y="1703"/>
                  </a:lnTo>
                  <a:lnTo>
                    <a:pt x="838" y="1491"/>
                  </a:lnTo>
                  <a:lnTo>
                    <a:pt x="1231" y="1241"/>
                  </a:lnTo>
                  <a:lnTo>
                    <a:pt x="1654" y="967"/>
                  </a:lnTo>
                  <a:lnTo>
                    <a:pt x="2073" y="698"/>
                  </a:lnTo>
                  <a:lnTo>
                    <a:pt x="2457" y="451"/>
                  </a:lnTo>
                  <a:lnTo>
                    <a:pt x="2771" y="250"/>
                  </a:lnTo>
                  <a:lnTo>
                    <a:pt x="2986" y="113"/>
                  </a:lnTo>
                  <a:lnTo>
                    <a:pt x="3064" y="60"/>
                  </a:lnTo>
                  <a:lnTo>
                    <a:pt x="2785" y="0"/>
                  </a:lnTo>
                  <a:lnTo>
                    <a:pt x="2785"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40" name="Freeform 1064"/>
            <p:cNvSpPr>
              <a:spLocks/>
            </p:cNvSpPr>
            <p:nvPr/>
          </p:nvSpPr>
          <p:spPr bwMode="auto">
            <a:xfrm>
              <a:off x="1646" y="2807"/>
              <a:ext cx="213" cy="221"/>
            </a:xfrm>
            <a:custGeom>
              <a:avLst/>
              <a:gdLst/>
              <a:ahLst/>
              <a:cxnLst>
                <a:cxn ang="0">
                  <a:pos x="0" y="84"/>
                </a:cxn>
                <a:cxn ang="0">
                  <a:pos x="0" y="86"/>
                </a:cxn>
                <a:cxn ang="0">
                  <a:pos x="4" y="91"/>
                </a:cxn>
                <a:cxn ang="0">
                  <a:pos x="11" y="101"/>
                </a:cxn>
                <a:cxn ang="0">
                  <a:pos x="14" y="112"/>
                </a:cxn>
                <a:cxn ang="0">
                  <a:pos x="20" y="126"/>
                </a:cxn>
                <a:cxn ang="0">
                  <a:pos x="27" y="143"/>
                </a:cxn>
                <a:cxn ang="0">
                  <a:pos x="29" y="160"/>
                </a:cxn>
                <a:cxn ang="0">
                  <a:pos x="32" y="179"/>
                </a:cxn>
                <a:cxn ang="0">
                  <a:pos x="29" y="200"/>
                </a:cxn>
                <a:cxn ang="0">
                  <a:pos x="25" y="219"/>
                </a:cxn>
                <a:cxn ang="0">
                  <a:pos x="212" y="135"/>
                </a:cxn>
                <a:cxn ang="0">
                  <a:pos x="168" y="0"/>
                </a:cxn>
                <a:cxn ang="0">
                  <a:pos x="0" y="84"/>
                </a:cxn>
                <a:cxn ang="0">
                  <a:pos x="0" y="84"/>
                </a:cxn>
              </a:cxnLst>
              <a:rect l="0" t="0" r="r" b="b"/>
              <a:pathLst>
                <a:path w="213" h="220">
                  <a:moveTo>
                    <a:pt x="0" y="84"/>
                  </a:moveTo>
                  <a:lnTo>
                    <a:pt x="0" y="86"/>
                  </a:lnTo>
                  <a:lnTo>
                    <a:pt x="4" y="91"/>
                  </a:lnTo>
                  <a:lnTo>
                    <a:pt x="11" y="101"/>
                  </a:lnTo>
                  <a:lnTo>
                    <a:pt x="14" y="112"/>
                  </a:lnTo>
                  <a:lnTo>
                    <a:pt x="20" y="126"/>
                  </a:lnTo>
                  <a:lnTo>
                    <a:pt x="27" y="143"/>
                  </a:lnTo>
                  <a:lnTo>
                    <a:pt x="29" y="160"/>
                  </a:lnTo>
                  <a:lnTo>
                    <a:pt x="32" y="179"/>
                  </a:lnTo>
                  <a:lnTo>
                    <a:pt x="29" y="200"/>
                  </a:lnTo>
                  <a:lnTo>
                    <a:pt x="25" y="219"/>
                  </a:lnTo>
                  <a:lnTo>
                    <a:pt x="212" y="135"/>
                  </a:lnTo>
                  <a:lnTo>
                    <a:pt x="168" y="0"/>
                  </a:lnTo>
                  <a:lnTo>
                    <a:pt x="0" y="84"/>
                  </a:lnTo>
                  <a:lnTo>
                    <a:pt x="0" y="84"/>
                  </a:lnTo>
                </a:path>
              </a:pathLst>
            </a:custGeom>
            <a:solidFill>
              <a:srgbClr val="7C6000"/>
            </a:solidFill>
            <a:ln w="9525" cap="rnd">
              <a:noFill/>
              <a:round/>
              <a:headEnd/>
              <a:tailEnd/>
            </a:ln>
            <a:effectLst/>
          </p:spPr>
          <p:txBody>
            <a:bodyPr/>
            <a:lstStyle/>
            <a:p>
              <a:pPr>
                <a:defRPr/>
              </a:pPr>
              <a:endParaRPr lang="en-US" dirty="0"/>
            </a:p>
          </p:txBody>
        </p:sp>
        <p:sp>
          <p:nvSpPr>
            <p:cNvPr id="41" name="Freeform 1065"/>
            <p:cNvSpPr>
              <a:spLocks/>
            </p:cNvSpPr>
            <p:nvPr/>
          </p:nvSpPr>
          <p:spPr bwMode="auto">
            <a:xfrm>
              <a:off x="3743" y="987"/>
              <a:ext cx="271" cy="369"/>
            </a:xfrm>
            <a:custGeom>
              <a:avLst/>
              <a:gdLst/>
              <a:ahLst/>
              <a:cxnLst>
                <a:cxn ang="0">
                  <a:pos x="152" y="371"/>
                </a:cxn>
                <a:cxn ang="0">
                  <a:pos x="145" y="363"/>
                </a:cxn>
                <a:cxn ang="0">
                  <a:pos x="138" y="352"/>
                </a:cxn>
                <a:cxn ang="0">
                  <a:pos x="129" y="341"/>
                </a:cxn>
                <a:cxn ang="0">
                  <a:pos x="122" y="331"/>
                </a:cxn>
                <a:cxn ang="0">
                  <a:pos x="111" y="322"/>
                </a:cxn>
                <a:cxn ang="0">
                  <a:pos x="103" y="312"/>
                </a:cxn>
                <a:cxn ang="0">
                  <a:pos x="92" y="303"/>
                </a:cxn>
                <a:cxn ang="0">
                  <a:pos x="79" y="295"/>
                </a:cxn>
                <a:cxn ang="0">
                  <a:pos x="67" y="289"/>
                </a:cxn>
                <a:cxn ang="0">
                  <a:pos x="53" y="282"/>
                </a:cxn>
                <a:cxn ang="0">
                  <a:pos x="53" y="282"/>
                </a:cxn>
                <a:cxn ang="0">
                  <a:pos x="53" y="276"/>
                </a:cxn>
                <a:cxn ang="0">
                  <a:pos x="53" y="262"/>
                </a:cxn>
                <a:cxn ang="0">
                  <a:pos x="52" y="238"/>
                </a:cxn>
                <a:cxn ang="0">
                  <a:pos x="50" y="206"/>
                </a:cxn>
                <a:cxn ang="0">
                  <a:pos x="46" y="172"/>
                </a:cxn>
                <a:cxn ang="0">
                  <a:pos x="41" y="135"/>
                </a:cxn>
                <a:cxn ang="0">
                  <a:pos x="35" y="99"/>
                </a:cxn>
                <a:cxn ang="0">
                  <a:pos x="25" y="61"/>
                </a:cxn>
                <a:cxn ang="0">
                  <a:pos x="14" y="29"/>
                </a:cxn>
                <a:cxn ang="0">
                  <a:pos x="0" y="0"/>
                </a:cxn>
                <a:cxn ang="0">
                  <a:pos x="0" y="0"/>
                </a:cxn>
                <a:cxn ang="0">
                  <a:pos x="20" y="25"/>
                </a:cxn>
                <a:cxn ang="0">
                  <a:pos x="46" y="48"/>
                </a:cxn>
                <a:cxn ang="0">
                  <a:pos x="75" y="71"/>
                </a:cxn>
                <a:cxn ang="0">
                  <a:pos x="106" y="93"/>
                </a:cxn>
                <a:cxn ang="0">
                  <a:pos x="138" y="114"/>
                </a:cxn>
                <a:cxn ang="0">
                  <a:pos x="168" y="131"/>
                </a:cxn>
                <a:cxn ang="0">
                  <a:pos x="195" y="145"/>
                </a:cxn>
                <a:cxn ang="0">
                  <a:pos x="216" y="156"/>
                </a:cxn>
                <a:cxn ang="0">
                  <a:pos x="228" y="165"/>
                </a:cxn>
                <a:cxn ang="0">
                  <a:pos x="235" y="167"/>
                </a:cxn>
                <a:cxn ang="0">
                  <a:pos x="235" y="167"/>
                </a:cxn>
                <a:cxn ang="0">
                  <a:pos x="235" y="181"/>
                </a:cxn>
                <a:cxn ang="0">
                  <a:pos x="237" y="193"/>
                </a:cxn>
                <a:cxn ang="0">
                  <a:pos x="239" y="209"/>
                </a:cxn>
                <a:cxn ang="0">
                  <a:pos x="241" y="221"/>
                </a:cxn>
                <a:cxn ang="0">
                  <a:pos x="246" y="234"/>
                </a:cxn>
                <a:cxn ang="0">
                  <a:pos x="252" y="246"/>
                </a:cxn>
                <a:cxn ang="0">
                  <a:pos x="258" y="259"/>
                </a:cxn>
                <a:cxn ang="0">
                  <a:pos x="265" y="269"/>
                </a:cxn>
                <a:cxn ang="0">
                  <a:pos x="269" y="280"/>
                </a:cxn>
                <a:cxn ang="0">
                  <a:pos x="276" y="292"/>
                </a:cxn>
                <a:cxn ang="0">
                  <a:pos x="152" y="371"/>
                </a:cxn>
                <a:cxn ang="0">
                  <a:pos x="152" y="371"/>
                </a:cxn>
              </a:cxnLst>
              <a:rect l="0" t="0" r="r" b="b"/>
              <a:pathLst>
                <a:path w="277" h="372">
                  <a:moveTo>
                    <a:pt x="152" y="371"/>
                  </a:moveTo>
                  <a:lnTo>
                    <a:pt x="145" y="363"/>
                  </a:lnTo>
                  <a:lnTo>
                    <a:pt x="138" y="352"/>
                  </a:lnTo>
                  <a:lnTo>
                    <a:pt x="129" y="341"/>
                  </a:lnTo>
                  <a:lnTo>
                    <a:pt x="122" y="331"/>
                  </a:lnTo>
                  <a:lnTo>
                    <a:pt x="111" y="322"/>
                  </a:lnTo>
                  <a:lnTo>
                    <a:pt x="103" y="312"/>
                  </a:lnTo>
                  <a:lnTo>
                    <a:pt x="92" y="303"/>
                  </a:lnTo>
                  <a:lnTo>
                    <a:pt x="79" y="295"/>
                  </a:lnTo>
                  <a:lnTo>
                    <a:pt x="67" y="289"/>
                  </a:lnTo>
                  <a:lnTo>
                    <a:pt x="53" y="282"/>
                  </a:lnTo>
                  <a:lnTo>
                    <a:pt x="53" y="282"/>
                  </a:lnTo>
                  <a:lnTo>
                    <a:pt x="53" y="276"/>
                  </a:lnTo>
                  <a:lnTo>
                    <a:pt x="53" y="262"/>
                  </a:lnTo>
                  <a:lnTo>
                    <a:pt x="52" y="238"/>
                  </a:lnTo>
                  <a:lnTo>
                    <a:pt x="50" y="206"/>
                  </a:lnTo>
                  <a:lnTo>
                    <a:pt x="46" y="172"/>
                  </a:lnTo>
                  <a:lnTo>
                    <a:pt x="41" y="135"/>
                  </a:lnTo>
                  <a:lnTo>
                    <a:pt x="35" y="99"/>
                  </a:lnTo>
                  <a:lnTo>
                    <a:pt x="25" y="61"/>
                  </a:lnTo>
                  <a:lnTo>
                    <a:pt x="14" y="29"/>
                  </a:lnTo>
                  <a:lnTo>
                    <a:pt x="0" y="0"/>
                  </a:lnTo>
                  <a:lnTo>
                    <a:pt x="0" y="0"/>
                  </a:lnTo>
                  <a:lnTo>
                    <a:pt x="20" y="25"/>
                  </a:lnTo>
                  <a:lnTo>
                    <a:pt x="46" y="48"/>
                  </a:lnTo>
                  <a:lnTo>
                    <a:pt x="75" y="71"/>
                  </a:lnTo>
                  <a:lnTo>
                    <a:pt x="106" y="93"/>
                  </a:lnTo>
                  <a:lnTo>
                    <a:pt x="138" y="114"/>
                  </a:lnTo>
                  <a:lnTo>
                    <a:pt x="168" y="131"/>
                  </a:lnTo>
                  <a:lnTo>
                    <a:pt x="195" y="145"/>
                  </a:lnTo>
                  <a:lnTo>
                    <a:pt x="216" y="156"/>
                  </a:lnTo>
                  <a:lnTo>
                    <a:pt x="228" y="165"/>
                  </a:lnTo>
                  <a:lnTo>
                    <a:pt x="235" y="167"/>
                  </a:lnTo>
                  <a:lnTo>
                    <a:pt x="235" y="167"/>
                  </a:lnTo>
                  <a:lnTo>
                    <a:pt x="235" y="181"/>
                  </a:lnTo>
                  <a:lnTo>
                    <a:pt x="237" y="193"/>
                  </a:lnTo>
                  <a:lnTo>
                    <a:pt x="239" y="209"/>
                  </a:lnTo>
                  <a:lnTo>
                    <a:pt x="241" y="221"/>
                  </a:lnTo>
                  <a:lnTo>
                    <a:pt x="246" y="234"/>
                  </a:lnTo>
                  <a:lnTo>
                    <a:pt x="252" y="246"/>
                  </a:lnTo>
                  <a:lnTo>
                    <a:pt x="258" y="259"/>
                  </a:lnTo>
                  <a:lnTo>
                    <a:pt x="265" y="269"/>
                  </a:lnTo>
                  <a:lnTo>
                    <a:pt x="269" y="280"/>
                  </a:lnTo>
                  <a:lnTo>
                    <a:pt x="276" y="292"/>
                  </a:lnTo>
                  <a:lnTo>
                    <a:pt x="152" y="371"/>
                  </a:lnTo>
                  <a:lnTo>
                    <a:pt x="152" y="371"/>
                  </a:lnTo>
                </a:path>
              </a:pathLst>
            </a:custGeom>
            <a:solidFill>
              <a:srgbClr val="FFD80F"/>
            </a:solidFill>
            <a:ln w="9525" cap="rnd">
              <a:noFill/>
              <a:round/>
              <a:headEnd/>
              <a:tailEnd/>
            </a:ln>
            <a:effectLst/>
          </p:spPr>
          <p:txBody>
            <a:bodyPr/>
            <a:lstStyle/>
            <a:p>
              <a:pPr>
                <a:defRPr/>
              </a:pPr>
              <a:endParaRPr lang="en-US" dirty="0"/>
            </a:p>
          </p:txBody>
        </p:sp>
        <p:sp>
          <p:nvSpPr>
            <p:cNvPr id="42" name="Freeform 1066"/>
            <p:cNvSpPr>
              <a:spLocks/>
            </p:cNvSpPr>
            <p:nvPr/>
          </p:nvSpPr>
          <p:spPr bwMode="auto">
            <a:xfrm>
              <a:off x="3743" y="987"/>
              <a:ext cx="271" cy="369"/>
            </a:xfrm>
            <a:custGeom>
              <a:avLst/>
              <a:gdLst/>
              <a:ahLst/>
              <a:cxnLst>
                <a:cxn ang="0">
                  <a:pos x="152" y="371"/>
                </a:cxn>
                <a:cxn ang="0">
                  <a:pos x="145" y="363"/>
                </a:cxn>
                <a:cxn ang="0">
                  <a:pos x="138" y="352"/>
                </a:cxn>
                <a:cxn ang="0">
                  <a:pos x="129" y="341"/>
                </a:cxn>
                <a:cxn ang="0">
                  <a:pos x="122" y="331"/>
                </a:cxn>
                <a:cxn ang="0">
                  <a:pos x="111" y="322"/>
                </a:cxn>
                <a:cxn ang="0">
                  <a:pos x="103" y="312"/>
                </a:cxn>
                <a:cxn ang="0">
                  <a:pos x="92" y="303"/>
                </a:cxn>
                <a:cxn ang="0">
                  <a:pos x="79" y="295"/>
                </a:cxn>
                <a:cxn ang="0">
                  <a:pos x="67" y="289"/>
                </a:cxn>
                <a:cxn ang="0">
                  <a:pos x="53" y="282"/>
                </a:cxn>
                <a:cxn ang="0">
                  <a:pos x="53" y="282"/>
                </a:cxn>
                <a:cxn ang="0">
                  <a:pos x="53" y="276"/>
                </a:cxn>
                <a:cxn ang="0">
                  <a:pos x="53" y="262"/>
                </a:cxn>
                <a:cxn ang="0">
                  <a:pos x="52" y="238"/>
                </a:cxn>
                <a:cxn ang="0">
                  <a:pos x="50" y="206"/>
                </a:cxn>
                <a:cxn ang="0">
                  <a:pos x="46" y="172"/>
                </a:cxn>
                <a:cxn ang="0">
                  <a:pos x="41" y="135"/>
                </a:cxn>
                <a:cxn ang="0">
                  <a:pos x="35" y="99"/>
                </a:cxn>
                <a:cxn ang="0">
                  <a:pos x="25" y="61"/>
                </a:cxn>
                <a:cxn ang="0">
                  <a:pos x="14" y="29"/>
                </a:cxn>
                <a:cxn ang="0">
                  <a:pos x="0" y="0"/>
                </a:cxn>
                <a:cxn ang="0">
                  <a:pos x="0" y="0"/>
                </a:cxn>
                <a:cxn ang="0">
                  <a:pos x="20" y="25"/>
                </a:cxn>
                <a:cxn ang="0">
                  <a:pos x="46" y="48"/>
                </a:cxn>
                <a:cxn ang="0">
                  <a:pos x="75" y="71"/>
                </a:cxn>
                <a:cxn ang="0">
                  <a:pos x="106" y="93"/>
                </a:cxn>
                <a:cxn ang="0">
                  <a:pos x="138" y="114"/>
                </a:cxn>
                <a:cxn ang="0">
                  <a:pos x="168" y="131"/>
                </a:cxn>
                <a:cxn ang="0">
                  <a:pos x="195" y="145"/>
                </a:cxn>
                <a:cxn ang="0">
                  <a:pos x="216" y="156"/>
                </a:cxn>
                <a:cxn ang="0">
                  <a:pos x="228" y="165"/>
                </a:cxn>
                <a:cxn ang="0">
                  <a:pos x="235" y="167"/>
                </a:cxn>
                <a:cxn ang="0">
                  <a:pos x="235" y="167"/>
                </a:cxn>
                <a:cxn ang="0">
                  <a:pos x="235" y="181"/>
                </a:cxn>
                <a:cxn ang="0">
                  <a:pos x="237" y="193"/>
                </a:cxn>
                <a:cxn ang="0">
                  <a:pos x="239" y="209"/>
                </a:cxn>
                <a:cxn ang="0">
                  <a:pos x="241" y="221"/>
                </a:cxn>
                <a:cxn ang="0">
                  <a:pos x="246" y="234"/>
                </a:cxn>
                <a:cxn ang="0">
                  <a:pos x="252" y="246"/>
                </a:cxn>
                <a:cxn ang="0">
                  <a:pos x="258" y="259"/>
                </a:cxn>
                <a:cxn ang="0">
                  <a:pos x="265" y="269"/>
                </a:cxn>
                <a:cxn ang="0">
                  <a:pos x="269" y="280"/>
                </a:cxn>
                <a:cxn ang="0">
                  <a:pos x="276" y="292"/>
                </a:cxn>
                <a:cxn ang="0">
                  <a:pos x="152" y="371"/>
                </a:cxn>
                <a:cxn ang="0">
                  <a:pos x="152" y="371"/>
                </a:cxn>
              </a:cxnLst>
              <a:rect l="0" t="0" r="r" b="b"/>
              <a:pathLst>
                <a:path w="277" h="372">
                  <a:moveTo>
                    <a:pt x="152" y="371"/>
                  </a:moveTo>
                  <a:lnTo>
                    <a:pt x="145" y="363"/>
                  </a:lnTo>
                  <a:lnTo>
                    <a:pt x="138" y="352"/>
                  </a:lnTo>
                  <a:lnTo>
                    <a:pt x="129" y="341"/>
                  </a:lnTo>
                  <a:lnTo>
                    <a:pt x="122" y="331"/>
                  </a:lnTo>
                  <a:lnTo>
                    <a:pt x="111" y="322"/>
                  </a:lnTo>
                  <a:lnTo>
                    <a:pt x="103" y="312"/>
                  </a:lnTo>
                  <a:lnTo>
                    <a:pt x="92" y="303"/>
                  </a:lnTo>
                  <a:lnTo>
                    <a:pt x="79" y="295"/>
                  </a:lnTo>
                  <a:lnTo>
                    <a:pt x="67" y="289"/>
                  </a:lnTo>
                  <a:lnTo>
                    <a:pt x="53" y="282"/>
                  </a:lnTo>
                  <a:lnTo>
                    <a:pt x="53" y="282"/>
                  </a:lnTo>
                  <a:lnTo>
                    <a:pt x="53" y="276"/>
                  </a:lnTo>
                  <a:lnTo>
                    <a:pt x="53" y="262"/>
                  </a:lnTo>
                  <a:lnTo>
                    <a:pt x="52" y="238"/>
                  </a:lnTo>
                  <a:lnTo>
                    <a:pt x="50" y="206"/>
                  </a:lnTo>
                  <a:lnTo>
                    <a:pt x="46" y="172"/>
                  </a:lnTo>
                  <a:lnTo>
                    <a:pt x="41" y="135"/>
                  </a:lnTo>
                  <a:lnTo>
                    <a:pt x="35" y="99"/>
                  </a:lnTo>
                  <a:lnTo>
                    <a:pt x="25" y="61"/>
                  </a:lnTo>
                  <a:lnTo>
                    <a:pt x="14" y="29"/>
                  </a:lnTo>
                  <a:lnTo>
                    <a:pt x="0" y="0"/>
                  </a:lnTo>
                  <a:lnTo>
                    <a:pt x="0" y="0"/>
                  </a:lnTo>
                  <a:lnTo>
                    <a:pt x="20" y="25"/>
                  </a:lnTo>
                  <a:lnTo>
                    <a:pt x="46" y="48"/>
                  </a:lnTo>
                  <a:lnTo>
                    <a:pt x="75" y="71"/>
                  </a:lnTo>
                  <a:lnTo>
                    <a:pt x="106" y="93"/>
                  </a:lnTo>
                  <a:lnTo>
                    <a:pt x="138" y="114"/>
                  </a:lnTo>
                  <a:lnTo>
                    <a:pt x="168" y="131"/>
                  </a:lnTo>
                  <a:lnTo>
                    <a:pt x="195" y="145"/>
                  </a:lnTo>
                  <a:lnTo>
                    <a:pt x="216" y="156"/>
                  </a:lnTo>
                  <a:lnTo>
                    <a:pt x="228" y="165"/>
                  </a:lnTo>
                  <a:lnTo>
                    <a:pt x="235" y="167"/>
                  </a:lnTo>
                  <a:lnTo>
                    <a:pt x="235" y="167"/>
                  </a:lnTo>
                  <a:lnTo>
                    <a:pt x="235" y="181"/>
                  </a:lnTo>
                  <a:lnTo>
                    <a:pt x="237" y="193"/>
                  </a:lnTo>
                  <a:lnTo>
                    <a:pt x="239" y="209"/>
                  </a:lnTo>
                  <a:lnTo>
                    <a:pt x="241" y="221"/>
                  </a:lnTo>
                  <a:lnTo>
                    <a:pt x="246" y="234"/>
                  </a:lnTo>
                  <a:lnTo>
                    <a:pt x="252" y="246"/>
                  </a:lnTo>
                  <a:lnTo>
                    <a:pt x="258" y="259"/>
                  </a:lnTo>
                  <a:lnTo>
                    <a:pt x="265" y="269"/>
                  </a:lnTo>
                  <a:lnTo>
                    <a:pt x="269" y="280"/>
                  </a:lnTo>
                  <a:lnTo>
                    <a:pt x="276" y="292"/>
                  </a:lnTo>
                  <a:lnTo>
                    <a:pt x="152" y="371"/>
                  </a:lnTo>
                  <a:lnTo>
                    <a:pt x="152" y="37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43" name="Line 1067"/>
            <p:cNvSpPr>
              <a:spLocks noChangeShapeType="1"/>
            </p:cNvSpPr>
            <p:nvPr/>
          </p:nvSpPr>
          <p:spPr bwMode="auto">
            <a:xfrm flipH="1">
              <a:off x="3817" y="1159"/>
              <a:ext cx="172" cy="116"/>
            </a:xfrm>
            <a:prstGeom prst="line">
              <a:avLst/>
            </a:prstGeom>
            <a:noFill/>
            <a:ln w="12700">
              <a:solidFill>
                <a:srgbClr val="7C6000"/>
              </a:solidFill>
              <a:round/>
              <a:headEnd type="none" w="sm" len="sm"/>
              <a:tailEnd type="none" w="sm" len="sm"/>
            </a:ln>
            <a:effectLst/>
          </p:spPr>
          <p:txBody>
            <a:bodyPr/>
            <a:lstStyle/>
            <a:p>
              <a:pPr>
                <a:defRPr/>
              </a:pPr>
              <a:endParaRPr lang="en-US" dirty="0"/>
            </a:p>
          </p:txBody>
        </p:sp>
        <p:sp>
          <p:nvSpPr>
            <p:cNvPr id="44" name="Freeform 1068"/>
            <p:cNvSpPr>
              <a:spLocks/>
            </p:cNvSpPr>
            <p:nvPr/>
          </p:nvSpPr>
          <p:spPr bwMode="auto">
            <a:xfrm>
              <a:off x="3841" y="1431"/>
              <a:ext cx="790" cy="562"/>
            </a:xfrm>
            <a:custGeom>
              <a:avLst/>
              <a:gdLst/>
              <a:ahLst/>
              <a:cxnLst>
                <a:cxn ang="0">
                  <a:pos x="164" y="90"/>
                </a:cxn>
                <a:cxn ang="0">
                  <a:pos x="181" y="124"/>
                </a:cxn>
                <a:cxn ang="0">
                  <a:pos x="198" y="162"/>
                </a:cxn>
                <a:cxn ang="0">
                  <a:pos x="210" y="204"/>
                </a:cxn>
                <a:cxn ang="0">
                  <a:pos x="216" y="244"/>
                </a:cxn>
                <a:cxn ang="0">
                  <a:pos x="216" y="262"/>
                </a:cxn>
                <a:cxn ang="0">
                  <a:pos x="204" y="322"/>
                </a:cxn>
                <a:cxn ang="0">
                  <a:pos x="177" y="386"/>
                </a:cxn>
                <a:cxn ang="0">
                  <a:pos x="134" y="455"/>
                </a:cxn>
                <a:cxn ang="0">
                  <a:pos x="75" y="515"/>
                </a:cxn>
                <a:cxn ang="0">
                  <a:pos x="0" y="561"/>
                </a:cxn>
                <a:cxn ang="0">
                  <a:pos x="8" y="561"/>
                </a:cxn>
                <a:cxn ang="0">
                  <a:pos x="75" y="564"/>
                </a:cxn>
                <a:cxn ang="0">
                  <a:pos x="183" y="559"/>
                </a:cxn>
                <a:cxn ang="0">
                  <a:pos x="313" y="540"/>
                </a:cxn>
                <a:cxn ang="0">
                  <a:pos x="442" y="501"/>
                </a:cxn>
                <a:cxn ang="0">
                  <a:pos x="497" y="471"/>
                </a:cxn>
                <a:cxn ang="0">
                  <a:pos x="594" y="384"/>
                </a:cxn>
                <a:cxn ang="0">
                  <a:pos x="674" y="275"/>
                </a:cxn>
                <a:cxn ang="0">
                  <a:pos x="734" y="168"/>
                </a:cxn>
                <a:cxn ang="0">
                  <a:pos x="773" y="89"/>
                </a:cxn>
                <a:cxn ang="0">
                  <a:pos x="787" y="54"/>
                </a:cxn>
                <a:cxn ang="0">
                  <a:pos x="750" y="82"/>
                </a:cxn>
                <a:cxn ang="0">
                  <a:pos x="672" y="122"/>
                </a:cxn>
                <a:cxn ang="0">
                  <a:pos x="592" y="140"/>
                </a:cxn>
                <a:cxn ang="0">
                  <a:pos x="516" y="142"/>
                </a:cxn>
                <a:cxn ang="0">
                  <a:pos x="451" y="137"/>
                </a:cxn>
                <a:cxn ang="0">
                  <a:pos x="423" y="128"/>
                </a:cxn>
                <a:cxn ang="0">
                  <a:pos x="387" y="112"/>
                </a:cxn>
                <a:cxn ang="0">
                  <a:pos x="354" y="86"/>
                </a:cxn>
                <a:cxn ang="0">
                  <a:pos x="324" y="54"/>
                </a:cxn>
                <a:cxn ang="0">
                  <a:pos x="297" y="25"/>
                </a:cxn>
                <a:cxn ang="0">
                  <a:pos x="278" y="0"/>
                </a:cxn>
              </a:cxnLst>
              <a:rect l="0" t="0" r="r" b="b"/>
              <a:pathLst>
                <a:path w="788" h="565">
                  <a:moveTo>
                    <a:pt x="156" y="78"/>
                  </a:moveTo>
                  <a:lnTo>
                    <a:pt x="164" y="90"/>
                  </a:lnTo>
                  <a:lnTo>
                    <a:pt x="172" y="107"/>
                  </a:lnTo>
                  <a:lnTo>
                    <a:pt x="181" y="124"/>
                  </a:lnTo>
                  <a:lnTo>
                    <a:pt x="189" y="142"/>
                  </a:lnTo>
                  <a:lnTo>
                    <a:pt x="198" y="162"/>
                  </a:lnTo>
                  <a:lnTo>
                    <a:pt x="204" y="183"/>
                  </a:lnTo>
                  <a:lnTo>
                    <a:pt x="210" y="204"/>
                  </a:lnTo>
                  <a:lnTo>
                    <a:pt x="214" y="225"/>
                  </a:lnTo>
                  <a:lnTo>
                    <a:pt x="216" y="244"/>
                  </a:lnTo>
                  <a:lnTo>
                    <a:pt x="216" y="262"/>
                  </a:lnTo>
                  <a:lnTo>
                    <a:pt x="216" y="262"/>
                  </a:lnTo>
                  <a:lnTo>
                    <a:pt x="210" y="290"/>
                  </a:lnTo>
                  <a:lnTo>
                    <a:pt x="204" y="322"/>
                  </a:lnTo>
                  <a:lnTo>
                    <a:pt x="191" y="354"/>
                  </a:lnTo>
                  <a:lnTo>
                    <a:pt x="177" y="386"/>
                  </a:lnTo>
                  <a:lnTo>
                    <a:pt x="156" y="421"/>
                  </a:lnTo>
                  <a:lnTo>
                    <a:pt x="134" y="455"/>
                  </a:lnTo>
                  <a:lnTo>
                    <a:pt x="107" y="488"/>
                  </a:lnTo>
                  <a:lnTo>
                    <a:pt x="75" y="515"/>
                  </a:lnTo>
                  <a:lnTo>
                    <a:pt x="39" y="540"/>
                  </a:lnTo>
                  <a:lnTo>
                    <a:pt x="0" y="561"/>
                  </a:lnTo>
                  <a:lnTo>
                    <a:pt x="0" y="561"/>
                  </a:lnTo>
                  <a:lnTo>
                    <a:pt x="8" y="561"/>
                  </a:lnTo>
                  <a:lnTo>
                    <a:pt x="35" y="564"/>
                  </a:lnTo>
                  <a:lnTo>
                    <a:pt x="75" y="564"/>
                  </a:lnTo>
                  <a:lnTo>
                    <a:pt x="124" y="561"/>
                  </a:lnTo>
                  <a:lnTo>
                    <a:pt x="183" y="559"/>
                  </a:lnTo>
                  <a:lnTo>
                    <a:pt x="246" y="554"/>
                  </a:lnTo>
                  <a:lnTo>
                    <a:pt x="313" y="540"/>
                  </a:lnTo>
                  <a:lnTo>
                    <a:pt x="379" y="524"/>
                  </a:lnTo>
                  <a:lnTo>
                    <a:pt x="442" y="501"/>
                  </a:lnTo>
                  <a:lnTo>
                    <a:pt x="497" y="471"/>
                  </a:lnTo>
                  <a:lnTo>
                    <a:pt x="497" y="471"/>
                  </a:lnTo>
                  <a:lnTo>
                    <a:pt x="548" y="433"/>
                  </a:lnTo>
                  <a:lnTo>
                    <a:pt x="594" y="384"/>
                  </a:lnTo>
                  <a:lnTo>
                    <a:pt x="636" y="333"/>
                  </a:lnTo>
                  <a:lnTo>
                    <a:pt x="674" y="275"/>
                  </a:lnTo>
                  <a:lnTo>
                    <a:pt x="708" y="220"/>
                  </a:lnTo>
                  <a:lnTo>
                    <a:pt x="734" y="168"/>
                  </a:lnTo>
                  <a:lnTo>
                    <a:pt x="757" y="124"/>
                  </a:lnTo>
                  <a:lnTo>
                    <a:pt x="773" y="89"/>
                  </a:lnTo>
                  <a:lnTo>
                    <a:pt x="782" y="63"/>
                  </a:lnTo>
                  <a:lnTo>
                    <a:pt x="787" y="54"/>
                  </a:lnTo>
                  <a:lnTo>
                    <a:pt x="787" y="54"/>
                  </a:lnTo>
                  <a:lnTo>
                    <a:pt x="750" y="82"/>
                  </a:lnTo>
                  <a:lnTo>
                    <a:pt x="712" y="105"/>
                  </a:lnTo>
                  <a:lnTo>
                    <a:pt x="672" y="122"/>
                  </a:lnTo>
                  <a:lnTo>
                    <a:pt x="632" y="133"/>
                  </a:lnTo>
                  <a:lnTo>
                    <a:pt x="592" y="140"/>
                  </a:lnTo>
                  <a:lnTo>
                    <a:pt x="554" y="142"/>
                  </a:lnTo>
                  <a:lnTo>
                    <a:pt x="516" y="142"/>
                  </a:lnTo>
                  <a:lnTo>
                    <a:pt x="483" y="140"/>
                  </a:lnTo>
                  <a:lnTo>
                    <a:pt x="451" y="137"/>
                  </a:lnTo>
                  <a:lnTo>
                    <a:pt x="423" y="128"/>
                  </a:lnTo>
                  <a:lnTo>
                    <a:pt x="423" y="128"/>
                  </a:lnTo>
                  <a:lnTo>
                    <a:pt x="407" y="122"/>
                  </a:lnTo>
                  <a:lnTo>
                    <a:pt x="387" y="112"/>
                  </a:lnTo>
                  <a:lnTo>
                    <a:pt x="370" y="101"/>
                  </a:lnTo>
                  <a:lnTo>
                    <a:pt x="354" y="86"/>
                  </a:lnTo>
                  <a:lnTo>
                    <a:pt x="339" y="71"/>
                  </a:lnTo>
                  <a:lnTo>
                    <a:pt x="324" y="54"/>
                  </a:lnTo>
                  <a:lnTo>
                    <a:pt x="311" y="40"/>
                  </a:lnTo>
                  <a:lnTo>
                    <a:pt x="297" y="25"/>
                  </a:lnTo>
                  <a:lnTo>
                    <a:pt x="288" y="10"/>
                  </a:lnTo>
                  <a:lnTo>
                    <a:pt x="278" y="0"/>
                  </a:lnTo>
                  <a:lnTo>
                    <a:pt x="156" y="78"/>
                  </a:lnTo>
                </a:path>
              </a:pathLst>
            </a:custGeom>
            <a:solidFill>
              <a:srgbClr val="FFD80F"/>
            </a:solidFill>
            <a:ln w="9525" cap="rnd">
              <a:noFill/>
              <a:round/>
              <a:headEnd/>
              <a:tailEnd/>
            </a:ln>
            <a:effectLst/>
          </p:spPr>
          <p:txBody>
            <a:bodyPr/>
            <a:lstStyle/>
            <a:p>
              <a:pPr>
                <a:defRPr/>
              </a:pPr>
              <a:endParaRPr lang="en-US" dirty="0"/>
            </a:p>
          </p:txBody>
        </p:sp>
        <p:sp>
          <p:nvSpPr>
            <p:cNvPr id="45" name="Freeform 1069"/>
            <p:cNvSpPr>
              <a:spLocks/>
            </p:cNvSpPr>
            <p:nvPr/>
          </p:nvSpPr>
          <p:spPr bwMode="auto">
            <a:xfrm>
              <a:off x="3841" y="1431"/>
              <a:ext cx="790" cy="562"/>
            </a:xfrm>
            <a:custGeom>
              <a:avLst/>
              <a:gdLst/>
              <a:ahLst/>
              <a:cxnLst>
                <a:cxn ang="0">
                  <a:pos x="164" y="90"/>
                </a:cxn>
                <a:cxn ang="0">
                  <a:pos x="181" y="124"/>
                </a:cxn>
                <a:cxn ang="0">
                  <a:pos x="198" y="162"/>
                </a:cxn>
                <a:cxn ang="0">
                  <a:pos x="210" y="204"/>
                </a:cxn>
                <a:cxn ang="0">
                  <a:pos x="216" y="244"/>
                </a:cxn>
                <a:cxn ang="0">
                  <a:pos x="216" y="262"/>
                </a:cxn>
                <a:cxn ang="0">
                  <a:pos x="204" y="322"/>
                </a:cxn>
                <a:cxn ang="0">
                  <a:pos x="177" y="386"/>
                </a:cxn>
                <a:cxn ang="0">
                  <a:pos x="134" y="455"/>
                </a:cxn>
                <a:cxn ang="0">
                  <a:pos x="75" y="515"/>
                </a:cxn>
                <a:cxn ang="0">
                  <a:pos x="0" y="561"/>
                </a:cxn>
                <a:cxn ang="0">
                  <a:pos x="8" y="561"/>
                </a:cxn>
                <a:cxn ang="0">
                  <a:pos x="75" y="564"/>
                </a:cxn>
                <a:cxn ang="0">
                  <a:pos x="183" y="559"/>
                </a:cxn>
                <a:cxn ang="0">
                  <a:pos x="313" y="540"/>
                </a:cxn>
                <a:cxn ang="0">
                  <a:pos x="442" y="501"/>
                </a:cxn>
                <a:cxn ang="0">
                  <a:pos x="497" y="471"/>
                </a:cxn>
                <a:cxn ang="0">
                  <a:pos x="594" y="384"/>
                </a:cxn>
                <a:cxn ang="0">
                  <a:pos x="674" y="275"/>
                </a:cxn>
                <a:cxn ang="0">
                  <a:pos x="734" y="168"/>
                </a:cxn>
                <a:cxn ang="0">
                  <a:pos x="773" y="89"/>
                </a:cxn>
                <a:cxn ang="0">
                  <a:pos x="787" y="54"/>
                </a:cxn>
                <a:cxn ang="0">
                  <a:pos x="750" y="82"/>
                </a:cxn>
                <a:cxn ang="0">
                  <a:pos x="672" y="122"/>
                </a:cxn>
                <a:cxn ang="0">
                  <a:pos x="592" y="140"/>
                </a:cxn>
                <a:cxn ang="0">
                  <a:pos x="516" y="142"/>
                </a:cxn>
                <a:cxn ang="0">
                  <a:pos x="451" y="137"/>
                </a:cxn>
                <a:cxn ang="0">
                  <a:pos x="423" y="128"/>
                </a:cxn>
                <a:cxn ang="0">
                  <a:pos x="387" y="112"/>
                </a:cxn>
                <a:cxn ang="0">
                  <a:pos x="354" y="86"/>
                </a:cxn>
                <a:cxn ang="0">
                  <a:pos x="324" y="54"/>
                </a:cxn>
                <a:cxn ang="0">
                  <a:pos x="297" y="25"/>
                </a:cxn>
                <a:cxn ang="0">
                  <a:pos x="278" y="0"/>
                </a:cxn>
              </a:cxnLst>
              <a:rect l="0" t="0" r="r" b="b"/>
              <a:pathLst>
                <a:path w="788" h="565">
                  <a:moveTo>
                    <a:pt x="156" y="78"/>
                  </a:moveTo>
                  <a:lnTo>
                    <a:pt x="164" y="90"/>
                  </a:lnTo>
                  <a:lnTo>
                    <a:pt x="172" y="107"/>
                  </a:lnTo>
                  <a:lnTo>
                    <a:pt x="181" y="124"/>
                  </a:lnTo>
                  <a:lnTo>
                    <a:pt x="189" y="142"/>
                  </a:lnTo>
                  <a:lnTo>
                    <a:pt x="198" y="162"/>
                  </a:lnTo>
                  <a:lnTo>
                    <a:pt x="204" y="183"/>
                  </a:lnTo>
                  <a:lnTo>
                    <a:pt x="210" y="204"/>
                  </a:lnTo>
                  <a:lnTo>
                    <a:pt x="214" y="225"/>
                  </a:lnTo>
                  <a:lnTo>
                    <a:pt x="216" y="244"/>
                  </a:lnTo>
                  <a:lnTo>
                    <a:pt x="216" y="262"/>
                  </a:lnTo>
                  <a:lnTo>
                    <a:pt x="216" y="262"/>
                  </a:lnTo>
                  <a:lnTo>
                    <a:pt x="210" y="290"/>
                  </a:lnTo>
                  <a:lnTo>
                    <a:pt x="204" y="322"/>
                  </a:lnTo>
                  <a:lnTo>
                    <a:pt x="191" y="354"/>
                  </a:lnTo>
                  <a:lnTo>
                    <a:pt x="177" y="386"/>
                  </a:lnTo>
                  <a:lnTo>
                    <a:pt x="156" y="421"/>
                  </a:lnTo>
                  <a:lnTo>
                    <a:pt x="134" y="455"/>
                  </a:lnTo>
                  <a:lnTo>
                    <a:pt x="107" y="488"/>
                  </a:lnTo>
                  <a:lnTo>
                    <a:pt x="75" y="515"/>
                  </a:lnTo>
                  <a:lnTo>
                    <a:pt x="39" y="540"/>
                  </a:lnTo>
                  <a:lnTo>
                    <a:pt x="0" y="561"/>
                  </a:lnTo>
                  <a:lnTo>
                    <a:pt x="0" y="561"/>
                  </a:lnTo>
                  <a:lnTo>
                    <a:pt x="8" y="561"/>
                  </a:lnTo>
                  <a:lnTo>
                    <a:pt x="35" y="564"/>
                  </a:lnTo>
                  <a:lnTo>
                    <a:pt x="75" y="564"/>
                  </a:lnTo>
                  <a:lnTo>
                    <a:pt x="124" y="561"/>
                  </a:lnTo>
                  <a:lnTo>
                    <a:pt x="183" y="559"/>
                  </a:lnTo>
                  <a:lnTo>
                    <a:pt x="246" y="554"/>
                  </a:lnTo>
                  <a:lnTo>
                    <a:pt x="313" y="540"/>
                  </a:lnTo>
                  <a:lnTo>
                    <a:pt x="379" y="524"/>
                  </a:lnTo>
                  <a:lnTo>
                    <a:pt x="442" y="501"/>
                  </a:lnTo>
                  <a:lnTo>
                    <a:pt x="497" y="471"/>
                  </a:lnTo>
                  <a:lnTo>
                    <a:pt x="497" y="471"/>
                  </a:lnTo>
                  <a:lnTo>
                    <a:pt x="548" y="433"/>
                  </a:lnTo>
                  <a:lnTo>
                    <a:pt x="594" y="384"/>
                  </a:lnTo>
                  <a:lnTo>
                    <a:pt x="636" y="333"/>
                  </a:lnTo>
                  <a:lnTo>
                    <a:pt x="674" y="275"/>
                  </a:lnTo>
                  <a:lnTo>
                    <a:pt x="708" y="220"/>
                  </a:lnTo>
                  <a:lnTo>
                    <a:pt x="734" y="168"/>
                  </a:lnTo>
                  <a:lnTo>
                    <a:pt x="757" y="124"/>
                  </a:lnTo>
                  <a:lnTo>
                    <a:pt x="773" y="89"/>
                  </a:lnTo>
                  <a:lnTo>
                    <a:pt x="782" y="63"/>
                  </a:lnTo>
                  <a:lnTo>
                    <a:pt x="787" y="54"/>
                  </a:lnTo>
                  <a:lnTo>
                    <a:pt x="787" y="54"/>
                  </a:lnTo>
                  <a:lnTo>
                    <a:pt x="750" y="82"/>
                  </a:lnTo>
                  <a:lnTo>
                    <a:pt x="712" y="105"/>
                  </a:lnTo>
                  <a:lnTo>
                    <a:pt x="672" y="122"/>
                  </a:lnTo>
                  <a:lnTo>
                    <a:pt x="632" y="133"/>
                  </a:lnTo>
                  <a:lnTo>
                    <a:pt x="592" y="140"/>
                  </a:lnTo>
                  <a:lnTo>
                    <a:pt x="554" y="142"/>
                  </a:lnTo>
                  <a:lnTo>
                    <a:pt x="516" y="142"/>
                  </a:lnTo>
                  <a:lnTo>
                    <a:pt x="483" y="140"/>
                  </a:lnTo>
                  <a:lnTo>
                    <a:pt x="451" y="137"/>
                  </a:lnTo>
                  <a:lnTo>
                    <a:pt x="423" y="128"/>
                  </a:lnTo>
                  <a:lnTo>
                    <a:pt x="423" y="128"/>
                  </a:lnTo>
                  <a:lnTo>
                    <a:pt x="407" y="122"/>
                  </a:lnTo>
                  <a:lnTo>
                    <a:pt x="387" y="112"/>
                  </a:lnTo>
                  <a:lnTo>
                    <a:pt x="370" y="101"/>
                  </a:lnTo>
                  <a:lnTo>
                    <a:pt x="354" y="86"/>
                  </a:lnTo>
                  <a:lnTo>
                    <a:pt x="339" y="71"/>
                  </a:lnTo>
                  <a:lnTo>
                    <a:pt x="324" y="54"/>
                  </a:lnTo>
                  <a:lnTo>
                    <a:pt x="311" y="40"/>
                  </a:lnTo>
                  <a:lnTo>
                    <a:pt x="297" y="25"/>
                  </a:lnTo>
                  <a:lnTo>
                    <a:pt x="288" y="10"/>
                  </a:lnTo>
                  <a:lnTo>
                    <a:pt x="278"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46" name="Freeform 1070"/>
            <p:cNvSpPr>
              <a:spLocks/>
            </p:cNvSpPr>
            <p:nvPr/>
          </p:nvSpPr>
          <p:spPr bwMode="auto">
            <a:xfrm>
              <a:off x="3950" y="1544"/>
              <a:ext cx="612" cy="393"/>
            </a:xfrm>
            <a:custGeom>
              <a:avLst/>
              <a:gdLst/>
              <a:ahLst/>
              <a:cxnLst>
                <a:cxn ang="0">
                  <a:pos x="0" y="392"/>
                </a:cxn>
                <a:cxn ang="0">
                  <a:pos x="34" y="389"/>
                </a:cxn>
                <a:cxn ang="0">
                  <a:pos x="69" y="387"/>
                </a:cxn>
                <a:cxn ang="0">
                  <a:pos x="109" y="383"/>
                </a:cxn>
                <a:cxn ang="0">
                  <a:pos x="149" y="376"/>
                </a:cxn>
                <a:cxn ang="0">
                  <a:pos x="187" y="371"/>
                </a:cxn>
                <a:cxn ang="0">
                  <a:pos x="229" y="360"/>
                </a:cxn>
                <a:cxn ang="0">
                  <a:pos x="269" y="350"/>
                </a:cxn>
                <a:cxn ang="0">
                  <a:pos x="305" y="334"/>
                </a:cxn>
                <a:cxn ang="0">
                  <a:pos x="341" y="318"/>
                </a:cxn>
                <a:cxn ang="0">
                  <a:pos x="374" y="299"/>
                </a:cxn>
                <a:cxn ang="0">
                  <a:pos x="374" y="299"/>
                </a:cxn>
                <a:cxn ang="0">
                  <a:pos x="406" y="277"/>
                </a:cxn>
                <a:cxn ang="0">
                  <a:pos x="436" y="252"/>
                </a:cxn>
                <a:cxn ang="0">
                  <a:pos x="461" y="225"/>
                </a:cxn>
                <a:cxn ang="0">
                  <a:pos x="489" y="193"/>
                </a:cxn>
                <a:cxn ang="0">
                  <a:pos x="514" y="161"/>
                </a:cxn>
                <a:cxn ang="0">
                  <a:pos x="535" y="128"/>
                </a:cxn>
                <a:cxn ang="0">
                  <a:pos x="556" y="96"/>
                </a:cxn>
                <a:cxn ang="0">
                  <a:pos x="576" y="62"/>
                </a:cxn>
                <a:cxn ang="0">
                  <a:pos x="593" y="31"/>
                </a:cxn>
                <a:cxn ang="0">
                  <a:pos x="611" y="0"/>
                </a:cxn>
              </a:cxnLst>
              <a:rect l="0" t="0" r="r" b="b"/>
              <a:pathLst>
                <a:path w="612" h="393">
                  <a:moveTo>
                    <a:pt x="0" y="392"/>
                  </a:moveTo>
                  <a:lnTo>
                    <a:pt x="34" y="389"/>
                  </a:lnTo>
                  <a:lnTo>
                    <a:pt x="69" y="387"/>
                  </a:lnTo>
                  <a:lnTo>
                    <a:pt x="109" y="383"/>
                  </a:lnTo>
                  <a:lnTo>
                    <a:pt x="149" y="376"/>
                  </a:lnTo>
                  <a:lnTo>
                    <a:pt x="187" y="371"/>
                  </a:lnTo>
                  <a:lnTo>
                    <a:pt x="229" y="360"/>
                  </a:lnTo>
                  <a:lnTo>
                    <a:pt x="269" y="350"/>
                  </a:lnTo>
                  <a:lnTo>
                    <a:pt x="305" y="334"/>
                  </a:lnTo>
                  <a:lnTo>
                    <a:pt x="341" y="318"/>
                  </a:lnTo>
                  <a:lnTo>
                    <a:pt x="374" y="299"/>
                  </a:lnTo>
                  <a:lnTo>
                    <a:pt x="374" y="299"/>
                  </a:lnTo>
                  <a:lnTo>
                    <a:pt x="406" y="277"/>
                  </a:lnTo>
                  <a:lnTo>
                    <a:pt x="436" y="252"/>
                  </a:lnTo>
                  <a:lnTo>
                    <a:pt x="461" y="225"/>
                  </a:lnTo>
                  <a:lnTo>
                    <a:pt x="489" y="193"/>
                  </a:lnTo>
                  <a:lnTo>
                    <a:pt x="514" y="161"/>
                  </a:lnTo>
                  <a:lnTo>
                    <a:pt x="535" y="128"/>
                  </a:lnTo>
                  <a:lnTo>
                    <a:pt x="556" y="96"/>
                  </a:lnTo>
                  <a:lnTo>
                    <a:pt x="576" y="62"/>
                  </a:lnTo>
                  <a:lnTo>
                    <a:pt x="593" y="31"/>
                  </a:lnTo>
                  <a:lnTo>
                    <a:pt x="611"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47" name="Freeform 1071"/>
            <p:cNvSpPr>
              <a:spLocks/>
            </p:cNvSpPr>
            <p:nvPr/>
          </p:nvSpPr>
          <p:spPr bwMode="auto">
            <a:xfrm>
              <a:off x="4043" y="944"/>
              <a:ext cx="592" cy="415"/>
            </a:xfrm>
            <a:custGeom>
              <a:avLst/>
              <a:gdLst/>
              <a:ahLst/>
              <a:cxnLst>
                <a:cxn ang="0">
                  <a:pos x="2" y="269"/>
                </a:cxn>
                <a:cxn ang="0">
                  <a:pos x="19" y="257"/>
                </a:cxn>
                <a:cxn ang="0">
                  <a:pos x="48" y="237"/>
                </a:cxn>
                <a:cxn ang="0">
                  <a:pos x="84" y="214"/>
                </a:cxn>
                <a:cxn ang="0">
                  <a:pos x="122" y="189"/>
                </a:cxn>
                <a:cxn ang="0">
                  <a:pos x="139" y="179"/>
                </a:cxn>
                <a:cxn ang="0">
                  <a:pos x="160" y="160"/>
                </a:cxn>
                <a:cxn ang="0">
                  <a:pos x="181" y="137"/>
                </a:cxn>
                <a:cxn ang="0">
                  <a:pos x="198" y="105"/>
                </a:cxn>
                <a:cxn ang="0">
                  <a:pos x="211" y="75"/>
                </a:cxn>
                <a:cxn ang="0">
                  <a:pos x="215" y="43"/>
                </a:cxn>
                <a:cxn ang="0">
                  <a:pos x="217" y="46"/>
                </a:cxn>
                <a:cxn ang="0">
                  <a:pos x="227" y="46"/>
                </a:cxn>
                <a:cxn ang="0">
                  <a:pos x="247" y="50"/>
                </a:cxn>
                <a:cxn ang="0">
                  <a:pos x="272" y="57"/>
                </a:cxn>
                <a:cxn ang="0">
                  <a:pos x="303" y="61"/>
                </a:cxn>
                <a:cxn ang="0">
                  <a:pos x="321" y="63"/>
                </a:cxn>
                <a:cxn ang="0">
                  <a:pos x="356" y="63"/>
                </a:cxn>
                <a:cxn ang="0">
                  <a:pos x="404" y="59"/>
                </a:cxn>
                <a:cxn ang="0">
                  <a:pos x="459" y="46"/>
                </a:cxn>
                <a:cxn ang="0">
                  <a:pos x="521" y="27"/>
                </a:cxn>
                <a:cxn ang="0">
                  <a:pos x="582" y="0"/>
                </a:cxn>
                <a:cxn ang="0">
                  <a:pos x="554" y="20"/>
                </a:cxn>
                <a:cxn ang="0">
                  <a:pos x="508" y="67"/>
                </a:cxn>
                <a:cxn ang="0">
                  <a:pos x="470" y="113"/>
                </a:cxn>
                <a:cxn ang="0">
                  <a:pos x="441" y="158"/>
                </a:cxn>
                <a:cxn ang="0">
                  <a:pos x="422" y="195"/>
                </a:cxn>
                <a:cxn ang="0">
                  <a:pos x="415" y="210"/>
                </a:cxn>
                <a:cxn ang="0">
                  <a:pos x="407" y="244"/>
                </a:cxn>
                <a:cxn ang="0">
                  <a:pos x="398" y="271"/>
                </a:cxn>
                <a:cxn ang="0">
                  <a:pos x="394" y="294"/>
                </a:cxn>
                <a:cxn ang="0">
                  <a:pos x="392" y="307"/>
                </a:cxn>
                <a:cxn ang="0">
                  <a:pos x="390" y="313"/>
                </a:cxn>
                <a:cxn ang="0">
                  <a:pos x="375" y="309"/>
                </a:cxn>
                <a:cxn ang="0">
                  <a:pos x="344" y="305"/>
                </a:cxn>
                <a:cxn ang="0">
                  <a:pos x="310" y="305"/>
                </a:cxn>
                <a:cxn ang="0">
                  <a:pos x="278" y="311"/>
                </a:cxn>
                <a:cxn ang="0">
                  <a:pos x="248" y="322"/>
                </a:cxn>
                <a:cxn ang="0">
                  <a:pos x="236" y="328"/>
                </a:cxn>
                <a:cxn ang="0">
                  <a:pos x="200" y="351"/>
                </a:cxn>
                <a:cxn ang="0">
                  <a:pos x="162" y="377"/>
                </a:cxn>
                <a:cxn ang="0">
                  <a:pos x="128" y="398"/>
                </a:cxn>
                <a:cxn ang="0">
                  <a:pos x="105" y="412"/>
                </a:cxn>
                <a:cxn ang="0">
                  <a:pos x="95" y="419"/>
                </a:cxn>
                <a:cxn ang="0">
                  <a:pos x="0" y="271"/>
                </a:cxn>
              </a:cxnLst>
              <a:rect l="0" t="0" r="r" b="b"/>
              <a:pathLst>
                <a:path w="583" h="420">
                  <a:moveTo>
                    <a:pt x="0" y="271"/>
                  </a:moveTo>
                  <a:lnTo>
                    <a:pt x="2" y="269"/>
                  </a:lnTo>
                  <a:lnTo>
                    <a:pt x="8" y="265"/>
                  </a:lnTo>
                  <a:lnTo>
                    <a:pt x="19" y="257"/>
                  </a:lnTo>
                  <a:lnTo>
                    <a:pt x="34" y="248"/>
                  </a:lnTo>
                  <a:lnTo>
                    <a:pt x="48" y="237"/>
                  </a:lnTo>
                  <a:lnTo>
                    <a:pt x="66" y="227"/>
                  </a:lnTo>
                  <a:lnTo>
                    <a:pt x="84" y="214"/>
                  </a:lnTo>
                  <a:lnTo>
                    <a:pt x="103" y="202"/>
                  </a:lnTo>
                  <a:lnTo>
                    <a:pt x="122" y="189"/>
                  </a:lnTo>
                  <a:lnTo>
                    <a:pt x="139" y="179"/>
                  </a:lnTo>
                  <a:lnTo>
                    <a:pt x="139" y="179"/>
                  </a:lnTo>
                  <a:lnTo>
                    <a:pt x="149" y="170"/>
                  </a:lnTo>
                  <a:lnTo>
                    <a:pt x="160" y="160"/>
                  </a:lnTo>
                  <a:lnTo>
                    <a:pt x="171" y="149"/>
                  </a:lnTo>
                  <a:lnTo>
                    <a:pt x="181" y="137"/>
                  </a:lnTo>
                  <a:lnTo>
                    <a:pt x="190" y="122"/>
                  </a:lnTo>
                  <a:lnTo>
                    <a:pt x="198" y="105"/>
                  </a:lnTo>
                  <a:lnTo>
                    <a:pt x="204" y="90"/>
                  </a:lnTo>
                  <a:lnTo>
                    <a:pt x="211" y="75"/>
                  </a:lnTo>
                  <a:lnTo>
                    <a:pt x="215" y="59"/>
                  </a:lnTo>
                  <a:lnTo>
                    <a:pt x="215" y="43"/>
                  </a:lnTo>
                  <a:lnTo>
                    <a:pt x="215" y="43"/>
                  </a:lnTo>
                  <a:lnTo>
                    <a:pt x="217" y="46"/>
                  </a:lnTo>
                  <a:lnTo>
                    <a:pt x="222" y="46"/>
                  </a:lnTo>
                  <a:lnTo>
                    <a:pt x="227" y="46"/>
                  </a:lnTo>
                  <a:lnTo>
                    <a:pt x="236" y="50"/>
                  </a:lnTo>
                  <a:lnTo>
                    <a:pt x="247" y="50"/>
                  </a:lnTo>
                  <a:lnTo>
                    <a:pt x="259" y="54"/>
                  </a:lnTo>
                  <a:lnTo>
                    <a:pt x="272" y="57"/>
                  </a:lnTo>
                  <a:lnTo>
                    <a:pt x="287" y="59"/>
                  </a:lnTo>
                  <a:lnTo>
                    <a:pt x="303" y="61"/>
                  </a:lnTo>
                  <a:lnTo>
                    <a:pt x="321" y="63"/>
                  </a:lnTo>
                  <a:lnTo>
                    <a:pt x="321" y="63"/>
                  </a:lnTo>
                  <a:lnTo>
                    <a:pt x="337" y="63"/>
                  </a:lnTo>
                  <a:lnTo>
                    <a:pt x="356" y="63"/>
                  </a:lnTo>
                  <a:lnTo>
                    <a:pt x="379" y="63"/>
                  </a:lnTo>
                  <a:lnTo>
                    <a:pt x="404" y="59"/>
                  </a:lnTo>
                  <a:lnTo>
                    <a:pt x="432" y="54"/>
                  </a:lnTo>
                  <a:lnTo>
                    <a:pt x="459" y="46"/>
                  </a:lnTo>
                  <a:lnTo>
                    <a:pt x="489" y="38"/>
                  </a:lnTo>
                  <a:lnTo>
                    <a:pt x="521" y="27"/>
                  </a:lnTo>
                  <a:lnTo>
                    <a:pt x="550" y="15"/>
                  </a:lnTo>
                  <a:lnTo>
                    <a:pt x="582" y="0"/>
                  </a:lnTo>
                  <a:lnTo>
                    <a:pt x="582" y="0"/>
                  </a:lnTo>
                  <a:lnTo>
                    <a:pt x="554" y="20"/>
                  </a:lnTo>
                  <a:lnTo>
                    <a:pt x="531" y="43"/>
                  </a:lnTo>
                  <a:lnTo>
                    <a:pt x="508" y="67"/>
                  </a:lnTo>
                  <a:lnTo>
                    <a:pt x="487" y="90"/>
                  </a:lnTo>
                  <a:lnTo>
                    <a:pt x="470" y="113"/>
                  </a:lnTo>
                  <a:lnTo>
                    <a:pt x="453" y="137"/>
                  </a:lnTo>
                  <a:lnTo>
                    <a:pt x="441" y="158"/>
                  </a:lnTo>
                  <a:lnTo>
                    <a:pt x="430" y="179"/>
                  </a:lnTo>
                  <a:lnTo>
                    <a:pt x="422" y="195"/>
                  </a:lnTo>
                  <a:lnTo>
                    <a:pt x="415" y="210"/>
                  </a:lnTo>
                  <a:lnTo>
                    <a:pt x="415" y="210"/>
                  </a:lnTo>
                  <a:lnTo>
                    <a:pt x="411" y="227"/>
                  </a:lnTo>
                  <a:lnTo>
                    <a:pt x="407" y="244"/>
                  </a:lnTo>
                  <a:lnTo>
                    <a:pt x="402" y="259"/>
                  </a:lnTo>
                  <a:lnTo>
                    <a:pt x="398" y="271"/>
                  </a:lnTo>
                  <a:lnTo>
                    <a:pt x="397" y="283"/>
                  </a:lnTo>
                  <a:lnTo>
                    <a:pt x="394" y="294"/>
                  </a:lnTo>
                  <a:lnTo>
                    <a:pt x="392" y="303"/>
                  </a:lnTo>
                  <a:lnTo>
                    <a:pt x="392" y="307"/>
                  </a:lnTo>
                  <a:lnTo>
                    <a:pt x="390" y="311"/>
                  </a:lnTo>
                  <a:lnTo>
                    <a:pt x="390" y="313"/>
                  </a:lnTo>
                  <a:lnTo>
                    <a:pt x="390" y="313"/>
                  </a:lnTo>
                  <a:lnTo>
                    <a:pt x="375" y="309"/>
                  </a:lnTo>
                  <a:lnTo>
                    <a:pt x="360" y="305"/>
                  </a:lnTo>
                  <a:lnTo>
                    <a:pt x="344" y="305"/>
                  </a:lnTo>
                  <a:lnTo>
                    <a:pt x="326" y="305"/>
                  </a:lnTo>
                  <a:lnTo>
                    <a:pt x="310" y="305"/>
                  </a:lnTo>
                  <a:lnTo>
                    <a:pt x="293" y="307"/>
                  </a:lnTo>
                  <a:lnTo>
                    <a:pt x="278" y="311"/>
                  </a:lnTo>
                  <a:lnTo>
                    <a:pt x="261" y="315"/>
                  </a:lnTo>
                  <a:lnTo>
                    <a:pt x="248" y="322"/>
                  </a:lnTo>
                  <a:lnTo>
                    <a:pt x="236" y="328"/>
                  </a:lnTo>
                  <a:lnTo>
                    <a:pt x="236" y="328"/>
                  </a:lnTo>
                  <a:lnTo>
                    <a:pt x="220" y="340"/>
                  </a:lnTo>
                  <a:lnTo>
                    <a:pt x="200" y="351"/>
                  </a:lnTo>
                  <a:lnTo>
                    <a:pt x="181" y="364"/>
                  </a:lnTo>
                  <a:lnTo>
                    <a:pt x="162" y="377"/>
                  </a:lnTo>
                  <a:lnTo>
                    <a:pt x="146" y="387"/>
                  </a:lnTo>
                  <a:lnTo>
                    <a:pt x="128" y="398"/>
                  </a:lnTo>
                  <a:lnTo>
                    <a:pt x="116" y="405"/>
                  </a:lnTo>
                  <a:lnTo>
                    <a:pt x="105" y="412"/>
                  </a:lnTo>
                  <a:lnTo>
                    <a:pt x="96" y="416"/>
                  </a:lnTo>
                  <a:lnTo>
                    <a:pt x="95" y="419"/>
                  </a:lnTo>
                  <a:lnTo>
                    <a:pt x="0" y="271"/>
                  </a:lnTo>
                  <a:lnTo>
                    <a:pt x="0" y="271"/>
                  </a:lnTo>
                </a:path>
              </a:pathLst>
            </a:custGeom>
            <a:solidFill>
              <a:srgbClr val="FFD80F"/>
            </a:solidFill>
            <a:ln w="9525" cap="rnd">
              <a:noFill/>
              <a:round/>
              <a:headEnd/>
              <a:tailEnd/>
            </a:ln>
            <a:effectLst/>
          </p:spPr>
          <p:txBody>
            <a:bodyPr/>
            <a:lstStyle/>
            <a:p>
              <a:pPr>
                <a:defRPr/>
              </a:pPr>
              <a:endParaRPr lang="en-US" dirty="0"/>
            </a:p>
          </p:txBody>
        </p:sp>
        <p:sp>
          <p:nvSpPr>
            <p:cNvPr id="48" name="Freeform 1072"/>
            <p:cNvSpPr>
              <a:spLocks/>
            </p:cNvSpPr>
            <p:nvPr/>
          </p:nvSpPr>
          <p:spPr bwMode="auto">
            <a:xfrm>
              <a:off x="4043" y="944"/>
              <a:ext cx="592" cy="415"/>
            </a:xfrm>
            <a:custGeom>
              <a:avLst/>
              <a:gdLst/>
              <a:ahLst/>
              <a:cxnLst>
                <a:cxn ang="0">
                  <a:pos x="2" y="269"/>
                </a:cxn>
                <a:cxn ang="0">
                  <a:pos x="19" y="257"/>
                </a:cxn>
                <a:cxn ang="0">
                  <a:pos x="48" y="237"/>
                </a:cxn>
                <a:cxn ang="0">
                  <a:pos x="84" y="214"/>
                </a:cxn>
                <a:cxn ang="0">
                  <a:pos x="122" y="189"/>
                </a:cxn>
                <a:cxn ang="0">
                  <a:pos x="139" y="179"/>
                </a:cxn>
                <a:cxn ang="0">
                  <a:pos x="160" y="160"/>
                </a:cxn>
                <a:cxn ang="0">
                  <a:pos x="181" y="137"/>
                </a:cxn>
                <a:cxn ang="0">
                  <a:pos x="198" y="105"/>
                </a:cxn>
                <a:cxn ang="0">
                  <a:pos x="211" y="75"/>
                </a:cxn>
                <a:cxn ang="0">
                  <a:pos x="215" y="43"/>
                </a:cxn>
                <a:cxn ang="0">
                  <a:pos x="217" y="46"/>
                </a:cxn>
                <a:cxn ang="0">
                  <a:pos x="227" y="46"/>
                </a:cxn>
                <a:cxn ang="0">
                  <a:pos x="247" y="50"/>
                </a:cxn>
                <a:cxn ang="0">
                  <a:pos x="272" y="57"/>
                </a:cxn>
                <a:cxn ang="0">
                  <a:pos x="303" y="61"/>
                </a:cxn>
                <a:cxn ang="0">
                  <a:pos x="321" y="63"/>
                </a:cxn>
                <a:cxn ang="0">
                  <a:pos x="356" y="63"/>
                </a:cxn>
                <a:cxn ang="0">
                  <a:pos x="404" y="59"/>
                </a:cxn>
                <a:cxn ang="0">
                  <a:pos x="459" y="46"/>
                </a:cxn>
                <a:cxn ang="0">
                  <a:pos x="521" y="27"/>
                </a:cxn>
                <a:cxn ang="0">
                  <a:pos x="582" y="0"/>
                </a:cxn>
                <a:cxn ang="0">
                  <a:pos x="554" y="20"/>
                </a:cxn>
                <a:cxn ang="0">
                  <a:pos x="508" y="67"/>
                </a:cxn>
                <a:cxn ang="0">
                  <a:pos x="470" y="113"/>
                </a:cxn>
                <a:cxn ang="0">
                  <a:pos x="441" y="158"/>
                </a:cxn>
                <a:cxn ang="0">
                  <a:pos x="422" y="195"/>
                </a:cxn>
                <a:cxn ang="0">
                  <a:pos x="415" y="210"/>
                </a:cxn>
                <a:cxn ang="0">
                  <a:pos x="407" y="244"/>
                </a:cxn>
                <a:cxn ang="0">
                  <a:pos x="398" y="271"/>
                </a:cxn>
                <a:cxn ang="0">
                  <a:pos x="394" y="294"/>
                </a:cxn>
                <a:cxn ang="0">
                  <a:pos x="392" y="307"/>
                </a:cxn>
                <a:cxn ang="0">
                  <a:pos x="390" y="313"/>
                </a:cxn>
                <a:cxn ang="0">
                  <a:pos x="375" y="309"/>
                </a:cxn>
                <a:cxn ang="0">
                  <a:pos x="344" y="305"/>
                </a:cxn>
                <a:cxn ang="0">
                  <a:pos x="310" y="305"/>
                </a:cxn>
                <a:cxn ang="0">
                  <a:pos x="278" y="311"/>
                </a:cxn>
                <a:cxn ang="0">
                  <a:pos x="248" y="322"/>
                </a:cxn>
                <a:cxn ang="0">
                  <a:pos x="236" y="328"/>
                </a:cxn>
                <a:cxn ang="0">
                  <a:pos x="200" y="351"/>
                </a:cxn>
                <a:cxn ang="0">
                  <a:pos x="162" y="377"/>
                </a:cxn>
                <a:cxn ang="0">
                  <a:pos x="128" y="398"/>
                </a:cxn>
                <a:cxn ang="0">
                  <a:pos x="105" y="412"/>
                </a:cxn>
                <a:cxn ang="0">
                  <a:pos x="95" y="419"/>
                </a:cxn>
                <a:cxn ang="0">
                  <a:pos x="0" y="271"/>
                </a:cxn>
              </a:cxnLst>
              <a:rect l="0" t="0" r="r" b="b"/>
              <a:pathLst>
                <a:path w="583" h="420">
                  <a:moveTo>
                    <a:pt x="0" y="271"/>
                  </a:moveTo>
                  <a:lnTo>
                    <a:pt x="2" y="269"/>
                  </a:lnTo>
                  <a:lnTo>
                    <a:pt x="8" y="265"/>
                  </a:lnTo>
                  <a:lnTo>
                    <a:pt x="19" y="257"/>
                  </a:lnTo>
                  <a:lnTo>
                    <a:pt x="34" y="248"/>
                  </a:lnTo>
                  <a:lnTo>
                    <a:pt x="48" y="237"/>
                  </a:lnTo>
                  <a:lnTo>
                    <a:pt x="66" y="227"/>
                  </a:lnTo>
                  <a:lnTo>
                    <a:pt x="84" y="214"/>
                  </a:lnTo>
                  <a:lnTo>
                    <a:pt x="103" y="202"/>
                  </a:lnTo>
                  <a:lnTo>
                    <a:pt x="122" y="189"/>
                  </a:lnTo>
                  <a:lnTo>
                    <a:pt x="139" y="179"/>
                  </a:lnTo>
                  <a:lnTo>
                    <a:pt x="139" y="179"/>
                  </a:lnTo>
                  <a:lnTo>
                    <a:pt x="149" y="170"/>
                  </a:lnTo>
                  <a:lnTo>
                    <a:pt x="160" y="160"/>
                  </a:lnTo>
                  <a:lnTo>
                    <a:pt x="171" y="149"/>
                  </a:lnTo>
                  <a:lnTo>
                    <a:pt x="181" y="137"/>
                  </a:lnTo>
                  <a:lnTo>
                    <a:pt x="190" y="122"/>
                  </a:lnTo>
                  <a:lnTo>
                    <a:pt x="198" y="105"/>
                  </a:lnTo>
                  <a:lnTo>
                    <a:pt x="204" y="90"/>
                  </a:lnTo>
                  <a:lnTo>
                    <a:pt x="211" y="75"/>
                  </a:lnTo>
                  <a:lnTo>
                    <a:pt x="215" y="59"/>
                  </a:lnTo>
                  <a:lnTo>
                    <a:pt x="215" y="43"/>
                  </a:lnTo>
                  <a:lnTo>
                    <a:pt x="215" y="43"/>
                  </a:lnTo>
                  <a:lnTo>
                    <a:pt x="217" y="46"/>
                  </a:lnTo>
                  <a:lnTo>
                    <a:pt x="222" y="46"/>
                  </a:lnTo>
                  <a:lnTo>
                    <a:pt x="227" y="46"/>
                  </a:lnTo>
                  <a:lnTo>
                    <a:pt x="236" y="50"/>
                  </a:lnTo>
                  <a:lnTo>
                    <a:pt x="247" y="50"/>
                  </a:lnTo>
                  <a:lnTo>
                    <a:pt x="259" y="54"/>
                  </a:lnTo>
                  <a:lnTo>
                    <a:pt x="272" y="57"/>
                  </a:lnTo>
                  <a:lnTo>
                    <a:pt x="287" y="59"/>
                  </a:lnTo>
                  <a:lnTo>
                    <a:pt x="303" y="61"/>
                  </a:lnTo>
                  <a:lnTo>
                    <a:pt x="321" y="63"/>
                  </a:lnTo>
                  <a:lnTo>
                    <a:pt x="321" y="63"/>
                  </a:lnTo>
                  <a:lnTo>
                    <a:pt x="337" y="63"/>
                  </a:lnTo>
                  <a:lnTo>
                    <a:pt x="356" y="63"/>
                  </a:lnTo>
                  <a:lnTo>
                    <a:pt x="379" y="63"/>
                  </a:lnTo>
                  <a:lnTo>
                    <a:pt x="404" y="59"/>
                  </a:lnTo>
                  <a:lnTo>
                    <a:pt x="432" y="54"/>
                  </a:lnTo>
                  <a:lnTo>
                    <a:pt x="459" y="46"/>
                  </a:lnTo>
                  <a:lnTo>
                    <a:pt x="489" y="38"/>
                  </a:lnTo>
                  <a:lnTo>
                    <a:pt x="521" y="27"/>
                  </a:lnTo>
                  <a:lnTo>
                    <a:pt x="550" y="15"/>
                  </a:lnTo>
                  <a:lnTo>
                    <a:pt x="582" y="0"/>
                  </a:lnTo>
                  <a:lnTo>
                    <a:pt x="582" y="0"/>
                  </a:lnTo>
                  <a:lnTo>
                    <a:pt x="554" y="20"/>
                  </a:lnTo>
                  <a:lnTo>
                    <a:pt x="531" y="43"/>
                  </a:lnTo>
                  <a:lnTo>
                    <a:pt x="508" y="67"/>
                  </a:lnTo>
                  <a:lnTo>
                    <a:pt x="487" y="90"/>
                  </a:lnTo>
                  <a:lnTo>
                    <a:pt x="470" y="113"/>
                  </a:lnTo>
                  <a:lnTo>
                    <a:pt x="453" y="137"/>
                  </a:lnTo>
                  <a:lnTo>
                    <a:pt x="441" y="158"/>
                  </a:lnTo>
                  <a:lnTo>
                    <a:pt x="430" y="179"/>
                  </a:lnTo>
                  <a:lnTo>
                    <a:pt x="422" y="195"/>
                  </a:lnTo>
                  <a:lnTo>
                    <a:pt x="415" y="210"/>
                  </a:lnTo>
                  <a:lnTo>
                    <a:pt x="415" y="210"/>
                  </a:lnTo>
                  <a:lnTo>
                    <a:pt x="411" y="227"/>
                  </a:lnTo>
                  <a:lnTo>
                    <a:pt x="407" y="244"/>
                  </a:lnTo>
                  <a:lnTo>
                    <a:pt x="402" y="259"/>
                  </a:lnTo>
                  <a:lnTo>
                    <a:pt x="398" y="271"/>
                  </a:lnTo>
                  <a:lnTo>
                    <a:pt x="397" y="283"/>
                  </a:lnTo>
                  <a:lnTo>
                    <a:pt x="394" y="294"/>
                  </a:lnTo>
                  <a:lnTo>
                    <a:pt x="392" y="303"/>
                  </a:lnTo>
                  <a:lnTo>
                    <a:pt x="392" y="307"/>
                  </a:lnTo>
                  <a:lnTo>
                    <a:pt x="390" y="311"/>
                  </a:lnTo>
                  <a:lnTo>
                    <a:pt x="390" y="313"/>
                  </a:lnTo>
                  <a:lnTo>
                    <a:pt x="390" y="313"/>
                  </a:lnTo>
                  <a:lnTo>
                    <a:pt x="375" y="309"/>
                  </a:lnTo>
                  <a:lnTo>
                    <a:pt x="360" y="305"/>
                  </a:lnTo>
                  <a:lnTo>
                    <a:pt x="344" y="305"/>
                  </a:lnTo>
                  <a:lnTo>
                    <a:pt x="326" y="305"/>
                  </a:lnTo>
                  <a:lnTo>
                    <a:pt x="310" y="305"/>
                  </a:lnTo>
                  <a:lnTo>
                    <a:pt x="293" y="307"/>
                  </a:lnTo>
                  <a:lnTo>
                    <a:pt x="278" y="311"/>
                  </a:lnTo>
                  <a:lnTo>
                    <a:pt x="261" y="315"/>
                  </a:lnTo>
                  <a:lnTo>
                    <a:pt x="248" y="322"/>
                  </a:lnTo>
                  <a:lnTo>
                    <a:pt x="236" y="328"/>
                  </a:lnTo>
                  <a:lnTo>
                    <a:pt x="236" y="328"/>
                  </a:lnTo>
                  <a:lnTo>
                    <a:pt x="220" y="340"/>
                  </a:lnTo>
                  <a:lnTo>
                    <a:pt x="200" y="351"/>
                  </a:lnTo>
                  <a:lnTo>
                    <a:pt x="181" y="364"/>
                  </a:lnTo>
                  <a:lnTo>
                    <a:pt x="162" y="377"/>
                  </a:lnTo>
                  <a:lnTo>
                    <a:pt x="146" y="387"/>
                  </a:lnTo>
                  <a:lnTo>
                    <a:pt x="128" y="398"/>
                  </a:lnTo>
                  <a:lnTo>
                    <a:pt x="116" y="405"/>
                  </a:lnTo>
                  <a:lnTo>
                    <a:pt x="105" y="412"/>
                  </a:lnTo>
                  <a:lnTo>
                    <a:pt x="96" y="416"/>
                  </a:lnTo>
                  <a:lnTo>
                    <a:pt x="95" y="419"/>
                  </a:lnTo>
                  <a:lnTo>
                    <a:pt x="0" y="271"/>
                  </a:lnTo>
                  <a:lnTo>
                    <a:pt x="0" y="27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49" name="Line 1073"/>
            <p:cNvSpPr>
              <a:spLocks noChangeShapeType="1"/>
            </p:cNvSpPr>
            <p:nvPr/>
          </p:nvSpPr>
          <p:spPr bwMode="auto">
            <a:xfrm>
              <a:off x="4285" y="1051"/>
              <a:ext cx="173" cy="254"/>
            </a:xfrm>
            <a:prstGeom prst="line">
              <a:avLst/>
            </a:prstGeom>
            <a:noFill/>
            <a:ln w="12700">
              <a:solidFill>
                <a:srgbClr val="7C6000"/>
              </a:solidFill>
              <a:round/>
              <a:headEnd type="none" w="sm" len="sm"/>
              <a:tailEnd type="none" w="sm" len="sm"/>
            </a:ln>
            <a:effectLst/>
          </p:spPr>
          <p:txBody>
            <a:bodyPr/>
            <a:lstStyle/>
            <a:p>
              <a:pPr>
                <a:defRPr/>
              </a:pPr>
              <a:endParaRPr lang="en-US" dirty="0"/>
            </a:p>
          </p:txBody>
        </p:sp>
        <p:sp>
          <p:nvSpPr>
            <p:cNvPr id="50" name="Freeform 1074"/>
            <p:cNvSpPr>
              <a:spLocks/>
            </p:cNvSpPr>
            <p:nvPr/>
          </p:nvSpPr>
          <p:spPr bwMode="auto">
            <a:xfrm>
              <a:off x="3841" y="1156"/>
              <a:ext cx="370" cy="339"/>
            </a:xfrm>
            <a:custGeom>
              <a:avLst/>
              <a:gdLst/>
              <a:ahLst/>
              <a:cxnLst>
                <a:cxn ang="0">
                  <a:pos x="61" y="247"/>
                </a:cxn>
                <a:cxn ang="0">
                  <a:pos x="0" y="161"/>
                </a:cxn>
                <a:cxn ang="0">
                  <a:pos x="249" y="0"/>
                </a:cxn>
                <a:cxn ang="0">
                  <a:pos x="308" y="88"/>
                </a:cxn>
                <a:cxn ang="0">
                  <a:pos x="366" y="178"/>
                </a:cxn>
                <a:cxn ang="0">
                  <a:pos x="114" y="339"/>
                </a:cxn>
                <a:cxn ang="0">
                  <a:pos x="61" y="247"/>
                </a:cxn>
                <a:cxn ang="0">
                  <a:pos x="61" y="247"/>
                </a:cxn>
              </a:cxnLst>
              <a:rect l="0" t="0" r="r" b="b"/>
              <a:pathLst>
                <a:path w="367" h="340">
                  <a:moveTo>
                    <a:pt x="61" y="247"/>
                  </a:moveTo>
                  <a:lnTo>
                    <a:pt x="0" y="161"/>
                  </a:lnTo>
                  <a:lnTo>
                    <a:pt x="249" y="0"/>
                  </a:lnTo>
                  <a:lnTo>
                    <a:pt x="308" y="88"/>
                  </a:lnTo>
                  <a:lnTo>
                    <a:pt x="366" y="178"/>
                  </a:lnTo>
                  <a:lnTo>
                    <a:pt x="114" y="339"/>
                  </a:lnTo>
                  <a:lnTo>
                    <a:pt x="61" y="247"/>
                  </a:lnTo>
                  <a:lnTo>
                    <a:pt x="61" y="247"/>
                  </a:lnTo>
                </a:path>
              </a:pathLst>
            </a:custGeom>
            <a:solidFill>
              <a:srgbClr val="FFD80F"/>
            </a:solidFill>
            <a:ln w="9525" cap="rnd">
              <a:noFill/>
              <a:round/>
              <a:headEnd/>
              <a:tailEnd/>
            </a:ln>
            <a:effectLst/>
          </p:spPr>
          <p:txBody>
            <a:bodyPr/>
            <a:lstStyle/>
            <a:p>
              <a:pPr>
                <a:defRPr/>
              </a:pPr>
              <a:endParaRPr lang="en-US" dirty="0"/>
            </a:p>
          </p:txBody>
        </p:sp>
        <p:sp>
          <p:nvSpPr>
            <p:cNvPr id="51" name="Freeform 1075"/>
            <p:cNvSpPr>
              <a:spLocks/>
            </p:cNvSpPr>
            <p:nvPr/>
          </p:nvSpPr>
          <p:spPr bwMode="auto">
            <a:xfrm>
              <a:off x="3841" y="1156"/>
              <a:ext cx="370" cy="339"/>
            </a:xfrm>
            <a:custGeom>
              <a:avLst/>
              <a:gdLst/>
              <a:ahLst/>
              <a:cxnLst>
                <a:cxn ang="0">
                  <a:pos x="61" y="247"/>
                </a:cxn>
                <a:cxn ang="0">
                  <a:pos x="0" y="161"/>
                </a:cxn>
                <a:cxn ang="0">
                  <a:pos x="249" y="0"/>
                </a:cxn>
                <a:cxn ang="0">
                  <a:pos x="308" y="88"/>
                </a:cxn>
                <a:cxn ang="0">
                  <a:pos x="366" y="178"/>
                </a:cxn>
                <a:cxn ang="0">
                  <a:pos x="114" y="339"/>
                </a:cxn>
                <a:cxn ang="0">
                  <a:pos x="61" y="247"/>
                </a:cxn>
                <a:cxn ang="0">
                  <a:pos x="61" y="247"/>
                </a:cxn>
              </a:cxnLst>
              <a:rect l="0" t="0" r="r" b="b"/>
              <a:pathLst>
                <a:path w="367" h="340">
                  <a:moveTo>
                    <a:pt x="61" y="247"/>
                  </a:moveTo>
                  <a:lnTo>
                    <a:pt x="0" y="161"/>
                  </a:lnTo>
                  <a:lnTo>
                    <a:pt x="249" y="0"/>
                  </a:lnTo>
                  <a:lnTo>
                    <a:pt x="308" y="88"/>
                  </a:lnTo>
                  <a:lnTo>
                    <a:pt x="366" y="178"/>
                  </a:lnTo>
                  <a:lnTo>
                    <a:pt x="114" y="339"/>
                  </a:lnTo>
                  <a:lnTo>
                    <a:pt x="61" y="247"/>
                  </a:lnTo>
                  <a:lnTo>
                    <a:pt x="61" y="24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52" name="Freeform 1076"/>
            <p:cNvSpPr>
              <a:spLocks/>
            </p:cNvSpPr>
            <p:nvPr/>
          </p:nvSpPr>
          <p:spPr bwMode="auto">
            <a:xfrm>
              <a:off x="1498" y="1290"/>
              <a:ext cx="2442" cy="1894"/>
            </a:xfrm>
            <a:custGeom>
              <a:avLst/>
              <a:gdLst/>
              <a:ahLst/>
              <a:cxnLst>
                <a:cxn ang="0">
                  <a:pos x="2418" y="488"/>
                </a:cxn>
                <a:cxn ang="0">
                  <a:pos x="2403" y="484"/>
                </a:cxn>
                <a:cxn ang="0">
                  <a:pos x="2401" y="448"/>
                </a:cxn>
                <a:cxn ang="0">
                  <a:pos x="2376" y="433"/>
                </a:cxn>
                <a:cxn ang="0">
                  <a:pos x="2361" y="430"/>
                </a:cxn>
                <a:cxn ang="0">
                  <a:pos x="2361" y="387"/>
                </a:cxn>
                <a:cxn ang="0">
                  <a:pos x="2333" y="368"/>
                </a:cxn>
                <a:cxn ang="0">
                  <a:pos x="2314" y="358"/>
                </a:cxn>
                <a:cxn ang="0">
                  <a:pos x="2310" y="308"/>
                </a:cxn>
                <a:cxn ang="0">
                  <a:pos x="2277" y="284"/>
                </a:cxn>
                <a:cxn ang="0">
                  <a:pos x="2254" y="278"/>
                </a:cxn>
                <a:cxn ang="0">
                  <a:pos x="2259" y="250"/>
                </a:cxn>
                <a:cxn ang="0">
                  <a:pos x="2255" y="223"/>
                </a:cxn>
                <a:cxn ang="0">
                  <a:pos x="2232" y="198"/>
                </a:cxn>
                <a:cxn ang="0">
                  <a:pos x="2194" y="189"/>
                </a:cxn>
                <a:cxn ang="0">
                  <a:pos x="2203" y="147"/>
                </a:cxn>
                <a:cxn ang="0">
                  <a:pos x="2181" y="122"/>
                </a:cxn>
                <a:cxn ang="0">
                  <a:pos x="2150" y="119"/>
                </a:cxn>
                <a:cxn ang="0">
                  <a:pos x="2163" y="84"/>
                </a:cxn>
                <a:cxn ang="0">
                  <a:pos x="2146" y="61"/>
                </a:cxn>
                <a:cxn ang="0">
                  <a:pos x="2119" y="61"/>
                </a:cxn>
                <a:cxn ang="0">
                  <a:pos x="2131" y="25"/>
                </a:cxn>
                <a:cxn ang="0">
                  <a:pos x="2110" y="2"/>
                </a:cxn>
                <a:cxn ang="0">
                  <a:pos x="15" y="1338"/>
                </a:cxn>
                <a:cxn ang="0">
                  <a:pos x="0" y="1366"/>
                </a:cxn>
                <a:cxn ang="0">
                  <a:pos x="11" y="1393"/>
                </a:cxn>
                <a:cxn ang="0">
                  <a:pos x="47" y="1400"/>
                </a:cxn>
                <a:cxn ang="0">
                  <a:pos x="36" y="1425"/>
                </a:cxn>
                <a:cxn ang="0">
                  <a:pos x="48" y="1450"/>
                </a:cxn>
                <a:cxn ang="0">
                  <a:pos x="86" y="1455"/>
                </a:cxn>
                <a:cxn ang="0">
                  <a:pos x="75" y="1485"/>
                </a:cxn>
                <a:cxn ang="0">
                  <a:pos x="91" y="1513"/>
                </a:cxn>
                <a:cxn ang="0">
                  <a:pos x="133" y="1522"/>
                </a:cxn>
                <a:cxn ang="0">
                  <a:pos x="124" y="1562"/>
                </a:cxn>
                <a:cxn ang="0">
                  <a:pos x="144" y="1596"/>
                </a:cxn>
                <a:cxn ang="0">
                  <a:pos x="196" y="1612"/>
                </a:cxn>
                <a:cxn ang="0">
                  <a:pos x="183" y="1651"/>
                </a:cxn>
                <a:cxn ang="0">
                  <a:pos x="200" y="1686"/>
                </a:cxn>
                <a:cxn ang="0">
                  <a:pos x="248" y="1703"/>
                </a:cxn>
                <a:cxn ang="0">
                  <a:pos x="238" y="1734"/>
                </a:cxn>
                <a:cxn ang="0">
                  <a:pos x="253" y="1764"/>
                </a:cxn>
                <a:cxn ang="0">
                  <a:pos x="293" y="1773"/>
                </a:cxn>
                <a:cxn ang="0">
                  <a:pos x="278" y="1798"/>
                </a:cxn>
                <a:cxn ang="0">
                  <a:pos x="291" y="1826"/>
                </a:cxn>
                <a:cxn ang="0">
                  <a:pos x="324" y="1831"/>
                </a:cxn>
                <a:cxn ang="0">
                  <a:pos x="314" y="1856"/>
                </a:cxn>
                <a:cxn ang="0">
                  <a:pos x="326" y="1882"/>
                </a:cxn>
                <a:cxn ang="0">
                  <a:pos x="369" y="1884"/>
                </a:cxn>
                <a:cxn ang="0">
                  <a:pos x="2443" y="534"/>
                </a:cxn>
                <a:cxn ang="0">
                  <a:pos x="2441" y="503"/>
                </a:cxn>
              </a:cxnLst>
              <a:rect l="0" t="0" r="r" b="b"/>
              <a:pathLst>
                <a:path w="2449" h="1892">
                  <a:moveTo>
                    <a:pt x="2441" y="503"/>
                  </a:moveTo>
                  <a:lnTo>
                    <a:pt x="2434" y="495"/>
                  </a:lnTo>
                  <a:lnTo>
                    <a:pt x="2427" y="490"/>
                  </a:lnTo>
                  <a:lnTo>
                    <a:pt x="2418" y="488"/>
                  </a:lnTo>
                  <a:lnTo>
                    <a:pt x="2407" y="488"/>
                  </a:lnTo>
                  <a:lnTo>
                    <a:pt x="2397" y="490"/>
                  </a:lnTo>
                  <a:lnTo>
                    <a:pt x="2397" y="490"/>
                  </a:lnTo>
                  <a:lnTo>
                    <a:pt x="2403" y="484"/>
                  </a:lnTo>
                  <a:lnTo>
                    <a:pt x="2405" y="476"/>
                  </a:lnTo>
                  <a:lnTo>
                    <a:pt x="2407" y="467"/>
                  </a:lnTo>
                  <a:lnTo>
                    <a:pt x="2405" y="457"/>
                  </a:lnTo>
                  <a:lnTo>
                    <a:pt x="2401" y="448"/>
                  </a:lnTo>
                  <a:lnTo>
                    <a:pt x="2401" y="448"/>
                  </a:lnTo>
                  <a:lnTo>
                    <a:pt x="2395" y="442"/>
                  </a:lnTo>
                  <a:lnTo>
                    <a:pt x="2386" y="435"/>
                  </a:lnTo>
                  <a:lnTo>
                    <a:pt x="2376" y="433"/>
                  </a:lnTo>
                  <a:lnTo>
                    <a:pt x="2365" y="433"/>
                  </a:lnTo>
                  <a:lnTo>
                    <a:pt x="2356" y="437"/>
                  </a:lnTo>
                  <a:lnTo>
                    <a:pt x="2356" y="437"/>
                  </a:lnTo>
                  <a:lnTo>
                    <a:pt x="2361" y="430"/>
                  </a:lnTo>
                  <a:lnTo>
                    <a:pt x="2365" y="419"/>
                  </a:lnTo>
                  <a:lnTo>
                    <a:pt x="2367" y="409"/>
                  </a:lnTo>
                  <a:lnTo>
                    <a:pt x="2365" y="398"/>
                  </a:lnTo>
                  <a:lnTo>
                    <a:pt x="2361" y="387"/>
                  </a:lnTo>
                  <a:lnTo>
                    <a:pt x="2361" y="387"/>
                  </a:lnTo>
                  <a:lnTo>
                    <a:pt x="2353" y="379"/>
                  </a:lnTo>
                  <a:lnTo>
                    <a:pt x="2344" y="372"/>
                  </a:lnTo>
                  <a:lnTo>
                    <a:pt x="2333" y="368"/>
                  </a:lnTo>
                  <a:lnTo>
                    <a:pt x="2323" y="368"/>
                  </a:lnTo>
                  <a:lnTo>
                    <a:pt x="2310" y="370"/>
                  </a:lnTo>
                  <a:lnTo>
                    <a:pt x="2310" y="370"/>
                  </a:lnTo>
                  <a:lnTo>
                    <a:pt x="2314" y="358"/>
                  </a:lnTo>
                  <a:lnTo>
                    <a:pt x="2319" y="343"/>
                  </a:lnTo>
                  <a:lnTo>
                    <a:pt x="2319" y="331"/>
                  </a:lnTo>
                  <a:lnTo>
                    <a:pt x="2314" y="317"/>
                  </a:lnTo>
                  <a:lnTo>
                    <a:pt x="2310" y="308"/>
                  </a:lnTo>
                  <a:lnTo>
                    <a:pt x="2310" y="308"/>
                  </a:lnTo>
                  <a:lnTo>
                    <a:pt x="2300" y="297"/>
                  </a:lnTo>
                  <a:lnTo>
                    <a:pt x="2289" y="288"/>
                  </a:lnTo>
                  <a:lnTo>
                    <a:pt x="2277" y="284"/>
                  </a:lnTo>
                  <a:lnTo>
                    <a:pt x="2264" y="284"/>
                  </a:lnTo>
                  <a:lnTo>
                    <a:pt x="2249" y="284"/>
                  </a:lnTo>
                  <a:lnTo>
                    <a:pt x="2249" y="284"/>
                  </a:lnTo>
                  <a:lnTo>
                    <a:pt x="2254" y="278"/>
                  </a:lnTo>
                  <a:lnTo>
                    <a:pt x="2255" y="271"/>
                  </a:lnTo>
                  <a:lnTo>
                    <a:pt x="2257" y="262"/>
                  </a:lnTo>
                  <a:lnTo>
                    <a:pt x="2259" y="257"/>
                  </a:lnTo>
                  <a:lnTo>
                    <a:pt x="2259" y="250"/>
                  </a:lnTo>
                  <a:lnTo>
                    <a:pt x="2259" y="242"/>
                  </a:lnTo>
                  <a:lnTo>
                    <a:pt x="2259" y="236"/>
                  </a:lnTo>
                  <a:lnTo>
                    <a:pt x="2257" y="229"/>
                  </a:lnTo>
                  <a:lnTo>
                    <a:pt x="2255" y="223"/>
                  </a:lnTo>
                  <a:lnTo>
                    <a:pt x="2252" y="216"/>
                  </a:lnTo>
                  <a:lnTo>
                    <a:pt x="2252" y="216"/>
                  </a:lnTo>
                  <a:lnTo>
                    <a:pt x="2243" y="206"/>
                  </a:lnTo>
                  <a:lnTo>
                    <a:pt x="2232" y="198"/>
                  </a:lnTo>
                  <a:lnTo>
                    <a:pt x="2220" y="193"/>
                  </a:lnTo>
                  <a:lnTo>
                    <a:pt x="2207" y="189"/>
                  </a:lnTo>
                  <a:lnTo>
                    <a:pt x="2194" y="189"/>
                  </a:lnTo>
                  <a:lnTo>
                    <a:pt x="2194" y="189"/>
                  </a:lnTo>
                  <a:lnTo>
                    <a:pt x="2201" y="179"/>
                  </a:lnTo>
                  <a:lnTo>
                    <a:pt x="2203" y="168"/>
                  </a:lnTo>
                  <a:lnTo>
                    <a:pt x="2204" y="158"/>
                  </a:lnTo>
                  <a:lnTo>
                    <a:pt x="2203" y="147"/>
                  </a:lnTo>
                  <a:lnTo>
                    <a:pt x="2199" y="137"/>
                  </a:lnTo>
                  <a:lnTo>
                    <a:pt x="2199" y="137"/>
                  </a:lnTo>
                  <a:lnTo>
                    <a:pt x="2190" y="128"/>
                  </a:lnTo>
                  <a:lnTo>
                    <a:pt x="2181" y="122"/>
                  </a:lnTo>
                  <a:lnTo>
                    <a:pt x="2171" y="119"/>
                  </a:lnTo>
                  <a:lnTo>
                    <a:pt x="2160" y="117"/>
                  </a:lnTo>
                  <a:lnTo>
                    <a:pt x="2150" y="119"/>
                  </a:lnTo>
                  <a:lnTo>
                    <a:pt x="2150" y="119"/>
                  </a:lnTo>
                  <a:lnTo>
                    <a:pt x="2158" y="112"/>
                  </a:lnTo>
                  <a:lnTo>
                    <a:pt x="2163" y="103"/>
                  </a:lnTo>
                  <a:lnTo>
                    <a:pt x="2165" y="94"/>
                  </a:lnTo>
                  <a:lnTo>
                    <a:pt x="2163" y="84"/>
                  </a:lnTo>
                  <a:lnTo>
                    <a:pt x="2158" y="73"/>
                  </a:lnTo>
                  <a:lnTo>
                    <a:pt x="2158" y="73"/>
                  </a:lnTo>
                  <a:lnTo>
                    <a:pt x="2153" y="67"/>
                  </a:lnTo>
                  <a:lnTo>
                    <a:pt x="2146" y="61"/>
                  </a:lnTo>
                  <a:lnTo>
                    <a:pt x="2137" y="59"/>
                  </a:lnTo>
                  <a:lnTo>
                    <a:pt x="2127" y="59"/>
                  </a:lnTo>
                  <a:lnTo>
                    <a:pt x="2119" y="61"/>
                  </a:lnTo>
                  <a:lnTo>
                    <a:pt x="2119" y="61"/>
                  </a:lnTo>
                  <a:lnTo>
                    <a:pt x="2125" y="52"/>
                  </a:lnTo>
                  <a:lnTo>
                    <a:pt x="2128" y="44"/>
                  </a:lnTo>
                  <a:lnTo>
                    <a:pt x="2131" y="34"/>
                  </a:lnTo>
                  <a:lnTo>
                    <a:pt x="2131" y="25"/>
                  </a:lnTo>
                  <a:lnTo>
                    <a:pt x="2127" y="17"/>
                  </a:lnTo>
                  <a:lnTo>
                    <a:pt x="2127" y="17"/>
                  </a:lnTo>
                  <a:lnTo>
                    <a:pt x="2119" y="8"/>
                  </a:lnTo>
                  <a:lnTo>
                    <a:pt x="2110" y="2"/>
                  </a:lnTo>
                  <a:lnTo>
                    <a:pt x="2100" y="0"/>
                  </a:lnTo>
                  <a:lnTo>
                    <a:pt x="2089" y="0"/>
                  </a:lnTo>
                  <a:lnTo>
                    <a:pt x="2079" y="6"/>
                  </a:lnTo>
                  <a:lnTo>
                    <a:pt x="15" y="1338"/>
                  </a:lnTo>
                  <a:lnTo>
                    <a:pt x="15" y="1338"/>
                  </a:lnTo>
                  <a:lnTo>
                    <a:pt x="6" y="1347"/>
                  </a:lnTo>
                  <a:lnTo>
                    <a:pt x="2" y="1356"/>
                  </a:lnTo>
                  <a:lnTo>
                    <a:pt x="0" y="1366"/>
                  </a:lnTo>
                  <a:lnTo>
                    <a:pt x="0" y="1377"/>
                  </a:lnTo>
                  <a:lnTo>
                    <a:pt x="4" y="1387"/>
                  </a:lnTo>
                  <a:lnTo>
                    <a:pt x="4" y="1387"/>
                  </a:lnTo>
                  <a:lnTo>
                    <a:pt x="11" y="1393"/>
                  </a:lnTo>
                  <a:lnTo>
                    <a:pt x="19" y="1400"/>
                  </a:lnTo>
                  <a:lnTo>
                    <a:pt x="27" y="1402"/>
                  </a:lnTo>
                  <a:lnTo>
                    <a:pt x="38" y="1402"/>
                  </a:lnTo>
                  <a:lnTo>
                    <a:pt x="47" y="1400"/>
                  </a:lnTo>
                  <a:lnTo>
                    <a:pt x="47" y="1400"/>
                  </a:lnTo>
                  <a:lnTo>
                    <a:pt x="40" y="1409"/>
                  </a:lnTo>
                  <a:lnTo>
                    <a:pt x="38" y="1416"/>
                  </a:lnTo>
                  <a:lnTo>
                    <a:pt x="36" y="1425"/>
                  </a:lnTo>
                  <a:lnTo>
                    <a:pt x="38" y="1435"/>
                  </a:lnTo>
                  <a:lnTo>
                    <a:pt x="42" y="1444"/>
                  </a:lnTo>
                  <a:lnTo>
                    <a:pt x="42" y="1444"/>
                  </a:lnTo>
                  <a:lnTo>
                    <a:pt x="48" y="1450"/>
                  </a:lnTo>
                  <a:lnTo>
                    <a:pt x="57" y="1457"/>
                  </a:lnTo>
                  <a:lnTo>
                    <a:pt x="68" y="1459"/>
                  </a:lnTo>
                  <a:lnTo>
                    <a:pt x="75" y="1457"/>
                  </a:lnTo>
                  <a:lnTo>
                    <a:pt x="86" y="1455"/>
                  </a:lnTo>
                  <a:lnTo>
                    <a:pt x="86" y="1455"/>
                  </a:lnTo>
                  <a:lnTo>
                    <a:pt x="80" y="1463"/>
                  </a:lnTo>
                  <a:lnTo>
                    <a:pt x="75" y="1474"/>
                  </a:lnTo>
                  <a:lnTo>
                    <a:pt x="75" y="1485"/>
                  </a:lnTo>
                  <a:lnTo>
                    <a:pt x="78" y="1494"/>
                  </a:lnTo>
                  <a:lnTo>
                    <a:pt x="82" y="1505"/>
                  </a:lnTo>
                  <a:lnTo>
                    <a:pt x="82" y="1505"/>
                  </a:lnTo>
                  <a:lnTo>
                    <a:pt x="91" y="1513"/>
                  </a:lnTo>
                  <a:lnTo>
                    <a:pt x="99" y="1520"/>
                  </a:lnTo>
                  <a:lnTo>
                    <a:pt x="110" y="1524"/>
                  </a:lnTo>
                  <a:lnTo>
                    <a:pt x="121" y="1524"/>
                  </a:lnTo>
                  <a:lnTo>
                    <a:pt x="133" y="1522"/>
                  </a:lnTo>
                  <a:lnTo>
                    <a:pt x="133" y="1522"/>
                  </a:lnTo>
                  <a:lnTo>
                    <a:pt x="128" y="1534"/>
                  </a:lnTo>
                  <a:lnTo>
                    <a:pt x="124" y="1547"/>
                  </a:lnTo>
                  <a:lnTo>
                    <a:pt x="124" y="1562"/>
                  </a:lnTo>
                  <a:lnTo>
                    <a:pt x="128" y="1573"/>
                  </a:lnTo>
                  <a:lnTo>
                    <a:pt x="133" y="1585"/>
                  </a:lnTo>
                  <a:lnTo>
                    <a:pt x="133" y="1585"/>
                  </a:lnTo>
                  <a:lnTo>
                    <a:pt x="144" y="1596"/>
                  </a:lnTo>
                  <a:lnTo>
                    <a:pt x="154" y="1604"/>
                  </a:lnTo>
                  <a:lnTo>
                    <a:pt x="167" y="1608"/>
                  </a:lnTo>
                  <a:lnTo>
                    <a:pt x="181" y="1612"/>
                  </a:lnTo>
                  <a:lnTo>
                    <a:pt x="196" y="1612"/>
                  </a:lnTo>
                  <a:lnTo>
                    <a:pt x="196" y="1612"/>
                  </a:lnTo>
                  <a:lnTo>
                    <a:pt x="188" y="1625"/>
                  </a:lnTo>
                  <a:lnTo>
                    <a:pt x="183" y="1637"/>
                  </a:lnTo>
                  <a:lnTo>
                    <a:pt x="183" y="1651"/>
                  </a:lnTo>
                  <a:lnTo>
                    <a:pt x="185" y="1663"/>
                  </a:lnTo>
                  <a:lnTo>
                    <a:pt x="192" y="1676"/>
                  </a:lnTo>
                  <a:lnTo>
                    <a:pt x="192" y="1676"/>
                  </a:lnTo>
                  <a:lnTo>
                    <a:pt x="200" y="1686"/>
                  </a:lnTo>
                  <a:lnTo>
                    <a:pt x="211" y="1695"/>
                  </a:lnTo>
                  <a:lnTo>
                    <a:pt x="222" y="1699"/>
                  </a:lnTo>
                  <a:lnTo>
                    <a:pt x="236" y="1703"/>
                  </a:lnTo>
                  <a:lnTo>
                    <a:pt x="248" y="1703"/>
                  </a:lnTo>
                  <a:lnTo>
                    <a:pt x="248" y="1703"/>
                  </a:lnTo>
                  <a:lnTo>
                    <a:pt x="243" y="1713"/>
                  </a:lnTo>
                  <a:lnTo>
                    <a:pt x="240" y="1724"/>
                  </a:lnTo>
                  <a:lnTo>
                    <a:pt x="238" y="1734"/>
                  </a:lnTo>
                  <a:lnTo>
                    <a:pt x="240" y="1745"/>
                  </a:lnTo>
                  <a:lnTo>
                    <a:pt x="245" y="1755"/>
                  </a:lnTo>
                  <a:lnTo>
                    <a:pt x="245" y="1755"/>
                  </a:lnTo>
                  <a:lnTo>
                    <a:pt x="253" y="1764"/>
                  </a:lnTo>
                  <a:lnTo>
                    <a:pt x="261" y="1771"/>
                  </a:lnTo>
                  <a:lnTo>
                    <a:pt x="272" y="1773"/>
                  </a:lnTo>
                  <a:lnTo>
                    <a:pt x="282" y="1775"/>
                  </a:lnTo>
                  <a:lnTo>
                    <a:pt x="293" y="1773"/>
                  </a:lnTo>
                  <a:lnTo>
                    <a:pt x="293" y="1773"/>
                  </a:lnTo>
                  <a:lnTo>
                    <a:pt x="284" y="1778"/>
                  </a:lnTo>
                  <a:lnTo>
                    <a:pt x="280" y="1787"/>
                  </a:lnTo>
                  <a:lnTo>
                    <a:pt x="278" y="1798"/>
                  </a:lnTo>
                  <a:lnTo>
                    <a:pt x="280" y="1808"/>
                  </a:lnTo>
                  <a:lnTo>
                    <a:pt x="284" y="1819"/>
                  </a:lnTo>
                  <a:lnTo>
                    <a:pt x="284" y="1819"/>
                  </a:lnTo>
                  <a:lnTo>
                    <a:pt x="291" y="1826"/>
                  </a:lnTo>
                  <a:lnTo>
                    <a:pt x="298" y="1831"/>
                  </a:lnTo>
                  <a:lnTo>
                    <a:pt x="308" y="1833"/>
                  </a:lnTo>
                  <a:lnTo>
                    <a:pt x="316" y="1833"/>
                  </a:lnTo>
                  <a:lnTo>
                    <a:pt x="324" y="1831"/>
                  </a:lnTo>
                  <a:lnTo>
                    <a:pt x="324" y="1831"/>
                  </a:lnTo>
                  <a:lnTo>
                    <a:pt x="321" y="1840"/>
                  </a:lnTo>
                  <a:lnTo>
                    <a:pt x="316" y="1849"/>
                  </a:lnTo>
                  <a:lnTo>
                    <a:pt x="314" y="1856"/>
                  </a:lnTo>
                  <a:lnTo>
                    <a:pt x="316" y="1865"/>
                  </a:lnTo>
                  <a:lnTo>
                    <a:pt x="321" y="1874"/>
                  </a:lnTo>
                  <a:lnTo>
                    <a:pt x="321" y="1874"/>
                  </a:lnTo>
                  <a:lnTo>
                    <a:pt x="326" y="1882"/>
                  </a:lnTo>
                  <a:lnTo>
                    <a:pt x="337" y="1888"/>
                  </a:lnTo>
                  <a:lnTo>
                    <a:pt x="346" y="1891"/>
                  </a:lnTo>
                  <a:lnTo>
                    <a:pt x="358" y="1888"/>
                  </a:lnTo>
                  <a:lnTo>
                    <a:pt x="369" y="1884"/>
                  </a:lnTo>
                  <a:lnTo>
                    <a:pt x="2430" y="550"/>
                  </a:lnTo>
                  <a:lnTo>
                    <a:pt x="2430" y="550"/>
                  </a:lnTo>
                  <a:lnTo>
                    <a:pt x="2439" y="543"/>
                  </a:lnTo>
                  <a:lnTo>
                    <a:pt x="2443" y="534"/>
                  </a:lnTo>
                  <a:lnTo>
                    <a:pt x="2448" y="524"/>
                  </a:lnTo>
                  <a:lnTo>
                    <a:pt x="2445" y="513"/>
                  </a:lnTo>
                  <a:lnTo>
                    <a:pt x="2441" y="503"/>
                  </a:lnTo>
                  <a:lnTo>
                    <a:pt x="2441" y="503"/>
                  </a:lnTo>
                </a:path>
              </a:pathLst>
            </a:custGeom>
            <a:solidFill>
              <a:srgbClr val="FFD80F"/>
            </a:solidFill>
            <a:ln w="9525" cap="rnd">
              <a:noFill/>
              <a:round/>
              <a:headEnd/>
              <a:tailEnd/>
            </a:ln>
            <a:effectLst/>
          </p:spPr>
          <p:txBody>
            <a:bodyPr/>
            <a:lstStyle/>
            <a:p>
              <a:pPr>
                <a:defRPr/>
              </a:pPr>
              <a:endParaRPr lang="en-US" dirty="0"/>
            </a:p>
          </p:txBody>
        </p:sp>
        <p:sp>
          <p:nvSpPr>
            <p:cNvPr id="53" name="Freeform 1077"/>
            <p:cNvSpPr>
              <a:spLocks/>
            </p:cNvSpPr>
            <p:nvPr/>
          </p:nvSpPr>
          <p:spPr bwMode="auto">
            <a:xfrm>
              <a:off x="1498" y="1290"/>
              <a:ext cx="2442" cy="1894"/>
            </a:xfrm>
            <a:custGeom>
              <a:avLst/>
              <a:gdLst/>
              <a:ahLst/>
              <a:cxnLst>
                <a:cxn ang="0">
                  <a:pos x="2418" y="488"/>
                </a:cxn>
                <a:cxn ang="0">
                  <a:pos x="2403" y="484"/>
                </a:cxn>
                <a:cxn ang="0">
                  <a:pos x="2401" y="448"/>
                </a:cxn>
                <a:cxn ang="0">
                  <a:pos x="2376" y="433"/>
                </a:cxn>
                <a:cxn ang="0">
                  <a:pos x="2361" y="430"/>
                </a:cxn>
                <a:cxn ang="0">
                  <a:pos x="2361" y="387"/>
                </a:cxn>
                <a:cxn ang="0">
                  <a:pos x="2333" y="368"/>
                </a:cxn>
                <a:cxn ang="0">
                  <a:pos x="2314" y="358"/>
                </a:cxn>
                <a:cxn ang="0">
                  <a:pos x="2310" y="308"/>
                </a:cxn>
                <a:cxn ang="0">
                  <a:pos x="2277" y="284"/>
                </a:cxn>
                <a:cxn ang="0">
                  <a:pos x="2254" y="278"/>
                </a:cxn>
                <a:cxn ang="0">
                  <a:pos x="2259" y="250"/>
                </a:cxn>
                <a:cxn ang="0">
                  <a:pos x="2255" y="223"/>
                </a:cxn>
                <a:cxn ang="0">
                  <a:pos x="2232" y="198"/>
                </a:cxn>
                <a:cxn ang="0">
                  <a:pos x="2194" y="189"/>
                </a:cxn>
                <a:cxn ang="0">
                  <a:pos x="2203" y="147"/>
                </a:cxn>
                <a:cxn ang="0">
                  <a:pos x="2181" y="122"/>
                </a:cxn>
                <a:cxn ang="0">
                  <a:pos x="2150" y="119"/>
                </a:cxn>
                <a:cxn ang="0">
                  <a:pos x="2163" y="84"/>
                </a:cxn>
                <a:cxn ang="0">
                  <a:pos x="2146" y="61"/>
                </a:cxn>
                <a:cxn ang="0">
                  <a:pos x="2119" y="61"/>
                </a:cxn>
                <a:cxn ang="0">
                  <a:pos x="2131" y="25"/>
                </a:cxn>
                <a:cxn ang="0">
                  <a:pos x="2110" y="2"/>
                </a:cxn>
                <a:cxn ang="0">
                  <a:pos x="15" y="1338"/>
                </a:cxn>
                <a:cxn ang="0">
                  <a:pos x="0" y="1366"/>
                </a:cxn>
                <a:cxn ang="0">
                  <a:pos x="11" y="1393"/>
                </a:cxn>
                <a:cxn ang="0">
                  <a:pos x="47" y="1400"/>
                </a:cxn>
                <a:cxn ang="0">
                  <a:pos x="36" y="1425"/>
                </a:cxn>
                <a:cxn ang="0">
                  <a:pos x="48" y="1450"/>
                </a:cxn>
                <a:cxn ang="0">
                  <a:pos x="86" y="1455"/>
                </a:cxn>
                <a:cxn ang="0">
                  <a:pos x="75" y="1485"/>
                </a:cxn>
                <a:cxn ang="0">
                  <a:pos x="91" y="1513"/>
                </a:cxn>
                <a:cxn ang="0">
                  <a:pos x="133" y="1522"/>
                </a:cxn>
                <a:cxn ang="0">
                  <a:pos x="124" y="1562"/>
                </a:cxn>
                <a:cxn ang="0">
                  <a:pos x="144" y="1596"/>
                </a:cxn>
                <a:cxn ang="0">
                  <a:pos x="196" y="1612"/>
                </a:cxn>
                <a:cxn ang="0">
                  <a:pos x="183" y="1651"/>
                </a:cxn>
                <a:cxn ang="0">
                  <a:pos x="200" y="1686"/>
                </a:cxn>
                <a:cxn ang="0">
                  <a:pos x="248" y="1703"/>
                </a:cxn>
                <a:cxn ang="0">
                  <a:pos x="238" y="1734"/>
                </a:cxn>
                <a:cxn ang="0">
                  <a:pos x="253" y="1764"/>
                </a:cxn>
                <a:cxn ang="0">
                  <a:pos x="293" y="1773"/>
                </a:cxn>
                <a:cxn ang="0">
                  <a:pos x="278" y="1798"/>
                </a:cxn>
                <a:cxn ang="0">
                  <a:pos x="291" y="1826"/>
                </a:cxn>
                <a:cxn ang="0">
                  <a:pos x="324" y="1831"/>
                </a:cxn>
                <a:cxn ang="0">
                  <a:pos x="314" y="1856"/>
                </a:cxn>
                <a:cxn ang="0">
                  <a:pos x="326" y="1882"/>
                </a:cxn>
                <a:cxn ang="0">
                  <a:pos x="369" y="1884"/>
                </a:cxn>
                <a:cxn ang="0">
                  <a:pos x="2443" y="534"/>
                </a:cxn>
                <a:cxn ang="0">
                  <a:pos x="2441" y="503"/>
                </a:cxn>
              </a:cxnLst>
              <a:rect l="0" t="0" r="r" b="b"/>
              <a:pathLst>
                <a:path w="2449" h="1892">
                  <a:moveTo>
                    <a:pt x="2441" y="503"/>
                  </a:moveTo>
                  <a:lnTo>
                    <a:pt x="2434" y="495"/>
                  </a:lnTo>
                  <a:lnTo>
                    <a:pt x="2427" y="490"/>
                  </a:lnTo>
                  <a:lnTo>
                    <a:pt x="2418" y="488"/>
                  </a:lnTo>
                  <a:lnTo>
                    <a:pt x="2407" y="488"/>
                  </a:lnTo>
                  <a:lnTo>
                    <a:pt x="2397" y="490"/>
                  </a:lnTo>
                  <a:lnTo>
                    <a:pt x="2397" y="490"/>
                  </a:lnTo>
                  <a:lnTo>
                    <a:pt x="2403" y="484"/>
                  </a:lnTo>
                  <a:lnTo>
                    <a:pt x="2405" y="476"/>
                  </a:lnTo>
                  <a:lnTo>
                    <a:pt x="2407" y="467"/>
                  </a:lnTo>
                  <a:lnTo>
                    <a:pt x="2405" y="457"/>
                  </a:lnTo>
                  <a:lnTo>
                    <a:pt x="2401" y="448"/>
                  </a:lnTo>
                  <a:lnTo>
                    <a:pt x="2401" y="448"/>
                  </a:lnTo>
                  <a:lnTo>
                    <a:pt x="2395" y="442"/>
                  </a:lnTo>
                  <a:lnTo>
                    <a:pt x="2386" y="435"/>
                  </a:lnTo>
                  <a:lnTo>
                    <a:pt x="2376" y="433"/>
                  </a:lnTo>
                  <a:lnTo>
                    <a:pt x="2365" y="433"/>
                  </a:lnTo>
                  <a:lnTo>
                    <a:pt x="2356" y="437"/>
                  </a:lnTo>
                  <a:lnTo>
                    <a:pt x="2356" y="437"/>
                  </a:lnTo>
                  <a:lnTo>
                    <a:pt x="2361" y="430"/>
                  </a:lnTo>
                  <a:lnTo>
                    <a:pt x="2365" y="419"/>
                  </a:lnTo>
                  <a:lnTo>
                    <a:pt x="2367" y="409"/>
                  </a:lnTo>
                  <a:lnTo>
                    <a:pt x="2365" y="398"/>
                  </a:lnTo>
                  <a:lnTo>
                    <a:pt x="2361" y="387"/>
                  </a:lnTo>
                  <a:lnTo>
                    <a:pt x="2361" y="387"/>
                  </a:lnTo>
                  <a:lnTo>
                    <a:pt x="2353" y="379"/>
                  </a:lnTo>
                  <a:lnTo>
                    <a:pt x="2344" y="372"/>
                  </a:lnTo>
                  <a:lnTo>
                    <a:pt x="2333" y="368"/>
                  </a:lnTo>
                  <a:lnTo>
                    <a:pt x="2323" y="368"/>
                  </a:lnTo>
                  <a:lnTo>
                    <a:pt x="2310" y="370"/>
                  </a:lnTo>
                  <a:lnTo>
                    <a:pt x="2310" y="370"/>
                  </a:lnTo>
                  <a:lnTo>
                    <a:pt x="2314" y="358"/>
                  </a:lnTo>
                  <a:lnTo>
                    <a:pt x="2319" y="343"/>
                  </a:lnTo>
                  <a:lnTo>
                    <a:pt x="2319" y="331"/>
                  </a:lnTo>
                  <a:lnTo>
                    <a:pt x="2314" y="317"/>
                  </a:lnTo>
                  <a:lnTo>
                    <a:pt x="2310" y="308"/>
                  </a:lnTo>
                  <a:lnTo>
                    <a:pt x="2310" y="308"/>
                  </a:lnTo>
                  <a:lnTo>
                    <a:pt x="2300" y="297"/>
                  </a:lnTo>
                  <a:lnTo>
                    <a:pt x="2289" y="288"/>
                  </a:lnTo>
                  <a:lnTo>
                    <a:pt x="2277" y="284"/>
                  </a:lnTo>
                  <a:lnTo>
                    <a:pt x="2264" y="284"/>
                  </a:lnTo>
                  <a:lnTo>
                    <a:pt x="2249" y="284"/>
                  </a:lnTo>
                  <a:lnTo>
                    <a:pt x="2249" y="284"/>
                  </a:lnTo>
                  <a:lnTo>
                    <a:pt x="2254" y="278"/>
                  </a:lnTo>
                  <a:lnTo>
                    <a:pt x="2255" y="271"/>
                  </a:lnTo>
                  <a:lnTo>
                    <a:pt x="2257" y="262"/>
                  </a:lnTo>
                  <a:lnTo>
                    <a:pt x="2259" y="257"/>
                  </a:lnTo>
                  <a:lnTo>
                    <a:pt x="2259" y="250"/>
                  </a:lnTo>
                  <a:lnTo>
                    <a:pt x="2259" y="242"/>
                  </a:lnTo>
                  <a:lnTo>
                    <a:pt x="2259" y="236"/>
                  </a:lnTo>
                  <a:lnTo>
                    <a:pt x="2257" y="229"/>
                  </a:lnTo>
                  <a:lnTo>
                    <a:pt x="2255" y="223"/>
                  </a:lnTo>
                  <a:lnTo>
                    <a:pt x="2252" y="216"/>
                  </a:lnTo>
                  <a:lnTo>
                    <a:pt x="2252" y="216"/>
                  </a:lnTo>
                  <a:lnTo>
                    <a:pt x="2243" y="206"/>
                  </a:lnTo>
                  <a:lnTo>
                    <a:pt x="2232" y="198"/>
                  </a:lnTo>
                  <a:lnTo>
                    <a:pt x="2220" y="193"/>
                  </a:lnTo>
                  <a:lnTo>
                    <a:pt x="2207" y="189"/>
                  </a:lnTo>
                  <a:lnTo>
                    <a:pt x="2194" y="189"/>
                  </a:lnTo>
                  <a:lnTo>
                    <a:pt x="2194" y="189"/>
                  </a:lnTo>
                  <a:lnTo>
                    <a:pt x="2201" y="179"/>
                  </a:lnTo>
                  <a:lnTo>
                    <a:pt x="2203" y="168"/>
                  </a:lnTo>
                  <a:lnTo>
                    <a:pt x="2204" y="158"/>
                  </a:lnTo>
                  <a:lnTo>
                    <a:pt x="2203" y="147"/>
                  </a:lnTo>
                  <a:lnTo>
                    <a:pt x="2199" y="137"/>
                  </a:lnTo>
                  <a:lnTo>
                    <a:pt x="2199" y="137"/>
                  </a:lnTo>
                  <a:lnTo>
                    <a:pt x="2190" y="128"/>
                  </a:lnTo>
                  <a:lnTo>
                    <a:pt x="2181" y="122"/>
                  </a:lnTo>
                  <a:lnTo>
                    <a:pt x="2171" y="119"/>
                  </a:lnTo>
                  <a:lnTo>
                    <a:pt x="2160" y="117"/>
                  </a:lnTo>
                  <a:lnTo>
                    <a:pt x="2150" y="119"/>
                  </a:lnTo>
                  <a:lnTo>
                    <a:pt x="2150" y="119"/>
                  </a:lnTo>
                  <a:lnTo>
                    <a:pt x="2158" y="112"/>
                  </a:lnTo>
                  <a:lnTo>
                    <a:pt x="2163" y="103"/>
                  </a:lnTo>
                  <a:lnTo>
                    <a:pt x="2165" y="94"/>
                  </a:lnTo>
                  <a:lnTo>
                    <a:pt x="2163" y="84"/>
                  </a:lnTo>
                  <a:lnTo>
                    <a:pt x="2158" y="73"/>
                  </a:lnTo>
                  <a:lnTo>
                    <a:pt x="2158" y="73"/>
                  </a:lnTo>
                  <a:lnTo>
                    <a:pt x="2153" y="67"/>
                  </a:lnTo>
                  <a:lnTo>
                    <a:pt x="2146" y="61"/>
                  </a:lnTo>
                  <a:lnTo>
                    <a:pt x="2137" y="59"/>
                  </a:lnTo>
                  <a:lnTo>
                    <a:pt x="2127" y="59"/>
                  </a:lnTo>
                  <a:lnTo>
                    <a:pt x="2119" y="61"/>
                  </a:lnTo>
                  <a:lnTo>
                    <a:pt x="2119" y="61"/>
                  </a:lnTo>
                  <a:lnTo>
                    <a:pt x="2125" y="52"/>
                  </a:lnTo>
                  <a:lnTo>
                    <a:pt x="2128" y="44"/>
                  </a:lnTo>
                  <a:lnTo>
                    <a:pt x="2131" y="34"/>
                  </a:lnTo>
                  <a:lnTo>
                    <a:pt x="2131" y="25"/>
                  </a:lnTo>
                  <a:lnTo>
                    <a:pt x="2127" y="17"/>
                  </a:lnTo>
                  <a:lnTo>
                    <a:pt x="2127" y="17"/>
                  </a:lnTo>
                  <a:lnTo>
                    <a:pt x="2119" y="8"/>
                  </a:lnTo>
                  <a:lnTo>
                    <a:pt x="2110" y="2"/>
                  </a:lnTo>
                  <a:lnTo>
                    <a:pt x="2100" y="0"/>
                  </a:lnTo>
                  <a:lnTo>
                    <a:pt x="2089" y="0"/>
                  </a:lnTo>
                  <a:lnTo>
                    <a:pt x="2079" y="6"/>
                  </a:lnTo>
                  <a:lnTo>
                    <a:pt x="15" y="1338"/>
                  </a:lnTo>
                  <a:lnTo>
                    <a:pt x="15" y="1338"/>
                  </a:lnTo>
                  <a:lnTo>
                    <a:pt x="6" y="1347"/>
                  </a:lnTo>
                  <a:lnTo>
                    <a:pt x="2" y="1356"/>
                  </a:lnTo>
                  <a:lnTo>
                    <a:pt x="0" y="1366"/>
                  </a:lnTo>
                  <a:lnTo>
                    <a:pt x="0" y="1377"/>
                  </a:lnTo>
                  <a:lnTo>
                    <a:pt x="4" y="1387"/>
                  </a:lnTo>
                  <a:lnTo>
                    <a:pt x="4" y="1387"/>
                  </a:lnTo>
                  <a:lnTo>
                    <a:pt x="11" y="1393"/>
                  </a:lnTo>
                  <a:lnTo>
                    <a:pt x="19" y="1400"/>
                  </a:lnTo>
                  <a:lnTo>
                    <a:pt x="27" y="1402"/>
                  </a:lnTo>
                  <a:lnTo>
                    <a:pt x="38" y="1402"/>
                  </a:lnTo>
                  <a:lnTo>
                    <a:pt x="47" y="1400"/>
                  </a:lnTo>
                  <a:lnTo>
                    <a:pt x="47" y="1400"/>
                  </a:lnTo>
                  <a:lnTo>
                    <a:pt x="40" y="1409"/>
                  </a:lnTo>
                  <a:lnTo>
                    <a:pt x="38" y="1416"/>
                  </a:lnTo>
                  <a:lnTo>
                    <a:pt x="36" y="1425"/>
                  </a:lnTo>
                  <a:lnTo>
                    <a:pt x="38" y="1435"/>
                  </a:lnTo>
                  <a:lnTo>
                    <a:pt x="42" y="1444"/>
                  </a:lnTo>
                  <a:lnTo>
                    <a:pt x="42" y="1444"/>
                  </a:lnTo>
                  <a:lnTo>
                    <a:pt x="48" y="1450"/>
                  </a:lnTo>
                  <a:lnTo>
                    <a:pt x="57" y="1457"/>
                  </a:lnTo>
                  <a:lnTo>
                    <a:pt x="68" y="1459"/>
                  </a:lnTo>
                  <a:lnTo>
                    <a:pt x="75" y="1457"/>
                  </a:lnTo>
                  <a:lnTo>
                    <a:pt x="86" y="1455"/>
                  </a:lnTo>
                  <a:lnTo>
                    <a:pt x="86" y="1455"/>
                  </a:lnTo>
                  <a:lnTo>
                    <a:pt x="80" y="1463"/>
                  </a:lnTo>
                  <a:lnTo>
                    <a:pt x="75" y="1474"/>
                  </a:lnTo>
                  <a:lnTo>
                    <a:pt x="75" y="1485"/>
                  </a:lnTo>
                  <a:lnTo>
                    <a:pt x="78" y="1494"/>
                  </a:lnTo>
                  <a:lnTo>
                    <a:pt x="82" y="1505"/>
                  </a:lnTo>
                  <a:lnTo>
                    <a:pt x="82" y="1505"/>
                  </a:lnTo>
                  <a:lnTo>
                    <a:pt x="91" y="1513"/>
                  </a:lnTo>
                  <a:lnTo>
                    <a:pt x="99" y="1520"/>
                  </a:lnTo>
                  <a:lnTo>
                    <a:pt x="110" y="1524"/>
                  </a:lnTo>
                  <a:lnTo>
                    <a:pt x="121" y="1524"/>
                  </a:lnTo>
                  <a:lnTo>
                    <a:pt x="133" y="1522"/>
                  </a:lnTo>
                  <a:lnTo>
                    <a:pt x="133" y="1522"/>
                  </a:lnTo>
                  <a:lnTo>
                    <a:pt x="128" y="1534"/>
                  </a:lnTo>
                  <a:lnTo>
                    <a:pt x="124" y="1547"/>
                  </a:lnTo>
                  <a:lnTo>
                    <a:pt x="124" y="1562"/>
                  </a:lnTo>
                  <a:lnTo>
                    <a:pt x="128" y="1573"/>
                  </a:lnTo>
                  <a:lnTo>
                    <a:pt x="133" y="1585"/>
                  </a:lnTo>
                  <a:lnTo>
                    <a:pt x="133" y="1585"/>
                  </a:lnTo>
                  <a:lnTo>
                    <a:pt x="144" y="1596"/>
                  </a:lnTo>
                  <a:lnTo>
                    <a:pt x="154" y="1604"/>
                  </a:lnTo>
                  <a:lnTo>
                    <a:pt x="167" y="1608"/>
                  </a:lnTo>
                  <a:lnTo>
                    <a:pt x="181" y="1612"/>
                  </a:lnTo>
                  <a:lnTo>
                    <a:pt x="196" y="1612"/>
                  </a:lnTo>
                  <a:lnTo>
                    <a:pt x="196" y="1612"/>
                  </a:lnTo>
                  <a:lnTo>
                    <a:pt x="188" y="1625"/>
                  </a:lnTo>
                  <a:lnTo>
                    <a:pt x="183" y="1637"/>
                  </a:lnTo>
                  <a:lnTo>
                    <a:pt x="183" y="1651"/>
                  </a:lnTo>
                  <a:lnTo>
                    <a:pt x="185" y="1663"/>
                  </a:lnTo>
                  <a:lnTo>
                    <a:pt x="192" y="1676"/>
                  </a:lnTo>
                  <a:lnTo>
                    <a:pt x="192" y="1676"/>
                  </a:lnTo>
                  <a:lnTo>
                    <a:pt x="200" y="1686"/>
                  </a:lnTo>
                  <a:lnTo>
                    <a:pt x="211" y="1695"/>
                  </a:lnTo>
                  <a:lnTo>
                    <a:pt x="222" y="1699"/>
                  </a:lnTo>
                  <a:lnTo>
                    <a:pt x="236" y="1703"/>
                  </a:lnTo>
                  <a:lnTo>
                    <a:pt x="248" y="1703"/>
                  </a:lnTo>
                  <a:lnTo>
                    <a:pt x="248" y="1703"/>
                  </a:lnTo>
                  <a:lnTo>
                    <a:pt x="243" y="1713"/>
                  </a:lnTo>
                  <a:lnTo>
                    <a:pt x="240" y="1724"/>
                  </a:lnTo>
                  <a:lnTo>
                    <a:pt x="238" y="1734"/>
                  </a:lnTo>
                  <a:lnTo>
                    <a:pt x="240" y="1745"/>
                  </a:lnTo>
                  <a:lnTo>
                    <a:pt x="245" y="1755"/>
                  </a:lnTo>
                  <a:lnTo>
                    <a:pt x="245" y="1755"/>
                  </a:lnTo>
                  <a:lnTo>
                    <a:pt x="253" y="1764"/>
                  </a:lnTo>
                  <a:lnTo>
                    <a:pt x="261" y="1771"/>
                  </a:lnTo>
                  <a:lnTo>
                    <a:pt x="272" y="1773"/>
                  </a:lnTo>
                  <a:lnTo>
                    <a:pt x="282" y="1775"/>
                  </a:lnTo>
                  <a:lnTo>
                    <a:pt x="293" y="1773"/>
                  </a:lnTo>
                  <a:lnTo>
                    <a:pt x="293" y="1773"/>
                  </a:lnTo>
                  <a:lnTo>
                    <a:pt x="284" y="1778"/>
                  </a:lnTo>
                  <a:lnTo>
                    <a:pt x="280" y="1787"/>
                  </a:lnTo>
                  <a:lnTo>
                    <a:pt x="278" y="1798"/>
                  </a:lnTo>
                  <a:lnTo>
                    <a:pt x="280" y="1808"/>
                  </a:lnTo>
                  <a:lnTo>
                    <a:pt x="284" y="1819"/>
                  </a:lnTo>
                  <a:lnTo>
                    <a:pt x="284" y="1819"/>
                  </a:lnTo>
                  <a:lnTo>
                    <a:pt x="291" y="1826"/>
                  </a:lnTo>
                  <a:lnTo>
                    <a:pt x="298" y="1831"/>
                  </a:lnTo>
                  <a:lnTo>
                    <a:pt x="308" y="1833"/>
                  </a:lnTo>
                  <a:lnTo>
                    <a:pt x="316" y="1833"/>
                  </a:lnTo>
                  <a:lnTo>
                    <a:pt x="324" y="1831"/>
                  </a:lnTo>
                  <a:lnTo>
                    <a:pt x="324" y="1831"/>
                  </a:lnTo>
                  <a:lnTo>
                    <a:pt x="321" y="1840"/>
                  </a:lnTo>
                  <a:lnTo>
                    <a:pt x="316" y="1849"/>
                  </a:lnTo>
                  <a:lnTo>
                    <a:pt x="314" y="1856"/>
                  </a:lnTo>
                  <a:lnTo>
                    <a:pt x="316" y="1865"/>
                  </a:lnTo>
                  <a:lnTo>
                    <a:pt x="321" y="1874"/>
                  </a:lnTo>
                  <a:lnTo>
                    <a:pt x="321" y="1874"/>
                  </a:lnTo>
                  <a:lnTo>
                    <a:pt x="326" y="1882"/>
                  </a:lnTo>
                  <a:lnTo>
                    <a:pt x="337" y="1888"/>
                  </a:lnTo>
                  <a:lnTo>
                    <a:pt x="346" y="1891"/>
                  </a:lnTo>
                  <a:lnTo>
                    <a:pt x="358" y="1888"/>
                  </a:lnTo>
                  <a:lnTo>
                    <a:pt x="369" y="1884"/>
                  </a:lnTo>
                  <a:lnTo>
                    <a:pt x="2430" y="550"/>
                  </a:lnTo>
                  <a:lnTo>
                    <a:pt x="2430" y="550"/>
                  </a:lnTo>
                  <a:lnTo>
                    <a:pt x="2439" y="543"/>
                  </a:lnTo>
                  <a:lnTo>
                    <a:pt x="2443" y="534"/>
                  </a:lnTo>
                  <a:lnTo>
                    <a:pt x="2448" y="524"/>
                  </a:lnTo>
                  <a:lnTo>
                    <a:pt x="2445" y="513"/>
                  </a:lnTo>
                  <a:lnTo>
                    <a:pt x="2441" y="503"/>
                  </a:lnTo>
                  <a:lnTo>
                    <a:pt x="2441" y="50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54" name="Freeform 1078"/>
            <p:cNvSpPr>
              <a:spLocks/>
            </p:cNvSpPr>
            <p:nvPr/>
          </p:nvSpPr>
          <p:spPr bwMode="auto">
            <a:xfrm>
              <a:off x="1548" y="1331"/>
              <a:ext cx="2269" cy="1700"/>
            </a:xfrm>
            <a:custGeom>
              <a:avLst/>
              <a:gdLst/>
              <a:ahLst/>
              <a:cxnLst>
                <a:cxn ang="0">
                  <a:pos x="2029" y="0"/>
                </a:cxn>
                <a:cxn ang="0">
                  <a:pos x="0" y="1300"/>
                </a:cxn>
                <a:cxn ang="0">
                  <a:pos x="236" y="1699"/>
                </a:cxn>
                <a:cxn ang="0">
                  <a:pos x="2266" y="381"/>
                </a:cxn>
                <a:cxn ang="0">
                  <a:pos x="2029" y="0"/>
                </a:cxn>
                <a:cxn ang="0">
                  <a:pos x="2029" y="0"/>
                </a:cxn>
              </a:cxnLst>
              <a:rect l="0" t="0" r="r" b="b"/>
              <a:pathLst>
                <a:path w="2267" h="1700">
                  <a:moveTo>
                    <a:pt x="2029" y="0"/>
                  </a:moveTo>
                  <a:lnTo>
                    <a:pt x="0" y="1300"/>
                  </a:lnTo>
                  <a:lnTo>
                    <a:pt x="236" y="1699"/>
                  </a:lnTo>
                  <a:lnTo>
                    <a:pt x="2266" y="381"/>
                  </a:lnTo>
                  <a:lnTo>
                    <a:pt x="2029" y="0"/>
                  </a:lnTo>
                  <a:lnTo>
                    <a:pt x="2029" y="0"/>
                  </a:lnTo>
                </a:path>
              </a:pathLst>
            </a:custGeom>
            <a:solidFill>
              <a:srgbClr val="FFD80F"/>
            </a:solidFill>
            <a:ln w="9525" cap="rnd">
              <a:noFill/>
              <a:round/>
              <a:headEnd/>
              <a:tailEnd/>
            </a:ln>
            <a:effectLst/>
          </p:spPr>
          <p:txBody>
            <a:bodyPr/>
            <a:lstStyle/>
            <a:p>
              <a:pPr>
                <a:defRPr/>
              </a:pPr>
              <a:endParaRPr lang="en-US" dirty="0"/>
            </a:p>
          </p:txBody>
        </p:sp>
        <p:sp>
          <p:nvSpPr>
            <p:cNvPr id="55" name="Freeform 1079"/>
            <p:cNvSpPr>
              <a:spLocks/>
            </p:cNvSpPr>
            <p:nvPr/>
          </p:nvSpPr>
          <p:spPr bwMode="auto">
            <a:xfrm>
              <a:off x="1572" y="1344"/>
              <a:ext cx="2245" cy="1678"/>
            </a:xfrm>
            <a:custGeom>
              <a:avLst/>
              <a:gdLst/>
              <a:ahLst/>
              <a:cxnLst>
                <a:cxn ang="0">
                  <a:pos x="2022" y="0"/>
                </a:cxn>
                <a:cxn ang="0">
                  <a:pos x="0" y="1296"/>
                </a:cxn>
                <a:cxn ang="0">
                  <a:pos x="227" y="1677"/>
                </a:cxn>
                <a:cxn ang="0">
                  <a:pos x="2250" y="363"/>
                </a:cxn>
                <a:cxn ang="0">
                  <a:pos x="2022" y="0"/>
                </a:cxn>
                <a:cxn ang="0">
                  <a:pos x="2022" y="0"/>
                </a:cxn>
              </a:cxnLst>
              <a:rect l="0" t="0" r="r" b="b"/>
              <a:pathLst>
                <a:path w="2251" h="1678">
                  <a:moveTo>
                    <a:pt x="2022" y="0"/>
                  </a:moveTo>
                  <a:lnTo>
                    <a:pt x="0" y="1296"/>
                  </a:lnTo>
                  <a:lnTo>
                    <a:pt x="227" y="1677"/>
                  </a:lnTo>
                  <a:lnTo>
                    <a:pt x="2250" y="363"/>
                  </a:lnTo>
                  <a:lnTo>
                    <a:pt x="2022" y="0"/>
                  </a:lnTo>
                  <a:lnTo>
                    <a:pt x="2022" y="0"/>
                  </a:lnTo>
                </a:path>
              </a:pathLst>
            </a:custGeom>
            <a:solidFill>
              <a:srgbClr val="FFDA16"/>
            </a:solidFill>
            <a:ln w="9525" cap="rnd">
              <a:noFill/>
              <a:round/>
              <a:headEnd/>
              <a:tailEnd/>
            </a:ln>
            <a:effectLst/>
          </p:spPr>
          <p:txBody>
            <a:bodyPr/>
            <a:lstStyle/>
            <a:p>
              <a:pPr>
                <a:defRPr/>
              </a:pPr>
              <a:endParaRPr lang="en-US" dirty="0"/>
            </a:p>
          </p:txBody>
        </p:sp>
        <p:sp>
          <p:nvSpPr>
            <p:cNvPr id="56" name="Freeform 1080"/>
            <p:cNvSpPr>
              <a:spLocks/>
            </p:cNvSpPr>
            <p:nvPr/>
          </p:nvSpPr>
          <p:spPr bwMode="auto">
            <a:xfrm>
              <a:off x="1572" y="1352"/>
              <a:ext cx="2245" cy="1655"/>
            </a:xfrm>
            <a:custGeom>
              <a:avLst/>
              <a:gdLst/>
              <a:ahLst/>
              <a:cxnLst>
                <a:cxn ang="0">
                  <a:pos x="2019" y="0"/>
                </a:cxn>
                <a:cxn ang="0">
                  <a:pos x="0" y="1292"/>
                </a:cxn>
                <a:cxn ang="0">
                  <a:pos x="218" y="1656"/>
                </a:cxn>
                <a:cxn ang="0">
                  <a:pos x="2237" y="347"/>
                </a:cxn>
                <a:cxn ang="0">
                  <a:pos x="2019" y="0"/>
                </a:cxn>
                <a:cxn ang="0">
                  <a:pos x="2019" y="0"/>
                </a:cxn>
              </a:cxnLst>
              <a:rect l="0" t="0" r="r" b="b"/>
              <a:pathLst>
                <a:path w="2238" h="1657">
                  <a:moveTo>
                    <a:pt x="2019" y="0"/>
                  </a:moveTo>
                  <a:lnTo>
                    <a:pt x="0" y="1292"/>
                  </a:lnTo>
                  <a:lnTo>
                    <a:pt x="218" y="1656"/>
                  </a:lnTo>
                  <a:lnTo>
                    <a:pt x="2237" y="347"/>
                  </a:lnTo>
                  <a:lnTo>
                    <a:pt x="2019" y="0"/>
                  </a:lnTo>
                  <a:lnTo>
                    <a:pt x="2019" y="0"/>
                  </a:lnTo>
                </a:path>
              </a:pathLst>
            </a:custGeom>
            <a:solidFill>
              <a:srgbClr val="FFDB1D"/>
            </a:solidFill>
            <a:ln w="9525" cap="rnd">
              <a:noFill/>
              <a:round/>
              <a:headEnd/>
              <a:tailEnd/>
            </a:ln>
            <a:effectLst/>
          </p:spPr>
          <p:txBody>
            <a:bodyPr/>
            <a:lstStyle/>
            <a:p>
              <a:pPr>
                <a:defRPr/>
              </a:pPr>
              <a:endParaRPr lang="en-US" dirty="0"/>
            </a:p>
          </p:txBody>
        </p:sp>
        <p:sp>
          <p:nvSpPr>
            <p:cNvPr id="57" name="Freeform 1081"/>
            <p:cNvSpPr>
              <a:spLocks/>
            </p:cNvSpPr>
            <p:nvPr/>
          </p:nvSpPr>
          <p:spPr bwMode="auto">
            <a:xfrm>
              <a:off x="1572" y="1352"/>
              <a:ext cx="2220" cy="1639"/>
            </a:xfrm>
            <a:custGeom>
              <a:avLst/>
              <a:gdLst/>
              <a:ahLst/>
              <a:cxnLst>
                <a:cxn ang="0">
                  <a:pos x="2014" y="0"/>
                </a:cxn>
                <a:cxn ang="0">
                  <a:pos x="0" y="1291"/>
                </a:cxn>
                <a:cxn ang="0">
                  <a:pos x="210" y="1638"/>
                </a:cxn>
                <a:cxn ang="0">
                  <a:pos x="2221" y="333"/>
                </a:cxn>
                <a:cxn ang="0">
                  <a:pos x="2014" y="0"/>
                </a:cxn>
                <a:cxn ang="0">
                  <a:pos x="2014" y="0"/>
                </a:cxn>
              </a:cxnLst>
              <a:rect l="0" t="0" r="r" b="b"/>
              <a:pathLst>
                <a:path w="2222" h="1639">
                  <a:moveTo>
                    <a:pt x="2014" y="0"/>
                  </a:moveTo>
                  <a:lnTo>
                    <a:pt x="0" y="1291"/>
                  </a:lnTo>
                  <a:lnTo>
                    <a:pt x="210" y="1638"/>
                  </a:lnTo>
                  <a:lnTo>
                    <a:pt x="2221" y="333"/>
                  </a:lnTo>
                  <a:lnTo>
                    <a:pt x="2014" y="0"/>
                  </a:lnTo>
                  <a:lnTo>
                    <a:pt x="2014" y="0"/>
                  </a:lnTo>
                </a:path>
              </a:pathLst>
            </a:custGeom>
            <a:solidFill>
              <a:srgbClr val="FFDD24"/>
            </a:solidFill>
            <a:ln w="9525" cap="rnd">
              <a:noFill/>
              <a:round/>
              <a:headEnd/>
              <a:tailEnd/>
            </a:ln>
            <a:effectLst/>
          </p:spPr>
          <p:txBody>
            <a:bodyPr/>
            <a:lstStyle/>
            <a:p>
              <a:pPr>
                <a:defRPr/>
              </a:pPr>
              <a:endParaRPr lang="en-US" dirty="0"/>
            </a:p>
          </p:txBody>
        </p:sp>
        <p:sp>
          <p:nvSpPr>
            <p:cNvPr id="58" name="Freeform 1082"/>
            <p:cNvSpPr>
              <a:spLocks/>
            </p:cNvSpPr>
            <p:nvPr/>
          </p:nvSpPr>
          <p:spPr bwMode="auto">
            <a:xfrm>
              <a:off x="1572" y="1362"/>
              <a:ext cx="2220" cy="1618"/>
            </a:xfrm>
            <a:custGeom>
              <a:avLst/>
              <a:gdLst/>
              <a:ahLst/>
              <a:cxnLst>
                <a:cxn ang="0">
                  <a:pos x="2012" y="0"/>
                </a:cxn>
                <a:cxn ang="0">
                  <a:pos x="0" y="1287"/>
                </a:cxn>
                <a:cxn ang="0">
                  <a:pos x="202" y="1618"/>
                </a:cxn>
                <a:cxn ang="0">
                  <a:pos x="2208" y="315"/>
                </a:cxn>
                <a:cxn ang="0">
                  <a:pos x="2012" y="0"/>
                </a:cxn>
                <a:cxn ang="0">
                  <a:pos x="2012" y="0"/>
                </a:cxn>
              </a:cxnLst>
              <a:rect l="0" t="0" r="r" b="b"/>
              <a:pathLst>
                <a:path w="2209" h="1619">
                  <a:moveTo>
                    <a:pt x="2012" y="0"/>
                  </a:moveTo>
                  <a:lnTo>
                    <a:pt x="0" y="1287"/>
                  </a:lnTo>
                  <a:lnTo>
                    <a:pt x="202" y="1618"/>
                  </a:lnTo>
                  <a:lnTo>
                    <a:pt x="2208" y="315"/>
                  </a:lnTo>
                  <a:lnTo>
                    <a:pt x="2012" y="0"/>
                  </a:lnTo>
                  <a:lnTo>
                    <a:pt x="2012" y="0"/>
                  </a:lnTo>
                </a:path>
              </a:pathLst>
            </a:custGeom>
            <a:solidFill>
              <a:srgbClr val="FFDE2C"/>
            </a:solidFill>
            <a:ln w="9525" cap="rnd">
              <a:noFill/>
              <a:round/>
              <a:headEnd/>
              <a:tailEnd/>
            </a:ln>
            <a:effectLst/>
          </p:spPr>
          <p:txBody>
            <a:bodyPr/>
            <a:lstStyle/>
            <a:p>
              <a:pPr>
                <a:defRPr/>
              </a:pPr>
              <a:endParaRPr lang="en-US" dirty="0"/>
            </a:p>
          </p:txBody>
        </p:sp>
        <p:sp>
          <p:nvSpPr>
            <p:cNvPr id="59" name="Freeform 1083"/>
            <p:cNvSpPr>
              <a:spLocks/>
            </p:cNvSpPr>
            <p:nvPr/>
          </p:nvSpPr>
          <p:spPr bwMode="auto">
            <a:xfrm>
              <a:off x="1595" y="1375"/>
              <a:ext cx="2191" cy="1600"/>
            </a:xfrm>
            <a:custGeom>
              <a:avLst/>
              <a:gdLst/>
              <a:ahLst/>
              <a:cxnLst>
                <a:cxn ang="0">
                  <a:pos x="2001" y="0"/>
                </a:cxn>
                <a:cxn ang="0">
                  <a:pos x="0" y="1281"/>
                </a:cxn>
                <a:cxn ang="0">
                  <a:pos x="190" y="1596"/>
                </a:cxn>
                <a:cxn ang="0">
                  <a:pos x="2190" y="299"/>
                </a:cxn>
                <a:cxn ang="0">
                  <a:pos x="2001" y="0"/>
                </a:cxn>
                <a:cxn ang="0">
                  <a:pos x="2001" y="0"/>
                </a:cxn>
              </a:cxnLst>
              <a:rect l="0" t="0" r="r" b="b"/>
              <a:pathLst>
                <a:path w="2191" h="1597">
                  <a:moveTo>
                    <a:pt x="2001" y="0"/>
                  </a:moveTo>
                  <a:lnTo>
                    <a:pt x="0" y="1281"/>
                  </a:lnTo>
                  <a:lnTo>
                    <a:pt x="190" y="1596"/>
                  </a:lnTo>
                  <a:lnTo>
                    <a:pt x="2190" y="299"/>
                  </a:lnTo>
                  <a:lnTo>
                    <a:pt x="2001" y="0"/>
                  </a:lnTo>
                  <a:lnTo>
                    <a:pt x="2001" y="0"/>
                  </a:lnTo>
                </a:path>
              </a:pathLst>
            </a:custGeom>
            <a:solidFill>
              <a:srgbClr val="FFE033"/>
            </a:solidFill>
            <a:ln w="9525" cap="rnd">
              <a:noFill/>
              <a:round/>
              <a:headEnd/>
              <a:tailEnd/>
            </a:ln>
            <a:effectLst/>
          </p:spPr>
          <p:txBody>
            <a:bodyPr/>
            <a:lstStyle/>
            <a:p>
              <a:pPr>
                <a:defRPr/>
              </a:pPr>
              <a:endParaRPr lang="en-US" dirty="0"/>
            </a:p>
          </p:txBody>
        </p:sp>
        <p:sp>
          <p:nvSpPr>
            <p:cNvPr id="60" name="Freeform 1084"/>
            <p:cNvSpPr>
              <a:spLocks/>
            </p:cNvSpPr>
            <p:nvPr/>
          </p:nvSpPr>
          <p:spPr bwMode="auto">
            <a:xfrm>
              <a:off x="1597" y="1385"/>
              <a:ext cx="2170" cy="1577"/>
            </a:xfrm>
            <a:custGeom>
              <a:avLst/>
              <a:gdLst/>
              <a:ahLst/>
              <a:cxnLst>
                <a:cxn ang="0">
                  <a:pos x="1997" y="0"/>
                </a:cxn>
                <a:cxn ang="0">
                  <a:pos x="0" y="1277"/>
                </a:cxn>
                <a:cxn ang="0">
                  <a:pos x="181" y="1574"/>
                </a:cxn>
                <a:cxn ang="0">
                  <a:pos x="2175" y="282"/>
                </a:cxn>
                <a:cxn ang="0">
                  <a:pos x="1997" y="0"/>
                </a:cxn>
                <a:cxn ang="0">
                  <a:pos x="1997" y="0"/>
                </a:cxn>
              </a:cxnLst>
              <a:rect l="0" t="0" r="r" b="b"/>
              <a:pathLst>
                <a:path w="2176" h="1575">
                  <a:moveTo>
                    <a:pt x="1997" y="0"/>
                  </a:moveTo>
                  <a:lnTo>
                    <a:pt x="0" y="1277"/>
                  </a:lnTo>
                  <a:lnTo>
                    <a:pt x="181" y="1574"/>
                  </a:lnTo>
                  <a:lnTo>
                    <a:pt x="2175" y="282"/>
                  </a:lnTo>
                  <a:lnTo>
                    <a:pt x="1997" y="0"/>
                  </a:lnTo>
                  <a:lnTo>
                    <a:pt x="1997" y="0"/>
                  </a:lnTo>
                </a:path>
              </a:pathLst>
            </a:custGeom>
            <a:solidFill>
              <a:srgbClr val="FFE13A"/>
            </a:solidFill>
            <a:ln w="9525" cap="rnd">
              <a:noFill/>
              <a:round/>
              <a:headEnd/>
              <a:tailEnd/>
            </a:ln>
            <a:effectLst/>
          </p:spPr>
          <p:txBody>
            <a:bodyPr/>
            <a:lstStyle/>
            <a:p>
              <a:pPr>
                <a:defRPr/>
              </a:pPr>
              <a:endParaRPr lang="en-US" dirty="0"/>
            </a:p>
          </p:txBody>
        </p:sp>
        <p:sp>
          <p:nvSpPr>
            <p:cNvPr id="61" name="Freeform 1085"/>
            <p:cNvSpPr>
              <a:spLocks/>
            </p:cNvSpPr>
            <p:nvPr/>
          </p:nvSpPr>
          <p:spPr bwMode="auto">
            <a:xfrm>
              <a:off x="1597" y="1390"/>
              <a:ext cx="2167" cy="1555"/>
            </a:xfrm>
            <a:custGeom>
              <a:avLst/>
              <a:gdLst/>
              <a:ahLst/>
              <a:cxnLst>
                <a:cxn ang="0">
                  <a:pos x="1994" y="0"/>
                </a:cxn>
                <a:cxn ang="0">
                  <a:pos x="0" y="1275"/>
                </a:cxn>
                <a:cxn ang="0">
                  <a:pos x="172" y="1556"/>
                </a:cxn>
                <a:cxn ang="0">
                  <a:pos x="2162" y="269"/>
                </a:cxn>
                <a:cxn ang="0">
                  <a:pos x="1994" y="0"/>
                </a:cxn>
                <a:cxn ang="0">
                  <a:pos x="1994" y="0"/>
                </a:cxn>
              </a:cxnLst>
              <a:rect l="0" t="0" r="r" b="b"/>
              <a:pathLst>
                <a:path w="2163" h="1557">
                  <a:moveTo>
                    <a:pt x="1994" y="0"/>
                  </a:moveTo>
                  <a:lnTo>
                    <a:pt x="0" y="1275"/>
                  </a:lnTo>
                  <a:lnTo>
                    <a:pt x="172" y="1556"/>
                  </a:lnTo>
                  <a:lnTo>
                    <a:pt x="2162" y="269"/>
                  </a:lnTo>
                  <a:lnTo>
                    <a:pt x="1994" y="0"/>
                  </a:lnTo>
                  <a:lnTo>
                    <a:pt x="1994" y="0"/>
                  </a:lnTo>
                </a:path>
              </a:pathLst>
            </a:custGeom>
            <a:solidFill>
              <a:srgbClr val="FFE241"/>
            </a:solidFill>
            <a:ln w="9525" cap="rnd">
              <a:noFill/>
              <a:round/>
              <a:headEnd/>
              <a:tailEnd/>
            </a:ln>
            <a:effectLst/>
          </p:spPr>
          <p:txBody>
            <a:bodyPr/>
            <a:lstStyle/>
            <a:p>
              <a:pPr>
                <a:defRPr/>
              </a:pPr>
              <a:endParaRPr lang="en-US" dirty="0"/>
            </a:p>
          </p:txBody>
        </p:sp>
        <p:sp>
          <p:nvSpPr>
            <p:cNvPr id="62" name="Freeform 1086"/>
            <p:cNvSpPr>
              <a:spLocks/>
            </p:cNvSpPr>
            <p:nvPr/>
          </p:nvSpPr>
          <p:spPr bwMode="auto">
            <a:xfrm>
              <a:off x="1608" y="1401"/>
              <a:ext cx="2145" cy="1535"/>
            </a:xfrm>
            <a:custGeom>
              <a:avLst/>
              <a:gdLst/>
              <a:ahLst/>
              <a:cxnLst>
                <a:cxn ang="0">
                  <a:pos x="1987" y="0"/>
                </a:cxn>
                <a:cxn ang="0">
                  <a:pos x="0" y="1271"/>
                </a:cxn>
                <a:cxn ang="0">
                  <a:pos x="161" y="1534"/>
                </a:cxn>
                <a:cxn ang="0">
                  <a:pos x="2144" y="251"/>
                </a:cxn>
                <a:cxn ang="0">
                  <a:pos x="1987" y="0"/>
                </a:cxn>
                <a:cxn ang="0">
                  <a:pos x="1987" y="0"/>
                </a:cxn>
              </a:cxnLst>
              <a:rect l="0" t="0" r="r" b="b"/>
              <a:pathLst>
                <a:path w="2145" h="1535">
                  <a:moveTo>
                    <a:pt x="1987" y="0"/>
                  </a:moveTo>
                  <a:lnTo>
                    <a:pt x="0" y="1271"/>
                  </a:lnTo>
                  <a:lnTo>
                    <a:pt x="161" y="1534"/>
                  </a:lnTo>
                  <a:lnTo>
                    <a:pt x="2144" y="251"/>
                  </a:lnTo>
                  <a:lnTo>
                    <a:pt x="1987" y="0"/>
                  </a:lnTo>
                  <a:lnTo>
                    <a:pt x="1987" y="0"/>
                  </a:lnTo>
                </a:path>
              </a:pathLst>
            </a:custGeom>
            <a:solidFill>
              <a:srgbClr val="FFE449"/>
            </a:solidFill>
            <a:ln w="9525" cap="rnd">
              <a:noFill/>
              <a:round/>
              <a:headEnd/>
              <a:tailEnd/>
            </a:ln>
            <a:effectLst/>
          </p:spPr>
          <p:txBody>
            <a:bodyPr/>
            <a:lstStyle/>
            <a:p>
              <a:pPr>
                <a:defRPr/>
              </a:pPr>
              <a:endParaRPr lang="en-US" dirty="0"/>
            </a:p>
          </p:txBody>
        </p:sp>
        <p:sp>
          <p:nvSpPr>
            <p:cNvPr id="63" name="Freeform 1087"/>
            <p:cNvSpPr>
              <a:spLocks/>
            </p:cNvSpPr>
            <p:nvPr/>
          </p:nvSpPr>
          <p:spPr bwMode="auto">
            <a:xfrm>
              <a:off x="1612" y="1406"/>
              <a:ext cx="2130" cy="1516"/>
            </a:xfrm>
            <a:custGeom>
              <a:avLst/>
              <a:gdLst/>
              <a:ahLst/>
              <a:cxnLst>
                <a:cxn ang="0">
                  <a:pos x="1981" y="0"/>
                </a:cxn>
                <a:cxn ang="0">
                  <a:pos x="0" y="1265"/>
                </a:cxn>
                <a:cxn ang="0">
                  <a:pos x="154" y="1515"/>
                </a:cxn>
                <a:cxn ang="0">
                  <a:pos x="2129" y="236"/>
                </a:cxn>
                <a:cxn ang="0">
                  <a:pos x="1981" y="0"/>
                </a:cxn>
                <a:cxn ang="0">
                  <a:pos x="1981" y="0"/>
                </a:cxn>
              </a:cxnLst>
              <a:rect l="0" t="0" r="r" b="b"/>
              <a:pathLst>
                <a:path w="2130" h="1516">
                  <a:moveTo>
                    <a:pt x="1981" y="0"/>
                  </a:moveTo>
                  <a:lnTo>
                    <a:pt x="0" y="1265"/>
                  </a:lnTo>
                  <a:lnTo>
                    <a:pt x="154" y="1515"/>
                  </a:lnTo>
                  <a:lnTo>
                    <a:pt x="2129" y="236"/>
                  </a:lnTo>
                  <a:lnTo>
                    <a:pt x="1981" y="0"/>
                  </a:lnTo>
                  <a:lnTo>
                    <a:pt x="1981" y="0"/>
                  </a:lnTo>
                </a:path>
              </a:pathLst>
            </a:custGeom>
            <a:solidFill>
              <a:srgbClr val="FFE550"/>
            </a:solidFill>
            <a:ln w="9525" cap="rnd">
              <a:noFill/>
              <a:round/>
              <a:headEnd/>
              <a:tailEnd/>
            </a:ln>
            <a:effectLst/>
          </p:spPr>
          <p:txBody>
            <a:bodyPr/>
            <a:lstStyle/>
            <a:p>
              <a:pPr>
                <a:defRPr/>
              </a:pPr>
              <a:endParaRPr lang="en-US" dirty="0"/>
            </a:p>
          </p:txBody>
        </p:sp>
        <p:sp>
          <p:nvSpPr>
            <p:cNvPr id="64" name="Freeform 1088"/>
            <p:cNvSpPr>
              <a:spLocks/>
            </p:cNvSpPr>
            <p:nvPr/>
          </p:nvSpPr>
          <p:spPr bwMode="auto">
            <a:xfrm>
              <a:off x="1619" y="1413"/>
              <a:ext cx="2113" cy="1494"/>
            </a:xfrm>
            <a:custGeom>
              <a:avLst/>
              <a:gdLst/>
              <a:ahLst/>
              <a:cxnLst>
                <a:cxn ang="0">
                  <a:pos x="1974" y="0"/>
                </a:cxn>
                <a:cxn ang="0">
                  <a:pos x="0" y="1261"/>
                </a:cxn>
                <a:cxn ang="0">
                  <a:pos x="143" y="1495"/>
                </a:cxn>
                <a:cxn ang="0">
                  <a:pos x="2112" y="218"/>
                </a:cxn>
                <a:cxn ang="0">
                  <a:pos x="1974" y="0"/>
                </a:cxn>
                <a:cxn ang="0">
                  <a:pos x="1974" y="0"/>
                </a:cxn>
              </a:cxnLst>
              <a:rect l="0" t="0" r="r" b="b"/>
              <a:pathLst>
                <a:path w="2113" h="1496">
                  <a:moveTo>
                    <a:pt x="1974" y="0"/>
                  </a:moveTo>
                  <a:lnTo>
                    <a:pt x="0" y="1261"/>
                  </a:lnTo>
                  <a:lnTo>
                    <a:pt x="143" y="1495"/>
                  </a:lnTo>
                  <a:lnTo>
                    <a:pt x="2112" y="218"/>
                  </a:lnTo>
                  <a:lnTo>
                    <a:pt x="1974" y="0"/>
                  </a:lnTo>
                  <a:lnTo>
                    <a:pt x="1974" y="0"/>
                  </a:lnTo>
                </a:path>
              </a:pathLst>
            </a:custGeom>
            <a:solidFill>
              <a:srgbClr val="FFE757"/>
            </a:solidFill>
            <a:ln w="9525" cap="rnd">
              <a:noFill/>
              <a:round/>
              <a:headEnd/>
              <a:tailEnd/>
            </a:ln>
            <a:effectLst/>
          </p:spPr>
          <p:txBody>
            <a:bodyPr/>
            <a:lstStyle/>
            <a:p>
              <a:pPr>
                <a:defRPr/>
              </a:pPr>
              <a:endParaRPr lang="en-US" dirty="0"/>
            </a:p>
          </p:txBody>
        </p:sp>
        <p:sp>
          <p:nvSpPr>
            <p:cNvPr id="65" name="Freeform 1089"/>
            <p:cNvSpPr>
              <a:spLocks/>
            </p:cNvSpPr>
            <p:nvPr/>
          </p:nvSpPr>
          <p:spPr bwMode="auto">
            <a:xfrm>
              <a:off x="1622" y="1421"/>
              <a:ext cx="2096" cy="1478"/>
            </a:xfrm>
            <a:custGeom>
              <a:avLst/>
              <a:gdLst/>
              <a:ahLst/>
              <a:cxnLst>
                <a:cxn ang="0">
                  <a:pos x="1970" y="0"/>
                </a:cxn>
                <a:cxn ang="0">
                  <a:pos x="0" y="1256"/>
                </a:cxn>
                <a:cxn ang="0">
                  <a:pos x="135" y="1474"/>
                </a:cxn>
                <a:cxn ang="0">
                  <a:pos x="2097" y="202"/>
                </a:cxn>
                <a:cxn ang="0">
                  <a:pos x="1970" y="0"/>
                </a:cxn>
                <a:cxn ang="0">
                  <a:pos x="1970" y="0"/>
                </a:cxn>
              </a:cxnLst>
              <a:rect l="0" t="0" r="r" b="b"/>
              <a:pathLst>
                <a:path w="2098" h="1475">
                  <a:moveTo>
                    <a:pt x="1970" y="0"/>
                  </a:moveTo>
                  <a:lnTo>
                    <a:pt x="0" y="1256"/>
                  </a:lnTo>
                  <a:lnTo>
                    <a:pt x="135" y="1474"/>
                  </a:lnTo>
                  <a:lnTo>
                    <a:pt x="2097" y="202"/>
                  </a:lnTo>
                  <a:lnTo>
                    <a:pt x="1970" y="0"/>
                  </a:lnTo>
                  <a:lnTo>
                    <a:pt x="1970" y="0"/>
                  </a:lnTo>
                </a:path>
              </a:pathLst>
            </a:custGeom>
            <a:solidFill>
              <a:srgbClr val="FFE85E"/>
            </a:solidFill>
            <a:ln w="9525" cap="rnd">
              <a:noFill/>
              <a:round/>
              <a:headEnd/>
              <a:tailEnd/>
            </a:ln>
            <a:effectLst/>
          </p:spPr>
          <p:txBody>
            <a:bodyPr/>
            <a:lstStyle/>
            <a:p>
              <a:pPr>
                <a:defRPr/>
              </a:pPr>
              <a:endParaRPr lang="en-US" dirty="0"/>
            </a:p>
          </p:txBody>
        </p:sp>
        <p:sp>
          <p:nvSpPr>
            <p:cNvPr id="66" name="Freeform 1090"/>
            <p:cNvSpPr>
              <a:spLocks/>
            </p:cNvSpPr>
            <p:nvPr/>
          </p:nvSpPr>
          <p:spPr bwMode="auto">
            <a:xfrm>
              <a:off x="1629" y="1429"/>
              <a:ext cx="2083" cy="1455"/>
            </a:xfrm>
            <a:custGeom>
              <a:avLst/>
              <a:gdLst/>
              <a:ahLst/>
              <a:cxnLst>
                <a:cxn ang="0">
                  <a:pos x="1965" y="0"/>
                </a:cxn>
                <a:cxn ang="0">
                  <a:pos x="0" y="1252"/>
                </a:cxn>
                <a:cxn ang="0">
                  <a:pos x="126" y="1453"/>
                </a:cxn>
                <a:cxn ang="0">
                  <a:pos x="2082" y="185"/>
                </a:cxn>
                <a:cxn ang="0">
                  <a:pos x="1965" y="0"/>
                </a:cxn>
                <a:cxn ang="0">
                  <a:pos x="1965" y="0"/>
                </a:cxn>
              </a:cxnLst>
              <a:rect l="0" t="0" r="r" b="b"/>
              <a:pathLst>
                <a:path w="2083" h="1454">
                  <a:moveTo>
                    <a:pt x="1965" y="0"/>
                  </a:moveTo>
                  <a:lnTo>
                    <a:pt x="0" y="1252"/>
                  </a:lnTo>
                  <a:lnTo>
                    <a:pt x="126" y="1453"/>
                  </a:lnTo>
                  <a:lnTo>
                    <a:pt x="2082" y="185"/>
                  </a:lnTo>
                  <a:lnTo>
                    <a:pt x="1965" y="0"/>
                  </a:lnTo>
                  <a:lnTo>
                    <a:pt x="1965" y="0"/>
                  </a:lnTo>
                </a:path>
              </a:pathLst>
            </a:custGeom>
            <a:solidFill>
              <a:srgbClr val="FFEA65"/>
            </a:solidFill>
            <a:ln w="9525" cap="rnd">
              <a:noFill/>
              <a:round/>
              <a:headEnd/>
              <a:tailEnd/>
            </a:ln>
            <a:effectLst/>
          </p:spPr>
          <p:txBody>
            <a:bodyPr/>
            <a:lstStyle/>
            <a:p>
              <a:pPr>
                <a:defRPr/>
              </a:pPr>
              <a:endParaRPr lang="en-US" dirty="0"/>
            </a:p>
          </p:txBody>
        </p:sp>
        <p:sp>
          <p:nvSpPr>
            <p:cNvPr id="67" name="Freeform 1091"/>
            <p:cNvSpPr>
              <a:spLocks/>
            </p:cNvSpPr>
            <p:nvPr/>
          </p:nvSpPr>
          <p:spPr bwMode="auto">
            <a:xfrm>
              <a:off x="1622" y="1431"/>
              <a:ext cx="2071" cy="1434"/>
            </a:xfrm>
            <a:custGeom>
              <a:avLst/>
              <a:gdLst/>
              <a:ahLst/>
              <a:cxnLst>
                <a:cxn ang="0">
                  <a:pos x="1961" y="0"/>
                </a:cxn>
                <a:cxn ang="0">
                  <a:pos x="0" y="1250"/>
                </a:cxn>
                <a:cxn ang="0">
                  <a:pos x="115" y="1434"/>
                </a:cxn>
                <a:cxn ang="0">
                  <a:pos x="2067" y="172"/>
                </a:cxn>
                <a:cxn ang="0">
                  <a:pos x="1961" y="0"/>
                </a:cxn>
                <a:cxn ang="0">
                  <a:pos x="1961" y="0"/>
                </a:cxn>
              </a:cxnLst>
              <a:rect l="0" t="0" r="r" b="b"/>
              <a:pathLst>
                <a:path w="2068" h="1435">
                  <a:moveTo>
                    <a:pt x="1961" y="0"/>
                  </a:moveTo>
                  <a:lnTo>
                    <a:pt x="0" y="1250"/>
                  </a:lnTo>
                  <a:lnTo>
                    <a:pt x="115" y="1434"/>
                  </a:lnTo>
                  <a:lnTo>
                    <a:pt x="2067" y="172"/>
                  </a:lnTo>
                  <a:lnTo>
                    <a:pt x="1961" y="0"/>
                  </a:lnTo>
                  <a:lnTo>
                    <a:pt x="1961" y="0"/>
                  </a:lnTo>
                </a:path>
              </a:pathLst>
            </a:custGeom>
            <a:solidFill>
              <a:srgbClr val="FFEB6D"/>
            </a:solidFill>
            <a:ln w="9525" cap="rnd">
              <a:noFill/>
              <a:round/>
              <a:headEnd/>
              <a:tailEnd/>
            </a:ln>
            <a:effectLst/>
          </p:spPr>
          <p:txBody>
            <a:bodyPr/>
            <a:lstStyle/>
            <a:p>
              <a:pPr>
                <a:defRPr/>
              </a:pPr>
              <a:endParaRPr lang="en-US" dirty="0"/>
            </a:p>
          </p:txBody>
        </p:sp>
        <p:sp>
          <p:nvSpPr>
            <p:cNvPr id="68" name="Freeform 1092"/>
            <p:cNvSpPr>
              <a:spLocks/>
            </p:cNvSpPr>
            <p:nvPr/>
          </p:nvSpPr>
          <p:spPr bwMode="auto">
            <a:xfrm>
              <a:off x="1622" y="1436"/>
              <a:ext cx="2047" cy="1417"/>
            </a:xfrm>
            <a:custGeom>
              <a:avLst/>
              <a:gdLst/>
              <a:ahLst/>
              <a:cxnLst>
                <a:cxn ang="0">
                  <a:pos x="1955" y="0"/>
                </a:cxn>
                <a:cxn ang="0">
                  <a:pos x="0" y="1247"/>
                </a:cxn>
                <a:cxn ang="0">
                  <a:pos x="105" y="1414"/>
                </a:cxn>
                <a:cxn ang="0">
                  <a:pos x="2051" y="155"/>
                </a:cxn>
                <a:cxn ang="0">
                  <a:pos x="1955" y="0"/>
                </a:cxn>
                <a:cxn ang="0">
                  <a:pos x="1955" y="0"/>
                </a:cxn>
              </a:cxnLst>
              <a:rect l="0" t="0" r="r" b="b"/>
              <a:pathLst>
                <a:path w="2052" h="1415">
                  <a:moveTo>
                    <a:pt x="1955" y="0"/>
                  </a:moveTo>
                  <a:lnTo>
                    <a:pt x="0" y="1247"/>
                  </a:lnTo>
                  <a:lnTo>
                    <a:pt x="105" y="1414"/>
                  </a:lnTo>
                  <a:lnTo>
                    <a:pt x="2051" y="155"/>
                  </a:lnTo>
                  <a:lnTo>
                    <a:pt x="1955" y="0"/>
                  </a:lnTo>
                  <a:lnTo>
                    <a:pt x="1955" y="0"/>
                  </a:lnTo>
                </a:path>
              </a:pathLst>
            </a:custGeom>
            <a:solidFill>
              <a:srgbClr val="FFED74"/>
            </a:solidFill>
            <a:ln w="9525" cap="rnd">
              <a:noFill/>
              <a:round/>
              <a:headEnd/>
              <a:tailEnd/>
            </a:ln>
            <a:effectLst/>
          </p:spPr>
          <p:txBody>
            <a:bodyPr/>
            <a:lstStyle/>
            <a:p>
              <a:pPr>
                <a:defRPr/>
              </a:pPr>
              <a:endParaRPr lang="en-US" dirty="0"/>
            </a:p>
          </p:txBody>
        </p:sp>
        <p:sp>
          <p:nvSpPr>
            <p:cNvPr id="69" name="Freeform 1093"/>
            <p:cNvSpPr>
              <a:spLocks/>
            </p:cNvSpPr>
            <p:nvPr/>
          </p:nvSpPr>
          <p:spPr bwMode="auto">
            <a:xfrm>
              <a:off x="1622" y="1452"/>
              <a:ext cx="2047" cy="1393"/>
            </a:xfrm>
            <a:custGeom>
              <a:avLst/>
              <a:gdLst/>
              <a:ahLst/>
              <a:cxnLst>
                <a:cxn ang="0">
                  <a:pos x="1949" y="0"/>
                </a:cxn>
                <a:cxn ang="0">
                  <a:pos x="0" y="1241"/>
                </a:cxn>
                <a:cxn ang="0">
                  <a:pos x="96" y="1391"/>
                </a:cxn>
                <a:cxn ang="0">
                  <a:pos x="2036" y="138"/>
                </a:cxn>
                <a:cxn ang="0">
                  <a:pos x="1949" y="0"/>
                </a:cxn>
                <a:cxn ang="0">
                  <a:pos x="1949" y="0"/>
                </a:cxn>
              </a:cxnLst>
              <a:rect l="0" t="0" r="r" b="b"/>
              <a:pathLst>
                <a:path w="2037" h="1392">
                  <a:moveTo>
                    <a:pt x="1949" y="0"/>
                  </a:moveTo>
                  <a:lnTo>
                    <a:pt x="0" y="1241"/>
                  </a:lnTo>
                  <a:lnTo>
                    <a:pt x="96" y="1391"/>
                  </a:lnTo>
                  <a:lnTo>
                    <a:pt x="2036" y="138"/>
                  </a:lnTo>
                  <a:lnTo>
                    <a:pt x="1949" y="0"/>
                  </a:lnTo>
                  <a:lnTo>
                    <a:pt x="1949" y="0"/>
                  </a:lnTo>
                </a:path>
              </a:pathLst>
            </a:custGeom>
            <a:solidFill>
              <a:srgbClr val="FFEE7B"/>
            </a:solidFill>
            <a:ln w="9525" cap="rnd">
              <a:noFill/>
              <a:round/>
              <a:headEnd/>
              <a:tailEnd/>
            </a:ln>
            <a:effectLst/>
          </p:spPr>
          <p:txBody>
            <a:bodyPr/>
            <a:lstStyle/>
            <a:p>
              <a:pPr>
                <a:defRPr/>
              </a:pPr>
              <a:endParaRPr lang="en-US" dirty="0"/>
            </a:p>
          </p:txBody>
        </p:sp>
        <p:sp>
          <p:nvSpPr>
            <p:cNvPr id="70" name="Freeform 1094"/>
            <p:cNvSpPr>
              <a:spLocks/>
            </p:cNvSpPr>
            <p:nvPr/>
          </p:nvSpPr>
          <p:spPr bwMode="auto">
            <a:xfrm>
              <a:off x="1646" y="1465"/>
              <a:ext cx="2022" cy="1371"/>
            </a:xfrm>
            <a:custGeom>
              <a:avLst/>
              <a:gdLst/>
              <a:ahLst/>
              <a:cxnLst>
                <a:cxn ang="0">
                  <a:pos x="1945" y="0"/>
                </a:cxn>
                <a:cxn ang="0">
                  <a:pos x="0" y="1238"/>
                </a:cxn>
                <a:cxn ang="0">
                  <a:pos x="88" y="1370"/>
                </a:cxn>
                <a:cxn ang="0">
                  <a:pos x="2021" y="122"/>
                </a:cxn>
                <a:cxn ang="0">
                  <a:pos x="1945" y="0"/>
                </a:cxn>
                <a:cxn ang="0">
                  <a:pos x="1945" y="0"/>
                </a:cxn>
              </a:cxnLst>
              <a:rect l="0" t="0" r="r" b="b"/>
              <a:pathLst>
                <a:path w="2022" h="1371">
                  <a:moveTo>
                    <a:pt x="1945" y="0"/>
                  </a:moveTo>
                  <a:lnTo>
                    <a:pt x="0" y="1238"/>
                  </a:lnTo>
                  <a:lnTo>
                    <a:pt x="88" y="1370"/>
                  </a:lnTo>
                  <a:lnTo>
                    <a:pt x="2021" y="122"/>
                  </a:lnTo>
                  <a:lnTo>
                    <a:pt x="1945" y="0"/>
                  </a:lnTo>
                  <a:lnTo>
                    <a:pt x="1945" y="0"/>
                  </a:lnTo>
                </a:path>
              </a:pathLst>
            </a:custGeom>
            <a:solidFill>
              <a:srgbClr val="FFF082"/>
            </a:solidFill>
            <a:ln w="9525" cap="rnd">
              <a:noFill/>
              <a:round/>
              <a:headEnd/>
              <a:tailEnd/>
            </a:ln>
            <a:effectLst/>
          </p:spPr>
          <p:txBody>
            <a:bodyPr/>
            <a:lstStyle/>
            <a:p>
              <a:pPr>
                <a:defRPr/>
              </a:pPr>
              <a:endParaRPr lang="en-US" dirty="0"/>
            </a:p>
          </p:txBody>
        </p:sp>
        <p:sp>
          <p:nvSpPr>
            <p:cNvPr id="71" name="Freeform 1095"/>
            <p:cNvSpPr>
              <a:spLocks/>
            </p:cNvSpPr>
            <p:nvPr/>
          </p:nvSpPr>
          <p:spPr bwMode="auto">
            <a:xfrm>
              <a:off x="1646" y="1474"/>
              <a:ext cx="1998" cy="1348"/>
            </a:xfrm>
            <a:custGeom>
              <a:avLst/>
              <a:gdLst/>
              <a:ahLst/>
              <a:cxnLst>
                <a:cxn ang="0">
                  <a:pos x="1938" y="0"/>
                </a:cxn>
                <a:cxn ang="0">
                  <a:pos x="0" y="1232"/>
                </a:cxn>
                <a:cxn ang="0">
                  <a:pos x="78" y="1349"/>
                </a:cxn>
                <a:cxn ang="0">
                  <a:pos x="2004" y="106"/>
                </a:cxn>
                <a:cxn ang="0">
                  <a:pos x="1938" y="0"/>
                </a:cxn>
                <a:cxn ang="0">
                  <a:pos x="1938" y="0"/>
                </a:cxn>
              </a:cxnLst>
              <a:rect l="0" t="0" r="r" b="b"/>
              <a:pathLst>
                <a:path w="2005" h="1350">
                  <a:moveTo>
                    <a:pt x="1938" y="0"/>
                  </a:moveTo>
                  <a:lnTo>
                    <a:pt x="0" y="1232"/>
                  </a:lnTo>
                  <a:lnTo>
                    <a:pt x="78" y="1349"/>
                  </a:lnTo>
                  <a:lnTo>
                    <a:pt x="2004" y="106"/>
                  </a:lnTo>
                  <a:lnTo>
                    <a:pt x="1938" y="0"/>
                  </a:lnTo>
                  <a:lnTo>
                    <a:pt x="1938" y="0"/>
                  </a:lnTo>
                </a:path>
              </a:pathLst>
            </a:custGeom>
            <a:solidFill>
              <a:srgbClr val="FFF18A"/>
            </a:solidFill>
            <a:ln w="9525" cap="rnd">
              <a:noFill/>
              <a:round/>
              <a:headEnd/>
              <a:tailEnd/>
            </a:ln>
            <a:effectLst/>
          </p:spPr>
          <p:txBody>
            <a:bodyPr/>
            <a:lstStyle/>
            <a:p>
              <a:pPr>
                <a:defRPr/>
              </a:pPr>
              <a:endParaRPr lang="en-US" dirty="0"/>
            </a:p>
          </p:txBody>
        </p:sp>
        <p:sp>
          <p:nvSpPr>
            <p:cNvPr id="72" name="Freeform 1096"/>
            <p:cNvSpPr>
              <a:spLocks/>
            </p:cNvSpPr>
            <p:nvPr/>
          </p:nvSpPr>
          <p:spPr bwMode="auto">
            <a:xfrm>
              <a:off x="1646" y="1481"/>
              <a:ext cx="1998" cy="1330"/>
            </a:xfrm>
            <a:custGeom>
              <a:avLst/>
              <a:gdLst/>
              <a:ahLst/>
              <a:cxnLst>
                <a:cxn ang="0">
                  <a:pos x="1933" y="0"/>
                </a:cxn>
                <a:cxn ang="0">
                  <a:pos x="0" y="1229"/>
                </a:cxn>
                <a:cxn ang="0">
                  <a:pos x="69" y="1329"/>
                </a:cxn>
                <a:cxn ang="0">
                  <a:pos x="1989" y="91"/>
                </a:cxn>
                <a:cxn ang="0">
                  <a:pos x="1933" y="0"/>
                </a:cxn>
                <a:cxn ang="0">
                  <a:pos x="1933" y="0"/>
                </a:cxn>
              </a:cxnLst>
              <a:rect l="0" t="0" r="r" b="b"/>
              <a:pathLst>
                <a:path w="1990" h="1330">
                  <a:moveTo>
                    <a:pt x="1933" y="0"/>
                  </a:moveTo>
                  <a:lnTo>
                    <a:pt x="0" y="1229"/>
                  </a:lnTo>
                  <a:lnTo>
                    <a:pt x="69" y="1329"/>
                  </a:lnTo>
                  <a:lnTo>
                    <a:pt x="1989" y="91"/>
                  </a:lnTo>
                  <a:lnTo>
                    <a:pt x="1933" y="0"/>
                  </a:lnTo>
                  <a:lnTo>
                    <a:pt x="1933" y="0"/>
                  </a:lnTo>
                </a:path>
              </a:pathLst>
            </a:custGeom>
            <a:solidFill>
              <a:srgbClr val="FFF291"/>
            </a:solidFill>
            <a:ln w="9525" cap="rnd">
              <a:noFill/>
              <a:round/>
              <a:headEnd/>
              <a:tailEnd/>
            </a:ln>
            <a:effectLst/>
          </p:spPr>
          <p:txBody>
            <a:bodyPr/>
            <a:lstStyle/>
            <a:p>
              <a:pPr>
                <a:defRPr/>
              </a:pPr>
              <a:endParaRPr lang="en-US" dirty="0"/>
            </a:p>
          </p:txBody>
        </p:sp>
        <p:sp>
          <p:nvSpPr>
            <p:cNvPr id="73" name="Freeform 1097"/>
            <p:cNvSpPr>
              <a:spLocks/>
            </p:cNvSpPr>
            <p:nvPr/>
          </p:nvSpPr>
          <p:spPr bwMode="auto">
            <a:xfrm>
              <a:off x="1646" y="1438"/>
              <a:ext cx="1973" cy="1309"/>
            </a:xfrm>
            <a:custGeom>
              <a:avLst/>
              <a:gdLst/>
              <a:ahLst/>
              <a:cxnLst>
                <a:cxn ang="0">
                  <a:pos x="1928" y="0"/>
                </a:cxn>
                <a:cxn ang="0">
                  <a:pos x="0" y="1227"/>
                </a:cxn>
                <a:cxn ang="0">
                  <a:pos x="61" y="1310"/>
                </a:cxn>
                <a:cxn ang="0">
                  <a:pos x="1975" y="75"/>
                </a:cxn>
                <a:cxn ang="0">
                  <a:pos x="1928" y="0"/>
                </a:cxn>
                <a:cxn ang="0">
                  <a:pos x="1928" y="0"/>
                </a:cxn>
              </a:cxnLst>
              <a:rect l="0" t="0" r="r" b="b"/>
              <a:pathLst>
                <a:path w="1976" h="1311">
                  <a:moveTo>
                    <a:pt x="1928" y="0"/>
                  </a:moveTo>
                  <a:lnTo>
                    <a:pt x="0" y="1227"/>
                  </a:lnTo>
                  <a:lnTo>
                    <a:pt x="61" y="1310"/>
                  </a:lnTo>
                  <a:lnTo>
                    <a:pt x="1975" y="75"/>
                  </a:lnTo>
                  <a:lnTo>
                    <a:pt x="1928" y="0"/>
                  </a:lnTo>
                  <a:lnTo>
                    <a:pt x="1928" y="0"/>
                  </a:lnTo>
                </a:path>
              </a:pathLst>
            </a:custGeom>
            <a:solidFill>
              <a:srgbClr val="FFF498"/>
            </a:solidFill>
            <a:ln w="9525" cap="rnd">
              <a:noFill/>
              <a:round/>
              <a:headEnd/>
              <a:tailEnd/>
            </a:ln>
            <a:effectLst/>
          </p:spPr>
          <p:txBody>
            <a:bodyPr/>
            <a:lstStyle/>
            <a:p>
              <a:pPr>
                <a:defRPr/>
              </a:pPr>
              <a:endParaRPr lang="en-US" dirty="0"/>
            </a:p>
          </p:txBody>
        </p:sp>
        <p:sp>
          <p:nvSpPr>
            <p:cNvPr id="74" name="Freeform 1098"/>
            <p:cNvSpPr>
              <a:spLocks/>
            </p:cNvSpPr>
            <p:nvPr/>
          </p:nvSpPr>
          <p:spPr bwMode="auto">
            <a:xfrm>
              <a:off x="1665" y="1498"/>
              <a:ext cx="1954" cy="1286"/>
            </a:xfrm>
            <a:custGeom>
              <a:avLst/>
              <a:gdLst/>
              <a:ahLst/>
              <a:cxnLst>
                <a:cxn ang="0">
                  <a:pos x="1924" y="0"/>
                </a:cxn>
                <a:cxn ang="0">
                  <a:pos x="0" y="1223"/>
                </a:cxn>
                <a:cxn ang="0">
                  <a:pos x="52" y="1288"/>
                </a:cxn>
                <a:cxn ang="0">
                  <a:pos x="1960" y="58"/>
                </a:cxn>
                <a:cxn ang="0">
                  <a:pos x="1924" y="0"/>
                </a:cxn>
                <a:cxn ang="0">
                  <a:pos x="1924" y="0"/>
                </a:cxn>
              </a:cxnLst>
              <a:rect l="0" t="0" r="r" b="b"/>
              <a:pathLst>
                <a:path w="1961" h="1289">
                  <a:moveTo>
                    <a:pt x="1924" y="0"/>
                  </a:moveTo>
                  <a:lnTo>
                    <a:pt x="0" y="1223"/>
                  </a:lnTo>
                  <a:lnTo>
                    <a:pt x="52" y="1288"/>
                  </a:lnTo>
                  <a:lnTo>
                    <a:pt x="1960" y="58"/>
                  </a:lnTo>
                  <a:lnTo>
                    <a:pt x="1924" y="0"/>
                  </a:lnTo>
                  <a:lnTo>
                    <a:pt x="1924" y="0"/>
                  </a:lnTo>
                </a:path>
              </a:pathLst>
            </a:custGeom>
            <a:solidFill>
              <a:srgbClr val="FFF59F"/>
            </a:solidFill>
            <a:ln w="9525" cap="rnd">
              <a:noFill/>
              <a:round/>
              <a:headEnd/>
              <a:tailEnd/>
            </a:ln>
            <a:effectLst/>
          </p:spPr>
          <p:txBody>
            <a:bodyPr/>
            <a:lstStyle/>
            <a:p>
              <a:pPr>
                <a:defRPr/>
              </a:pPr>
              <a:endParaRPr lang="en-US" dirty="0"/>
            </a:p>
          </p:txBody>
        </p:sp>
        <p:sp>
          <p:nvSpPr>
            <p:cNvPr id="75" name="Freeform 1099"/>
            <p:cNvSpPr>
              <a:spLocks/>
            </p:cNvSpPr>
            <p:nvPr/>
          </p:nvSpPr>
          <p:spPr bwMode="auto">
            <a:xfrm>
              <a:off x="1671" y="1506"/>
              <a:ext cx="1946" cy="1270"/>
            </a:xfrm>
            <a:custGeom>
              <a:avLst/>
              <a:gdLst/>
              <a:ahLst/>
              <a:cxnLst>
                <a:cxn ang="0">
                  <a:pos x="1917" y="0"/>
                </a:cxn>
                <a:cxn ang="0">
                  <a:pos x="0" y="1218"/>
                </a:cxn>
                <a:cxn ang="0">
                  <a:pos x="41" y="1269"/>
                </a:cxn>
                <a:cxn ang="0">
                  <a:pos x="1944" y="41"/>
                </a:cxn>
                <a:cxn ang="0">
                  <a:pos x="1917" y="0"/>
                </a:cxn>
                <a:cxn ang="0">
                  <a:pos x="1917" y="0"/>
                </a:cxn>
              </a:cxnLst>
              <a:rect l="0" t="0" r="r" b="b"/>
              <a:pathLst>
                <a:path w="1945" h="1270">
                  <a:moveTo>
                    <a:pt x="1917" y="0"/>
                  </a:moveTo>
                  <a:lnTo>
                    <a:pt x="0" y="1218"/>
                  </a:lnTo>
                  <a:lnTo>
                    <a:pt x="41" y="1269"/>
                  </a:lnTo>
                  <a:lnTo>
                    <a:pt x="1944" y="41"/>
                  </a:lnTo>
                  <a:lnTo>
                    <a:pt x="1917" y="0"/>
                  </a:lnTo>
                  <a:lnTo>
                    <a:pt x="1917" y="0"/>
                  </a:lnTo>
                </a:path>
              </a:pathLst>
            </a:custGeom>
            <a:solidFill>
              <a:srgbClr val="FFF7A7"/>
            </a:solidFill>
            <a:ln w="9525" cap="rnd">
              <a:noFill/>
              <a:round/>
              <a:headEnd/>
              <a:tailEnd/>
            </a:ln>
            <a:effectLst/>
          </p:spPr>
          <p:txBody>
            <a:bodyPr/>
            <a:lstStyle/>
            <a:p>
              <a:pPr>
                <a:defRPr/>
              </a:pPr>
              <a:endParaRPr lang="en-US" dirty="0"/>
            </a:p>
          </p:txBody>
        </p:sp>
        <p:sp>
          <p:nvSpPr>
            <p:cNvPr id="76" name="Freeform 1100"/>
            <p:cNvSpPr>
              <a:spLocks/>
            </p:cNvSpPr>
            <p:nvPr/>
          </p:nvSpPr>
          <p:spPr bwMode="auto">
            <a:xfrm>
              <a:off x="1819" y="1782"/>
              <a:ext cx="2141" cy="1402"/>
            </a:xfrm>
            <a:custGeom>
              <a:avLst/>
              <a:gdLst/>
              <a:ahLst/>
              <a:cxnLst>
                <a:cxn ang="0">
                  <a:pos x="16" y="1338"/>
                </a:cxn>
                <a:cxn ang="0">
                  <a:pos x="8" y="1347"/>
                </a:cxn>
                <a:cxn ang="0">
                  <a:pos x="2" y="1355"/>
                </a:cxn>
                <a:cxn ang="0">
                  <a:pos x="0" y="1365"/>
                </a:cxn>
                <a:cxn ang="0">
                  <a:pos x="2" y="1376"/>
                </a:cxn>
                <a:cxn ang="0">
                  <a:pos x="6" y="1385"/>
                </a:cxn>
                <a:cxn ang="0">
                  <a:pos x="6" y="1385"/>
                </a:cxn>
                <a:cxn ang="0">
                  <a:pos x="12" y="1393"/>
                </a:cxn>
                <a:cxn ang="0">
                  <a:pos x="23" y="1399"/>
                </a:cxn>
                <a:cxn ang="0">
                  <a:pos x="31" y="1402"/>
                </a:cxn>
                <a:cxn ang="0">
                  <a:pos x="44" y="1399"/>
                </a:cxn>
                <a:cxn ang="0">
                  <a:pos x="55" y="1395"/>
                </a:cxn>
                <a:cxn ang="0">
                  <a:pos x="2115" y="61"/>
                </a:cxn>
                <a:cxn ang="0">
                  <a:pos x="2115" y="61"/>
                </a:cxn>
                <a:cxn ang="0">
                  <a:pos x="2124" y="54"/>
                </a:cxn>
                <a:cxn ang="0">
                  <a:pos x="2128" y="46"/>
                </a:cxn>
                <a:cxn ang="0">
                  <a:pos x="2133" y="36"/>
                </a:cxn>
                <a:cxn ang="0">
                  <a:pos x="2130" y="25"/>
                </a:cxn>
                <a:cxn ang="0">
                  <a:pos x="2126" y="15"/>
                </a:cxn>
                <a:cxn ang="0">
                  <a:pos x="2126" y="15"/>
                </a:cxn>
                <a:cxn ang="0">
                  <a:pos x="2119" y="6"/>
                </a:cxn>
                <a:cxn ang="0">
                  <a:pos x="2109" y="2"/>
                </a:cxn>
                <a:cxn ang="0">
                  <a:pos x="2098" y="0"/>
                </a:cxn>
                <a:cxn ang="0">
                  <a:pos x="2090" y="0"/>
                </a:cxn>
                <a:cxn ang="0">
                  <a:pos x="2080" y="4"/>
                </a:cxn>
                <a:cxn ang="0">
                  <a:pos x="16" y="1338"/>
                </a:cxn>
                <a:cxn ang="0">
                  <a:pos x="16" y="1338"/>
                </a:cxn>
              </a:cxnLst>
              <a:rect l="0" t="0" r="r" b="b"/>
              <a:pathLst>
                <a:path w="2134" h="1403">
                  <a:moveTo>
                    <a:pt x="16" y="1338"/>
                  </a:moveTo>
                  <a:lnTo>
                    <a:pt x="8" y="1347"/>
                  </a:lnTo>
                  <a:lnTo>
                    <a:pt x="2" y="1355"/>
                  </a:lnTo>
                  <a:lnTo>
                    <a:pt x="0" y="1365"/>
                  </a:lnTo>
                  <a:lnTo>
                    <a:pt x="2" y="1376"/>
                  </a:lnTo>
                  <a:lnTo>
                    <a:pt x="6" y="1385"/>
                  </a:lnTo>
                  <a:lnTo>
                    <a:pt x="6" y="1385"/>
                  </a:lnTo>
                  <a:lnTo>
                    <a:pt x="12" y="1393"/>
                  </a:lnTo>
                  <a:lnTo>
                    <a:pt x="23" y="1399"/>
                  </a:lnTo>
                  <a:lnTo>
                    <a:pt x="31" y="1402"/>
                  </a:lnTo>
                  <a:lnTo>
                    <a:pt x="44" y="1399"/>
                  </a:lnTo>
                  <a:lnTo>
                    <a:pt x="55" y="1395"/>
                  </a:lnTo>
                  <a:lnTo>
                    <a:pt x="2115" y="61"/>
                  </a:lnTo>
                  <a:lnTo>
                    <a:pt x="2115" y="61"/>
                  </a:lnTo>
                  <a:lnTo>
                    <a:pt x="2124" y="54"/>
                  </a:lnTo>
                  <a:lnTo>
                    <a:pt x="2128" y="46"/>
                  </a:lnTo>
                  <a:lnTo>
                    <a:pt x="2133" y="36"/>
                  </a:lnTo>
                  <a:lnTo>
                    <a:pt x="2130" y="25"/>
                  </a:lnTo>
                  <a:lnTo>
                    <a:pt x="2126" y="15"/>
                  </a:lnTo>
                  <a:lnTo>
                    <a:pt x="2126" y="15"/>
                  </a:lnTo>
                  <a:lnTo>
                    <a:pt x="2119" y="6"/>
                  </a:lnTo>
                  <a:lnTo>
                    <a:pt x="2109" y="2"/>
                  </a:lnTo>
                  <a:lnTo>
                    <a:pt x="2098" y="0"/>
                  </a:lnTo>
                  <a:lnTo>
                    <a:pt x="2090" y="0"/>
                  </a:lnTo>
                  <a:lnTo>
                    <a:pt x="2080" y="4"/>
                  </a:lnTo>
                  <a:lnTo>
                    <a:pt x="16" y="1338"/>
                  </a:lnTo>
                  <a:lnTo>
                    <a:pt x="16" y="1338"/>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77" name="Freeform 1101"/>
            <p:cNvSpPr>
              <a:spLocks/>
            </p:cNvSpPr>
            <p:nvPr/>
          </p:nvSpPr>
          <p:spPr bwMode="auto">
            <a:xfrm>
              <a:off x="1770" y="1721"/>
              <a:ext cx="2121" cy="1401"/>
            </a:xfrm>
            <a:custGeom>
              <a:avLst/>
              <a:gdLst/>
              <a:ahLst/>
              <a:cxnLst>
                <a:cxn ang="0">
                  <a:pos x="17" y="1337"/>
                </a:cxn>
                <a:cxn ang="0">
                  <a:pos x="8" y="1345"/>
                </a:cxn>
                <a:cxn ang="0">
                  <a:pos x="2" y="1353"/>
                </a:cxn>
                <a:cxn ang="0">
                  <a:pos x="0" y="1364"/>
                </a:cxn>
                <a:cxn ang="0">
                  <a:pos x="0" y="1374"/>
                </a:cxn>
                <a:cxn ang="0">
                  <a:pos x="6" y="1385"/>
                </a:cxn>
                <a:cxn ang="0">
                  <a:pos x="6" y="1385"/>
                </a:cxn>
                <a:cxn ang="0">
                  <a:pos x="13" y="1393"/>
                </a:cxn>
                <a:cxn ang="0">
                  <a:pos x="20" y="1397"/>
                </a:cxn>
                <a:cxn ang="0">
                  <a:pos x="31" y="1400"/>
                </a:cxn>
                <a:cxn ang="0">
                  <a:pos x="42" y="1400"/>
                </a:cxn>
                <a:cxn ang="0">
                  <a:pos x="52" y="1395"/>
                </a:cxn>
                <a:cxn ang="0">
                  <a:pos x="2114" y="63"/>
                </a:cxn>
                <a:cxn ang="0">
                  <a:pos x="2114" y="63"/>
                </a:cxn>
                <a:cxn ang="0">
                  <a:pos x="2123" y="54"/>
                </a:cxn>
                <a:cxn ang="0">
                  <a:pos x="2126" y="47"/>
                </a:cxn>
                <a:cxn ang="0">
                  <a:pos x="2129" y="36"/>
                </a:cxn>
                <a:cxn ang="0">
                  <a:pos x="2126" y="25"/>
                </a:cxn>
                <a:cxn ang="0">
                  <a:pos x="2123" y="15"/>
                </a:cxn>
                <a:cxn ang="0">
                  <a:pos x="2123" y="15"/>
                </a:cxn>
                <a:cxn ang="0">
                  <a:pos x="2116" y="6"/>
                </a:cxn>
                <a:cxn ang="0">
                  <a:pos x="2105" y="2"/>
                </a:cxn>
                <a:cxn ang="0">
                  <a:pos x="2098" y="0"/>
                </a:cxn>
                <a:cxn ang="0">
                  <a:pos x="2087" y="0"/>
                </a:cxn>
                <a:cxn ang="0">
                  <a:pos x="2077" y="4"/>
                </a:cxn>
                <a:cxn ang="0">
                  <a:pos x="17" y="1337"/>
                </a:cxn>
                <a:cxn ang="0">
                  <a:pos x="17" y="1337"/>
                </a:cxn>
              </a:cxnLst>
              <a:rect l="0" t="0" r="r" b="b"/>
              <a:pathLst>
                <a:path w="2130" h="1401">
                  <a:moveTo>
                    <a:pt x="17" y="1337"/>
                  </a:moveTo>
                  <a:lnTo>
                    <a:pt x="8" y="1345"/>
                  </a:lnTo>
                  <a:lnTo>
                    <a:pt x="2" y="1353"/>
                  </a:lnTo>
                  <a:lnTo>
                    <a:pt x="0" y="1364"/>
                  </a:lnTo>
                  <a:lnTo>
                    <a:pt x="0" y="1374"/>
                  </a:lnTo>
                  <a:lnTo>
                    <a:pt x="6" y="1385"/>
                  </a:lnTo>
                  <a:lnTo>
                    <a:pt x="6" y="1385"/>
                  </a:lnTo>
                  <a:lnTo>
                    <a:pt x="13" y="1393"/>
                  </a:lnTo>
                  <a:lnTo>
                    <a:pt x="20" y="1397"/>
                  </a:lnTo>
                  <a:lnTo>
                    <a:pt x="31" y="1400"/>
                  </a:lnTo>
                  <a:lnTo>
                    <a:pt x="42" y="1400"/>
                  </a:lnTo>
                  <a:lnTo>
                    <a:pt x="52" y="1395"/>
                  </a:lnTo>
                  <a:lnTo>
                    <a:pt x="2114" y="63"/>
                  </a:lnTo>
                  <a:lnTo>
                    <a:pt x="2114" y="63"/>
                  </a:lnTo>
                  <a:lnTo>
                    <a:pt x="2123" y="54"/>
                  </a:lnTo>
                  <a:lnTo>
                    <a:pt x="2126" y="47"/>
                  </a:lnTo>
                  <a:lnTo>
                    <a:pt x="2129" y="36"/>
                  </a:lnTo>
                  <a:lnTo>
                    <a:pt x="2126" y="25"/>
                  </a:lnTo>
                  <a:lnTo>
                    <a:pt x="2123" y="15"/>
                  </a:lnTo>
                  <a:lnTo>
                    <a:pt x="2123" y="15"/>
                  </a:lnTo>
                  <a:lnTo>
                    <a:pt x="2116" y="6"/>
                  </a:lnTo>
                  <a:lnTo>
                    <a:pt x="2105" y="2"/>
                  </a:lnTo>
                  <a:lnTo>
                    <a:pt x="2098" y="0"/>
                  </a:lnTo>
                  <a:lnTo>
                    <a:pt x="2087" y="0"/>
                  </a:lnTo>
                  <a:lnTo>
                    <a:pt x="2077" y="4"/>
                  </a:lnTo>
                  <a:lnTo>
                    <a:pt x="17" y="1337"/>
                  </a:lnTo>
                  <a:lnTo>
                    <a:pt x="17" y="133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78" name="Freeform 1102"/>
            <p:cNvSpPr>
              <a:spLocks/>
            </p:cNvSpPr>
            <p:nvPr/>
          </p:nvSpPr>
          <p:spPr bwMode="auto">
            <a:xfrm>
              <a:off x="1745" y="1660"/>
              <a:ext cx="2121" cy="1408"/>
            </a:xfrm>
            <a:custGeom>
              <a:avLst/>
              <a:gdLst/>
              <a:ahLst/>
              <a:cxnLst>
                <a:cxn ang="0">
                  <a:pos x="18" y="1327"/>
                </a:cxn>
                <a:cxn ang="0">
                  <a:pos x="8" y="1335"/>
                </a:cxn>
                <a:cxn ang="0">
                  <a:pos x="2" y="1348"/>
                </a:cxn>
                <a:cxn ang="0">
                  <a:pos x="0" y="1360"/>
                </a:cxn>
                <a:cxn ang="0">
                  <a:pos x="2" y="1374"/>
                </a:cxn>
                <a:cxn ang="0">
                  <a:pos x="6" y="1386"/>
                </a:cxn>
                <a:cxn ang="0">
                  <a:pos x="6" y="1386"/>
                </a:cxn>
                <a:cxn ang="0">
                  <a:pos x="14" y="1397"/>
                </a:cxn>
                <a:cxn ang="0">
                  <a:pos x="27" y="1401"/>
                </a:cxn>
                <a:cxn ang="0">
                  <a:pos x="39" y="1406"/>
                </a:cxn>
                <a:cxn ang="0">
                  <a:pos x="52" y="1403"/>
                </a:cxn>
                <a:cxn ang="0">
                  <a:pos x="64" y="1397"/>
                </a:cxn>
                <a:cxn ang="0">
                  <a:pos x="2109" y="78"/>
                </a:cxn>
                <a:cxn ang="0">
                  <a:pos x="2109" y="78"/>
                </a:cxn>
                <a:cxn ang="0">
                  <a:pos x="2117" y="67"/>
                </a:cxn>
                <a:cxn ang="0">
                  <a:pos x="2123" y="57"/>
                </a:cxn>
                <a:cxn ang="0">
                  <a:pos x="2128" y="43"/>
                </a:cxn>
                <a:cxn ang="0">
                  <a:pos x="2125" y="31"/>
                </a:cxn>
                <a:cxn ang="0">
                  <a:pos x="2121" y="18"/>
                </a:cxn>
                <a:cxn ang="0">
                  <a:pos x="2121" y="18"/>
                </a:cxn>
                <a:cxn ang="0">
                  <a:pos x="2111" y="8"/>
                </a:cxn>
                <a:cxn ang="0">
                  <a:pos x="2100" y="2"/>
                </a:cxn>
                <a:cxn ang="0">
                  <a:pos x="2088" y="0"/>
                </a:cxn>
                <a:cxn ang="0">
                  <a:pos x="2075" y="2"/>
                </a:cxn>
                <a:cxn ang="0">
                  <a:pos x="2063" y="6"/>
                </a:cxn>
                <a:cxn ang="0">
                  <a:pos x="18" y="1327"/>
                </a:cxn>
                <a:cxn ang="0">
                  <a:pos x="18" y="1327"/>
                </a:cxn>
              </a:cxnLst>
              <a:rect l="0" t="0" r="r" b="b"/>
              <a:pathLst>
                <a:path w="2129" h="1407">
                  <a:moveTo>
                    <a:pt x="18" y="1327"/>
                  </a:moveTo>
                  <a:lnTo>
                    <a:pt x="8" y="1335"/>
                  </a:lnTo>
                  <a:lnTo>
                    <a:pt x="2" y="1348"/>
                  </a:lnTo>
                  <a:lnTo>
                    <a:pt x="0" y="1360"/>
                  </a:lnTo>
                  <a:lnTo>
                    <a:pt x="2" y="1374"/>
                  </a:lnTo>
                  <a:lnTo>
                    <a:pt x="6" y="1386"/>
                  </a:lnTo>
                  <a:lnTo>
                    <a:pt x="6" y="1386"/>
                  </a:lnTo>
                  <a:lnTo>
                    <a:pt x="14" y="1397"/>
                  </a:lnTo>
                  <a:lnTo>
                    <a:pt x="27" y="1401"/>
                  </a:lnTo>
                  <a:lnTo>
                    <a:pt x="39" y="1406"/>
                  </a:lnTo>
                  <a:lnTo>
                    <a:pt x="52" y="1403"/>
                  </a:lnTo>
                  <a:lnTo>
                    <a:pt x="64" y="1397"/>
                  </a:lnTo>
                  <a:lnTo>
                    <a:pt x="2109" y="78"/>
                  </a:lnTo>
                  <a:lnTo>
                    <a:pt x="2109" y="78"/>
                  </a:lnTo>
                  <a:lnTo>
                    <a:pt x="2117" y="67"/>
                  </a:lnTo>
                  <a:lnTo>
                    <a:pt x="2123" y="57"/>
                  </a:lnTo>
                  <a:lnTo>
                    <a:pt x="2128" y="43"/>
                  </a:lnTo>
                  <a:lnTo>
                    <a:pt x="2125" y="31"/>
                  </a:lnTo>
                  <a:lnTo>
                    <a:pt x="2121" y="18"/>
                  </a:lnTo>
                  <a:lnTo>
                    <a:pt x="2121" y="18"/>
                  </a:lnTo>
                  <a:lnTo>
                    <a:pt x="2111" y="8"/>
                  </a:lnTo>
                  <a:lnTo>
                    <a:pt x="2100" y="2"/>
                  </a:lnTo>
                  <a:lnTo>
                    <a:pt x="2088" y="0"/>
                  </a:lnTo>
                  <a:lnTo>
                    <a:pt x="2075" y="2"/>
                  </a:lnTo>
                  <a:lnTo>
                    <a:pt x="2063" y="6"/>
                  </a:lnTo>
                  <a:lnTo>
                    <a:pt x="18" y="1327"/>
                  </a:lnTo>
                  <a:lnTo>
                    <a:pt x="18" y="132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79" name="Freeform 1103"/>
            <p:cNvSpPr>
              <a:spLocks/>
            </p:cNvSpPr>
            <p:nvPr/>
          </p:nvSpPr>
          <p:spPr bwMode="auto">
            <a:xfrm>
              <a:off x="1695" y="1575"/>
              <a:ext cx="2136" cy="1416"/>
            </a:xfrm>
            <a:custGeom>
              <a:avLst/>
              <a:gdLst/>
              <a:ahLst/>
              <a:cxnLst>
                <a:cxn ang="0">
                  <a:pos x="82" y="1408"/>
                </a:cxn>
                <a:cxn ang="0">
                  <a:pos x="73" y="1410"/>
                </a:cxn>
                <a:cxn ang="0">
                  <a:pos x="64" y="1414"/>
                </a:cxn>
                <a:cxn ang="0">
                  <a:pos x="57" y="1414"/>
                </a:cxn>
                <a:cxn ang="0">
                  <a:pos x="50" y="1417"/>
                </a:cxn>
                <a:cxn ang="0">
                  <a:pos x="41" y="1414"/>
                </a:cxn>
                <a:cxn ang="0">
                  <a:pos x="34" y="1412"/>
                </a:cxn>
                <a:cxn ang="0">
                  <a:pos x="25" y="1408"/>
                </a:cxn>
                <a:cxn ang="0">
                  <a:pos x="18" y="1403"/>
                </a:cxn>
                <a:cxn ang="0">
                  <a:pos x="13" y="1397"/>
                </a:cxn>
                <a:cxn ang="0">
                  <a:pos x="8" y="1391"/>
                </a:cxn>
                <a:cxn ang="0">
                  <a:pos x="8" y="1391"/>
                </a:cxn>
                <a:cxn ang="0">
                  <a:pos x="4" y="1382"/>
                </a:cxn>
                <a:cxn ang="0">
                  <a:pos x="2" y="1376"/>
                </a:cxn>
                <a:cxn ang="0">
                  <a:pos x="0" y="1368"/>
                </a:cxn>
                <a:cxn ang="0">
                  <a:pos x="0" y="1359"/>
                </a:cxn>
                <a:cxn ang="0">
                  <a:pos x="0" y="1350"/>
                </a:cxn>
                <a:cxn ang="0">
                  <a:pos x="4" y="1345"/>
                </a:cxn>
                <a:cxn ang="0">
                  <a:pos x="6" y="1336"/>
                </a:cxn>
                <a:cxn ang="0">
                  <a:pos x="13" y="1330"/>
                </a:cxn>
                <a:cxn ang="0">
                  <a:pos x="16" y="1323"/>
                </a:cxn>
                <a:cxn ang="0">
                  <a:pos x="25" y="1320"/>
                </a:cxn>
                <a:cxn ang="0">
                  <a:pos x="2052" y="7"/>
                </a:cxn>
                <a:cxn ang="0">
                  <a:pos x="2052" y="7"/>
                </a:cxn>
                <a:cxn ang="0">
                  <a:pos x="2061" y="3"/>
                </a:cxn>
                <a:cxn ang="0">
                  <a:pos x="2067" y="0"/>
                </a:cxn>
                <a:cxn ang="0">
                  <a:pos x="2075" y="0"/>
                </a:cxn>
                <a:cxn ang="0">
                  <a:pos x="2084" y="0"/>
                </a:cxn>
                <a:cxn ang="0">
                  <a:pos x="2093" y="0"/>
                </a:cxn>
                <a:cxn ang="0">
                  <a:pos x="2100" y="2"/>
                </a:cxn>
                <a:cxn ang="0">
                  <a:pos x="2107" y="5"/>
                </a:cxn>
                <a:cxn ang="0">
                  <a:pos x="2114" y="9"/>
                </a:cxn>
                <a:cxn ang="0">
                  <a:pos x="2120" y="16"/>
                </a:cxn>
                <a:cxn ang="0">
                  <a:pos x="2126" y="23"/>
                </a:cxn>
                <a:cxn ang="0">
                  <a:pos x="2126" y="23"/>
                </a:cxn>
                <a:cxn ang="0">
                  <a:pos x="2130" y="28"/>
                </a:cxn>
                <a:cxn ang="0">
                  <a:pos x="2132" y="37"/>
                </a:cxn>
                <a:cxn ang="0">
                  <a:pos x="2135" y="46"/>
                </a:cxn>
                <a:cxn ang="0">
                  <a:pos x="2135" y="53"/>
                </a:cxn>
                <a:cxn ang="0">
                  <a:pos x="2132" y="62"/>
                </a:cxn>
                <a:cxn ang="0">
                  <a:pos x="2130" y="69"/>
                </a:cxn>
                <a:cxn ang="0">
                  <a:pos x="2126" y="77"/>
                </a:cxn>
                <a:cxn ang="0">
                  <a:pos x="2121" y="83"/>
                </a:cxn>
                <a:cxn ang="0">
                  <a:pos x="2118" y="90"/>
                </a:cxn>
                <a:cxn ang="0">
                  <a:pos x="2109" y="94"/>
                </a:cxn>
                <a:cxn ang="0">
                  <a:pos x="82" y="1408"/>
                </a:cxn>
                <a:cxn ang="0">
                  <a:pos x="82" y="1408"/>
                </a:cxn>
              </a:cxnLst>
              <a:rect l="0" t="0" r="r" b="b"/>
              <a:pathLst>
                <a:path w="2136" h="1418">
                  <a:moveTo>
                    <a:pt x="82" y="1408"/>
                  </a:moveTo>
                  <a:lnTo>
                    <a:pt x="73" y="1410"/>
                  </a:lnTo>
                  <a:lnTo>
                    <a:pt x="64" y="1414"/>
                  </a:lnTo>
                  <a:lnTo>
                    <a:pt x="57" y="1414"/>
                  </a:lnTo>
                  <a:lnTo>
                    <a:pt x="50" y="1417"/>
                  </a:lnTo>
                  <a:lnTo>
                    <a:pt x="41" y="1414"/>
                  </a:lnTo>
                  <a:lnTo>
                    <a:pt x="34" y="1412"/>
                  </a:lnTo>
                  <a:lnTo>
                    <a:pt x="25" y="1408"/>
                  </a:lnTo>
                  <a:lnTo>
                    <a:pt x="18" y="1403"/>
                  </a:lnTo>
                  <a:lnTo>
                    <a:pt x="13" y="1397"/>
                  </a:lnTo>
                  <a:lnTo>
                    <a:pt x="8" y="1391"/>
                  </a:lnTo>
                  <a:lnTo>
                    <a:pt x="8" y="1391"/>
                  </a:lnTo>
                  <a:lnTo>
                    <a:pt x="4" y="1382"/>
                  </a:lnTo>
                  <a:lnTo>
                    <a:pt x="2" y="1376"/>
                  </a:lnTo>
                  <a:lnTo>
                    <a:pt x="0" y="1368"/>
                  </a:lnTo>
                  <a:lnTo>
                    <a:pt x="0" y="1359"/>
                  </a:lnTo>
                  <a:lnTo>
                    <a:pt x="0" y="1350"/>
                  </a:lnTo>
                  <a:lnTo>
                    <a:pt x="4" y="1345"/>
                  </a:lnTo>
                  <a:lnTo>
                    <a:pt x="6" y="1336"/>
                  </a:lnTo>
                  <a:lnTo>
                    <a:pt x="13" y="1330"/>
                  </a:lnTo>
                  <a:lnTo>
                    <a:pt x="16" y="1323"/>
                  </a:lnTo>
                  <a:lnTo>
                    <a:pt x="25" y="1320"/>
                  </a:lnTo>
                  <a:lnTo>
                    <a:pt x="2052" y="7"/>
                  </a:lnTo>
                  <a:lnTo>
                    <a:pt x="2052" y="7"/>
                  </a:lnTo>
                  <a:lnTo>
                    <a:pt x="2061" y="3"/>
                  </a:lnTo>
                  <a:lnTo>
                    <a:pt x="2067" y="0"/>
                  </a:lnTo>
                  <a:lnTo>
                    <a:pt x="2075" y="0"/>
                  </a:lnTo>
                  <a:lnTo>
                    <a:pt x="2084" y="0"/>
                  </a:lnTo>
                  <a:lnTo>
                    <a:pt x="2093" y="0"/>
                  </a:lnTo>
                  <a:lnTo>
                    <a:pt x="2100" y="2"/>
                  </a:lnTo>
                  <a:lnTo>
                    <a:pt x="2107" y="5"/>
                  </a:lnTo>
                  <a:lnTo>
                    <a:pt x="2114" y="9"/>
                  </a:lnTo>
                  <a:lnTo>
                    <a:pt x="2120" y="16"/>
                  </a:lnTo>
                  <a:lnTo>
                    <a:pt x="2126" y="23"/>
                  </a:lnTo>
                  <a:lnTo>
                    <a:pt x="2126" y="23"/>
                  </a:lnTo>
                  <a:lnTo>
                    <a:pt x="2130" y="28"/>
                  </a:lnTo>
                  <a:lnTo>
                    <a:pt x="2132" y="37"/>
                  </a:lnTo>
                  <a:lnTo>
                    <a:pt x="2135" y="46"/>
                  </a:lnTo>
                  <a:lnTo>
                    <a:pt x="2135" y="53"/>
                  </a:lnTo>
                  <a:lnTo>
                    <a:pt x="2132" y="62"/>
                  </a:lnTo>
                  <a:lnTo>
                    <a:pt x="2130" y="69"/>
                  </a:lnTo>
                  <a:lnTo>
                    <a:pt x="2126" y="77"/>
                  </a:lnTo>
                  <a:lnTo>
                    <a:pt x="2121" y="83"/>
                  </a:lnTo>
                  <a:lnTo>
                    <a:pt x="2118" y="90"/>
                  </a:lnTo>
                  <a:lnTo>
                    <a:pt x="2109" y="94"/>
                  </a:lnTo>
                  <a:lnTo>
                    <a:pt x="82" y="1408"/>
                  </a:lnTo>
                  <a:lnTo>
                    <a:pt x="82" y="1408"/>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80" name="Freeform 1104"/>
            <p:cNvSpPr>
              <a:spLocks/>
            </p:cNvSpPr>
            <p:nvPr/>
          </p:nvSpPr>
          <p:spPr bwMode="auto">
            <a:xfrm>
              <a:off x="1498" y="1290"/>
              <a:ext cx="2121" cy="1401"/>
            </a:xfrm>
            <a:custGeom>
              <a:avLst/>
              <a:gdLst/>
              <a:ahLst/>
              <a:cxnLst>
                <a:cxn ang="0">
                  <a:pos x="52" y="1397"/>
                </a:cxn>
                <a:cxn ang="0">
                  <a:pos x="42" y="1402"/>
                </a:cxn>
                <a:cxn ang="0">
                  <a:pos x="31" y="1402"/>
                </a:cxn>
                <a:cxn ang="0">
                  <a:pos x="22" y="1399"/>
                </a:cxn>
                <a:cxn ang="0">
                  <a:pos x="13" y="1395"/>
                </a:cxn>
                <a:cxn ang="0">
                  <a:pos x="4" y="1386"/>
                </a:cxn>
                <a:cxn ang="0">
                  <a:pos x="4" y="1386"/>
                </a:cxn>
                <a:cxn ang="0">
                  <a:pos x="0" y="1376"/>
                </a:cxn>
                <a:cxn ang="0">
                  <a:pos x="0" y="1365"/>
                </a:cxn>
                <a:cxn ang="0">
                  <a:pos x="2" y="1355"/>
                </a:cxn>
                <a:cxn ang="0">
                  <a:pos x="6" y="1347"/>
                </a:cxn>
                <a:cxn ang="0">
                  <a:pos x="15" y="1338"/>
                </a:cxn>
                <a:cxn ang="0">
                  <a:pos x="2079" y="6"/>
                </a:cxn>
                <a:cxn ang="0">
                  <a:pos x="2079" y="6"/>
                </a:cxn>
                <a:cxn ang="0">
                  <a:pos x="2089" y="0"/>
                </a:cxn>
                <a:cxn ang="0">
                  <a:pos x="2100" y="0"/>
                </a:cxn>
                <a:cxn ang="0">
                  <a:pos x="2110" y="2"/>
                </a:cxn>
                <a:cxn ang="0">
                  <a:pos x="2118" y="8"/>
                </a:cxn>
                <a:cxn ang="0">
                  <a:pos x="2127" y="17"/>
                </a:cxn>
                <a:cxn ang="0">
                  <a:pos x="2127" y="17"/>
                </a:cxn>
                <a:cxn ang="0">
                  <a:pos x="2131" y="25"/>
                </a:cxn>
                <a:cxn ang="0">
                  <a:pos x="2131" y="36"/>
                </a:cxn>
                <a:cxn ang="0">
                  <a:pos x="2128" y="46"/>
                </a:cxn>
                <a:cxn ang="0">
                  <a:pos x="2123" y="57"/>
                </a:cxn>
                <a:cxn ang="0">
                  <a:pos x="2116" y="63"/>
                </a:cxn>
                <a:cxn ang="0">
                  <a:pos x="52" y="1397"/>
                </a:cxn>
                <a:cxn ang="0">
                  <a:pos x="52" y="1397"/>
                </a:cxn>
              </a:cxnLst>
              <a:rect l="0" t="0" r="r" b="b"/>
              <a:pathLst>
                <a:path w="2132" h="1403">
                  <a:moveTo>
                    <a:pt x="52" y="1397"/>
                  </a:moveTo>
                  <a:lnTo>
                    <a:pt x="42" y="1402"/>
                  </a:lnTo>
                  <a:lnTo>
                    <a:pt x="31" y="1402"/>
                  </a:lnTo>
                  <a:lnTo>
                    <a:pt x="22" y="1399"/>
                  </a:lnTo>
                  <a:lnTo>
                    <a:pt x="13" y="1395"/>
                  </a:lnTo>
                  <a:lnTo>
                    <a:pt x="4" y="1386"/>
                  </a:lnTo>
                  <a:lnTo>
                    <a:pt x="4" y="1386"/>
                  </a:lnTo>
                  <a:lnTo>
                    <a:pt x="0" y="1376"/>
                  </a:lnTo>
                  <a:lnTo>
                    <a:pt x="0" y="1365"/>
                  </a:lnTo>
                  <a:lnTo>
                    <a:pt x="2" y="1355"/>
                  </a:lnTo>
                  <a:lnTo>
                    <a:pt x="6" y="1347"/>
                  </a:lnTo>
                  <a:lnTo>
                    <a:pt x="15" y="1338"/>
                  </a:lnTo>
                  <a:lnTo>
                    <a:pt x="2079" y="6"/>
                  </a:lnTo>
                  <a:lnTo>
                    <a:pt x="2079" y="6"/>
                  </a:lnTo>
                  <a:lnTo>
                    <a:pt x="2089" y="0"/>
                  </a:lnTo>
                  <a:lnTo>
                    <a:pt x="2100" y="0"/>
                  </a:lnTo>
                  <a:lnTo>
                    <a:pt x="2110" y="2"/>
                  </a:lnTo>
                  <a:lnTo>
                    <a:pt x="2118" y="8"/>
                  </a:lnTo>
                  <a:lnTo>
                    <a:pt x="2127" y="17"/>
                  </a:lnTo>
                  <a:lnTo>
                    <a:pt x="2127" y="17"/>
                  </a:lnTo>
                  <a:lnTo>
                    <a:pt x="2131" y="25"/>
                  </a:lnTo>
                  <a:lnTo>
                    <a:pt x="2131" y="36"/>
                  </a:lnTo>
                  <a:lnTo>
                    <a:pt x="2128" y="46"/>
                  </a:lnTo>
                  <a:lnTo>
                    <a:pt x="2123" y="57"/>
                  </a:lnTo>
                  <a:lnTo>
                    <a:pt x="2116" y="63"/>
                  </a:lnTo>
                  <a:lnTo>
                    <a:pt x="52" y="1397"/>
                  </a:lnTo>
                  <a:lnTo>
                    <a:pt x="52" y="139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81" name="Freeform 1105"/>
            <p:cNvSpPr>
              <a:spLocks/>
            </p:cNvSpPr>
            <p:nvPr/>
          </p:nvSpPr>
          <p:spPr bwMode="auto">
            <a:xfrm>
              <a:off x="1523" y="1329"/>
              <a:ext cx="2121" cy="1401"/>
            </a:xfrm>
            <a:custGeom>
              <a:avLst/>
              <a:gdLst/>
              <a:ahLst/>
              <a:cxnLst>
                <a:cxn ang="0">
                  <a:pos x="52" y="1393"/>
                </a:cxn>
                <a:cxn ang="0">
                  <a:pos x="41" y="1397"/>
                </a:cxn>
                <a:cxn ang="0">
                  <a:pos x="31" y="1400"/>
                </a:cxn>
                <a:cxn ang="0">
                  <a:pos x="20" y="1397"/>
                </a:cxn>
                <a:cxn ang="0">
                  <a:pos x="12" y="1393"/>
                </a:cxn>
                <a:cxn ang="0">
                  <a:pos x="6" y="1384"/>
                </a:cxn>
                <a:cxn ang="0">
                  <a:pos x="6" y="1384"/>
                </a:cxn>
                <a:cxn ang="0">
                  <a:pos x="2" y="1374"/>
                </a:cxn>
                <a:cxn ang="0">
                  <a:pos x="0" y="1363"/>
                </a:cxn>
                <a:cxn ang="0">
                  <a:pos x="2" y="1352"/>
                </a:cxn>
                <a:cxn ang="0">
                  <a:pos x="6" y="1345"/>
                </a:cxn>
                <a:cxn ang="0">
                  <a:pos x="14" y="1336"/>
                </a:cxn>
                <a:cxn ang="0">
                  <a:pos x="2076" y="4"/>
                </a:cxn>
                <a:cxn ang="0">
                  <a:pos x="2076" y="4"/>
                </a:cxn>
                <a:cxn ang="0">
                  <a:pos x="2087" y="0"/>
                </a:cxn>
                <a:cxn ang="0">
                  <a:pos x="2094" y="0"/>
                </a:cxn>
                <a:cxn ang="0">
                  <a:pos x="2105" y="2"/>
                </a:cxn>
                <a:cxn ang="0">
                  <a:pos x="2116" y="6"/>
                </a:cxn>
                <a:cxn ang="0">
                  <a:pos x="2122" y="14"/>
                </a:cxn>
                <a:cxn ang="0">
                  <a:pos x="2122" y="14"/>
                </a:cxn>
                <a:cxn ang="0">
                  <a:pos x="2126" y="25"/>
                </a:cxn>
                <a:cxn ang="0">
                  <a:pos x="2129" y="35"/>
                </a:cxn>
                <a:cxn ang="0">
                  <a:pos x="2126" y="46"/>
                </a:cxn>
                <a:cxn ang="0">
                  <a:pos x="2120" y="54"/>
                </a:cxn>
                <a:cxn ang="0">
                  <a:pos x="2112" y="60"/>
                </a:cxn>
                <a:cxn ang="0">
                  <a:pos x="52" y="1393"/>
                </a:cxn>
                <a:cxn ang="0">
                  <a:pos x="52" y="1393"/>
                </a:cxn>
              </a:cxnLst>
              <a:rect l="0" t="0" r="r" b="b"/>
              <a:pathLst>
                <a:path w="2130" h="1401">
                  <a:moveTo>
                    <a:pt x="52" y="1393"/>
                  </a:moveTo>
                  <a:lnTo>
                    <a:pt x="41" y="1397"/>
                  </a:lnTo>
                  <a:lnTo>
                    <a:pt x="31" y="1400"/>
                  </a:lnTo>
                  <a:lnTo>
                    <a:pt x="20" y="1397"/>
                  </a:lnTo>
                  <a:lnTo>
                    <a:pt x="12" y="1393"/>
                  </a:lnTo>
                  <a:lnTo>
                    <a:pt x="6" y="1384"/>
                  </a:lnTo>
                  <a:lnTo>
                    <a:pt x="6" y="1384"/>
                  </a:lnTo>
                  <a:lnTo>
                    <a:pt x="2" y="1374"/>
                  </a:lnTo>
                  <a:lnTo>
                    <a:pt x="0" y="1363"/>
                  </a:lnTo>
                  <a:lnTo>
                    <a:pt x="2" y="1352"/>
                  </a:lnTo>
                  <a:lnTo>
                    <a:pt x="6" y="1345"/>
                  </a:lnTo>
                  <a:lnTo>
                    <a:pt x="14" y="1336"/>
                  </a:lnTo>
                  <a:lnTo>
                    <a:pt x="2076" y="4"/>
                  </a:lnTo>
                  <a:lnTo>
                    <a:pt x="2076" y="4"/>
                  </a:lnTo>
                  <a:lnTo>
                    <a:pt x="2087" y="0"/>
                  </a:lnTo>
                  <a:lnTo>
                    <a:pt x="2094" y="0"/>
                  </a:lnTo>
                  <a:lnTo>
                    <a:pt x="2105" y="2"/>
                  </a:lnTo>
                  <a:lnTo>
                    <a:pt x="2116" y="6"/>
                  </a:lnTo>
                  <a:lnTo>
                    <a:pt x="2122" y="14"/>
                  </a:lnTo>
                  <a:lnTo>
                    <a:pt x="2122" y="14"/>
                  </a:lnTo>
                  <a:lnTo>
                    <a:pt x="2126" y="25"/>
                  </a:lnTo>
                  <a:lnTo>
                    <a:pt x="2129" y="35"/>
                  </a:lnTo>
                  <a:lnTo>
                    <a:pt x="2126" y="46"/>
                  </a:lnTo>
                  <a:lnTo>
                    <a:pt x="2120" y="54"/>
                  </a:lnTo>
                  <a:lnTo>
                    <a:pt x="2112" y="60"/>
                  </a:lnTo>
                  <a:lnTo>
                    <a:pt x="52" y="1393"/>
                  </a:lnTo>
                  <a:lnTo>
                    <a:pt x="52" y="139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82" name="Freeform 1106"/>
            <p:cNvSpPr>
              <a:spLocks/>
            </p:cNvSpPr>
            <p:nvPr/>
          </p:nvSpPr>
          <p:spPr bwMode="auto">
            <a:xfrm>
              <a:off x="1572" y="1388"/>
              <a:ext cx="2121" cy="1409"/>
            </a:xfrm>
            <a:custGeom>
              <a:avLst/>
              <a:gdLst/>
              <a:ahLst/>
              <a:cxnLst>
                <a:cxn ang="0">
                  <a:pos x="65" y="1400"/>
                </a:cxn>
                <a:cxn ang="0">
                  <a:pos x="52" y="1404"/>
                </a:cxn>
                <a:cxn ang="0">
                  <a:pos x="40" y="1407"/>
                </a:cxn>
                <a:cxn ang="0">
                  <a:pos x="27" y="1404"/>
                </a:cxn>
                <a:cxn ang="0">
                  <a:pos x="17" y="1398"/>
                </a:cxn>
                <a:cxn ang="0">
                  <a:pos x="6" y="1388"/>
                </a:cxn>
                <a:cxn ang="0">
                  <a:pos x="6" y="1388"/>
                </a:cxn>
                <a:cxn ang="0">
                  <a:pos x="2" y="1375"/>
                </a:cxn>
                <a:cxn ang="0">
                  <a:pos x="0" y="1362"/>
                </a:cxn>
                <a:cxn ang="0">
                  <a:pos x="2" y="1349"/>
                </a:cxn>
                <a:cxn ang="0">
                  <a:pos x="10" y="1339"/>
                </a:cxn>
                <a:cxn ang="0">
                  <a:pos x="19" y="1328"/>
                </a:cxn>
                <a:cxn ang="0">
                  <a:pos x="2063" y="6"/>
                </a:cxn>
                <a:cxn ang="0">
                  <a:pos x="2063" y="6"/>
                </a:cxn>
                <a:cxn ang="0">
                  <a:pos x="2076" y="2"/>
                </a:cxn>
                <a:cxn ang="0">
                  <a:pos x="2088" y="0"/>
                </a:cxn>
                <a:cxn ang="0">
                  <a:pos x="2101" y="2"/>
                </a:cxn>
                <a:cxn ang="0">
                  <a:pos x="2113" y="8"/>
                </a:cxn>
                <a:cxn ang="0">
                  <a:pos x="2122" y="19"/>
                </a:cxn>
                <a:cxn ang="0">
                  <a:pos x="2122" y="19"/>
                </a:cxn>
                <a:cxn ang="0">
                  <a:pos x="2126" y="31"/>
                </a:cxn>
                <a:cxn ang="0">
                  <a:pos x="2128" y="45"/>
                </a:cxn>
                <a:cxn ang="0">
                  <a:pos x="2126" y="57"/>
                </a:cxn>
                <a:cxn ang="0">
                  <a:pos x="2118" y="68"/>
                </a:cxn>
                <a:cxn ang="0">
                  <a:pos x="2109" y="78"/>
                </a:cxn>
                <a:cxn ang="0">
                  <a:pos x="65" y="1400"/>
                </a:cxn>
                <a:cxn ang="0">
                  <a:pos x="65" y="1400"/>
                </a:cxn>
              </a:cxnLst>
              <a:rect l="0" t="0" r="r" b="b"/>
              <a:pathLst>
                <a:path w="2129" h="1408">
                  <a:moveTo>
                    <a:pt x="65" y="1400"/>
                  </a:moveTo>
                  <a:lnTo>
                    <a:pt x="52" y="1404"/>
                  </a:lnTo>
                  <a:lnTo>
                    <a:pt x="40" y="1407"/>
                  </a:lnTo>
                  <a:lnTo>
                    <a:pt x="27" y="1404"/>
                  </a:lnTo>
                  <a:lnTo>
                    <a:pt x="17" y="1398"/>
                  </a:lnTo>
                  <a:lnTo>
                    <a:pt x="6" y="1388"/>
                  </a:lnTo>
                  <a:lnTo>
                    <a:pt x="6" y="1388"/>
                  </a:lnTo>
                  <a:lnTo>
                    <a:pt x="2" y="1375"/>
                  </a:lnTo>
                  <a:lnTo>
                    <a:pt x="0" y="1362"/>
                  </a:lnTo>
                  <a:lnTo>
                    <a:pt x="2" y="1349"/>
                  </a:lnTo>
                  <a:lnTo>
                    <a:pt x="10" y="1339"/>
                  </a:lnTo>
                  <a:lnTo>
                    <a:pt x="19" y="1328"/>
                  </a:lnTo>
                  <a:lnTo>
                    <a:pt x="2063" y="6"/>
                  </a:lnTo>
                  <a:lnTo>
                    <a:pt x="2063" y="6"/>
                  </a:lnTo>
                  <a:lnTo>
                    <a:pt x="2076" y="2"/>
                  </a:lnTo>
                  <a:lnTo>
                    <a:pt x="2088" y="0"/>
                  </a:lnTo>
                  <a:lnTo>
                    <a:pt x="2101" y="2"/>
                  </a:lnTo>
                  <a:lnTo>
                    <a:pt x="2113" y="8"/>
                  </a:lnTo>
                  <a:lnTo>
                    <a:pt x="2122" y="19"/>
                  </a:lnTo>
                  <a:lnTo>
                    <a:pt x="2122" y="19"/>
                  </a:lnTo>
                  <a:lnTo>
                    <a:pt x="2126" y="31"/>
                  </a:lnTo>
                  <a:lnTo>
                    <a:pt x="2128" y="45"/>
                  </a:lnTo>
                  <a:lnTo>
                    <a:pt x="2126" y="57"/>
                  </a:lnTo>
                  <a:lnTo>
                    <a:pt x="2118" y="68"/>
                  </a:lnTo>
                  <a:lnTo>
                    <a:pt x="2109" y="78"/>
                  </a:lnTo>
                  <a:lnTo>
                    <a:pt x="65" y="1400"/>
                  </a:lnTo>
                  <a:lnTo>
                    <a:pt x="65" y="140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83" name="Freeform 1107"/>
            <p:cNvSpPr>
              <a:spLocks/>
            </p:cNvSpPr>
            <p:nvPr/>
          </p:nvSpPr>
          <p:spPr bwMode="auto">
            <a:xfrm>
              <a:off x="1635" y="1483"/>
              <a:ext cx="2136" cy="1416"/>
            </a:xfrm>
            <a:custGeom>
              <a:avLst/>
              <a:gdLst/>
              <a:ahLst/>
              <a:cxnLst>
                <a:cxn ang="0">
                  <a:pos x="25" y="1321"/>
                </a:cxn>
                <a:cxn ang="0">
                  <a:pos x="17" y="1325"/>
                </a:cxn>
                <a:cxn ang="0">
                  <a:pos x="13" y="1332"/>
                </a:cxn>
                <a:cxn ang="0">
                  <a:pos x="8" y="1339"/>
                </a:cxn>
                <a:cxn ang="0">
                  <a:pos x="4" y="1346"/>
                </a:cxn>
                <a:cxn ang="0">
                  <a:pos x="2" y="1353"/>
                </a:cxn>
                <a:cxn ang="0">
                  <a:pos x="0" y="1362"/>
                </a:cxn>
                <a:cxn ang="0">
                  <a:pos x="0" y="1369"/>
                </a:cxn>
                <a:cxn ang="0">
                  <a:pos x="2" y="1378"/>
                </a:cxn>
                <a:cxn ang="0">
                  <a:pos x="4" y="1385"/>
                </a:cxn>
                <a:cxn ang="0">
                  <a:pos x="8" y="1392"/>
                </a:cxn>
                <a:cxn ang="0">
                  <a:pos x="8" y="1392"/>
                </a:cxn>
                <a:cxn ang="0">
                  <a:pos x="15" y="1399"/>
                </a:cxn>
                <a:cxn ang="0">
                  <a:pos x="21" y="1406"/>
                </a:cxn>
                <a:cxn ang="0">
                  <a:pos x="27" y="1410"/>
                </a:cxn>
                <a:cxn ang="0">
                  <a:pos x="34" y="1414"/>
                </a:cxn>
                <a:cxn ang="0">
                  <a:pos x="42" y="1416"/>
                </a:cxn>
                <a:cxn ang="0">
                  <a:pos x="50" y="1416"/>
                </a:cxn>
                <a:cxn ang="0">
                  <a:pos x="59" y="1416"/>
                </a:cxn>
                <a:cxn ang="0">
                  <a:pos x="68" y="1416"/>
                </a:cxn>
                <a:cxn ang="0">
                  <a:pos x="73" y="1412"/>
                </a:cxn>
                <a:cxn ang="0">
                  <a:pos x="82" y="1408"/>
                </a:cxn>
                <a:cxn ang="0">
                  <a:pos x="2109" y="96"/>
                </a:cxn>
                <a:cxn ang="0">
                  <a:pos x="2109" y="96"/>
                </a:cxn>
                <a:cxn ang="0">
                  <a:pos x="2118" y="93"/>
                </a:cxn>
                <a:cxn ang="0">
                  <a:pos x="2122" y="86"/>
                </a:cxn>
                <a:cxn ang="0">
                  <a:pos x="2127" y="80"/>
                </a:cxn>
                <a:cxn ang="0">
                  <a:pos x="2130" y="71"/>
                </a:cxn>
                <a:cxn ang="0">
                  <a:pos x="2132" y="65"/>
                </a:cxn>
                <a:cxn ang="0">
                  <a:pos x="2135" y="57"/>
                </a:cxn>
                <a:cxn ang="0">
                  <a:pos x="2135" y="48"/>
                </a:cxn>
                <a:cxn ang="0">
                  <a:pos x="2132" y="40"/>
                </a:cxn>
                <a:cxn ang="0">
                  <a:pos x="2130" y="31"/>
                </a:cxn>
                <a:cxn ang="0">
                  <a:pos x="2127" y="25"/>
                </a:cxn>
                <a:cxn ang="0">
                  <a:pos x="2127" y="25"/>
                </a:cxn>
                <a:cxn ang="0">
                  <a:pos x="2120" y="19"/>
                </a:cxn>
                <a:cxn ang="0">
                  <a:pos x="2114" y="13"/>
                </a:cxn>
                <a:cxn ang="0">
                  <a:pos x="2107" y="8"/>
                </a:cxn>
                <a:cxn ang="0">
                  <a:pos x="2102" y="4"/>
                </a:cxn>
                <a:cxn ang="0">
                  <a:pos x="2093" y="2"/>
                </a:cxn>
                <a:cxn ang="0">
                  <a:pos x="2084" y="0"/>
                </a:cxn>
                <a:cxn ang="0">
                  <a:pos x="2076" y="2"/>
                </a:cxn>
                <a:cxn ang="0">
                  <a:pos x="2070" y="2"/>
                </a:cxn>
                <a:cxn ang="0">
                  <a:pos x="2061" y="6"/>
                </a:cxn>
                <a:cxn ang="0">
                  <a:pos x="2053" y="8"/>
                </a:cxn>
                <a:cxn ang="0">
                  <a:pos x="25" y="1321"/>
                </a:cxn>
                <a:cxn ang="0">
                  <a:pos x="25" y="1321"/>
                </a:cxn>
              </a:cxnLst>
              <a:rect l="0" t="0" r="r" b="b"/>
              <a:pathLst>
                <a:path w="2136" h="1417">
                  <a:moveTo>
                    <a:pt x="25" y="1321"/>
                  </a:moveTo>
                  <a:lnTo>
                    <a:pt x="17" y="1325"/>
                  </a:lnTo>
                  <a:lnTo>
                    <a:pt x="13" y="1332"/>
                  </a:lnTo>
                  <a:lnTo>
                    <a:pt x="8" y="1339"/>
                  </a:lnTo>
                  <a:lnTo>
                    <a:pt x="4" y="1346"/>
                  </a:lnTo>
                  <a:lnTo>
                    <a:pt x="2" y="1353"/>
                  </a:lnTo>
                  <a:lnTo>
                    <a:pt x="0" y="1362"/>
                  </a:lnTo>
                  <a:lnTo>
                    <a:pt x="0" y="1369"/>
                  </a:lnTo>
                  <a:lnTo>
                    <a:pt x="2" y="1378"/>
                  </a:lnTo>
                  <a:lnTo>
                    <a:pt x="4" y="1385"/>
                  </a:lnTo>
                  <a:lnTo>
                    <a:pt x="8" y="1392"/>
                  </a:lnTo>
                  <a:lnTo>
                    <a:pt x="8" y="1392"/>
                  </a:lnTo>
                  <a:lnTo>
                    <a:pt x="15" y="1399"/>
                  </a:lnTo>
                  <a:lnTo>
                    <a:pt x="21" y="1406"/>
                  </a:lnTo>
                  <a:lnTo>
                    <a:pt x="27" y="1410"/>
                  </a:lnTo>
                  <a:lnTo>
                    <a:pt x="34" y="1414"/>
                  </a:lnTo>
                  <a:lnTo>
                    <a:pt x="42" y="1416"/>
                  </a:lnTo>
                  <a:lnTo>
                    <a:pt x="50" y="1416"/>
                  </a:lnTo>
                  <a:lnTo>
                    <a:pt x="59" y="1416"/>
                  </a:lnTo>
                  <a:lnTo>
                    <a:pt x="68" y="1416"/>
                  </a:lnTo>
                  <a:lnTo>
                    <a:pt x="73" y="1412"/>
                  </a:lnTo>
                  <a:lnTo>
                    <a:pt x="82" y="1408"/>
                  </a:lnTo>
                  <a:lnTo>
                    <a:pt x="2109" y="96"/>
                  </a:lnTo>
                  <a:lnTo>
                    <a:pt x="2109" y="96"/>
                  </a:lnTo>
                  <a:lnTo>
                    <a:pt x="2118" y="93"/>
                  </a:lnTo>
                  <a:lnTo>
                    <a:pt x="2122" y="86"/>
                  </a:lnTo>
                  <a:lnTo>
                    <a:pt x="2127" y="80"/>
                  </a:lnTo>
                  <a:lnTo>
                    <a:pt x="2130" y="71"/>
                  </a:lnTo>
                  <a:lnTo>
                    <a:pt x="2132" y="65"/>
                  </a:lnTo>
                  <a:lnTo>
                    <a:pt x="2135" y="57"/>
                  </a:lnTo>
                  <a:lnTo>
                    <a:pt x="2135" y="48"/>
                  </a:lnTo>
                  <a:lnTo>
                    <a:pt x="2132" y="40"/>
                  </a:lnTo>
                  <a:lnTo>
                    <a:pt x="2130" y="31"/>
                  </a:lnTo>
                  <a:lnTo>
                    <a:pt x="2127" y="25"/>
                  </a:lnTo>
                  <a:lnTo>
                    <a:pt x="2127" y="25"/>
                  </a:lnTo>
                  <a:lnTo>
                    <a:pt x="2120" y="19"/>
                  </a:lnTo>
                  <a:lnTo>
                    <a:pt x="2114" y="13"/>
                  </a:lnTo>
                  <a:lnTo>
                    <a:pt x="2107" y="8"/>
                  </a:lnTo>
                  <a:lnTo>
                    <a:pt x="2102" y="4"/>
                  </a:lnTo>
                  <a:lnTo>
                    <a:pt x="2093" y="2"/>
                  </a:lnTo>
                  <a:lnTo>
                    <a:pt x="2084" y="0"/>
                  </a:lnTo>
                  <a:lnTo>
                    <a:pt x="2076" y="2"/>
                  </a:lnTo>
                  <a:lnTo>
                    <a:pt x="2070" y="2"/>
                  </a:lnTo>
                  <a:lnTo>
                    <a:pt x="2061" y="6"/>
                  </a:lnTo>
                  <a:lnTo>
                    <a:pt x="2053" y="8"/>
                  </a:lnTo>
                  <a:lnTo>
                    <a:pt x="25" y="1321"/>
                  </a:lnTo>
                  <a:lnTo>
                    <a:pt x="25" y="132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84" name="Freeform 1108"/>
            <p:cNvSpPr>
              <a:spLocks/>
            </p:cNvSpPr>
            <p:nvPr/>
          </p:nvSpPr>
          <p:spPr bwMode="auto">
            <a:xfrm>
              <a:off x="2655" y="1819"/>
              <a:ext cx="933" cy="338"/>
            </a:xfrm>
            <a:custGeom>
              <a:avLst/>
              <a:gdLst/>
              <a:ahLst/>
              <a:cxnLst>
                <a:cxn ang="0">
                  <a:pos x="932" y="263"/>
                </a:cxn>
                <a:cxn ang="0">
                  <a:pos x="813" y="337"/>
                </a:cxn>
                <a:cxn ang="0">
                  <a:pos x="0" y="75"/>
                </a:cxn>
                <a:cxn ang="0">
                  <a:pos x="122" y="0"/>
                </a:cxn>
                <a:cxn ang="0">
                  <a:pos x="932" y="263"/>
                </a:cxn>
                <a:cxn ang="0">
                  <a:pos x="932" y="263"/>
                </a:cxn>
              </a:cxnLst>
              <a:rect l="0" t="0" r="r" b="b"/>
              <a:pathLst>
                <a:path w="933" h="338">
                  <a:moveTo>
                    <a:pt x="932" y="263"/>
                  </a:moveTo>
                  <a:lnTo>
                    <a:pt x="813" y="337"/>
                  </a:lnTo>
                  <a:lnTo>
                    <a:pt x="0" y="75"/>
                  </a:lnTo>
                  <a:lnTo>
                    <a:pt x="122" y="0"/>
                  </a:lnTo>
                  <a:lnTo>
                    <a:pt x="932" y="263"/>
                  </a:lnTo>
                  <a:lnTo>
                    <a:pt x="932" y="263"/>
                  </a:lnTo>
                </a:path>
              </a:pathLst>
            </a:custGeom>
            <a:solidFill>
              <a:srgbClr val="FFD80F"/>
            </a:solidFill>
            <a:ln w="9525" cap="rnd">
              <a:noFill/>
              <a:round/>
              <a:headEnd/>
              <a:tailEnd/>
            </a:ln>
            <a:effectLst/>
          </p:spPr>
          <p:txBody>
            <a:bodyPr/>
            <a:lstStyle/>
            <a:p>
              <a:pPr>
                <a:defRPr/>
              </a:pPr>
              <a:endParaRPr lang="en-US" dirty="0"/>
            </a:p>
          </p:txBody>
        </p:sp>
        <p:sp>
          <p:nvSpPr>
            <p:cNvPr id="85" name="Freeform 1109"/>
            <p:cNvSpPr>
              <a:spLocks/>
            </p:cNvSpPr>
            <p:nvPr/>
          </p:nvSpPr>
          <p:spPr bwMode="auto">
            <a:xfrm>
              <a:off x="2655" y="1819"/>
              <a:ext cx="933" cy="338"/>
            </a:xfrm>
            <a:custGeom>
              <a:avLst/>
              <a:gdLst/>
              <a:ahLst/>
              <a:cxnLst>
                <a:cxn ang="0">
                  <a:pos x="932" y="263"/>
                </a:cxn>
                <a:cxn ang="0">
                  <a:pos x="813" y="337"/>
                </a:cxn>
                <a:cxn ang="0">
                  <a:pos x="0" y="75"/>
                </a:cxn>
                <a:cxn ang="0">
                  <a:pos x="122" y="0"/>
                </a:cxn>
                <a:cxn ang="0">
                  <a:pos x="932" y="263"/>
                </a:cxn>
                <a:cxn ang="0">
                  <a:pos x="932" y="263"/>
                </a:cxn>
              </a:cxnLst>
              <a:rect l="0" t="0" r="r" b="b"/>
              <a:pathLst>
                <a:path w="933" h="338">
                  <a:moveTo>
                    <a:pt x="932" y="263"/>
                  </a:moveTo>
                  <a:lnTo>
                    <a:pt x="813" y="337"/>
                  </a:lnTo>
                  <a:lnTo>
                    <a:pt x="0" y="75"/>
                  </a:lnTo>
                  <a:lnTo>
                    <a:pt x="122" y="0"/>
                  </a:lnTo>
                  <a:lnTo>
                    <a:pt x="932" y="263"/>
                  </a:lnTo>
                  <a:lnTo>
                    <a:pt x="932" y="26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86" name="Freeform 1110"/>
            <p:cNvSpPr>
              <a:spLocks/>
            </p:cNvSpPr>
            <p:nvPr/>
          </p:nvSpPr>
          <p:spPr bwMode="auto">
            <a:xfrm>
              <a:off x="3013" y="1526"/>
              <a:ext cx="214" cy="925"/>
            </a:xfrm>
            <a:custGeom>
              <a:avLst/>
              <a:gdLst/>
              <a:ahLst/>
              <a:cxnLst>
                <a:cxn ang="0">
                  <a:pos x="213" y="0"/>
                </a:cxn>
                <a:cxn ang="0">
                  <a:pos x="95" y="75"/>
                </a:cxn>
                <a:cxn ang="0">
                  <a:pos x="0" y="924"/>
                </a:cxn>
                <a:cxn ang="0">
                  <a:pos x="120" y="845"/>
                </a:cxn>
                <a:cxn ang="0">
                  <a:pos x="213" y="0"/>
                </a:cxn>
                <a:cxn ang="0">
                  <a:pos x="213" y="0"/>
                </a:cxn>
              </a:cxnLst>
              <a:rect l="0" t="0" r="r" b="b"/>
              <a:pathLst>
                <a:path w="214" h="925">
                  <a:moveTo>
                    <a:pt x="213" y="0"/>
                  </a:moveTo>
                  <a:lnTo>
                    <a:pt x="95" y="75"/>
                  </a:lnTo>
                  <a:lnTo>
                    <a:pt x="0" y="924"/>
                  </a:lnTo>
                  <a:lnTo>
                    <a:pt x="120" y="845"/>
                  </a:lnTo>
                  <a:lnTo>
                    <a:pt x="213" y="0"/>
                  </a:lnTo>
                  <a:lnTo>
                    <a:pt x="213" y="0"/>
                  </a:lnTo>
                </a:path>
              </a:pathLst>
            </a:custGeom>
            <a:solidFill>
              <a:srgbClr val="FFD80F"/>
            </a:solidFill>
            <a:ln w="9525" cap="rnd">
              <a:noFill/>
              <a:round/>
              <a:headEnd/>
              <a:tailEnd/>
            </a:ln>
            <a:effectLst/>
          </p:spPr>
          <p:txBody>
            <a:bodyPr/>
            <a:lstStyle/>
            <a:p>
              <a:pPr>
                <a:defRPr/>
              </a:pPr>
              <a:endParaRPr lang="en-US" dirty="0"/>
            </a:p>
          </p:txBody>
        </p:sp>
        <p:sp>
          <p:nvSpPr>
            <p:cNvPr id="87" name="Freeform 1111"/>
            <p:cNvSpPr>
              <a:spLocks/>
            </p:cNvSpPr>
            <p:nvPr/>
          </p:nvSpPr>
          <p:spPr bwMode="auto">
            <a:xfrm>
              <a:off x="3013" y="1526"/>
              <a:ext cx="214" cy="925"/>
            </a:xfrm>
            <a:custGeom>
              <a:avLst/>
              <a:gdLst/>
              <a:ahLst/>
              <a:cxnLst>
                <a:cxn ang="0">
                  <a:pos x="213" y="0"/>
                </a:cxn>
                <a:cxn ang="0">
                  <a:pos x="95" y="75"/>
                </a:cxn>
                <a:cxn ang="0">
                  <a:pos x="0" y="924"/>
                </a:cxn>
                <a:cxn ang="0">
                  <a:pos x="120" y="845"/>
                </a:cxn>
                <a:cxn ang="0">
                  <a:pos x="213" y="0"/>
                </a:cxn>
                <a:cxn ang="0">
                  <a:pos x="213" y="0"/>
                </a:cxn>
              </a:cxnLst>
              <a:rect l="0" t="0" r="r" b="b"/>
              <a:pathLst>
                <a:path w="214" h="925">
                  <a:moveTo>
                    <a:pt x="213" y="0"/>
                  </a:moveTo>
                  <a:lnTo>
                    <a:pt x="95" y="75"/>
                  </a:lnTo>
                  <a:lnTo>
                    <a:pt x="0" y="924"/>
                  </a:lnTo>
                  <a:lnTo>
                    <a:pt x="120" y="845"/>
                  </a:lnTo>
                  <a:lnTo>
                    <a:pt x="213" y="0"/>
                  </a:lnTo>
                  <a:lnTo>
                    <a:pt x="213"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88" name="Freeform 1112"/>
            <p:cNvSpPr>
              <a:spLocks/>
            </p:cNvSpPr>
            <p:nvPr/>
          </p:nvSpPr>
          <p:spPr bwMode="auto">
            <a:xfrm>
              <a:off x="1893" y="2306"/>
              <a:ext cx="937" cy="339"/>
            </a:xfrm>
            <a:custGeom>
              <a:avLst/>
              <a:gdLst/>
              <a:ahLst/>
              <a:cxnLst>
                <a:cxn ang="0">
                  <a:pos x="930" y="263"/>
                </a:cxn>
                <a:cxn ang="0">
                  <a:pos x="812" y="339"/>
                </a:cxn>
                <a:cxn ang="0">
                  <a:pos x="0" y="78"/>
                </a:cxn>
                <a:cxn ang="0">
                  <a:pos x="119" y="0"/>
                </a:cxn>
                <a:cxn ang="0">
                  <a:pos x="930" y="263"/>
                </a:cxn>
                <a:cxn ang="0">
                  <a:pos x="930" y="263"/>
                </a:cxn>
              </a:cxnLst>
              <a:rect l="0" t="0" r="r" b="b"/>
              <a:pathLst>
                <a:path w="931" h="340">
                  <a:moveTo>
                    <a:pt x="930" y="263"/>
                  </a:moveTo>
                  <a:lnTo>
                    <a:pt x="812" y="339"/>
                  </a:lnTo>
                  <a:lnTo>
                    <a:pt x="0" y="78"/>
                  </a:lnTo>
                  <a:lnTo>
                    <a:pt x="119" y="0"/>
                  </a:lnTo>
                  <a:lnTo>
                    <a:pt x="930" y="263"/>
                  </a:lnTo>
                  <a:lnTo>
                    <a:pt x="930" y="263"/>
                  </a:lnTo>
                </a:path>
              </a:pathLst>
            </a:custGeom>
            <a:solidFill>
              <a:srgbClr val="FFD80F"/>
            </a:solidFill>
            <a:ln w="9525" cap="rnd">
              <a:noFill/>
              <a:round/>
              <a:headEnd/>
              <a:tailEnd/>
            </a:ln>
            <a:effectLst/>
          </p:spPr>
          <p:txBody>
            <a:bodyPr/>
            <a:lstStyle/>
            <a:p>
              <a:pPr>
                <a:defRPr/>
              </a:pPr>
              <a:endParaRPr lang="en-US" dirty="0"/>
            </a:p>
          </p:txBody>
        </p:sp>
        <p:sp>
          <p:nvSpPr>
            <p:cNvPr id="89" name="Freeform 1113"/>
            <p:cNvSpPr>
              <a:spLocks/>
            </p:cNvSpPr>
            <p:nvPr/>
          </p:nvSpPr>
          <p:spPr bwMode="auto">
            <a:xfrm>
              <a:off x="1893" y="2306"/>
              <a:ext cx="937" cy="339"/>
            </a:xfrm>
            <a:custGeom>
              <a:avLst/>
              <a:gdLst/>
              <a:ahLst/>
              <a:cxnLst>
                <a:cxn ang="0">
                  <a:pos x="930" y="263"/>
                </a:cxn>
                <a:cxn ang="0">
                  <a:pos x="812" y="339"/>
                </a:cxn>
                <a:cxn ang="0">
                  <a:pos x="0" y="78"/>
                </a:cxn>
                <a:cxn ang="0">
                  <a:pos x="119" y="0"/>
                </a:cxn>
                <a:cxn ang="0">
                  <a:pos x="930" y="263"/>
                </a:cxn>
                <a:cxn ang="0">
                  <a:pos x="930" y="263"/>
                </a:cxn>
              </a:cxnLst>
              <a:rect l="0" t="0" r="r" b="b"/>
              <a:pathLst>
                <a:path w="931" h="340">
                  <a:moveTo>
                    <a:pt x="930" y="263"/>
                  </a:moveTo>
                  <a:lnTo>
                    <a:pt x="812" y="339"/>
                  </a:lnTo>
                  <a:lnTo>
                    <a:pt x="0" y="78"/>
                  </a:lnTo>
                  <a:lnTo>
                    <a:pt x="119" y="0"/>
                  </a:lnTo>
                  <a:lnTo>
                    <a:pt x="930" y="263"/>
                  </a:lnTo>
                  <a:lnTo>
                    <a:pt x="930" y="26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90" name="Freeform 1114"/>
            <p:cNvSpPr>
              <a:spLocks/>
            </p:cNvSpPr>
            <p:nvPr/>
          </p:nvSpPr>
          <p:spPr bwMode="auto">
            <a:xfrm>
              <a:off x="2259" y="2014"/>
              <a:ext cx="213" cy="924"/>
            </a:xfrm>
            <a:custGeom>
              <a:avLst/>
              <a:gdLst/>
              <a:ahLst/>
              <a:cxnLst>
                <a:cxn ang="0">
                  <a:pos x="212" y="0"/>
                </a:cxn>
                <a:cxn ang="0">
                  <a:pos x="94" y="77"/>
                </a:cxn>
                <a:cxn ang="0">
                  <a:pos x="0" y="924"/>
                </a:cxn>
                <a:cxn ang="0">
                  <a:pos x="119" y="845"/>
                </a:cxn>
                <a:cxn ang="0">
                  <a:pos x="212" y="0"/>
                </a:cxn>
                <a:cxn ang="0">
                  <a:pos x="212" y="0"/>
                </a:cxn>
              </a:cxnLst>
              <a:rect l="0" t="0" r="r" b="b"/>
              <a:pathLst>
                <a:path w="213" h="925">
                  <a:moveTo>
                    <a:pt x="212" y="0"/>
                  </a:moveTo>
                  <a:lnTo>
                    <a:pt x="94" y="77"/>
                  </a:lnTo>
                  <a:lnTo>
                    <a:pt x="0" y="924"/>
                  </a:lnTo>
                  <a:lnTo>
                    <a:pt x="119" y="845"/>
                  </a:lnTo>
                  <a:lnTo>
                    <a:pt x="212" y="0"/>
                  </a:lnTo>
                  <a:lnTo>
                    <a:pt x="212" y="0"/>
                  </a:lnTo>
                </a:path>
              </a:pathLst>
            </a:custGeom>
            <a:solidFill>
              <a:srgbClr val="FFD80F"/>
            </a:solidFill>
            <a:ln w="9525" cap="rnd">
              <a:noFill/>
              <a:round/>
              <a:headEnd/>
              <a:tailEnd/>
            </a:ln>
            <a:effectLst/>
          </p:spPr>
          <p:txBody>
            <a:bodyPr/>
            <a:lstStyle/>
            <a:p>
              <a:pPr>
                <a:defRPr/>
              </a:pPr>
              <a:endParaRPr lang="en-US" dirty="0"/>
            </a:p>
          </p:txBody>
        </p:sp>
        <p:sp>
          <p:nvSpPr>
            <p:cNvPr id="91" name="Freeform 1115"/>
            <p:cNvSpPr>
              <a:spLocks/>
            </p:cNvSpPr>
            <p:nvPr/>
          </p:nvSpPr>
          <p:spPr bwMode="auto">
            <a:xfrm>
              <a:off x="2259" y="2014"/>
              <a:ext cx="213" cy="924"/>
            </a:xfrm>
            <a:custGeom>
              <a:avLst/>
              <a:gdLst/>
              <a:ahLst/>
              <a:cxnLst>
                <a:cxn ang="0">
                  <a:pos x="212" y="0"/>
                </a:cxn>
                <a:cxn ang="0">
                  <a:pos x="94" y="77"/>
                </a:cxn>
                <a:cxn ang="0">
                  <a:pos x="0" y="924"/>
                </a:cxn>
                <a:cxn ang="0">
                  <a:pos x="119" y="845"/>
                </a:cxn>
                <a:cxn ang="0">
                  <a:pos x="212" y="0"/>
                </a:cxn>
                <a:cxn ang="0">
                  <a:pos x="212" y="0"/>
                </a:cxn>
              </a:cxnLst>
              <a:rect l="0" t="0" r="r" b="b"/>
              <a:pathLst>
                <a:path w="213" h="925">
                  <a:moveTo>
                    <a:pt x="212" y="0"/>
                  </a:moveTo>
                  <a:lnTo>
                    <a:pt x="94" y="77"/>
                  </a:lnTo>
                  <a:lnTo>
                    <a:pt x="0" y="924"/>
                  </a:lnTo>
                  <a:lnTo>
                    <a:pt x="119" y="845"/>
                  </a:lnTo>
                  <a:lnTo>
                    <a:pt x="212" y="0"/>
                  </a:lnTo>
                  <a:lnTo>
                    <a:pt x="212"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92" name="Freeform 1116"/>
            <p:cNvSpPr>
              <a:spLocks/>
            </p:cNvSpPr>
            <p:nvPr/>
          </p:nvSpPr>
          <p:spPr bwMode="auto">
            <a:xfrm>
              <a:off x="1720" y="2427"/>
              <a:ext cx="469" cy="616"/>
            </a:xfrm>
            <a:custGeom>
              <a:avLst/>
              <a:gdLst/>
              <a:ahLst/>
              <a:cxnLst>
                <a:cxn ang="0">
                  <a:pos x="180" y="338"/>
                </a:cxn>
                <a:cxn ang="0">
                  <a:pos x="0" y="62"/>
                </a:cxn>
                <a:cxn ang="0">
                  <a:pos x="99" y="0"/>
                </a:cxn>
                <a:cxn ang="0">
                  <a:pos x="277" y="275"/>
                </a:cxn>
                <a:cxn ang="0">
                  <a:pos x="455" y="551"/>
                </a:cxn>
                <a:cxn ang="0">
                  <a:pos x="355" y="616"/>
                </a:cxn>
                <a:cxn ang="0">
                  <a:pos x="180" y="338"/>
                </a:cxn>
                <a:cxn ang="0">
                  <a:pos x="180" y="338"/>
                </a:cxn>
              </a:cxnLst>
              <a:rect l="0" t="0" r="r" b="b"/>
              <a:pathLst>
                <a:path w="456" h="617">
                  <a:moveTo>
                    <a:pt x="180" y="338"/>
                  </a:moveTo>
                  <a:lnTo>
                    <a:pt x="0" y="62"/>
                  </a:lnTo>
                  <a:lnTo>
                    <a:pt x="99" y="0"/>
                  </a:lnTo>
                  <a:lnTo>
                    <a:pt x="277" y="275"/>
                  </a:lnTo>
                  <a:lnTo>
                    <a:pt x="455" y="551"/>
                  </a:lnTo>
                  <a:lnTo>
                    <a:pt x="355" y="616"/>
                  </a:lnTo>
                  <a:lnTo>
                    <a:pt x="180" y="338"/>
                  </a:lnTo>
                  <a:lnTo>
                    <a:pt x="180" y="338"/>
                  </a:lnTo>
                </a:path>
              </a:pathLst>
            </a:custGeom>
            <a:solidFill>
              <a:srgbClr val="FFD80F"/>
            </a:solidFill>
            <a:ln w="9525" cap="rnd">
              <a:noFill/>
              <a:round/>
              <a:headEnd/>
              <a:tailEnd/>
            </a:ln>
            <a:effectLst/>
          </p:spPr>
          <p:txBody>
            <a:bodyPr/>
            <a:lstStyle/>
            <a:p>
              <a:pPr>
                <a:defRPr/>
              </a:pPr>
              <a:endParaRPr lang="en-US" dirty="0"/>
            </a:p>
          </p:txBody>
        </p:sp>
        <p:sp>
          <p:nvSpPr>
            <p:cNvPr id="93" name="Freeform 1117"/>
            <p:cNvSpPr>
              <a:spLocks/>
            </p:cNvSpPr>
            <p:nvPr/>
          </p:nvSpPr>
          <p:spPr bwMode="auto">
            <a:xfrm>
              <a:off x="1720" y="2427"/>
              <a:ext cx="469" cy="616"/>
            </a:xfrm>
            <a:custGeom>
              <a:avLst/>
              <a:gdLst/>
              <a:ahLst/>
              <a:cxnLst>
                <a:cxn ang="0">
                  <a:pos x="180" y="338"/>
                </a:cxn>
                <a:cxn ang="0">
                  <a:pos x="0" y="62"/>
                </a:cxn>
                <a:cxn ang="0">
                  <a:pos x="99" y="0"/>
                </a:cxn>
                <a:cxn ang="0">
                  <a:pos x="277" y="275"/>
                </a:cxn>
                <a:cxn ang="0">
                  <a:pos x="455" y="551"/>
                </a:cxn>
                <a:cxn ang="0">
                  <a:pos x="355" y="616"/>
                </a:cxn>
                <a:cxn ang="0">
                  <a:pos x="180" y="338"/>
                </a:cxn>
                <a:cxn ang="0">
                  <a:pos x="180" y="338"/>
                </a:cxn>
              </a:cxnLst>
              <a:rect l="0" t="0" r="r" b="b"/>
              <a:pathLst>
                <a:path w="456" h="617">
                  <a:moveTo>
                    <a:pt x="180" y="338"/>
                  </a:moveTo>
                  <a:lnTo>
                    <a:pt x="0" y="62"/>
                  </a:lnTo>
                  <a:lnTo>
                    <a:pt x="99" y="0"/>
                  </a:lnTo>
                  <a:lnTo>
                    <a:pt x="277" y="275"/>
                  </a:lnTo>
                  <a:lnTo>
                    <a:pt x="455" y="551"/>
                  </a:lnTo>
                  <a:lnTo>
                    <a:pt x="355" y="616"/>
                  </a:lnTo>
                  <a:lnTo>
                    <a:pt x="180" y="338"/>
                  </a:lnTo>
                  <a:lnTo>
                    <a:pt x="180" y="338"/>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94" name="Freeform 1118"/>
            <p:cNvSpPr>
              <a:spLocks/>
            </p:cNvSpPr>
            <p:nvPr/>
          </p:nvSpPr>
          <p:spPr bwMode="auto">
            <a:xfrm>
              <a:off x="3126" y="1506"/>
              <a:ext cx="197" cy="138"/>
            </a:xfrm>
            <a:custGeom>
              <a:avLst/>
              <a:gdLst/>
              <a:ahLst/>
              <a:cxnLst>
                <a:cxn ang="0">
                  <a:pos x="189" y="140"/>
                </a:cxn>
                <a:cxn ang="0">
                  <a:pos x="172" y="137"/>
                </a:cxn>
                <a:cxn ang="0">
                  <a:pos x="151" y="135"/>
                </a:cxn>
                <a:cxn ang="0">
                  <a:pos x="129" y="131"/>
                </a:cxn>
                <a:cxn ang="0">
                  <a:pos x="110" y="124"/>
                </a:cxn>
                <a:cxn ang="0">
                  <a:pos x="90" y="120"/>
                </a:cxn>
                <a:cxn ang="0">
                  <a:pos x="71" y="114"/>
                </a:cxn>
                <a:cxn ang="0">
                  <a:pos x="53" y="108"/>
                </a:cxn>
                <a:cxn ang="0">
                  <a:pos x="39" y="101"/>
                </a:cxn>
                <a:cxn ang="0">
                  <a:pos x="28" y="94"/>
                </a:cxn>
                <a:cxn ang="0">
                  <a:pos x="23" y="87"/>
                </a:cxn>
                <a:cxn ang="0">
                  <a:pos x="23" y="87"/>
                </a:cxn>
                <a:cxn ang="0">
                  <a:pos x="18" y="80"/>
                </a:cxn>
                <a:cxn ang="0">
                  <a:pos x="12" y="71"/>
                </a:cxn>
                <a:cxn ang="0">
                  <a:pos x="7" y="63"/>
                </a:cxn>
                <a:cxn ang="0">
                  <a:pos x="5" y="55"/>
                </a:cxn>
                <a:cxn ang="0">
                  <a:pos x="2" y="46"/>
                </a:cxn>
                <a:cxn ang="0">
                  <a:pos x="0" y="36"/>
                </a:cxn>
                <a:cxn ang="0">
                  <a:pos x="0" y="27"/>
                </a:cxn>
                <a:cxn ang="0">
                  <a:pos x="0" y="17"/>
                </a:cxn>
                <a:cxn ang="0">
                  <a:pos x="2" y="8"/>
                </a:cxn>
                <a:cxn ang="0">
                  <a:pos x="5" y="0"/>
                </a:cxn>
                <a:cxn ang="0">
                  <a:pos x="189" y="140"/>
                </a:cxn>
              </a:cxnLst>
              <a:rect l="0" t="0" r="r" b="b"/>
              <a:pathLst>
                <a:path w="190" h="141">
                  <a:moveTo>
                    <a:pt x="189" y="140"/>
                  </a:moveTo>
                  <a:lnTo>
                    <a:pt x="172" y="137"/>
                  </a:lnTo>
                  <a:lnTo>
                    <a:pt x="151" y="135"/>
                  </a:lnTo>
                  <a:lnTo>
                    <a:pt x="129" y="131"/>
                  </a:lnTo>
                  <a:lnTo>
                    <a:pt x="110" y="124"/>
                  </a:lnTo>
                  <a:lnTo>
                    <a:pt x="90" y="120"/>
                  </a:lnTo>
                  <a:lnTo>
                    <a:pt x="71" y="114"/>
                  </a:lnTo>
                  <a:lnTo>
                    <a:pt x="53" y="108"/>
                  </a:lnTo>
                  <a:lnTo>
                    <a:pt x="39" y="101"/>
                  </a:lnTo>
                  <a:lnTo>
                    <a:pt x="28" y="94"/>
                  </a:lnTo>
                  <a:lnTo>
                    <a:pt x="23" y="87"/>
                  </a:lnTo>
                  <a:lnTo>
                    <a:pt x="23" y="87"/>
                  </a:lnTo>
                  <a:lnTo>
                    <a:pt x="18" y="80"/>
                  </a:lnTo>
                  <a:lnTo>
                    <a:pt x="12" y="71"/>
                  </a:lnTo>
                  <a:lnTo>
                    <a:pt x="7" y="63"/>
                  </a:lnTo>
                  <a:lnTo>
                    <a:pt x="5" y="55"/>
                  </a:lnTo>
                  <a:lnTo>
                    <a:pt x="2" y="46"/>
                  </a:lnTo>
                  <a:lnTo>
                    <a:pt x="0" y="36"/>
                  </a:lnTo>
                  <a:lnTo>
                    <a:pt x="0" y="27"/>
                  </a:lnTo>
                  <a:lnTo>
                    <a:pt x="0" y="17"/>
                  </a:lnTo>
                  <a:lnTo>
                    <a:pt x="2" y="8"/>
                  </a:lnTo>
                  <a:lnTo>
                    <a:pt x="5" y="0"/>
                  </a:lnTo>
                  <a:lnTo>
                    <a:pt x="189" y="140"/>
                  </a:lnTo>
                </a:path>
              </a:pathLst>
            </a:custGeom>
            <a:solidFill>
              <a:srgbClr val="7C6000"/>
            </a:solidFill>
            <a:ln w="9525" cap="rnd">
              <a:noFill/>
              <a:round/>
              <a:headEnd/>
              <a:tailEnd/>
            </a:ln>
            <a:effectLst/>
          </p:spPr>
          <p:txBody>
            <a:bodyPr/>
            <a:lstStyle/>
            <a:p>
              <a:pPr>
                <a:defRPr/>
              </a:pPr>
              <a:endParaRPr lang="en-US" dirty="0"/>
            </a:p>
          </p:txBody>
        </p:sp>
        <p:sp>
          <p:nvSpPr>
            <p:cNvPr id="95" name="Freeform 1119"/>
            <p:cNvSpPr>
              <a:spLocks/>
            </p:cNvSpPr>
            <p:nvPr/>
          </p:nvSpPr>
          <p:spPr bwMode="auto">
            <a:xfrm>
              <a:off x="3126" y="1506"/>
              <a:ext cx="197" cy="138"/>
            </a:xfrm>
            <a:custGeom>
              <a:avLst/>
              <a:gdLst/>
              <a:ahLst/>
              <a:cxnLst>
                <a:cxn ang="0">
                  <a:pos x="189" y="140"/>
                </a:cxn>
                <a:cxn ang="0">
                  <a:pos x="172" y="137"/>
                </a:cxn>
                <a:cxn ang="0">
                  <a:pos x="151" y="135"/>
                </a:cxn>
                <a:cxn ang="0">
                  <a:pos x="129" y="131"/>
                </a:cxn>
                <a:cxn ang="0">
                  <a:pos x="110" y="124"/>
                </a:cxn>
                <a:cxn ang="0">
                  <a:pos x="90" y="120"/>
                </a:cxn>
                <a:cxn ang="0">
                  <a:pos x="71" y="114"/>
                </a:cxn>
                <a:cxn ang="0">
                  <a:pos x="53" y="108"/>
                </a:cxn>
                <a:cxn ang="0">
                  <a:pos x="39" y="101"/>
                </a:cxn>
                <a:cxn ang="0">
                  <a:pos x="28" y="94"/>
                </a:cxn>
                <a:cxn ang="0">
                  <a:pos x="23" y="87"/>
                </a:cxn>
                <a:cxn ang="0">
                  <a:pos x="23" y="87"/>
                </a:cxn>
                <a:cxn ang="0">
                  <a:pos x="18" y="80"/>
                </a:cxn>
                <a:cxn ang="0">
                  <a:pos x="12" y="71"/>
                </a:cxn>
                <a:cxn ang="0">
                  <a:pos x="7" y="63"/>
                </a:cxn>
                <a:cxn ang="0">
                  <a:pos x="5" y="55"/>
                </a:cxn>
                <a:cxn ang="0">
                  <a:pos x="2" y="46"/>
                </a:cxn>
                <a:cxn ang="0">
                  <a:pos x="0" y="36"/>
                </a:cxn>
                <a:cxn ang="0">
                  <a:pos x="0" y="27"/>
                </a:cxn>
                <a:cxn ang="0">
                  <a:pos x="0" y="17"/>
                </a:cxn>
                <a:cxn ang="0">
                  <a:pos x="2" y="8"/>
                </a:cxn>
                <a:cxn ang="0">
                  <a:pos x="5" y="0"/>
                </a:cxn>
              </a:cxnLst>
              <a:rect l="0" t="0" r="r" b="b"/>
              <a:pathLst>
                <a:path w="190" h="141">
                  <a:moveTo>
                    <a:pt x="189" y="140"/>
                  </a:moveTo>
                  <a:lnTo>
                    <a:pt x="172" y="137"/>
                  </a:lnTo>
                  <a:lnTo>
                    <a:pt x="151" y="135"/>
                  </a:lnTo>
                  <a:lnTo>
                    <a:pt x="129" y="131"/>
                  </a:lnTo>
                  <a:lnTo>
                    <a:pt x="110" y="124"/>
                  </a:lnTo>
                  <a:lnTo>
                    <a:pt x="90" y="120"/>
                  </a:lnTo>
                  <a:lnTo>
                    <a:pt x="71" y="114"/>
                  </a:lnTo>
                  <a:lnTo>
                    <a:pt x="53" y="108"/>
                  </a:lnTo>
                  <a:lnTo>
                    <a:pt x="39" y="101"/>
                  </a:lnTo>
                  <a:lnTo>
                    <a:pt x="28" y="94"/>
                  </a:lnTo>
                  <a:lnTo>
                    <a:pt x="23" y="87"/>
                  </a:lnTo>
                  <a:lnTo>
                    <a:pt x="23" y="87"/>
                  </a:lnTo>
                  <a:lnTo>
                    <a:pt x="18" y="80"/>
                  </a:lnTo>
                  <a:lnTo>
                    <a:pt x="12" y="71"/>
                  </a:lnTo>
                  <a:lnTo>
                    <a:pt x="7" y="63"/>
                  </a:lnTo>
                  <a:lnTo>
                    <a:pt x="5" y="55"/>
                  </a:lnTo>
                  <a:lnTo>
                    <a:pt x="2" y="46"/>
                  </a:lnTo>
                  <a:lnTo>
                    <a:pt x="0" y="36"/>
                  </a:lnTo>
                  <a:lnTo>
                    <a:pt x="0" y="27"/>
                  </a:lnTo>
                  <a:lnTo>
                    <a:pt x="0" y="17"/>
                  </a:lnTo>
                  <a:lnTo>
                    <a:pt x="2" y="8"/>
                  </a:lnTo>
                  <a:lnTo>
                    <a:pt x="5"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96" name="Freeform 1120"/>
            <p:cNvSpPr>
              <a:spLocks/>
            </p:cNvSpPr>
            <p:nvPr/>
          </p:nvSpPr>
          <p:spPr bwMode="auto">
            <a:xfrm>
              <a:off x="3200" y="1575"/>
              <a:ext cx="173" cy="131"/>
            </a:xfrm>
            <a:custGeom>
              <a:avLst/>
              <a:gdLst/>
              <a:ahLst/>
              <a:cxnLst>
                <a:cxn ang="0">
                  <a:pos x="166" y="129"/>
                </a:cxn>
                <a:cxn ang="0">
                  <a:pos x="153" y="124"/>
                </a:cxn>
                <a:cxn ang="0">
                  <a:pos x="138" y="121"/>
                </a:cxn>
                <a:cxn ang="0">
                  <a:pos x="124" y="116"/>
                </a:cxn>
                <a:cxn ang="0">
                  <a:pos x="111" y="112"/>
                </a:cxn>
                <a:cxn ang="0">
                  <a:pos x="96" y="105"/>
                </a:cxn>
                <a:cxn ang="0">
                  <a:pos x="82" y="99"/>
                </a:cxn>
                <a:cxn ang="0">
                  <a:pos x="67" y="93"/>
                </a:cxn>
                <a:cxn ang="0">
                  <a:pos x="54" y="87"/>
                </a:cxn>
                <a:cxn ang="0">
                  <a:pos x="41" y="76"/>
                </a:cxn>
                <a:cxn ang="0">
                  <a:pos x="29" y="66"/>
                </a:cxn>
                <a:cxn ang="0">
                  <a:pos x="29" y="66"/>
                </a:cxn>
                <a:cxn ang="0">
                  <a:pos x="18" y="55"/>
                </a:cxn>
                <a:cxn ang="0">
                  <a:pos x="9" y="47"/>
                </a:cxn>
                <a:cxn ang="0">
                  <a:pos x="4" y="38"/>
                </a:cxn>
                <a:cxn ang="0">
                  <a:pos x="2" y="29"/>
                </a:cxn>
                <a:cxn ang="0">
                  <a:pos x="0" y="23"/>
                </a:cxn>
                <a:cxn ang="0">
                  <a:pos x="0" y="17"/>
                </a:cxn>
                <a:cxn ang="0">
                  <a:pos x="0" y="13"/>
                </a:cxn>
                <a:cxn ang="0">
                  <a:pos x="2" y="8"/>
                </a:cxn>
                <a:cxn ang="0">
                  <a:pos x="2" y="4"/>
                </a:cxn>
                <a:cxn ang="0">
                  <a:pos x="4" y="0"/>
                </a:cxn>
                <a:cxn ang="0">
                  <a:pos x="4" y="0"/>
                </a:cxn>
                <a:cxn ang="0">
                  <a:pos x="4" y="0"/>
                </a:cxn>
                <a:cxn ang="0">
                  <a:pos x="9" y="0"/>
                </a:cxn>
                <a:cxn ang="0">
                  <a:pos x="16" y="2"/>
                </a:cxn>
                <a:cxn ang="0">
                  <a:pos x="27" y="4"/>
                </a:cxn>
                <a:cxn ang="0">
                  <a:pos x="37" y="8"/>
                </a:cxn>
                <a:cxn ang="0">
                  <a:pos x="50" y="11"/>
                </a:cxn>
                <a:cxn ang="0">
                  <a:pos x="60" y="15"/>
                </a:cxn>
                <a:cxn ang="0">
                  <a:pos x="71" y="17"/>
                </a:cxn>
                <a:cxn ang="0">
                  <a:pos x="82" y="22"/>
                </a:cxn>
                <a:cxn ang="0">
                  <a:pos x="87" y="25"/>
                </a:cxn>
                <a:cxn ang="0">
                  <a:pos x="166" y="129"/>
                </a:cxn>
              </a:cxnLst>
              <a:rect l="0" t="0" r="r" b="b"/>
              <a:pathLst>
                <a:path w="167" h="130">
                  <a:moveTo>
                    <a:pt x="166" y="129"/>
                  </a:moveTo>
                  <a:lnTo>
                    <a:pt x="153" y="124"/>
                  </a:lnTo>
                  <a:lnTo>
                    <a:pt x="138" y="121"/>
                  </a:lnTo>
                  <a:lnTo>
                    <a:pt x="124" y="116"/>
                  </a:lnTo>
                  <a:lnTo>
                    <a:pt x="111" y="112"/>
                  </a:lnTo>
                  <a:lnTo>
                    <a:pt x="96" y="105"/>
                  </a:lnTo>
                  <a:lnTo>
                    <a:pt x="82" y="99"/>
                  </a:lnTo>
                  <a:lnTo>
                    <a:pt x="67" y="93"/>
                  </a:lnTo>
                  <a:lnTo>
                    <a:pt x="54" y="87"/>
                  </a:lnTo>
                  <a:lnTo>
                    <a:pt x="41" y="76"/>
                  </a:lnTo>
                  <a:lnTo>
                    <a:pt x="29" y="66"/>
                  </a:lnTo>
                  <a:lnTo>
                    <a:pt x="29" y="66"/>
                  </a:lnTo>
                  <a:lnTo>
                    <a:pt x="18" y="55"/>
                  </a:lnTo>
                  <a:lnTo>
                    <a:pt x="9" y="47"/>
                  </a:lnTo>
                  <a:lnTo>
                    <a:pt x="4" y="38"/>
                  </a:lnTo>
                  <a:lnTo>
                    <a:pt x="2" y="29"/>
                  </a:lnTo>
                  <a:lnTo>
                    <a:pt x="0" y="23"/>
                  </a:lnTo>
                  <a:lnTo>
                    <a:pt x="0" y="17"/>
                  </a:lnTo>
                  <a:lnTo>
                    <a:pt x="0" y="13"/>
                  </a:lnTo>
                  <a:lnTo>
                    <a:pt x="2" y="8"/>
                  </a:lnTo>
                  <a:lnTo>
                    <a:pt x="2" y="4"/>
                  </a:lnTo>
                  <a:lnTo>
                    <a:pt x="4" y="0"/>
                  </a:lnTo>
                  <a:lnTo>
                    <a:pt x="4" y="0"/>
                  </a:lnTo>
                  <a:lnTo>
                    <a:pt x="4" y="0"/>
                  </a:lnTo>
                  <a:lnTo>
                    <a:pt x="9" y="0"/>
                  </a:lnTo>
                  <a:lnTo>
                    <a:pt x="16" y="2"/>
                  </a:lnTo>
                  <a:lnTo>
                    <a:pt x="27" y="4"/>
                  </a:lnTo>
                  <a:lnTo>
                    <a:pt x="37" y="8"/>
                  </a:lnTo>
                  <a:lnTo>
                    <a:pt x="50" y="11"/>
                  </a:lnTo>
                  <a:lnTo>
                    <a:pt x="60" y="15"/>
                  </a:lnTo>
                  <a:lnTo>
                    <a:pt x="71" y="17"/>
                  </a:lnTo>
                  <a:lnTo>
                    <a:pt x="82" y="22"/>
                  </a:lnTo>
                  <a:lnTo>
                    <a:pt x="87" y="25"/>
                  </a:lnTo>
                  <a:lnTo>
                    <a:pt x="166" y="129"/>
                  </a:lnTo>
                </a:path>
              </a:pathLst>
            </a:custGeom>
            <a:solidFill>
              <a:srgbClr val="7C6000"/>
            </a:solidFill>
            <a:ln w="9525" cap="rnd">
              <a:noFill/>
              <a:round/>
              <a:headEnd/>
              <a:tailEnd/>
            </a:ln>
            <a:effectLst/>
          </p:spPr>
          <p:txBody>
            <a:bodyPr/>
            <a:lstStyle/>
            <a:p>
              <a:pPr>
                <a:defRPr/>
              </a:pPr>
              <a:endParaRPr lang="en-US" dirty="0"/>
            </a:p>
          </p:txBody>
        </p:sp>
        <p:sp>
          <p:nvSpPr>
            <p:cNvPr id="97" name="Freeform 1121"/>
            <p:cNvSpPr>
              <a:spLocks/>
            </p:cNvSpPr>
            <p:nvPr/>
          </p:nvSpPr>
          <p:spPr bwMode="auto">
            <a:xfrm>
              <a:off x="3200" y="1575"/>
              <a:ext cx="173" cy="131"/>
            </a:xfrm>
            <a:custGeom>
              <a:avLst/>
              <a:gdLst/>
              <a:ahLst/>
              <a:cxnLst>
                <a:cxn ang="0">
                  <a:pos x="166" y="129"/>
                </a:cxn>
                <a:cxn ang="0">
                  <a:pos x="153" y="124"/>
                </a:cxn>
                <a:cxn ang="0">
                  <a:pos x="138" y="121"/>
                </a:cxn>
                <a:cxn ang="0">
                  <a:pos x="124" y="116"/>
                </a:cxn>
                <a:cxn ang="0">
                  <a:pos x="111" y="112"/>
                </a:cxn>
                <a:cxn ang="0">
                  <a:pos x="96" y="105"/>
                </a:cxn>
                <a:cxn ang="0">
                  <a:pos x="82" y="99"/>
                </a:cxn>
                <a:cxn ang="0">
                  <a:pos x="67" y="93"/>
                </a:cxn>
                <a:cxn ang="0">
                  <a:pos x="54" y="87"/>
                </a:cxn>
                <a:cxn ang="0">
                  <a:pos x="41" y="76"/>
                </a:cxn>
                <a:cxn ang="0">
                  <a:pos x="29" y="66"/>
                </a:cxn>
                <a:cxn ang="0">
                  <a:pos x="29" y="66"/>
                </a:cxn>
                <a:cxn ang="0">
                  <a:pos x="18" y="55"/>
                </a:cxn>
                <a:cxn ang="0">
                  <a:pos x="9" y="47"/>
                </a:cxn>
                <a:cxn ang="0">
                  <a:pos x="4" y="38"/>
                </a:cxn>
                <a:cxn ang="0">
                  <a:pos x="2" y="29"/>
                </a:cxn>
                <a:cxn ang="0">
                  <a:pos x="0" y="23"/>
                </a:cxn>
                <a:cxn ang="0">
                  <a:pos x="0" y="17"/>
                </a:cxn>
                <a:cxn ang="0">
                  <a:pos x="0" y="13"/>
                </a:cxn>
                <a:cxn ang="0">
                  <a:pos x="2" y="8"/>
                </a:cxn>
                <a:cxn ang="0">
                  <a:pos x="2" y="4"/>
                </a:cxn>
                <a:cxn ang="0">
                  <a:pos x="4" y="0"/>
                </a:cxn>
                <a:cxn ang="0">
                  <a:pos x="4" y="0"/>
                </a:cxn>
                <a:cxn ang="0">
                  <a:pos x="4" y="0"/>
                </a:cxn>
                <a:cxn ang="0">
                  <a:pos x="9" y="0"/>
                </a:cxn>
                <a:cxn ang="0">
                  <a:pos x="16" y="2"/>
                </a:cxn>
                <a:cxn ang="0">
                  <a:pos x="27" y="4"/>
                </a:cxn>
                <a:cxn ang="0">
                  <a:pos x="37" y="8"/>
                </a:cxn>
                <a:cxn ang="0">
                  <a:pos x="50" y="11"/>
                </a:cxn>
                <a:cxn ang="0">
                  <a:pos x="60" y="15"/>
                </a:cxn>
                <a:cxn ang="0">
                  <a:pos x="71" y="17"/>
                </a:cxn>
                <a:cxn ang="0">
                  <a:pos x="82" y="22"/>
                </a:cxn>
                <a:cxn ang="0">
                  <a:pos x="87" y="25"/>
                </a:cxn>
              </a:cxnLst>
              <a:rect l="0" t="0" r="r" b="b"/>
              <a:pathLst>
                <a:path w="167" h="130">
                  <a:moveTo>
                    <a:pt x="166" y="129"/>
                  </a:moveTo>
                  <a:lnTo>
                    <a:pt x="153" y="124"/>
                  </a:lnTo>
                  <a:lnTo>
                    <a:pt x="138" y="121"/>
                  </a:lnTo>
                  <a:lnTo>
                    <a:pt x="124" y="116"/>
                  </a:lnTo>
                  <a:lnTo>
                    <a:pt x="111" y="112"/>
                  </a:lnTo>
                  <a:lnTo>
                    <a:pt x="96" y="105"/>
                  </a:lnTo>
                  <a:lnTo>
                    <a:pt x="82" y="99"/>
                  </a:lnTo>
                  <a:lnTo>
                    <a:pt x="67" y="93"/>
                  </a:lnTo>
                  <a:lnTo>
                    <a:pt x="54" y="87"/>
                  </a:lnTo>
                  <a:lnTo>
                    <a:pt x="41" y="76"/>
                  </a:lnTo>
                  <a:lnTo>
                    <a:pt x="29" y="66"/>
                  </a:lnTo>
                  <a:lnTo>
                    <a:pt x="29" y="66"/>
                  </a:lnTo>
                  <a:lnTo>
                    <a:pt x="18" y="55"/>
                  </a:lnTo>
                  <a:lnTo>
                    <a:pt x="9" y="47"/>
                  </a:lnTo>
                  <a:lnTo>
                    <a:pt x="4" y="38"/>
                  </a:lnTo>
                  <a:lnTo>
                    <a:pt x="2" y="29"/>
                  </a:lnTo>
                  <a:lnTo>
                    <a:pt x="0" y="23"/>
                  </a:lnTo>
                  <a:lnTo>
                    <a:pt x="0" y="17"/>
                  </a:lnTo>
                  <a:lnTo>
                    <a:pt x="0" y="13"/>
                  </a:lnTo>
                  <a:lnTo>
                    <a:pt x="2" y="8"/>
                  </a:lnTo>
                  <a:lnTo>
                    <a:pt x="2" y="4"/>
                  </a:lnTo>
                  <a:lnTo>
                    <a:pt x="4" y="0"/>
                  </a:lnTo>
                  <a:lnTo>
                    <a:pt x="4" y="0"/>
                  </a:lnTo>
                  <a:lnTo>
                    <a:pt x="4" y="0"/>
                  </a:lnTo>
                  <a:lnTo>
                    <a:pt x="9" y="0"/>
                  </a:lnTo>
                  <a:lnTo>
                    <a:pt x="16" y="2"/>
                  </a:lnTo>
                  <a:lnTo>
                    <a:pt x="27" y="4"/>
                  </a:lnTo>
                  <a:lnTo>
                    <a:pt x="37" y="8"/>
                  </a:lnTo>
                  <a:lnTo>
                    <a:pt x="50" y="11"/>
                  </a:lnTo>
                  <a:lnTo>
                    <a:pt x="60" y="15"/>
                  </a:lnTo>
                  <a:lnTo>
                    <a:pt x="71" y="17"/>
                  </a:lnTo>
                  <a:lnTo>
                    <a:pt x="82" y="22"/>
                  </a:lnTo>
                  <a:lnTo>
                    <a:pt x="87" y="2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98" name="Freeform 1122"/>
            <p:cNvSpPr>
              <a:spLocks/>
            </p:cNvSpPr>
            <p:nvPr/>
          </p:nvSpPr>
          <p:spPr bwMode="auto">
            <a:xfrm>
              <a:off x="3286" y="1678"/>
              <a:ext cx="131" cy="95"/>
            </a:xfrm>
            <a:custGeom>
              <a:avLst/>
              <a:gdLst/>
              <a:ahLst/>
              <a:cxnLst>
                <a:cxn ang="0">
                  <a:pos x="130" y="94"/>
                </a:cxn>
                <a:cxn ang="0">
                  <a:pos x="115" y="87"/>
                </a:cxn>
                <a:cxn ang="0">
                  <a:pos x="99" y="80"/>
                </a:cxn>
                <a:cxn ang="0">
                  <a:pos x="83" y="76"/>
                </a:cxn>
                <a:cxn ang="0">
                  <a:pos x="69" y="70"/>
                </a:cxn>
                <a:cxn ang="0">
                  <a:pos x="56" y="64"/>
                </a:cxn>
                <a:cxn ang="0">
                  <a:pos x="44" y="57"/>
                </a:cxn>
                <a:cxn ang="0">
                  <a:pos x="30" y="47"/>
                </a:cxn>
                <a:cxn ang="0">
                  <a:pos x="18" y="36"/>
                </a:cxn>
                <a:cxn ang="0">
                  <a:pos x="7" y="24"/>
                </a:cxn>
                <a:cxn ang="0">
                  <a:pos x="0" y="11"/>
                </a:cxn>
                <a:cxn ang="0">
                  <a:pos x="0" y="11"/>
                </a:cxn>
                <a:cxn ang="0">
                  <a:pos x="2" y="11"/>
                </a:cxn>
                <a:cxn ang="0">
                  <a:pos x="3" y="8"/>
                </a:cxn>
                <a:cxn ang="0">
                  <a:pos x="7" y="6"/>
                </a:cxn>
                <a:cxn ang="0">
                  <a:pos x="14" y="4"/>
                </a:cxn>
                <a:cxn ang="0">
                  <a:pos x="23" y="2"/>
                </a:cxn>
                <a:cxn ang="0">
                  <a:pos x="30" y="2"/>
                </a:cxn>
                <a:cxn ang="0">
                  <a:pos x="41" y="0"/>
                </a:cxn>
                <a:cxn ang="0">
                  <a:pos x="53" y="0"/>
                </a:cxn>
                <a:cxn ang="0">
                  <a:pos x="65" y="2"/>
                </a:cxn>
                <a:cxn ang="0">
                  <a:pos x="78" y="6"/>
                </a:cxn>
                <a:cxn ang="0">
                  <a:pos x="130" y="94"/>
                </a:cxn>
              </a:cxnLst>
              <a:rect l="0" t="0" r="r" b="b"/>
              <a:pathLst>
                <a:path w="131" h="95">
                  <a:moveTo>
                    <a:pt x="130" y="94"/>
                  </a:moveTo>
                  <a:lnTo>
                    <a:pt x="115" y="87"/>
                  </a:lnTo>
                  <a:lnTo>
                    <a:pt x="99" y="80"/>
                  </a:lnTo>
                  <a:lnTo>
                    <a:pt x="83" y="76"/>
                  </a:lnTo>
                  <a:lnTo>
                    <a:pt x="69" y="70"/>
                  </a:lnTo>
                  <a:lnTo>
                    <a:pt x="56" y="64"/>
                  </a:lnTo>
                  <a:lnTo>
                    <a:pt x="44" y="57"/>
                  </a:lnTo>
                  <a:lnTo>
                    <a:pt x="30" y="47"/>
                  </a:lnTo>
                  <a:lnTo>
                    <a:pt x="18" y="36"/>
                  </a:lnTo>
                  <a:lnTo>
                    <a:pt x="7" y="24"/>
                  </a:lnTo>
                  <a:lnTo>
                    <a:pt x="0" y="11"/>
                  </a:lnTo>
                  <a:lnTo>
                    <a:pt x="0" y="11"/>
                  </a:lnTo>
                  <a:lnTo>
                    <a:pt x="2" y="11"/>
                  </a:lnTo>
                  <a:lnTo>
                    <a:pt x="3" y="8"/>
                  </a:lnTo>
                  <a:lnTo>
                    <a:pt x="7" y="6"/>
                  </a:lnTo>
                  <a:lnTo>
                    <a:pt x="14" y="4"/>
                  </a:lnTo>
                  <a:lnTo>
                    <a:pt x="23" y="2"/>
                  </a:lnTo>
                  <a:lnTo>
                    <a:pt x="30" y="2"/>
                  </a:lnTo>
                  <a:lnTo>
                    <a:pt x="41" y="0"/>
                  </a:lnTo>
                  <a:lnTo>
                    <a:pt x="53" y="0"/>
                  </a:lnTo>
                  <a:lnTo>
                    <a:pt x="65" y="2"/>
                  </a:lnTo>
                  <a:lnTo>
                    <a:pt x="78" y="6"/>
                  </a:lnTo>
                  <a:lnTo>
                    <a:pt x="130" y="94"/>
                  </a:lnTo>
                </a:path>
              </a:pathLst>
            </a:custGeom>
            <a:solidFill>
              <a:srgbClr val="7C6000"/>
            </a:solidFill>
            <a:ln w="9525" cap="rnd">
              <a:noFill/>
              <a:round/>
              <a:headEnd/>
              <a:tailEnd/>
            </a:ln>
            <a:effectLst/>
          </p:spPr>
          <p:txBody>
            <a:bodyPr/>
            <a:lstStyle/>
            <a:p>
              <a:pPr>
                <a:defRPr/>
              </a:pPr>
              <a:endParaRPr lang="en-US" dirty="0"/>
            </a:p>
          </p:txBody>
        </p:sp>
        <p:sp>
          <p:nvSpPr>
            <p:cNvPr id="99" name="Freeform 1123"/>
            <p:cNvSpPr>
              <a:spLocks/>
            </p:cNvSpPr>
            <p:nvPr/>
          </p:nvSpPr>
          <p:spPr bwMode="auto">
            <a:xfrm>
              <a:off x="3286" y="1678"/>
              <a:ext cx="131" cy="95"/>
            </a:xfrm>
            <a:custGeom>
              <a:avLst/>
              <a:gdLst/>
              <a:ahLst/>
              <a:cxnLst>
                <a:cxn ang="0">
                  <a:pos x="130" y="94"/>
                </a:cxn>
                <a:cxn ang="0">
                  <a:pos x="115" y="87"/>
                </a:cxn>
                <a:cxn ang="0">
                  <a:pos x="99" y="80"/>
                </a:cxn>
                <a:cxn ang="0">
                  <a:pos x="83" y="76"/>
                </a:cxn>
                <a:cxn ang="0">
                  <a:pos x="69" y="70"/>
                </a:cxn>
                <a:cxn ang="0">
                  <a:pos x="56" y="64"/>
                </a:cxn>
                <a:cxn ang="0">
                  <a:pos x="44" y="57"/>
                </a:cxn>
                <a:cxn ang="0">
                  <a:pos x="30" y="47"/>
                </a:cxn>
                <a:cxn ang="0">
                  <a:pos x="18" y="36"/>
                </a:cxn>
                <a:cxn ang="0">
                  <a:pos x="7" y="24"/>
                </a:cxn>
                <a:cxn ang="0">
                  <a:pos x="0" y="11"/>
                </a:cxn>
                <a:cxn ang="0">
                  <a:pos x="0" y="11"/>
                </a:cxn>
                <a:cxn ang="0">
                  <a:pos x="2" y="11"/>
                </a:cxn>
                <a:cxn ang="0">
                  <a:pos x="3" y="8"/>
                </a:cxn>
                <a:cxn ang="0">
                  <a:pos x="7" y="6"/>
                </a:cxn>
                <a:cxn ang="0">
                  <a:pos x="14" y="4"/>
                </a:cxn>
                <a:cxn ang="0">
                  <a:pos x="23" y="2"/>
                </a:cxn>
                <a:cxn ang="0">
                  <a:pos x="30" y="2"/>
                </a:cxn>
                <a:cxn ang="0">
                  <a:pos x="41" y="0"/>
                </a:cxn>
                <a:cxn ang="0">
                  <a:pos x="53" y="0"/>
                </a:cxn>
                <a:cxn ang="0">
                  <a:pos x="65" y="2"/>
                </a:cxn>
                <a:cxn ang="0">
                  <a:pos x="78" y="6"/>
                </a:cxn>
              </a:cxnLst>
              <a:rect l="0" t="0" r="r" b="b"/>
              <a:pathLst>
                <a:path w="131" h="95">
                  <a:moveTo>
                    <a:pt x="130" y="94"/>
                  </a:moveTo>
                  <a:lnTo>
                    <a:pt x="115" y="87"/>
                  </a:lnTo>
                  <a:lnTo>
                    <a:pt x="99" y="80"/>
                  </a:lnTo>
                  <a:lnTo>
                    <a:pt x="83" y="76"/>
                  </a:lnTo>
                  <a:lnTo>
                    <a:pt x="69" y="70"/>
                  </a:lnTo>
                  <a:lnTo>
                    <a:pt x="56" y="64"/>
                  </a:lnTo>
                  <a:lnTo>
                    <a:pt x="44" y="57"/>
                  </a:lnTo>
                  <a:lnTo>
                    <a:pt x="30" y="47"/>
                  </a:lnTo>
                  <a:lnTo>
                    <a:pt x="18" y="36"/>
                  </a:lnTo>
                  <a:lnTo>
                    <a:pt x="7" y="24"/>
                  </a:lnTo>
                  <a:lnTo>
                    <a:pt x="0" y="11"/>
                  </a:lnTo>
                  <a:lnTo>
                    <a:pt x="0" y="11"/>
                  </a:lnTo>
                  <a:lnTo>
                    <a:pt x="2" y="11"/>
                  </a:lnTo>
                  <a:lnTo>
                    <a:pt x="3" y="8"/>
                  </a:lnTo>
                  <a:lnTo>
                    <a:pt x="7" y="6"/>
                  </a:lnTo>
                  <a:lnTo>
                    <a:pt x="14" y="4"/>
                  </a:lnTo>
                  <a:lnTo>
                    <a:pt x="23" y="2"/>
                  </a:lnTo>
                  <a:lnTo>
                    <a:pt x="30" y="2"/>
                  </a:lnTo>
                  <a:lnTo>
                    <a:pt x="41" y="0"/>
                  </a:lnTo>
                  <a:lnTo>
                    <a:pt x="53" y="0"/>
                  </a:lnTo>
                  <a:lnTo>
                    <a:pt x="65" y="2"/>
                  </a:lnTo>
                  <a:lnTo>
                    <a:pt x="78" y="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00" name="Freeform 1124"/>
            <p:cNvSpPr>
              <a:spLocks/>
            </p:cNvSpPr>
            <p:nvPr/>
          </p:nvSpPr>
          <p:spPr bwMode="auto">
            <a:xfrm>
              <a:off x="3323" y="1744"/>
              <a:ext cx="173" cy="131"/>
            </a:xfrm>
            <a:custGeom>
              <a:avLst/>
              <a:gdLst/>
              <a:ahLst/>
              <a:cxnLst>
                <a:cxn ang="0">
                  <a:pos x="164" y="133"/>
                </a:cxn>
                <a:cxn ang="0">
                  <a:pos x="151" y="128"/>
                </a:cxn>
                <a:cxn ang="0">
                  <a:pos x="140" y="124"/>
                </a:cxn>
                <a:cxn ang="0">
                  <a:pos x="128" y="119"/>
                </a:cxn>
                <a:cxn ang="0">
                  <a:pos x="115" y="114"/>
                </a:cxn>
                <a:cxn ang="0">
                  <a:pos x="103" y="107"/>
                </a:cxn>
                <a:cxn ang="0">
                  <a:pos x="90" y="101"/>
                </a:cxn>
                <a:cxn ang="0">
                  <a:pos x="80" y="93"/>
                </a:cxn>
                <a:cxn ang="0">
                  <a:pos x="67" y="84"/>
                </a:cxn>
                <a:cxn ang="0">
                  <a:pos x="56" y="75"/>
                </a:cxn>
                <a:cxn ang="0">
                  <a:pos x="48" y="63"/>
                </a:cxn>
                <a:cxn ang="0">
                  <a:pos x="48" y="63"/>
                </a:cxn>
                <a:cxn ang="0">
                  <a:pos x="31" y="45"/>
                </a:cxn>
                <a:cxn ang="0">
                  <a:pos x="23" y="27"/>
                </a:cxn>
                <a:cxn ang="0">
                  <a:pos x="14" y="17"/>
                </a:cxn>
                <a:cxn ang="0">
                  <a:pos x="6" y="6"/>
                </a:cxn>
                <a:cxn ang="0">
                  <a:pos x="0" y="0"/>
                </a:cxn>
                <a:cxn ang="0">
                  <a:pos x="0" y="0"/>
                </a:cxn>
                <a:cxn ang="0">
                  <a:pos x="2" y="0"/>
                </a:cxn>
                <a:cxn ang="0">
                  <a:pos x="6" y="0"/>
                </a:cxn>
                <a:cxn ang="0">
                  <a:pos x="14" y="0"/>
                </a:cxn>
                <a:cxn ang="0">
                  <a:pos x="27" y="0"/>
                </a:cxn>
                <a:cxn ang="0">
                  <a:pos x="39" y="0"/>
                </a:cxn>
                <a:cxn ang="0">
                  <a:pos x="52" y="0"/>
                </a:cxn>
                <a:cxn ang="0">
                  <a:pos x="67" y="2"/>
                </a:cxn>
                <a:cxn ang="0">
                  <a:pos x="81" y="4"/>
                </a:cxn>
                <a:cxn ang="0">
                  <a:pos x="94" y="8"/>
                </a:cxn>
                <a:cxn ang="0">
                  <a:pos x="106" y="13"/>
                </a:cxn>
                <a:cxn ang="0">
                  <a:pos x="164" y="133"/>
                </a:cxn>
              </a:cxnLst>
              <a:rect l="0" t="0" r="r" b="b"/>
              <a:pathLst>
                <a:path w="165" h="134">
                  <a:moveTo>
                    <a:pt x="164" y="133"/>
                  </a:moveTo>
                  <a:lnTo>
                    <a:pt x="151" y="128"/>
                  </a:lnTo>
                  <a:lnTo>
                    <a:pt x="140" y="124"/>
                  </a:lnTo>
                  <a:lnTo>
                    <a:pt x="128" y="119"/>
                  </a:lnTo>
                  <a:lnTo>
                    <a:pt x="115" y="114"/>
                  </a:lnTo>
                  <a:lnTo>
                    <a:pt x="103" y="107"/>
                  </a:lnTo>
                  <a:lnTo>
                    <a:pt x="90" y="101"/>
                  </a:lnTo>
                  <a:lnTo>
                    <a:pt x="80" y="93"/>
                  </a:lnTo>
                  <a:lnTo>
                    <a:pt x="67" y="84"/>
                  </a:lnTo>
                  <a:lnTo>
                    <a:pt x="56" y="75"/>
                  </a:lnTo>
                  <a:lnTo>
                    <a:pt x="48" y="63"/>
                  </a:lnTo>
                  <a:lnTo>
                    <a:pt x="48" y="63"/>
                  </a:lnTo>
                  <a:lnTo>
                    <a:pt x="31" y="45"/>
                  </a:lnTo>
                  <a:lnTo>
                    <a:pt x="23" y="27"/>
                  </a:lnTo>
                  <a:lnTo>
                    <a:pt x="14" y="17"/>
                  </a:lnTo>
                  <a:lnTo>
                    <a:pt x="6" y="6"/>
                  </a:lnTo>
                  <a:lnTo>
                    <a:pt x="0" y="0"/>
                  </a:lnTo>
                  <a:lnTo>
                    <a:pt x="0" y="0"/>
                  </a:lnTo>
                  <a:lnTo>
                    <a:pt x="2" y="0"/>
                  </a:lnTo>
                  <a:lnTo>
                    <a:pt x="6" y="0"/>
                  </a:lnTo>
                  <a:lnTo>
                    <a:pt x="14" y="0"/>
                  </a:lnTo>
                  <a:lnTo>
                    <a:pt x="27" y="0"/>
                  </a:lnTo>
                  <a:lnTo>
                    <a:pt x="39" y="0"/>
                  </a:lnTo>
                  <a:lnTo>
                    <a:pt x="52" y="0"/>
                  </a:lnTo>
                  <a:lnTo>
                    <a:pt x="67" y="2"/>
                  </a:lnTo>
                  <a:lnTo>
                    <a:pt x="81" y="4"/>
                  </a:lnTo>
                  <a:lnTo>
                    <a:pt x="94" y="8"/>
                  </a:lnTo>
                  <a:lnTo>
                    <a:pt x="106" y="13"/>
                  </a:lnTo>
                  <a:lnTo>
                    <a:pt x="164" y="133"/>
                  </a:lnTo>
                </a:path>
              </a:pathLst>
            </a:custGeom>
            <a:solidFill>
              <a:srgbClr val="7C6000"/>
            </a:solidFill>
            <a:ln w="9525" cap="rnd">
              <a:noFill/>
              <a:round/>
              <a:headEnd/>
              <a:tailEnd/>
            </a:ln>
            <a:effectLst/>
          </p:spPr>
          <p:txBody>
            <a:bodyPr/>
            <a:lstStyle/>
            <a:p>
              <a:pPr>
                <a:defRPr/>
              </a:pPr>
              <a:endParaRPr lang="en-US" dirty="0"/>
            </a:p>
          </p:txBody>
        </p:sp>
        <p:sp>
          <p:nvSpPr>
            <p:cNvPr id="101" name="Freeform 1125"/>
            <p:cNvSpPr>
              <a:spLocks/>
            </p:cNvSpPr>
            <p:nvPr/>
          </p:nvSpPr>
          <p:spPr bwMode="auto">
            <a:xfrm>
              <a:off x="3323" y="1744"/>
              <a:ext cx="173" cy="131"/>
            </a:xfrm>
            <a:custGeom>
              <a:avLst/>
              <a:gdLst/>
              <a:ahLst/>
              <a:cxnLst>
                <a:cxn ang="0">
                  <a:pos x="164" y="133"/>
                </a:cxn>
                <a:cxn ang="0">
                  <a:pos x="151" y="128"/>
                </a:cxn>
                <a:cxn ang="0">
                  <a:pos x="140" y="124"/>
                </a:cxn>
                <a:cxn ang="0">
                  <a:pos x="128" y="119"/>
                </a:cxn>
                <a:cxn ang="0">
                  <a:pos x="115" y="114"/>
                </a:cxn>
                <a:cxn ang="0">
                  <a:pos x="103" y="107"/>
                </a:cxn>
                <a:cxn ang="0">
                  <a:pos x="90" y="101"/>
                </a:cxn>
                <a:cxn ang="0">
                  <a:pos x="80" y="93"/>
                </a:cxn>
                <a:cxn ang="0">
                  <a:pos x="67" y="84"/>
                </a:cxn>
                <a:cxn ang="0">
                  <a:pos x="56" y="75"/>
                </a:cxn>
                <a:cxn ang="0">
                  <a:pos x="48" y="63"/>
                </a:cxn>
                <a:cxn ang="0">
                  <a:pos x="48" y="63"/>
                </a:cxn>
                <a:cxn ang="0">
                  <a:pos x="31" y="45"/>
                </a:cxn>
                <a:cxn ang="0">
                  <a:pos x="23" y="27"/>
                </a:cxn>
                <a:cxn ang="0">
                  <a:pos x="14" y="17"/>
                </a:cxn>
                <a:cxn ang="0">
                  <a:pos x="6" y="6"/>
                </a:cxn>
                <a:cxn ang="0">
                  <a:pos x="0" y="0"/>
                </a:cxn>
                <a:cxn ang="0">
                  <a:pos x="0" y="0"/>
                </a:cxn>
                <a:cxn ang="0">
                  <a:pos x="2" y="0"/>
                </a:cxn>
                <a:cxn ang="0">
                  <a:pos x="6" y="0"/>
                </a:cxn>
                <a:cxn ang="0">
                  <a:pos x="14" y="0"/>
                </a:cxn>
                <a:cxn ang="0">
                  <a:pos x="27" y="0"/>
                </a:cxn>
                <a:cxn ang="0">
                  <a:pos x="39" y="0"/>
                </a:cxn>
                <a:cxn ang="0">
                  <a:pos x="52" y="0"/>
                </a:cxn>
                <a:cxn ang="0">
                  <a:pos x="67" y="2"/>
                </a:cxn>
                <a:cxn ang="0">
                  <a:pos x="81" y="4"/>
                </a:cxn>
                <a:cxn ang="0">
                  <a:pos x="94" y="8"/>
                </a:cxn>
                <a:cxn ang="0">
                  <a:pos x="106" y="13"/>
                </a:cxn>
              </a:cxnLst>
              <a:rect l="0" t="0" r="r" b="b"/>
              <a:pathLst>
                <a:path w="165" h="134">
                  <a:moveTo>
                    <a:pt x="164" y="133"/>
                  </a:moveTo>
                  <a:lnTo>
                    <a:pt x="151" y="128"/>
                  </a:lnTo>
                  <a:lnTo>
                    <a:pt x="140" y="124"/>
                  </a:lnTo>
                  <a:lnTo>
                    <a:pt x="128" y="119"/>
                  </a:lnTo>
                  <a:lnTo>
                    <a:pt x="115" y="114"/>
                  </a:lnTo>
                  <a:lnTo>
                    <a:pt x="103" y="107"/>
                  </a:lnTo>
                  <a:lnTo>
                    <a:pt x="90" y="101"/>
                  </a:lnTo>
                  <a:lnTo>
                    <a:pt x="80" y="93"/>
                  </a:lnTo>
                  <a:lnTo>
                    <a:pt x="67" y="84"/>
                  </a:lnTo>
                  <a:lnTo>
                    <a:pt x="56" y="75"/>
                  </a:lnTo>
                  <a:lnTo>
                    <a:pt x="48" y="63"/>
                  </a:lnTo>
                  <a:lnTo>
                    <a:pt x="48" y="63"/>
                  </a:lnTo>
                  <a:lnTo>
                    <a:pt x="31" y="45"/>
                  </a:lnTo>
                  <a:lnTo>
                    <a:pt x="23" y="27"/>
                  </a:lnTo>
                  <a:lnTo>
                    <a:pt x="14" y="17"/>
                  </a:lnTo>
                  <a:lnTo>
                    <a:pt x="6" y="6"/>
                  </a:lnTo>
                  <a:lnTo>
                    <a:pt x="0" y="0"/>
                  </a:lnTo>
                  <a:lnTo>
                    <a:pt x="0" y="0"/>
                  </a:lnTo>
                  <a:lnTo>
                    <a:pt x="2" y="0"/>
                  </a:lnTo>
                  <a:lnTo>
                    <a:pt x="6" y="0"/>
                  </a:lnTo>
                  <a:lnTo>
                    <a:pt x="14" y="0"/>
                  </a:lnTo>
                  <a:lnTo>
                    <a:pt x="27" y="0"/>
                  </a:lnTo>
                  <a:lnTo>
                    <a:pt x="39" y="0"/>
                  </a:lnTo>
                  <a:lnTo>
                    <a:pt x="52" y="0"/>
                  </a:lnTo>
                  <a:lnTo>
                    <a:pt x="67" y="2"/>
                  </a:lnTo>
                  <a:lnTo>
                    <a:pt x="81" y="4"/>
                  </a:lnTo>
                  <a:lnTo>
                    <a:pt x="94" y="8"/>
                  </a:lnTo>
                  <a:lnTo>
                    <a:pt x="106" y="1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02" name="Freeform 1126"/>
            <p:cNvSpPr>
              <a:spLocks/>
            </p:cNvSpPr>
            <p:nvPr/>
          </p:nvSpPr>
          <p:spPr bwMode="auto">
            <a:xfrm>
              <a:off x="3397" y="1852"/>
              <a:ext cx="148" cy="139"/>
            </a:xfrm>
            <a:custGeom>
              <a:avLst/>
              <a:gdLst/>
              <a:ahLst/>
              <a:cxnLst>
                <a:cxn ang="0">
                  <a:pos x="145" y="140"/>
                </a:cxn>
                <a:cxn ang="0">
                  <a:pos x="133" y="135"/>
                </a:cxn>
                <a:cxn ang="0">
                  <a:pos x="119" y="132"/>
                </a:cxn>
                <a:cxn ang="0">
                  <a:pos x="106" y="125"/>
                </a:cxn>
                <a:cxn ang="0">
                  <a:pos x="91" y="117"/>
                </a:cxn>
                <a:cxn ang="0">
                  <a:pos x="76" y="109"/>
                </a:cxn>
                <a:cxn ang="0">
                  <a:pos x="61" y="100"/>
                </a:cxn>
                <a:cxn ang="0">
                  <a:pos x="48" y="89"/>
                </a:cxn>
                <a:cxn ang="0">
                  <a:pos x="36" y="79"/>
                </a:cxn>
                <a:cxn ang="0">
                  <a:pos x="25" y="66"/>
                </a:cxn>
                <a:cxn ang="0">
                  <a:pos x="17" y="56"/>
                </a:cxn>
                <a:cxn ang="0">
                  <a:pos x="17" y="56"/>
                </a:cxn>
                <a:cxn ang="0">
                  <a:pos x="4" y="33"/>
                </a:cxn>
                <a:cxn ang="0">
                  <a:pos x="0" y="18"/>
                </a:cxn>
                <a:cxn ang="0">
                  <a:pos x="0" y="8"/>
                </a:cxn>
                <a:cxn ang="0">
                  <a:pos x="0" y="2"/>
                </a:cxn>
                <a:cxn ang="0">
                  <a:pos x="2" y="0"/>
                </a:cxn>
                <a:cxn ang="0">
                  <a:pos x="2" y="0"/>
                </a:cxn>
                <a:cxn ang="0">
                  <a:pos x="11" y="2"/>
                </a:cxn>
                <a:cxn ang="0">
                  <a:pos x="19" y="2"/>
                </a:cxn>
                <a:cxn ang="0">
                  <a:pos x="27" y="2"/>
                </a:cxn>
                <a:cxn ang="0">
                  <a:pos x="36" y="4"/>
                </a:cxn>
                <a:cxn ang="0">
                  <a:pos x="46" y="6"/>
                </a:cxn>
                <a:cxn ang="0">
                  <a:pos x="55" y="8"/>
                </a:cxn>
                <a:cxn ang="0">
                  <a:pos x="66" y="10"/>
                </a:cxn>
                <a:cxn ang="0">
                  <a:pos x="74" y="13"/>
                </a:cxn>
                <a:cxn ang="0">
                  <a:pos x="83" y="16"/>
                </a:cxn>
                <a:cxn ang="0">
                  <a:pos x="91" y="22"/>
                </a:cxn>
                <a:cxn ang="0">
                  <a:pos x="145" y="140"/>
                </a:cxn>
              </a:cxnLst>
              <a:rect l="0" t="0" r="r" b="b"/>
              <a:pathLst>
                <a:path w="146" h="141">
                  <a:moveTo>
                    <a:pt x="145" y="140"/>
                  </a:moveTo>
                  <a:lnTo>
                    <a:pt x="133" y="135"/>
                  </a:lnTo>
                  <a:lnTo>
                    <a:pt x="119" y="132"/>
                  </a:lnTo>
                  <a:lnTo>
                    <a:pt x="106" y="125"/>
                  </a:lnTo>
                  <a:lnTo>
                    <a:pt x="91" y="117"/>
                  </a:lnTo>
                  <a:lnTo>
                    <a:pt x="76" y="109"/>
                  </a:lnTo>
                  <a:lnTo>
                    <a:pt x="61" y="100"/>
                  </a:lnTo>
                  <a:lnTo>
                    <a:pt x="48" y="89"/>
                  </a:lnTo>
                  <a:lnTo>
                    <a:pt x="36" y="79"/>
                  </a:lnTo>
                  <a:lnTo>
                    <a:pt x="25" y="66"/>
                  </a:lnTo>
                  <a:lnTo>
                    <a:pt x="17" y="56"/>
                  </a:lnTo>
                  <a:lnTo>
                    <a:pt x="17" y="56"/>
                  </a:lnTo>
                  <a:lnTo>
                    <a:pt x="4" y="33"/>
                  </a:lnTo>
                  <a:lnTo>
                    <a:pt x="0" y="18"/>
                  </a:lnTo>
                  <a:lnTo>
                    <a:pt x="0" y="8"/>
                  </a:lnTo>
                  <a:lnTo>
                    <a:pt x="0" y="2"/>
                  </a:lnTo>
                  <a:lnTo>
                    <a:pt x="2" y="0"/>
                  </a:lnTo>
                  <a:lnTo>
                    <a:pt x="2" y="0"/>
                  </a:lnTo>
                  <a:lnTo>
                    <a:pt x="11" y="2"/>
                  </a:lnTo>
                  <a:lnTo>
                    <a:pt x="19" y="2"/>
                  </a:lnTo>
                  <a:lnTo>
                    <a:pt x="27" y="2"/>
                  </a:lnTo>
                  <a:lnTo>
                    <a:pt x="36" y="4"/>
                  </a:lnTo>
                  <a:lnTo>
                    <a:pt x="46" y="6"/>
                  </a:lnTo>
                  <a:lnTo>
                    <a:pt x="55" y="8"/>
                  </a:lnTo>
                  <a:lnTo>
                    <a:pt x="66" y="10"/>
                  </a:lnTo>
                  <a:lnTo>
                    <a:pt x="74" y="13"/>
                  </a:lnTo>
                  <a:lnTo>
                    <a:pt x="83" y="16"/>
                  </a:lnTo>
                  <a:lnTo>
                    <a:pt x="91" y="22"/>
                  </a:lnTo>
                  <a:lnTo>
                    <a:pt x="145" y="140"/>
                  </a:lnTo>
                </a:path>
              </a:pathLst>
            </a:custGeom>
            <a:solidFill>
              <a:srgbClr val="7C6000"/>
            </a:solidFill>
            <a:ln w="9525" cap="rnd">
              <a:noFill/>
              <a:round/>
              <a:headEnd/>
              <a:tailEnd/>
            </a:ln>
            <a:effectLst/>
          </p:spPr>
          <p:txBody>
            <a:bodyPr/>
            <a:lstStyle/>
            <a:p>
              <a:pPr>
                <a:defRPr/>
              </a:pPr>
              <a:endParaRPr lang="en-US" dirty="0"/>
            </a:p>
          </p:txBody>
        </p:sp>
        <p:sp>
          <p:nvSpPr>
            <p:cNvPr id="103" name="Freeform 1127"/>
            <p:cNvSpPr>
              <a:spLocks/>
            </p:cNvSpPr>
            <p:nvPr/>
          </p:nvSpPr>
          <p:spPr bwMode="auto">
            <a:xfrm>
              <a:off x="3397" y="1852"/>
              <a:ext cx="148" cy="139"/>
            </a:xfrm>
            <a:custGeom>
              <a:avLst/>
              <a:gdLst/>
              <a:ahLst/>
              <a:cxnLst>
                <a:cxn ang="0">
                  <a:pos x="145" y="140"/>
                </a:cxn>
                <a:cxn ang="0">
                  <a:pos x="133" y="135"/>
                </a:cxn>
                <a:cxn ang="0">
                  <a:pos x="119" y="132"/>
                </a:cxn>
                <a:cxn ang="0">
                  <a:pos x="106" y="125"/>
                </a:cxn>
                <a:cxn ang="0">
                  <a:pos x="91" y="117"/>
                </a:cxn>
                <a:cxn ang="0">
                  <a:pos x="76" y="109"/>
                </a:cxn>
                <a:cxn ang="0">
                  <a:pos x="61" y="100"/>
                </a:cxn>
                <a:cxn ang="0">
                  <a:pos x="48" y="89"/>
                </a:cxn>
                <a:cxn ang="0">
                  <a:pos x="36" y="79"/>
                </a:cxn>
                <a:cxn ang="0">
                  <a:pos x="25" y="66"/>
                </a:cxn>
                <a:cxn ang="0">
                  <a:pos x="17" y="56"/>
                </a:cxn>
                <a:cxn ang="0">
                  <a:pos x="17" y="56"/>
                </a:cxn>
                <a:cxn ang="0">
                  <a:pos x="4" y="33"/>
                </a:cxn>
                <a:cxn ang="0">
                  <a:pos x="0" y="18"/>
                </a:cxn>
                <a:cxn ang="0">
                  <a:pos x="0" y="8"/>
                </a:cxn>
                <a:cxn ang="0">
                  <a:pos x="0" y="2"/>
                </a:cxn>
                <a:cxn ang="0">
                  <a:pos x="2" y="0"/>
                </a:cxn>
                <a:cxn ang="0">
                  <a:pos x="2" y="0"/>
                </a:cxn>
                <a:cxn ang="0">
                  <a:pos x="11" y="2"/>
                </a:cxn>
                <a:cxn ang="0">
                  <a:pos x="19" y="2"/>
                </a:cxn>
                <a:cxn ang="0">
                  <a:pos x="27" y="2"/>
                </a:cxn>
                <a:cxn ang="0">
                  <a:pos x="36" y="4"/>
                </a:cxn>
                <a:cxn ang="0">
                  <a:pos x="46" y="6"/>
                </a:cxn>
                <a:cxn ang="0">
                  <a:pos x="55" y="8"/>
                </a:cxn>
                <a:cxn ang="0">
                  <a:pos x="66" y="10"/>
                </a:cxn>
                <a:cxn ang="0">
                  <a:pos x="74" y="13"/>
                </a:cxn>
                <a:cxn ang="0">
                  <a:pos x="83" y="16"/>
                </a:cxn>
                <a:cxn ang="0">
                  <a:pos x="91" y="22"/>
                </a:cxn>
              </a:cxnLst>
              <a:rect l="0" t="0" r="r" b="b"/>
              <a:pathLst>
                <a:path w="146" h="141">
                  <a:moveTo>
                    <a:pt x="145" y="140"/>
                  </a:moveTo>
                  <a:lnTo>
                    <a:pt x="133" y="135"/>
                  </a:lnTo>
                  <a:lnTo>
                    <a:pt x="119" y="132"/>
                  </a:lnTo>
                  <a:lnTo>
                    <a:pt x="106" y="125"/>
                  </a:lnTo>
                  <a:lnTo>
                    <a:pt x="91" y="117"/>
                  </a:lnTo>
                  <a:lnTo>
                    <a:pt x="76" y="109"/>
                  </a:lnTo>
                  <a:lnTo>
                    <a:pt x="61" y="100"/>
                  </a:lnTo>
                  <a:lnTo>
                    <a:pt x="48" y="89"/>
                  </a:lnTo>
                  <a:lnTo>
                    <a:pt x="36" y="79"/>
                  </a:lnTo>
                  <a:lnTo>
                    <a:pt x="25" y="66"/>
                  </a:lnTo>
                  <a:lnTo>
                    <a:pt x="17" y="56"/>
                  </a:lnTo>
                  <a:lnTo>
                    <a:pt x="17" y="56"/>
                  </a:lnTo>
                  <a:lnTo>
                    <a:pt x="4" y="33"/>
                  </a:lnTo>
                  <a:lnTo>
                    <a:pt x="0" y="18"/>
                  </a:lnTo>
                  <a:lnTo>
                    <a:pt x="0" y="8"/>
                  </a:lnTo>
                  <a:lnTo>
                    <a:pt x="0" y="2"/>
                  </a:lnTo>
                  <a:lnTo>
                    <a:pt x="2" y="0"/>
                  </a:lnTo>
                  <a:lnTo>
                    <a:pt x="2" y="0"/>
                  </a:lnTo>
                  <a:lnTo>
                    <a:pt x="11" y="2"/>
                  </a:lnTo>
                  <a:lnTo>
                    <a:pt x="19" y="2"/>
                  </a:lnTo>
                  <a:lnTo>
                    <a:pt x="27" y="2"/>
                  </a:lnTo>
                  <a:lnTo>
                    <a:pt x="36" y="4"/>
                  </a:lnTo>
                  <a:lnTo>
                    <a:pt x="46" y="6"/>
                  </a:lnTo>
                  <a:lnTo>
                    <a:pt x="55" y="8"/>
                  </a:lnTo>
                  <a:lnTo>
                    <a:pt x="66" y="10"/>
                  </a:lnTo>
                  <a:lnTo>
                    <a:pt x="74" y="13"/>
                  </a:lnTo>
                  <a:lnTo>
                    <a:pt x="83" y="16"/>
                  </a:lnTo>
                  <a:lnTo>
                    <a:pt x="91" y="2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04" name="Freeform 1128"/>
            <p:cNvSpPr>
              <a:spLocks/>
            </p:cNvSpPr>
            <p:nvPr/>
          </p:nvSpPr>
          <p:spPr bwMode="auto">
            <a:xfrm>
              <a:off x="3447" y="1975"/>
              <a:ext cx="98" cy="143"/>
            </a:xfrm>
            <a:custGeom>
              <a:avLst/>
              <a:gdLst/>
              <a:ahLst/>
              <a:cxnLst>
                <a:cxn ang="0">
                  <a:pos x="91" y="142"/>
                </a:cxn>
                <a:cxn ang="0">
                  <a:pos x="82" y="133"/>
                </a:cxn>
                <a:cxn ang="0">
                  <a:pos x="72" y="124"/>
                </a:cxn>
                <a:cxn ang="0">
                  <a:pos x="61" y="116"/>
                </a:cxn>
                <a:cxn ang="0">
                  <a:pos x="52" y="105"/>
                </a:cxn>
                <a:cxn ang="0">
                  <a:pos x="40" y="94"/>
                </a:cxn>
                <a:cxn ang="0">
                  <a:pos x="31" y="80"/>
                </a:cxn>
                <a:cxn ang="0">
                  <a:pos x="21" y="66"/>
                </a:cxn>
                <a:cxn ang="0">
                  <a:pos x="13" y="46"/>
                </a:cxn>
                <a:cxn ang="0">
                  <a:pos x="6" y="25"/>
                </a:cxn>
                <a:cxn ang="0">
                  <a:pos x="0" y="0"/>
                </a:cxn>
                <a:cxn ang="0">
                  <a:pos x="0" y="0"/>
                </a:cxn>
                <a:cxn ang="0">
                  <a:pos x="2" y="0"/>
                </a:cxn>
                <a:cxn ang="0">
                  <a:pos x="6" y="0"/>
                </a:cxn>
                <a:cxn ang="0">
                  <a:pos x="13" y="2"/>
                </a:cxn>
                <a:cxn ang="0">
                  <a:pos x="24" y="2"/>
                </a:cxn>
                <a:cxn ang="0">
                  <a:pos x="31" y="4"/>
                </a:cxn>
                <a:cxn ang="0">
                  <a:pos x="42" y="6"/>
                </a:cxn>
                <a:cxn ang="0">
                  <a:pos x="52" y="11"/>
                </a:cxn>
                <a:cxn ang="0">
                  <a:pos x="63" y="15"/>
                </a:cxn>
                <a:cxn ang="0">
                  <a:pos x="74" y="19"/>
                </a:cxn>
                <a:cxn ang="0">
                  <a:pos x="82" y="25"/>
                </a:cxn>
                <a:cxn ang="0">
                  <a:pos x="91" y="142"/>
                </a:cxn>
              </a:cxnLst>
              <a:rect l="0" t="0" r="r" b="b"/>
              <a:pathLst>
                <a:path w="92" h="143">
                  <a:moveTo>
                    <a:pt x="91" y="142"/>
                  </a:moveTo>
                  <a:lnTo>
                    <a:pt x="82" y="133"/>
                  </a:lnTo>
                  <a:lnTo>
                    <a:pt x="72" y="124"/>
                  </a:lnTo>
                  <a:lnTo>
                    <a:pt x="61" y="116"/>
                  </a:lnTo>
                  <a:lnTo>
                    <a:pt x="52" y="105"/>
                  </a:lnTo>
                  <a:lnTo>
                    <a:pt x="40" y="94"/>
                  </a:lnTo>
                  <a:lnTo>
                    <a:pt x="31" y="80"/>
                  </a:lnTo>
                  <a:lnTo>
                    <a:pt x="21" y="66"/>
                  </a:lnTo>
                  <a:lnTo>
                    <a:pt x="13" y="46"/>
                  </a:lnTo>
                  <a:lnTo>
                    <a:pt x="6" y="25"/>
                  </a:lnTo>
                  <a:lnTo>
                    <a:pt x="0" y="0"/>
                  </a:lnTo>
                  <a:lnTo>
                    <a:pt x="0" y="0"/>
                  </a:lnTo>
                  <a:lnTo>
                    <a:pt x="2" y="0"/>
                  </a:lnTo>
                  <a:lnTo>
                    <a:pt x="6" y="0"/>
                  </a:lnTo>
                  <a:lnTo>
                    <a:pt x="13" y="2"/>
                  </a:lnTo>
                  <a:lnTo>
                    <a:pt x="24" y="2"/>
                  </a:lnTo>
                  <a:lnTo>
                    <a:pt x="31" y="4"/>
                  </a:lnTo>
                  <a:lnTo>
                    <a:pt x="42" y="6"/>
                  </a:lnTo>
                  <a:lnTo>
                    <a:pt x="52" y="11"/>
                  </a:lnTo>
                  <a:lnTo>
                    <a:pt x="63" y="15"/>
                  </a:lnTo>
                  <a:lnTo>
                    <a:pt x="74" y="19"/>
                  </a:lnTo>
                  <a:lnTo>
                    <a:pt x="82" y="25"/>
                  </a:lnTo>
                  <a:lnTo>
                    <a:pt x="91" y="142"/>
                  </a:lnTo>
                </a:path>
              </a:pathLst>
            </a:custGeom>
            <a:solidFill>
              <a:srgbClr val="7C6000"/>
            </a:solidFill>
            <a:ln w="9525" cap="rnd">
              <a:noFill/>
              <a:round/>
              <a:headEnd/>
              <a:tailEnd/>
            </a:ln>
            <a:effectLst/>
          </p:spPr>
          <p:txBody>
            <a:bodyPr/>
            <a:lstStyle/>
            <a:p>
              <a:pPr>
                <a:defRPr/>
              </a:pPr>
              <a:endParaRPr lang="en-US" dirty="0"/>
            </a:p>
          </p:txBody>
        </p:sp>
        <p:sp>
          <p:nvSpPr>
            <p:cNvPr id="105" name="Freeform 1129"/>
            <p:cNvSpPr>
              <a:spLocks/>
            </p:cNvSpPr>
            <p:nvPr/>
          </p:nvSpPr>
          <p:spPr bwMode="auto">
            <a:xfrm>
              <a:off x="3447" y="1975"/>
              <a:ext cx="98" cy="143"/>
            </a:xfrm>
            <a:custGeom>
              <a:avLst/>
              <a:gdLst/>
              <a:ahLst/>
              <a:cxnLst>
                <a:cxn ang="0">
                  <a:pos x="91" y="142"/>
                </a:cxn>
                <a:cxn ang="0">
                  <a:pos x="82" y="133"/>
                </a:cxn>
                <a:cxn ang="0">
                  <a:pos x="72" y="124"/>
                </a:cxn>
                <a:cxn ang="0">
                  <a:pos x="61" y="116"/>
                </a:cxn>
                <a:cxn ang="0">
                  <a:pos x="52" y="105"/>
                </a:cxn>
                <a:cxn ang="0">
                  <a:pos x="40" y="94"/>
                </a:cxn>
                <a:cxn ang="0">
                  <a:pos x="31" y="80"/>
                </a:cxn>
                <a:cxn ang="0">
                  <a:pos x="21" y="66"/>
                </a:cxn>
                <a:cxn ang="0">
                  <a:pos x="13" y="46"/>
                </a:cxn>
                <a:cxn ang="0">
                  <a:pos x="6" y="25"/>
                </a:cxn>
                <a:cxn ang="0">
                  <a:pos x="0" y="0"/>
                </a:cxn>
                <a:cxn ang="0">
                  <a:pos x="0" y="0"/>
                </a:cxn>
                <a:cxn ang="0">
                  <a:pos x="2" y="0"/>
                </a:cxn>
                <a:cxn ang="0">
                  <a:pos x="6" y="0"/>
                </a:cxn>
                <a:cxn ang="0">
                  <a:pos x="13" y="2"/>
                </a:cxn>
                <a:cxn ang="0">
                  <a:pos x="24" y="2"/>
                </a:cxn>
                <a:cxn ang="0">
                  <a:pos x="31" y="4"/>
                </a:cxn>
                <a:cxn ang="0">
                  <a:pos x="42" y="6"/>
                </a:cxn>
                <a:cxn ang="0">
                  <a:pos x="52" y="11"/>
                </a:cxn>
                <a:cxn ang="0">
                  <a:pos x="63" y="15"/>
                </a:cxn>
                <a:cxn ang="0">
                  <a:pos x="74" y="19"/>
                </a:cxn>
                <a:cxn ang="0">
                  <a:pos x="82" y="25"/>
                </a:cxn>
              </a:cxnLst>
              <a:rect l="0" t="0" r="r" b="b"/>
              <a:pathLst>
                <a:path w="92" h="143">
                  <a:moveTo>
                    <a:pt x="91" y="142"/>
                  </a:moveTo>
                  <a:lnTo>
                    <a:pt x="82" y="133"/>
                  </a:lnTo>
                  <a:lnTo>
                    <a:pt x="72" y="124"/>
                  </a:lnTo>
                  <a:lnTo>
                    <a:pt x="61" y="116"/>
                  </a:lnTo>
                  <a:lnTo>
                    <a:pt x="52" y="105"/>
                  </a:lnTo>
                  <a:lnTo>
                    <a:pt x="40" y="94"/>
                  </a:lnTo>
                  <a:lnTo>
                    <a:pt x="31" y="80"/>
                  </a:lnTo>
                  <a:lnTo>
                    <a:pt x="21" y="66"/>
                  </a:lnTo>
                  <a:lnTo>
                    <a:pt x="13" y="46"/>
                  </a:lnTo>
                  <a:lnTo>
                    <a:pt x="6" y="25"/>
                  </a:lnTo>
                  <a:lnTo>
                    <a:pt x="0" y="0"/>
                  </a:lnTo>
                  <a:lnTo>
                    <a:pt x="0" y="0"/>
                  </a:lnTo>
                  <a:lnTo>
                    <a:pt x="2" y="0"/>
                  </a:lnTo>
                  <a:lnTo>
                    <a:pt x="6" y="0"/>
                  </a:lnTo>
                  <a:lnTo>
                    <a:pt x="13" y="2"/>
                  </a:lnTo>
                  <a:lnTo>
                    <a:pt x="24" y="2"/>
                  </a:lnTo>
                  <a:lnTo>
                    <a:pt x="31" y="4"/>
                  </a:lnTo>
                  <a:lnTo>
                    <a:pt x="42" y="6"/>
                  </a:lnTo>
                  <a:lnTo>
                    <a:pt x="52" y="11"/>
                  </a:lnTo>
                  <a:lnTo>
                    <a:pt x="63" y="15"/>
                  </a:lnTo>
                  <a:lnTo>
                    <a:pt x="74" y="19"/>
                  </a:lnTo>
                  <a:lnTo>
                    <a:pt x="82" y="2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06" name="Freeform 1130"/>
            <p:cNvSpPr>
              <a:spLocks/>
            </p:cNvSpPr>
            <p:nvPr/>
          </p:nvSpPr>
          <p:spPr bwMode="auto">
            <a:xfrm>
              <a:off x="3489" y="2088"/>
              <a:ext cx="89" cy="197"/>
            </a:xfrm>
            <a:custGeom>
              <a:avLst/>
              <a:gdLst/>
              <a:ahLst/>
              <a:cxnLst>
                <a:cxn ang="0">
                  <a:pos x="81" y="196"/>
                </a:cxn>
                <a:cxn ang="0">
                  <a:pos x="73" y="182"/>
                </a:cxn>
                <a:cxn ang="0">
                  <a:pos x="62" y="166"/>
                </a:cxn>
                <a:cxn ang="0">
                  <a:pos x="53" y="149"/>
                </a:cxn>
                <a:cxn ang="0">
                  <a:pos x="41" y="129"/>
                </a:cxn>
                <a:cxn ang="0">
                  <a:pos x="30" y="109"/>
                </a:cxn>
                <a:cxn ang="0">
                  <a:pos x="20" y="88"/>
                </a:cxn>
                <a:cxn ang="0">
                  <a:pos x="12" y="64"/>
                </a:cxn>
                <a:cxn ang="0">
                  <a:pos x="5" y="44"/>
                </a:cxn>
                <a:cxn ang="0">
                  <a:pos x="1" y="20"/>
                </a:cxn>
                <a:cxn ang="0">
                  <a:pos x="0" y="2"/>
                </a:cxn>
                <a:cxn ang="0">
                  <a:pos x="0" y="2"/>
                </a:cxn>
                <a:cxn ang="0">
                  <a:pos x="1" y="0"/>
                </a:cxn>
                <a:cxn ang="0">
                  <a:pos x="3" y="0"/>
                </a:cxn>
                <a:cxn ang="0">
                  <a:pos x="12" y="0"/>
                </a:cxn>
                <a:cxn ang="0">
                  <a:pos x="20" y="0"/>
                </a:cxn>
                <a:cxn ang="0">
                  <a:pos x="28" y="0"/>
                </a:cxn>
                <a:cxn ang="0">
                  <a:pos x="41" y="2"/>
                </a:cxn>
                <a:cxn ang="0">
                  <a:pos x="51" y="5"/>
                </a:cxn>
                <a:cxn ang="0">
                  <a:pos x="64" y="12"/>
                </a:cxn>
                <a:cxn ang="0">
                  <a:pos x="77" y="20"/>
                </a:cxn>
                <a:cxn ang="0">
                  <a:pos x="88" y="33"/>
                </a:cxn>
                <a:cxn ang="0">
                  <a:pos x="81" y="196"/>
                </a:cxn>
              </a:cxnLst>
              <a:rect l="0" t="0" r="r" b="b"/>
              <a:pathLst>
                <a:path w="89" h="197">
                  <a:moveTo>
                    <a:pt x="81" y="196"/>
                  </a:moveTo>
                  <a:lnTo>
                    <a:pt x="73" y="182"/>
                  </a:lnTo>
                  <a:lnTo>
                    <a:pt x="62" y="166"/>
                  </a:lnTo>
                  <a:lnTo>
                    <a:pt x="53" y="149"/>
                  </a:lnTo>
                  <a:lnTo>
                    <a:pt x="41" y="129"/>
                  </a:lnTo>
                  <a:lnTo>
                    <a:pt x="30" y="109"/>
                  </a:lnTo>
                  <a:lnTo>
                    <a:pt x="20" y="88"/>
                  </a:lnTo>
                  <a:lnTo>
                    <a:pt x="12" y="64"/>
                  </a:lnTo>
                  <a:lnTo>
                    <a:pt x="5" y="44"/>
                  </a:lnTo>
                  <a:lnTo>
                    <a:pt x="1" y="20"/>
                  </a:lnTo>
                  <a:lnTo>
                    <a:pt x="0" y="2"/>
                  </a:lnTo>
                  <a:lnTo>
                    <a:pt x="0" y="2"/>
                  </a:lnTo>
                  <a:lnTo>
                    <a:pt x="1" y="0"/>
                  </a:lnTo>
                  <a:lnTo>
                    <a:pt x="3" y="0"/>
                  </a:lnTo>
                  <a:lnTo>
                    <a:pt x="12" y="0"/>
                  </a:lnTo>
                  <a:lnTo>
                    <a:pt x="20" y="0"/>
                  </a:lnTo>
                  <a:lnTo>
                    <a:pt x="28" y="0"/>
                  </a:lnTo>
                  <a:lnTo>
                    <a:pt x="41" y="2"/>
                  </a:lnTo>
                  <a:lnTo>
                    <a:pt x="51" y="5"/>
                  </a:lnTo>
                  <a:lnTo>
                    <a:pt x="64" y="12"/>
                  </a:lnTo>
                  <a:lnTo>
                    <a:pt x="77" y="20"/>
                  </a:lnTo>
                  <a:lnTo>
                    <a:pt x="88" y="33"/>
                  </a:lnTo>
                  <a:lnTo>
                    <a:pt x="81" y="196"/>
                  </a:lnTo>
                </a:path>
              </a:pathLst>
            </a:custGeom>
            <a:solidFill>
              <a:srgbClr val="7C6000"/>
            </a:solidFill>
            <a:ln w="9525" cap="rnd">
              <a:noFill/>
              <a:round/>
              <a:headEnd/>
              <a:tailEnd/>
            </a:ln>
            <a:effectLst/>
          </p:spPr>
          <p:txBody>
            <a:bodyPr/>
            <a:lstStyle/>
            <a:p>
              <a:pPr>
                <a:defRPr/>
              </a:pPr>
              <a:endParaRPr lang="en-US" dirty="0"/>
            </a:p>
          </p:txBody>
        </p:sp>
        <p:sp>
          <p:nvSpPr>
            <p:cNvPr id="107" name="Freeform 1131"/>
            <p:cNvSpPr>
              <a:spLocks/>
            </p:cNvSpPr>
            <p:nvPr/>
          </p:nvSpPr>
          <p:spPr bwMode="auto">
            <a:xfrm>
              <a:off x="3489" y="2088"/>
              <a:ext cx="89" cy="197"/>
            </a:xfrm>
            <a:custGeom>
              <a:avLst/>
              <a:gdLst/>
              <a:ahLst/>
              <a:cxnLst>
                <a:cxn ang="0">
                  <a:pos x="81" y="196"/>
                </a:cxn>
                <a:cxn ang="0">
                  <a:pos x="73" y="182"/>
                </a:cxn>
                <a:cxn ang="0">
                  <a:pos x="62" y="166"/>
                </a:cxn>
                <a:cxn ang="0">
                  <a:pos x="53" y="149"/>
                </a:cxn>
                <a:cxn ang="0">
                  <a:pos x="41" y="129"/>
                </a:cxn>
                <a:cxn ang="0">
                  <a:pos x="30" y="109"/>
                </a:cxn>
                <a:cxn ang="0">
                  <a:pos x="20" y="88"/>
                </a:cxn>
                <a:cxn ang="0">
                  <a:pos x="12" y="64"/>
                </a:cxn>
                <a:cxn ang="0">
                  <a:pos x="5" y="44"/>
                </a:cxn>
                <a:cxn ang="0">
                  <a:pos x="1" y="20"/>
                </a:cxn>
                <a:cxn ang="0">
                  <a:pos x="0" y="2"/>
                </a:cxn>
                <a:cxn ang="0">
                  <a:pos x="0" y="2"/>
                </a:cxn>
                <a:cxn ang="0">
                  <a:pos x="1" y="0"/>
                </a:cxn>
                <a:cxn ang="0">
                  <a:pos x="3" y="0"/>
                </a:cxn>
                <a:cxn ang="0">
                  <a:pos x="12" y="0"/>
                </a:cxn>
                <a:cxn ang="0">
                  <a:pos x="20" y="0"/>
                </a:cxn>
                <a:cxn ang="0">
                  <a:pos x="28" y="0"/>
                </a:cxn>
                <a:cxn ang="0">
                  <a:pos x="41" y="2"/>
                </a:cxn>
                <a:cxn ang="0">
                  <a:pos x="51" y="5"/>
                </a:cxn>
                <a:cxn ang="0">
                  <a:pos x="64" y="12"/>
                </a:cxn>
                <a:cxn ang="0">
                  <a:pos x="77" y="20"/>
                </a:cxn>
                <a:cxn ang="0">
                  <a:pos x="88" y="33"/>
                </a:cxn>
              </a:cxnLst>
              <a:rect l="0" t="0" r="r" b="b"/>
              <a:pathLst>
                <a:path w="89" h="197">
                  <a:moveTo>
                    <a:pt x="81" y="196"/>
                  </a:moveTo>
                  <a:lnTo>
                    <a:pt x="73" y="182"/>
                  </a:lnTo>
                  <a:lnTo>
                    <a:pt x="62" y="166"/>
                  </a:lnTo>
                  <a:lnTo>
                    <a:pt x="53" y="149"/>
                  </a:lnTo>
                  <a:lnTo>
                    <a:pt x="41" y="129"/>
                  </a:lnTo>
                  <a:lnTo>
                    <a:pt x="30" y="109"/>
                  </a:lnTo>
                  <a:lnTo>
                    <a:pt x="20" y="88"/>
                  </a:lnTo>
                  <a:lnTo>
                    <a:pt x="12" y="64"/>
                  </a:lnTo>
                  <a:lnTo>
                    <a:pt x="5" y="44"/>
                  </a:lnTo>
                  <a:lnTo>
                    <a:pt x="1" y="20"/>
                  </a:lnTo>
                  <a:lnTo>
                    <a:pt x="0" y="2"/>
                  </a:lnTo>
                  <a:lnTo>
                    <a:pt x="0" y="2"/>
                  </a:lnTo>
                  <a:lnTo>
                    <a:pt x="1" y="0"/>
                  </a:lnTo>
                  <a:lnTo>
                    <a:pt x="3" y="0"/>
                  </a:lnTo>
                  <a:lnTo>
                    <a:pt x="12" y="0"/>
                  </a:lnTo>
                  <a:lnTo>
                    <a:pt x="20" y="0"/>
                  </a:lnTo>
                  <a:lnTo>
                    <a:pt x="28" y="0"/>
                  </a:lnTo>
                  <a:lnTo>
                    <a:pt x="41" y="2"/>
                  </a:lnTo>
                  <a:lnTo>
                    <a:pt x="51" y="5"/>
                  </a:lnTo>
                  <a:lnTo>
                    <a:pt x="64" y="12"/>
                  </a:lnTo>
                  <a:lnTo>
                    <a:pt x="77" y="20"/>
                  </a:lnTo>
                  <a:lnTo>
                    <a:pt x="88" y="3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08" name="Freeform 1132"/>
            <p:cNvSpPr>
              <a:spLocks/>
            </p:cNvSpPr>
            <p:nvPr/>
          </p:nvSpPr>
          <p:spPr bwMode="auto">
            <a:xfrm>
              <a:off x="3126" y="1506"/>
              <a:ext cx="197" cy="138"/>
            </a:xfrm>
            <a:custGeom>
              <a:avLst/>
              <a:gdLst/>
              <a:ahLst/>
              <a:cxnLst>
                <a:cxn ang="0">
                  <a:pos x="193" y="137"/>
                </a:cxn>
                <a:cxn ang="0">
                  <a:pos x="174" y="137"/>
                </a:cxn>
                <a:cxn ang="0">
                  <a:pos x="154" y="132"/>
                </a:cxn>
                <a:cxn ang="0">
                  <a:pos x="133" y="128"/>
                </a:cxn>
                <a:cxn ang="0">
                  <a:pos x="112" y="123"/>
                </a:cxn>
                <a:cxn ang="0">
                  <a:pos x="93" y="118"/>
                </a:cxn>
                <a:cxn ang="0">
                  <a:pos x="73" y="111"/>
                </a:cxn>
                <a:cxn ang="0">
                  <a:pos x="57" y="105"/>
                </a:cxn>
                <a:cxn ang="0">
                  <a:pos x="43" y="98"/>
                </a:cxn>
                <a:cxn ang="0">
                  <a:pos x="31" y="93"/>
                </a:cxn>
                <a:cxn ang="0">
                  <a:pos x="23" y="84"/>
                </a:cxn>
                <a:cxn ang="0">
                  <a:pos x="23" y="84"/>
                </a:cxn>
                <a:cxn ang="0">
                  <a:pos x="19" y="77"/>
                </a:cxn>
                <a:cxn ang="0">
                  <a:pos x="15" y="70"/>
                </a:cxn>
                <a:cxn ang="0">
                  <a:pos x="11" y="61"/>
                </a:cxn>
                <a:cxn ang="0">
                  <a:pos x="6" y="52"/>
                </a:cxn>
                <a:cxn ang="0">
                  <a:pos x="4" y="44"/>
                </a:cxn>
                <a:cxn ang="0">
                  <a:pos x="2" y="33"/>
                </a:cxn>
                <a:cxn ang="0">
                  <a:pos x="0" y="25"/>
                </a:cxn>
                <a:cxn ang="0">
                  <a:pos x="2" y="17"/>
                </a:cxn>
                <a:cxn ang="0">
                  <a:pos x="4" y="6"/>
                </a:cxn>
                <a:cxn ang="0">
                  <a:pos x="8" y="0"/>
                </a:cxn>
                <a:cxn ang="0">
                  <a:pos x="193" y="137"/>
                </a:cxn>
              </a:cxnLst>
              <a:rect l="0" t="0" r="r" b="b"/>
              <a:pathLst>
                <a:path w="194" h="138">
                  <a:moveTo>
                    <a:pt x="193" y="137"/>
                  </a:moveTo>
                  <a:lnTo>
                    <a:pt x="174" y="137"/>
                  </a:lnTo>
                  <a:lnTo>
                    <a:pt x="154" y="132"/>
                  </a:lnTo>
                  <a:lnTo>
                    <a:pt x="133" y="128"/>
                  </a:lnTo>
                  <a:lnTo>
                    <a:pt x="112" y="123"/>
                  </a:lnTo>
                  <a:lnTo>
                    <a:pt x="93" y="118"/>
                  </a:lnTo>
                  <a:lnTo>
                    <a:pt x="73" y="111"/>
                  </a:lnTo>
                  <a:lnTo>
                    <a:pt x="57" y="105"/>
                  </a:lnTo>
                  <a:lnTo>
                    <a:pt x="43" y="98"/>
                  </a:lnTo>
                  <a:lnTo>
                    <a:pt x="31" y="93"/>
                  </a:lnTo>
                  <a:lnTo>
                    <a:pt x="23" y="84"/>
                  </a:lnTo>
                  <a:lnTo>
                    <a:pt x="23" y="84"/>
                  </a:lnTo>
                  <a:lnTo>
                    <a:pt x="19" y="77"/>
                  </a:lnTo>
                  <a:lnTo>
                    <a:pt x="15" y="70"/>
                  </a:lnTo>
                  <a:lnTo>
                    <a:pt x="11" y="61"/>
                  </a:lnTo>
                  <a:lnTo>
                    <a:pt x="6" y="52"/>
                  </a:lnTo>
                  <a:lnTo>
                    <a:pt x="4" y="44"/>
                  </a:lnTo>
                  <a:lnTo>
                    <a:pt x="2" y="33"/>
                  </a:lnTo>
                  <a:lnTo>
                    <a:pt x="0" y="25"/>
                  </a:lnTo>
                  <a:lnTo>
                    <a:pt x="2" y="17"/>
                  </a:lnTo>
                  <a:lnTo>
                    <a:pt x="4" y="6"/>
                  </a:lnTo>
                  <a:lnTo>
                    <a:pt x="8" y="0"/>
                  </a:lnTo>
                  <a:lnTo>
                    <a:pt x="193" y="137"/>
                  </a:lnTo>
                </a:path>
              </a:pathLst>
            </a:custGeom>
            <a:solidFill>
              <a:srgbClr val="FFD80F"/>
            </a:solidFill>
            <a:ln w="9525" cap="rnd">
              <a:noFill/>
              <a:round/>
              <a:headEnd/>
              <a:tailEnd/>
            </a:ln>
            <a:effectLst/>
          </p:spPr>
          <p:txBody>
            <a:bodyPr/>
            <a:lstStyle/>
            <a:p>
              <a:pPr>
                <a:defRPr/>
              </a:pPr>
              <a:endParaRPr lang="en-US" dirty="0"/>
            </a:p>
          </p:txBody>
        </p:sp>
        <p:sp>
          <p:nvSpPr>
            <p:cNvPr id="109" name="Freeform 1133"/>
            <p:cNvSpPr>
              <a:spLocks/>
            </p:cNvSpPr>
            <p:nvPr/>
          </p:nvSpPr>
          <p:spPr bwMode="auto">
            <a:xfrm>
              <a:off x="3126" y="1506"/>
              <a:ext cx="197" cy="138"/>
            </a:xfrm>
            <a:custGeom>
              <a:avLst/>
              <a:gdLst/>
              <a:ahLst/>
              <a:cxnLst>
                <a:cxn ang="0">
                  <a:pos x="193" y="137"/>
                </a:cxn>
                <a:cxn ang="0">
                  <a:pos x="174" y="137"/>
                </a:cxn>
                <a:cxn ang="0">
                  <a:pos x="154" y="132"/>
                </a:cxn>
                <a:cxn ang="0">
                  <a:pos x="133" y="128"/>
                </a:cxn>
                <a:cxn ang="0">
                  <a:pos x="112" y="123"/>
                </a:cxn>
                <a:cxn ang="0">
                  <a:pos x="93" y="118"/>
                </a:cxn>
                <a:cxn ang="0">
                  <a:pos x="73" y="111"/>
                </a:cxn>
                <a:cxn ang="0">
                  <a:pos x="57" y="105"/>
                </a:cxn>
                <a:cxn ang="0">
                  <a:pos x="43" y="98"/>
                </a:cxn>
                <a:cxn ang="0">
                  <a:pos x="31" y="93"/>
                </a:cxn>
                <a:cxn ang="0">
                  <a:pos x="23" y="84"/>
                </a:cxn>
                <a:cxn ang="0">
                  <a:pos x="23" y="84"/>
                </a:cxn>
                <a:cxn ang="0">
                  <a:pos x="19" y="77"/>
                </a:cxn>
                <a:cxn ang="0">
                  <a:pos x="15" y="70"/>
                </a:cxn>
                <a:cxn ang="0">
                  <a:pos x="11" y="61"/>
                </a:cxn>
                <a:cxn ang="0">
                  <a:pos x="6" y="52"/>
                </a:cxn>
                <a:cxn ang="0">
                  <a:pos x="4" y="44"/>
                </a:cxn>
                <a:cxn ang="0">
                  <a:pos x="2" y="33"/>
                </a:cxn>
                <a:cxn ang="0">
                  <a:pos x="0" y="25"/>
                </a:cxn>
                <a:cxn ang="0">
                  <a:pos x="2" y="17"/>
                </a:cxn>
                <a:cxn ang="0">
                  <a:pos x="4" y="6"/>
                </a:cxn>
                <a:cxn ang="0">
                  <a:pos x="8" y="0"/>
                </a:cxn>
              </a:cxnLst>
              <a:rect l="0" t="0" r="r" b="b"/>
              <a:pathLst>
                <a:path w="194" h="138">
                  <a:moveTo>
                    <a:pt x="193" y="137"/>
                  </a:moveTo>
                  <a:lnTo>
                    <a:pt x="174" y="137"/>
                  </a:lnTo>
                  <a:lnTo>
                    <a:pt x="154" y="132"/>
                  </a:lnTo>
                  <a:lnTo>
                    <a:pt x="133" y="128"/>
                  </a:lnTo>
                  <a:lnTo>
                    <a:pt x="112" y="123"/>
                  </a:lnTo>
                  <a:lnTo>
                    <a:pt x="93" y="118"/>
                  </a:lnTo>
                  <a:lnTo>
                    <a:pt x="73" y="111"/>
                  </a:lnTo>
                  <a:lnTo>
                    <a:pt x="57" y="105"/>
                  </a:lnTo>
                  <a:lnTo>
                    <a:pt x="43" y="98"/>
                  </a:lnTo>
                  <a:lnTo>
                    <a:pt x="31" y="93"/>
                  </a:lnTo>
                  <a:lnTo>
                    <a:pt x="23" y="84"/>
                  </a:lnTo>
                  <a:lnTo>
                    <a:pt x="23" y="84"/>
                  </a:lnTo>
                  <a:lnTo>
                    <a:pt x="19" y="77"/>
                  </a:lnTo>
                  <a:lnTo>
                    <a:pt x="15" y="70"/>
                  </a:lnTo>
                  <a:lnTo>
                    <a:pt x="11" y="61"/>
                  </a:lnTo>
                  <a:lnTo>
                    <a:pt x="6" y="52"/>
                  </a:lnTo>
                  <a:lnTo>
                    <a:pt x="4" y="44"/>
                  </a:lnTo>
                  <a:lnTo>
                    <a:pt x="2" y="33"/>
                  </a:lnTo>
                  <a:lnTo>
                    <a:pt x="0" y="25"/>
                  </a:lnTo>
                  <a:lnTo>
                    <a:pt x="2" y="17"/>
                  </a:lnTo>
                  <a:lnTo>
                    <a:pt x="4" y="6"/>
                  </a:lnTo>
                  <a:lnTo>
                    <a:pt x="8"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10" name="Freeform 1134"/>
            <p:cNvSpPr>
              <a:spLocks/>
            </p:cNvSpPr>
            <p:nvPr/>
          </p:nvSpPr>
          <p:spPr bwMode="auto">
            <a:xfrm>
              <a:off x="3200" y="1567"/>
              <a:ext cx="173" cy="131"/>
            </a:xfrm>
            <a:custGeom>
              <a:avLst/>
              <a:gdLst/>
              <a:ahLst/>
              <a:cxnLst>
                <a:cxn ang="0">
                  <a:pos x="166" y="130"/>
                </a:cxn>
                <a:cxn ang="0">
                  <a:pos x="153" y="126"/>
                </a:cxn>
                <a:cxn ang="0">
                  <a:pos x="138" y="120"/>
                </a:cxn>
                <a:cxn ang="0">
                  <a:pos x="124" y="115"/>
                </a:cxn>
                <a:cxn ang="0">
                  <a:pos x="108" y="111"/>
                </a:cxn>
                <a:cxn ang="0">
                  <a:pos x="96" y="106"/>
                </a:cxn>
                <a:cxn ang="0">
                  <a:pos x="81" y="101"/>
                </a:cxn>
                <a:cxn ang="0">
                  <a:pos x="67" y="94"/>
                </a:cxn>
                <a:cxn ang="0">
                  <a:pos x="53" y="85"/>
                </a:cxn>
                <a:cxn ang="0">
                  <a:pos x="41" y="78"/>
                </a:cxn>
                <a:cxn ang="0">
                  <a:pos x="28" y="67"/>
                </a:cxn>
                <a:cxn ang="0">
                  <a:pos x="28" y="67"/>
                </a:cxn>
                <a:cxn ang="0">
                  <a:pos x="16" y="56"/>
                </a:cxn>
                <a:cxn ang="0">
                  <a:pos x="9" y="46"/>
                </a:cxn>
                <a:cxn ang="0">
                  <a:pos x="3" y="37"/>
                </a:cxn>
                <a:cxn ang="0">
                  <a:pos x="2" y="30"/>
                </a:cxn>
                <a:cxn ang="0">
                  <a:pos x="0" y="25"/>
                </a:cxn>
                <a:cxn ang="0">
                  <a:pos x="0" y="18"/>
                </a:cxn>
                <a:cxn ang="0">
                  <a:pos x="0" y="12"/>
                </a:cxn>
                <a:cxn ang="0">
                  <a:pos x="2" y="7"/>
                </a:cxn>
                <a:cxn ang="0">
                  <a:pos x="2" y="4"/>
                </a:cxn>
                <a:cxn ang="0">
                  <a:pos x="2" y="0"/>
                </a:cxn>
                <a:cxn ang="0">
                  <a:pos x="2" y="0"/>
                </a:cxn>
                <a:cxn ang="0">
                  <a:pos x="3" y="0"/>
                </a:cxn>
                <a:cxn ang="0">
                  <a:pos x="7" y="2"/>
                </a:cxn>
                <a:cxn ang="0">
                  <a:pos x="16" y="4"/>
                </a:cxn>
                <a:cxn ang="0">
                  <a:pos x="27" y="6"/>
                </a:cxn>
                <a:cxn ang="0">
                  <a:pos x="37" y="7"/>
                </a:cxn>
                <a:cxn ang="0">
                  <a:pos x="50" y="12"/>
                </a:cxn>
                <a:cxn ang="0">
                  <a:pos x="60" y="14"/>
                </a:cxn>
                <a:cxn ang="0">
                  <a:pos x="71" y="18"/>
                </a:cxn>
                <a:cxn ang="0">
                  <a:pos x="79" y="20"/>
                </a:cxn>
                <a:cxn ang="0">
                  <a:pos x="87" y="25"/>
                </a:cxn>
                <a:cxn ang="0">
                  <a:pos x="166" y="130"/>
                </a:cxn>
              </a:cxnLst>
              <a:rect l="0" t="0" r="r" b="b"/>
              <a:pathLst>
                <a:path w="167" h="131">
                  <a:moveTo>
                    <a:pt x="166" y="130"/>
                  </a:moveTo>
                  <a:lnTo>
                    <a:pt x="153" y="126"/>
                  </a:lnTo>
                  <a:lnTo>
                    <a:pt x="138" y="120"/>
                  </a:lnTo>
                  <a:lnTo>
                    <a:pt x="124" y="115"/>
                  </a:lnTo>
                  <a:lnTo>
                    <a:pt x="108" y="111"/>
                  </a:lnTo>
                  <a:lnTo>
                    <a:pt x="96" y="106"/>
                  </a:lnTo>
                  <a:lnTo>
                    <a:pt x="81" y="101"/>
                  </a:lnTo>
                  <a:lnTo>
                    <a:pt x="67" y="94"/>
                  </a:lnTo>
                  <a:lnTo>
                    <a:pt x="53" y="85"/>
                  </a:lnTo>
                  <a:lnTo>
                    <a:pt x="41" y="78"/>
                  </a:lnTo>
                  <a:lnTo>
                    <a:pt x="28" y="67"/>
                  </a:lnTo>
                  <a:lnTo>
                    <a:pt x="28" y="67"/>
                  </a:lnTo>
                  <a:lnTo>
                    <a:pt x="16" y="56"/>
                  </a:lnTo>
                  <a:lnTo>
                    <a:pt x="9" y="46"/>
                  </a:lnTo>
                  <a:lnTo>
                    <a:pt x="3" y="37"/>
                  </a:lnTo>
                  <a:lnTo>
                    <a:pt x="2" y="30"/>
                  </a:lnTo>
                  <a:lnTo>
                    <a:pt x="0" y="25"/>
                  </a:lnTo>
                  <a:lnTo>
                    <a:pt x="0" y="18"/>
                  </a:lnTo>
                  <a:lnTo>
                    <a:pt x="0" y="12"/>
                  </a:lnTo>
                  <a:lnTo>
                    <a:pt x="2" y="7"/>
                  </a:lnTo>
                  <a:lnTo>
                    <a:pt x="2" y="4"/>
                  </a:lnTo>
                  <a:lnTo>
                    <a:pt x="2" y="0"/>
                  </a:lnTo>
                  <a:lnTo>
                    <a:pt x="2" y="0"/>
                  </a:lnTo>
                  <a:lnTo>
                    <a:pt x="3" y="0"/>
                  </a:lnTo>
                  <a:lnTo>
                    <a:pt x="7" y="2"/>
                  </a:lnTo>
                  <a:lnTo>
                    <a:pt x="16" y="4"/>
                  </a:lnTo>
                  <a:lnTo>
                    <a:pt x="27" y="6"/>
                  </a:lnTo>
                  <a:lnTo>
                    <a:pt x="37" y="7"/>
                  </a:lnTo>
                  <a:lnTo>
                    <a:pt x="50" y="12"/>
                  </a:lnTo>
                  <a:lnTo>
                    <a:pt x="60" y="14"/>
                  </a:lnTo>
                  <a:lnTo>
                    <a:pt x="71" y="18"/>
                  </a:lnTo>
                  <a:lnTo>
                    <a:pt x="79" y="20"/>
                  </a:lnTo>
                  <a:lnTo>
                    <a:pt x="87" y="25"/>
                  </a:lnTo>
                  <a:lnTo>
                    <a:pt x="166" y="130"/>
                  </a:lnTo>
                </a:path>
              </a:pathLst>
            </a:custGeom>
            <a:solidFill>
              <a:srgbClr val="FFD80F"/>
            </a:solidFill>
            <a:ln w="9525" cap="rnd">
              <a:noFill/>
              <a:round/>
              <a:headEnd/>
              <a:tailEnd/>
            </a:ln>
            <a:effectLst/>
          </p:spPr>
          <p:txBody>
            <a:bodyPr/>
            <a:lstStyle/>
            <a:p>
              <a:pPr>
                <a:defRPr/>
              </a:pPr>
              <a:endParaRPr lang="en-US" dirty="0"/>
            </a:p>
          </p:txBody>
        </p:sp>
        <p:sp>
          <p:nvSpPr>
            <p:cNvPr id="111" name="Freeform 1135"/>
            <p:cNvSpPr>
              <a:spLocks/>
            </p:cNvSpPr>
            <p:nvPr/>
          </p:nvSpPr>
          <p:spPr bwMode="auto">
            <a:xfrm>
              <a:off x="3200" y="1567"/>
              <a:ext cx="173" cy="131"/>
            </a:xfrm>
            <a:custGeom>
              <a:avLst/>
              <a:gdLst/>
              <a:ahLst/>
              <a:cxnLst>
                <a:cxn ang="0">
                  <a:pos x="166" y="130"/>
                </a:cxn>
                <a:cxn ang="0">
                  <a:pos x="153" y="126"/>
                </a:cxn>
                <a:cxn ang="0">
                  <a:pos x="138" y="120"/>
                </a:cxn>
                <a:cxn ang="0">
                  <a:pos x="124" y="115"/>
                </a:cxn>
                <a:cxn ang="0">
                  <a:pos x="108" y="111"/>
                </a:cxn>
                <a:cxn ang="0">
                  <a:pos x="96" y="106"/>
                </a:cxn>
                <a:cxn ang="0">
                  <a:pos x="81" y="101"/>
                </a:cxn>
                <a:cxn ang="0">
                  <a:pos x="67" y="94"/>
                </a:cxn>
                <a:cxn ang="0">
                  <a:pos x="53" y="85"/>
                </a:cxn>
                <a:cxn ang="0">
                  <a:pos x="41" y="78"/>
                </a:cxn>
                <a:cxn ang="0">
                  <a:pos x="28" y="67"/>
                </a:cxn>
                <a:cxn ang="0">
                  <a:pos x="28" y="67"/>
                </a:cxn>
                <a:cxn ang="0">
                  <a:pos x="16" y="56"/>
                </a:cxn>
                <a:cxn ang="0">
                  <a:pos x="9" y="46"/>
                </a:cxn>
                <a:cxn ang="0">
                  <a:pos x="3" y="37"/>
                </a:cxn>
                <a:cxn ang="0">
                  <a:pos x="2" y="30"/>
                </a:cxn>
                <a:cxn ang="0">
                  <a:pos x="0" y="25"/>
                </a:cxn>
                <a:cxn ang="0">
                  <a:pos x="0" y="18"/>
                </a:cxn>
                <a:cxn ang="0">
                  <a:pos x="0" y="12"/>
                </a:cxn>
                <a:cxn ang="0">
                  <a:pos x="2" y="7"/>
                </a:cxn>
                <a:cxn ang="0">
                  <a:pos x="2" y="4"/>
                </a:cxn>
                <a:cxn ang="0">
                  <a:pos x="2" y="0"/>
                </a:cxn>
                <a:cxn ang="0">
                  <a:pos x="2" y="0"/>
                </a:cxn>
                <a:cxn ang="0">
                  <a:pos x="3" y="0"/>
                </a:cxn>
                <a:cxn ang="0">
                  <a:pos x="7" y="2"/>
                </a:cxn>
                <a:cxn ang="0">
                  <a:pos x="16" y="4"/>
                </a:cxn>
                <a:cxn ang="0">
                  <a:pos x="27" y="6"/>
                </a:cxn>
                <a:cxn ang="0">
                  <a:pos x="37" y="7"/>
                </a:cxn>
                <a:cxn ang="0">
                  <a:pos x="50" y="12"/>
                </a:cxn>
                <a:cxn ang="0">
                  <a:pos x="60" y="14"/>
                </a:cxn>
                <a:cxn ang="0">
                  <a:pos x="71" y="18"/>
                </a:cxn>
                <a:cxn ang="0">
                  <a:pos x="79" y="20"/>
                </a:cxn>
                <a:cxn ang="0">
                  <a:pos x="87" y="25"/>
                </a:cxn>
              </a:cxnLst>
              <a:rect l="0" t="0" r="r" b="b"/>
              <a:pathLst>
                <a:path w="167" h="131">
                  <a:moveTo>
                    <a:pt x="166" y="130"/>
                  </a:moveTo>
                  <a:lnTo>
                    <a:pt x="153" y="126"/>
                  </a:lnTo>
                  <a:lnTo>
                    <a:pt x="138" y="120"/>
                  </a:lnTo>
                  <a:lnTo>
                    <a:pt x="124" y="115"/>
                  </a:lnTo>
                  <a:lnTo>
                    <a:pt x="108" y="111"/>
                  </a:lnTo>
                  <a:lnTo>
                    <a:pt x="96" y="106"/>
                  </a:lnTo>
                  <a:lnTo>
                    <a:pt x="81" y="101"/>
                  </a:lnTo>
                  <a:lnTo>
                    <a:pt x="67" y="94"/>
                  </a:lnTo>
                  <a:lnTo>
                    <a:pt x="53" y="85"/>
                  </a:lnTo>
                  <a:lnTo>
                    <a:pt x="41" y="78"/>
                  </a:lnTo>
                  <a:lnTo>
                    <a:pt x="28" y="67"/>
                  </a:lnTo>
                  <a:lnTo>
                    <a:pt x="28" y="67"/>
                  </a:lnTo>
                  <a:lnTo>
                    <a:pt x="16" y="56"/>
                  </a:lnTo>
                  <a:lnTo>
                    <a:pt x="9" y="46"/>
                  </a:lnTo>
                  <a:lnTo>
                    <a:pt x="3" y="37"/>
                  </a:lnTo>
                  <a:lnTo>
                    <a:pt x="2" y="30"/>
                  </a:lnTo>
                  <a:lnTo>
                    <a:pt x="0" y="25"/>
                  </a:lnTo>
                  <a:lnTo>
                    <a:pt x="0" y="18"/>
                  </a:lnTo>
                  <a:lnTo>
                    <a:pt x="0" y="12"/>
                  </a:lnTo>
                  <a:lnTo>
                    <a:pt x="2" y="7"/>
                  </a:lnTo>
                  <a:lnTo>
                    <a:pt x="2" y="4"/>
                  </a:lnTo>
                  <a:lnTo>
                    <a:pt x="2" y="0"/>
                  </a:lnTo>
                  <a:lnTo>
                    <a:pt x="2" y="0"/>
                  </a:lnTo>
                  <a:lnTo>
                    <a:pt x="3" y="0"/>
                  </a:lnTo>
                  <a:lnTo>
                    <a:pt x="7" y="2"/>
                  </a:lnTo>
                  <a:lnTo>
                    <a:pt x="16" y="4"/>
                  </a:lnTo>
                  <a:lnTo>
                    <a:pt x="27" y="6"/>
                  </a:lnTo>
                  <a:lnTo>
                    <a:pt x="37" y="7"/>
                  </a:lnTo>
                  <a:lnTo>
                    <a:pt x="50" y="12"/>
                  </a:lnTo>
                  <a:lnTo>
                    <a:pt x="60" y="14"/>
                  </a:lnTo>
                  <a:lnTo>
                    <a:pt x="71" y="18"/>
                  </a:lnTo>
                  <a:lnTo>
                    <a:pt x="79" y="20"/>
                  </a:lnTo>
                  <a:lnTo>
                    <a:pt x="87" y="2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12" name="Freeform 1136"/>
            <p:cNvSpPr>
              <a:spLocks/>
            </p:cNvSpPr>
            <p:nvPr/>
          </p:nvSpPr>
          <p:spPr bwMode="auto">
            <a:xfrm>
              <a:off x="3290" y="1672"/>
              <a:ext cx="132" cy="91"/>
            </a:xfrm>
            <a:custGeom>
              <a:avLst/>
              <a:gdLst/>
              <a:ahLst/>
              <a:cxnLst>
                <a:cxn ang="0">
                  <a:pos x="131" y="90"/>
                </a:cxn>
                <a:cxn ang="0">
                  <a:pos x="116" y="85"/>
                </a:cxn>
                <a:cxn ang="0">
                  <a:pos x="99" y="79"/>
                </a:cxn>
                <a:cxn ang="0">
                  <a:pos x="84" y="73"/>
                </a:cxn>
                <a:cxn ang="0">
                  <a:pos x="70" y="66"/>
                </a:cxn>
                <a:cxn ang="0">
                  <a:pos x="57" y="62"/>
                </a:cxn>
                <a:cxn ang="0">
                  <a:pos x="42" y="53"/>
                </a:cxn>
                <a:cxn ang="0">
                  <a:pos x="31" y="46"/>
                </a:cxn>
                <a:cxn ang="0">
                  <a:pos x="19" y="35"/>
                </a:cxn>
                <a:cxn ang="0">
                  <a:pos x="8" y="23"/>
                </a:cxn>
                <a:cxn ang="0">
                  <a:pos x="0" y="7"/>
                </a:cxn>
                <a:cxn ang="0">
                  <a:pos x="0" y="7"/>
                </a:cxn>
                <a:cxn ang="0">
                  <a:pos x="2" y="7"/>
                </a:cxn>
                <a:cxn ang="0">
                  <a:pos x="4" y="5"/>
                </a:cxn>
                <a:cxn ang="0">
                  <a:pos x="8" y="4"/>
                </a:cxn>
                <a:cxn ang="0">
                  <a:pos x="15" y="4"/>
                </a:cxn>
                <a:cxn ang="0">
                  <a:pos x="24" y="2"/>
                </a:cxn>
                <a:cxn ang="0">
                  <a:pos x="31" y="0"/>
                </a:cxn>
                <a:cxn ang="0">
                  <a:pos x="42" y="0"/>
                </a:cxn>
                <a:cxn ang="0">
                  <a:pos x="52" y="0"/>
                </a:cxn>
                <a:cxn ang="0">
                  <a:pos x="66" y="2"/>
                </a:cxn>
                <a:cxn ang="0">
                  <a:pos x="78" y="4"/>
                </a:cxn>
                <a:cxn ang="0">
                  <a:pos x="131" y="90"/>
                </a:cxn>
              </a:cxnLst>
              <a:rect l="0" t="0" r="r" b="b"/>
              <a:pathLst>
                <a:path w="132" h="91">
                  <a:moveTo>
                    <a:pt x="131" y="90"/>
                  </a:moveTo>
                  <a:lnTo>
                    <a:pt x="116" y="85"/>
                  </a:lnTo>
                  <a:lnTo>
                    <a:pt x="99" y="79"/>
                  </a:lnTo>
                  <a:lnTo>
                    <a:pt x="84" y="73"/>
                  </a:lnTo>
                  <a:lnTo>
                    <a:pt x="70" y="66"/>
                  </a:lnTo>
                  <a:lnTo>
                    <a:pt x="57" y="62"/>
                  </a:lnTo>
                  <a:lnTo>
                    <a:pt x="42" y="53"/>
                  </a:lnTo>
                  <a:lnTo>
                    <a:pt x="31" y="46"/>
                  </a:lnTo>
                  <a:lnTo>
                    <a:pt x="19" y="35"/>
                  </a:lnTo>
                  <a:lnTo>
                    <a:pt x="8" y="23"/>
                  </a:lnTo>
                  <a:lnTo>
                    <a:pt x="0" y="7"/>
                  </a:lnTo>
                  <a:lnTo>
                    <a:pt x="0" y="7"/>
                  </a:lnTo>
                  <a:lnTo>
                    <a:pt x="2" y="7"/>
                  </a:lnTo>
                  <a:lnTo>
                    <a:pt x="4" y="5"/>
                  </a:lnTo>
                  <a:lnTo>
                    <a:pt x="8" y="4"/>
                  </a:lnTo>
                  <a:lnTo>
                    <a:pt x="15" y="4"/>
                  </a:lnTo>
                  <a:lnTo>
                    <a:pt x="24" y="2"/>
                  </a:lnTo>
                  <a:lnTo>
                    <a:pt x="31" y="0"/>
                  </a:lnTo>
                  <a:lnTo>
                    <a:pt x="42" y="0"/>
                  </a:lnTo>
                  <a:lnTo>
                    <a:pt x="52" y="0"/>
                  </a:lnTo>
                  <a:lnTo>
                    <a:pt x="66" y="2"/>
                  </a:lnTo>
                  <a:lnTo>
                    <a:pt x="78" y="4"/>
                  </a:lnTo>
                  <a:lnTo>
                    <a:pt x="131" y="90"/>
                  </a:lnTo>
                </a:path>
              </a:pathLst>
            </a:custGeom>
            <a:solidFill>
              <a:srgbClr val="FFD80F"/>
            </a:solidFill>
            <a:ln w="9525" cap="rnd">
              <a:noFill/>
              <a:round/>
              <a:headEnd/>
              <a:tailEnd/>
            </a:ln>
            <a:effectLst/>
          </p:spPr>
          <p:txBody>
            <a:bodyPr/>
            <a:lstStyle/>
            <a:p>
              <a:pPr>
                <a:defRPr/>
              </a:pPr>
              <a:endParaRPr lang="en-US" dirty="0"/>
            </a:p>
          </p:txBody>
        </p:sp>
        <p:sp>
          <p:nvSpPr>
            <p:cNvPr id="113" name="Freeform 1137"/>
            <p:cNvSpPr>
              <a:spLocks/>
            </p:cNvSpPr>
            <p:nvPr/>
          </p:nvSpPr>
          <p:spPr bwMode="auto">
            <a:xfrm>
              <a:off x="3290" y="1672"/>
              <a:ext cx="132" cy="91"/>
            </a:xfrm>
            <a:custGeom>
              <a:avLst/>
              <a:gdLst/>
              <a:ahLst/>
              <a:cxnLst>
                <a:cxn ang="0">
                  <a:pos x="131" y="90"/>
                </a:cxn>
                <a:cxn ang="0">
                  <a:pos x="116" y="85"/>
                </a:cxn>
                <a:cxn ang="0">
                  <a:pos x="99" y="79"/>
                </a:cxn>
                <a:cxn ang="0">
                  <a:pos x="84" y="73"/>
                </a:cxn>
                <a:cxn ang="0">
                  <a:pos x="70" y="66"/>
                </a:cxn>
                <a:cxn ang="0">
                  <a:pos x="57" y="62"/>
                </a:cxn>
                <a:cxn ang="0">
                  <a:pos x="42" y="53"/>
                </a:cxn>
                <a:cxn ang="0">
                  <a:pos x="31" y="46"/>
                </a:cxn>
                <a:cxn ang="0">
                  <a:pos x="19" y="35"/>
                </a:cxn>
                <a:cxn ang="0">
                  <a:pos x="8" y="23"/>
                </a:cxn>
                <a:cxn ang="0">
                  <a:pos x="0" y="7"/>
                </a:cxn>
                <a:cxn ang="0">
                  <a:pos x="0" y="7"/>
                </a:cxn>
                <a:cxn ang="0">
                  <a:pos x="2" y="7"/>
                </a:cxn>
                <a:cxn ang="0">
                  <a:pos x="4" y="5"/>
                </a:cxn>
                <a:cxn ang="0">
                  <a:pos x="8" y="4"/>
                </a:cxn>
                <a:cxn ang="0">
                  <a:pos x="15" y="4"/>
                </a:cxn>
                <a:cxn ang="0">
                  <a:pos x="24" y="2"/>
                </a:cxn>
                <a:cxn ang="0">
                  <a:pos x="31" y="0"/>
                </a:cxn>
                <a:cxn ang="0">
                  <a:pos x="42" y="0"/>
                </a:cxn>
                <a:cxn ang="0">
                  <a:pos x="52" y="0"/>
                </a:cxn>
                <a:cxn ang="0">
                  <a:pos x="66" y="2"/>
                </a:cxn>
                <a:cxn ang="0">
                  <a:pos x="78" y="4"/>
                </a:cxn>
              </a:cxnLst>
              <a:rect l="0" t="0" r="r" b="b"/>
              <a:pathLst>
                <a:path w="132" h="91">
                  <a:moveTo>
                    <a:pt x="131" y="90"/>
                  </a:moveTo>
                  <a:lnTo>
                    <a:pt x="116" y="85"/>
                  </a:lnTo>
                  <a:lnTo>
                    <a:pt x="99" y="79"/>
                  </a:lnTo>
                  <a:lnTo>
                    <a:pt x="84" y="73"/>
                  </a:lnTo>
                  <a:lnTo>
                    <a:pt x="70" y="66"/>
                  </a:lnTo>
                  <a:lnTo>
                    <a:pt x="57" y="62"/>
                  </a:lnTo>
                  <a:lnTo>
                    <a:pt x="42" y="53"/>
                  </a:lnTo>
                  <a:lnTo>
                    <a:pt x="31" y="46"/>
                  </a:lnTo>
                  <a:lnTo>
                    <a:pt x="19" y="35"/>
                  </a:lnTo>
                  <a:lnTo>
                    <a:pt x="8" y="23"/>
                  </a:lnTo>
                  <a:lnTo>
                    <a:pt x="0" y="7"/>
                  </a:lnTo>
                  <a:lnTo>
                    <a:pt x="0" y="7"/>
                  </a:lnTo>
                  <a:lnTo>
                    <a:pt x="2" y="7"/>
                  </a:lnTo>
                  <a:lnTo>
                    <a:pt x="4" y="5"/>
                  </a:lnTo>
                  <a:lnTo>
                    <a:pt x="8" y="4"/>
                  </a:lnTo>
                  <a:lnTo>
                    <a:pt x="15" y="4"/>
                  </a:lnTo>
                  <a:lnTo>
                    <a:pt x="24" y="2"/>
                  </a:lnTo>
                  <a:lnTo>
                    <a:pt x="31" y="0"/>
                  </a:lnTo>
                  <a:lnTo>
                    <a:pt x="42" y="0"/>
                  </a:lnTo>
                  <a:lnTo>
                    <a:pt x="52" y="0"/>
                  </a:lnTo>
                  <a:lnTo>
                    <a:pt x="66" y="2"/>
                  </a:lnTo>
                  <a:lnTo>
                    <a:pt x="78" y="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14" name="Freeform 1138"/>
            <p:cNvSpPr>
              <a:spLocks/>
            </p:cNvSpPr>
            <p:nvPr/>
          </p:nvSpPr>
          <p:spPr bwMode="auto">
            <a:xfrm>
              <a:off x="3323" y="1732"/>
              <a:ext cx="173" cy="130"/>
            </a:xfrm>
            <a:custGeom>
              <a:avLst/>
              <a:gdLst/>
              <a:ahLst/>
              <a:cxnLst>
                <a:cxn ang="0">
                  <a:pos x="164" y="130"/>
                </a:cxn>
                <a:cxn ang="0">
                  <a:pos x="151" y="126"/>
                </a:cxn>
                <a:cxn ang="0">
                  <a:pos x="140" y="122"/>
                </a:cxn>
                <a:cxn ang="0">
                  <a:pos x="128" y="117"/>
                </a:cxn>
                <a:cxn ang="0">
                  <a:pos x="115" y="113"/>
                </a:cxn>
                <a:cxn ang="0">
                  <a:pos x="103" y="106"/>
                </a:cxn>
                <a:cxn ang="0">
                  <a:pos x="90" y="99"/>
                </a:cxn>
                <a:cxn ang="0">
                  <a:pos x="80" y="92"/>
                </a:cxn>
                <a:cxn ang="0">
                  <a:pos x="67" y="83"/>
                </a:cxn>
                <a:cxn ang="0">
                  <a:pos x="56" y="73"/>
                </a:cxn>
                <a:cxn ang="0">
                  <a:pos x="48" y="62"/>
                </a:cxn>
                <a:cxn ang="0">
                  <a:pos x="48" y="62"/>
                </a:cxn>
                <a:cxn ang="0">
                  <a:pos x="31" y="44"/>
                </a:cxn>
                <a:cxn ang="0">
                  <a:pos x="23" y="27"/>
                </a:cxn>
                <a:cxn ang="0">
                  <a:pos x="14" y="14"/>
                </a:cxn>
                <a:cxn ang="0">
                  <a:pos x="6" y="6"/>
                </a:cxn>
                <a:cxn ang="0">
                  <a:pos x="0" y="0"/>
                </a:cxn>
                <a:cxn ang="0">
                  <a:pos x="0" y="0"/>
                </a:cxn>
                <a:cxn ang="0">
                  <a:pos x="2" y="0"/>
                </a:cxn>
                <a:cxn ang="0">
                  <a:pos x="6" y="0"/>
                </a:cxn>
                <a:cxn ang="0">
                  <a:pos x="14" y="0"/>
                </a:cxn>
                <a:cxn ang="0">
                  <a:pos x="27" y="0"/>
                </a:cxn>
                <a:cxn ang="0">
                  <a:pos x="39" y="0"/>
                </a:cxn>
                <a:cxn ang="0">
                  <a:pos x="52" y="0"/>
                </a:cxn>
                <a:cxn ang="0">
                  <a:pos x="67" y="0"/>
                </a:cxn>
                <a:cxn ang="0">
                  <a:pos x="81" y="4"/>
                </a:cxn>
                <a:cxn ang="0">
                  <a:pos x="94" y="6"/>
                </a:cxn>
                <a:cxn ang="0">
                  <a:pos x="106" y="9"/>
                </a:cxn>
                <a:cxn ang="0">
                  <a:pos x="164" y="130"/>
                </a:cxn>
              </a:cxnLst>
              <a:rect l="0" t="0" r="r" b="b"/>
              <a:pathLst>
                <a:path w="165" h="131">
                  <a:moveTo>
                    <a:pt x="164" y="130"/>
                  </a:moveTo>
                  <a:lnTo>
                    <a:pt x="151" y="126"/>
                  </a:lnTo>
                  <a:lnTo>
                    <a:pt x="140" y="122"/>
                  </a:lnTo>
                  <a:lnTo>
                    <a:pt x="128" y="117"/>
                  </a:lnTo>
                  <a:lnTo>
                    <a:pt x="115" y="113"/>
                  </a:lnTo>
                  <a:lnTo>
                    <a:pt x="103" y="106"/>
                  </a:lnTo>
                  <a:lnTo>
                    <a:pt x="90" y="99"/>
                  </a:lnTo>
                  <a:lnTo>
                    <a:pt x="80" y="92"/>
                  </a:lnTo>
                  <a:lnTo>
                    <a:pt x="67" y="83"/>
                  </a:lnTo>
                  <a:lnTo>
                    <a:pt x="56" y="73"/>
                  </a:lnTo>
                  <a:lnTo>
                    <a:pt x="48" y="62"/>
                  </a:lnTo>
                  <a:lnTo>
                    <a:pt x="48" y="62"/>
                  </a:lnTo>
                  <a:lnTo>
                    <a:pt x="31" y="44"/>
                  </a:lnTo>
                  <a:lnTo>
                    <a:pt x="23" y="27"/>
                  </a:lnTo>
                  <a:lnTo>
                    <a:pt x="14" y="14"/>
                  </a:lnTo>
                  <a:lnTo>
                    <a:pt x="6" y="6"/>
                  </a:lnTo>
                  <a:lnTo>
                    <a:pt x="0" y="0"/>
                  </a:lnTo>
                  <a:lnTo>
                    <a:pt x="0" y="0"/>
                  </a:lnTo>
                  <a:lnTo>
                    <a:pt x="2" y="0"/>
                  </a:lnTo>
                  <a:lnTo>
                    <a:pt x="6" y="0"/>
                  </a:lnTo>
                  <a:lnTo>
                    <a:pt x="14" y="0"/>
                  </a:lnTo>
                  <a:lnTo>
                    <a:pt x="27" y="0"/>
                  </a:lnTo>
                  <a:lnTo>
                    <a:pt x="39" y="0"/>
                  </a:lnTo>
                  <a:lnTo>
                    <a:pt x="52" y="0"/>
                  </a:lnTo>
                  <a:lnTo>
                    <a:pt x="67" y="0"/>
                  </a:lnTo>
                  <a:lnTo>
                    <a:pt x="81" y="4"/>
                  </a:lnTo>
                  <a:lnTo>
                    <a:pt x="94" y="6"/>
                  </a:lnTo>
                  <a:lnTo>
                    <a:pt x="106" y="9"/>
                  </a:lnTo>
                  <a:lnTo>
                    <a:pt x="164" y="130"/>
                  </a:lnTo>
                </a:path>
              </a:pathLst>
            </a:custGeom>
            <a:solidFill>
              <a:srgbClr val="FFD80F"/>
            </a:solidFill>
            <a:ln w="9525" cap="rnd">
              <a:noFill/>
              <a:round/>
              <a:headEnd/>
              <a:tailEnd/>
            </a:ln>
            <a:effectLst/>
          </p:spPr>
          <p:txBody>
            <a:bodyPr/>
            <a:lstStyle/>
            <a:p>
              <a:pPr>
                <a:defRPr/>
              </a:pPr>
              <a:endParaRPr lang="en-US" dirty="0"/>
            </a:p>
          </p:txBody>
        </p:sp>
        <p:sp>
          <p:nvSpPr>
            <p:cNvPr id="115" name="Freeform 1139"/>
            <p:cNvSpPr>
              <a:spLocks/>
            </p:cNvSpPr>
            <p:nvPr/>
          </p:nvSpPr>
          <p:spPr bwMode="auto">
            <a:xfrm>
              <a:off x="3323" y="1732"/>
              <a:ext cx="173" cy="130"/>
            </a:xfrm>
            <a:custGeom>
              <a:avLst/>
              <a:gdLst/>
              <a:ahLst/>
              <a:cxnLst>
                <a:cxn ang="0">
                  <a:pos x="164" y="130"/>
                </a:cxn>
                <a:cxn ang="0">
                  <a:pos x="151" y="126"/>
                </a:cxn>
                <a:cxn ang="0">
                  <a:pos x="140" y="122"/>
                </a:cxn>
                <a:cxn ang="0">
                  <a:pos x="128" y="117"/>
                </a:cxn>
                <a:cxn ang="0">
                  <a:pos x="115" y="113"/>
                </a:cxn>
                <a:cxn ang="0">
                  <a:pos x="103" y="106"/>
                </a:cxn>
                <a:cxn ang="0">
                  <a:pos x="90" y="99"/>
                </a:cxn>
                <a:cxn ang="0">
                  <a:pos x="80" y="92"/>
                </a:cxn>
                <a:cxn ang="0">
                  <a:pos x="67" y="83"/>
                </a:cxn>
                <a:cxn ang="0">
                  <a:pos x="56" y="73"/>
                </a:cxn>
                <a:cxn ang="0">
                  <a:pos x="48" y="62"/>
                </a:cxn>
                <a:cxn ang="0">
                  <a:pos x="48" y="62"/>
                </a:cxn>
                <a:cxn ang="0">
                  <a:pos x="31" y="44"/>
                </a:cxn>
                <a:cxn ang="0">
                  <a:pos x="23" y="27"/>
                </a:cxn>
                <a:cxn ang="0">
                  <a:pos x="14" y="14"/>
                </a:cxn>
                <a:cxn ang="0">
                  <a:pos x="6" y="6"/>
                </a:cxn>
                <a:cxn ang="0">
                  <a:pos x="0" y="0"/>
                </a:cxn>
                <a:cxn ang="0">
                  <a:pos x="0" y="0"/>
                </a:cxn>
                <a:cxn ang="0">
                  <a:pos x="2" y="0"/>
                </a:cxn>
                <a:cxn ang="0">
                  <a:pos x="6" y="0"/>
                </a:cxn>
                <a:cxn ang="0">
                  <a:pos x="14" y="0"/>
                </a:cxn>
                <a:cxn ang="0">
                  <a:pos x="27" y="0"/>
                </a:cxn>
                <a:cxn ang="0">
                  <a:pos x="39" y="0"/>
                </a:cxn>
                <a:cxn ang="0">
                  <a:pos x="52" y="0"/>
                </a:cxn>
                <a:cxn ang="0">
                  <a:pos x="67" y="0"/>
                </a:cxn>
                <a:cxn ang="0">
                  <a:pos x="81" y="4"/>
                </a:cxn>
                <a:cxn ang="0">
                  <a:pos x="94" y="6"/>
                </a:cxn>
                <a:cxn ang="0">
                  <a:pos x="106" y="9"/>
                </a:cxn>
              </a:cxnLst>
              <a:rect l="0" t="0" r="r" b="b"/>
              <a:pathLst>
                <a:path w="165" h="131">
                  <a:moveTo>
                    <a:pt x="164" y="130"/>
                  </a:moveTo>
                  <a:lnTo>
                    <a:pt x="151" y="126"/>
                  </a:lnTo>
                  <a:lnTo>
                    <a:pt x="140" y="122"/>
                  </a:lnTo>
                  <a:lnTo>
                    <a:pt x="128" y="117"/>
                  </a:lnTo>
                  <a:lnTo>
                    <a:pt x="115" y="113"/>
                  </a:lnTo>
                  <a:lnTo>
                    <a:pt x="103" y="106"/>
                  </a:lnTo>
                  <a:lnTo>
                    <a:pt x="90" y="99"/>
                  </a:lnTo>
                  <a:lnTo>
                    <a:pt x="80" y="92"/>
                  </a:lnTo>
                  <a:lnTo>
                    <a:pt x="67" y="83"/>
                  </a:lnTo>
                  <a:lnTo>
                    <a:pt x="56" y="73"/>
                  </a:lnTo>
                  <a:lnTo>
                    <a:pt x="48" y="62"/>
                  </a:lnTo>
                  <a:lnTo>
                    <a:pt x="48" y="62"/>
                  </a:lnTo>
                  <a:lnTo>
                    <a:pt x="31" y="44"/>
                  </a:lnTo>
                  <a:lnTo>
                    <a:pt x="23" y="27"/>
                  </a:lnTo>
                  <a:lnTo>
                    <a:pt x="14" y="14"/>
                  </a:lnTo>
                  <a:lnTo>
                    <a:pt x="6" y="6"/>
                  </a:lnTo>
                  <a:lnTo>
                    <a:pt x="0" y="0"/>
                  </a:lnTo>
                  <a:lnTo>
                    <a:pt x="0" y="0"/>
                  </a:lnTo>
                  <a:lnTo>
                    <a:pt x="2" y="0"/>
                  </a:lnTo>
                  <a:lnTo>
                    <a:pt x="6" y="0"/>
                  </a:lnTo>
                  <a:lnTo>
                    <a:pt x="14" y="0"/>
                  </a:lnTo>
                  <a:lnTo>
                    <a:pt x="27" y="0"/>
                  </a:lnTo>
                  <a:lnTo>
                    <a:pt x="39" y="0"/>
                  </a:lnTo>
                  <a:lnTo>
                    <a:pt x="52" y="0"/>
                  </a:lnTo>
                  <a:lnTo>
                    <a:pt x="67" y="0"/>
                  </a:lnTo>
                  <a:lnTo>
                    <a:pt x="81" y="4"/>
                  </a:lnTo>
                  <a:lnTo>
                    <a:pt x="94" y="6"/>
                  </a:lnTo>
                  <a:lnTo>
                    <a:pt x="106" y="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16" name="Freeform 1140"/>
            <p:cNvSpPr>
              <a:spLocks/>
            </p:cNvSpPr>
            <p:nvPr/>
          </p:nvSpPr>
          <p:spPr bwMode="auto">
            <a:xfrm>
              <a:off x="3422" y="1852"/>
              <a:ext cx="148" cy="144"/>
            </a:xfrm>
            <a:custGeom>
              <a:avLst/>
              <a:gdLst/>
              <a:ahLst/>
              <a:cxnLst>
                <a:cxn ang="0">
                  <a:pos x="143" y="142"/>
                </a:cxn>
                <a:cxn ang="0">
                  <a:pos x="130" y="137"/>
                </a:cxn>
                <a:cxn ang="0">
                  <a:pos x="117" y="130"/>
                </a:cxn>
                <a:cxn ang="0">
                  <a:pos x="103" y="124"/>
                </a:cxn>
                <a:cxn ang="0">
                  <a:pos x="90" y="117"/>
                </a:cxn>
                <a:cxn ang="0">
                  <a:pos x="75" y="110"/>
                </a:cxn>
                <a:cxn ang="0">
                  <a:pos x="61" y="99"/>
                </a:cxn>
                <a:cxn ang="0">
                  <a:pos x="48" y="89"/>
                </a:cxn>
                <a:cxn ang="0">
                  <a:pos x="36" y="78"/>
                </a:cxn>
                <a:cxn ang="0">
                  <a:pos x="25" y="68"/>
                </a:cxn>
                <a:cxn ang="0">
                  <a:pos x="16" y="55"/>
                </a:cxn>
                <a:cxn ang="0">
                  <a:pos x="16" y="55"/>
                </a:cxn>
                <a:cxn ang="0">
                  <a:pos x="4" y="34"/>
                </a:cxn>
                <a:cxn ang="0">
                  <a:pos x="0" y="17"/>
                </a:cxn>
                <a:cxn ang="0">
                  <a:pos x="0" y="6"/>
                </a:cxn>
                <a:cxn ang="0">
                  <a:pos x="0" y="0"/>
                </a:cxn>
                <a:cxn ang="0">
                  <a:pos x="0" y="0"/>
                </a:cxn>
                <a:cxn ang="0">
                  <a:pos x="0" y="0"/>
                </a:cxn>
                <a:cxn ang="0">
                  <a:pos x="8" y="0"/>
                </a:cxn>
                <a:cxn ang="0">
                  <a:pos x="16" y="0"/>
                </a:cxn>
                <a:cxn ang="0">
                  <a:pos x="27" y="2"/>
                </a:cxn>
                <a:cxn ang="0">
                  <a:pos x="36" y="4"/>
                </a:cxn>
                <a:cxn ang="0">
                  <a:pos x="44" y="4"/>
                </a:cxn>
                <a:cxn ang="0">
                  <a:pos x="52" y="6"/>
                </a:cxn>
                <a:cxn ang="0">
                  <a:pos x="62" y="8"/>
                </a:cxn>
                <a:cxn ang="0">
                  <a:pos x="71" y="13"/>
                </a:cxn>
                <a:cxn ang="0">
                  <a:pos x="82" y="17"/>
                </a:cxn>
                <a:cxn ang="0">
                  <a:pos x="90" y="20"/>
                </a:cxn>
                <a:cxn ang="0">
                  <a:pos x="143" y="142"/>
                </a:cxn>
              </a:cxnLst>
              <a:rect l="0" t="0" r="r" b="b"/>
              <a:pathLst>
                <a:path w="144" h="143">
                  <a:moveTo>
                    <a:pt x="143" y="142"/>
                  </a:moveTo>
                  <a:lnTo>
                    <a:pt x="130" y="137"/>
                  </a:lnTo>
                  <a:lnTo>
                    <a:pt x="117" y="130"/>
                  </a:lnTo>
                  <a:lnTo>
                    <a:pt x="103" y="124"/>
                  </a:lnTo>
                  <a:lnTo>
                    <a:pt x="90" y="117"/>
                  </a:lnTo>
                  <a:lnTo>
                    <a:pt x="75" y="110"/>
                  </a:lnTo>
                  <a:lnTo>
                    <a:pt x="61" y="99"/>
                  </a:lnTo>
                  <a:lnTo>
                    <a:pt x="48" y="89"/>
                  </a:lnTo>
                  <a:lnTo>
                    <a:pt x="36" y="78"/>
                  </a:lnTo>
                  <a:lnTo>
                    <a:pt x="25" y="68"/>
                  </a:lnTo>
                  <a:lnTo>
                    <a:pt x="16" y="55"/>
                  </a:lnTo>
                  <a:lnTo>
                    <a:pt x="16" y="55"/>
                  </a:lnTo>
                  <a:lnTo>
                    <a:pt x="4" y="34"/>
                  </a:lnTo>
                  <a:lnTo>
                    <a:pt x="0" y="17"/>
                  </a:lnTo>
                  <a:lnTo>
                    <a:pt x="0" y="6"/>
                  </a:lnTo>
                  <a:lnTo>
                    <a:pt x="0" y="0"/>
                  </a:lnTo>
                  <a:lnTo>
                    <a:pt x="0" y="0"/>
                  </a:lnTo>
                  <a:lnTo>
                    <a:pt x="0" y="0"/>
                  </a:lnTo>
                  <a:lnTo>
                    <a:pt x="8" y="0"/>
                  </a:lnTo>
                  <a:lnTo>
                    <a:pt x="16" y="0"/>
                  </a:lnTo>
                  <a:lnTo>
                    <a:pt x="27" y="2"/>
                  </a:lnTo>
                  <a:lnTo>
                    <a:pt x="36" y="4"/>
                  </a:lnTo>
                  <a:lnTo>
                    <a:pt x="44" y="4"/>
                  </a:lnTo>
                  <a:lnTo>
                    <a:pt x="52" y="6"/>
                  </a:lnTo>
                  <a:lnTo>
                    <a:pt x="62" y="8"/>
                  </a:lnTo>
                  <a:lnTo>
                    <a:pt x="71" y="13"/>
                  </a:lnTo>
                  <a:lnTo>
                    <a:pt x="82" y="17"/>
                  </a:lnTo>
                  <a:lnTo>
                    <a:pt x="90" y="20"/>
                  </a:lnTo>
                  <a:lnTo>
                    <a:pt x="143" y="142"/>
                  </a:lnTo>
                </a:path>
              </a:pathLst>
            </a:custGeom>
            <a:solidFill>
              <a:srgbClr val="FFD80F"/>
            </a:solidFill>
            <a:ln w="9525" cap="rnd">
              <a:noFill/>
              <a:round/>
              <a:headEnd/>
              <a:tailEnd/>
            </a:ln>
            <a:effectLst/>
          </p:spPr>
          <p:txBody>
            <a:bodyPr/>
            <a:lstStyle/>
            <a:p>
              <a:pPr>
                <a:defRPr/>
              </a:pPr>
              <a:endParaRPr lang="en-US" dirty="0"/>
            </a:p>
          </p:txBody>
        </p:sp>
        <p:sp>
          <p:nvSpPr>
            <p:cNvPr id="117" name="Freeform 1141"/>
            <p:cNvSpPr>
              <a:spLocks/>
            </p:cNvSpPr>
            <p:nvPr/>
          </p:nvSpPr>
          <p:spPr bwMode="auto">
            <a:xfrm>
              <a:off x="3422" y="1852"/>
              <a:ext cx="148" cy="144"/>
            </a:xfrm>
            <a:custGeom>
              <a:avLst/>
              <a:gdLst/>
              <a:ahLst/>
              <a:cxnLst>
                <a:cxn ang="0">
                  <a:pos x="143" y="142"/>
                </a:cxn>
                <a:cxn ang="0">
                  <a:pos x="130" y="137"/>
                </a:cxn>
                <a:cxn ang="0">
                  <a:pos x="117" y="130"/>
                </a:cxn>
                <a:cxn ang="0">
                  <a:pos x="103" y="124"/>
                </a:cxn>
                <a:cxn ang="0">
                  <a:pos x="90" y="117"/>
                </a:cxn>
                <a:cxn ang="0">
                  <a:pos x="75" y="110"/>
                </a:cxn>
                <a:cxn ang="0">
                  <a:pos x="61" y="99"/>
                </a:cxn>
                <a:cxn ang="0">
                  <a:pos x="48" y="89"/>
                </a:cxn>
                <a:cxn ang="0">
                  <a:pos x="36" y="78"/>
                </a:cxn>
                <a:cxn ang="0">
                  <a:pos x="25" y="68"/>
                </a:cxn>
                <a:cxn ang="0">
                  <a:pos x="16" y="55"/>
                </a:cxn>
                <a:cxn ang="0">
                  <a:pos x="16" y="55"/>
                </a:cxn>
                <a:cxn ang="0">
                  <a:pos x="4" y="34"/>
                </a:cxn>
                <a:cxn ang="0">
                  <a:pos x="0" y="17"/>
                </a:cxn>
                <a:cxn ang="0">
                  <a:pos x="0" y="6"/>
                </a:cxn>
                <a:cxn ang="0">
                  <a:pos x="0" y="0"/>
                </a:cxn>
                <a:cxn ang="0">
                  <a:pos x="0" y="0"/>
                </a:cxn>
                <a:cxn ang="0">
                  <a:pos x="0" y="0"/>
                </a:cxn>
                <a:cxn ang="0">
                  <a:pos x="8" y="0"/>
                </a:cxn>
                <a:cxn ang="0">
                  <a:pos x="16" y="0"/>
                </a:cxn>
                <a:cxn ang="0">
                  <a:pos x="27" y="2"/>
                </a:cxn>
                <a:cxn ang="0">
                  <a:pos x="36" y="4"/>
                </a:cxn>
                <a:cxn ang="0">
                  <a:pos x="44" y="4"/>
                </a:cxn>
                <a:cxn ang="0">
                  <a:pos x="52" y="6"/>
                </a:cxn>
                <a:cxn ang="0">
                  <a:pos x="62" y="8"/>
                </a:cxn>
                <a:cxn ang="0">
                  <a:pos x="71" y="13"/>
                </a:cxn>
                <a:cxn ang="0">
                  <a:pos x="82" y="17"/>
                </a:cxn>
                <a:cxn ang="0">
                  <a:pos x="90" y="20"/>
                </a:cxn>
              </a:cxnLst>
              <a:rect l="0" t="0" r="r" b="b"/>
              <a:pathLst>
                <a:path w="144" h="143">
                  <a:moveTo>
                    <a:pt x="143" y="142"/>
                  </a:moveTo>
                  <a:lnTo>
                    <a:pt x="130" y="137"/>
                  </a:lnTo>
                  <a:lnTo>
                    <a:pt x="117" y="130"/>
                  </a:lnTo>
                  <a:lnTo>
                    <a:pt x="103" y="124"/>
                  </a:lnTo>
                  <a:lnTo>
                    <a:pt x="90" y="117"/>
                  </a:lnTo>
                  <a:lnTo>
                    <a:pt x="75" y="110"/>
                  </a:lnTo>
                  <a:lnTo>
                    <a:pt x="61" y="99"/>
                  </a:lnTo>
                  <a:lnTo>
                    <a:pt x="48" y="89"/>
                  </a:lnTo>
                  <a:lnTo>
                    <a:pt x="36" y="78"/>
                  </a:lnTo>
                  <a:lnTo>
                    <a:pt x="25" y="68"/>
                  </a:lnTo>
                  <a:lnTo>
                    <a:pt x="16" y="55"/>
                  </a:lnTo>
                  <a:lnTo>
                    <a:pt x="16" y="55"/>
                  </a:lnTo>
                  <a:lnTo>
                    <a:pt x="4" y="34"/>
                  </a:lnTo>
                  <a:lnTo>
                    <a:pt x="0" y="17"/>
                  </a:lnTo>
                  <a:lnTo>
                    <a:pt x="0" y="6"/>
                  </a:lnTo>
                  <a:lnTo>
                    <a:pt x="0" y="0"/>
                  </a:lnTo>
                  <a:lnTo>
                    <a:pt x="0" y="0"/>
                  </a:lnTo>
                  <a:lnTo>
                    <a:pt x="0" y="0"/>
                  </a:lnTo>
                  <a:lnTo>
                    <a:pt x="8" y="0"/>
                  </a:lnTo>
                  <a:lnTo>
                    <a:pt x="16" y="0"/>
                  </a:lnTo>
                  <a:lnTo>
                    <a:pt x="27" y="2"/>
                  </a:lnTo>
                  <a:lnTo>
                    <a:pt x="36" y="4"/>
                  </a:lnTo>
                  <a:lnTo>
                    <a:pt x="44" y="4"/>
                  </a:lnTo>
                  <a:lnTo>
                    <a:pt x="52" y="6"/>
                  </a:lnTo>
                  <a:lnTo>
                    <a:pt x="62" y="8"/>
                  </a:lnTo>
                  <a:lnTo>
                    <a:pt x="71" y="13"/>
                  </a:lnTo>
                  <a:lnTo>
                    <a:pt x="82" y="17"/>
                  </a:lnTo>
                  <a:lnTo>
                    <a:pt x="90" y="2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18" name="Freeform 1142"/>
            <p:cNvSpPr>
              <a:spLocks/>
            </p:cNvSpPr>
            <p:nvPr/>
          </p:nvSpPr>
          <p:spPr bwMode="auto">
            <a:xfrm>
              <a:off x="3471" y="1888"/>
              <a:ext cx="96" cy="147"/>
            </a:xfrm>
            <a:custGeom>
              <a:avLst/>
              <a:gdLst/>
              <a:ahLst/>
              <a:cxnLst>
                <a:cxn ang="0">
                  <a:pos x="90" y="143"/>
                </a:cxn>
                <a:cxn ang="0">
                  <a:pos x="81" y="132"/>
                </a:cxn>
                <a:cxn ang="0">
                  <a:pos x="72" y="124"/>
                </a:cxn>
                <a:cxn ang="0">
                  <a:pos x="62" y="115"/>
                </a:cxn>
                <a:cxn ang="0">
                  <a:pos x="51" y="104"/>
                </a:cxn>
                <a:cxn ang="0">
                  <a:pos x="41" y="94"/>
                </a:cxn>
                <a:cxn ang="0">
                  <a:pos x="30" y="81"/>
                </a:cxn>
                <a:cxn ang="0">
                  <a:pos x="21" y="64"/>
                </a:cxn>
                <a:cxn ang="0">
                  <a:pos x="13" y="48"/>
                </a:cxn>
                <a:cxn ang="0">
                  <a:pos x="6" y="27"/>
                </a:cxn>
                <a:cxn ang="0">
                  <a:pos x="0" y="0"/>
                </a:cxn>
                <a:cxn ang="0">
                  <a:pos x="0" y="0"/>
                </a:cxn>
                <a:cxn ang="0">
                  <a:pos x="2" y="2"/>
                </a:cxn>
                <a:cxn ang="0">
                  <a:pos x="6" y="2"/>
                </a:cxn>
                <a:cxn ang="0">
                  <a:pos x="13" y="2"/>
                </a:cxn>
                <a:cxn ang="0">
                  <a:pos x="21" y="3"/>
                </a:cxn>
                <a:cxn ang="0">
                  <a:pos x="32" y="5"/>
                </a:cxn>
                <a:cxn ang="0">
                  <a:pos x="42" y="7"/>
                </a:cxn>
                <a:cxn ang="0">
                  <a:pos x="53" y="9"/>
                </a:cxn>
                <a:cxn ang="0">
                  <a:pos x="64" y="14"/>
                </a:cxn>
                <a:cxn ang="0">
                  <a:pos x="74" y="20"/>
                </a:cxn>
                <a:cxn ang="0">
                  <a:pos x="83" y="27"/>
                </a:cxn>
                <a:cxn ang="0">
                  <a:pos x="90" y="143"/>
                </a:cxn>
              </a:cxnLst>
              <a:rect l="0" t="0" r="r" b="b"/>
              <a:pathLst>
                <a:path w="91" h="144">
                  <a:moveTo>
                    <a:pt x="90" y="143"/>
                  </a:moveTo>
                  <a:lnTo>
                    <a:pt x="81" y="132"/>
                  </a:lnTo>
                  <a:lnTo>
                    <a:pt x="72" y="124"/>
                  </a:lnTo>
                  <a:lnTo>
                    <a:pt x="62" y="115"/>
                  </a:lnTo>
                  <a:lnTo>
                    <a:pt x="51" y="104"/>
                  </a:lnTo>
                  <a:lnTo>
                    <a:pt x="41" y="94"/>
                  </a:lnTo>
                  <a:lnTo>
                    <a:pt x="30" y="81"/>
                  </a:lnTo>
                  <a:lnTo>
                    <a:pt x="21" y="64"/>
                  </a:lnTo>
                  <a:lnTo>
                    <a:pt x="13" y="48"/>
                  </a:lnTo>
                  <a:lnTo>
                    <a:pt x="6" y="27"/>
                  </a:lnTo>
                  <a:lnTo>
                    <a:pt x="0" y="0"/>
                  </a:lnTo>
                  <a:lnTo>
                    <a:pt x="0" y="0"/>
                  </a:lnTo>
                  <a:lnTo>
                    <a:pt x="2" y="2"/>
                  </a:lnTo>
                  <a:lnTo>
                    <a:pt x="6" y="2"/>
                  </a:lnTo>
                  <a:lnTo>
                    <a:pt x="13" y="2"/>
                  </a:lnTo>
                  <a:lnTo>
                    <a:pt x="21" y="3"/>
                  </a:lnTo>
                  <a:lnTo>
                    <a:pt x="32" y="5"/>
                  </a:lnTo>
                  <a:lnTo>
                    <a:pt x="42" y="7"/>
                  </a:lnTo>
                  <a:lnTo>
                    <a:pt x="53" y="9"/>
                  </a:lnTo>
                  <a:lnTo>
                    <a:pt x="64" y="14"/>
                  </a:lnTo>
                  <a:lnTo>
                    <a:pt x="74" y="20"/>
                  </a:lnTo>
                  <a:lnTo>
                    <a:pt x="83" y="27"/>
                  </a:lnTo>
                  <a:lnTo>
                    <a:pt x="90" y="143"/>
                  </a:lnTo>
                </a:path>
              </a:pathLst>
            </a:custGeom>
            <a:solidFill>
              <a:srgbClr val="FFD80F"/>
            </a:solidFill>
            <a:ln w="9525" cap="rnd">
              <a:noFill/>
              <a:round/>
              <a:headEnd/>
              <a:tailEnd/>
            </a:ln>
            <a:effectLst/>
          </p:spPr>
          <p:txBody>
            <a:bodyPr/>
            <a:lstStyle/>
            <a:p>
              <a:pPr>
                <a:defRPr/>
              </a:pPr>
              <a:endParaRPr lang="en-US" dirty="0"/>
            </a:p>
          </p:txBody>
        </p:sp>
        <p:sp>
          <p:nvSpPr>
            <p:cNvPr id="119" name="Freeform 1143"/>
            <p:cNvSpPr>
              <a:spLocks/>
            </p:cNvSpPr>
            <p:nvPr/>
          </p:nvSpPr>
          <p:spPr bwMode="auto">
            <a:xfrm>
              <a:off x="3471" y="1888"/>
              <a:ext cx="96" cy="147"/>
            </a:xfrm>
            <a:custGeom>
              <a:avLst/>
              <a:gdLst/>
              <a:ahLst/>
              <a:cxnLst>
                <a:cxn ang="0">
                  <a:pos x="90" y="143"/>
                </a:cxn>
                <a:cxn ang="0">
                  <a:pos x="81" y="132"/>
                </a:cxn>
                <a:cxn ang="0">
                  <a:pos x="72" y="124"/>
                </a:cxn>
                <a:cxn ang="0">
                  <a:pos x="62" y="115"/>
                </a:cxn>
                <a:cxn ang="0">
                  <a:pos x="51" y="104"/>
                </a:cxn>
                <a:cxn ang="0">
                  <a:pos x="41" y="94"/>
                </a:cxn>
                <a:cxn ang="0">
                  <a:pos x="30" y="81"/>
                </a:cxn>
                <a:cxn ang="0">
                  <a:pos x="21" y="64"/>
                </a:cxn>
                <a:cxn ang="0">
                  <a:pos x="13" y="48"/>
                </a:cxn>
                <a:cxn ang="0">
                  <a:pos x="6" y="27"/>
                </a:cxn>
                <a:cxn ang="0">
                  <a:pos x="0" y="0"/>
                </a:cxn>
                <a:cxn ang="0">
                  <a:pos x="0" y="0"/>
                </a:cxn>
                <a:cxn ang="0">
                  <a:pos x="2" y="2"/>
                </a:cxn>
                <a:cxn ang="0">
                  <a:pos x="6" y="2"/>
                </a:cxn>
                <a:cxn ang="0">
                  <a:pos x="13" y="2"/>
                </a:cxn>
                <a:cxn ang="0">
                  <a:pos x="21" y="3"/>
                </a:cxn>
                <a:cxn ang="0">
                  <a:pos x="32" y="5"/>
                </a:cxn>
                <a:cxn ang="0">
                  <a:pos x="42" y="7"/>
                </a:cxn>
                <a:cxn ang="0">
                  <a:pos x="53" y="9"/>
                </a:cxn>
                <a:cxn ang="0">
                  <a:pos x="64" y="14"/>
                </a:cxn>
                <a:cxn ang="0">
                  <a:pos x="74" y="20"/>
                </a:cxn>
                <a:cxn ang="0">
                  <a:pos x="83" y="27"/>
                </a:cxn>
              </a:cxnLst>
              <a:rect l="0" t="0" r="r" b="b"/>
              <a:pathLst>
                <a:path w="91" h="144">
                  <a:moveTo>
                    <a:pt x="90" y="143"/>
                  </a:moveTo>
                  <a:lnTo>
                    <a:pt x="81" y="132"/>
                  </a:lnTo>
                  <a:lnTo>
                    <a:pt x="72" y="124"/>
                  </a:lnTo>
                  <a:lnTo>
                    <a:pt x="62" y="115"/>
                  </a:lnTo>
                  <a:lnTo>
                    <a:pt x="51" y="104"/>
                  </a:lnTo>
                  <a:lnTo>
                    <a:pt x="41" y="94"/>
                  </a:lnTo>
                  <a:lnTo>
                    <a:pt x="30" y="81"/>
                  </a:lnTo>
                  <a:lnTo>
                    <a:pt x="21" y="64"/>
                  </a:lnTo>
                  <a:lnTo>
                    <a:pt x="13" y="48"/>
                  </a:lnTo>
                  <a:lnTo>
                    <a:pt x="6" y="27"/>
                  </a:lnTo>
                  <a:lnTo>
                    <a:pt x="0" y="0"/>
                  </a:lnTo>
                  <a:lnTo>
                    <a:pt x="0" y="0"/>
                  </a:lnTo>
                  <a:lnTo>
                    <a:pt x="2" y="2"/>
                  </a:lnTo>
                  <a:lnTo>
                    <a:pt x="6" y="2"/>
                  </a:lnTo>
                  <a:lnTo>
                    <a:pt x="13" y="2"/>
                  </a:lnTo>
                  <a:lnTo>
                    <a:pt x="21" y="3"/>
                  </a:lnTo>
                  <a:lnTo>
                    <a:pt x="32" y="5"/>
                  </a:lnTo>
                  <a:lnTo>
                    <a:pt x="42" y="7"/>
                  </a:lnTo>
                  <a:lnTo>
                    <a:pt x="53" y="9"/>
                  </a:lnTo>
                  <a:lnTo>
                    <a:pt x="64" y="14"/>
                  </a:lnTo>
                  <a:lnTo>
                    <a:pt x="74" y="20"/>
                  </a:lnTo>
                  <a:lnTo>
                    <a:pt x="83" y="2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20" name="Freeform 1144"/>
            <p:cNvSpPr>
              <a:spLocks/>
            </p:cNvSpPr>
            <p:nvPr/>
          </p:nvSpPr>
          <p:spPr bwMode="auto">
            <a:xfrm>
              <a:off x="3496" y="2056"/>
              <a:ext cx="92" cy="200"/>
            </a:xfrm>
            <a:custGeom>
              <a:avLst/>
              <a:gdLst/>
              <a:ahLst/>
              <a:cxnLst>
                <a:cxn ang="0">
                  <a:pos x="80" y="196"/>
                </a:cxn>
                <a:cxn ang="0">
                  <a:pos x="71" y="182"/>
                </a:cxn>
                <a:cxn ang="0">
                  <a:pos x="63" y="166"/>
                </a:cxn>
                <a:cxn ang="0">
                  <a:pos x="52" y="149"/>
                </a:cxn>
                <a:cxn ang="0">
                  <a:pos x="42" y="131"/>
                </a:cxn>
                <a:cxn ang="0">
                  <a:pos x="31" y="109"/>
                </a:cxn>
                <a:cxn ang="0">
                  <a:pos x="20" y="88"/>
                </a:cxn>
                <a:cxn ang="0">
                  <a:pos x="13" y="64"/>
                </a:cxn>
                <a:cxn ang="0">
                  <a:pos x="4" y="44"/>
                </a:cxn>
                <a:cxn ang="0">
                  <a:pos x="0" y="23"/>
                </a:cxn>
                <a:cxn ang="0">
                  <a:pos x="0" y="2"/>
                </a:cxn>
                <a:cxn ang="0">
                  <a:pos x="0" y="2"/>
                </a:cxn>
                <a:cxn ang="0">
                  <a:pos x="0" y="2"/>
                </a:cxn>
                <a:cxn ang="0">
                  <a:pos x="4" y="0"/>
                </a:cxn>
                <a:cxn ang="0">
                  <a:pos x="10" y="0"/>
                </a:cxn>
                <a:cxn ang="0">
                  <a:pos x="18" y="0"/>
                </a:cxn>
                <a:cxn ang="0">
                  <a:pos x="29" y="0"/>
                </a:cxn>
                <a:cxn ang="0">
                  <a:pos x="40" y="2"/>
                </a:cxn>
                <a:cxn ang="0">
                  <a:pos x="52" y="6"/>
                </a:cxn>
                <a:cxn ang="0">
                  <a:pos x="63" y="12"/>
                </a:cxn>
                <a:cxn ang="0">
                  <a:pos x="75" y="23"/>
                </a:cxn>
                <a:cxn ang="0">
                  <a:pos x="89" y="35"/>
                </a:cxn>
                <a:cxn ang="0">
                  <a:pos x="80" y="196"/>
                </a:cxn>
              </a:cxnLst>
              <a:rect l="0" t="0" r="r" b="b"/>
              <a:pathLst>
                <a:path w="90" h="197">
                  <a:moveTo>
                    <a:pt x="80" y="196"/>
                  </a:moveTo>
                  <a:lnTo>
                    <a:pt x="71" y="182"/>
                  </a:lnTo>
                  <a:lnTo>
                    <a:pt x="63" y="166"/>
                  </a:lnTo>
                  <a:lnTo>
                    <a:pt x="52" y="149"/>
                  </a:lnTo>
                  <a:lnTo>
                    <a:pt x="42" y="131"/>
                  </a:lnTo>
                  <a:lnTo>
                    <a:pt x="31" y="109"/>
                  </a:lnTo>
                  <a:lnTo>
                    <a:pt x="20" y="88"/>
                  </a:lnTo>
                  <a:lnTo>
                    <a:pt x="13" y="64"/>
                  </a:lnTo>
                  <a:lnTo>
                    <a:pt x="4" y="44"/>
                  </a:lnTo>
                  <a:lnTo>
                    <a:pt x="0" y="23"/>
                  </a:lnTo>
                  <a:lnTo>
                    <a:pt x="0" y="2"/>
                  </a:lnTo>
                  <a:lnTo>
                    <a:pt x="0" y="2"/>
                  </a:lnTo>
                  <a:lnTo>
                    <a:pt x="0" y="2"/>
                  </a:lnTo>
                  <a:lnTo>
                    <a:pt x="4" y="0"/>
                  </a:lnTo>
                  <a:lnTo>
                    <a:pt x="10" y="0"/>
                  </a:lnTo>
                  <a:lnTo>
                    <a:pt x="18" y="0"/>
                  </a:lnTo>
                  <a:lnTo>
                    <a:pt x="29" y="0"/>
                  </a:lnTo>
                  <a:lnTo>
                    <a:pt x="40" y="2"/>
                  </a:lnTo>
                  <a:lnTo>
                    <a:pt x="52" y="6"/>
                  </a:lnTo>
                  <a:lnTo>
                    <a:pt x="63" y="12"/>
                  </a:lnTo>
                  <a:lnTo>
                    <a:pt x="75" y="23"/>
                  </a:lnTo>
                  <a:lnTo>
                    <a:pt x="89" y="35"/>
                  </a:lnTo>
                  <a:lnTo>
                    <a:pt x="80" y="196"/>
                  </a:lnTo>
                </a:path>
              </a:pathLst>
            </a:custGeom>
            <a:solidFill>
              <a:srgbClr val="FFD80F"/>
            </a:solidFill>
            <a:ln w="9525" cap="rnd">
              <a:noFill/>
              <a:round/>
              <a:headEnd/>
              <a:tailEnd/>
            </a:ln>
            <a:effectLst/>
          </p:spPr>
          <p:txBody>
            <a:bodyPr/>
            <a:lstStyle/>
            <a:p>
              <a:pPr>
                <a:defRPr/>
              </a:pPr>
              <a:endParaRPr lang="en-US" dirty="0"/>
            </a:p>
          </p:txBody>
        </p:sp>
        <p:sp>
          <p:nvSpPr>
            <p:cNvPr id="121" name="Freeform 1145"/>
            <p:cNvSpPr>
              <a:spLocks/>
            </p:cNvSpPr>
            <p:nvPr/>
          </p:nvSpPr>
          <p:spPr bwMode="auto">
            <a:xfrm>
              <a:off x="3496" y="2056"/>
              <a:ext cx="92" cy="200"/>
            </a:xfrm>
            <a:custGeom>
              <a:avLst/>
              <a:gdLst/>
              <a:ahLst/>
              <a:cxnLst>
                <a:cxn ang="0">
                  <a:pos x="80" y="196"/>
                </a:cxn>
                <a:cxn ang="0">
                  <a:pos x="71" y="182"/>
                </a:cxn>
                <a:cxn ang="0">
                  <a:pos x="63" y="166"/>
                </a:cxn>
                <a:cxn ang="0">
                  <a:pos x="52" y="149"/>
                </a:cxn>
                <a:cxn ang="0">
                  <a:pos x="42" y="131"/>
                </a:cxn>
                <a:cxn ang="0">
                  <a:pos x="31" y="109"/>
                </a:cxn>
                <a:cxn ang="0">
                  <a:pos x="20" y="88"/>
                </a:cxn>
                <a:cxn ang="0">
                  <a:pos x="13" y="64"/>
                </a:cxn>
                <a:cxn ang="0">
                  <a:pos x="4" y="44"/>
                </a:cxn>
                <a:cxn ang="0">
                  <a:pos x="0" y="23"/>
                </a:cxn>
                <a:cxn ang="0">
                  <a:pos x="0" y="2"/>
                </a:cxn>
                <a:cxn ang="0">
                  <a:pos x="0" y="2"/>
                </a:cxn>
                <a:cxn ang="0">
                  <a:pos x="0" y="2"/>
                </a:cxn>
                <a:cxn ang="0">
                  <a:pos x="4" y="0"/>
                </a:cxn>
                <a:cxn ang="0">
                  <a:pos x="10" y="0"/>
                </a:cxn>
                <a:cxn ang="0">
                  <a:pos x="18" y="0"/>
                </a:cxn>
                <a:cxn ang="0">
                  <a:pos x="29" y="0"/>
                </a:cxn>
                <a:cxn ang="0">
                  <a:pos x="40" y="2"/>
                </a:cxn>
                <a:cxn ang="0">
                  <a:pos x="52" y="6"/>
                </a:cxn>
                <a:cxn ang="0">
                  <a:pos x="63" y="12"/>
                </a:cxn>
                <a:cxn ang="0">
                  <a:pos x="75" y="23"/>
                </a:cxn>
                <a:cxn ang="0">
                  <a:pos x="89" y="35"/>
                </a:cxn>
              </a:cxnLst>
              <a:rect l="0" t="0" r="r" b="b"/>
              <a:pathLst>
                <a:path w="90" h="197">
                  <a:moveTo>
                    <a:pt x="80" y="196"/>
                  </a:moveTo>
                  <a:lnTo>
                    <a:pt x="71" y="182"/>
                  </a:lnTo>
                  <a:lnTo>
                    <a:pt x="63" y="166"/>
                  </a:lnTo>
                  <a:lnTo>
                    <a:pt x="52" y="149"/>
                  </a:lnTo>
                  <a:lnTo>
                    <a:pt x="42" y="131"/>
                  </a:lnTo>
                  <a:lnTo>
                    <a:pt x="31" y="109"/>
                  </a:lnTo>
                  <a:lnTo>
                    <a:pt x="20" y="88"/>
                  </a:lnTo>
                  <a:lnTo>
                    <a:pt x="13" y="64"/>
                  </a:lnTo>
                  <a:lnTo>
                    <a:pt x="4" y="44"/>
                  </a:lnTo>
                  <a:lnTo>
                    <a:pt x="0" y="23"/>
                  </a:lnTo>
                  <a:lnTo>
                    <a:pt x="0" y="2"/>
                  </a:lnTo>
                  <a:lnTo>
                    <a:pt x="0" y="2"/>
                  </a:lnTo>
                  <a:lnTo>
                    <a:pt x="0" y="2"/>
                  </a:lnTo>
                  <a:lnTo>
                    <a:pt x="4" y="0"/>
                  </a:lnTo>
                  <a:lnTo>
                    <a:pt x="10" y="0"/>
                  </a:lnTo>
                  <a:lnTo>
                    <a:pt x="18" y="0"/>
                  </a:lnTo>
                  <a:lnTo>
                    <a:pt x="29" y="0"/>
                  </a:lnTo>
                  <a:lnTo>
                    <a:pt x="40" y="2"/>
                  </a:lnTo>
                  <a:lnTo>
                    <a:pt x="52" y="6"/>
                  </a:lnTo>
                  <a:lnTo>
                    <a:pt x="63" y="12"/>
                  </a:lnTo>
                  <a:lnTo>
                    <a:pt x="75" y="23"/>
                  </a:lnTo>
                  <a:lnTo>
                    <a:pt x="89" y="3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22" name="Freeform 1146"/>
            <p:cNvSpPr>
              <a:spLocks/>
            </p:cNvSpPr>
            <p:nvPr/>
          </p:nvSpPr>
          <p:spPr bwMode="auto">
            <a:xfrm>
              <a:off x="3422" y="2143"/>
              <a:ext cx="173" cy="531"/>
            </a:xfrm>
            <a:custGeom>
              <a:avLst/>
              <a:gdLst/>
              <a:ahLst/>
              <a:cxnLst>
                <a:cxn ang="0">
                  <a:pos x="0" y="526"/>
                </a:cxn>
                <a:cxn ang="0">
                  <a:pos x="14" y="511"/>
                </a:cxn>
                <a:cxn ang="0">
                  <a:pos x="31" y="495"/>
                </a:cxn>
                <a:cxn ang="0">
                  <a:pos x="48" y="477"/>
                </a:cxn>
                <a:cxn ang="0">
                  <a:pos x="64" y="456"/>
                </a:cxn>
                <a:cxn ang="0">
                  <a:pos x="82" y="437"/>
                </a:cxn>
                <a:cxn ang="0">
                  <a:pos x="98" y="417"/>
                </a:cxn>
                <a:cxn ang="0">
                  <a:pos x="115" y="396"/>
                </a:cxn>
                <a:cxn ang="0">
                  <a:pos x="128" y="375"/>
                </a:cxn>
                <a:cxn ang="0">
                  <a:pos x="138" y="355"/>
                </a:cxn>
                <a:cxn ang="0">
                  <a:pos x="144" y="336"/>
                </a:cxn>
                <a:cxn ang="0">
                  <a:pos x="144" y="336"/>
                </a:cxn>
                <a:cxn ang="0">
                  <a:pos x="148" y="315"/>
                </a:cxn>
                <a:cxn ang="0">
                  <a:pos x="153" y="294"/>
                </a:cxn>
                <a:cxn ang="0">
                  <a:pos x="157" y="274"/>
                </a:cxn>
                <a:cxn ang="0">
                  <a:pos x="158" y="250"/>
                </a:cxn>
                <a:cxn ang="0">
                  <a:pos x="161" y="229"/>
                </a:cxn>
                <a:cxn ang="0">
                  <a:pos x="161" y="205"/>
                </a:cxn>
                <a:cxn ang="0">
                  <a:pos x="158" y="184"/>
                </a:cxn>
                <a:cxn ang="0">
                  <a:pos x="157" y="163"/>
                </a:cxn>
                <a:cxn ang="0">
                  <a:pos x="153" y="145"/>
                </a:cxn>
                <a:cxn ang="0">
                  <a:pos x="148" y="128"/>
                </a:cxn>
                <a:cxn ang="0">
                  <a:pos x="148" y="128"/>
                </a:cxn>
                <a:cxn ang="0">
                  <a:pos x="142" y="111"/>
                </a:cxn>
                <a:cxn ang="0">
                  <a:pos x="135" y="94"/>
                </a:cxn>
                <a:cxn ang="0">
                  <a:pos x="132" y="82"/>
                </a:cxn>
                <a:cxn ang="0">
                  <a:pos x="123" y="67"/>
                </a:cxn>
                <a:cxn ang="0">
                  <a:pos x="117" y="55"/>
                </a:cxn>
                <a:cxn ang="0">
                  <a:pos x="110" y="41"/>
                </a:cxn>
                <a:cxn ang="0">
                  <a:pos x="100" y="31"/>
                </a:cxn>
                <a:cxn ang="0">
                  <a:pos x="89" y="20"/>
                </a:cxn>
                <a:cxn ang="0">
                  <a:pos x="79" y="9"/>
                </a:cxn>
                <a:cxn ang="0">
                  <a:pos x="66" y="0"/>
                </a:cxn>
                <a:cxn ang="0">
                  <a:pos x="66" y="0"/>
                </a:cxn>
                <a:cxn ang="0">
                  <a:pos x="66" y="2"/>
                </a:cxn>
                <a:cxn ang="0">
                  <a:pos x="64" y="6"/>
                </a:cxn>
                <a:cxn ang="0">
                  <a:pos x="64" y="9"/>
                </a:cxn>
                <a:cxn ang="0">
                  <a:pos x="60" y="18"/>
                </a:cxn>
                <a:cxn ang="0">
                  <a:pos x="60" y="27"/>
                </a:cxn>
                <a:cxn ang="0">
                  <a:pos x="56" y="37"/>
                </a:cxn>
                <a:cxn ang="0">
                  <a:pos x="54" y="48"/>
                </a:cxn>
                <a:cxn ang="0">
                  <a:pos x="52" y="60"/>
                </a:cxn>
                <a:cxn ang="0">
                  <a:pos x="50" y="71"/>
                </a:cxn>
                <a:cxn ang="0">
                  <a:pos x="48" y="82"/>
                </a:cxn>
                <a:cxn ang="0">
                  <a:pos x="48" y="82"/>
                </a:cxn>
                <a:cxn ang="0">
                  <a:pos x="48" y="94"/>
                </a:cxn>
                <a:cxn ang="0">
                  <a:pos x="46" y="108"/>
                </a:cxn>
                <a:cxn ang="0">
                  <a:pos x="43" y="128"/>
                </a:cxn>
                <a:cxn ang="0">
                  <a:pos x="43" y="147"/>
                </a:cxn>
                <a:cxn ang="0">
                  <a:pos x="41" y="166"/>
                </a:cxn>
                <a:cxn ang="0">
                  <a:pos x="39" y="187"/>
                </a:cxn>
                <a:cxn ang="0">
                  <a:pos x="39" y="207"/>
                </a:cxn>
                <a:cxn ang="0">
                  <a:pos x="39" y="229"/>
                </a:cxn>
                <a:cxn ang="0">
                  <a:pos x="41" y="250"/>
                </a:cxn>
                <a:cxn ang="0">
                  <a:pos x="46" y="269"/>
                </a:cxn>
                <a:cxn ang="0">
                  <a:pos x="0" y="526"/>
                </a:cxn>
              </a:cxnLst>
              <a:rect l="0" t="0" r="r" b="b"/>
              <a:pathLst>
                <a:path w="162" h="527">
                  <a:moveTo>
                    <a:pt x="0" y="526"/>
                  </a:moveTo>
                  <a:lnTo>
                    <a:pt x="14" y="511"/>
                  </a:lnTo>
                  <a:lnTo>
                    <a:pt x="31" y="495"/>
                  </a:lnTo>
                  <a:lnTo>
                    <a:pt x="48" y="477"/>
                  </a:lnTo>
                  <a:lnTo>
                    <a:pt x="64" y="456"/>
                  </a:lnTo>
                  <a:lnTo>
                    <a:pt x="82" y="437"/>
                  </a:lnTo>
                  <a:lnTo>
                    <a:pt x="98" y="417"/>
                  </a:lnTo>
                  <a:lnTo>
                    <a:pt x="115" y="396"/>
                  </a:lnTo>
                  <a:lnTo>
                    <a:pt x="128" y="375"/>
                  </a:lnTo>
                  <a:lnTo>
                    <a:pt x="138" y="355"/>
                  </a:lnTo>
                  <a:lnTo>
                    <a:pt x="144" y="336"/>
                  </a:lnTo>
                  <a:lnTo>
                    <a:pt x="144" y="336"/>
                  </a:lnTo>
                  <a:lnTo>
                    <a:pt x="148" y="315"/>
                  </a:lnTo>
                  <a:lnTo>
                    <a:pt x="153" y="294"/>
                  </a:lnTo>
                  <a:lnTo>
                    <a:pt x="157" y="274"/>
                  </a:lnTo>
                  <a:lnTo>
                    <a:pt x="158" y="250"/>
                  </a:lnTo>
                  <a:lnTo>
                    <a:pt x="161" y="229"/>
                  </a:lnTo>
                  <a:lnTo>
                    <a:pt x="161" y="205"/>
                  </a:lnTo>
                  <a:lnTo>
                    <a:pt x="158" y="184"/>
                  </a:lnTo>
                  <a:lnTo>
                    <a:pt x="157" y="163"/>
                  </a:lnTo>
                  <a:lnTo>
                    <a:pt x="153" y="145"/>
                  </a:lnTo>
                  <a:lnTo>
                    <a:pt x="148" y="128"/>
                  </a:lnTo>
                  <a:lnTo>
                    <a:pt x="148" y="128"/>
                  </a:lnTo>
                  <a:lnTo>
                    <a:pt x="142" y="111"/>
                  </a:lnTo>
                  <a:lnTo>
                    <a:pt x="135" y="94"/>
                  </a:lnTo>
                  <a:lnTo>
                    <a:pt x="132" y="82"/>
                  </a:lnTo>
                  <a:lnTo>
                    <a:pt x="123" y="67"/>
                  </a:lnTo>
                  <a:lnTo>
                    <a:pt x="117" y="55"/>
                  </a:lnTo>
                  <a:lnTo>
                    <a:pt x="110" y="41"/>
                  </a:lnTo>
                  <a:lnTo>
                    <a:pt x="100" y="31"/>
                  </a:lnTo>
                  <a:lnTo>
                    <a:pt x="89" y="20"/>
                  </a:lnTo>
                  <a:lnTo>
                    <a:pt x="79" y="9"/>
                  </a:lnTo>
                  <a:lnTo>
                    <a:pt x="66" y="0"/>
                  </a:lnTo>
                  <a:lnTo>
                    <a:pt x="66" y="0"/>
                  </a:lnTo>
                  <a:lnTo>
                    <a:pt x="66" y="2"/>
                  </a:lnTo>
                  <a:lnTo>
                    <a:pt x="64" y="6"/>
                  </a:lnTo>
                  <a:lnTo>
                    <a:pt x="64" y="9"/>
                  </a:lnTo>
                  <a:lnTo>
                    <a:pt x="60" y="18"/>
                  </a:lnTo>
                  <a:lnTo>
                    <a:pt x="60" y="27"/>
                  </a:lnTo>
                  <a:lnTo>
                    <a:pt x="56" y="37"/>
                  </a:lnTo>
                  <a:lnTo>
                    <a:pt x="54" y="48"/>
                  </a:lnTo>
                  <a:lnTo>
                    <a:pt x="52" y="60"/>
                  </a:lnTo>
                  <a:lnTo>
                    <a:pt x="50" y="71"/>
                  </a:lnTo>
                  <a:lnTo>
                    <a:pt x="48" y="82"/>
                  </a:lnTo>
                  <a:lnTo>
                    <a:pt x="48" y="82"/>
                  </a:lnTo>
                  <a:lnTo>
                    <a:pt x="48" y="94"/>
                  </a:lnTo>
                  <a:lnTo>
                    <a:pt x="46" y="108"/>
                  </a:lnTo>
                  <a:lnTo>
                    <a:pt x="43" y="128"/>
                  </a:lnTo>
                  <a:lnTo>
                    <a:pt x="43" y="147"/>
                  </a:lnTo>
                  <a:lnTo>
                    <a:pt x="41" y="166"/>
                  </a:lnTo>
                  <a:lnTo>
                    <a:pt x="39" y="187"/>
                  </a:lnTo>
                  <a:lnTo>
                    <a:pt x="39" y="207"/>
                  </a:lnTo>
                  <a:lnTo>
                    <a:pt x="39" y="229"/>
                  </a:lnTo>
                  <a:lnTo>
                    <a:pt x="41" y="250"/>
                  </a:lnTo>
                  <a:lnTo>
                    <a:pt x="46" y="269"/>
                  </a:lnTo>
                  <a:lnTo>
                    <a:pt x="0" y="526"/>
                  </a:lnTo>
                </a:path>
              </a:pathLst>
            </a:custGeom>
            <a:solidFill>
              <a:srgbClr val="FFD80F"/>
            </a:solidFill>
            <a:ln w="9525" cap="rnd">
              <a:noFill/>
              <a:round/>
              <a:headEnd/>
              <a:tailEnd/>
            </a:ln>
            <a:effectLst/>
          </p:spPr>
          <p:txBody>
            <a:bodyPr/>
            <a:lstStyle/>
            <a:p>
              <a:pPr>
                <a:defRPr/>
              </a:pPr>
              <a:endParaRPr lang="en-US" dirty="0"/>
            </a:p>
          </p:txBody>
        </p:sp>
        <p:sp>
          <p:nvSpPr>
            <p:cNvPr id="123" name="Freeform 1147"/>
            <p:cNvSpPr>
              <a:spLocks/>
            </p:cNvSpPr>
            <p:nvPr/>
          </p:nvSpPr>
          <p:spPr bwMode="auto">
            <a:xfrm>
              <a:off x="3422" y="2143"/>
              <a:ext cx="173" cy="531"/>
            </a:xfrm>
            <a:custGeom>
              <a:avLst/>
              <a:gdLst/>
              <a:ahLst/>
              <a:cxnLst>
                <a:cxn ang="0">
                  <a:pos x="0" y="526"/>
                </a:cxn>
                <a:cxn ang="0">
                  <a:pos x="14" y="511"/>
                </a:cxn>
                <a:cxn ang="0">
                  <a:pos x="31" y="495"/>
                </a:cxn>
                <a:cxn ang="0">
                  <a:pos x="48" y="477"/>
                </a:cxn>
                <a:cxn ang="0">
                  <a:pos x="64" y="456"/>
                </a:cxn>
                <a:cxn ang="0">
                  <a:pos x="82" y="437"/>
                </a:cxn>
                <a:cxn ang="0">
                  <a:pos x="98" y="417"/>
                </a:cxn>
                <a:cxn ang="0">
                  <a:pos x="115" y="396"/>
                </a:cxn>
                <a:cxn ang="0">
                  <a:pos x="128" y="375"/>
                </a:cxn>
                <a:cxn ang="0">
                  <a:pos x="138" y="355"/>
                </a:cxn>
                <a:cxn ang="0">
                  <a:pos x="144" y="336"/>
                </a:cxn>
                <a:cxn ang="0">
                  <a:pos x="144" y="336"/>
                </a:cxn>
                <a:cxn ang="0">
                  <a:pos x="148" y="315"/>
                </a:cxn>
                <a:cxn ang="0">
                  <a:pos x="153" y="294"/>
                </a:cxn>
                <a:cxn ang="0">
                  <a:pos x="157" y="274"/>
                </a:cxn>
                <a:cxn ang="0">
                  <a:pos x="158" y="250"/>
                </a:cxn>
                <a:cxn ang="0">
                  <a:pos x="161" y="229"/>
                </a:cxn>
                <a:cxn ang="0">
                  <a:pos x="161" y="205"/>
                </a:cxn>
                <a:cxn ang="0">
                  <a:pos x="158" y="184"/>
                </a:cxn>
                <a:cxn ang="0">
                  <a:pos x="157" y="163"/>
                </a:cxn>
                <a:cxn ang="0">
                  <a:pos x="153" y="145"/>
                </a:cxn>
                <a:cxn ang="0">
                  <a:pos x="148" y="128"/>
                </a:cxn>
                <a:cxn ang="0">
                  <a:pos x="148" y="128"/>
                </a:cxn>
                <a:cxn ang="0">
                  <a:pos x="142" y="111"/>
                </a:cxn>
                <a:cxn ang="0">
                  <a:pos x="135" y="94"/>
                </a:cxn>
                <a:cxn ang="0">
                  <a:pos x="132" y="82"/>
                </a:cxn>
                <a:cxn ang="0">
                  <a:pos x="123" y="67"/>
                </a:cxn>
                <a:cxn ang="0">
                  <a:pos x="117" y="55"/>
                </a:cxn>
                <a:cxn ang="0">
                  <a:pos x="110" y="41"/>
                </a:cxn>
                <a:cxn ang="0">
                  <a:pos x="100" y="31"/>
                </a:cxn>
                <a:cxn ang="0">
                  <a:pos x="89" y="20"/>
                </a:cxn>
                <a:cxn ang="0">
                  <a:pos x="79" y="9"/>
                </a:cxn>
                <a:cxn ang="0">
                  <a:pos x="66" y="0"/>
                </a:cxn>
                <a:cxn ang="0">
                  <a:pos x="66" y="0"/>
                </a:cxn>
                <a:cxn ang="0">
                  <a:pos x="66" y="2"/>
                </a:cxn>
                <a:cxn ang="0">
                  <a:pos x="64" y="6"/>
                </a:cxn>
                <a:cxn ang="0">
                  <a:pos x="64" y="9"/>
                </a:cxn>
                <a:cxn ang="0">
                  <a:pos x="60" y="18"/>
                </a:cxn>
                <a:cxn ang="0">
                  <a:pos x="60" y="27"/>
                </a:cxn>
                <a:cxn ang="0">
                  <a:pos x="56" y="37"/>
                </a:cxn>
                <a:cxn ang="0">
                  <a:pos x="54" y="48"/>
                </a:cxn>
                <a:cxn ang="0">
                  <a:pos x="52" y="60"/>
                </a:cxn>
                <a:cxn ang="0">
                  <a:pos x="50" y="71"/>
                </a:cxn>
                <a:cxn ang="0">
                  <a:pos x="48" y="82"/>
                </a:cxn>
                <a:cxn ang="0">
                  <a:pos x="48" y="82"/>
                </a:cxn>
                <a:cxn ang="0">
                  <a:pos x="48" y="94"/>
                </a:cxn>
                <a:cxn ang="0">
                  <a:pos x="46" y="108"/>
                </a:cxn>
                <a:cxn ang="0">
                  <a:pos x="43" y="128"/>
                </a:cxn>
                <a:cxn ang="0">
                  <a:pos x="43" y="147"/>
                </a:cxn>
                <a:cxn ang="0">
                  <a:pos x="41" y="166"/>
                </a:cxn>
                <a:cxn ang="0">
                  <a:pos x="39" y="187"/>
                </a:cxn>
                <a:cxn ang="0">
                  <a:pos x="39" y="207"/>
                </a:cxn>
                <a:cxn ang="0">
                  <a:pos x="39" y="229"/>
                </a:cxn>
                <a:cxn ang="0">
                  <a:pos x="41" y="250"/>
                </a:cxn>
                <a:cxn ang="0">
                  <a:pos x="46" y="269"/>
                </a:cxn>
              </a:cxnLst>
              <a:rect l="0" t="0" r="r" b="b"/>
              <a:pathLst>
                <a:path w="162" h="527">
                  <a:moveTo>
                    <a:pt x="0" y="526"/>
                  </a:moveTo>
                  <a:lnTo>
                    <a:pt x="14" y="511"/>
                  </a:lnTo>
                  <a:lnTo>
                    <a:pt x="31" y="495"/>
                  </a:lnTo>
                  <a:lnTo>
                    <a:pt x="48" y="477"/>
                  </a:lnTo>
                  <a:lnTo>
                    <a:pt x="64" y="456"/>
                  </a:lnTo>
                  <a:lnTo>
                    <a:pt x="82" y="437"/>
                  </a:lnTo>
                  <a:lnTo>
                    <a:pt x="98" y="417"/>
                  </a:lnTo>
                  <a:lnTo>
                    <a:pt x="115" y="396"/>
                  </a:lnTo>
                  <a:lnTo>
                    <a:pt x="128" y="375"/>
                  </a:lnTo>
                  <a:lnTo>
                    <a:pt x="138" y="355"/>
                  </a:lnTo>
                  <a:lnTo>
                    <a:pt x="144" y="336"/>
                  </a:lnTo>
                  <a:lnTo>
                    <a:pt x="144" y="336"/>
                  </a:lnTo>
                  <a:lnTo>
                    <a:pt x="148" y="315"/>
                  </a:lnTo>
                  <a:lnTo>
                    <a:pt x="153" y="294"/>
                  </a:lnTo>
                  <a:lnTo>
                    <a:pt x="157" y="274"/>
                  </a:lnTo>
                  <a:lnTo>
                    <a:pt x="158" y="250"/>
                  </a:lnTo>
                  <a:lnTo>
                    <a:pt x="161" y="229"/>
                  </a:lnTo>
                  <a:lnTo>
                    <a:pt x="161" y="205"/>
                  </a:lnTo>
                  <a:lnTo>
                    <a:pt x="158" y="184"/>
                  </a:lnTo>
                  <a:lnTo>
                    <a:pt x="157" y="163"/>
                  </a:lnTo>
                  <a:lnTo>
                    <a:pt x="153" y="145"/>
                  </a:lnTo>
                  <a:lnTo>
                    <a:pt x="148" y="128"/>
                  </a:lnTo>
                  <a:lnTo>
                    <a:pt x="148" y="128"/>
                  </a:lnTo>
                  <a:lnTo>
                    <a:pt x="142" y="111"/>
                  </a:lnTo>
                  <a:lnTo>
                    <a:pt x="135" y="94"/>
                  </a:lnTo>
                  <a:lnTo>
                    <a:pt x="132" y="82"/>
                  </a:lnTo>
                  <a:lnTo>
                    <a:pt x="123" y="67"/>
                  </a:lnTo>
                  <a:lnTo>
                    <a:pt x="117" y="55"/>
                  </a:lnTo>
                  <a:lnTo>
                    <a:pt x="110" y="41"/>
                  </a:lnTo>
                  <a:lnTo>
                    <a:pt x="100" y="31"/>
                  </a:lnTo>
                  <a:lnTo>
                    <a:pt x="89" y="20"/>
                  </a:lnTo>
                  <a:lnTo>
                    <a:pt x="79" y="9"/>
                  </a:lnTo>
                  <a:lnTo>
                    <a:pt x="66" y="0"/>
                  </a:lnTo>
                  <a:lnTo>
                    <a:pt x="66" y="0"/>
                  </a:lnTo>
                  <a:lnTo>
                    <a:pt x="66" y="2"/>
                  </a:lnTo>
                  <a:lnTo>
                    <a:pt x="64" y="6"/>
                  </a:lnTo>
                  <a:lnTo>
                    <a:pt x="64" y="9"/>
                  </a:lnTo>
                  <a:lnTo>
                    <a:pt x="60" y="18"/>
                  </a:lnTo>
                  <a:lnTo>
                    <a:pt x="60" y="27"/>
                  </a:lnTo>
                  <a:lnTo>
                    <a:pt x="56" y="37"/>
                  </a:lnTo>
                  <a:lnTo>
                    <a:pt x="54" y="48"/>
                  </a:lnTo>
                  <a:lnTo>
                    <a:pt x="52" y="60"/>
                  </a:lnTo>
                  <a:lnTo>
                    <a:pt x="50" y="71"/>
                  </a:lnTo>
                  <a:lnTo>
                    <a:pt x="48" y="82"/>
                  </a:lnTo>
                  <a:lnTo>
                    <a:pt x="48" y="82"/>
                  </a:lnTo>
                  <a:lnTo>
                    <a:pt x="48" y="94"/>
                  </a:lnTo>
                  <a:lnTo>
                    <a:pt x="46" y="108"/>
                  </a:lnTo>
                  <a:lnTo>
                    <a:pt x="43" y="128"/>
                  </a:lnTo>
                  <a:lnTo>
                    <a:pt x="43" y="147"/>
                  </a:lnTo>
                  <a:lnTo>
                    <a:pt x="41" y="166"/>
                  </a:lnTo>
                  <a:lnTo>
                    <a:pt x="39" y="187"/>
                  </a:lnTo>
                  <a:lnTo>
                    <a:pt x="39" y="207"/>
                  </a:lnTo>
                  <a:lnTo>
                    <a:pt x="39" y="229"/>
                  </a:lnTo>
                  <a:lnTo>
                    <a:pt x="41" y="250"/>
                  </a:lnTo>
                  <a:lnTo>
                    <a:pt x="46" y="26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24" name="Freeform 1148"/>
            <p:cNvSpPr>
              <a:spLocks/>
            </p:cNvSpPr>
            <p:nvPr/>
          </p:nvSpPr>
          <p:spPr bwMode="auto">
            <a:xfrm>
              <a:off x="3195" y="2299"/>
              <a:ext cx="321" cy="592"/>
            </a:xfrm>
            <a:custGeom>
              <a:avLst/>
              <a:gdLst/>
              <a:ahLst/>
              <a:cxnLst>
                <a:cxn ang="0">
                  <a:pos x="128" y="427"/>
                </a:cxn>
                <a:cxn ang="0">
                  <a:pos x="156" y="374"/>
                </a:cxn>
                <a:cxn ang="0">
                  <a:pos x="185" y="313"/>
                </a:cxn>
                <a:cxn ang="0">
                  <a:pos x="211" y="252"/>
                </a:cxn>
                <a:cxn ang="0">
                  <a:pos x="227" y="197"/>
                </a:cxn>
                <a:cxn ang="0">
                  <a:pos x="229" y="174"/>
                </a:cxn>
                <a:cxn ang="0">
                  <a:pos x="234" y="133"/>
                </a:cxn>
                <a:cxn ang="0">
                  <a:pos x="237" y="94"/>
                </a:cxn>
                <a:cxn ang="0">
                  <a:pos x="246" y="57"/>
                </a:cxn>
                <a:cxn ang="0">
                  <a:pos x="261" y="25"/>
                </a:cxn>
                <a:cxn ang="0">
                  <a:pos x="282" y="0"/>
                </a:cxn>
                <a:cxn ang="0">
                  <a:pos x="282" y="2"/>
                </a:cxn>
                <a:cxn ang="0">
                  <a:pos x="287" y="16"/>
                </a:cxn>
                <a:cxn ang="0">
                  <a:pos x="292" y="41"/>
                </a:cxn>
                <a:cxn ang="0">
                  <a:pos x="301" y="73"/>
                </a:cxn>
                <a:cxn ang="0">
                  <a:pos x="307" y="98"/>
                </a:cxn>
                <a:cxn ang="0">
                  <a:pos x="312" y="107"/>
                </a:cxn>
                <a:cxn ang="0">
                  <a:pos x="315" y="126"/>
                </a:cxn>
                <a:cxn ang="0">
                  <a:pos x="320" y="153"/>
                </a:cxn>
                <a:cxn ang="0">
                  <a:pos x="317" y="181"/>
                </a:cxn>
                <a:cxn ang="0">
                  <a:pos x="313" y="208"/>
                </a:cxn>
                <a:cxn ang="0">
                  <a:pos x="307" y="229"/>
                </a:cxn>
                <a:cxn ang="0">
                  <a:pos x="303" y="241"/>
                </a:cxn>
                <a:cxn ang="0">
                  <a:pos x="287" y="282"/>
                </a:cxn>
                <a:cxn ang="0">
                  <a:pos x="259" y="334"/>
                </a:cxn>
                <a:cxn ang="0">
                  <a:pos x="229" y="387"/>
                </a:cxn>
                <a:cxn ang="0">
                  <a:pos x="195" y="433"/>
                </a:cxn>
                <a:cxn ang="0">
                  <a:pos x="181" y="450"/>
                </a:cxn>
                <a:cxn ang="0">
                  <a:pos x="149" y="479"/>
                </a:cxn>
                <a:cxn ang="0">
                  <a:pos x="112" y="513"/>
                </a:cxn>
                <a:cxn ang="0">
                  <a:pos x="71" y="547"/>
                </a:cxn>
                <a:cxn ang="0">
                  <a:pos x="34" y="575"/>
                </a:cxn>
                <a:cxn ang="0">
                  <a:pos x="0" y="596"/>
                </a:cxn>
              </a:cxnLst>
              <a:rect l="0" t="0" r="r" b="b"/>
              <a:pathLst>
                <a:path w="321" h="597">
                  <a:moveTo>
                    <a:pt x="115" y="446"/>
                  </a:moveTo>
                  <a:lnTo>
                    <a:pt x="128" y="427"/>
                  </a:lnTo>
                  <a:lnTo>
                    <a:pt x="140" y="402"/>
                  </a:lnTo>
                  <a:lnTo>
                    <a:pt x="156" y="374"/>
                  </a:lnTo>
                  <a:lnTo>
                    <a:pt x="170" y="345"/>
                  </a:lnTo>
                  <a:lnTo>
                    <a:pt x="185" y="313"/>
                  </a:lnTo>
                  <a:lnTo>
                    <a:pt x="197" y="282"/>
                  </a:lnTo>
                  <a:lnTo>
                    <a:pt x="211" y="252"/>
                  </a:lnTo>
                  <a:lnTo>
                    <a:pt x="221" y="223"/>
                  </a:lnTo>
                  <a:lnTo>
                    <a:pt x="227" y="197"/>
                  </a:lnTo>
                  <a:lnTo>
                    <a:pt x="229" y="174"/>
                  </a:lnTo>
                  <a:lnTo>
                    <a:pt x="229" y="174"/>
                  </a:lnTo>
                  <a:lnTo>
                    <a:pt x="232" y="153"/>
                  </a:lnTo>
                  <a:lnTo>
                    <a:pt x="234" y="133"/>
                  </a:lnTo>
                  <a:lnTo>
                    <a:pt x="234" y="113"/>
                  </a:lnTo>
                  <a:lnTo>
                    <a:pt x="237" y="94"/>
                  </a:lnTo>
                  <a:lnTo>
                    <a:pt x="239" y="75"/>
                  </a:lnTo>
                  <a:lnTo>
                    <a:pt x="246" y="57"/>
                  </a:lnTo>
                  <a:lnTo>
                    <a:pt x="252" y="39"/>
                  </a:lnTo>
                  <a:lnTo>
                    <a:pt x="261" y="25"/>
                  </a:lnTo>
                  <a:lnTo>
                    <a:pt x="269" y="13"/>
                  </a:lnTo>
                  <a:lnTo>
                    <a:pt x="282" y="0"/>
                  </a:lnTo>
                  <a:lnTo>
                    <a:pt x="282" y="0"/>
                  </a:lnTo>
                  <a:lnTo>
                    <a:pt x="282" y="2"/>
                  </a:lnTo>
                  <a:lnTo>
                    <a:pt x="284" y="8"/>
                  </a:lnTo>
                  <a:lnTo>
                    <a:pt x="287" y="16"/>
                  </a:lnTo>
                  <a:lnTo>
                    <a:pt x="290" y="29"/>
                  </a:lnTo>
                  <a:lnTo>
                    <a:pt x="292" y="41"/>
                  </a:lnTo>
                  <a:lnTo>
                    <a:pt x="296" y="59"/>
                  </a:lnTo>
                  <a:lnTo>
                    <a:pt x="301" y="73"/>
                  </a:lnTo>
                  <a:lnTo>
                    <a:pt x="305" y="86"/>
                  </a:lnTo>
                  <a:lnTo>
                    <a:pt x="307" y="98"/>
                  </a:lnTo>
                  <a:lnTo>
                    <a:pt x="312" y="107"/>
                  </a:lnTo>
                  <a:lnTo>
                    <a:pt x="312" y="107"/>
                  </a:lnTo>
                  <a:lnTo>
                    <a:pt x="315" y="115"/>
                  </a:lnTo>
                  <a:lnTo>
                    <a:pt x="315" y="126"/>
                  </a:lnTo>
                  <a:lnTo>
                    <a:pt x="317" y="138"/>
                  </a:lnTo>
                  <a:lnTo>
                    <a:pt x="320" y="153"/>
                  </a:lnTo>
                  <a:lnTo>
                    <a:pt x="317" y="166"/>
                  </a:lnTo>
                  <a:lnTo>
                    <a:pt x="317" y="181"/>
                  </a:lnTo>
                  <a:lnTo>
                    <a:pt x="315" y="195"/>
                  </a:lnTo>
                  <a:lnTo>
                    <a:pt x="313" y="208"/>
                  </a:lnTo>
                  <a:lnTo>
                    <a:pt x="312" y="218"/>
                  </a:lnTo>
                  <a:lnTo>
                    <a:pt x="307" y="229"/>
                  </a:lnTo>
                  <a:lnTo>
                    <a:pt x="307" y="229"/>
                  </a:lnTo>
                  <a:lnTo>
                    <a:pt x="303" y="241"/>
                  </a:lnTo>
                  <a:lnTo>
                    <a:pt x="294" y="260"/>
                  </a:lnTo>
                  <a:lnTo>
                    <a:pt x="287" y="282"/>
                  </a:lnTo>
                  <a:lnTo>
                    <a:pt x="273" y="306"/>
                  </a:lnTo>
                  <a:lnTo>
                    <a:pt x="259" y="334"/>
                  </a:lnTo>
                  <a:lnTo>
                    <a:pt x="244" y="361"/>
                  </a:lnTo>
                  <a:lnTo>
                    <a:pt x="229" y="387"/>
                  </a:lnTo>
                  <a:lnTo>
                    <a:pt x="212" y="412"/>
                  </a:lnTo>
                  <a:lnTo>
                    <a:pt x="195" y="433"/>
                  </a:lnTo>
                  <a:lnTo>
                    <a:pt x="181" y="450"/>
                  </a:lnTo>
                  <a:lnTo>
                    <a:pt x="181" y="450"/>
                  </a:lnTo>
                  <a:lnTo>
                    <a:pt x="166" y="462"/>
                  </a:lnTo>
                  <a:lnTo>
                    <a:pt x="149" y="479"/>
                  </a:lnTo>
                  <a:lnTo>
                    <a:pt x="130" y="497"/>
                  </a:lnTo>
                  <a:lnTo>
                    <a:pt x="112" y="513"/>
                  </a:lnTo>
                  <a:lnTo>
                    <a:pt x="92" y="530"/>
                  </a:lnTo>
                  <a:lnTo>
                    <a:pt x="71" y="547"/>
                  </a:lnTo>
                  <a:lnTo>
                    <a:pt x="52" y="561"/>
                  </a:lnTo>
                  <a:lnTo>
                    <a:pt x="34" y="575"/>
                  </a:lnTo>
                  <a:lnTo>
                    <a:pt x="16" y="587"/>
                  </a:lnTo>
                  <a:lnTo>
                    <a:pt x="0" y="596"/>
                  </a:lnTo>
                  <a:lnTo>
                    <a:pt x="115" y="446"/>
                  </a:lnTo>
                </a:path>
              </a:pathLst>
            </a:custGeom>
            <a:solidFill>
              <a:srgbClr val="FFD80F"/>
            </a:solidFill>
            <a:ln w="9525" cap="rnd">
              <a:noFill/>
              <a:round/>
              <a:headEnd/>
              <a:tailEnd/>
            </a:ln>
            <a:effectLst/>
          </p:spPr>
          <p:txBody>
            <a:bodyPr/>
            <a:lstStyle/>
            <a:p>
              <a:pPr>
                <a:defRPr/>
              </a:pPr>
              <a:endParaRPr lang="en-US" dirty="0"/>
            </a:p>
          </p:txBody>
        </p:sp>
        <p:sp>
          <p:nvSpPr>
            <p:cNvPr id="125" name="Freeform 1149"/>
            <p:cNvSpPr>
              <a:spLocks/>
            </p:cNvSpPr>
            <p:nvPr/>
          </p:nvSpPr>
          <p:spPr bwMode="auto">
            <a:xfrm>
              <a:off x="3195" y="2299"/>
              <a:ext cx="321" cy="592"/>
            </a:xfrm>
            <a:custGeom>
              <a:avLst/>
              <a:gdLst/>
              <a:ahLst/>
              <a:cxnLst>
                <a:cxn ang="0">
                  <a:pos x="128" y="427"/>
                </a:cxn>
                <a:cxn ang="0">
                  <a:pos x="156" y="374"/>
                </a:cxn>
                <a:cxn ang="0">
                  <a:pos x="185" y="313"/>
                </a:cxn>
                <a:cxn ang="0">
                  <a:pos x="211" y="252"/>
                </a:cxn>
                <a:cxn ang="0">
                  <a:pos x="227" y="197"/>
                </a:cxn>
                <a:cxn ang="0">
                  <a:pos x="229" y="174"/>
                </a:cxn>
                <a:cxn ang="0">
                  <a:pos x="234" y="133"/>
                </a:cxn>
                <a:cxn ang="0">
                  <a:pos x="237" y="94"/>
                </a:cxn>
                <a:cxn ang="0">
                  <a:pos x="246" y="57"/>
                </a:cxn>
                <a:cxn ang="0">
                  <a:pos x="261" y="25"/>
                </a:cxn>
                <a:cxn ang="0">
                  <a:pos x="282" y="0"/>
                </a:cxn>
                <a:cxn ang="0">
                  <a:pos x="282" y="2"/>
                </a:cxn>
                <a:cxn ang="0">
                  <a:pos x="287" y="16"/>
                </a:cxn>
                <a:cxn ang="0">
                  <a:pos x="292" y="41"/>
                </a:cxn>
                <a:cxn ang="0">
                  <a:pos x="301" y="73"/>
                </a:cxn>
                <a:cxn ang="0">
                  <a:pos x="307" y="98"/>
                </a:cxn>
                <a:cxn ang="0">
                  <a:pos x="312" y="107"/>
                </a:cxn>
                <a:cxn ang="0">
                  <a:pos x="315" y="126"/>
                </a:cxn>
                <a:cxn ang="0">
                  <a:pos x="320" y="153"/>
                </a:cxn>
                <a:cxn ang="0">
                  <a:pos x="317" y="181"/>
                </a:cxn>
                <a:cxn ang="0">
                  <a:pos x="313" y="208"/>
                </a:cxn>
                <a:cxn ang="0">
                  <a:pos x="307" y="229"/>
                </a:cxn>
                <a:cxn ang="0">
                  <a:pos x="303" y="241"/>
                </a:cxn>
                <a:cxn ang="0">
                  <a:pos x="287" y="282"/>
                </a:cxn>
                <a:cxn ang="0">
                  <a:pos x="259" y="334"/>
                </a:cxn>
                <a:cxn ang="0">
                  <a:pos x="229" y="387"/>
                </a:cxn>
                <a:cxn ang="0">
                  <a:pos x="195" y="433"/>
                </a:cxn>
                <a:cxn ang="0">
                  <a:pos x="181" y="450"/>
                </a:cxn>
                <a:cxn ang="0">
                  <a:pos x="149" y="479"/>
                </a:cxn>
                <a:cxn ang="0">
                  <a:pos x="112" y="513"/>
                </a:cxn>
                <a:cxn ang="0">
                  <a:pos x="71" y="547"/>
                </a:cxn>
                <a:cxn ang="0">
                  <a:pos x="34" y="575"/>
                </a:cxn>
                <a:cxn ang="0">
                  <a:pos x="0" y="596"/>
                </a:cxn>
              </a:cxnLst>
              <a:rect l="0" t="0" r="r" b="b"/>
              <a:pathLst>
                <a:path w="321" h="597">
                  <a:moveTo>
                    <a:pt x="115" y="446"/>
                  </a:moveTo>
                  <a:lnTo>
                    <a:pt x="128" y="427"/>
                  </a:lnTo>
                  <a:lnTo>
                    <a:pt x="140" y="402"/>
                  </a:lnTo>
                  <a:lnTo>
                    <a:pt x="156" y="374"/>
                  </a:lnTo>
                  <a:lnTo>
                    <a:pt x="170" y="345"/>
                  </a:lnTo>
                  <a:lnTo>
                    <a:pt x="185" y="313"/>
                  </a:lnTo>
                  <a:lnTo>
                    <a:pt x="197" y="282"/>
                  </a:lnTo>
                  <a:lnTo>
                    <a:pt x="211" y="252"/>
                  </a:lnTo>
                  <a:lnTo>
                    <a:pt x="221" y="223"/>
                  </a:lnTo>
                  <a:lnTo>
                    <a:pt x="227" y="197"/>
                  </a:lnTo>
                  <a:lnTo>
                    <a:pt x="229" y="174"/>
                  </a:lnTo>
                  <a:lnTo>
                    <a:pt x="229" y="174"/>
                  </a:lnTo>
                  <a:lnTo>
                    <a:pt x="232" y="153"/>
                  </a:lnTo>
                  <a:lnTo>
                    <a:pt x="234" y="133"/>
                  </a:lnTo>
                  <a:lnTo>
                    <a:pt x="234" y="113"/>
                  </a:lnTo>
                  <a:lnTo>
                    <a:pt x="237" y="94"/>
                  </a:lnTo>
                  <a:lnTo>
                    <a:pt x="239" y="75"/>
                  </a:lnTo>
                  <a:lnTo>
                    <a:pt x="246" y="57"/>
                  </a:lnTo>
                  <a:lnTo>
                    <a:pt x="252" y="39"/>
                  </a:lnTo>
                  <a:lnTo>
                    <a:pt x="261" y="25"/>
                  </a:lnTo>
                  <a:lnTo>
                    <a:pt x="269" y="13"/>
                  </a:lnTo>
                  <a:lnTo>
                    <a:pt x="282" y="0"/>
                  </a:lnTo>
                  <a:lnTo>
                    <a:pt x="282" y="0"/>
                  </a:lnTo>
                  <a:lnTo>
                    <a:pt x="282" y="2"/>
                  </a:lnTo>
                  <a:lnTo>
                    <a:pt x="284" y="8"/>
                  </a:lnTo>
                  <a:lnTo>
                    <a:pt x="287" y="16"/>
                  </a:lnTo>
                  <a:lnTo>
                    <a:pt x="290" y="29"/>
                  </a:lnTo>
                  <a:lnTo>
                    <a:pt x="292" y="41"/>
                  </a:lnTo>
                  <a:lnTo>
                    <a:pt x="296" y="59"/>
                  </a:lnTo>
                  <a:lnTo>
                    <a:pt x="301" y="73"/>
                  </a:lnTo>
                  <a:lnTo>
                    <a:pt x="305" y="86"/>
                  </a:lnTo>
                  <a:lnTo>
                    <a:pt x="307" y="98"/>
                  </a:lnTo>
                  <a:lnTo>
                    <a:pt x="312" y="107"/>
                  </a:lnTo>
                  <a:lnTo>
                    <a:pt x="312" y="107"/>
                  </a:lnTo>
                  <a:lnTo>
                    <a:pt x="315" y="115"/>
                  </a:lnTo>
                  <a:lnTo>
                    <a:pt x="315" y="126"/>
                  </a:lnTo>
                  <a:lnTo>
                    <a:pt x="317" y="138"/>
                  </a:lnTo>
                  <a:lnTo>
                    <a:pt x="320" y="153"/>
                  </a:lnTo>
                  <a:lnTo>
                    <a:pt x="317" y="166"/>
                  </a:lnTo>
                  <a:lnTo>
                    <a:pt x="317" y="181"/>
                  </a:lnTo>
                  <a:lnTo>
                    <a:pt x="315" y="195"/>
                  </a:lnTo>
                  <a:lnTo>
                    <a:pt x="313" y="208"/>
                  </a:lnTo>
                  <a:lnTo>
                    <a:pt x="312" y="218"/>
                  </a:lnTo>
                  <a:lnTo>
                    <a:pt x="307" y="229"/>
                  </a:lnTo>
                  <a:lnTo>
                    <a:pt x="307" y="229"/>
                  </a:lnTo>
                  <a:lnTo>
                    <a:pt x="303" y="241"/>
                  </a:lnTo>
                  <a:lnTo>
                    <a:pt x="294" y="260"/>
                  </a:lnTo>
                  <a:lnTo>
                    <a:pt x="287" y="282"/>
                  </a:lnTo>
                  <a:lnTo>
                    <a:pt x="273" y="306"/>
                  </a:lnTo>
                  <a:lnTo>
                    <a:pt x="259" y="334"/>
                  </a:lnTo>
                  <a:lnTo>
                    <a:pt x="244" y="361"/>
                  </a:lnTo>
                  <a:lnTo>
                    <a:pt x="229" y="387"/>
                  </a:lnTo>
                  <a:lnTo>
                    <a:pt x="212" y="412"/>
                  </a:lnTo>
                  <a:lnTo>
                    <a:pt x="195" y="433"/>
                  </a:lnTo>
                  <a:lnTo>
                    <a:pt x="181" y="450"/>
                  </a:lnTo>
                  <a:lnTo>
                    <a:pt x="181" y="450"/>
                  </a:lnTo>
                  <a:lnTo>
                    <a:pt x="166" y="462"/>
                  </a:lnTo>
                  <a:lnTo>
                    <a:pt x="149" y="479"/>
                  </a:lnTo>
                  <a:lnTo>
                    <a:pt x="130" y="497"/>
                  </a:lnTo>
                  <a:lnTo>
                    <a:pt x="112" y="513"/>
                  </a:lnTo>
                  <a:lnTo>
                    <a:pt x="92" y="530"/>
                  </a:lnTo>
                  <a:lnTo>
                    <a:pt x="71" y="547"/>
                  </a:lnTo>
                  <a:lnTo>
                    <a:pt x="52" y="561"/>
                  </a:lnTo>
                  <a:lnTo>
                    <a:pt x="34" y="575"/>
                  </a:lnTo>
                  <a:lnTo>
                    <a:pt x="16" y="587"/>
                  </a:lnTo>
                  <a:lnTo>
                    <a:pt x="0" y="59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26" name="Freeform 1150"/>
            <p:cNvSpPr>
              <a:spLocks/>
            </p:cNvSpPr>
            <p:nvPr/>
          </p:nvSpPr>
          <p:spPr bwMode="auto">
            <a:xfrm>
              <a:off x="3126" y="2422"/>
              <a:ext cx="271" cy="485"/>
            </a:xfrm>
            <a:custGeom>
              <a:avLst/>
              <a:gdLst/>
              <a:ahLst/>
              <a:cxnLst>
                <a:cxn ang="0">
                  <a:pos x="34" y="399"/>
                </a:cxn>
                <a:cxn ang="0">
                  <a:pos x="43" y="384"/>
                </a:cxn>
                <a:cxn ang="0">
                  <a:pos x="59" y="361"/>
                </a:cxn>
                <a:cxn ang="0">
                  <a:pos x="73" y="333"/>
                </a:cxn>
                <a:cxn ang="0">
                  <a:pos x="90" y="300"/>
                </a:cxn>
                <a:cxn ang="0">
                  <a:pos x="107" y="266"/>
                </a:cxn>
                <a:cxn ang="0">
                  <a:pos x="122" y="233"/>
                </a:cxn>
                <a:cxn ang="0">
                  <a:pos x="139" y="199"/>
                </a:cxn>
                <a:cxn ang="0">
                  <a:pos x="153" y="170"/>
                </a:cxn>
                <a:cxn ang="0">
                  <a:pos x="168" y="147"/>
                </a:cxn>
                <a:cxn ang="0">
                  <a:pos x="179" y="130"/>
                </a:cxn>
                <a:cxn ang="0">
                  <a:pos x="179" y="130"/>
                </a:cxn>
                <a:cxn ang="0">
                  <a:pos x="190" y="115"/>
                </a:cxn>
                <a:cxn ang="0">
                  <a:pos x="200" y="101"/>
                </a:cxn>
                <a:cxn ang="0">
                  <a:pos x="211" y="86"/>
                </a:cxn>
                <a:cxn ang="0">
                  <a:pos x="221" y="73"/>
                </a:cxn>
                <a:cxn ang="0">
                  <a:pos x="232" y="59"/>
                </a:cxn>
                <a:cxn ang="0">
                  <a:pos x="244" y="43"/>
                </a:cxn>
                <a:cxn ang="0">
                  <a:pos x="252" y="31"/>
                </a:cxn>
                <a:cxn ang="0">
                  <a:pos x="261" y="18"/>
                </a:cxn>
                <a:cxn ang="0">
                  <a:pos x="269" y="8"/>
                </a:cxn>
                <a:cxn ang="0">
                  <a:pos x="276" y="0"/>
                </a:cxn>
                <a:cxn ang="0">
                  <a:pos x="276" y="0"/>
                </a:cxn>
                <a:cxn ang="0">
                  <a:pos x="276" y="2"/>
                </a:cxn>
                <a:cxn ang="0">
                  <a:pos x="276" y="13"/>
                </a:cxn>
                <a:cxn ang="0">
                  <a:pos x="276" y="27"/>
                </a:cxn>
                <a:cxn ang="0">
                  <a:pos x="273" y="43"/>
                </a:cxn>
                <a:cxn ang="0">
                  <a:pos x="273" y="64"/>
                </a:cxn>
                <a:cxn ang="0">
                  <a:pos x="271" y="88"/>
                </a:cxn>
                <a:cxn ang="0">
                  <a:pos x="269" y="113"/>
                </a:cxn>
                <a:cxn ang="0">
                  <a:pos x="265" y="137"/>
                </a:cxn>
                <a:cxn ang="0">
                  <a:pos x="261" y="158"/>
                </a:cxn>
                <a:cxn ang="0">
                  <a:pos x="252" y="176"/>
                </a:cxn>
                <a:cxn ang="0">
                  <a:pos x="252" y="176"/>
                </a:cxn>
                <a:cxn ang="0">
                  <a:pos x="244" y="197"/>
                </a:cxn>
                <a:cxn ang="0">
                  <a:pos x="236" y="218"/>
                </a:cxn>
                <a:cxn ang="0">
                  <a:pos x="223" y="239"/>
                </a:cxn>
                <a:cxn ang="0">
                  <a:pos x="213" y="262"/>
                </a:cxn>
                <a:cxn ang="0">
                  <a:pos x="200" y="285"/>
                </a:cxn>
                <a:cxn ang="0">
                  <a:pos x="188" y="308"/>
                </a:cxn>
                <a:cxn ang="0">
                  <a:pos x="174" y="328"/>
                </a:cxn>
                <a:cxn ang="0">
                  <a:pos x="162" y="347"/>
                </a:cxn>
                <a:cxn ang="0">
                  <a:pos x="149" y="361"/>
                </a:cxn>
                <a:cxn ang="0">
                  <a:pos x="137" y="374"/>
                </a:cxn>
                <a:cxn ang="0">
                  <a:pos x="137" y="374"/>
                </a:cxn>
                <a:cxn ang="0">
                  <a:pos x="126" y="384"/>
                </a:cxn>
                <a:cxn ang="0">
                  <a:pos x="112" y="397"/>
                </a:cxn>
                <a:cxn ang="0">
                  <a:pos x="98" y="407"/>
                </a:cxn>
                <a:cxn ang="0">
                  <a:pos x="84" y="420"/>
                </a:cxn>
                <a:cxn ang="0">
                  <a:pos x="69" y="432"/>
                </a:cxn>
                <a:cxn ang="0">
                  <a:pos x="54" y="443"/>
                </a:cxn>
                <a:cxn ang="0">
                  <a:pos x="39" y="455"/>
                </a:cxn>
                <a:cxn ang="0">
                  <a:pos x="25" y="466"/>
                </a:cxn>
                <a:cxn ang="0">
                  <a:pos x="13" y="475"/>
                </a:cxn>
                <a:cxn ang="0">
                  <a:pos x="0" y="481"/>
                </a:cxn>
                <a:cxn ang="0">
                  <a:pos x="34" y="399"/>
                </a:cxn>
              </a:cxnLst>
              <a:rect l="0" t="0" r="r" b="b"/>
              <a:pathLst>
                <a:path w="277" h="482">
                  <a:moveTo>
                    <a:pt x="34" y="399"/>
                  </a:moveTo>
                  <a:lnTo>
                    <a:pt x="43" y="384"/>
                  </a:lnTo>
                  <a:lnTo>
                    <a:pt x="59" y="361"/>
                  </a:lnTo>
                  <a:lnTo>
                    <a:pt x="73" y="333"/>
                  </a:lnTo>
                  <a:lnTo>
                    <a:pt x="90" y="300"/>
                  </a:lnTo>
                  <a:lnTo>
                    <a:pt x="107" y="266"/>
                  </a:lnTo>
                  <a:lnTo>
                    <a:pt x="122" y="233"/>
                  </a:lnTo>
                  <a:lnTo>
                    <a:pt x="139" y="199"/>
                  </a:lnTo>
                  <a:lnTo>
                    <a:pt x="153" y="170"/>
                  </a:lnTo>
                  <a:lnTo>
                    <a:pt x="168" y="147"/>
                  </a:lnTo>
                  <a:lnTo>
                    <a:pt x="179" y="130"/>
                  </a:lnTo>
                  <a:lnTo>
                    <a:pt x="179" y="130"/>
                  </a:lnTo>
                  <a:lnTo>
                    <a:pt x="190" y="115"/>
                  </a:lnTo>
                  <a:lnTo>
                    <a:pt x="200" y="101"/>
                  </a:lnTo>
                  <a:lnTo>
                    <a:pt x="211" y="86"/>
                  </a:lnTo>
                  <a:lnTo>
                    <a:pt x="221" y="73"/>
                  </a:lnTo>
                  <a:lnTo>
                    <a:pt x="232" y="59"/>
                  </a:lnTo>
                  <a:lnTo>
                    <a:pt x="244" y="43"/>
                  </a:lnTo>
                  <a:lnTo>
                    <a:pt x="252" y="31"/>
                  </a:lnTo>
                  <a:lnTo>
                    <a:pt x="261" y="18"/>
                  </a:lnTo>
                  <a:lnTo>
                    <a:pt x="269" y="8"/>
                  </a:lnTo>
                  <a:lnTo>
                    <a:pt x="276" y="0"/>
                  </a:lnTo>
                  <a:lnTo>
                    <a:pt x="276" y="0"/>
                  </a:lnTo>
                  <a:lnTo>
                    <a:pt x="276" y="2"/>
                  </a:lnTo>
                  <a:lnTo>
                    <a:pt x="276" y="13"/>
                  </a:lnTo>
                  <a:lnTo>
                    <a:pt x="276" y="27"/>
                  </a:lnTo>
                  <a:lnTo>
                    <a:pt x="273" y="43"/>
                  </a:lnTo>
                  <a:lnTo>
                    <a:pt x="273" y="64"/>
                  </a:lnTo>
                  <a:lnTo>
                    <a:pt x="271" y="88"/>
                  </a:lnTo>
                  <a:lnTo>
                    <a:pt x="269" y="113"/>
                  </a:lnTo>
                  <a:lnTo>
                    <a:pt x="265" y="137"/>
                  </a:lnTo>
                  <a:lnTo>
                    <a:pt x="261" y="158"/>
                  </a:lnTo>
                  <a:lnTo>
                    <a:pt x="252" y="176"/>
                  </a:lnTo>
                  <a:lnTo>
                    <a:pt x="252" y="176"/>
                  </a:lnTo>
                  <a:lnTo>
                    <a:pt x="244" y="197"/>
                  </a:lnTo>
                  <a:lnTo>
                    <a:pt x="236" y="218"/>
                  </a:lnTo>
                  <a:lnTo>
                    <a:pt x="223" y="239"/>
                  </a:lnTo>
                  <a:lnTo>
                    <a:pt x="213" y="262"/>
                  </a:lnTo>
                  <a:lnTo>
                    <a:pt x="200" y="285"/>
                  </a:lnTo>
                  <a:lnTo>
                    <a:pt x="188" y="308"/>
                  </a:lnTo>
                  <a:lnTo>
                    <a:pt x="174" y="328"/>
                  </a:lnTo>
                  <a:lnTo>
                    <a:pt x="162" y="347"/>
                  </a:lnTo>
                  <a:lnTo>
                    <a:pt x="149" y="361"/>
                  </a:lnTo>
                  <a:lnTo>
                    <a:pt x="137" y="374"/>
                  </a:lnTo>
                  <a:lnTo>
                    <a:pt x="137" y="374"/>
                  </a:lnTo>
                  <a:lnTo>
                    <a:pt x="126" y="384"/>
                  </a:lnTo>
                  <a:lnTo>
                    <a:pt x="112" y="397"/>
                  </a:lnTo>
                  <a:lnTo>
                    <a:pt x="98" y="407"/>
                  </a:lnTo>
                  <a:lnTo>
                    <a:pt x="84" y="420"/>
                  </a:lnTo>
                  <a:lnTo>
                    <a:pt x="69" y="432"/>
                  </a:lnTo>
                  <a:lnTo>
                    <a:pt x="54" y="443"/>
                  </a:lnTo>
                  <a:lnTo>
                    <a:pt x="39" y="455"/>
                  </a:lnTo>
                  <a:lnTo>
                    <a:pt x="25" y="466"/>
                  </a:lnTo>
                  <a:lnTo>
                    <a:pt x="13" y="475"/>
                  </a:lnTo>
                  <a:lnTo>
                    <a:pt x="0" y="481"/>
                  </a:lnTo>
                  <a:lnTo>
                    <a:pt x="34" y="399"/>
                  </a:lnTo>
                </a:path>
              </a:pathLst>
            </a:custGeom>
            <a:solidFill>
              <a:srgbClr val="3B5959"/>
            </a:solidFill>
            <a:ln w="9525" cap="rnd">
              <a:noFill/>
              <a:round/>
              <a:headEnd/>
              <a:tailEnd/>
            </a:ln>
            <a:effectLst/>
          </p:spPr>
          <p:txBody>
            <a:bodyPr/>
            <a:lstStyle/>
            <a:p>
              <a:pPr>
                <a:defRPr/>
              </a:pPr>
              <a:endParaRPr lang="en-US" dirty="0"/>
            </a:p>
          </p:txBody>
        </p:sp>
        <p:sp>
          <p:nvSpPr>
            <p:cNvPr id="127" name="Freeform 1151"/>
            <p:cNvSpPr>
              <a:spLocks/>
            </p:cNvSpPr>
            <p:nvPr/>
          </p:nvSpPr>
          <p:spPr bwMode="auto">
            <a:xfrm>
              <a:off x="3126" y="2422"/>
              <a:ext cx="271" cy="485"/>
            </a:xfrm>
            <a:custGeom>
              <a:avLst/>
              <a:gdLst/>
              <a:ahLst/>
              <a:cxnLst>
                <a:cxn ang="0">
                  <a:pos x="34" y="399"/>
                </a:cxn>
                <a:cxn ang="0">
                  <a:pos x="43" y="384"/>
                </a:cxn>
                <a:cxn ang="0">
                  <a:pos x="59" y="361"/>
                </a:cxn>
                <a:cxn ang="0">
                  <a:pos x="73" y="333"/>
                </a:cxn>
                <a:cxn ang="0">
                  <a:pos x="90" y="300"/>
                </a:cxn>
                <a:cxn ang="0">
                  <a:pos x="107" y="266"/>
                </a:cxn>
                <a:cxn ang="0">
                  <a:pos x="122" y="233"/>
                </a:cxn>
                <a:cxn ang="0">
                  <a:pos x="139" y="199"/>
                </a:cxn>
                <a:cxn ang="0">
                  <a:pos x="153" y="170"/>
                </a:cxn>
                <a:cxn ang="0">
                  <a:pos x="168" y="147"/>
                </a:cxn>
                <a:cxn ang="0">
                  <a:pos x="179" y="130"/>
                </a:cxn>
                <a:cxn ang="0">
                  <a:pos x="179" y="130"/>
                </a:cxn>
                <a:cxn ang="0">
                  <a:pos x="190" y="115"/>
                </a:cxn>
                <a:cxn ang="0">
                  <a:pos x="200" y="101"/>
                </a:cxn>
                <a:cxn ang="0">
                  <a:pos x="211" y="86"/>
                </a:cxn>
                <a:cxn ang="0">
                  <a:pos x="221" y="73"/>
                </a:cxn>
                <a:cxn ang="0">
                  <a:pos x="232" y="59"/>
                </a:cxn>
                <a:cxn ang="0">
                  <a:pos x="244" y="43"/>
                </a:cxn>
                <a:cxn ang="0">
                  <a:pos x="252" y="31"/>
                </a:cxn>
                <a:cxn ang="0">
                  <a:pos x="261" y="18"/>
                </a:cxn>
                <a:cxn ang="0">
                  <a:pos x="269" y="8"/>
                </a:cxn>
                <a:cxn ang="0">
                  <a:pos x="276" y="0"/>
                </a:cxn>
                <a:cxn ang="0">
                  <a:pos x="276" y="0"/>
                </a:cxn>
                <a:cxn ang="0">
                  <a:pos x="276" y="2"/>
                </a:cxn>
                <a:cxn ang="0">
                  <a:pos x="276" y="13"/>
                </a:cxn>
                <a:cxn ang="0">
                  <a:pos x="276" y="27"/>
                </a:cxn>
                <a:cxn ang="0">
                  <a:pos x="273" y="43"/>
                </a:cxn>
                <a:cxn ang="0">
                  <a:pos x="273" y="64"/>
                </a:cxn>
                <a:cxn ang="0">
                  <a:pos x="271" y="88"/>
                </a:cxn>
                <a:cxn ang="0">
                  <a:pos x="269" y="113"/>
                </a:cxn>
                <a:cxn ang="0">
                  <a:pos x="265" y="137"/>
                </a:cxn>
                <a:cxn ang="0">
                  <a:pos x="261" y="158"/>
                </a:cxn>
                <a:cxn ang="0">
                  <a:pos x="252" y="176"/>
                </a:cxn>
                <a:cxn ang="0">
                  <a:pos x="252" y="176"/>
                </a:cxn>
                <a:cxn ang="0">
                  <a:pos x="244" y="197"/>
                </a:cxn>
                <a:cxn ang="0">
                  <a:pos x="236" y="218"/>
                </a:cxn>
                <a:cxn ang="0">
                  <a:pos x="223" y="239"/>
                </a:cxn>
                <a:cxn ang="0">
                  <a:pos x="213" y="262"/>
                </a:cxn>
                <a:cxn ang="0">
                  <a:pos x="200" y="285"/>
                </a:cxn>
                <a:cxn ang="0">
                  <a:pos x="188" y="308"/>
                </a:cxn>
                <a:cxn ang="0">
                  <a:pos x="174" y="328"/>
                </a:cxn>
                <a:cxn ang="0">
                  <a:pos x="162" y="347"/>
                </a:cxn>
                <a:cxn ang="0">
                  <a:pos x="149" y="361"/>
                </a:cxn>
                <a:cxn ang="0">
                  <a:pos x="137" y="374"/>
                </a:cxn>
                <a:cxn ang="0">
                  <a:pos x="137" y="374"/>
                </a:cxn>
                <a:cxn ang="0">
                  <a:pos x="126" y="384"/>
                </a:cxn>
                <a:cxn ang="0">
                  <a:pos x="112" y="397"/>
                </a:cxn>
                <a:cxn ang="0">
                  <a:pos x="98" y="407"/>
                </a:cxn>
                <a:cxn ang="0">
                  <a:pos x="84" y="420"/>
                </a:cxn>
                <a:cxn ang="0">
                  <a:pos x="69" y="432"/>
                </a:cxn>
                <a:cxn ang="0">
                  <a:pos x="54" y="443"/>
                </a:cxn>
                <a:cxn ang="0">
                  <a:pos x="39" y="455"/>
                </a:cxn>
                <a:cxn ang="0">
                  <a:pos x="25" y="466"/>
                </a:cxn>
                <a:cxn ang="0">
                  <a:pos x="13" y="475"/>
                </a:cxn>
                <a:cxn ang="0">
                  <a:pos x="0" y="481"/>
                </a:cxn>
              </a:cxnLst>
              <a:rect l="0" t="0" r="r" b="b"/>
              <a:pathLst>
                <a:path w="277" h="482">
                  <a:moveTo>
                    <a:pt x="34" y="399"/>
                  </a:moveTo>
                  <a:lnTo>
                    <a:pt x="43" y="384"/>
                  </a:lnTo>
                  <a:lnTo>
                    <a:pt x="59" y="361"/>
                  </a:lnTo>
                  <a:lnTo>
                    <a:pt x="73" y="333"/>
                  </a:lnTo>
                  <a:lnTo>
                    <a:pt x="90" y="300"/>
                  </a:lnTo>
                  <a:lnTo>
                    <a:pt x="107" y="266"/>
                  </a:lnTo>
                  <a:lnTo>
                    <a:pt x="122" y="233"/>
                  </a:lnTo>
                  <a:lnTo>
                    <a:pt x="139" y="199"/>
                  </a:lnTo>
                  <a:lnTo>
                    <a:pt x="153" y="170"/>
                  </a:lnTo>
                  <a:lnTo>
                    <a:pt x="168" y="147"/>
                  </a:lnTo>
                  <a:lnTo>
                    <a:pt x="179" y="130"/>
                  </a:lnTo>
                  <a:lnTo>
                    <a:pt x="179" y="130"/>
                  </a:lnTo>
                  <a:lnTo>
                    <a:pt x="190" y="115"/>
                  </a:lnTo>
                  <a:lnTo>
                    <a:pt x="200" y="101"/>
                  </a:lnTo>
                  <a:lnTo>
                    <a:pt x="211" y="86"/>
                  </a:lnTo>
                  <a:lnTo>
                    <a:pt x="221" y="73"/>
                  </a:lnTo>
                  <a:lnTo>
                    <a:pt x="232" y="59"/>
                  </a:lnTo>
                  <a:lnTo>
                    <a:pt x="244" y="43"/>
                  </a:lnTo>
                  <a:lnTo>
                    <a:pt x="252" y="31"/>
                  </a:lnTo>
                  <a:lnTo>
                    <a:pt x="261" y="18"/>
                  </a:lnTo>
                  <a:lnTo>
                    <a:pt x="269" y="8"/>
                  </a:lnTo>
                  <a:lnTo>
                    <a:pt x="276" y="0"/>
                  </a:lnTo>
                  <a:lnTo>
                    <a:pt x="276" y="0"/>
                  </a:lnTo>
                  <a:lnTo>
                    <a:pt x="276" y="2"/>
                  </a:lnTo>
                  <a:lnTo>
                    <a:pt x="276" y="13"/>
                  </a:lnTo>
                  <a:lnTo>
                    <a:pt x="276" y="27"/>
                  </a:lnTo>
                  <a:lnTo>
                    <a:pt x="273" y="43"/>
                  </a:lnTo>
                  <a:lnTo>
                    <a:pt x="273" y="64"/>
                  </a:lnTo>
                  <a:lnTo>
                    <a:pt x="271" y="88"/>
                  </a:lnTo>
                  <a:lnTo>
                    <a:pt x="269" y="113"/>
                  </a:lnTo>
                  <a:lnTo>
                    <a:pt x="265" y="137"/>
                  </a:lnTo>
                  <a:lnTo>
                    <a:pt x="261" y="158"/>
                  </a:lnTo>
                  <a:lnTo>
                    <a:pt x="252" y="176"/>
                  </a:lnTo>
                  <a:lnTo>
                    <a:pt x="252" y="176"/>
                  </a:lnTo>
                  <a:lnTo>
                    <a:pt x="244" y="197"/>
                  </a:lnTo>
                  <a:lnTo>
                    <a:pt x="236" y="218"/>
                  </a:lnTo>
                  <a:lnTo>
                    <a:pt x="223" y="239"/>
                  </a:lnTo>
                  <a:lnTo>
                    <a:pt x="213" y="262"/>
                  </a:lnTo>
                  <a:lnTo>
                    <a:pt x="200" y="285"/>
                  </a:lnTo>
                  <a:lnTo>
                    <a:pt x="188" y="308"/>
                  </a:lnTo>
                  <a:lnTo>
                    <a:pt x="174" y="328"/>
                  </a:lnTo>
                  <a:lnTo>
                    <a:pt x="162" y="347"/>
                  </a:lnTo>
                  <a:lnTo>
                    <a:pt x="149" y="361"/>
                  </a:lnTo>
                  <a:lnTo>
                    <a:pt x="137" y="374"/>
                  </a:lnTo>
                  <a:lnTo>
                    <a:pt x="137" y="374"/>
                  </a:lnTo>
                  <a:lnTo>
                    <a:pt x="126" y="384"/>
                  </a:lnTo>
                  <a:lnTo>
                    <a:pt x="112" y="397"/>
                  </a:lnTo>
                  <a:lnTo>
                    <a:pt x="98" y="407"/>
                  </a:lnTo>
                  <a:lnTo>
                    <a:pt x="84" y="420"/>
                  </a:lnTo>
                  <a:lnTo>
                    <a:pt x="69" y="432"/>
                  </a:lnTo>
                  <a:lnTo>
                    <a:pt x="54" y="443"/>
                  </a:lnTo>
                  <a:lnTo>
                    <a:pt x="39" y="455"/>
                  </a:lnTo>
                  <a:lnTo>
                    <a:pt x="25" y="466"/>
                  </a:lnTo>
                  <a:lnTo>
                    <a:pt x="13" y="475"/>
                  </a:lnTo>
                  <a:lnTo>
                    <a:pt x="0" y="481"/>
                  </a:lnTo>
                </a:path>
              </a:pathLst>
            </a:custGeom>
            <a:noFill/>
            <a:ln w="12700" cap="rnd" cmpd="sng">
              <a:solidFill>
                <a:srgbClr val="3B5959"/>
              </a:solidFill>
              <a:prstDash val="solid"/>
              <a:round/>
              <a:headEnd type="none" w="sm" len="sm"/>
              <a:tailEnd type="none" w="sm" len="sm"/>
            </a:ln>
            <a:effectLst/>
          </p:spPr>
          <p:txBody>
            <a:bodyPr/>
            <a:lstStyle/>
            <a:p>
              <a:pPr>
                <a:defRPr/>
              </a:pPr>
              <a:endParaRPr lang="en-US" dirty="0"/>
            </a:p>
          </p:txBody>
        </p:sp>
        <p:sp>
          <p:nvSpPr>
            <p:cNvPr id="128" name="Freeform 1152"/>
            <p:cNvSpPr>
              <a:spLocks/>
            </p:cNvSpPr>
            <p:nvPr/>
          </p:nvSpPr>
          <p:spPr bwMode="auto">
            <a:xfrm>
              <a:off x="3151" y="2356"/>
              <a:ext cx="271" cy="485"/>
            </a:xfrm>
            <a:custGeom>
              <a:avLst/>
              <a:gdLst/>
              <a:ahLst/>
              <a:cxnLst>
                <a:cxn ang="0">
                  <a:pos x="33" y="401"/>
                </a:cxn>
                <a:cxn ang="0">
                  <a:pos x="44" y="385"/>
                </a:cxn>
                <a:cxn ang="0">
                  <a:pos x="56" y="364"/>
                </a:cxn>
                <a:cxn ang="0">
                  <a:pos x="73" y="334"/>
                </a:cxn>
                <a:cxn ang="0">
                  <a:pos x="88" y="302"/>
                </a:cxn>
                <a:cxn ang="0">
                  <a:pos x="105" y="269"/>
                </a:cxn>
                <a:cxn ang="0">
                  <a:pos x="122" y="233"/>
                </a:cxn>
                <a:cxn ang="0">
                  <a:pos x="136" y="200"/>
                </a:cxn>
                <a:cxn ang="0">
                  <a:pos x="154" y="170"/>
                </a:cxn>
                <a:cxn ang="0">
                  <a:pos x="166" y="147"/>
                </a:cxn>
                <a:cxn ang="0">
                  <a:pos x="177" y="130"/>
                </a:cxn>
                <a:cxn ang="0">
                  <a:pos x="177" y="130"/>
                </a:cxn>
                <a:cxn ang="0">
                  <a:pos x="187" y="115"/>
                </a:cxn>
                <a:cxn ang="0">
                  <a:pos x="198" y="101"/>
                </a:cxn>
                <a:cxn ang="0">
                  <a:pos x="210" y="88"/>
                </a:cxn>
                <a:cxn ang="0">
                  <a:pos x="221" y="73"/>
                </a:cxn>
                <a:cxn ang="0">
                  <a:pos x="231" y="58"/>
                </a:cxn>
                <a:cxn ang="0">
                  <a:pos x="242" y="46"/>
                </a:cxn>
                <a:cxn ang="0">
                  <a:pos x="253" y="31"/>
                </a:cxn>
                <a:cxn ang="0">
                  <a:pos x="260" y="18"/>
                </a:cxn>
                <a:cxn ang="0">
                  <a:pos x="267" y="8"/>
                </a:cxn>
                <a:cxn ang="0">
                  <a:pos x="274" y="0"/>
                </a:cxn>
                <a:cxn ang="0">
                  <a:pos x="274" y="0"/>
                </a:cxn>
                <a:cxn ang="0">
                  <a:pos x="274" y="2"/>
                </a:cxn>
                <a:cxn ang="0">
                  <a:pos x="274" y="12"/>
                </a:cxn>
                <a:cxn ang="0">
                  <a:pos x="274" y="27"/>
                </a:cxn>
                <a:cxn ang="0">
                  <a:pos x="274" y="46"/>
                </a:cxn>
                <a:cxn ang="0">
                  <a:pos x="274" y="67"/>
                </a:cxn>
                <a:cxn ang="0">
                  <a:pos x="271" y="88"/>
                </a:cxn>
                <a:cxn ang="0">
                  <a:pos x="269" y="113"/>
                </a:cxn>
                <a:cxn ang="0">
                  <a:pos x="265" y="136"/>
                </a:cxn>
                <a:cxn ang="0">
                  <a:pos x="258" y="157"/>
                </a:cxn>
                <a:cxn ang="0">
                  <a:pos x="253" y="179"/>
                </a:cxn>
                <a:cxn ang="0">
                  <a:pos x="253" y="179"/>
                </a:cxn>
                <a:cxn ang="0">
                  <a:pos x="244" y="198"/>
                </a:cxn>
                <a:cxn ang="0">
                  <a:pos x="233" y="218"/>
                </a:cxn>
                <a:cxn ang="0">
                  <a:pos x="223" y="239"/>
                </a:cxn>
                <a:cxn ang="0">
                  <a:pos x="210" y="262"/>
                </a:cxn>
                <a:cxn ang="0">
                  <a:pos x="198" y="286"/>
                </a:cxn>
                <a:cxn ang="0">
                  <a:pos x="184" y="309"/>
                </a:cxn>
                <a:cxn ang="0">
                  <a:pos x="172" y="327"/>
                </a:cxn>
                <a:cxn ang="0">
                  <a:pos x="159" y="347"/>
                </a:cxn>
                <a:cxn ang="0">
                  <a:pos x="147" y="364"/>
                </a:cxn>
                <a:cxn ang="0">
                  <a:pos x="136" y="376"/>
                </a:cxn>
                <a:cxn ang="0">
                  <a:pos x="136" y="376"/>
                </a:cxn>
                <a:cxn ang="0">
                  <a:pos x="124" y="385"/>
                </a:cxn>
                <a:cxn ang="0">
                  <a:pos x="111" y="398"/>
                </a:cxn>
                <a:cxn ang="0">
                  <a:pos x="99" y="410"/>
                </a:cxn>
                <a:cxn ang="0">
                  <a:pos x="81" y="421"/>
                </a:cxn>
                <a:cxn ang="0">
                  <a:pos x="67" y="433"/>
                </a:cxn>
                <a:cxn ang="0">
                  <a:pos x="52" y="444"/>
                </a:cxn>
                <a:cxn ang="0">
                  <a:pos x="37" y="456"/>
                </a:cxn>
                <a:cxn ang="0">
                  <a:pos x="25" y="467"/>
                </a:cxn>
                <a:cxn ang="0">
                  <a:pos x="9" y="475"/>
                </a:cxn>
                <a:cxn ang="0">
                  <a:pos x="0" y="484"/>
                </a:cxn>
                <a:cxn ang="0">
                  <a:pos x="33" y="401"/>
                </a:cxn>
              </a:cxnLst>
              <a:rect l="0" t="0" r="r" b="b"/>
              <a:pathLst>
                <a:path w="275" h="485">
                  <a:moveTo>
                    <a:pt x="33" y="401"/>
                  </a:moveTo>
                  <a:lnTo>
                    <a:pt x="44" y="385"/>
                  </a:lnTo>
                  <a:lnTo>
                    <a:pt x="56" y="364"/>
                  </a:lnTo>
                  <a:lnTo>
                    <a:pt x="73" y="334"/>
                  </a:lnTo>
                  <a:lnTo>
                    <a:pt x="88" y="302"/>
                  </a:lnTo>
                  <a:lnTo>
                    <a:pt x="105" y="269"/>
                  </a:lnTo>
                  <a:lnTo>
                    <a:pt x="122" y="233"/>
                  </a:lnTo>
                  <a:lnTo>
                    <a:pt x="136" y="200"/>
                  </a:lnTo>
                  <a:lnTo>
                    <a:pt x="154" y="170"/>
                  </a:lnTo>
                  <a:lnTo>
                    <a:pt x="166" y="147"/>
                  </a:lnTo>
                  <a:lnTo>
                    <a:pt x="177" y="130"/>
                  </a:lnTo>
                  <a:lnTo>
                    <a:pt x="177" y="130"/>
                  </a:lnTo>
                  <a:lnTo>
                    <a:pt x="187" y="115"/>
                  </a:lnTo>
                  <a:lnTo>
                    <a:pt x="198" y="101"/>
                  </a:lnTo>
                  <a:lnTo>
                    <a:pt x="210" y="88"/>
                  </a:lnTo>
                  <a:lnTo>
                    <a:pt x="221" y="73"/>
                  </a:lnTo>
                  <a:lnTo>
                    <a:pt x="231" y="58"/>
                  </a:lnTo>
                  <a:lnTo>
                    <a:pt x="242" y="46"/>
                  </a:lnTo>
                  <a:lnTo>
                    <a:pt x="253" y="31"/>
                  </a:lnTo>
                  <a:lnTo>
                    <a:pt x="260" y="18"/>
                  </a:lnTo>
                  <a:lnTo>
                    <a:pt x="267" y="8"/>
                  </a:lnTo>
                  <a:lnTo>
                    <a:pt x="274" y="0"/>
                  </a:lnTo>
                  <a:lnTo>
                    <a:pt x="274" y="0"/>
                  </a:lnTo>
                  <a:lnTo>
                    <a:pt x="274" y="2"/>
                  </a:lnTo>
                  <a:lnTo>
                    <a:pt x="274" y="12"/>
                  </a:lnTo>
                  <a:lnTo>
                    <a:pt x="274" y="27"/>
                  </a:lnTo>
                  <a:lnTo>
                    <a:pt x="274" y="46"/>
                  </a:lnTo>
                  <a:lnTo>
                    <a:pt x="274" y="67"/>
                  </a:lnTo>
                  <a:lnTo>
                    <a:pt x="271" y="88"/>
                  </a:lnTo>
                  <a:lnTo>
                    <a:pt x="269" y="113"/>
                  </a:lnTo>
                  <a:lnTo>
                    <a:pt x="265" y="136"/>
                  </a:lnTo>
                  <a:lnTo>
                    <a:pt x="258" y="157"/>
                  </a:lnTo>
                  <a:lnTo>
                    <a:pt x="253" y="179"/>
                  </a:lnTo>
                  <a:lnTo>
                    <a:pt x="253" y="179"/>
                  </a:lnTo>
                  <a:lnTo>
                    <a:pt x="244" y="198"/>
                  </a:lnTo>
                  <a:lnTo>
                    <a:pt x="233" y="218"/>
                  </a:lnTo>
                  <a:lnTo>
                    <a:pt x="223" y="239"/>
                  </a:lnTo>
                  <a:lnTo>
                    <a:pt x="210" y="262"/>
                  </a:lnTo>
                  <a:lnTo>
                    <a:pt x="198" y="286"/>
                  </a:lnTo>
                  <a:lnTo>
                    <a:pt x="184" y="309"/>
                  </a:lnTo>
                  <a:lnTo>
                    <a:pt x="172" y="327"/>
                  </a:lnTo>
                  <a:lnTo>
                    <a:pt x="159" y="347"/>
                  </a:lnTo>
                  <a:lnTo>
                    <a:pt x="147" y="364"/>
                  </a:lnTo>
                  <a:lnTo>
                    <a:pt x="136" y="376"/>
                  </a:lnTo>
                  <a:lnTo>
                    <a:pt x="136" y="376"/>
                  </a:lnTo>
                  <a:lnTo>
                    <a:pt x="124" y="385"/>
                  </a:lnTo>
                  <a:lnTo>
                    <a:pt x="111" y="398"/>
                  </a:lnTo>
                  <a:lnTo>
                    <a:pt x="99" y="410"/>
                  </a:lnTo>
                  <a:lnTo>
                    <a:pt x="81" y="421"/>
                  </a:lnTo>
                  <a:lnTo>
                    <a:pt x="67" y="433"/>
                  </a:lnTo>
                  <a:lnTo>
                    <a:pt x="52" y="444"/>
                  </a:lnTo>
                  <a:lnTo>
                    <a:pt x="37" y="456"/>
                  </a:lnTo>
                  <a:lnTo>
                    <a:pt x="25" y="467"/>
                  </a:lnTo>
                  <a:lnTo>
                    <a:pt x="9" y="475"/>
                  </a:lnTo>
                  <a:lnTo>
                    <a:pt x="0" y="484"/>
                  </a:lnTo>
                  <a:lnTo>
                    <a:pt x="33" y="401"/>
                  </a:lnTo>
                </a:path>
              </a:pathLst>
            </a:custGeom>
            <a:solidFill>
              <a:srgbClr val="FFD80F"/>
            </a:solidFill>
            <a:ln w="9525" cap="rnd">
              <a:noFill/>
              <a:round/>
              <a:headEnd/>
              <a:tailEnd/>
            </a:ln>
            <a:effectLst/>
          </p:spPr>
          <p:txBody>
            <a:bodyPr/>
            <a:lstStyle/>
            <a:p>
              <a:pPr>
                <a:defRPr/>
              </a:pPr>
              <a:endParaRPr lang="en-US" dirty="0"/>
            </a:p>
          </p:txBody>
        </p:sp>
        <p:sp>
          <p:nvSpPr>
            <p:cNvPr id="129" name="Freeform 1153"/>
            <p:cNvSpPr>
              <a:spLocks/>
            </p:cNvSpPr>
            <p:nvPr/>
          </p:nvSpPr>
          <p:spPr bwMode="auto">
            <a:xfrm>
              <a:off x="3151" y="2356"/>
              <a:ext cx="271" cy="485"/>
            </a:xfrm>
            <a:custGeom>
              <a:avLst/>
              <a:gdLst/>
              <a:ahLst/>
              <a:cxnLst>
                <a:cxn ang="0">
                  <a:pos x="33" y="401"/>
                </a:cxn>
                <a:cxn ang="0">
                  <a:pos x="44" y="385"/>
                </a:cxn>
                <a:cxn ang="0">
                  <a:pos x="56" y="364"/>
                </a:cxn>
                <a:cxn ang="0">
                  <a:pos x="73" y="334"/>
                </a:cxn>
                <a:cxn ang="0">
                  <a:pos x="88" y="302"/>
                </a:cxn>
                <a:cxn ang="0">
                  <a:pos x="105" y="269"/>
                </a:cxn>
                <a:cxn ang="0">
                  <a:pos x="122" y="233"/>
                </a:cxn>
                <a:cxn ang="0">
                  <a:pos x="136" y="200"/>
                </a:cxn>
                <a:cxn ang="0">
                  <a:pos x="154" y="170"/>
                </a:cxn>
                <a:cxn ang="0">
                  <a:pos x="166" y="147"/>
                </a:cxn>
                <a:cxn ang="0">
                  <a:pos x="177" y="130"/>
                </a:cxn>
                <a:cxn ang="0">
                  <a:pos x="177" y="130"/>
                </a:cxn>
                <a:cxn ang="0">
                  <a:pos x="187" y="115"/>
                </a:cxn>
                <a:cxn ang="0">
                  <a:pos x="198" y="101"/>
                </a:cxn>
                <a:cxn ang="0">
                  <a:pos x="210" y="88"/>
                </a:cxn>
                <a:cxn ang="0">
                  <a:pos x="221" y="73"/>
                </a:cxn>
                <a:cxn ang="0">
                  <a:pos x="231" y="58"/>
                </a:cxn>
                <a:cxn ang="0">
                  <a:pos x="242" y="46"/>
                </a:cxn>
                <a:cxn ang="0">
                  <a:pos x="253" y="31"/>
                </a:cxn>
                <a:cxn ang="0">
                  <a:pos x="260" y="18"/>
                </a:cxn>
                <a:cxn ang="0">
                  <a:pos x="267" y="8"/>
                </a:cxn>
                <a:cxn ang="0">
                  <a:pos x="274" y="0"/>
                </a:cxn>
                <a:cxn ang="0">
                  <a:pos x="274" y="0"/>
                </a:cxn>
                <a:cxn ang="0">
                  <a:pos x="274" y="2"/>
                </a:cxn>
                <a:cxn ang="0">
                  <a:pos x="274" y="12"/>
                </a:cxn>
                <a:cxn ang="0">
                  <a:pos x="274" y="27"/>
                </a:cxn>
                <a:cxn ang="0">
                  <a:pos x="274" y="46"/>
                </a:cxn>
                <a:cxn ang="0">
                  <a:pos x="274" y="67"/>
                </a:cxn>
                <a:cxn ang="0">
                  <a:pos x="271" y="88"/>
                </a:cxn>
                <a:cxn ang="0">
                  <a:pos x="269" y="113"/>
                </a:cxn>
                <a:cxn ang="0">
                  <a:pos x="265" y="136"/>
                </a:cxn>
                <a:cxn ang="0">
                  <a:pos x="258" y="157"/>
                </a:cxn>
                <a:cxn ang="0">
                  <a:pos x="253" y="179"/>
                </a:cxn>
                <a:cxn ang="0">
                  <a:pos x="253" y="179"/>
                </a:cxn>
                <a:cxn ang="0">
                  <a:pos x="244" y="198"/>
                </a:cxn>
                <a:cxn ang="0">
                  <a:pos x="233" y="218"/>
                </a:cxn>
                <a:cxn ang="0">
                  <a:pos x="223" y="239"/>
                </a:cxn>
                <a:cxn ang="0">
                  <a:pos x="210" y="262"/>
                </a:cxn>
                <a:cxn ang="0">
                  <a:pos x="198" y="286"/>
                </a:cxn>
                <a:cxn ang="0">
                  <a:pos x="184" y="309"/>
                </a:cxn>
                <a:cxn ang="0">
                  <a:pos x="172" y="327"/>
                </a:cxn>
                <a:cxn ang="0">
                  <a:pos x="159" y="347"/>
                </a:cxn>
                <a:cxn ang="0">
                  <a:pos x="147" y="364"/>
                </a:cxn>
                <a:cxn ang="0">
                  <a:pos x="136" y="376"/>
                </a:cxn>
                <a:cxn ang="0">
                  <a:pos x="136" y="376"/>
                </a:cxn>
                <a:cxn ang="0">
                  <a:pos x="124" y="385"/>
                </a:cxn>
                <a:cxn ang="0">
                  <a:pos x="111" y="398"/>
                </a:cxn>
                <a:cxn ang="0">
                  <a:pos x="99" y="410"/>
                </a:cxn>
                <a:cxn ang="0">
                  <a:pos x="81" y="421"/>
                </a:cxn>
                <a:cxn ang="0">
                  <a:pos x="67" y="433"/>
                </a:cxn>
                <a:cxn ang="0">
                  <a:pos x="52" y="444"/>
                </a:cxn>
                <a:cxn ang="0">
                  <a:pos x="37" y="456"/>
                </a:cxn>
                <a:cxn ang="0">
                  <a:pos x="25" y="467"/>
                </a:cxn>
                <a:cxn ang="0">
                  <a:pos x="9" y="475"/>
                </a:cxn>
                <a:cxn ang="0">
                  <a:pos x="0" y="484"/>
                </a:cxn>
              </a:cxnLst>
              <a:rect l="0" t="0" r="r" b="b"/>
              <a:pathLst>
                <a:path w="275" h="485">
                  <a:moveTo>
                    <a:pt x="33" y="401"/>
                  </a:moveTo>
                  <a:lnTo>
                    <a:pt x="44" y="385"/>
                  </a:lnTo>
                  <a:lnTo>
                    <a:pt x="56" y="364"/>
                  </a:lnTo>
                  <a:lnTo>
                    <a:pt x="73" y="334"/>
                  </a:lnTo>
                  <a:lnTo>
                    <a:pt x="88" y="302"/>
                  </a:lnTo>
                  <a:lnTo>
                    <a:pt x="105" y="269"/>
                  </a:lnTo>
                  <a:lnTo>
                    <a:pt x="122" y="233"/>
                  </a:lnTo>
                  <a:lnTo>
                    <a:pt x="136" y="200"/>
                  </a:lnTo>
                  <a:lnTo>
                    <a:pt x="154" y="170"/>
                  </a:lnTo>
                  <a:lnTo>
                    <a:pt x="166" y="147"/>
                  </a:lnTo>
                  <a:lnTo>
                    <a:pt x="177" y="130"/>
                  </a:lnTo>
                  <a:lnTo>
                    <a:pt x="177" y="130"/>
                  </a:lnTo>
                  <a:lnTo>
                    <a:pt x="187" y="115"/>
                  </a:lnTo>
                  <a:lnTo>
                    <a:pt x="198" y="101"/>
                  </a:lnTo>
                  <a:lnTo>
                    <a:pt x="210" y="88"/>
                  </a:lnTo>
                  <a:lnTo>
                    <a:pt x="221" y="73"/>
                  </a:lnTo>
                  <a:lnTo>
                    <a:pt x="231" y="58"/>
                  </a:lnTo>
                  <a:lnTo>
                    <a:pt x="242" y="46"/>
                  </a:lnTo>
                  <a:lnTo>
                    <a:pt x="253" y="31"/>
                  </a:lnTo>
                  <a:lnTo>
                    <a:pt x="260" y="18"/>
                  </a:lnTo>
                  <a:lnTo>
                    <a:pt x="267" y="8"/>
                  </a:lnTo>
                  <a:lnTo>
                    <a:pt x="274" y="0"/>
                  </a:lnTo>
                  <a:lnTo>
                    <a:pt x="274" y="0"/>
                  </a:lnTo>
                  <a:lnTo>
                    <a:pt x="274" y="2"/>
                  </a:lnTo>
                  <a:lnTo>
                    <a:pt x="274" y="12"/>
                  </a:lnTo>
                  <a:lnTo>
                    <a:pt x="274" y="27"/>
                  </a:lnTo>
                  <a:lnTo>
                    <a:pt x="274" y="46"/>
                  </a:lnTo>
                  <a:lnTo>
                    <a:pt x="274" y="67"/>
                  </a:lnTo>
                  <a:lnTo>
                    <a:pt x="271" y="88"/>
                  </a:lnTo>
                  <a:lnTo>
                    <a:pt x="269" y="113"/>
                  </a:lnTo>
                  <a:lnTo>
                    <a:pt x="265" y="136"/>
                  </a:lnTo>
                  <a:lnTo>
                    <a:pt x="258" y="157"/>
                  </a:lnTo>
                  <a:lnTo>
                    <a:pt x="253" y="179"/>
                  </a:lnTo>
                  <a:lnTo>
                    <a:pt x="253" y="179"/>
                  </a:lnTo>
                  <a:lnTo>
                    <a:pt x="244" y="198"/>
                  </a:lnTo>
                  <a:lnTo>
                    <a:pt x="233" y="218"/>
                  </a:lnTo>
                  <a:lnTo>
                    <a:pt x="223" y="239"/>
                  </a:lnTo>
                  <a:lnTo>
                    <a:pt x="210" y="262"/>
                  </a:lnTo>
                  <a:lnTo>
                    <a:pt x="198" y="286"/>
                  </a:lnTo>
                  <a:lnTo>
                    <a:pt x="184" y="309"/>
                  </a:lnTo>
                  <a:lnTo>
                    <a:pt x="172" y="327"/>
                  </a:lnTo>
                  <a:lnTo>
                    <a:pt x="159" y="347"/>
                  </a:lnTo>
                  <a:lnTo>
                    <a:pt x="147" y="364"/>
                  </a:lnTo>
                  <a:lnTo>
                    <a:pt x="136" y="376"/>
                  </a:lnTo>
                  <a:lnTo>
                    <a:pt x="136" y="376"/>
                  </a:lnTo>
                  <a:lnTo>
                    <a:pt x="124" y="385"/>
                  </a:lnTo>
                  <a:lnTo>
                    <a:pt x="111" y="398"/>
                  </a:lnTo>
                  <a:lnTo>
                    <a:pt x="99" y="410"/>
                  </a:lnTo>
                  <a:lnTo>
                    <a:pt x="81" y="421"/>
                  </a:lnTo>
                  <a:lnTo>
                    <a:pt x="67" y="433"/>
                  </a:lnTo>
                  <a:lnTo>
                    <a:pt x="52" y="444"/>
                  </a:lnTo>
                  <a:lnTo>
                    <a:pt x="37" y="456"/>
                  </a:lnTo>
                  <a:lnTo>
                    <a:pt x="25" y="467"/>
                  </a:lnTo>
                  <a:lnTo>
                    <a:pt x="9" y="475"/>
                  </a:lnTo>
                  <a:lnTo>
                    <a:pt x="0" y="48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30" name="Freeform 1154"/>
            <p:cNvSpPr>
              <a:spLocks/>
            </p:cNvSpPr>
            <p:nvPr/>
          </p:nvSpPr>
          <p:spPr bwMode="auto">
            <a:xfrm>
              <a:off x="3077" y="2504"/>
              <a:ext cx="246" cy="447"/>
            </a:xfrm>
            <a:custGeom>
              <a:avLst/>
              <a:gdLst/>
              <a:ahLst/>
              <a:cxnLst>
                <a:cxn ang="0">
                  <a:pos x="0" y="362"/>
                </a:cxn>
                <a:cxn ang="0">
                  <a:pos x="12" y="351"/>
                </a:cxn>
                <a:cxn ang="0">
                  <a:pos x="29" y="339"/>
                </a:cxn>
                <a:cxn ang="0">
                  <a:pos x="46" y="324"/>
                </a:cxn>
                <a:cxn ang="0">
                  <a:pos x="62" y="307"/>
                </a:cxn>
                <a:cxn ang="0">
                  <a:pos x="81" y="288"/>
                </a:cxn>
                <a:cxn ang="0">
                  <a:pos x="98" y="269"/>
                </a:cxn>
                <a:cxn ang="0">
                  <a:pos x="117" y="248"/>
                </a:cxn>
                <a:cxn ang="0">
                  <a:pos x="131" y="229"/>
                </a:cxn>
                <a:cxn ang="0">
                  <a:pos x="144" y="210"/>
                </a:cxn>
                <a:cxn ang="0">
                  <a:pos x="157" y="192"/>
                </a:cxn>
                <a:cxn ang="0">
                  <a:pos x="157" y="192"/>
                </a:cxn>
                <a:cxn ang="0">
                  <a:pos x="165" y="172"/>
                </a:cxn>
                <a:cxn ang="0">
                  <a:pos x="174" y="153"/>
                </a:cxn>
                <a:cxn ang="0">
                  <a:pos x="182" y="132"/>
                </a:cxn>
                <a:cxn ang="0">
                  <a:pos x="191" y="114"/>
                </a:cxn>
                <a:cxn ang="0">
                  <a:pos x="197" y="93"/>
                </a:cxn>
                <a:cxn ang="0">
                  <a:pos x="204" y="73"/>
                </a:cxn>
                <a:cxn ang="0">
                  <a:pos x="207" y="54"/>
                </a:cxn>
                <a:cxn ang="0">
                  <a:pos x="211" y="34"/>
                </a:cxn>
                <a:cxn ang="0">
                  <a:pos x="214" y="17"/>
                </a:cxn>
                <a:cxn ang="0">
                  <a:pos x="216" y="0"/>
                </a:cxn>
                <a:cxn ang="0">
                  <a:pos x="216" y="0"/>
                </a:cxn>
                <a:cxn ang="0">
                  <a:pos x="216" y="4"/>
                </a:cxn>
                <a:cxn ang="0">
                  <a:pos x="220" y="13"/>
                </a:cxn>
                <a:cxn ang="0">
                  <a:pos x="225" y="25"/>
                </a:cxn>
                <a:cxn ang="0">
                  <a:pos x="229" y="42"/>
                </a:cxn>
                <a:cxn ang="0">
                  <a:pos x="235" y="59"/>
                </a:cxn>
                <a:cxn ang="0">
                  <a:pos x="239" y="80"/>
                </a:cxn>
                <a:cxn ang="0">
                  <a:pos x="243" y="101"/>
                </a:cxn>
                <a:cxn ang="0">
                  <a:pos x="246" y="121"/>
                </a:cxn>
                <a:cxn ang="0">
                  <a:pos x="243" y="143"/>
                </a:cxn>
                <a:cxn ang="0">
                  <a:pos x="241" y="160"/>
                </a:cxn>
                <a:cxn ang="0">
                  <a:pos x="241" y="160"/>
                </a:cxn>
                <a:cxn ang="0">
                  <a:pos x="235" y="179"/>
                </a:cxn>
                <a:cxn ang="0">
                  <a:pos x="229" y="197"/>
                </a:cxn>
                <a:cxn ang="0">
                  <a:pos x="220" y="218"/>
                </a:cxn>
                <a:cxn ang="0">
                  <a:pos x="207" y="240"/>
                </a:cxn>
                <a:cxn ang="0">
                  <a:pos x="197" y="261"/>
                </a:cxn>
                <a:cxn ang="0">
                  <a:pos x="184" y="282"/>
                </a:cxn>
                <a:cxn ang="0">
                  <a:pos x="170" y="303"/>
                </a:cxn>
                <a:cxn ang="0">
                  <a:pos x="157" y="319"/>
                </a:cxn>
                <a:cxn ang="0">
                  <a:pos x="144" y="337"/>
                </a:cxn>
                <a:cxn ang="0">
                  <a:pos x="130" y="351"/>
                </a:cxn>
                <a:cxn ang="0">
                  <a:pos x="130" y="351"/>
                </a:cxn>
                <a:cxn ang="0">
                  <a:pos x="117" y="362"/>
                </a:cxn>
                <a:cxn ang="0">
                  <a:pos x="103" y="374"/>
                </a:cxn>
                <a:cxn ang="0">
                  <a:pos x="90" y="387"/>
                </a:cxn>
                <a:cxn ang="0">
                  <a:pos x="75" y="397"/>
                </a:cxn>
                <a:cxn ang="0">
                  <a:pos x="60" y="408"/>
                </a:cxn>
                <a:cxn ang="0">
                  <a:pos x="48" y="418"/>
                </a:cxn>
                <a:cxn ang="0">
                  <a:pos x="35" y="427"/>
                </a:cxn>
                <a:cxn ang="0">
                  <a:pos x="25" y="436"/>
                </a:cxn>
                <a:cxn ang="0">
                  <a:pos x="14" y="441"/>
                </a:cxn>
                <a:cxn ang="0">
                  <a:pos x="4" y="446"/>
                </a:cxn>
                <a:cxn ang="0">
                  <a:pos x="0" y="362"/>
                </a:cxn>
              </a:cxnLst>
              <a:rect l="0" t="0" r="r" b="b"/>
              <a:pathLst>
                <a:path w="247" h="447">
                  <a:moveTo>
                    <a:pt x="0" y="362"/>
                  </a:moveTo>
                  <a:lnTo>
                    <a:pt x="12" y="351"/>
                  </a:lnTo>
                  <a:lnTo>
                    <a:pt x="29" y="339"/>
                  </a:lnTo>
                  <a:lnTo>
                    <a:pt x="46" y="324"/>
                  </a:lnTo>
                  <a:lnTo>
                    <a:pt x="62" y="307"/>
                  </a:lnTo>
                  <a:lnTo>
                    <a:pt x="81" y="288"/>
                  </a:lnTo>
                  <a:lnTo>
                    <a:pt x="98" y="269"/>
                  </a:lnTo>
                  <a:lnTo>
                    <a:pt x="117" y="248"/>
                  </a:lnTo>
                  <a:lnTo>
                    <a:pt x="131" y="229"/>
                  </a:lnTo>
                  <a:lnTo>
                    <a:pt x="144" y="210"/>
                  </a:lnTo>
                  <a:lnTo>
                    <a:pt x="157" y="192"/>
                  </a:lnTo>
                  <a:lnTo>
                    <a:pt x="157" y="192"/>
                  </a:lnTo>
                  <a:lnTo>
                    <a:pt x="165" y="172"/>
                  </a:lnTo>
                  <a:lnTo>
                    <a:pt x="174" y="153"/>
                  </a:lnTo>
                  <a:lnTo>
                    <a:pt x="182" y="132"/>
                  </a:lnTo>
                  <a:lnTo>
                    <a:pt x="191" y="114"/>
                  </a:lnTo>
                  <a:lnTo>
                    <a:pt x="197" y="93"/>
                  </a:lnTo>
                  <a:lnTo>
                    <a:pt x="204" y="73"/>
                  </a:lnTo>
                  <a:lnTo>
                    <a:pt x="207" y="54"/>
                  </a:lnTo>
                  <a:lnTo>
                    <a:pt x="211" y="34"/>
                  </a:lnTo>
                  <a:lnTo>
                    <a:pt x="214" y="17"/>
                  </a:lnTo>
                  <a:lnTo>
                    <a:pt x="216" y="0"/>
                  </a:lnTo>
                  <a:lnTo>
                    <a:pt x="216" y="0"/>
                  </a:lnTo>
                  <a:lnTo>
                    <a:pt x="216" y="4"/>
                  </a:lnTo>
                  <a:lnTo>
                    <a:pt x="220" y="13"/>
                  </a:lnTo>
                  <a:lnTo>
                    <a:pt x="225" y="25"/>
                  </a:lnTo>
                  <a:lnTo>
                    <a:pt x="229" y="42"/>
                  </a:lnTo>
                  <a:lnTo>
                    <a:pt x="235" y="59"/>
                  </a:lnTo>
                  <a:lnTo>
                    <a:pt x="239" y="80"/>
                  </a:lnTo>
                  <a:lnTo>
                    <a:pt x="243" y="101"/>
                  </a:lnTo>
                  <a:lnTo>
                    <a:pt x="246" y="121"/>
                  </a:lnTo>
                  <a:lnTo>
                    <a:pt x="243" y="143"/>
                  </a:lnTo>
                  <a:lnTo>
                    <a:pt x="241" y="160"/>
                  </a:lnTo>
                  <a:lnTo>
                    <a:pt x="241" y="160"/>
                  </a:lnTo>
                  <a:lnTo>
                    <a:pt x="235" y="179"/>
                  </a:lnTo>
                  <a:lnTo>
                    <a:pt x="229" y="197"/>
                  </a:lnTo>
                  <a:lnTo>
                    <a:pt x="220" y="218"/>
                  </a:lnTo>
                  <a:lnTo>
                    <a:pt x="207" y="240"/>
                  </a:lnTo>
                  <a:lnTo>
                    <a:pt x="197" y="261"/>
                  </a:lnTo>
                  <a:lnTo>
                    <a:pt x="184" y="282"/>
                  </a:lnTo>
                  <a:lnTo>
                    <a:pt x="170" y="303"/>
                  </a:lnTo>
                  <a:lnTo>
                    <a:pt x="157" y="319"/>
                  </a:lnTo>
                  <a:lnTo>
                    <a:pt x="144" y="337"/>
                  </a:lnTo>
                  <a:lnTo>
                    <a:pt x="130" y="351"/>
                  </a:lnTo>
                  <a:lnTo>
                    <a:pt x="130" y="351"/>
                  </a:lnTo>
                  <a:lnTo>
                    <a:pt x="117" y="362"/>
                  </a:lnTo>
                  <a:lnTo>
                    <a:pt x="103" y="374"/>
                  </a:lnTo>
                  <a:lnTo>
                    <a:pt x="90" y="387"/>
                  </a:lnTo>
                  <a:lnTo>
                    <a:pt x="75" y="397"/>
                  </a:lnTo>
                  <a:lnTo>
                    <a:pt x="60" y="408"/>
                  </a:lnTo>
                  <a:lnTo>
                    <a:pt x="48" y="418"/>
                  </a:lnTo>
                  <a:lnTo>
                    <a:pt x="35" y="427"/>
                  </a:lnTo>
                  <a:lnTo>
                    <a:pt x="25" y="436"/>
                  </a:lnTo>
                  <a:lnTo>
                    <a:pt x="14" y="441"/>
                  </a:lnTo>
                  <a:lnTo>
                    <a:pt x="4" y="446"/>
                  </a:lnTo>
                  <a:lnTo>
                    <a:pt x="0" y="362"/>
                  </a:lnTo>
                </a:path>
              </a:pathLst>
            </a:custGeom>
            <a:solidFill>
              <a:srgbClr val="7C6000"/>
            </a:solidFill>
            <a:ln w="9525" cap="rnd">
              <a:noFill/>
              <a:round/>
              <a:headEnd/>
              <a:tailEnd/>
            </a:ln>
            <a:effectLst/>
          </p:spPr>
          <p:txBody>
            <a:bodyPr/>
            <a:lstStyle/>
            <a:p>
              <a:pPr>
                <a:defRPr/>
              </a:pPr>
              <a:endParaRPr lang="en-US" dirty="0"/>
            </a:p>
          </p:txBody>
        </p:sp>
        <p:sp>
          <p:nvSpPr>
            <p:cNvPr id="131" name="Freeform 1155"/>
            <p:cNvSpPr>
              <a:spLocks/>
            </p:cNvSpPr>
            <p:nvPr/>
          </p:nvSpPr>
          <p:spPr bwMode="auto">
            <a:xfrm>
              <a:off x="3077" y="2504"/>
              <a:ext cx="246" cy="447"/>
            </a:xfrm>
            <a:custGeom>
              <a:avLst/>
              <a:gdLst/>
              <a:ahLst/>
              <a:cxnLst>
                <a:cxn ang="0">
                  <a:pos x="0" y="362"/>
                </a:cxn>
                <a:cxn ang="0">
                  <a:pos x="12" y="351"/>
                </a:cxn>
                <a:cxn ang="0">
                  <a:pos x="29" y="339"/>
                </a:cxn>
                <a:cxn ang="0">
                  <a:pos x="46" y="324"/>
                </a:cxn>
                <a:cxn ang="0">
                  <a:pos x="62" y="307"/>
                </a:cxn>
                <a:cxn ang="0">
                  <a:pos x="81" y="288"/>
                </a:cxn>
                <a:cxn ang="0">
                  <a:pos x="98" y="269"/>
                </a:cxn>
                <a:cxn ang="0">
                  <a:pos x="117" y="248"/>
                </a:cxn>
                <a:cxn ang="0">
                  <a:pos x="131" y="229"/>
                </a:cxn>
                <a:cxn ang="0">
                  <a:pos x="144" y="210"/>
                </a:cxn>
                <a:cxn ang="0">
                  <a:pos x="157" y="192"/>
                </a:cxn>
                <a:cxn ang="0">
                  <a:pos x="157" y="192"/>
                </a:cxn>
                <a:cxn ang="0">
                  <a:pos x="165" y="172"/>
                </a:cxn>
                <a:cxn ang="0">
                  <a:pos x="174" y="153"/>
                </a:cxn>
                <a:cxn ang="0">
                  <a:pos x="182" y="132"/>
                </a:cxn>
                <a:cxn ang="0">
                  <a:pos x="191" y="114"/>
                </a:cxn>
                <a:cxn ang="0">
                  <a:pos x="197" y="93"/>
                </a:cxn>
                <a:cxn ang="0">
                  <a:pos x="204" y="73"/>
                </a:cxn>
                <a:cxn ang="0">
                  <a:pos x="207" y="54"/>
                </a:cxn>
                <a:cxn ang="0">
                  <a:pos x="211" y="34"/>
                </a:cxn>
                <a:cxn ang="0">
                  <a:pos x="214" y="17"/>
                </a:cxn>
                <a:cxn ang="0">
                  <a:pos x="216" y="0"/>
                </a:cxn>
                <a:cxn ang="0">
                  <a:pos x="216" y="0"/>
                </a:cxn>
                <a:cxn ang="0">
                  <a:pos x="216" y="4"/>
                </a:cxn>
                <a:cxn ang="0">
                  <a:pos x="220" y="13"/>
                </a:cxn>
                <a:cxn ang="0">
                  <a:pos x="225" y="25"/>
                </a:cxn>
                <a:cxn ang="0">
                  <a:pos x="229" y="42"/>
                </a:cxn>
                <a:cxn ang="0">
                  <a:pos x="235" y="59"/>
                </a:cxn>
                <a:cxn ang="0">
                  <a:pos x="239" y="80"/>
                </a:cxn>
                <a:cxn ang="0">
                  <a:pos x="243" y="101"/>
                </a:cxn>
                <a:cxn ang="0">
                  <a:pos x="246" y="121"/>
                </a:cxn>
                <a:cxn ang="0">
                  <a:pos x="243" y="143"/>
                </a:cxn>
                <a:cxn ang="0">
                  <a:pos x="241" y="160"/>
                </a:cxn>
                <a:cxn ang="0">
                  <a:pos x="241" y="160"/>
                </a:cxn>
                <a:cxn ang="0">
                  <a:pos x="235" y="179"/>
                </a:cxn>
                <a:cxn ang="0">
                  <a:pos x="229" y="197"/>
                </a:cxn>
                <a:cxn ang="0">
                  <a:pos x="220" y="218"/>
                </a:cxn>
                <a:cxn ang="0">
                  <a:pos x="207" y="240"/>
                </a:cxn>
                <a:cxn ang="0">
                  <a:pos x="197" y="261"/>
                </a:cxn>
                <a:cxn ang="0">
                  <a:pos x="184" y="282"/>
                </a:cxn>
                <a:cxn ang="0">
                  <a:pos x="170" y="303"/>
                </a:cxn>
                <a:cxn ang="0">
                  <a:pos x="157" y="319"/>
                </a:cxn>
                <a:cxn ang="0">
                  <a:pos x="144" y="337"/>
                </a:cxn>
                <a:cxn ang="0">
                  <a:pos x="130" y="351"/>
                </a:cxn>
                <a:cxn ang="0">
                  <a:pos x="130" y="351"/>
                </a:cxn>
                <a:cxn ang="0">
                  <a:pos x="117" y="362"/>
                </a:cxn>
                <a:cxn ang="0">
                  <a:pos x="103" y="374"/>
                </a:cxn>
                <a:cxn ang="0">
                  <a:pos x="90" y="387"/>
                </a:cxn>
                <a:cxn ang="0">
                  <a:pos x="75" y="397"/>
                </a:cxn>
                <a:cxn ang="0">
                  <a:pos x="60" y="408"/>
                </a:cxn>
                <a:cxn ang="0">
                  <a:pos x="48" y="418"/>
                </a:cxn>
                <a:cxn ang="0">
                  <a:pos x="35" y="427"/>
                </a:cxn>
                <a:cxn ang="0">
                  <a:pos x="25" y="436"/>
                </a:cxn>
                <a:cxn ang="0">
                  <a:pos x="14" y="441"/>
                </a:cxn>
                <a:cxn ang="0">
                  <a:pos x="4" y="446"/>
                </a:cxn>
              </a:cxnLst>
              <a:rect l="0" t="0" r="r" b="b"/>
              <a:pathLst>
                <a:path w="247" h="447">
                  <a:moveTo>
                    <a:pt x="0" y="362"/>
                  </a:moveTo>
                  <a:lnTo>
                    <a:pt x="12" y="351"/>
                  </a:lnTo>
                  <a:lnTo>
                    <a:pt x="29" y="339"/>
                  </a:lnTo>
                  <a:lnTo>
                    <a:pt x="46" y="324"/>
                  </a:lnTo>
                  <a:lnTo>
                    <a:pt x="62" y="307"/>
                  </a:lnTo>
                  <a:lnTo>
                    <a:pt x="81" y="288"/>
                  </a:lnTo>
                  <a:lnTo>
                    <a:pt x="98" y="269"/>
                  </a:lnTo>
                  <a:lnTo>
                    <a:pt x="117" y="248"/>
                  </a:lnTo>
                  <a:lnTo>
                    <a:pt x="131" y="229"/>
                  </a:lnTo>
                  <a:lnTo>
                    <a:pt x="144" y="210"/>
                  </a:lnTo>
                  <a:lnTo>
                    <a:pt x="157" y="192"/>
                  </a:lnTo>
                  <a:lnTo>
                    <a:pt x="157" y="192"/>
                  </a:lnTo>
                  <a:lnTo>
                    <a:pt x="165" y="172"/>
                  </a:lnTo>
                  <a:lnTo>
                    <a:pt x="174" y="153"/>
                  </a:lnTo>
                  <a:lnTo>
                    <a:pt x="182" y="132"/>
                  </a:lnTo>
                  <a:lnTo>
                    <a:pt x="191" y="114"/>
                  </a:lnTo>
                  <a:lnTo>
                    <a:pt x="197" y="93"/>
                  </a:lnTo>
                  <a:lnTo>
                    <a:pt x="204" y="73"/>
                  </a:lnTo>
                  <a:lnTo>
                    <a:pt x="207" y="54"/>
                  </a:lnTo>
                  <a:lnTo>
                    <a:pt x="211" y="34"/>
                  </a:lnTo>
                  <a:lnTo>
                    <a:pt x="214" y="17"/>
                  </a:lnTo>
                  <a:lnTo>
                    <a:pt x="216" y="0"/>
                  </a:lnTo>
                  <a:lnTo>
                    <a:pt x="216" y="0"/>
                  </a:lnTo>
                  <a:lnTo>
                    <a:pt x="216" y="4"/>
                  </a:lnTo>
                  <a:lnTo>
                    <a:pt x="220" y="13"/>
                  </a:lnTo>
                  <a:lnTo>
                    <a:pt x="225" y="25"/>
                  </a:lnTo>
                  <a:lnTo>
                    <a:pt x="229" y="42"/>
                  </a:lnTo>
                  <a:lnTo>
                    <a:pt x="235" y="59"/>
                  </a:lnTo>
                  <a:lnTo>
                    <a:pt x="239" y="80"/>
                  </a:lnTo>
                  <a:lnTo>
                    <a:pt x="243" y="101"/>
                  </a:lnTo>
                  <a:lnTo>
                    <a:pt x="246" y="121"/>
                  </a:lnTo>
                  <a:lnTo>
                    <a:pt x="243" y="143"/>
                  </a:lnTo>
                  <a:lnTo>
                    <a:pt x="241" y="160"/>
                  </a:lnTo>
                  <a:lnTo>
                    <a:pt x="241" y="160"/>
                  </a:lnTo>
                  <a:lnTo>
                    <a:pt x="235" y="179"/>
                  </a:lnTo>
                  <a:lnTo>
                    <a:pt x="229" y="197"/>
                  </a:lnTo>
                  <a:lnTo>
                    <a:pt x="220" y="218"/>
                  </a:lnTo>
                  <a:lnTo>
                    <a:pt x="207" y="240"/>
                  </a:lnTo>
                  <a:lnTo>
                    <a:pt x="197" y="261"/>
                  </a:lnTo>
                  <a:lnTo>
                    <a:pt x="184" y="282"/>
                  </a:lnTo>
                  <a:lnTo>
                    <a:pt x="170" y="303"/>
                  </a:lnTo>
                  <a:lnTo>
                    <a:pt x="157" y="319"/>
                  </a:lnTo>
                  <a:lnTo>
                    <a:pt x="144" y="337"/>
                  </a:lnTo>
                  <a:lnTo>
                    <a:pt x="130" y="351"/>
                  </a:lnTo>
                  <a:lnTo>
                    <a:pt x="130" y="351"/>
                  </a:lnTo>
                  <a:lnTo>
                    <a:pt x="117" y="362"/>
                  </a:lnTo>
                  <a:lnTo>
                    <a:pt x="103" y="374"/>
                  </a:lnTo>
                  <a:lnTo>
                    <a:pt x="90" y="387"/>
                  </a:lnTo>
                  <a:lnTo>
                    <a:pt x="75" y="397"/>
                  </a:lnTo>
                  <a:lnTo>
                    <a:pt x="60" y="408"/>
                  </a:lnTo>
                  <a:lnTo>
                    <a:pt x="48" y="418"/>
                  </a:lnTo>
                  <a:lnTo>
                    <a:pt x="35" y="427"/>
                  </a:lnTo>
                  <a:lnTo>
                    <a:pt x="25" y="436"/>
                  </a:lnTo>
                  <a:lnTo>
                    <a:pt x="14" y="441"/>
                  </a:lnTo>
                  <a:lnTo>
                    <a:pt x="4" y="44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32" name="Freeform 1156"/>
            <p:cNvSpPr>
              <a:spLocks/>
            </p:cNvSpPr>
            <p:nvPr/>
          </p:nvSpPr>
          <p:spPr bwMode="auto">
            <a:xfrm>
              <a:off x="3076" y="2499"/>
              <a:ext cx="247" cy="446"/>
            </a:xfrm>
            <a:custGeom>
              <a:avLst/>
              <a:gdLst/>
              <a:ahLst/>
              <a:cxnLst>
                <a:cxn ang="0">
                  <a:pos x="0" y="361"/>
                </a:cxn>
                <a:cxn ang="0">
                  <a:pos x="12" y="350"/>
                </a:cxn>
                <a:cxn ang="0">
                  <a:pos x="29" y="338"/>
                </a:cxn>
                <a:cxn ang="0">
                  <a:pos x="46" y="324"/>
                </a:cxn>
                <a:cxn ang="0">
                  <a:pos x="62" y="306"/>
                </a:cxn>
                <a:cxn ang="0">
                  <a:pos x="82" y="287"/>
                </a:cxn>
                <a:cxn ang="0">
                  <a:pos x="101" y="266"/>
                </a:cxn>
                <a:cxn ang="0">
                  <a:pos x="117" y="248"/>
                </a:cxn>
                <a:cxn ang="0">
                  <a:pos x="133" y="228"/>
                </a:cxn>
                <a:cxn ang="0">
                  <a:pos x="147" y="207"/>
                </a:cxn>
                <a:cxn ang="0">
                  <a:pos x="158" y="188"/>
                </a:cxn>
                <a:cxn ang="0">
                  <a:pos x="158" y="188"/>
                </a:cxn>
                <a:cxn ang="0">
                  <a:pos x="166" y="172"/>
                </a:cxn>
                <a:cxn ang="0">
                  <a:pos x="175" y="151"/>
                </a:cxn>
                <a:cxn ang="0">
                  <a:pos x="184" y="131"/>
                </a:cxn>
                <a:cxn ang="0">
                  <a:pos x="191" y="113"/>
                </a:cxn>
                <a:cxn ang="0">
                  <a:pos x="198" y="92"/>
                </a:cxn>
                <a:cxn ang="0">
                  <a:pos x="205" y="71"/>
                </a:cxn>
                <a:cxn ang="0">
                  <a:pos x="209" y="52"/>
                </a:cxn>
                <a:cxn ang="0">
                  <a:pos x="212" y="34"/>
                </a:cxn>
                <a:cxn ang="0">
                  <a:pos x="217" y="16"/>
                </a:cxn>
                <a:cxn ang="0">
                  <a:pos x="217" y="0"/>
                </a:cxn>
                <a:cxn ang="0">
                  <a:pos x="217" y="0"/>
                </a:cxn>
                <a:cxn ang="0">
                  <a:pos x="217" y="2"/>
                </a:cxn>
                <a:cxn ang="0">
                  <a:pos x="221" y="9"/>
                </a:cxn>
                <a:cxn ang="0">
                  <a:pos x="226" y="23"/>
                </a:cxn>
                <a:cxn ang="0">
                  <a:pos x="230" y="39"/>
                </a:cxn>
                <a:cxn ang="0">
                  <a:pos x="237" y="58"/>
                </a:cxn>
                <a:cxn ang="0">
                  <a:pos x="240" y="80"/>
                </a:cxn>
                <a:cxn ang="0">
                  <a:pos x="244" y="101"/>
                </a:cxn>
                <a:cxn ang="0">
                  <a:pos x="247" y="121"/>
                </a:cxn>
                <a:cxn ang="0">
                  <a:pos x="247" y="142"/>
                </a:cxn>
                <a:cxn ang="0">
                  <a:pos x="244" y="159"/>
                </a:cxn>
                <a:cxn ang="0">
                  <a:pos x="244" y="159"/>
                </a:cxn>
                <a:cxn ang="0">
                  <a:pos x="238" y="179"/>
                </a:cxn>
                <a:cxn ang="0">
                  <a:pos x="230" y="197"/>
                </a:cxn>
                <a:cxn ang="0">
                  <a:pos x="221" y="218"/>
                </a:cxn>
                <a:cxn ang="0">
                  <a:pos x="211" y="239"/>
                </a:cxn>
                <a:cxn ang="0">
                  <a:pos x="198" y="260"/>
                </a:cxn>
                <a:cxn ang="0">
                  <a:pos x="186" y="281"/>
                </a:cxn>
                <a:cxn ang="0">
                  <a:pos x="173" y="300"/>
                </a:cxn>
                <a:cxn ang="0">
                  <a:pos x="158" y="319"/>
                </a:cxn>
                <a:cxn ang="0">
                  <a:pos x="145" y="336"/>
                </a:cxn>
                <a:cxn ang="0">
                  <a:pos x="133" y="349"/>
                </a:cxn>
                <a:cxn ang="0">
                  <a:pos x="133" y="349"/>
                </a:cxn>
                <a:cxn ang="0">
                  <a:pos x="117" y="361"/>
                </a:cxn>
                <a:cxn ang="0">
                  <a:pos x="103" y="374"/>
                </a:cxn>
                <a:cxn ang="0">
                  <a:pos x="90" y="386"/>
                </a:cxn>
                <a:cxn ang="0">
                  <a:pos x="76" y="397"/>
                </a:cxn>
                <a:cxn ang="0">
                  <a:pos x="62" y="407"/>
                </a:cxn>
                <a:cxn ang="0">
                  <a:pos x="50" y="418"/>
                </a:cxn>
                <a:cxn ang="0">
                  <a:pos x="37" y="426"/>
                </a:cxn>
                <a:cxn ang="0">
                  <a:pos x="25" y="435"/>
                </a:cxn>
                <a:cxn ang="0">
                  <a:pos x="14" y="441"/>
                </a:cxn>
                <a:cxn ang="0">
                  <a:pos x="4" y="446"/>
                </a:cxn>
                <a:cxn ang="0">
                  <a:pos x="0" y="361"/>
                </a:cxn>
              </a:cxnLst>
              <a:rect l="0" t="0" r="r" b="b"/>
              <a:pathLst>
                <a:path w="248" h="447">
                  <a:moveTo>
                    <a:pt x="0" y="361"/>
                  </a:moveTo>
                  <a:lnTo>
                    <a:pt x="12" y="350"/>
                  </a:lnTo>
                  <a:lnTo>
                    <a:pt x="29" y="338"/>
                  </a:lnTo>
                  <a:lnTo>
                    <a:pt x="46" y="324"/>
                  </a:lnTo>
                  <a:lnTo>
                    <a:pt x="62" y="306"/>
                  </a:lnTo>
                  <a:lnTo>
                    <a:pt x="82" y="287"/>
                  </a:lnTo>
                  <a:lnTo>
                    <a:pt x="101" y="266"/>
                  </a:lnTo>
                  <a:lnTo>
                    <a:pt x="117" y="248"/>
                  </a:lnTo>
                  <a:lnTo>
                    <a:pt x="133" y="228"/>
                  </a:lnTo>
                  <a:lnTo>
                    <a:pt x="147" y="207"/>
                  </a:lnTo>
                  <a:lnTo>
                    <a:pt x="158" y="188"/>
                  </a:lnTo>
                  <a:lnTo>
                    <a:pt x="158" y="188"/>
                  </a:lnTo>
                  <a:lnTo>
                    <a:pt x="166" y="172"/>
                  </a:lnTo>
                  <a:lnTo>
                    <a:pt x="175" y="151"/>
                  </a:lnTo>
                  <a:lnTo>
                    <a:pt x="184" y="131"/>
                  </a:lnTo>
                  <a:lnTo>
                    <a:pt x="191" y="113"/>
                  </a:lnTo>
                  <a:lnTo>
                    <a:pt x="198" y="92"/>
                  </a:lnTo>
                  <a:lnTo>
                    <a:pt x="205" y="71"/>
                  </a:lnTo>
                  <a:lnTo>
                    <a:pt x="209" y="52"/>
                  </a:lnTo>
                  <a:lnTo>
                    <a:pt x="212" y="34"/>
                  </a:lnTo>
                  <a:lnTo>
                    <a:pt x="217" y="16"/>
                  </a:lnTo>
                  <a:lnTo>
                    <a:pt x="217" y="0"/>
                  </a:lnTo>
                  <a:lnTo>
                    <a:pt x="217" y="0"/>
                  </a:lnTo>
                  <a:lnTo>
                    <a:pt x="217" y="2"/>
                  </a:lnTo>
                  <a:lnTo>
                    <a:pt x="221" y="9"/>
                  </a:lnTo>
                  <a:lnTo>
                    <a:pt x="226" y="23"/>
                  </a:lnTo>
                  <a:lnTo>
                    <a:pt x="230" y="39"/>
                  </a:lnTo>
                  <a:lnTo>
                    <a:pt x="237" y="58"/>
                  </a:lnTo>
                  <a:lnTo>
                    <a:pt x="240" y="80"/>
                  </a:lnTo>
                  <a:lnTo>
                    <a:pt x="244" y="101"/>
                  </a:lnTo>
                  <a:lnTo>
                    <a:pt x="247" y="121"/>
                  </a:lnTo>
                  <a:lnTo>
                    <a:pt x="247" y="142"/>
                  </a:lnTo>
                  <a:lnTo>
                    <a:pt x="244" y="159"/>
                  </a:lnTo>
                  <a:lnTo>
                    <a:pt x="244" y="159"/>
                  </a:lnTo>
                  <a:lnTo>
                    <a:pt x="238" y="179"/>
                  </a:lnTo>
                  <a:lnTo>
                    <a:pt x="230" y="197"/>
                  </a:lnTo>
                  <a:lnTo>
                    <a:pt x="221" y="218"/>
                  </a:lnTo>
                  <a:lnTo>
                    <a:pt x="211" y="239"/>
                  </a:lnTo>
                  <a:lnTo>
                    <a:pt x="198" y="260"/>
                  </a:lnTo>
                  <a:lnTo>
                    <a:pt x="186" y="281"/>
                  </a:lnTo>
                  <a:lnTo>
                    <a:pt x="173" y="300"/>
                  </a:lnTo>
                  <a:lnTo>
                    <a:pt x="158" y="319"/>
                  </a:lnTo>
                  <a:lnTo>
                    <a:pt x="145" y="336"/>
                  </a:lnTo>
                  <a:lnTo>
                    <a:pt x="133" y="349"/>
                  </a:lnTo>
                  <a:lnTo>
                    <a:pt x="133" y="349"/>
                  </a:lnTo>
                  <a:lnTo>
                    <a:pt x="117" y="361"/>
                  </a:lnTo>
                  <a:lnTo>
                    <a:pt x="103" y="374"/>
                  </a:lnTo>
                  <a:lnTo>
                    <a:pt x="90" y="386"/>
                  </a:lnTo>
                  <a:lnTo>
                    <a:pt x="76" y="397"/>
                  </a:lnTo>
                  <a:lnTo>
                    <a:pt x="62" y="407"/>
                  </a:lnTo>
                  <a:lnTo>
                    <a:pt x="50" y="418"/>
                  </a:lnTo>
                  <a:lnTo>
                    <a:pt x="37" y="426"/>
                  </a:lnTo>
                  <a:lnTo>
                    <a:pt x="25" y="435"/>
                  </a:lnTo>
                  <a:lnTo>
                    <a:pt x="14" y="441"/>
                  </a:lnTo>
                  <a:lnTo>
                    <a:pt x="4" y="446"/>
                  </a:lnTo>
                  <a:lnTo>
                    <a:pt x="0" y="361"/>
                  </a:lnTo>
                </a:path>
              </a:pathLst>
            </a:custGeom>
            <a:solidFill>
              <a:srgbClr val="FFD80F"/>
            </a:solidFill>
            <a:ln w="9525" cap="rnd">
              <a:noFill/>
              <a:round/>
              <a:headEnd/>
              <a:tailEnd/>
            </a:ln>
            <a:effectLst/>
          </p:spPr>
          <p:txBody>
            <a:bodyPr/>
            <a:lstStyle/>
            <a:p>
              <a:pPr>
                <a:defRPr/>
              </a:pPr>
              <a:endParaRPr lang="en-US" dirty="0"/>
            </a:p>
          </p:txBody>
        </p:sp>
        <p:sp>
          <p:nvSpPr>
            <p:cNvPr id="133" name="Freeform 1157"/>
            <p:cNvSpPr>
              <a:spLocks/>
            </p:cNvSpPr>
            <p:nvPr/>
          </p:nvSpPr>
          <p:spPr bwMode="auto">
            <a:xfrm>
              <a:off x="3076" y="2499"/>
              <a:ext cx="247" cy="446"/>
            </a:xfrm>
            <a:custGeom>
              <a:avLst/>
              <a:gdLst/>
              <a:ahLst/>
              <a:cxnLst>
                <a:cxn ang="0">
                  <a:pos x="0" y="361"/>
                </a:cxn>
                <a:cxn ang="0">
                  <a:pos x="12" y="350"/>
                </a:cxn>
                <a:cxn ang="0">
                  <a:pos x="29" y="338"/>
                </a:cxn>
                <a:cxn ang="0">
                  <a:pos x="46" y="324"/>
                </a:cxn>
                <a:cxn ang="0">
                  <a:pos x="62" y="306"/>
                </a:cxn>
                <a:cxn ang="0">
                  <a:pos x="82" y="287"/>
                </a:cxn>
                <a:cxn ang="0">
                  <a:pos x="101" y="266"/>
                </a:cxn>
                <a:cxn ang="0">
                  <a:pos x="117" y="248"/>
                </a:cxn>
                <a:cxn ang="0">
                  <a:pos x="133" y="228"/>
                </a:cxn>
                <a:cxn ang="0">
                  <a:pos x="147" y="207"/>
                </a:cxn>
                <a:cxn ang="0">
                  <a:pos x="158" y="188"/>
                </a:cxn>
                <a:cxn ang="0">
                  <a:pos x="158" y="188"/>
                </a:cxn>
                <a:cxn ang="0">
                  <a:pos x="166" y="172"/>
                </a:cxn>
                <a:cxn ang="0">
                  <a:pos x="175" y="151"/>
                </a:cxn>
                <a:cxn ang="0">
                  <a:pos x="184" y="131"/>
                </a:cxn>
                <a:cxn ang="0">
                  <a:pos x="191" y="113"/>
                </a:cxn>
                <a:cxn ang="0">
                  <a:pos x="198" y="92"/>
                </a:cxn>
                <a:cxn ang="0">
                  <a:pos x="205" y="71"/>
                </a:cxn>
                <a:cxn ang="0">
                  <a:pos x="209" y="52"/>
                </a:cxn>
                <a:cxn ang="0">
                  <a:pos x="212" y="34"/>
                </a:cxn>
                <a:cxn ang="0">
                  <a:pos x="217" y="16"/>
                </a:cxn>
                <a:cxn ang="0">
                  <a:pos x="217" y="0"/>
                </a:cxn>
                <a:cxn ang="0">
                  <a:pos x="217" y="0"/>
                </a:cxn>
                <a:cxn ang="0">
                  <a:pos x="217" y="2"/>
                </a:cxn>
                <a:cxn ang="0">
                  <a:pos x="221" y="9"/>
                </a:cxn>
                <a:cxn ang="0">
                  <a:pos x="226" y="23"/>
                </a:cxn>
                <a:cxn ang="0">
                  <a:pos x="230" y="39"/>
                </a:cxn>
                <a:cxn ang="0">
                  <a:pos x="237" y="58"/>
                </a:cxn>
                <a:cxn ang="0">
                  <a:pos x="240" y="80"/>
                </a:cxn>
                <a:cxn ang="0">
                  <a:pos x="244" y="101"/>
                </a:cxn>
                <a:cxn ang="0">
                  <a:pos x="247" y="121"/>
                </a:cxn>
                <a:cxn ang="0">
                  <a:pos x="247" y="142"/>
                </a:cxn>
                <a:cxn ang="0">
                  <a:pos x="244" y="159"/>
                </a:cxn>
                <a:cxn ang="0">
                  <a:pos x="244" y="159"/>
                </a:cxn>
                <a:cxn ang="0">
                  <a:pos x="238" y="179"/>
                </a:cxn>
                <a:cxn ang="0">
                  <a:pos x="230" y="197"/>
                </a:cxn>
                <a:cxn ang="0">
                  <a:pos x="221" y="218"/>
                </a:cxn>
                <a:cxn ang="0">
                  <a:pos x="211" y="239"/>
                </a:cxn>
                <a:cxn ang="0">
                  <a:pos x="198" y="260"/>
                </a:cxn>
                <a:cxn ang="0">
                  <a:pos x="186" y="281"/>
                </a:cxn>
                <a:cxn ang="0">
                  <a:pos x="173" y="300"/>
                </a:cxn>
                <a:cxn ang="0">
                  <a:pos x="158" y="319"/>
                </a:cxn>
                <a:cxn ang="0">
                  <a:pos x="145" y="336"/>
                </a:cxn>
                <a:cxn ang="0">
                  <a:pos x="133" y="349"/>
                </a:cxn>
                <a:cxn ang="0">
                  <a:pos x="133" y="349"/>
                </a:cxn>
                <a:cxn ang="0">
                  <a:pos x="117" y="361"/>
                </a:cxn>
                <a:cxn ang="0">
                  <a:pos x="103" y="374"/>
                </a:cxn>
                <a:cxn ang="0">
                  <a:pos x="90" y="386"/>
                </a:cxn>
                <a:cxn ang="0">
                  <a:pos x="76" y="397"/>
                </a:cxn>
                <a:cxn ang="0">
                  <a:pos x="62" y="407"/>
                </a:cxn>
                <a:cxn ang="0">
                  <a:pos x="50" y="418"/>
                </a:cxn>
                <a:cxn ang="0">
                  <a:pos x="37" y="426"/>
                </a:cxn>
                <a:cxn ang="0">
                  <a:pos x="25" y="435"/>
                </a:cxn>
                <a:cxn ang="0">
                  <a:pos x="14" y="441"/>
                </a:cxn>
                <a:cxn ang="0">
                  <a:pos x="4" y="446"/>
                </a:cxn>
              </a:cxnLst>
              <a:rect l="0" t="0" r="r" b="b"/>
              <a:pathLst>
                <a:path w="248" h="447">
                  <a:moveTo>
                    <a:pt x="0" y="361"/>
                  </a:moveTo>
                  <a:lnTo>
                    <a:pt x="12" y="350"/>
                  </a:lnTo>
                  <a:lnTo>
                    <a:pt x="29" y="338"/>
                  </a:lnTo>
                  <a:lnTo>
                    <a:pt x="46" y="324"/>
                  </a:lnTo>
                  <a:lnTo>
                    <a:pt x="62" y="306"/>
                  </a:lnTo>
                  <a:lnTo>
                    <a:pt x="82" y="287"/>
                  </a:lnTo>
                  <a:lnTo>
                    <a:pt x="101" y="266"/>
                  </a:lnTo>
                  <a:lnTo>
                    <a:pt x="117" y="248"/>
                  </a:lnTo>
                  <a:lnTo>
                    <a:pt x="133" y="228"/>
                  </a:lnTo>
                  <a:lnTo>
                    <a:pt x="147" y="207"/>
                  </a:lnTo>
                  <a:lnTo>
                    <a:pt x="158" y="188"/>
                  </a:lnTo>
                  <a:lnTo>
                    <a:pt x="158" y="188"/>
                  </a:lnTo>
                  <a:lnTo>
                    <a:pt x="166" y="172"/>
                  </a:lnTo>
                  <a:lnTo>
                    <a:pt x="175" y="151"/>
                  </a:lnTo>
                  <a:lnTo>
                    <a:pt x="184" y="131"/>
                  </a:lnTo>
                  <a:lnTo>
                    <a:pt x="191" y="113"/>
                  </a:lnTo>
                  <a:lnTo>
                    <a:pt x="198" y="92"/>
                  </a:lnTo>
                  <a:lnTo>
                    <a:pt x="205" y="71"/>
                  </a:lnTo>
                  <a:lnTo>
                    <a:pt x="209" y="52"/>
                  </a:lnTo>
                  <a:lnTo>
                    <a:pt x="212" y="34"/>
                  </a:lnTo>
                  <a:lnTo>
                    <a:pt x="217" y="16"/>
                  </a:lnTo>
                  <a:lnTo>
                    <a:pt x="217" y="0"/>
                  </a:lnTo>
                  <a:lnTo>
                    <a:pt x="217" y="0"/>
                  </a:lnTo>
                  <a:lnTo>
                    <a:pt x="217" y="2"/>
                  </a:lnTo>
                  <a:lnTo>
                    <a:pt x="221" y="9"/>
                  </a:lnTo>
                  <a:lnTo>
                    <a:pt x="226" y="23"/>
                  </a:lnTo>
                  <a:lnTo>
                    <a:pt x="230" y="39"/>
                  </a:lnTo>
                  <a:lnTo>
                    <a:pt x="237" y="58"/>
                  </a:lnTo>
                  <a:lnTo>
                    <a:pt x="240" y="80"/>
                  </a:lnTo>
                  <a:lnTo>
                    <a:pt x="244" y="101"/>
                  </a:lnTo>
                  <a:lnTo>
                    <a:pt x="247" y="121"/>
                  </a:lnTo>
                  <a:lnTo>
                    <a:pt x="247" y="142"/>
                  </a:lnTo>
                  <a:lnTo>
                    <a:pt x="244" y="159"/>
                  </a:lnTo>
                  <a:lnTo>
                    <a:pt x="244" y="159"/>
                  </a:lnTo>
                  <a:lnTo>
                    <a:pt x="238" y="179"/>
                  </a:lnTo>
                  <a:lnTo>
                    <a:pt x="230" y="197"/>
                  </a:lnTo>
                  <a:lnTo>
                    <a:pt x="221" y="218"/>
                  </a:lnTo>
                  <a:lnTo>
                    <a:pt x="211" y="239"/>
                  </a:lnTo>
                  <a:lnTo>
                    <a:pt x="198" y="260"/>
                  </a:lnTo>
                  <a:lnTo>
                    <a:pt x="186" y="281"/>
                  </a:lnTo>
                  <a:lnTo>
                    <a:pt x="173" y="300"/>
                  </a:lnTo>
                  <a:lnTo>
                    <a:pt x="158" y="319"/>
                  </a:lnTo>
                  <a:lnTo>
                    <a:pt x="145" y="336"/>
                  </a:lnTo>
                  <a:lnTo>
                    <a:pt x="133" y="349"/>
                  </a:lnTo>
                  <a:lnTo>
                    <a:pt x="133" y="349"/>
                  </a:lnTo>
                  <a:lnTo>
                    <a:pt x="117" y="361"/>
                  </a:lnTo>
                  <a:lnTo>
                    <a:pt x="103" y="374"/>
                  </a:lnTo>
                  <a:lnTo>
                    <a:pt x="90" y="386"/>
                  </a:lnTo>
                  <a:lnTo>
                    <a:pt x="76" y="397"/>
                  </a:lnTo>
                  <a:lnTo>
                    <a:pt x="62" y="407"/>
                  </a:lnTo>
                  <a:lnTo>
                    <a:pt x="50" y="418"/>
                  </a:lnTo>
                  <a:lnTo>
                    <a:pt x="37" y="426"/>
                  </a:lnTo>
                  <a:lnTo>
                    <a:pt x="25" y="435"/>
                  </a:lnTo>
                  <a:lnTo>
                    <a:pt x="14" y="441"/>
                  </a:lnTo>
                  <a:lnTo>
                    <a:pt x="4" y="44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34" name="Freeform 1158"/>
            <p:cNvSpPr>
              <a:spLocks/>
            </p:cNvSpPr>
            <p:nvPr/>
          </p:nvSpPr>
          <p:spPr bwMode="auto">
            <a:xfrm>
              <a:off x="3052" y="2618"/>
              <a:ext cx="173" cy="268"/>
            </a:xfrm>
            <a:custGeom>
              <a:avLst/>
              <a:gdLst/>
              <a:ahLst/>
              <a:cxnLst>
                <a:cxn ang="0">
                  <a:pos x="0" y="262"/>
                </a:cxn>
                <a:cxn ang="0">
                  <a:pos x="2" y="250"/>
                </a:cxn>
                <a:cxn ang="0">
                  <a:pos x="4" y="235"/>
                </a:cxn>
                <a:cxn ang="0">
                  <a:pos x="7" y="218"/>
                </a:cxn>
                <a:cxn ang="0">
                  <a:pos x="9" y="202"/>
                </a:cxn>
                <a:cxn ang="0">
                  <a:pos x="14" y="184"/>
                </a:cxn>
                <a:cxn ang="0">
                  <a:pos x="20" y="168"/>
                </a:cxn>
                <a:cxn ang="0">
                  <a:pos x="27" y="151"/>
                </a:cxn>
                <a:cxn ang="0">
                  <a:pos x="32" y="134"/>
                </a:cxn>
                <a:cxn ang="0">
                  <a:pos x="43" y="121"/>
                </a:cxn>
                <a:cxn ang="0">
                  <a:pos x="54" y="110"/>
                </a:cxn>
                <a:cxn ang="0">
                  <a:pos x="54" y="110"/>
                </a:cxn>
                <a:cxn ang="0">
                  <a:pos x="67" y="101"/>
                </a:cxn>
                <a:cxn ang="0">
                  <a:pos x="81" y="90"/>
                </a:cxn>
                <a:cxn ang="0">
                  <a:pos x="96" y="78"/>
                </a:cxn>
                <a:cxn ang="0">
                  <a:pos x="108" y="67"/>
                </a:cxn>
                <a:cxn ang="0">
                  <a:pos x="124" y="54"/>
                </a:cxn>
                <a:cxn ang="0">
                  <a:pos x="136" y="43"/>
                </a:cxn>
                <a:cxn ang="0">
                  <a:pos x="149" y="31"/>
                </a:cxn>
                <a:cxn ang="0">
                  <a:pos x="159"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4" y="98"/>
                </a:cxn>
                <a:cxn ang="0">
                  <a:pos x="168" y="117"/>
                </a:cxn>
                <a:cxn ang="0">
                  <a:pos x="161" y="136"/>
                </a:cxn>
                <a:cxn ang="0">
                  <a:pos x="153" y="151"/>
                </a:cxn>
                <a:cxn ang="0">
                  <a:pos x="153" y="151"/>
                </a:cxn>
                <a:cxn ang="0">
                  <a:pos x="140" y="165"/>
                </a:cxn>
                <a:cxn ang="0">
                  <a:pos x="128" y="179"/>
                </a:cxn>
                <a:cxn ang="0">
                  <a:pos x="115" y="193"/>
                </a:cxn>
                <a:cxn ang="0">
                  <a:pos x="101" y="207"/>
                </a:cxn>
                <a:cxn ang="0">
                  <a:pos x="85" y="220"/>
                </a:cxn>
                <a:cxn ang="0">
                  <a:pos x="73" y="232"/>
                </a:cxn>
                <a:cxn ang="0">
                  <a:pos x="60" y="243"/>
                </a:cxn>
                <a:cxn ang="0">
                  <a:pos x="50" y="254"/>
                </a:cxn>
                <a:cxn ang="0">
                  <a:pos x="41" y="260"/>
                </a:cxn>
                <a:cxn ang="0">
                  <a:pos x="32" y="267"/>
                </a:cxn>
                <a:cxn ang="0">
                  <a:pos x="0" y="262"/>
                </a:cxn>
              </a:cxnLst>
              <a:rect l="0" t="0" r="r" b="b"/>
              <a:pathLst>
                <a:path w="178" h="268">
                  <a:moveTo>
                    <a:pt x="0" y="262"/>
                  </a:moveTo>
                  <a:lnTo>
                    <a:pt x="2" y="250"/>
                  </a:lnTo>
                  <a:lnTo>
                    <a:pt x="4" y="235"/>
                  </a:lnTo>
                  <a:lnTo>
                    <a:pt x="7" y="218"/>
                  </a:lnTo>
                  <a:lnTo>
                    <a:pt x="9" y="202"/>
                  </a:lnTo>
                  <a:lnTo>
                    <a:pt x="14" y="184"/>
                  </a:lnTo>
                  <a:lnTo>
                    <a:pt x="20" y="168"/>
                  </a:lnTo>
                  <a:lnTo>
                    <a:pt x="27" y="151"/>
                  </a:lnTo>
                  <a:lnTo>
                    <a:pt x="32" y="134"/>
                  </a:lnTo>
                  <a:lnTo>
                    <a:pt x="43" y="121"/>
                  </a:lnTo>
                  <a:lnTo>
                    <a:pt x="54" y="110"/>
                  </a:lnTo>
                  <a:lnTo>
                    <a:pt x="54" y="110"/>
                  </a:lnTo>
                  <a:lnTo>
                    <a:pt x="67" y="101"/>
                  </a:lnTo>
                  <a:lnTo>
                    <a:pt x="81" y="90"/>
                  </a:lnTo>
                  <a:lnTo>
                    <a:pt x="96" y="78"/>
                  </a:lnTo>
                  <a:lnTo>
                    <a:pt x="108" y="67"/>
                  </a:lnTo>
                  <a:lnTo>
                    <a:pt x="124" y="54"/>
                  </a:lnTo>
                  <a:lnTo>
                    <a:pt x="136" y="43"/>
                  </a:lnTo>
                  <a:lnTo>
                    <a:pt x="149" y="31"/>
                  </a:lnTo>
                  <a:lnTo>
                    <a:pt x="159" y="20"/>
                  </a:lnTo>
                  <a:lnTo>
                    <a:pt x="168" y="10"/>
                  </a:lnTo>
                  <a:lnTo>
                    <a:pt x="174" y="0"/>
                  </a:lnTo>
                  <a:lnTo>
                    <a:pt x="174" y="0"/>
                  </a:lnTo>
                  <a:lnTo>
                    <a:pt x="174" y="2"/>
                  </a:lnTo>
                  <a:lnTo>
                    <a:pt x="174" y="10"/>
                  </a:lnTo>
                  <a:lnTo>
                    <a:pt x="177" y="23"/>
                  </a:lnTo>
                  <a:lnTo>
                    <a:pt x="177" y="39"/>
                  </a:lnTo>
                  <a:lnTo>
                    <a:pt x="177" y="59"/>
                  </a:lnTo>
                  <a:lnTo>
                    <a:pt x="177" y="80"/>
                  </a:lnTo>
                  <a:lnTo>
                    <a:pt x="174" y="98"/>
                  </a:lnTo>
                  <a:lnTo>
                    <a:pt x="168" y="117"/>
                  </a:lnTo>
                  <a:lnTo>
                    <a:pt x="161" y="136"/>
                  </a:lnTo>
                  <a:lnTo>
                    <a:pt x="153" y="151"/>
                  </a:lnTo>
                  <a:lnTo>
                    <a:pt x="153" y="151"/>
                  </a:lnTo>
                  <a:lnTo>
                    <a:pt x="140" y="165"/>
                  </a:lnTo>
                  <a:lnTo>
                    <a:pt x="128" y="179"/>
                  </a:lnTo>
                  <a:lnTo>
                    <a:pt x="115" y="193"/>
                  </a:lnTo>
                  <a:lnTo>
                    <a:pt x="101" y="207"/>
                  </a:lnTo>
                  <a:lnTo>
                    <a:pt x="85" y="220"/>
                  </a:lnTo>
                  <a:lnTo>
                    <a:pt x="73" y="232"/>
                  </a:lnTo>
                  <a:lnTo>
                    <a:pt x="60" y="243"/>
                  </a:lnTo>
                  <a:lnTo>
                    <a:pt x="50" y="254"/>
                  </a:lnTo>
                  <a:lnTo>
                    <a:pt x="41" y="260"/>
                  </a:lnTo>
                  <a:lnTo>
                    <a:pt x="32" y="267"/>
                  </a:lnTo>
                  <a:lnTo>
                    <a:pt x="0" y="262"/>
                  </a:lnTo>
                </a:path>
              </a:pathLst>
            </a:custGeom>
            <a:solidFill>
              <a:srgbClr val="7C6000"/>
            </a:solidFill>
            <a:ln w="9525" cap="rnd">
              <a:noFill/>
              <a:round/>
              <a:headEnd/>
              <a:tailEnd/>
            </a:ln>
            <a:effectLst/>
          </p:spPr>
          <p:txBody>
            <a:bodyPr/>
            <a:lstStyle/>
            <a:p>
              <a:pPr>
                <a:defRPr/>
              </a:pPr>
              <a:endParaRPr lang="en-US" dirty="0"/>
            </a:p>
          </p:txBody>
        </p:sp>
        <p:sp>
          <p:nvSpPr>
            <p:cNvPr id="135" name="Freeform 1159"/>
            <p:cNvSpPr>
              <a:spLocks/>
            </p:cNvSpPr>
            <p:nvPr/>
          </p:nvSpPr>
          <p:spPr bwMode="auto">
            <a:xfrm>
              <a:off x="3052" y="2618"/>
              <a:ext cx="173" cy="268"/>
            </a:xfrm>
            <a:custGeom>
              <a:avLst/>
              <a:gdLst/>
              <a:ahLst/>
              <a:cxnLst>
                <a:cxn ang="0">
                  <a:pos x="0" y="262"/>
                </a:cxn>
                <a:cxn ang="0">
                  <a:pos x="2" y="250"/>
                </a:cxn>
                <a:cxn ang="0">
                  <a:pos x="4" y="235"/>
                </a:cxn>
                <a:cxn ang="0">
                  <a:pos x="7" y="218"/>
                </a:cxn>
                <a:cxn ang="0">
                  <a:pos x="9" y="202"/>
                </a:cxn>
                <a:cxn ang="0">
                  <a:pos x="14" y="184"/>
                </a:cxn>
                <a:cxn ang="0">
                  <a:pos x="20" y="168"/>
                </a:cxn>
                <a:cxn ang="0">
                  <a:pos x="27" y="151"/>
                </a:cxn>
                <a:cxn ang="0">
                  <a:pos x="32" y="134"/>
                </a:cxn>
                <a:cxn ang="0">
                  <a:pos x="43" y="121"/>
                </a:cxn>
                <a:cxn ang="0">
                  <a:pos x="54" y="110"/>
                </a:cxn>
                <a:cxn ang="0">
                  <a:pos x="54" y="110"/>
                </a:cxn>
                <a:cxn ang="0">
                  <a:pos x="67" y="101"/>
                </a:cxn>
                <a:cxn ang="0">
                  <a:pos x="81" y="90"/>
                </a:cxn>
                <a:cxn ang="0">
                  <a:pos x="96" y="78"/>
                </a:cxn>
                <a:cxn ang="0">
                  <a:pos x="108" y="67"/>
                </a:cxn>
                <a:cxn ang="0">
                  <a:pos x="124" y="54"/>
                </a:cxn>
                <a:cxn ang="0">
                  <a:pos x="136" y="43"/>
                </a:cxn>
                <a:cxn ang="0">
                  <a:pos x="149" y="31"/>
                </a:cxn>
                <a:cxn ang="0">
                  <a:pos x="159"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4" y="98"/>
                </a:cxn>
                <a:cxn ang="0">
                  <a:pos x="168" y="117"/>
                </a:cxn>
                <a:cxn ang="0">
                  <a:pos x="161" y="136"/>
                </a:cxn>
                <a:cxn ang="0">
                  <a:pos x="153" y="151"/>
                </a:cxn>
                <a:cxn ang="0">
                  <a:pos x="153" y="151"/>
                </a:cxn>
                <a:cxn ang="0">
                  <a:pos x="140" y="165"/>
                </a:cxn>
                <a:cxn ang="0">
                  <a:pos x="128" y="179"/>
                </a:cxn>
                <a:cxn ang="0">
                  <a:pos x="115" y="193"/>
                </a:cxn>
                <a:cxn ang="0">
                  <a:pos x="101" y="207"/>
                </a:cxn>
                <a:cxn ang="0">
                  <a:pos x="85" y="220"/>
                </a:cxn>
                <a:cxn ang="0">
                  <a:pos x="73" y="232"/>
                </a:cxn>
                <a:cxn ang="0">
                  <a:pos x="60" y="243"/>
                </a:cxn>
                <a:cxn ang="0">
                  <a:pos x="50" y="254"/>
                </a:cxn>
                <a:cxn ang="0">
                  <a:pos x="41" y="260"/>
                </a:cxn>
                <a:cxn ang="0">
                  <a:pos x="32" y="267"/>
                </a:cxn>
              </a:cxnLst>
              <a:rect l="0" t="0" r="r" b="b"/>
              <a:pathLst>
                <a:path w="178" h="268">
                  <a:moveTo>
                    <a:pt x="0" y="262"/>
                  </a:moveTo>
                  <a:lnTo>
                    <a:pt x="2" y="250"/>
                  </a:lnTo>
                  <a:lnTo>
                    <a:pt x="4" y="235"/>
                  </a:lnTo>
                  <a:lnTo>
                    <a:pt x="7" y="218"/>
                  </a:lnTo>
                  <a:lnTo>
                    <a:pt x="9" y="202"/>
                  </a:lnTo>
                  <a:lnTo>
                    <a:pt x="14" y="184"/>
                  </a:lnTo>
                  <a:lnTo>
                    <a:pt x="20" y="168"/>
                  </a:lnTo>
                  <a:lnTo>
                    <a:pt x="27" y="151"/>
                  </a:lnTo>
                  <a:lnTo>
                    <a:pt x="32" y="134"/>
                  </a:lnTo>
                  <a:lnTo>
                    <a:pt x="43" y="121"/>
                  </a:lnTo>
                  <a:lnTo>
                    <a:pt x="54" y="110"/>
                  </a:lnTo>
                  <a:lnTo>
                    <a:pt x="54" y="110"/>
                  </a:lnTo>
                  <a:lnTo>
                    <a:pt x="67" y="101"/>
                  </a:lnTo>
                  <a:lnTo>
                    <a:pt x="81" y="90"/>
                  </a:lnTo>
                  <a:lnTo>
                    <a:pt x="96" y="78"/>
                  </a:lnTo>
                  <a:lnTo>
                    <a:pt x="108" y="67"/>
                  </a:lnTo>
                  <a:lnTo>
                    <a:pt x="124" y="54"/>
                  </a:lnTo>
                  <a:lnTo>
                    <a:pt x="136" y="43"/>
                  </a:lnTo>
                  <a:lnTo>
                    <a:pt x="149" y="31"/>
                  </a:lnTo>
                  <a:lnTo>
                    <a:pt x="159" y="20"/>
                  </a:lnTo>
                  <a:lnTo>
                    <a:pt x="168" y="10"/>
                  </a:lnTo>
                  <a:lnTo>
                    <a:pt x="174" y="0"/>
                  </a:lnTo>
                  <a:lnTo>
                    <a:pt x="174" y="0"/>
                  </a:lnTo>
                  <a:lnTo>
                    <a:pt x="174" y="2"/>
                  </a:lnTo>
                  <a:lnTo>
                    <a:pt x="174" y="10"/>
                  </a:lnTo>
                  <a:lnTo>
                    <a:pt x="177" y="23"/>
                  </a:lnTo>
                  <a:lnTo>
                    <a:pt x="177" y="39"/>
                  </a:lnTo>
                  <a:lnTo>
                    <a:pt x="177" y="59"/>
                  </a:lnTo>
                  <a:lnTo>
                    <a:pt x="177" y="80"/>
                  </a:lnTo>
                  <a:lnTo>
                    <a:pt x="174" y="98"/>
                  </a:lnTo>
                  <a:lnTo>
                    <a:pt x="168" y="117"/>
                  </a:lnTo>
                  <a:lnTo>
                    <a:pt x="161" y="136"/>
                  </a:lnTo>
                  <a:lnTo>
                    <a:pt x="153" y="151"/>
                  </a:lnTo>
                  <a:lnTo>
                    <a:pt x="153" y="151"/>
                  </a:lnTo>
                  <a:lnTo>
                    <a:pt x="140" y="165"/>
                  </a:lnTo>
                  <a:lnTo>
                    <a:pt x="128" y="179"/>
                  </a:lnTo>
                  <a:lnTo>
                    <a:pt x="115" y="193"/>
                  </a:lnTo>
                  <a:lnTo>
                    <a:pt x="101" y="207"/>
                  </a:lnTo>
                  <a:lnTo>
                    <a:pt x="85" y="220"/>
                  </a:lnTo>
                  <a:lnTo>
                    <a:pt x="73" y="232"/>
                  </a:lnTo>
                  <a:lnTo>
                    <a:pt x="60" y="243"/>
                  </a:lnTo>
                  <a:lnTo>
                    <a:pt x="50" y="254"/>
                  </a:lnTo>
                  <a:lnTo>
                    <a:pt x="41" y="260"/>
                  </a:lnTo>
                  <a:lnTo>
                    <a:pt x="32" y="26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36" name="Freeform 1160"/>
            <p:cNvSpPr>
              <a:spLocks/>
            </p:cNvSpPr>
            <p:nvPr/>
          </p:nvSpPr>
          <p:spPr bwMode="auto">
            <a:xfrm>
              <a:off x="3046" y="2619"/>
              <a:ext cx="178" cy="268"/>
            </a:xfrm>
            <a:custGeom>
              <a:avLst/>
              <a:gdLst/>
              <a:ahLst/>
              <a:cxnLst>
                <a:cxn ang="0">
                  <a:pos x="0" y="262"/>
                </a:cxn>
                <a:cxn ang="0">
                  <a:pos x="2" y="250"/>
                </a:cxn>
                <a:cxn ang="0">
                  <a:pos x="4" y="235"/>
                </a:cxn>
                <a:cxn ang="0">
                  <a:pos x="6" y="218"/>
                </a:cxn>
                <a:cxn ang="0">
                  <a:pos x="10" y="202"/>
                </a:cxn>
                <a:cxn ang="0">
                  <a:pos x="15" y="184"/>
                </a:cxn>
                <a:cxn ang="0">
                  <a:pos x="18" y="168"/>
                </a:cxn>
                <a:cxn ang="0">
                  <a:pos x="27" y="151"/>
                </a:cxn>
                <a:cxn ang="0">
                  <a:pos x="34" y="134"/>
                </a:cxn>
                <a:cxn ang="0">
                  <a:pos x="43" y="121"/>
                </a:cxn>
                <a:cxn ang="0">
                  <a:pos x="54" y="110"/>
                </a:cxn>
                <a:cxn ang="0">
                  <a:pos x="54" y="110"/>
                </a:cxn>
                <a:cxn ang="0">
                  <a:pos x="68" y="101"/>
                </a:cxn>
                <a:cxn ang="0">
                  <a:pos x="82" y="90"/>
                </a:cxn>
                <a:cxn ang="0">
                  <a:pos x="94" y="78"/>
                </a:cxn>
                <a:cxn ang="0">
                  <a:pos x="109" y="67"/>
                </a:cxn>
                <a:cxn ang="0">
                  <a:pos x="122" y="54"/>
                </a:cxn>
                <a:cxn ang="0">
                  <a:pos x="137" y="43"/>
                </a:cxn>
                <a:cxn ang="0">
                  <a:pos x="147" y="31"/>
                </a:cxn>
                <a:cxn ang="0">
                  <a:pos x="158"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2" y="98"/>
                </a:cxn>
                <a:cxn ang="0">
                  <a:pos x="168" y="117"/>
                </a:cxn>
                <a:cxn ang="0">
                  <a:pos x="162" y="136"/>
                </a:cxn>
                <a:cxn ang="0">
                  <a:pos x="151" y="151"/>
                </a:cxn>
                <a:cxn ang="0">
                  <a:pos x="151" y="151"/>
                </a:cxn>
                <a:cxn ang="0">
                  <a:pos x="139" y="165"/>
                </a:cxn>
                <a:cxn ang="0">
                  <a:pos x="126" y="179"/>
                </a:cxn>
                <a:cxn ang="0">
                  <a:pos x="114" y="193"/>
                </a:cxn>
                <a:cxn ang="0">
                  <a:pos x="98" y="207"/>
                </a:cxn>
                <a:cxn ang="0">
                  <a:pos x="86" y="220"/>
                </a:cxn>
                <a:cxn ang="0">
                  <a:pos x="73" y="232"/>
                </a:cxn>
                <a:cxn ang="0">
                  <a:pos x="61" y="243"/>
                </a:cxn>
                <a:cxn ang="0">
                  <a:pos x="50" y="254"/>
                </a:cxn>
                <a:cxn ang="0">
                  <a:pos x="40" y="260"/>
                </a:cxn>
                <a:cxn ang="0">
                  <a:pos x="31" y="267"/>
                </a:cxn>
                <a:cxn ang="0">
                  <a:pos x="0" y="262"/>
                </a:cxn>
              </a:cxnLst>
              <a:rect l="0" t="0" r="r" b="b"/>
              <a:pathLst>
                <a:path w="178" h="268">
                  <a:moveTo>
                    <a:pt x="0" y="262"/>
                  </a:moveTo>
                  <a:lnTo>
                    <a:pt x="2" y="250"/>
                  </a:lnTo>
                  <a:lnTo>
                    <a:pt x="4" y="235"/>
                  </a:lnTo>
                  <a:lnTo>
                    <a:pt x="6" y="218"/>
                  </a:lnTo>
                  <a:lnTo>
                    <a:pt x="10" y="202"/>
                  </a:lnTo>
                  <a:lnTo>
                    <a:pt x="15" y="184"/>
                  </a:lnTo>
                  <a:lnTo>
                    <a:pt x="18" y="168"/>
                  </a:lnTo>
                  <a:lnTo>
                    <a:pt x="27" y="151"/>
                  </a:lnTo>
                  <a:lnTo>
                    <a:pt x="34" y="134"/>
                  </a:lnTo>
                  <a:lnTo>
                    <a:pt x="43" y="121"/>
                  </a:lnTo>
                  <a:lnTo>
                    <a:pt x="54" y="110"/>
                  </a:lnTo>
                  <a:lnTo>
                    <a:pt x="54" y="110"/>
                  </a:lnTo>
                  <a:lnTo>
                    <a:pt x="68" y="101"/>
                  </a:lnTo>
                  <a:lnTo>
                    <a:pt x="82" y="90"/>
                  </a:lnTo>
                  <a:lnTo>
                    <a:pt x="94" y="78"/>
                  </a:lnTo>
                  <a:lnTo>
                    <a:pt x="109" y="67"/>
                  </a:lnTo>
                  <a:lnTo>
                    <a:pt x="122" y="54"/>
                  </a:lnTo>
                  <a:lnTo>
                    <a:pt x="137" y="43"/>
                  </a:lnTo>
                  <a:lnTo>
                    <a:pt x="147" y="31"/>
                  </a:lnTo>
                  <a:lnTo>
                    <a:pt x="158" y="20"/>
                  </a:lnTo>
                  <a:lnTo>
                    <a:pt x="168" y="10"/>
                  </a:lnTo>
                  <a:lnTo>
                    <a:pt x="174" y="0"/>
                  </a:lnTo>
                  <a:lnTo>
                    <a:pt x="174" y="0"/>
                  </a:lnTo>
                  <a:lnTo>
                    <a:pt x="174" y="2"/>
                  </a:lnTo>
                  <a:lnTo>
                    <a:pt x="174" y="10"/>
                  </a:lnTo>
                  <a:lnTo>
                    <a:pt x="177" y="23"/>
                  </a:lnTo>
                  <a:lnTo>
                    <a:pt x="177" y="39"/>
                  </a:lnTo>
                  <a:lnTo>
                    <a:pt x="177" y="59"/>
                  </a:lnTo>
                  <a:lnTo>
                    <a:pt x="177" y="80"/>
                  </a:lnTo>
                  <a:lnTo>
                    <a:pt x="172" y="98"/>
                  </a:lnTo>
                  <a:lnTo>
                    <a:pt x="168" y="117"/>
                  </a:lnTo>
                  <a:lnTo>
                    <a:pt x="162" y="136"/>
                  </a:lnTo>
                  <a:lnTo>
                    <a:pt x="151" y="151"/>
                  </a:lnTo>
                  <a:lnTo>
                    <a:pt x="151" y="151"/>
                  </a:lnTo>
                  <a:lnTo>
                    <a:pt x="139" y="165"/>
                  </a:lnTo>
                  <a:lnTo>
                    <a:pt x="126" y="179"/>
                  </a:lnTo>
                  <a:lnTo>
                    <a:pt x="114" y="193"/>
                  </a:lnTo>
                  <a:lnTo>
                    <a:pt x="98" y="207"/>
                  </a:lnTo>
                  <a:lnTo>
                    <a:pt x="86" y="220"/>
                  </a:lnTo>
                  <a:lnTo>
                    <a:pt x="73" y="232"/>
                  </a:lnTo>
                  <a:lnTo>
                    <a:pt x="61" y="243"/>
                  </a:lnTo>
                  <a:lnTo>
                    <a:pt x="50" y="254"/>
                  </a:lnTo>
                  <a:lnTo>
                    <a:pt x="40" y="260"/>
                  </a:lnTo>
                  <a:lnTo>
                    <a:pt x="31" y="267"/>
                  </a:lnTo>
                  <a:lnTo>
                    <a:pt x="0" y="262"/>
                  </a:lnTo>
                </a:path>
              </a:pathLst>
            </a:custGeom>
            <a:solidFill>
              <a:srgbClr val="FFD80F"/>
            </a:solidFill>
            <a:ln w="9525" cap="rnd">
              <a:noFill/>
              <a:round/>
              <a:headEnd/>
              <a:tailEnd/>
            </a:ln>
            <a:effectLst/>
          </p:spPr>
          <p:txBody>
            <a:bodyPr/>
            <a:lstStyle/>
            <a:p>
              <a:pPr>
                <a:defRPr/>
              </a:pPr>
              <a:endParaRPr lang="en-US" dirty="0"/>
            </a:p>
          </p:txBody>
        </p:sp>
        <p:sp>
          <p:nvSpPr>
            <p:cNvPr id="137" name="Freeform 1161"/>
            <p:cNvSpPr>
              <a:spLocks/>
            </p:cNvSpPr>
            <p:nvPr/>
          </p:nvSpPr>
          <p:spPr bwMode="auto">
            <a:xfrm>
              <a:off x="3046" y="2619"/>
              <a:ext cx="178" cy="268"/>
            </a:xfrm>
            <a:custGeom>
              <a:avLst/>
              <a:gdLst/>
              <a:ahLst/>
              <a:cxnLst>
                <a:cxn ang="0">
                  <a:pos x="0" y="262"/>
                </a:cxn>
                <a:cxn ang="0">
                  <a:pos x="2" y="250"/>
                </a:cxn>
                <a:cxn ang="0">
                  <a:pos x="4" y="235"/>
                </a:cxn>
                <a:cxn ang="0">
                  <a:pos x="6" y="218"/>
                </a:cxn>
                <a:cxn ang="0">
                  <a:pos x="10" y="202"/>
                </a:cxn>
                <a:cxn ang="0">
                  <a:pos x="15" y="184"/>
                </a:cxn>
                <a:cxn ang="0">
                  <a:pos x="18" y="168"/>
                </a:cxn>
                <a:cxn ang="0">
                  <a:pos x="27" y="151"/>
                </a:cxn>
                <a:cxn ang="0">
                  <a:pos x="34" y="134"/>
                </a:cxn>
                <a:cxn ang="0">
                  <a:pos x="43" y="121"/>
                </a:cxn>
                <a:cxn ang="0">
                  <a:pos x="54" y="110"/>
                </a:cxn>
                <a:cxn ang="0">
                  <a:pos x="54" y="110"/>
                </a:cxn>
                <a:cxn ang="0">
                  <a:pos x="68" y="101"/>
                </a:cxn>
                <a:cxn ang="0">
                  <a:pos x="82" y="90"/>
                </a:cxn>
                <a:cxn ang="0">
                  <a:pos x="94" y="78"/>
                </a:cxn>
                <a:cxn ang="0">
                  <a:pos x="109" y="67"/>
                </a:cxn>
                <a:cxn ang="0">
                  <a:pos x="122" y="54"/>
                </a:cxn>
                <a:cxn ang="0">
                  <a:pos x="137" y="43"/>
                </a:cxn>
                <a:cxn ang="0">
                  <a:pos x="147" y="31"/>
                </a:cxn>
                <a:cxn ang="0">
                  <a:pos x="158"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2" y="98"/>
                </a:cxn>
                <a:cxn ang="0">
                  <a:pos x="168" y="117"/>
                </a:cxn>
                <a:cxn ang="0">
                  <a:pos x="162" y="136"/>
                </a:cxn>
                <a:cxn ang="0">
                  <a:pos x="151" y="151"/>
                </a:cxn>
                <a:cxn ang="0">
                  <a:pos x="151" y="151"/>
                </a:cxn>
                <a:cxn ang="0">
                  <a:pos x="139" y="165"/>
                </a:cxn>
                <a:cxn ang="0">
                  <a:pos x="126" y="179"/>
                </a:cxn>
                <a:cxn ang="0">
                  <a:pos x="114" y="193"/>
                </a:cxn>
                <a:cxn ang="0">
                  <a:pos x="98" y="207"/>
                </a:cxn>
                <a:cxn ang="0">
                  <a:pos x="86" y="220"/>
                </a:cxn>
                <a:cxn ang="0">
                  <a:pos x="73" y="232"/>
                </a:cxn>
                <a:cxn ang="0">
                  <a:pos x="61" y="243"/>
                </a:cxn>
                <a:cxn ang="0">
                  <a:pos x="50" y="254"/>
                </a:cxn>
                <a:cxn ang="0">
                  <a:pos x="40" y="260"/>
                </a:cxn>
                <a:cxn ang="0">
                  <a:pos x="31" y="267"/>
                </a:cxn>
              </a:cxnLst>
              <a:rect l="0" t="0" r="r" b="b"/>
              <a:pathLst>
                <a:path w="178" h="268">
                  <a:moveTo>
                    <a:pt x="0" y="262"/>
                  </a:moveTo>
                  <a:lnTo>
                    <a:pt x="2" y="250"/>
                  </a:lnTo>
                  <a:lnTo>
                    <a:pt x="4" y="235"/>
                  </a:lnTo>
                  <a:lnTo>
                    <a:pt x="6" y="218"/>
                  </a:lnTo>
                  <a:lnTo>
                    <a:pt x="10" y="202"/>
                  </a:lnTo>
                  <a:lnTo>
                    <a:pt x="15" y="184"/>
                  </a:lnTo>
                  <a:lnTo>
                    <a:pt x="18" y="168"/>
                  </a:lnTo>
                  <a:lnTo>
                    <a:pt x="27" y="151"/>
                  </a:lnTo>
                  <a:lnTo>
                    <a:pt x="34" y="134"/>
                  </a:lnTo>
                  <a:lnTo>
                    <a:pt x="43" y="121"/>
                  </a:lnTo>
                  <a:lnTo>
                    <a:pt x="54" y="110"/>
                  </a:lnTo>
                  <a:lnTo>
                    <a:pt x="54" y="110"/>
                  </a:lnTo>
                  <a:lnTo>
                    <a:pt x="68" y="101"/>
                  </a:lnTo>
                  <a:lnTo>
                    <a:pt x="82" y="90"/>
                  </a:lnTo>
                  <a:lnTo>
                    <a:pt x="94" y="78"/>
                  </a:lnTo>
                  <a:lnTo>
                    <a:pt x="109" y="67"/>
                  </a:lnTo>
                  <a:lnTo>
                    <a:pt x="122" y="54"/>
                  </a:lnTo>
                  <a:lnTo>
                    <a:pt x="137" y="43"/>
                  </a:lnTo>
                  <a:lnTo>
                    <a:pt x="147" y="31"/>
                  </a:lnTo>
                  <a:lnTo>
                    <a:pt x="158" y="20"/>
                  </a:lnTo>
                  <a:lnTo>
                    <a:pt x="168" y="10"/>
                  </a:lnTo>
                  <a:lnTo>
                    <a:pt x="174" y="0"/>
                  </a:lnTo>
                  <a:lnTo>
                    <a:pt x="174" y="0"/>
                  </a:lnTo>
                  <a:lnTo>
                    <a:pt x="174" y="2"/>
                  </a:lnTo>
                  <a:lnTo>
                    <a:pt x="174" y="10"/>
                  </a:lnTo>
                  <a:lnTo>
                    <a:pt x="177" y="23"/>
                  </a:lnTo>
                  <a:lnTo>
                    <a:pt x="177" y="39"/>
                  </a:lnTo>
                  <a:lnTo>
                    <a:pt x="177" y="59"/>
                  </a:lnTo>
                  <a:lnTo>
                    <a:pt x="177" y="80"/>
                  </a:lnTo>
                  <a:lnTo>
                    <a:pt x="172" y="98"/>
                  </a:lnTo>
                  <a:lnTo>
                    <a:pt x="168" y="117"/>
                  </a:lnTo>
                  <a:lnTo>
                    <a:pt x="162" y="136"/>
                  </a:lnTo>
                  <a:lnTo>
                    <a:pt x="151" y="151"/>
                  </a:lnTo>
                  <a:lnTo>
                    <a:pt x="151" y="151"/>
                  </a:lnTo>
                  <a:lnTo>
                    <a:pt x="139" y="165"/>
                  </a:lnTo>
                  <a:lnTo>
                    <a:pt x="126" y="179"/>
                  </a:lnTo>
                  <a:lnTo>
                    <a:pt x="114" y="193"/>
                  </a:lnTo>
                  <a:lnTo>
                    <a:pt x="98" y="207"/>
                  </a:lnTo>
                  <a:lnTo>
                    <a:pt x="86" y="220"/>
                  </a:lnTo>
                  <a:lnTo>
                    <a:pt x="73" y="232"/>
                  </a:lnTo>
                  <a:lnTo>
                    <a:pt x="61" y="243"/>
                  </a:lnTo>
                  <a:lnTo>
                    <a:pt x="50" y="254"/>
                  </a:lnTo>
                  <a:lnTo>
                    <a:pt x="40" y="260"/>
                  </a:lnTo>
                  <a:lnTo>
                    <a:pt x="31" y="26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38" name="Freeform 1162"/>
            <p:cNvSpPr>
              <a:spLocks/>
            </p:cNvSpPr>
            <p:nvPr/>
          </p:nvSpPr>
          <p:spPr bwMode="auto">
            <a:xfrm>
              <a:off x="3545" y="1897"/>
              <a:ext cx="346" cy="670"/>
            </a:xfrm>
            <a:custGeom>
              <a:avLst/>
              <a:gdLst/>
              <a:ahLst/>
              <a:cxnLst>
                <a:cxn ang="0">
                  <a:pos x="6" y="633"/>
                </a:cxn>
                <a:cxn ang="0">
                  <a:pos x="25" y="574"/>
                </a:cxn>
                <a:cxn ang="0">
                  <a:pos x="52" y="505"/>
                </a:cxn>
                <a:cxn ang="0">
                  <a:pos x="82" y="433"/>
                </a:cxn>
                <a:cxn ang="0">
                  <a:pos x="115" y="371"/>
                </a:cxn>
                <a:cxn ang="0">
                  <a:pos x="132" y="344"/>
                </a:cxn>
                <a:cxn ang="0">
                  <a:pos x="163" y="300"/>
                </a:cxn>
                <a:cxn ang="0">
                  <a:pos x="188" y="258"/>
                </a:cxn>
                <a:cxn ang="0">
                  <a:pos x="206" y="220"/>
                </a:cxn>
                <a:cxn ang="0">
                  <a:pos x="218" y="184"/>
                </a:cxn>
                <a:cxn ang="0">
                  <a:pos x="227" y="150"/>
                </a:cxn>
                <a:cxn ang="0">
                  <a:pos x="231" y="134"/>
                </a:cxn>
                <a:cxn ang="0">
                  <a:pos x="246" y="97"/>
                </a:cxn>
                <a:cxn ang="0">
                  <a:pos x="269" y="60"/>
                </a:cxn>
                <a:cxn ang="0">
                  <a:pos x="294" y="26"/>
                </a:cxn>
                <a:cxn ang="0">
                  <a:pos x="324" y="3"/>
                </a:cxn>
                <a:cxn ang="0">
                  <a:pos x="338" y="0"/>
                </a:cxn>
                <a:cxn ang="0">
                  <a:pos x="338" y="7"/>
                </a:cxn>
                <a:cxn ang="0">
                  <a:pos x="345" y="33"/>
                </a:cxn>
                <a:cxn ang="0">
                  <a:pos x="349" y="67"/>
                </a:cxn>
                <a:cxn ang="0">
                  <a:pos x="356" y="104"/>
                </a:cxn>
                <a:cxn ang="0">
                  <a:pos x="356" y="140"/>
                </a:cxn>
                <a:cxn ang="0">
                  <a:pos x="356" y="159"/>
                </a:cxn>
                <a:cxn ang="0">
                  <a:pos x="356" y="203"/>
                </a:cxn>
                <a:cxn ang="0">
                  <a:pos x="351" y="254"/>
                </a:cxn>
                <a:cxn ang="0">
                  <a:pos x="342" y="304"/>
                </a:cxn>
                <a:cxn ang="0">
                  <a:pos x="332" y="351"/>
                </a:cxn>
                <a:cxn ang="0">
                  <a:pos x="326" y="371"/>
                </a:cxn>
                <a:cxn ang="0">
                  <a:pos x="298" y="420"/>
                </a:cxn>
                <a:cxn ang="0">
                  <a:pos x="243" y="491"/>
                </a:cxn>
                <a:cxn ang="0">
                  <a:pos x="179" y="563"/>
                </a:cxn>
                <a:cxn ang="0">
                  <a:pos x="113" y="629"/>
                </a:cxn>
                <a:cxn ang="0">
                  <a:pos x="57" y="669"/>
                </a:cxn>
              </a:cxnLst>
              <a:rect l="0" t="0" r="r" b="b"/>
              <a:pathLst>
                <a:path w="357" h="670">
                  <a:moveTo>
                    <a:pt x="0" y="659"/>
                  </a:moveTo>
                  <a:lnTo>
                    <a:pt x="6" y="633"/>
                  </a:lnTo>
                  <a:lnTo>
                    <a:pt x="14" y="606"/>
                  </a:lnTo>
                  <a:lnTo>
                    <a:pt x="25" y="574"/>
                  </a:lnTo>
                  <a:lnTo>
                    <a:pt x="38" y="538"/>
                  </a:lnTo>
                  <a:lnTo>
                    <a:pt x="52" y="505"/>
                  </a:lnTo>
                  <a:lnTo>
                    <a:pt x="64" y="468"/>
                  </a:lnTo>
                  <a:lnTo>
                    <a:pt x="82" y="433"/>
                  </a:lnTo>
                  <a:lnTo>
                    <a:pt x="98" y="401"/>
                  </a:lnTo>
                  <a:lnTo>
                    <a:pt x="115" y="371"/>
                  </a:lnTo>
                  <a:lnTo>
                    <a:pt x="132" y="344"/>
                  </a:lnTo>
                  <a:lnTo>
                    <a:pt x="132" y="344"/>
                  </a:lnTo>
                  <a:lnTo>
                    <a:pt x="149" y="321"/>
                  </a:lnTo>
                  <a:lnTo>
                    <a:pt x="163" y="300"/>
                  </a:lnTo>
                  <a:lnTo>
                    <a:pt x="176" y="279"/>
                  </a:lnTo>
                  <a:lnTo>
                    <a:pt x="188" y="258"/>
                  </a:lnTo>
                  <a:lnTo>
                    <a:pt x="197" y="237"/>
                  </a:lnTo>
                  <a:lnTo>
                    <a:pt x="206" y="220"/>
                  </a:lnTo>
                  <a:lnTo>
                    <a:pt x="213" y="201"/>
                  </a:lnTo>
                  <a:lnTo>
                    <a:pt x="218" y="184"/>
                  </a:lnTo>
                  <a:lnTo>
                    <a:pt x="223" y="168"/>
                  </a:lnTo>
                  <a:lnTo>
                    <a:pt x="227" y="150"/>
                  </a:lnTo>
                  <a:lnTo>
                    <a:pt x="227" y="150"/>
                  </a:lnTo>
                  <a:lnTo>
                    <a:pt x="231" y="134"/>
                  </a:lnTo>
                  <a:lnTo>
                    <a:pt x="238" y="117"/>
                  </a:lnTo>
                  <a:lnTo>
                    <a:pt x="246" y="97"/>
                  </a:lnTo>
                  <a:lnTo>
                    <a:pt x="257" y="79"/>
                  </a:lnTo>
                  <a:lnTo>
                    <a:pt x="269" y="60"/>
                  </a:lnTo>
                  <a:lnTo>
                    <a:pt x="282" y="41"/>
                  </a:lnTo>
                  <a:lnTo>
                    <a:pt x="294" y="26"/>
                  </a:lnTo>
                  <a:lnTo>
                    <a:pt x="309" y="14"/>
                  </a:lnTo>
                  <a:lnTo>
                    <a:pt x="324" y="3"/>
                  </a:lnTo>
                  <a:lnTo>
                    <a:pt x="338" y="0"/>
                  </a:lnTo>
                  <a:lnTo>
                    <a:pt x="338" y="0"/>
                  </a:lnTo>
                  <a:lnTo>
                    <a:pt x="338" y="1"/>
                  </a:lnTo>
                  <a:lnTo>
                    <a:pt x="338" y="7"/>
                  </a:lnTo>
                  <a:lnTo>
                    <a:pt x="342" y="18"/>
                  </a:lnTo>
                  <a:lnTo>
                    <a:pt x="345" y="33"/>
                  </a:lnTo>
                  <a:lnTo>
                    <a:pt x="347" y="48"/>
                  </a:lnTo>
                  <a:lnTo>
                    <a:pt x="349" y="67"/>
                  </a:lnTo>
                  <a:lnTo>
                    <a:pt x="351" y="85"/>
                  </a:lnTo>
                  <a:lnTo>
                    <a:pt x="356" y="104"/>
                  </a:lnTo>
                  <a:lnTo>
                    <a:pt x="356" y="122"/>
                  </a:lnTo>
                  <a:lnTo>
                    <a:pt x="356" y="140"/>
                  </a:lnTo>
                  <a:lnTo>
                    <a:pt x="356" y="140"/>
                  </a:lnTo>
                  <a:lnTo>
                    <a:pt x="356" y="159"/>
                  </a:lnTo>
                  <a:lnTo>
                    <a:pt x="356" y="180"/>
                  </a:lnTo>
                  <a:lnTo>
                    <a:pt x="356" y="203"/>
                  </a:lnTo>
                  <a:lnTo>
                    <a:pt x="351" y="228"/>
                  </a:lnTo>
                  <a:lnTo>
                    <a:pt x="351" y="254"/>
                  </a:lnTo>
                  <a:lnTo>
                    <a:pt x="347" y="279"/>
                  </a:lnTo>
                  <a:lnTo>
                    <a:pt x="342" y="304"/>
                  </a:lnTo>
                  <a:lnTo>
                    <a:pt x="338" y="330"/>
                  </a:lnTo>
                  <a:lnTo>
                    <a:pt x="332" y="351"/>
                  </a:lnTo>
                  <a:lnTo>
                    <a:pt x="326" y="371"/>
                  </a:lnTo>
                  <a:lnTo>
                    <a:pt x="326" y="371"/>
                  </a:lnTo>
                  <a:lnTo>
                    <a:pt x="315" y="392"/>
                  </a:lnTo>
                  <a:lnTo>
                    <a:pt x="298" y="420"/>
                  </a:lnTo>
                  <a:lnTo>
                    <a:pt x="273" y="454"/>
                  </a:lnTo>
                  <a:lnTo>
                    <a:pt x="243" y="491"/>
                  </a:lnTo>
                  <a:lnTo>
                    <a:pt x="214" y="528"/>
                  </a:lnTo>
                  <a:lnTo>
                    <a:pt x="179" y="563"/>
                  </a:lnTo>
                  <a:lnTo>
                    <a:pt x="145" y="599"/>
                  </a:lnTo>
                  <a:lnTo>
                    <a:pt x="113" y="629"/>
                  </a:lnTo>
                  <a:lnTo>
                    <a:pt x="82" y="654"/>
                  </a:lnTo>
                  <a:lnTo>
                    <a:pt x="57" y="669"/>
                  </a:lnTo>
                  <a:lnTo>
                    <a:pt x="0" y="659"/>
                  </a:lnTo>
                </a:path>
              </a:pathLst>
            </a:custGeom>
            <a:solidFill>
              <a:srgbClr val="7C6000"/>
            </a:solidFill>
            <a:ln w="9525" cap="rnd">
              <a:noFill/>
              <a:round/>
              <a:headEnd/>
              <a:tailEnd/>
            </a:ln>
            <a:effectLst/>
          </p:spPr>
          <p:txBody>
            <a:bodyPr/>
            <a:lstStyle/>
            <a:p>
              <a:pPr>
                <a:defRPr/>
              </a:pPr>
              <a:endParaRPr lang="en-US" dirty="0"/>
            </a:p>
          </p:txBody>
        </p:sp>
        <p:sp>
          <p:nvSpPr>
            <p:cNvPr id="139" name="Freeform 1163"/>
            <p:cNvSpPr>
              <a:spLocks/>
            </p:cNvSpPr>
            <p:nvPr/>
          </p:nvSpPr>
          <p:spPr bwMode="auto">
            <a:xfrm>
              <a:off x="3545" y="1897"/>
              <a:ext cx="346" cy="670"/>
            </a:xfrm>
            <a:custGeom>
              <a:avLst/>
              <a:gdLst/>
              <a:ahLst/>
              <a:cxnLst>
                <a:cxn ang="0">
                  <a:pos x="6" y="633"/>
                </a:cxn>
                <a:cxn ang="0">
                  <a:pos x="25" y="574"/>
                </a:cxn>
                <a:cxn ang="0">
                  <a:pos x="52" y="505"/>
                </a:cxn>
                <a:cxn ang="0">
                  <a:pos x="82" y="433"/>
                </a:cxn>
                <a:cxn ang="0">
                  <a:pos x="115" y="371"/>
                </a:cxn>
                <a:cxn ang="0">
                  <a:pos x="132" y="344"/>
                </a:cxn>
                <a:cxn ang="0">
                  <a:pos x="163" y="300"/>
                </a:cxn>
                <a:cxn ang="0">
                  <a:pos x="188" y="258"/>
                </a:cxn>
                <a:cxn ang="0">
                  <a:pos x="206" y="220"/>
                </a:cxn>
                <a:cxn ang="0">
                  <a:pos x="218" y="184"/>
                </a:cxn>
                <a:cxn ang="0">
                  <a:pos x="227" y="150"/>
                </a:cxn>
                <a:cxn ang="0">
                  <a:pos x="231" y="134"/>
                </a:cxn>
                <a:cxn ang="0">
                  <a:pos x="246" y="97"/>
                </a:cxn>
                <a:cxn ang="0">
                  <a:pos x="269" y="60"/>
                </a:cxn>
                <a:cxn ang="0">
                  <a:pos x="294" y="26"/>
                </a:cxn>
                <a:cxn ang="0">
                  <a:pos x="324" y="3"/>
                </a:cxn>
                <a:cxn ang="0">
                  <a:pos x="338" y="0"/>
                </a:cxn>
                <a:cxn ang="0">
                  <a:pos x="338" y="7"/>
                </a:cxn>
                <a:cxn ang="0">
                  <a:pos x="345" y="33"/>
                </a:cxn>
                <a:cxn ang="0">
                  <a:pos x="349" y="67"/>
                </a:cxn>
                <a:cxn ang="0">
                  <a:pos x="356" y="104"/>
                </a:cxn>
                <a:cxn ang="0">
                  <a:pos x="356" y="140"/>
                </a:cxn>
                <a:cxn ang="0">
                  <a:pos x="356" y="159"/>
                </a:cxn>
                <a:cxn ang="0">
                  <a:pos x="356" y="203"/>
                </a:cxn>
                <a:cxn ang="0">
                  <a:pos x="351" y="254"/>
                </a:cxn>
                <a:cxn ang="0">
                  <a:pos x="342" y="304"/>
                </a:cxn>
                <a:cxn ang="0">
                  <a:pos x="332" y="351"/>
                </a:cxn>
                <a:cxn ang="0">
                  <a:pos x="326" y="371"/>
                </a:cxn>
                <a:cxn ang="0">
                  <a:pos x="298" y="420"/>
                </a:cxn>
                <a:cxn ang="0">
                  <a:pos x="243" y="491"/>
                </a:cxn>
                <a:cxn ang="0">
                  <a:pos x="179" y="563"/>
                </a:cxn>
                <a:cxn ang="0">
                  <a:pos x="113" y="629"/>
                </a:cxn>
                <a:cxn ang="0">
                  <a:pos x="57" y="669"/>
                </a:cxn>
              </a:cxnLst>
              <a:rect l="0" t="0" r="r" b="b"/>
              <a:pathLst>
                <a:path w="357" h="670">
                  <a:moveTo>
                    <a:pt x="0" y="659"/>
                  </a:moveTo>
                  <a:lnTo>
                    <a:pt x="6" y="633"/>
                  </a:lnTo>
                  <a:lnTo>
                    <a:pt x="14" y="606"/>
                  </a:lnTo>
                  <a:lnTo>
                    <a:pt x="25" y="574"/>
                  </a:lnTo>
                  <a:lnTo>
                    <a:pt x="38" y="538"/>
                  </a:lnTo>
                  <a:lnTo>
                    <a:pt x="52" y="505"/>
                  </a:lnTo>
                  <a:lnTo>
                    <a:pt x="64" y="468"/>
                  </a:lnTo>
                  <a:lnTo>
                    <a:pt x="82" y="433"/>
                  </a:lnTo>
                  <a:lnTo>
                    <a:pt x="98" y="401"/>
                  </a:lnTo>
                  <a:lnTo>
                    <a:pt x="115" y="371"/>
                  </a:lnTo>
                  <a:lnTo>
                    <a:pt x="132" y="344"/>
                  </a:lnTo>
                  <a:lnTo>
                    <a:pt x="132" y="344"/>
                  </a:lnTo>
                  <a:lnTo>
                    <a:pt x="149" y="321"/>
                  </a:lnTo>
                  <a:lnTo>
                    <a:pt x="163" y="300"/>
                  </a:lnTo>
                  <a:lnTo>
                    <a:pt x="176" y="279"/>
                  </a:lnTo>
                  <a:lnTo>
                    <a:pt x="188" y="258"/>
                  </a:lnTo>
                  <a:lnTo>
                    <a:pt x="197" y="237"/>
                  </a:lnTo>
                  <a:lnTo>
                    <a:pt x="206" y="220"/>
                  </a:lnTo>
                  <a:lnTo>
                    <a:pt x="213" y="201"/>
                  </a:lnTo>
                  <a:lnTo>
                    <a:pt x="218" y="184"/>
                  </a:lnTo>
                  <a:lnTo>
                    <a:pt x="223" y="168"/>
                  </a:lnTo>
                  <a:lnTo>
                    <a:pt x="227" y="150"/>
                  </a:lnTo>
                  <a:lnTo>
                    <a:pt x="227" y="150"/>
                  </a:lnTo>
                  <a:lnTo>
                    <a:pt x="231" y="134"/>
                  </a:lnTo>
                  <a:lnTo>
                    <a:pt x="238" y="117"/>
                  </a:lnTo>
                  <a:lnTo>
                    <a:pt x="246" y="97"/>
                  </a:lnTo>
                  <a:lnTo>
                    <a:pt x="257" y="79"/>
                  </a:lnTo>
                  <a:lnTo>
                    <a:pt x="269" y="60"/>
                  </a:lnTo>
                  <a:lnTo>
                    <a:pt x="282" y="41"/>
                  </a:lnTo>
                  <a:lnTo>
                    <a:pt x="294" y="26"/>
                  </a:lnTo>
                  <a:lnTo>
                    <a:pt x="309" y="14"/>
                  </a:lnTo>
                  <a:lnTo>
                    <a:pt x="324" y="3"/>
                  </a:lnTo>
                  <a:lnTo>
                    <a:pt x="338" y="0"/>
                  </a:lnTo>
                  <a:lnTo>
                    <a:pt x="338" y="0"/>
                  </a:lnTo>
                  <a:lnTo>
                    <a:pt x="338" y="1"/>
                  </a:lnTo>
                  <a:lnTo>
                    <a:pt x="338" y="7"/>
                  </a:lnTo>
                  <a:lnTo>
                    <a:pt x="342" y="18"/>
                  </a:lnTo>
                  <a:lnTo>
                    <a:pt x="345" y="33"/>
                  </a:lnTo>
                  <a:lnTo>
                    <a:pt x="347" y="48"/>
                  </a:lnTo>
                  <a:lnTo>
                    <a:pt x="349" y="67"/>
                  </a:lnTo>
                  <a:lnTo>
                    <a:pt x="351" y="85"/>
                  </a:lnTo>
                  <a:lnTo>
                    <a:pt x="356" y="104"/>
                  </a:lnTo>
                  <a:lnTo>
                    <a:pt x="356" y="122"/>
                  </a:lnTo>
                  <a:lnTo>
                    <a:pt x="356" y="140"/>
                  </a:lnTo>
                  <a:lnTo>
                    <a:pt x="356" y="140"/>
                  </a:lnTo>
                  <a:lnTo>
                    <a:pt x="356" y="159"/>
                  </a:lnTo>
                  <a:lnTo>
                    <a:pt x="356" y="180"/>
                  </a:lnTo>
                  <a:lnTo>
                    <a:pt x="356" y="203"/>
                  </a:lnTo>
                  <a:lnTo>
                    <a:pt x="351" y="228"/>
                  </a:lnTo>
                  <a:lnTo>
                    <a:pt x="351" y="254"/>
                  </a:lnTo>
                  <a:lnTo>
                    <a:pt x="347" y="279"/>
                  </a:lnTo>
                  <a:lnTo>
                    <a:pt x="342" y="304"/>
                  </a:lnTo>
                  <a:lnTo>
                    <a:pt x="338" y="330"/>
                  </a:lnTo>
                  <a:lnTo>
                    <a:pt x="332" y="351"/>
                  </a:lnTo>
                  <a:lnTo>
                    <a:pt x="326" y="371"/>
                  </a:lnTo>
                  <a:lnTo>
                    <a:pt x="326" y="371"/>
                  </a:lnTo>
                  <a:lnTo>
                    <a:pt x="315" y="392"/>
                  </a:lnTo>
                  <a:lnTo>
                    <a:pt x="298" y="420"/>
                  </a:lnTo>
                  <a:lnTo>
                    <a:pt x="273" y="454"/>
                  </a:lnTo>
                  <a:lnTo>
                    <a:pt x="243" y="491"/>
                  </a:lnTo>
                  <a:lnTo>
                    <a:pt x="214" y="528"/>
                  </a:lnTo>
                  <a:lnTo>
                    <a:pt x="179" y="563"/>
                  </a:lnTo>
                  <a:lnTo>
                    <a:pt x="145" y="599"/>
                  </a:lnTo>
                  <a:lnTo>
                    <a:pt x="113" y="629"/>
                  </a:lnTo>
                  <a:lnTo>
                    <a:pt x="82" y="654"/>
                  </a:lnTo>
                  <a:lnTo>
                    <a:pt x="57" y="66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40" name="Freeform 1164"/>
            <p:cNvSpPr>
              <a:spLocks/>
            </p:cNvSpPr>
            <p:nvPr/>
          </p:nvSpPr>
          <p:spPr bwMode="auto">
            <a:xfrm>
              <a:off x="3521" y="1865"/>
              <a:ext cx="370" cy="670"/>
            </a:xfrm>
            <a:custGeom>
              <a:avLst/>
              <a:gdLst/>
              <a:ahLst/>
              <a:cxnLst>
                <a:cxn ang="0">
                  <a:pos x="7" y="633"/>
                </a:cxn>
                <a:cxn ang="0">
                  <a:pos x="26" y="574"/>
                </a:cxn>
                <a:cxn ang="0">
                  <a:pos x="51" y="505"/>
                </a:cxn>
                <a:cxn ang="0">
                  <a:pos x="83" y="433"/>
                </a:cxn>
                <a:cxn ang="0">
                  <a:pos x="117" y="371"/>
                </a:cxn>
                <a:cxn ang="0">
                  <a:pos x="134" y="344"/>
                </a:cxn>
                <a:cxn ang="0">
                  <a:pos x="166" y="300"/>
                </a:cxn>
                <a:cxn ang="0">
                  <a:pos x="189" y="258"/>
                </a:cxn>
                <a:cxn ang="0">
                  <a:pos x="208" y="220"/>
                </a:cxn>
                <a:cxn ang="0">
                  <a:pos x="219" y="184"/>
                </a:cxn>
                <a:cxn ang="0">
                  <a:pos x="226" y="150"/>
                </a:cxn>
                <a:cxn ang="0">
                  <a:pos x="231" y="134"/>
                </a:cxn>
                <a:cxn ang="0">
                  <a:pos x="248" y="97"/>
                </a:cxn>
                <a:cxn ang="0">
                  <a:pos x="269" y="60"/>
                </a:cxn>
                <a:cxn ang="0">
                  <a:pos x="297" y="26"/>
                </a:cxn>
                <a:cxn ang="0">
                  <a:pos x="324" y="3"/>
                </a:cxn>
                <a:cxn ang="0">
                  <a:pos x="339" y="0"/>
                </a:cxn>
                <a:cxn ang="0">
                  <a:pos x="341" y="7"/>
                </a:cxn>
                <a:cxn ang="0">
                  <a:pos x="348" y="33"/>
                </a:cxn>
                <a:cxn ang="0">
                  <a:pos x="351" y="67"/>
                </a:cxn>
                <a:cxn ang="0">
                  <a:pos x="355" y="104"/>
                </a:cxn>
                <a:cxn ang="0">
                  <a:pos x="358" y="140"/>
                </a:cxn>
                <a:cxn ang="0">
                  <a:pos x="358" y="159"/>
                </a:cxn>
                <a:cxn ang="0">
                  <a:pos x="355" y="203"/>
                </a:cxn>
                <a:cxn ang="0">
                  <a:pos x="351" y="254"/>
                </a:cxn>
                <a:cxn ang="0">
                  <a:pos x="345" y="304"/>
                </a:cxn>
                <a:cxn ang="0">
                  <a:pos x="334" y="351"/>
                </a:cxn>
                <a:cxn ang="0">
                  <a:pos x="328" y="371"/>
                </a:cxn>
                <a:cxn ang="0">
                  <a:pos x="299" y="420"/>
                </a:cxn>
                <a:cxn ang="0">
                  <a:pos x="246" y="491"/>
                </a:cxn>
                <a:cxn ang="0">
                  <a:pos x="180" y="563"/>
                </a:cxn>
                <a:cxn ang="0">
                  <a:pos x="113" y="629"/>
                </a:cxn>
                <a:cxn ang="0">
                  <a:pos x="56" y="669"/>
                </a:cxn>
              </a:cxnLst>
              <a:rect l="0" t="0" r="r" b="b"/>
              <a:pathLst>
                <a:path w="359" h="670">
                  <a:moveTo>
                    <a:pt x="0" y="659"/>
                  </a:moveTo>
                  <a:lnTo>
                    <a:pt x="7" y="633"/>
                  </a:lnTo>
                  <a:lnTo>
                    <a:pt x="16" y="606"/>
                  </a:lnTo>
                  <a:lnTo>
                    <a:pt x="26" y="574"/>
                  </a:lnTo>
                  <a:lnTo>
                    <a:pt x="37" y="538"/>
                  </a:lnTo>
                  <a:lnTo>
                    <a:pt x="51" y="505"/>
                  </a:lnTo>
                  <a:lnTo>
                    <a:pt x="67" y="468"/>
                  </a:lnTo>
                  <a:lnTo>
                    <a:pt x="83" y="433"/>
                  </a:lnTo>
                  <a:lnTo>
                    <a:pt x="99" y="401"/>
                  </a:lnTo>
                  <a:lnTo>
                    <a:pt x="117" y="371"/>
                  </a:lnTo>
                  <a:lnTo>
                    <a:pt x="134" y="344"/>
                  </a:lnTo>
                  <a:lnTo>
                    <a:pt x="134" y="344"/>
                  </a:lnTo>
                  <a:lnTo>
                    <a:pt x="150" y="321"/>
                  </a:lnTo>
                  <a:lnTo>
                    <a:pt x="166" y="300"/>
                  </a:lnTo>
                  <a:lnTo>
                    <a:pt x="178" y="279"/>
                  </a:lnTo>
                  <a:lnTo>
                    <a:pt x="189" y="258"/>
                  </a:lnTo>
                  <a:lnTo>
                    <a:pt x="200" y="237"/>
                  </a:lnTo>
                  <a:lnTo>
                    <a:pt x="208" y="220"/>
                  </a:lnTo>
                  <a:lnTo>
                    <a:pt x="214" y="201"/>
                  </a:lnTo>
                  <a:lnTo>
                    <a:pt x="219" y="184"/>
                  </a:lnTo>
                  <a:lnTo>
                    <a:pt x="225" y="168"/>
                  </a:lnTo>
                  <a:lnTo>
                    <a:pt x="226" y="150"/>
                  </a:lnTo>
                  <a:lnTo>
                    <a:pt x="226" y="150"/>
                  </a:lnTo>
                  <a:lnTo>
                    <a:pt x="231" y="134"/>
                  </a:lnTo>
                  <a:lnTo>
                    <a:pt x="240" y="117"/>
                  </a:lnTo>
                  <a:lnTo>
                    <a:pt x="248" y="97"/>
                  </a:lnTo>
                  <a:lnTo>
                    <a:pt x="258" y="79"/>
                  </a:lnTo>
                  <a:lnTo>
                    <a:pt x="269" y="60"/>
                  </a:lnTo>
                  <a:lnTo>
                    <a:pt x="281" y="41"/>
                  </a:lnTo>
                  <a:lnTo>
                    <a:pt x="297" y="26"/>
                  </a:lnTo>
                  <a:lnTo>
                    <a:pt x="311" y="14"/>
                  </a:lnTo>
                  <a:lnTo>
                    <a:pt x="324" y="3"/>
                  </a:lnTo>
                  <a:lnTo>
                    <a:pt x="339" y="0"/>
                  </a:lnTo>
                  <a:lnTo>
                    <a:pt x="339" y="0"/>
                  </a:lnTo>
                  <a:lnTo>
                    <a:pt x="341" y="1"/>
                  </a:lnTo>
                  <a:lnTo>
                    <a:pt x="341" y="7"/>
                  </a:lnTo>
                  <a:lnTo>
                    <a:pt x="343" y="18"/>
                  </a:lnTo>
                  <a:lnTo>
                    <a:pt x="348" y="33"/>
                  </a:lnTo>
                  <a:lnTo>
                    <a:pt x="350" y="48"/>
                  </a:lnTo>
                  <a:lnTo>
                    <a:pt x="351" y="67"/>
                  </a:lnTo>
                  <a:lnTo>
                    <a:pt x="353" y="85"/>
                  </a:lnTo>
                  <a:lnTo>
                    <a:pt x="355" y="104"/>
                  </a:lnTo>
                  <a:lnTo>
                    <a:pt x="358" y="122"/>
                  </a:lnTo>
                  <a:lnTo>
                    <a:pt x="358" y="140"/>
                  </a:lnTo>
                  <a:lnTo>
                    <a:pt x="358" y="140"/>
                  </a:lnTo>
                  <a:lnTo>
                    <a:pt x="358" y="159"/>
                  </a:lnTo>
                  <a:lnTo>
                    <a:pt x="358" y="180"/>
                  </a:lnTo>
                  <a:lnTo>
                    <a:pt x="355" y="203"/>
                  </a:lnTo>
                  <a:lnTo>
                    <a:pt x="353" y="228"/>
                  </a:lnTo>
                  <a:lnTo>
                    <a:pt x="351" y="254"/>
                  </a:lnTo>
                  <a:lnTo>
                    <a:pt x="350" y="279"/>
                  </a:lnTo>
                  <a:lnTo>
                    <a:pt x="345" y="304"/>
                  </a:lnTo>
                  <a:lnTo>
                    <a:pt x="341" y="330"/>
                  </a:lnTo>
                  <a:lnTo>
                    <a:pt x="334" y="351"/>
                  </a:lnTo>
                  <a:lnTo>
                    <a:pt x="328" y="371"/>
                  </a:lnTo>
                  <a:lnTo>
                    <a:pt x="328" y="371"/>
                  </a:lnTo>
                  <a:lnTo>
                    <a:pt x="318" y="392"/>
                  </a:lnTo>
                  <a:lnTo>
                    <a:pt x="299" y="420"/>
                  </a:lnTo>
                  <a:lnTo>
                    <a:pt x="276" y="454"/>
                  </a:lnTo>
                  <a:lnTo>
                    <a:pt x="246" y="491"/>
                  </a:lnTo>
                  <a:lnTo>
                    <a:pt x="214" y="528"/>
                  </a:lnTo>
                  <a:lnTo>
                    <a:pt x="180" y="563"/>
                  </a:lnTo>
                  <a:lnTo>
                    <a:pt x="147" y="599"/>
                  </a:lnTo>
                  <a:lnTo>
                    <a:pt x="113" y="629"/>
                  </a:lnTo>
                  <a:lnTo>
                    <a:pt x="83" y="654"/>
                  </a:lnTo>
                  <a:lnTo>
                    <a:pt x="56" y="669"/>
                  </a:lnTo>
                  <a:lnTo>
                    <a:pt x="0" y="659"/>
                  </a:lnTo>
                </a:path>
              </a:pathLst>
            </a:custGeom>
            <a:solidFill>
              <a:srgbClr val="FFD80F"/>
            </a:solidFill>
            <a:ln w="9525" cap="rnd">
              <a:noFill/>
              <a:round/>
              <a:headEnd/>
              <a:tailEnd/>
            </a:ln>
            <a:effectLst/>
          </p:spPr>
          <p:txBody>
            <a:bodyPr/>
            <a:lstStyle/>
            <a:p>
              <a:pPr>
                <a:defRPr/>
              </a:pPr>
              <a:endParaRPr lang="en-US" dirty="0"/>
            </a:p>
          </p:txBody>
        </p:sp>
        <p:sp>
          <p:nvSpPr>
            <p:cNvPr id="141" name="Freeform 1165"/>
            <p:cNvSpPr>
              <a:spLocks/>
            </p:cNvSpPr>
            <p:nvPr/>
          </p:nvSpPr>
          <p:spPr bwMode="auto">
            <a:xfrm>
              <a:off x="3521" y="1865"/>
              <a:ext cx="370" cy="670"/>
            </a:xfrm>
            <a:custGeom>
              <a:avLst/>
              <a:gdLst/>
              <a:ahLst/>
              <a:cxnLst>
                <a:cxn ang="0">
                  <a:pos x="7" y="633"/>
                </a:cxn>
                <a:cxn ang="0">
                  <a:pos x="26" y="574"/>
                </a:cxn>
                <a:cxn ang="0">
                  <a:pos x="51" y="505"/>
                </a:cxn>
                <a:cxn ang="0">
                  <a:pos x="83" y="433"/>
                </a:cxn>
                <a:cxn ang="0">
                  <a:pos x="117" y="371"/>
                </a:cxn>
                <a:cxn ang="0">
                  <a:pos x="134" y="344"/>
                </a:cxn>
                <a:cxn ang="0">
                  <a:pos x="166" y="300"/>
                </a:cxn>
                <a:cxn ang="0">
                  <a:pos x="189" y="258"/>
                </a:cxn>
                <a:cxn ang="0">
                  <a:pos x="208" y="220"/>
                </a:cxn>
                <a:cxn ang="0">
                  <a:pos x="219" y="184"/>
                </a:cxn>
                <a:cxn ang="0">
                  <a:pos x="226" y="150"/>
                </a:cxn>
                <a:cxn ang="0">
                  <a:pos x="231" y="134"/>
                </a:cxn>
                <a:cxn ang="0">
                  <a:pos x="248" y="97"/>
                </a:cxn>
                <a:cxn ang="0">
                  <a:pos x="269" y="60"/>
                </a:cxn>
                <a:cxn ang="0">
                  <a:pos x="297" y="26"/>
                </a:cxn>
                <a:cxn ang="0">
                  <a:pos x="324" y="3"/>
                </a:cxn>
                <a:cxn ang="0">
                  <a:pos x="339" y="0"/>
                </a:cxn>
                <a:cxn ang="0">
                  <a:pos x="341" y="7"/>
                </a:cxn>
                <a:cxn ang="0">
                  <a:pos x="348" y="33"/>
                </a:cxn>
                <a:cxn ang="0">
                  <a:pos x="351" y="67"/>
                </a:cxn>
                <a:cxn ang="0">
                  <a:pos x="355" y="104"/>
                </a:cxn>
                <a:cxn ang="0">
                  <a:pos x="358" y="140"/>
                </a:cxn>
                <a:cxn ang="0">
                  <a:pos x="358" y="159"/>
                </a:cxn>
                <a:cxn ang="0">
                  <a:pos x="355" y="203"/>
                </a:cxn>
                <a:cxn ang="0">
                  <a:pos x="351" y="254"/>
                </a:cxn>
                <a:cxn ang="0">
                  <a:pos x="345" y="304"/>
                </a:cxn>
                <a:cxn ang="0">
                  <a:pos x="334" y="351"/>
                </a:cxn>
                <a:cxn ang="0">
                  <a:pos x="328" y="371"/>
                </a:cxn>
                <a:cxn ang="0">
                  <a:pos x="299" y="420"/>
                </a:cxn>
                <a:cxn ang="0">
                  <a:pos x="246" y="491"/>
                </a:cxn>
                <a:cxn ang="0">
                  <a:pos x="180" y="563"/>
                </a:cxn>
                <a:cxn ang="0">
                  <a:pos x="113" y="629"/>
                </a:cxn>
                <a:cxn ang="0">
                  <a:pos x="56" y="669"/>
                </a:cxn>
              </a:cxnLst>
              <a:rect l="0" t="0" r="r" b="b"/>
              <a:pathLst>
                <a:path w="359" h="670">
                  <a:moveTo>
                    <a:pt x="0" y="659"/>
                  </a:moveTo>
                  <a:lnTo>
                    <a:pt x="7" y="633"/>
                  </a:lnTo>
                  <a:lnTo>
                    <a:pt x="16" y="606"/>
                  </a:lnTo>
                  <a:lnTo>
                    <a:pt x="26" y="574"/>
                  </a:lnTo>
                  <a:lnTo>
                    <a:pt x="37" y="538"/>
                  </a:lnTo>
                  <a:lnTo>
                    <a:pt x="51" y="505"/>
                  </a:lnTo>
                  <a:lnTo>
                    <a:pt x="67" y="468"/>
                  </a:lnTo>
                  <a:lnTo>
                    <a:pt x="83" y="433"/>
                  </a:lnTo>
                  <a:lnTo>
                    <a:pt x="99" y="401"/>
                  </a:lnTo>
                  <a:lnTo>
                    <a:pt x="117" y="371"/>
                  </a:lnTo>
                  <a:lnTo>
                    <a:pt x="134" y="344"/>
                  </a:lnTo>
                  <a:lnTo>
                    <a:pt x="134" y="344"/>
                  </a:lnTo>
                  <a:lnTo>
                    <a:pt x="150" y="321"/>
                  </a:lnTo>
                  <a:lnTo>
                    <a:pt x="166" y="300"/>
                  </a:lnTo>
                  <a:lnTo>
                    <a:pt x="178" y="279"/>
                  </a:lnTo>
                  <a:lnTo>
                    <a:pt x="189" y="258"/>
                  </a:lnTo>
                  <a:lnTo>
                    <a:pt x="200" y="237"/>
                  </a:lnTo>
                  <a:lnTo>
                    <a:pt x="208" y="220"/>
                  </a:lnTo>
                  <a:lnTo>
                    <a:pt x="214" y="201"/>
                  </a:lnTo>
                  <a:lnTo>
                    <a:pt x="219" y="184"/>
                  </a:lnTo>
                  <a:lnTo>
                    <a:pt x="225" y="168"/>
                  </a:lnTo>
                  <a:lnTo>
                    <a:pt x="226" y="150"/>
                  </a:lnTo>
                  <a:lnTo>
                    <a:pt x="226" y="150"/>
                  </a:lnTo>
                  <a:lnTo>
                    <a:pt x="231" y="134"/>
                  </a:lnTo>
                  <a:lnTo>
                    <a:pt x="240" y="117"/>
                  </a:lnTo>
                  <a:lnTo>
                    <a:pt x="248" y="97"/>
                  </a:lnTo>
                  <a:lnTo>
                    <a:pt x="258" y="79"/>
                  </a:lnTo>
                  <a:lnTo>
                    <a:pt x="269" y="60"/>
                  </a:lnTo>
                  <a:lnTo>
                    <a:pt x="281" y="41"/>
                  </a:lnTo>
                  <a:lnTo>
                    <a:pt x="297" y="26"/>
                  </a:lnTo>
                  <a:lnTo>
                    <a:pt x="311" y="14"/>
                  </a:lnTo>
                  <a:lnTo>
                    <a:pt x="324" y="3"/>
                  </a:lnTo>
                  <a:lnTo>
                    <a:pt x="339" y="0"/>
                  </a:lnTo>
                  <a:lnTo>
                    <a:pt x="339" y="0"/>
                  </a:lnTo>
                  <a:lnTo>
                    <a:pt x="341" y="1"/>
                  </a:lnTo>
                  <a:lnTo>
                    <a:pt x="341" y="7"/>
                  </a:lnTo>
                  <a:lnTo>
                    <a:pt x="343" y="18"/>
                  </a:lnTo>
                  <a:lnTo>
                    <a:pt x="348" y="33"/>
                  </a:lnTo>
                  <a:lnTo>
                    <a:pt x="350" y="48"/>
                  </a:lnTo>
                  <a:lnTo>
                    <a:pt x="351" y="67"/>
                  </a:lnTo>
                  <a:lnTo>
                    <a:pt x="353" y="85"/>
                  </a:lnTo>
                  <a:lnTo>
                    <a:pt x="355" y="104"/>
                  </a:lnTo>
                  <a:lnTo>
                    <a:pt x="358" y="122"/>
                  </a:lnTo>
                  <a:lnTo>
                    <a:pt x="358" y="140"/>
                  </a:lnTo>
                  <a:lnTo>
                    <a:pt x="358" y="140"/>
                  </a:lnTo>
                  <a:lnTo>
                    <a:pt x="358" y="159"/>
                  </a:lnTo>
                  <a:lnTo>
                    <a:pt x="358" y="180"/>
                  </a:lnTo>
                  <a:lnTo>
                    <a:pt x="355" y="203"/>
                  </a:lnTo>
                  <a:lnTo>
                    <a:pt x="353" y="228"/>
                  </a:lnTo>
                  <a:lnTo>
                    <a:pt x="351" y="254"/>
                  </a:lnTo>
                  <a:lnTo>
                    <a:pt x="350" y="279"/>
                  </a:lnTo>
                  <a:lnTo>
                    <a:pt x="345" y="304"/>
                  </a:lnTo>
                  <a:lnTo>
                    <a:pt x="341" y="330"/>
                  </a:lnTo>
                  <a:lnTo>
                    <a:pt x="334" y="351"/>
                  </a:lnTo>
                  <a:lnTo>
                    <a:pt x="328" y="371"/>
                  </a:lnTo>
                  <a:lnTo>
                    <a:pt x="328" y="371"/>
                  </a:lnTo>
                  <a:lnTo>
                    <a:pt x="318" y="392"/>
                  </a:lnTo>
                  <a:lnTo>
                    <a:pt x="299" y="420"/>
                  </a:lnTo>
                  <a:lnTo>
                    <a:pt x="276" y="454"/>
                  </a:lnTo>
                  <a:lnTo>
                    <a:pt x="246" y="491"/>
                  </a:lnTo>
                  <a:lnTo>
                    <a:pt x="214" y="528"/>
                  </a:lnTo>
                  <a:lnTo>
                    <a:pt x="180" y="563"/>
                  </a:lnTo>
                  <a:lnTo>
                    <a:pt x="147" y="599"/>
                  </a:lnTo>
                  <a:lnTo>
                    <a:pt x="113" y="629"/>
                  </a:lnTo>
                  <a:lnTo>
                    <a:pt x="83" y="654"/>
                  </a:lnTo>
                  <a:lnTo>
                    <a:pt x="56" y="66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42" name="Freeform 1166"/>
            <p:cNvSpPr>
              <a:spLocks/>
            </p:cNvSpPr>
            <p:nvPr/>
          </p:nvSpPr>
          <p:spPr bwMode="auto">
            <a:xfrm>
              <a:off x="3477" y="2063"/>
              <a:ext cx="451" cy="596"/>
            </a:xfrm>
            <a:custGeom>
              <a:avLst/>
              <a:gdLst/>
              <a:ahLst/>
              <a:cxnLst>
                <a:cxn ang="0">
                  <a:pos x="0" y="595"/>
                </a:cxn>
                <a:cxn ang="0">
                  <a:pos x="12" y="574"/>
                </a:cxn>
                <a:cxn ang="0">
                  <a:pos x="29" y="548"/>
                </a:cxn>
                <a:cxn ang="0">
                  <a:pos x="48" y="518"/>
                </a:cxn>
                <a:cxn ang="0">
                  <a:pos x="73" y="483"/>
                </a:cxn>
                <a:cxn ang="0">
                  <a:pos x="99" y="449"/>
                </a:cxn>
                <a:cxn ang="0">
                  <a:pos x="126" y="414"/>
                </a:cxn>
                <a:cxn ang="0">
                  <a:pos x="156" y="380"/>
                </a:cxn>
                <a:cxn ang="0">
                  <a:pos x="186" y="348"/>
                </a:cxn>
                <a:cxn ang="0">
                  <a:pos x="217" y="322"/>
                </a:cxn>
                <a:cxn ang="0">
                  <a:pos x="249" y="298"/>
                </a:cxn>
                <a:cxn ang="0">
                  <a:pos x="249" y="298"/>
                </a:cxn>
                <a:cxn ang="0">
                  <a:pos x="251" y="296"/>
                </a:cxn>
                <a:cxn ang="0">
                  <a:pos x="258" y="290"/>
                </a:cxn>
                <a:cxn ang="0">
                  <a:pos x="268" y="281"/>
                </a:cxn>
                <a:cxn ang="0">
                  <a:pos x="281" y="269"/>
                </a:cxn>
                <a:cxn ang="0">
                  <a:pos x="293" y="251"/>
                </a:cxn>
                <a:cxn ang="0">
                  <a:pos x="311" y="235"/>
                </a:cxn>
                <a:cxn ang="0">
                  <a:pos x="327" y="216"/>
                </a:cxn>
                <a:cxn ang="0">
                  <a:pos x="341" y="195"/>
                </a:cxn>
                <a:cxn ang="0">
                  <a:pos x="357" y="174"/>
                </a:cxn>
                <a:cxn ang="0">
                  <a:pos x="367" y="152"/>
                </a:cxn>
                <a:cxn ang="0">
                  <a:pos x="367" y="152"/>
                </a:cxn>
                <a:cxn ang="0">
                  <a:pos x="378" y="131"/>
                </a:cxn>
                <a:cxn ang="0">
                  <a:pos x="389" y="113"/>
                </a:cxn>
                <a:cxn ang="0">
                  <a:pos x="399" y="98"/>
                </a:cxn>
                <a:cxn ang="0">
                  <a:pos x="408" y="83"/>
                </a:cxn>
                <a:cxn ang="0">
                  <a:pos x="413" y="69"/>
                </a:cxn>
                <a:cxn ang="0">
                  <a:pos x="422" y="56"/>
                </a:cxn>
                <a:cxn ang="0">
                  <a:pos x="426" y="43"/>
                </a:cxn>
                <a:cxn ang="0">
                  <a:pos x="433" y="30"/>
                </a:cxn>
                <a:cxn ang="0">
                  <a:pos x="437" y="16"/>
                </a:cxn>
                <a:cxn ang="0">
                  <a:pos x="438" y="0"/>
                </a:cxn>
                <a:cxn ang="0">
                  <a:pos x="438" y="0"/>
                </a:cxn>
                <a:cxn ang="0">
                  <a:pos x="438" y="5"/>
                </a:cxn>
                <a:cxn ang="0">
                  <a:pos x="443" y="25"/>
                </a:cxn>
                <a:cxn ang="0">
                  <a:pos x="445" y="50"/>
                </a:cxn>
                <a:cxn ang="0">
                  <a:pos x="447" y="83"/>
                </a:cxn>
                <a:cxn ang="0">
                  <a:pos x="450" y="122"/>
                </a:cxn>
                <a:cxn ang="0">
                  <a:pos x="450" y="161"/>
                </a:cxn>
                <a:cxn ang="0">
                  <a:pos x="447" y="203"/>
                </a:cxn>
                <a:cxn ang="0">
                  <a:pos x="443" y="244"/>
                </a:cxn>
                <a:cxn ang="0">
                  <a:pos x="435" y="277"/>
                </a:cxn>
                <a:cxn ang="0">
                  <a:pos x="420" y="309"/>
                </a:cxn>
                <a:cxn ang="0">
                  <a:pos x="420" y="309"/>
                </a:cxn>
                <a:cxn ang="0">
                  <a:pos x="401" y="336"/>
                </a:cxn>
                <a:cxn ang="0">
                  <a:pos x="373" y="366"/>
                </a:cxn>
                <a:cxn ang="0">
                  <a:pos x="341" y="397"/>
                </a:cxn>
                <a:cxn ang="0">
                  <a:pos x="306" y="426"/>
                </a:cxn>
                <a:cxn ang="0">
                  <a:pos x="268" y="454"/>
                </a:cxn>
                <a:cxn ang="0">
                  <a:pos x="232" y="481"/>
                </a:cxn>
                <a:cxn ang="0">
                  <a:pos x="194" y="504"/>
                </a:cxn>
                <a:cxn ang="0">
                  <a:pos x="162" y="525"/>
                </a:cxn>
                <a:cxn ang="0">
                  <a:pos x="135" y="541"/>
                </a:cxn>
                <a:cxn ang="0">
                  <a:pos x="113" y="551"/>
                </a:cxn>
                <a:cxn ang="0">
                  <a:pos x="0" y="595"/>
                </a:cxn>
              </a:cxnLst>
              <a:rect l="0" t="0" r="r" b="b"/>
              <a:pathLst>
                <a:path w="451" h="596">
                  <a:moveTo>
                    <a:pt x="0" y="595"/>
                  </a:moveTo>
                  <a:lnTo>
                    <a:pt x="12" y="574"/>
                  </a:lnTo>
                  <a:lnTo>
                    <a:pt x="29" y="548"/>
                  </a:lnTo>
                  <a:lnTo>
                    <a:pt x="48" y="518"/>
                  </a:lnTo>
                  <a:lnTo>
                    <a:pt x="73" y="483"/>
                  </a:lnTo>
                  <a:lnTo>
                    <a:pt x="99" y="449"/>
                  </a:lnTo>
                  <a:lnTo>
                    <a:pt x="126" y="414"/>
                  </a:lnTo>
                  <a:lnTo>
                    <a:pt x="156" y="380"/>
                  </a:lnTo>
                  <a:lnTo>
                    <a:pt x="186" y="348"/>
                  </a:lnTo>
                  <a:lnTo>
                    <a:pt x="217" y="322"/>
                  </a:lnTo>
                  <a:lnTo>
                    <a:pt x="249" y="298"/>
                  </a:lnTo>
                  <a:lnTo>
                    <a:pt x="249" y="298"/>
                  </a:lnTo>
                  <a:lnTo>
                    <a:pt x="251" y="296"/>
                  </a:lnTo>
                  <a:lnTo>
                    <a:pt x="258" y="290"/>
                  </a:lnTo>
                  <a:lnTo>
                    <a:pt x="268" y="281"/>
                  </a:lnTo>
                  <a:lnTo>
                    <a:pt x="281" y="269"/>
                  </a:lnTo>
                  <a:lnTo>
                    <a:pt x="293" y="251"/>
                  </a:lnTo>
                  <a:lnTo>
                    <a:pt x="311" y="235"/>
                  </a:lnTo>
                  <a:lnTo>
                    <a:pt x="327" y="216"/>
                  </a:lnTo>
                  <a:lnTo>
                    <a:pt x="341" y="195"/>
                  </a:lnTo>
                  <a:lnTo>
                    <a:pt x="357" y="174"/>
                  </a:lnTo>
                  <a:lnTo>
                    <a:pt x="367" y="152"/>
                  </a:lnTo>
                  <a:lnTo>
                    <a:pt x="367" y="152"/>
                  </a:lnTo>
                  <a:lnTo>
                    <a:pt x="378" y="131"/>
                  </a:lnTo>
                  <a:lnTo>
                    <a:pt x="389" y="113"/>
                  </a:lnTo>
                  <a:lnTo>
                    <a:pt x="399" y="98"/>
                  </a:lnTo>
                  <a:lnTo>
                    <a:pt x="408" y="83"/>
                  </a:lnTo>
                  <a:lnTo>
                    <a:pt x="413" y="69"/>
                  </a:lnTo>
                  <a:lnTo>
                    <a:pt x="422" y="56"/>
                  </a:lnTo>
                  <a:lnTo>
                    <a:pt x="426" y="43"/>
                  </a:lnTo>
                  <a:lnTo>
                    <a:pt x="433" y="30"/>
                  </a:lnTo>
                  <a:lnTo>
                    <a:pt x="437" y="16"/>
                  </a:lnTo>
                  <a:lnTo>
                    <a:pt x="438" y="0"/>
                  </a:lnTo>
                  <a:lnTo>
                    <a:pt x="438" y="0"/>
                  </a:lnTo>
                  <a:lnTo>
                    <a:pt x="438" y="5"/>
                  </a:lnTo>
                  <a:lnTo>
                    <a:pt x="443" y="25"/>
                  </a:lnTo>
                  <a:lnTo>
                    <a:pt x="445" y="50"/>
                  </a:lnTo>
                  <a:lnTo>
                    <a:pt x="447" y="83"/>
                  </a:lnTo>
                  <a:lnTo>
                    <a:pt x="450" y="122"/>
                  </a:lnTo>
                  <a:lnTo>
                    <a:pt x="450" y="161"/>
                  </a:lnTo>
                  <a:lnTo>
                    <a:pt x="447" y="203"/>
                  </a:lnTo>
                  <a:lnTo>
                    <a:pt x="443" y="244"/>
                  </a:lnTo>
                  <a:lnTo>
                    <a:pt x="435" y="277"/>
                  </a:lnTo>
                  <a:lnTo>
                    <a:pt x="420" y="309"/>
                  </a:lnTo>
                  <a:lnTo>
                    <a:pt x="420" y="309"/>
                  </a:lnTo>
                  <a:lnTo>
                    <a:pt x="401" y="336"/>
                  </a:lnTo>
                  <a:lnTo>
                    <a:pt x="373" y="366"/>
                  </a:lnTo>
                  <a:lnTo>
                    <a:pt x="341" y="397"/>
                  </a:lnTo>
                  <a:lnTo>
                    <a:pt x="306" y="426"/>
                  </a:lnTo>
                  <a:lnTo>
                    <a:pt x="268" y="454"/>
                  </a:lnTo>
                  <a:lnTo>
                    <a:pt x="232" y="481"/>
                  </a:lnTo>
                  <a:lnTo>
                    <a:pt x="194" y="504"/>
                  </a:lnTo>
                  <a:lnTo>
                    <a:pt x="162" y="525"/>
                  </a:lnTo>
                  <a:lnTo>
                    <a:pt x="135" y="541"/>
                  </a:lnTo>
                  <a:lnTo>
                    <a:pt x="113" y="551"/>
                  </a:lnTo>
                  <a:lnTo>
                    <a:pt x="0" y="595"/>
                  </a:lnTo>
                </a:path>
              </a:pathLst>
            </a:custGeom>
            <a:solidFill>
              <a:srgbClr val="7C6000"/>
            </a:solidFill>
            <a:ln w="9525" cap="rnd">
              <a:noFill/>
              <a:round/>
              <a:headEnd/>
              <a:tailEnd/>
            </a:ln>
            <a:effectLst/>
          </p:spPr>
          <p:txBody>
            <a:bodyPr/>
            <a:lstStyle/>
            <a:p>
              <a:pPr>
                <a:defRPr/>
              </a:pPr>
              <a:endParaRPr lang="en-US" dirty="0"/>
            </a:p>
          </p:txBody>
        </p:sp>
        <p:sp>
          <p:nvSpPr>
            <p:cNvPr id="143" name="Freeform 1167"/>
            <p:cNvSpPr>
              <a:spLocks/>
            </p:cNvSpPr>
            <p:nvPr/>
          </p:nvSpPr>
          <p:spPr bwMode="auto">
            <a:xfrm>
              <a:off x="3477" y="2063"/>
              <a:ext cx="451" cy="596"/>
            </a:xfrm>
            <a:custGeom>
              <a:avLst/>
              <a:gdLst/>
              <a:ahLst/>
              <a:cxnLst>
                <a:cxn ang="0">
                  <a:pos x="0" y="595"/>
                </a:cxn>
                <a:cxn ang="0">
                  <a:pos x="12" y="574"/>
                </a:cxn>
                <a:cxn ang="0">
                  <a:pos x="29" y="548"/>
                </a:cxn>
                <a:cxn ang="0">
                  <a:pos x="48" y="518"/>
                </a:cxn>
                <a:cxn ang="0">
                  <a:pos x="73" y="483"/>
                </a:cxn>
                <a:cxn ang="0">
                  <a:pos x="99" y="449"/>
                </a:cxn>
                <a:cxn ang="0">
                  <a:pos x="126" y="414"/>
                </a:cxn>
                <a:cxn ang="0">
                  <a:pos x="156" y="380"/>
                </a:cxn>
                <a:cxn ang="0">
                  <a:pos x="186" y="348"/>
                </a:cxn>
                <a:cxn ang="0">
                  <a:pos x="217" y="322"/>
                </a:cxn>
                <a:cxn ang="0">
                  <a:pos x="249" y="298"/>
                </a:cxn>
                <a:cxn ang="0">
                  <a:pos x="249" y="298"/>
                </a:cxn>
                <a:cxn ang="0">
                  <a:pos x="251" y="296"/>
                </a:cxn>
                <a:cxn ang="0">
                  <a:pos x="258" y="290"/>
                </a:cxn>
                <a:cxn ang="0">
                  <a:pos x="268" y="281"/>
                </a:cxn>
                <a:cxn ang="0">
                  <a:pos x="281" y="269"/>
                </a:cxn>
                <a:cxn ang="0">
                  <a:pos x="293" y="251"/>
                </a:cxn>
                <a:cxn ang="0">
                  <a:pos x="311" y="235"/>
                </a:cxn>
                <a:cxn ang="0">
                  <a:pos x="327" y="216"/>
                </a:cxn>
                <a:cxn ang="0">
                  <a:pos x="341" y="195"/>
                </a:cxn>
                <a:cxn ang="0">
                  <a:pos x="357" y="174"/>
                </a:cxn>
                <a:cxn ang="0">
                  <a:pos x="367" y="152"/>
                </a:cxn>
                <a:cxn ang="0">
                  <a:pos x="367" y="152"/>
                </a:cxn>
                <a:cxn ang="0">
                  <a:pos x="378" y="131"/>
                </a:cxn>
                <a:cxn ang="0">
                  <a:pos x="389" y="113"/>
                </a:cxn>
                <a:cxn ang="0">
                  <a:pos x="399" y="98"/>
                </a:cxn>
                <a:cxn ang="0">
                  <a:pos x="408" y="83"/>
                </a:cxn>
                <a:cxn ang="0">
                  <a:pos x="413" y="69"/>
                </a:cxn>
                <a:cxn ang="0">
                  <a:pos x="422" y="56"/>
                </a:cxn>
                <a:cxn ang="0">
                  <a:pos x="426" y="43"/>
                </a:cxn>
                <a:cxn ang="0">
                  <a:pos x="433" y="30"/>
                </a:cxn>
                <a:cxn ang="0">
                  <a:pos x="437" y="16"/>
                </a:cxn>
                <a:cxn ang="0">
                  <a:pos x="438" y="0"/>
                </a:cxn>
                <a:cxn ang="0">
                  <a:pos x="438" y="0"/>
                </a:cxn>
                <a:cxn ang="0">
                  <a:pos x="438" y="5"/>
                </a:cxn>
                <a:cxn ang="0">
                  <a:pos x="443" y="25"/>
                </a:cxn>
                <a:cxn ang="0">
                  <a:pos x="445" y="50"/>
                </a:cxn>
                <a:cxn ang="0">
                  <a:pos x="447" y="83"/>
                </a:cxn>
                <a:cxn ang="0">
                  <a:pos x="450" y="122"/>
                </a:cxn>
                <a:cxn ang="0">
                  <a:pos x="450" y="161"/>
                </a:cxn>
                <a:cxn ang="0">
                  <a:pos x="447" y="203"/>
                </a:cxn>
                <a:cxn ang="0">
                  <a:pos x="443" y="244"/>
                </a:cxn>
                <a:cxn ang="0">
                  <a:pos x="435" y="277"/>
                </a:cxn>
                <a:cxn ang="0">
                  <a:pos x="420" y="309"/>
                </a:cxn>
                <a:cxn ang="0">
                  <a:pos x="420" y="309"/>
                </a:cxn>
                <a:cxn ang="0">
                  <a:pos x="401" y="336"/>
                </a:cxn>
                <a:cxn ang="0">
                  <a:pos x="373" y="366"/>
                </a:cxn>
                <a:cxn ang="0">
                  <a:pos x="341" y="397"/>
                </a:cxn>
                <a:cxn ang="0">
                  <a:pos x="306" y="426"/>
                </a:cxn>
                <a:cxn ang="0">
                  <a:pos x="268" y="454"/>
                </a:cxn>
                <a:cxn ang="0">
                  <a:pos x="232" y="481"/>
                </a:cxn>
                <a:cxn ang="0">
                  <a:pos x="194" y="504"/>
                </a:cxn>
                <a:cxn ang="0">
                  <a:pos x="162" y="525"/>
                </a:cxn>
                <a:cxn ang="0">
                  <a:pos x="135" y="541"/>
                </a:cxn>
                <a:cxn ang="0">
                  <a:pos x="113" y="551"/>
                </a:cxn>
              </a:cxnLst>
              <a:rect l="0" t="0" r="r" b="b"/>
              <a:pathLst>
                <a:path w="451" h="596">
                  <a:moveTo>
                    <a:pt x="0" y="595"/>
                  </a:moveTo>
                  <a:lnTo>
                    <a:pt x="12" y="574"/>
                  </a:lnTo>
                  <a:lnTo>
                    <a:pt x="29" y="548"/>
                  </a:lnTo>
                  <a:lnTo>
                    <a:pt x="48" y="518"/>
                  </a:lnTo>
                  <a:lnTo>
                    <a:pt x="73" y="483"/>
                  </a:lnTo>
                  <a:lnTo>
                    <a:pt x="99" y="449"/>
                  </a:lnTo>
                  <a:lnTo>
                    <a:pt x="126" y="414"/>
                  </a:lnTo>
                  <a:lnTo>
                    <a:pt x="156" y="380"/>
                  </a:lnTo>
                  <a:lnTo>
                    <a:pt x="186" y="348"/>
                  </a:lnTo>
                  <a:lnTo>
                    <a:pt x="217" y="322"/>
                  </a:lnTo>
                  <a:lnTo>
                    <a:pt x="249" y="298"/>
                  </a:lnTo>
                  <a:lnTo>
                    <a:pt x="249" y="298"/>
                  </a:lnTo>
                  <a:lnTo>
                    <a:pt x="251" y="296"/>
                  </a:lnTo>
                  <a:lnTo>
                    <a:pt x="258" y="290"/>
                  </a:lnTo>
                  <a:lnTo>
                    <a:pt x="268" y="281"/>
                  </a:lnTo>
                  <a:lnTo>
                    <a:pt x="281" y="269"/>
                  </a:lnTo>
                  <a:lnTo>
                    <a:pt x="293" y="251"/>
                  </a:lnTo>
                  <a:lnTo>
                    <a:pt x="311" y="235"/>
                  </a:lnTo>
                  <a:lnTo>
                    <a:pt x="327" y="216"/>
                  </a:lnTo>
                  <a:lnTo>
                    <a:pt x="341" y="195"/>
                  </a:lnTo>
                  <a:lnTo>
                    <a:pt x="357" y="174"/>
                  </a:lnTo>
                  <a:lnTo>
                    <a:pt x="367" y="152"/>
                  </a:lnTo>
                  <a:lnTo>
                    <a:pt x="367" y="152"/>
                  </a:lnTo>
                  <a:lnTo>
                    <a:pt x="378" y="131"/>
                  </a:lnTo>
                  <a:lnTo>
                    <a:pt x="389" y="113"/>
                  </a:lnTo>
                  <a:lnTo>
                    <a:pt x="399" y="98"/>
                  </a:lnTo>
                  <a:lnTo>
                    <a:pt x="408" y="83"/>
                  </a:lnTo>
                  <a:lnTo>
                    <a:pt x="413" y="69"/>
                  </a:lnTo>
                  <a:lnTo>
                    <a:pt x="422" y="56"/>
                  </a:lnTo>
                  <a:lnTo>
                    <a:pt x="426" y="43"/>
                  </a:lnTo>
                  <a:lnTo>
                    <a:pt x="433" y="30"/>
                  </a:lnTo>
                  <a:lnTo>
                    <a:pt x="437" y="16"/>
                  </a:lnTo>
                  <a:lnTo>
                    <a:pt x="438" y="0"/>
                  </a:lnTo>
                  <a:lnTo>
                    <a:pt x="438" y="0"/>
                  </a:lnTo>
                  <a:lnTo>
                    <a:pt x="438" y="5"/>
                  </a:lnTo>
                  <a:lnTo>
                    <a:pt x="443" y="25"/>
                  </a:lnTo>
                  <a:lnTo>
                    <a:pt x="445" y="50"/>
                  </a:lnTo>
                  <a:lnTo>
                    <a:pt x="447" y="83"/>
                  </a:lnTo>
                  <a:lnTo>
                    <a:pt x="450" y="122"/>
                  </a:lnTo>
                  <a:lnTo>
                    <a:pt x="450" y="161"/>
                  </a:lnTo>
                  <a:lnTo>
                    <a:pt x="447" y="203"/>
                  </a:lnTo>
                  <a:lnTo>
                    <a:pt x="443" y="244"/>
                  </a:lnTo>
                  <a:lnTo>
                    <a:pt x="435" y="277"/>
                  </a:lnTo>
                  <a:lnTo>
                    <a:pt x="420" y="309"/>
                  </a:lnTo>
                  <a:lnTo>
                    <a:pt x="420" y="309"/>
                  </a:lnTo>
                  <a:lnTo>
                    <a:pt x="401" y="336"/>
                  </a:lnTo>
                  <a:lnTo>
                    <a:pt x="373" y="366"/>
                  </a:lnTo>
                  <a:lnTo>
                    <a:pt x="341" y="397"/>
                  </a:lnTo>
                  <a:lnTo>
                    <a:pt x="306" y="426"/>
                  </a:lnTo>
                  <a:lnTo>
                    <a:pt x="268" y="454"/>
                  </a:lnTo>
                  <a:lnTo>
                    <a:pt x="232" y="481"/>
                  </a:lnTo>
                  <a:lnTo>
                    <a:pt x="194" y="504"/>
                  </a:lnTo>
                  <a:lnTo>
                    <a:pt x="162" y="525"/>
                  </a:lnTo>
                  <a:lnTo>
                    <a:pt x="135" y="541"/>
                  </a:lnTo>
                  <a:lnTo>
                    <a:pt x="113" y="55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44" name="Freeform 1168"/>
            <p:cNvSpPr>
              <a:spLocks/>
            </p:cNvSpPr>
            <p:nvPr/>
          </p:nvSpPr>
          <p:spPr bwMode="auto">
            <a:xfrm>
              <a:off x="3447" y="2056"/>
              <a:ext cx="444" cy="593"/>
            </a:xfrm>
            <a:custGeom>
              <a:avLst/>
              <a:gdLst/>
              <a:ahLst/>
              <a:cxnLst>
                <a:cxn ang="0">
                  <a:pos x="0" y="595"/>
                </a:cxn>
                <a:cxn ang="0">
                  <a:pos x="15" y="574"/>
                </a:cxn>
                <a:cxn ang="0">
                  <a:pos x="31" y="548"/>
                </a:cxn>
                <a:cxn ang="0">
                  <a:pos x="50" y="518"/>
                </a:cxn>
                <a:cxn ang="0">
                  <a:pos x="74" y="483"/>
                </a:cxn>
                <a:cxn ang="0">
                  <a:pos x="100" y="449"/>
                </a:cxn>
                <a:cxn ang="0">
                  <a:pos x="128" y="414"/>
                </a:cxn>
                <a:cxn ang="0">
                  <a:pos x="158" y="380"/>
                </a:cxn>
                <a:cxn ang="0">
                  <a:pos x="188" y="348"/>
                </a:cxn>
                <a:cxn ang="0">
                  <a:pos x="220" y="322"/>
                </a:cxn>
                <a:cxn ang="0">
                  <a:pos x="250" y="298"/>
                </a:cxn>
                <a:cxn ang="0">
                  <a:pos x="250" y="298"/>
                </a:cxn>
                <a:cxn ang="0">
                  <a:pos x="253" y="296"/>
                </a:cxn>
                <a:cxn ang="0">
                  <a:pos x="260" y="290"/>
                </a:cxn>
                <a:cxn ang="0">
                  <a:pos x="268" y="281"/>
                </a:cxn>
                <a:cxn ang="0">
                  <a:pos x="281" y="269"/>
                </a:cxn>
                <a:cxn ang="0">
                  <a:pos x="296" y="251"/>
                </a:cxn>
                <a:cxn ang="0">
                  <a:pos x="313" y="235"/>
                </a:cxn>
                <a:cxn ang="0">
                  <a:pos x="327" y="216"/>
                </a:cxn>
                <a:cxn ang="0">
                  <a:pos x="345" y="195"/>
                </a:cxn>
                <a:cxn ang="0">
                  <a:pos x="357" y="174"/>
                </a:cxn>
                <a:cxn ang="0">
                  <a:pos x="370" y="152"/>
                </a:cxn>
                <a:cxn ang="0">
                  <a:pos x="370" y="152"/>
                </a:cxn>
                <a:cxn ang="0">
                  <a:pos x="380" y="131"/>
                </a:cxn>
                <a:cxn ang="0">
                  <a:pos x="391" y="113"/>
                </a:cxn>
                <a:cxn ang="0">
                  <a:pos x="400" y="98"/>
                </a:cxn>
                <a:cxn ang="0">
                  <a:pos x="407" y="83"/>
                </a:cxn>
                <a:cxn ang="0">
                  <a:pos x="416" y="69"/>
                </a:cxn>
                <a:cxn ang="0">
                  <a:pos x="423" y="56"/>
                </a:cxn>
                <a:cxn ang="0">
                  <a:pos x="428" y="43"/>
                </a:cxn>
                <a:cxn ang="0">
                  <a:pos x="435" y="30"/>
                </a:cxn>
                <a:cxn ang="0">
                  <a:pos x="439" y="16"/>
                </a:cxn>
                <a:cxn ang="0">
                  <a:pos x="442" y="0"/>
                </a:cxn>
                <a:cxn ang="0">
                  <a:pos x="442" y="0"/>
                </a:cxn>
                <a:cxn ang="0">
                  <a:pos x="442" y="5"/>
                </a:cxn>
                <a:cxn ang="0">
                  <a:pos x="444" y="25"/>
                </a:cxn>
                <a:cxn ang="0">
                  <a:pos x="448" y="50"/>
                </a:cxn>
                <a:cxn ang="0">
                  <a:pos x="450" y="83"/>
                </a:cxn>
                <a:cxn ang="0">
                  <a:pos x="452" y="122"/>
                </a:cxn>
                <a:cxn ang="0">
                  <a:pos x="452" y="161"/>
                </a:cxn>
                <a:cxn ang="0">
                  <a:pos x="450" y="203"/>
                </a:cxn>
                <a:cxn ang="0">
                  <a:pos x="444" y="244"/>
                </a:cxn>
                <a:cxn ang="0">
                  <a:pos x="435" y="277"/>
                </a:cxn>
                <a:cxn ang="0">
                  <a:pos x="423" y="309"/>
                </a:cxn>
                <a:cxn ang="0">
                  <a:pos x="423" y="309"/>
                </a:cxn>
                <a:cxn ang="0">
                  <a:pos x="403" y="336"/>
                </a:cxn>
                <a:cxn ang="0">
                  <a:pos x="377" y="366"/>
                </a:cxn>
                <a:cxn ang="0">
                  <a:pos x="345" y="397"/>
                </a:cxn>
                <a:cxn ang="0">
                  <a:pos x="308" y="426"/>
                </a:cxn>
                <a:cxn ang="0">
                  <a:pos x="271" y="454"/>
                </a:cxn>
                <a:cxn ang="0">
                  <a:pos x="232" y="481"/>
                </a:cxn>
                <a:cxn ang="0">
                  <a:pos x="197" y="504"/>
                </a:cxn>
                <a:cxn ang="0">
                  <a:pos x="165" y="525"/>
                </a:cxn>
                <a:cxn ang="0">
                  <a:pos x="137" y="541"/>
                </a:cxn>
                <a:cxn ang="0">
                  <a:pos x="116" y="551"/>
                </a:cxn>
                <a:cxn ang="0">
                  <a:pos x="0" y="595"/>
                </a:cxn>
              </a:cxnLst>
              <a:rect l="0" t="0" r="r" b="b"/>
              <a:pathLst>
                <a:path w="453" h="596">
                  <a:moveTo>
                    <a:pt x="0" y="595"/>
                  </a:moveTo>
                  <a:lnTo>
                    <a:pt x="15" y="574"/>
                  </a:lnTo>
                  <a:lnTo>
                    <a:pt x="31" y="548"/>
                  </a:lnTo>
                  <a:lnTo>
                    <a:pt x="50" y="518"/>
                  </a:lnTo>
                  <a:lnTo>
                    <a:pt x="74" y="483"/>
                  </a:lnTo>
                  <a:lnTo>
                    <a:pt x="100" y="449"/>
                  </a:lnTo>
                  <a:lnTo>
                    <a:pt x="128" y="414"/>
                  </a:lnTo>
                  <a:lnTo>
                    <a:pt x="158" y="380"/>
                  </a:lnTo>
                  <a:lnTo>
                    <a:pt x="188" y="348"/>
                  </a:lnTo>
                  <a:lnTo>
                    <a:pt x="220" y="322"/>
                  </a:lnTo>
                  <a:lnTo>
                    <a:pt x="250" y="298"/>
                  </a:lnTo>
                  <a:lnTo>
                    <a:pt x="250" y="298"/>
                  </a:lnTo>
                  <a:lnTo>
                    <a:pt x="253" y="296"/>
                  </a:lnTo>
                  <a:lnTo>
                    <a:pt x="260" y="290"/>
                  </a:lnTo>
                  <a:lnTo>
                    <a:pt x="268" y="281"/>
                  </a:lnTo>
                  <a:lnTo>
                    <a:pt x="281" y="269"/>
                  </a:lnTo>
                  <a:lnTo>
                    <a:pt x="296" y="251"/>
                  </a:lnTo>
                  <a:lnTo>
                    <a:pt x="313" y="235"/>
                  </a:lnTo>
                  <a:lnTo>
                    <a:pt x="327" y="216"/>
                  </a:lnTo>
                  <a:lnTo>
                    <a:pt x="345" y="195"/>
                  </a:lnTo>
                  <a:lnTo>
                    <a:pt x="357" y="174"/>
                  </a:lnTo>
                  <a:lnTo>
                    <a:pt x="370" y="152"/>
                  </a:lnTo>
                  <a:lnTo>
                    <a:pt x="370" y="152"/>
                  </a:lnTo>
                  <a:lnTo>
                    <a:pt x="380" y="131"/>
                  </a:lnTo>
                  <a:lnTo>
                    <a:pt x="391" y="113"/>
                  </a:lnTo>
                  <a:lnTo>
                    <a:pt x="400" y="98"/>
                  </a:lnTo>
                  <a:lnTo>
                    <a:pt x="407" y="83"/>
                  </a:lnTo>
                  <a:lnTo>
                    <a:pt x="416" y="69"/>
                  </a:lnTo>
                  <a:lnTo>
                    <a:pt x="423" y="56"/>
                  </a:lnTo>
                  <a:lnTo>
                    <a:pt x="428" y="43"/>
                  </a:lnTo>
                  <a:lnTo>
                    <a:pt x="435" y="30"/>
                  </a:lnTo>
                  <a:lnTo>
                    <a:pt x="439" y="16"/>
                  </a:lnTo>
                  <a:lnTo>
                    <a:pt x="442" y="0"/>
                  </a:lnTo>
                  <a:lnTo>
                    <a:pt x="442" y="0"/>
                  </a:lnTo>
                  <a:lnTo>
                    <a:pt x="442" y="5"/>
                  </a:lnTo>
                  <a:lnTo>
                    <a:pt x="444" y="25"/>
                  </a:lnTo>
                  <a:lnTo>
                    <a:pt x="448" y="50"/>
                  </a:lnTo>
                  <a:lnTo>
                    <a:pt x="450" y="83"/>
                  </a:lnTo>
                  <a:lnTo>
                    <a:pt x="452" y="122"/>
                  </a:lnTo>
                  <a:lnTo>
                    <a:pt x="452" y="161"/>
                  </a:lnTo>
                  <a:lnTo>
                    <a:pt x="450" y="203"/>
                  </a:lnTo>
                  <a:lnTo>
                    <a:pt x="444" y="244"/>
                  </a:lnTo>
                  <a:lnTo>
                    <a:pt x="435" y="277"/>
                  </a:lnTo>
                  <a:lnTo>
                    <a:pt x="423" y="309"/>
                  </a:lnTo>
                  <a:lnTo>
                    <a:pt x="423" y="309"/>
                  </a:lnTo>
                  <a:lnTo>
                    <a:pt x="403" y="336"/>
                  </a:lnTo>
                  <a:lnTo>
                    <a:pt x="377" y="366"/>
                  </a:lnTo>
                  <a:lnTo>
                    <a:pt x="345" y="397"/>
                  </a:lnTo>
                  <a:lnTo>
                    <a:pt x="308" y="426"/>
                  </a:lnTo>
                  <a:lnTo>
                    <a:pt x="271" y="454"/>
                  </a:lnTo>
                  <a:lnTo>
                    <a:pt x="232" y="481"/>
                  </a:lnTo>
                  <a:lnTo>
                    <a:pt x="197" y="504"/>
                  </a:lnTo>
                  <a:lnTo>
                    <a:pt x="165" y="525"/>
                  </a:lnTo>
                  <a:lnTo>
                    <a:pt x="137" y="541"/>
                  </a:lnTo>
                  <a:lnTo>
                    <a:pt x="116" y="551"/>
                  </a:lnTo>
                  <a:lnTo>
                    <a:pt x="0" y="595"/>
                  </a:lnTo>
                </a:path>
              </a:pathLst>
            </a:custGeom>
            <a:solidFill>
              <a:srgbClr val="FFD80F"/>
            </a:solidFill>
            <a:ln w="9525" cap="rnd">
              <a:noFill/>
              <a:round/>
              <a:headEnd/>
              <a:tailEnd/>
            </a:ln>
            <a:effectLst/>
          </p:spPr>
          <p:txBody>
            <a:bodyPr/>
            <a:lstStyle/>
            <a:p>
              <a:pPr>
                <a:defRPr/>
              </a:pPr>
              <a:endParaRPr lang="en-US" dirty="0"/>
            </a:p>
          </p:txBody>
        </p:sp>
        <p:sp>
          <p:nvSpPr>
            <p:cNvPr id="145" name="Freeform 1169"/>
            <p:cNvSpPr>
              <a:spLocks/>
            </p:cNvSpPr>
            <p:nvPr/>
          </p:nvSpPr>
          <p:spPr bwMode="auto">
            <a:xfrm>
              <a:off x="3447" y="2056"/>
              <a:ext cx="444" cy="593"/>
            </a:xfrm>
            <a:custGeom>
              <a:avLst/>
              <a:gdLst/>
              <a:ahLst/>
              <a:cxnLst>
                <a:cxn ang="0">
                  <a:pos x="0" y="595"/>
                </a:cxn>
                <a:cxn ang="0">
                  <a:pos x="15" y="574"/>
                </a:cxn>
                <a:cxn ang="0">
                  <a:pos x="31" y="548"/>
                </a:cxn>
                <a:cxn ang="0">
                  <a:pos x="50" y="518"/>
                </a:cxn>
                <a:cxn ang="0">
                  <a:pos x="74" y="483"/>
                </a:cxn>
                <a:cxn ang="0">
                  <a:pos x="100" y="449"/>
                </a:cxn>
                <a:cxn ang="0">
                  <a:pos x="128" y="414"/>
                </a:cxn>
                <a:cxn ang="0">
                  <a:pos x="158" y="380"/>
                </a:cxn>
                <a:cxn ang="0">
                  <a:pos x="188" y="348"/>
                </a:cxn>
                <a:cxn ang="0">
                  <a:pos x="220" y="322"/>
                </a:cxn>
                <a:cxn ang="0">
                  <a:pos x="250" y="298"/>
                </a:cxn>
                <a:cxn ang="0">
                  <a:pos x="250" y="298"/>
                </a:cxn>
                <a:cxn ang="0">
                  <a:pos x="253" y="296"/>
                </a:cxn>
                <a:cxn ang="0">
                  <a:pos x="260" y="290"/>
                </a:cxn>
                <a:cxn ang="0">
                  <a:pos x="268" y="281"/>
                </a:cxn>
                <a:cxn ang="0">
                  <a:pos x="281" y="269"/>
                </a:cxn>
                <a:cxn ang="0">
                  <a:pos x="296" y="251"/>
                </a:cxn>
                <a:cxn ang="0">
                  <a:pos x="313" y="235"/>
                </a:cxn>
                <a:cxn ang="0">
                  <a:pos x="327" y="216"/>
                </a:cxn>
                <a:cxn ang="0">
                  <a:pos x="345" y="195"/>
                </a:cxn>
                <a:cxn ang="0">
                  <a:pos x="357" y="174"/>
                </a:cxn>
                <a:cxn ang="0">
                  <a:pos x="370" y="152"/>
                </a:cxn>
                <a:cxn ang="0">
                  <a:pos x="370" y="152"/>
                </a:cxn>
                <a:cxn ang="0">
                  <a:pos x="380" y="131"/>
                </a:cxn>
                <a:cxn ang="0">
                  <a:pos x="391" y="113"/>
                </a:cxn>
                <a:cxn ang="0">
                  <a:pos x="400" y="98"/>
                </a:cxn>
                <a:cxn ang="0">
                  <a:pos x="407" y="83"/>
                </a:cxn>
                <a:cxn ang="0">
                  <a:pos x="416" y="69"/>
                </a:cxn>
                <a:cxn ang="0">
                  <a:pos x="423" y="56"/>
                </a:cxn>
                <a:cxn ang="0">
                  <a:pos x="428" y="43"/>
                </a:cxn>
                <a:cxn ang="0">
                  <a:pos x="435" y="30"/>
                </a:cxn>
                <a:cxn ang="0">
                  <a:pos x="439" y="16"/>
                </a:cxn>
                <a:cxn ang="0">
                  <a:pos x="442" y="0"/>
                </a:cxn>
                <a:cxn ang="0">
                  <a:pos x="442" y="0"/>
                </a:cxn>
                <a:cxn ang="0">
                  <a:pos x="442" y="5"/>
                </a:cxn>
                <a:cxn ang="0">
                  <a:pos x="444" y="25"/>
                </a:cxn>
                <a:cxn ang="0">
                  <a:pos x="448" y="50"/>
                </a:cxn>
                <a:cxn ang="0">
                  <a:pos x="450" y="83"/>
                </a:cxn>
                <a:cxn ang="0">
                  <a:pos x="452" y="122"/>
                </a:cxn>
                <a:cxn ang="0">
                  <a:pos x="452" y="161"/>
                </a:cxn>
                <a:cxn ang="0">
                  <a:pos x="450" y="203"/>
                </a:cxn>
                <a:cxn ang="0">
                  <a:pos x="444" y="244"/>
                </a:cxn>
                <a:cxn ang="0">
                  <a:pos x="435" y="277"/>
                </a:cxn>
                <a:cxn ang="0">
                  <a:pos x="423" y="309"/>
                </a:cxn>
                <a:cxn ang="0">
                  <a:pos x="423" y="309"/>
                </a:cxn>
                <a:cxn ang="0">
                  <a:pos x="403" y="336"/>
                </a:cxn>
                <a:cxn ang="0">
                  <a:pos x="377" y="366"/>
                </a:cxn>
                <a:cxn ang="0">
                  <a:pos x="345" y="397"/>
                </a:cxn>
                <a:cxn ang="0">
                  <a:pos x="308" y="426"/>
                </a:cxn>
                <a:cxn ang="0">
                  <a:pos x="271" y="454"/>
                </a:cxn>
                <a:cxn ang="0">
                  <a:pos x="232" y="481"/>
                </a:cxn>
                <a:cxn ang="0">
                  <a:pos x="197" y="504"/>
                </a:cxn>
                <a:cxn ang="0">
                  <a:pos x="165" y="525"/>
                </a:cxn>
                <a:cxn ang="0">
                  <a:pos x="137" y="541"/>
                </a:cxn>
                <a:cxn ang="0">
                  <a:pos x="116" y="551"/>
                </a:cxn>
              </a:cxnLst>
              <a:rect l="0" t="0" r="r" b="b"/>
              <a:pathLst>
                <a:path w="453" h="596">
                  <a:moveTo>
                    <a:pt x="0" y="595"/>
                  </a:moveTo>
                  <a:lnTo>
                    <a:pt x="15" y="574"/>
                  </a:lnTo>
                  <a:lnTo>
                    <a:pt x="31" y="548"/>
                  </a:lnTo>
                  <a:lnTo>
                    <a:pt x="50" y="518"/>
                  </a:lnTo>
                  <a:lnTo>
                    <a:pt x="74" y="483"/>
                  </a:lnTo>
                  <a:lnTo>
                    <a:pt x="100" y="449"/>
                  </a:lnTo>
                  <a:lnTo>
                    <a:pt x="128" y="414"/>
                  </a:lnTo>
                  <a:lnTo>
                    <a:pt x="158" y="380"/>
                  </a:lnTo>
                  <a:lnTo>
                    <a:pt x="188" y="348"/>
                  </a:lnTo>
                  <a:lnTo>
                    <a:pt x="220" y="322"/>
                  </a:lnTo>
                  <a:lnTo>
                    <a:pt x="250" y="298"/>
                  </a:lnTo>
                  <a:lnTo>
                    <a:pt x="250" y="298"/>
                  </a:lnTo>
                  <a:lnTo>
                    <a:pt x="253" y="296"/>
                  </a:lnTo>
                  <a:lnTo>
                    <a:pt x="260" y="290"/>
                  </a:lnTo>
                  <a:lnTo>
                    <a:pt x="268" y="281"/>
                  </a:lnTo>
                  <a:lnTo>
                    <a:pt x="281" y="269"/>
                  </a:lnTo>
                  <a:lnTo>
                    <a:pt x="296" y="251"/>
                  </a:lnTo>
                  <a:lnTo>
                    <a:pt x="313" y="235"/>
                  </a:lnTo>
                  <a:lnTo>
                    <a:pt x="327" y="216"/>
                  </a:lnTo>
                  <a:lnTo>
                    <a:pt x="345" y="195"/>
                  </a:lnTo>
                  <a:lnTo>
                    <a:pt x="357" y="174"/>
                  </a:lnTo>
                  <a:lnTo>
                    <a:pt x="370" y="152"/>
                  </a:lnTo>
                  <a:lnTo>
                    <a:pt x="370" y="152"/>
                  </a:lnTo>
                  <a:lnTo>
                    <a:pt x="380" y="131"/>
                  </a:lnTo>
                  <a:lnTo>
                    <a:pt x="391" y="113"/>
                  </a:lnTo>
                  <a:lnTo>
                    <a:pt x="400" y="98"/>
                  </a:lnTo>
                  <a:lnTo>
                    <a:pt x="407" y="83"/>
                  </a:lnTo>
                  <a:lnTo>
                    <a:pt x="416" y="69"/>
                  </a:lnTo>
                  <a:lnTo>
                    <a:pt x="423" y="56"/>
                  </a:lnTo>
                  <a:lnTo>
                    <a:pt x="428" y="43"/>
                  </a:lnTo>
                  <a:lnTo>
                    <a:pt x="435" y="30"/>
                  </a:lnTo>
                  <a:lnTo>
                    <a:pt x="439" y="16"/>
                  </a:lnTo>
                  <a:lnTo>
                    <a:pt x="442" y="0"/>
                  </a:lnTo>
                  <a:lnTo>
                    <a:pt x="442" y="0"/>
                  </a:lnTo>
                  <a:lnTo>
                    <a:pt x="442" y="5"/>
                  </a:lnTo>
                  <a:lnTo>
                    <a:pt x="444" y="25"/>
                  </a:lnTo>
                  <a:lnTo>
                    <a:pt x="448" y="50"/>
                  </a:lnTo>
                  <a:lnTo>
                    <a:pt x="450" y="83"/>
                  </a:lnTo>
                  <a:lnTo>
                    <a:pt x="452" y="122"/>
                  </a:lnTo>
                  <a:lnTo>
                    <a:pt x="452" y="161"/>
                  </a:lnTo>
                  <a:lnTo>
                    <a:pt x="450" y="203"/>
                  </a:lnTo>
                  <a:lnTo>
                    <a:pt x="444" y="244"/>
                  </a:lnTo>
                  <a:lnTo>
                    <a:pt x="435" y="277"/>
                  </a:lnTo>
                  <a:lnTo>
                    <a:pt x="423" y="309"/>
                  </a:lnTo>
                  <a:lnTo>
                    <a:pt x="423" y="309"/>
                  </a:lnTo>
                  <a:lnTo>
                    <a:pt x="403" y="336"/>
                  </a:lnTo>
                  <a:lnTo>
                    <a:pt x="377" y="366"/>
                  </a:lnTo>
                  <a:lnTo>
                    <a:pt x="345" y="397"/>
                  </a:lnTo>
                  <a:lnTo>
                    <a:pt x="308" y="426"/>
                  </a:lnTo>
                  <a:lnTo>
                    <a:pt x="271" y="454"/>
                  </a:lnTo>
                  <a:lnTo>
                    <a:pt x="232" y="481"/>
                  </a:lnTo>
                  <a:lnTo>
                    <a:pt x="197" y="504"/>
                  </a:lnTo>
                  <a:lnTo>
                    <a:pt x="165" y="525"/>
                  </a:lnTo>
                  <a:lnTo>
                    <a:pt x="137" y="541"/>
                  </a:lnTo>
                  <a:lnTo>
                    <a:pt x="116" y="55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46" name="Freeform 1170"/>
            <p:cNvSpPr>
              <a:spLocks/>
            </p:cNvSpPr>
            <p:nvPr/>
          </p:nvSpPr>
          <p:spPr bwMode="auto">
            <a:xfrm>
              <a:off x="3348" y="2225"/>
              <a:ext cx="543" cy="524"/>
            </a:xfrm>
            <a:custGeom>
              <a:avLst/>
              <a:gdLst/>
              <a:ahLst/>
              <a:cxnLst>
                <a:cxn ang="0">
                  <a:pos x="14" y="498"/>
                </a:cxn>
                <a:cxn ang="0">
                  <a:pos x="55" y="441"/>
                </a:cxn>
                <a:cxn ang="0">
                  <a:pos x="107" y="379"/>
                </a:cxn>
                <a:cxn ang="0">
                  <a:pos x="168" y="315"/>
                </a:cxn>
                <a:cxn ang="0">
                  <a:pos x="234" y="261"/>
                </a:cxn>
                <a:cxn ang="0">
                  <a:pos x="267" y="238"/>
                </a:cxn>
                <a:cxn ang="0">
                  <a:pos x="335" y="197"/>
                </a:cxn>
                <a:cxn ang="0">
                  <a:pos x="403" y="151"/>
                </a:cxn>
                <a:cxn ang="0">
                  <a:pos x="464" y="103"/>
                </a:cxn>
                <a:cxn ang="0">
                  <a:pos x="513" y="52"/>
                </a:cxn>
                <a:cxn ang="0">
                  <a:pos x="546" y="0"/>
                </a:cxn>
                <a:cxn ang="0">
                  <a:pos x="546" y="2"/>
                </a:cxn>
                <a:cxn ang="0">
                  <a:pos x="548" y="15"/>
                </a:cxn>
                <a:cxn ang="0">
                  <a:pos x="553" y="38"/>
                </a:cxn>
                <a:cxn ang="0">
                  <a:pos x="553" y="68"/>
                </a:cxn>
                <a:cxn ang="0">
                  <a:pos x="550" y="96"/>
                </a:cxn>
                <a:cxn ang="0">
                  <a:pos x="546" y="112"/>
                </a:cxn>
                <a:cxn ang="0">
                  <a:pos x="536" y="143"/>
                </a:cxn>
                <a:cxn ang="0">
                  <a:pos x="521" y="176"/>
                </a:cxn>
                <a:cxn ang="0">
                  <a:pos x="504" y="210"/>
                </a:cxn>
                <a:cxn ang="0">
                  <a:pos x="481" y="242"/>
                </a:cxn>
                <a:cxn ang="0">
                  <a:pos x="453" y="267"/>
                </a:cxn>
                <a:cxn ang="0">
                  <a:pos x="435" y="280"/>
                </a:cxn>
                <a:cxn ang="0">
                  <a:pos x="382" y="312"/>
                </a:cxn>
                <a:cxn ang="0">
                  <a:pos x="318" y="345"/>
                </a:cxn>
                <a:cxn ang="0">
                  <a:pos x="255" y="381"/>
                </a:cxn>
                <a:cxn ang="0">
                  <a:pos x="200" y="408"/>
                </a:cxn>
                <a:cxn ang="0">
                  <a:pos x="181" y="420"/>
                </a:cxn>
                <a:cxn ang="0">
                  <a:pos x="147" y="441"/>
                </a:cxn>
                <a:cxn ang="0">
                  <a:pos x="113" y="462"/>
                </a:cxn>
                <a:cxn ang="0">
                  <a:pos x="84" y="482"/>
                </a:cxn>
                <a:cxn ang="0">
                  <a:pos x="61" y="498"/>
                </a:cxn>
                <a:cxn ang="0">
                  <a:pos x="46" y="511"/>
                </a:cxn>
              </a:cxnLst>
              <a:rect l="0" t="0" r="r" b="b"/>
              <a:pathLst>
                <a:path w="554" h="523">
                  <a:moveTo>
                    <a:pt x="0" y="522"/>
                  </a:moveTo>
                  <a:lnTo>
                    <a:pt x="14" y="498"/>
                  </a:lnTo>
                  <a:lnTo>
                    <a:pt x="34" y="471"/>
                  </a:lnTo>
                  <a:lnTo>
                    <a:pt x="55" y="441"/>
                  </a:lnTo>
                  <a:lnTo>
                    <a:pt x="80" y="411"/>
                  </a:lnTo>
                  <a:lnTo>
                    <a:pt x="107" y="379"/>
                  </a:lnTo>
                  <a:lnTo>
                    <a:pt x="137" y="347"/>
                  </a:lnTo>
                  <a:lnTo>
                    <a:pt x="168" y="315"/>
                  </a:lnTo>
                  <a:lnTo>
                    <a:pt x="200" y="286"/>
                  </a:lnTo>
                  <a:lnTo>
                    <a:pt x="234" y="261"/>
                  </a:lnTo>
                  <a:lnTo>
                    <a:pt x="267" y="238"/>
                  </a:lnTo>
                  <a:lnTo>
                    <a:pt x="267" y="238"/>
                  </a:lnTo>
                  <a:lnTo>
                    <a:pt x="301" y="218"/>
                  </a:lnTo>
                  <a:lnTo>
                    <a:pt x="335" y="197"/>
                  </a:lnTo>
                  <a:lnTo>
                    <a:pt x="369" y="174"/>
                  </a:lnTo>
                  <a:lnTo>
                    <a:pt x="403" y="151"/>
                  </a:lnTo>
                  <a:lnTo>
                    <a:pt x="435" y="128"/>
                  </a:lnTo>
                  <a:lnTo>
                    <a:pt x="464" y="103"/>
                  </a:lnTo>
                  <a:lnTo>
                    <a:pt x="491" y="78"/>
                  </a:lnTo>
                  <a:lnTo>
                    <a:pt x="513" y="52"/>
                  </a:lnTo>
                  <a:lnTo>
                    <a:pt x="534" y="27"/>
                  </a:lnTo>
                  <a:lnTo>
                    <a:pt x="546" y="0"/>
                  </a:lnTo>
                  <a:lnTo>
                    <a:pt x="546" y="0"/>
                  </a:lnTo>
                  <a:lnTo>
                    <a:pt x="546" y="2"/>
                  </a:lnTo>
                  <a:lnTo>
                    <a:pt x="548" y="8"/>
                  </a:lnTo>
                  <a:lnTo>
                    <a:pt x="548" y="15"/>
                  </a:lnTo>
                  <a:lnTo>
                    <a:pt x="550" y="25"/>
                  </a:lnTo>
                  <a:lnTo>
                    <a:pt x="553" y="38"/>
                  </a:lnTo>
                  <a:lnTo>
                    <a:pt x="553" y="50"/>
                  </a:lnTo>
                  <a:lnTo>
                    <a:pt x="553" y="68"/>
                  </a:lnTo>
                  <a:lnTo>
                    <a:pt x="553" y="82"/>
                  </a:lnTo>
                  <a:lnTo>
                    <a:pt x="550" y="96"/>
                  </a:lnTo>
                  <a:lnTo>
                    <a:pt x="546" y="112"/>
                  </a:lnTo>
                  <a:lnTo>
                    <a:pt x="546" y="112"/>
                  </a:lnTo>
                  <a:lnTo>
                    <a:pt x="541" y="126"/>
                  </a:lnTo>
                  <a:lnTo>
                    <a:pt x="536" y="143"/>
                  </a:lnTo>
                  <a:lnTo>
                    <a:pt x="529" y="160"/>
                  </a:lnTo>
                  <a:lnTo>
                    <a:pt x="521" y="176"/>
                  </a:lnTo>
                  <a:lnTo>
                    <a:pt x="513" y="193"/>
                  </a:lnTo>
                  <a:lnTo>
                    <a:pt x="504" y="210"/>
                  </a:lnTo>
                  <a:lnTo>
                    <a:pt x="493" y="227"/>
                  </a:lnTo>
                  <a:lnTo>
                    <a:pt x="481" y="242"/>
                  </a:lnTo>
                  <a:lnTo>
                    <a:pt x="468" y="257"/>
                  </a:lnTo>
                  <a:lnTo>
                    <a:pt x="453" y="267"/>
                  </a:lnTo>
                  <a:lnTo>
                    <a:pt x="453" y="267"/>
                  </a:lnTo>
                  <a:lnTo>
                    <a:pt x="435" y="280"/>
                  </a:lnTo>
                  <a:lnTo>
                    <a:pt x="411" y="294"/>
                  </a:lnTo>
                  <a:lnTo>
                    <a:pt x="382" y="312"/>
                  </a:lnTo>
                  <a:lnTo>
                    <a:pt x="350" y="328"/>
                  </a:lnTo>
                  <a:lnTo>
                    <a:pt x="318" y="345"/>
                  </a:lnTo>
                  <a:lnTo>
                    <a:pt x="287" y="364"/>
                  </a:lnTo>
                  <a:lnTo>
                    <a:pt x="255" y="381"/>
                  </a:lnTo>
                  <a:lnTo>
                    <a:pt x="225" y="395"/>
                  </a:lnTo>
                  <a:lnTo>
                    <a:pt x="200" y="408"/>
                  </a:lnTo>
                  <a:lnTo>
                    <a:pt x="181" y="420"/>
                  </a:lnTo>
                  <a:lnTo>
                    <a:pt x="181" y="420"/>
                  </a:lnTo>
                  <a:lnTo>
                    <a:pt x="164" y="431"/>
                  </a:lnTo>
                  <a:lnTo>
                    <a:pt x="147" y="441"/>
                  </a:lnTo>
                  <a:lnTo>
                    <a:pt x="131" y="452"/>
                  </a:lnTo>
                  <a:lnTo>
                    <a:pt x="113" y="462"/>
                  </a:lnTo>
                  <a:lnTo>
                    <a:pt x="99" y="471"/>
                  </a:lnTo>
                  <a:lnTo>
                    <a:pt x="84" y="482"/>
                  </a:lnTo>
                  <a:lnTo>
                    <a:pt x="71" y="490"/>
                  </a:lnTo>
                  <a:lnTo>
                    <a:pt x="61" y="498"/>
                  </a:lnTo>
                  <a:lnTo>
                    <a:pt x="52" y="505"/>
                  </a:lnTo>
                  <a:lnTo>
                    <a:pt x="46" y="511"/>
                  </a:lnTo>
                  <a:lnTo>
                    <a:pt x="0" y="522"/>
                  </a:lnTo>
                </a:path>
              </a:pathLst>
            </a:custGeom>
            <a:solidFill>
              <a:srgbClr val="3B5959"/>
            </a:solidFill>
            <a:ln w="9525" cap="rnd">
              <a:noFill/>
              <a:round/>
              <a:headEnd/>
              <a:tailEnd/>
            </a:ln>
            <a:effectLst/>
          </p:spPr>
          <p:txBody>
            <a:bodyPr/>
            <a:lstStyle/>
            <a:p>
              <a:pPr>
                <a:defRPr/>
              </a:pPr>
              <a:endParaRPr lang="en-US" dirty="0"/>
            </a:p>
          </p:txBody>
        </p:sp>
        <p:sp>
          <p:nvSpPr>
            <p:cNvPr id="147" name="Freeform 1171"/>
            <p:cNvSpPr>
              <a:spLocks/>
            </p:cNvSpPr>
            <p:nvPr/>
          </p:nvSpPr>
          <p:spPr bwMode="auto">
            <a:xfrm>
              <a:off x="3348" y="2225"/>
              <a:ext cx="543" cy="524"/>
            </a:xfrm>
            <a:custGeom>
              <a:avLst/>
              <a:gdLst/>
              <a:ahLst/>
              <a:cxnLst>
                <a:cxn ang="0">
                  <a:pos x="14" y="498"/>
                </a:cxn>
                <a:cxn ang="0">
                  <a:pos x="55" y="441"/>
                </a:cxn>
                <a:cxn ang="0">
                  <a:pos x="107" y="379"/>
                </a:cxn>
                <a:cxn ang="0">
                  <a:pos x="168" y="315"/>
                </a:cxn>
                <a:cxn ang="0">
                  <a:pos x="234" y="261"/>
                </a:cxn>
                <a:cxn ang="0">
                  <a:pos x="267" y="238"/>
                </a:cxn>
                <a:cxn ang="0">
                  <a:pos x="335" y="197"/>
                </a:cxn>
                <a:cxn ang="0">
                  <a:pos x="403" y="151"/>
                </a:cxn>
                <a:cxn ang="0">
                  <a:pos x="464" y="103"/>
                </a:cxn>
                <a:cxn ang="0">
                  <a:pos x="513" y="52"/>
                </a:cxn>
                <a:cxn ang="0">
                  <a:pos x="546" y="0"/>
                </a:cxn>
                <a:cxn ang="0">
                  <a:pos x="546" y="2"/>
                </a:cxn>
                <a:cxn ang="0">
                  <a:pos x="548" y="15"/>
                </a:cxn>
                <a:cxn ang="0">
                  <a:pos x="553" y="38"/>
                </a:cxn>
                <a:cxn ang="0">
                  <a:pos x="553" y="68"/>
                </a:cxn>
                <a:cxn ang="0">
                  <a:pos x="550" y="96"/>
                </a:cxn>
                <a:cxn ang="0">
                  <a:pos x="546" y="112"/>
                </a:cxn>
                <a:cxn ang="0">
                  <a:pos x="536" y="143"/>
                </a:cxn>
                <a:cxn ang="0">
                  <a:pos x="521" y="176"/>
                </a:cxn>
                <a:cxn ang="0">
                  <a:pos x="504" y="210"/>
                </a:cxn>
                <a:cxn ang="0">
                  <a:pos x="481" y="242"/>
                </a:cxn>
                <a:cxn ang="0">
                  <a:pos x="453" y="267"/>
                </a:cxn>
                <a:cxn ang="0">
                  <a:pos x="435" y="280"/>
                </a:cxn>
                <a:cxn ang="0">
                  <a:pos x="382" y="312"/>
                </a:cxn>
                <a:cxn ang="0">
                  <a:pos x="318" y="345"/>
                </a:cxn>
                <a:cxn ang="0">
                  <a:pos x="255" y="381"/>
                </a:cxn>
                <a:cxn ang="0">
                  <a:pos x="200" y="408"/>
                </a:cxn>
                <a:cxn ang="0">
                  <a:pos x="181" y="420"/>
                </a:cxn>
                <a:cxn ang="0">
                  <a:pos x="147" y="441"/>
                </a:cxn>
                <a:cxn ang="0">
                  <a:pos x="113" y="462"/>
                </a:cxn>
                <a:cxn ang="0">
                  <a:pos x="84" y="482"/>
                </a:cxn>
                <a:cxn ang="0">
                  <a:pos x="61" y="498"/>
                </a:cxn>
                <a:cxn ang="0">
                  <a:pos x="46" y="511"/>
                </a:cxn>
              </a:cxnLst>
              <a:rect l="0" t="0" r="r" b="b"/>
              <a:pathLst>
                <a:path w="554" h="523">
                  <a:moveTo>
                    <a:pt x="0" y="522"/>
                  </a:moveTo>
                  <a:lnTo>
                    <a:pt x="14" y="498"/>
                  </a:lnTo>
                  <a:lnTo>
                    <a:pt x="34" y="471"/>
                  </a:lnTo>
                  <a:lnTo>
                    <a:pt x="55" y="441"/>
                  </a:lnTo>
                  <a:lnTo>
                    <a:pt x="80" y="411"/>
                  </a:lnTo>
                  <a:lnTo>
                    <a:pt x="107" y="379"/>
                  </a:lnTo>
                  <a:lnTo>
                    <a:pt x="137" y="347"/>
                  </a:lnTo>
                  <a:lnTo>
                    <a:pt x="168" y="315"/>
                  </a:lnTo>
                  <a:lnTo>
                    <a:pt x="200" y="286"/>
                  </a:lnTo>
                  <a:lnTo>
                    <a:pt x="234" y="261"/>
                  </a:lnTo>
                  <a:lnTo>
                    <a:pt x="267" y="238"/>
                  </a:lnTo>
                  <a:lnTo>
                    <a:pt x="267" y="238"/>
                  </a:lnTo>
                  <a:lnTo>
                    <a:pt x="301" y="218"/>
                  </a:lnTo>
                  <a:lnTo>
                    <a:pt x="335" y="197"/>
                  </a:lnTo>
                  <a:lnTo>
                    <a:pt x="369" y="174"/>
                  </a:lnTo>
                  <a:lnTo>
                    <a:pt x="403" y="151"/>
                  </a:lnTo>
                  <a:lnTo>
                    <a:pt x="435" y="128"/>
                  </a:lnTo>
                  <a:lnTo>
                    <a:pt x="464" y="103"/>
                  </a:lnTo>
                  <a:lnTo>
                    <a:pt x="491" y="78"/>
                  </a:lnTo>
                  <a:lnTo>
                    <a:pt x="513" y="52"/>
                  </a:lnTo>
                  <a:lnTo>
                    <a:pt x="534" y="27"/>
                  </a:lnTo>
                  <a:lnTo>
                    <a:pt x="546" y="0"/>
                  </a:lnTo>
                  <a:lnTo>
                    <a:pt x="546" y="0"/>
                  </a:lnTo>
                  <a:lnTo>
                    <a:pt x="546" y="2"/>
                  </a:lnTo>
                  <a:lnTo>
                    <a:pt x="548" y="8"/>
                  </a:lnTo>
                  <a:lnTo>
                    <a:pt x="548" y="15"/>
                  </a:lnTo>
                  <a:lnTo>
                    <a:pt x="550" y="25"/>
                  </a:lnTo>
                  <a:lnTo>
                    <a:pt x="553" y="38"/>
                  </a:lnTo>
                  <a:lnTo>
                    <a:pt x="553" y="50"/>
                  </a:lnTo>
                  <a:lnTo>
                    <a:pt x="553" y="68"/>
                  </a:lnTo>
                  <a:lnTo>
                    <a:pt x="553" y="82"/>
                  </a:lnTo>
                  <a:lnTo>
                    <a:pt x="550" y="96"/>
                  </a:lnTo>
                  <a:lnTo>
                    <a:pt x="546" y="112"/>
                  </a:lnTo>
                  <a:lnTo>
                    <a:pt x="546" y="112"/>
                  </a:lnTo>
                  <a:lnTo>
                    <a:pt x="541" y="126"/>
                  </a:lnTo>
                  <a:lnTo>
                    <a:pt x="536" y="143"/>
                  </a:lnTo>
                  <a:lnTo>
                    <a:pt x="529" y="160"/>
                  </a:lnTo>
                  <a:lnTo>
                    <a:pt x="521" y="176"/>
                  </a:lnTo>
                  <a:lnTo>
                    <a:pt x="513" y="193"/>
                  </a:lnTo>
                  <a:lnTo>
                    <a:pt x="504" y="210"/>
                  </a:lnTo>
                  <a:lnTo>
                    <a:pt x="493" y="227"/>
                  </a:lnTo>
                  <a:lnTo>
                    <a:pt x="481" y="242"/>
                  </a:lnTo>
                  <a:lnTo>
                    <a:pt x="468" y="257"/>
                  </a:lnTo>
                  <a:lnTo>
                    <a:pt x="453" y="267"/>
                  </a:lnTo>
                  <a:lnTo>
                    <a:pt x="453" y="267"/>
                  </a:lnTo>
                  <a:lnTo>
                    <a:pt x="435" y="280"/>
                  </a:lnTo>
                  <a:lnTo>
                    <a:pt x="411" y="294"/>
                  </a:lnTo>
                  <a:lnTo>
                    <a:pt x="382" y="312"/>
                  </a:lnTo>
                  <a:lnTo>
                    <a:pt x="350" y="328"/>
                  </a:lnTo>
                  <a:lnTo>
                    <a:pt x="318" y="345"/>
                  </a:lnTo>
                  <a:lnTo>
                    <a:pt x="287" y="364"/>
                  </a:lnTo>
                  <a:lnTo>
                    <a:pt x="255" y="381"/>
                  </a:lnTo>
                  <a:lnTo>
                    <a:pt x="225" y="395"/>
                  </a:lnTo>
                  <a:lnTo>
                    <a:pt x="200" y="408"/>
                  </a:lnTo>
                  <a:lnTo>
                    <a:pt x="181" y="420"/>
                  </a:lnTo>
                  <a:lnTo>
                    <a:pt x="181" y="420"/>
                  </a:lnTo>
                  <a:lnTo>
                    <a:pt x="164" y="431"/>
                  </a:lnTo>
                  <a:lnTo>
                    <a:pt x="147" y="441"/>
                  </a:lnTo>
                  <a:lnTo>
                    <a:pt x="131" y="452"/>
                  </a:lnTo>
                  <a:lnTo>
                    <a:pt x="113" y="462"/>
                  </a:lnTo>
                  <a:lnTo>
                    <a:pt x="99" y="471"/>
                  </a:lnTo>
                  <a:lnTo>
                    <a:pt x="84" y="482"/>
                  </a:lnTo>
                  <a:lnTo>
                    <a:pt x="71" y="490"/>
                  </a:lnTo>
                  <a:lnTo>
                    <a:pt x="61" y="498"/>
                  </a:lnTo>
                  <a:lnTo>
                    <a:pt x="52" y="505"/>
                  </a:lnTo>
                  <a:lnTo>
                    <a:pt x="46" y="511"/>
                  </a:lnTo>
                </a:path>
              </a:pathLst>
            </a:custGeom>
            <a:noFill/>
            <a:ln w="12700" cap="rnd" cmpd="sng">
              <a:solidFill>
                <a:srgbClr val="3B5959"/>
              </a:solidFill>
              <a:prstDash val="solid"/>
              <a:round/>
              <a:headEnd type="none" w="sm" len="sm"/>
              <a:tailEnd type="none" w="sm" len="sm"/>
            </a:ln>
            <a:effectLst/>
          </p:spPr>
          <p:txBody>
            <a:bodyPr/>
            <a:lstStyle/>
            <a:p>
              <a:pPr>
                <a:defRPr/>
              </a:pPr>
              <a:endParaRPr lang="en-US" dirty="0"/>
            </a:p>
          </p:txBody>
        </p:sp>
        <p:sp>
          <p:nvSpPr>
            <p:cNvPr id="148" name="Freeform 1172"/>
            <p:cNvSpPr>
              <a:spLocks/>
            </p:cNvSpPr>
            <p:nvPr/>
          </p:nvSpPr>
          <p:spPr bwMode="auto">
            <a:xfrm>
              <a:off x="3323" y="2245"/>
              <a:ext cx="543" cy="523"/>
            </a:xfrm>
            <a:custGeom>
              <a:avLst/>
              <a:gdLst/>
              <a:ahLst/>
              <a:cxnLst>
                <a:cxn ang="0">
                  <a:pos x="15" y="499"/>
                </a:cxn>
                <a:cxn ang="0">
                  <a:pos x="54" y="442"/>
                </a:cxn>
                <a:cxn ang="0">
                  <a:pos x="107" y="379"/>
                </a:cxn>
                <a:cxn ang="0">
                  <a:pos x="168" y="316"/>
                </a:cxn>
                <a:cxn ang="0">
                  <a:pos x="234" y="260"/>
                </a:cxn>
                <a:cxn ang="0">
                  <a:pos x="268" y="237"/>
                </a:cxn>
                <a:cxn ang="0">
                  <a:pos x="335" y="195"/>
                </a:cxn>
                <a:cxn ang="0">
                  <a:pos x="402" y="151"/>
                </a:cxn>
                <a:cxn ang="0">
                  <a:pos x="464" y="103"/>
                </a:cxn>
                <a:cxn ang="0">
                  <a:pos x="514" y="52"/>
                </a:cxn>
                <a:cxn ang="0">
                  <a:pos x="547" y="0"/>
                </a:cxn>
                <a:cxn ang="0">
                  <a:pos x="547" y="2"/>
                </a:cxn>
                <a:cxn ang="0">
                  <a:pos x="549" y="14"/>
                </a:cxn>
                <a:cxn ang="0">
                  <a:pos x="552" y="37"/>
                </a:cxn>
                <a:cxn ang="0">
                  <a:pos x="552" y="64"/>
                </a:cxn>
                <a:cxn ang="0">
                  <a:pos x="549" y="96"/>
                </a:cxn>
                <a:cxn ang="0">
                  <a:pos x="547" y="111"/>
                </a:cxn>
                <a:cxn ang="0">
                  <a:pos x="535" y="143"/>
                </a:cxn>
                <a:cxn ang="0">
                  <a:pos x="522" y="177"/>
                </a:cxn>
                <a:cxn ang="0">
                  <a:pos x="503" y="210"/>
                </a:cxn>
                <a:cxn ang="0">
                  <a:pos x="482" y="242"/>
                </a:cxn>
                <a:cxn ang="0">
                  <a:pos x="453" y="267"/>
                </a:cxn>
                <a:cxn ang="0">
                  <a:pos x="434" y="280"/>
                </a:cxn>
                <a:cxn ang="0">
                  <a:pos x="381" y="311"/>
                </a:cxn>
                <a:cxn ang="0">
                  <a:pos x="319" y="345"/>
                </a:cxn>
                <a:cxn ang="0">
                  <a:pos x="255" y="379"/>
                </a:cxn>
                <a:cxn ang="0">
                  <a:pos x="202" y="410"/>
                </a:cxn>
                <a:cxn ang="0">
                  <a:pos x="181" y="421"/>
                </a:cxn>
                <a:cxn ang="0">
                  <a:pos x="147" y="442"/>
                </a:cxn>
                <a:cxn ang="0">
                  <a:pos x="116" y="463"/>
                </a:cxn>
                <a:cxn ang="0">
                  <a:pos x="84" y="482"/>
                </a:cxn>
                <a:cxn ang="0">
                  <a:pos x="63" y="499"/>
                </a:cxn>
                <a:cxn ang="0">
                  <a:pos x="48" y="509"/>
                </a:cxn>
              </a:cxnLst>
              <a:rect l="0" t="0" r="r" b="b"/>
              <a:pathLst>
                <a:path w="553" h="524">
                  <a:moveTo>
                    <a:pt x="0" y="523"/>
                  </a:moveTo>
                  <a:lnTo>
                    <a:pt x="15" y="499"/>
                  </a:lnTo>
                  <a:lnTo>
                    <a:pt x="34" y="472"/>
                  </a:lnTo>
                  <a:lnTo>
                    <a:pt x="54" y="442"/>
                  </a:lnTo>
                  <a:lnTo>
                    <a:pt x="80" y="410"/>
                  </a:lnTo>
                  <a:lnTo>
                    <a:pt x="107" y="379"/>
                  </a:lnTo>
                  <a:lnTo>
                    <a:pt x="137" y="345"/>
                  </a:lnTo>
                  <a:lnTo>
                    <a:pt x="168" y="316"/>
                  </a:lnTo>
                  <a:lnTo>
                    <a:pt x="200" y="286"/>
                  </a:lnTo>
                  <a:lnTo>
                    <a:pt x="234" y="260"/>
                  </a:lnTo>
                  <a:lnTo>
                    <a:pt x="268" y="237"/>
                  </a:lnTo>
                  <a:lnTo>
                    <a:pt x="268" y="237"/>
                  </a:lnTo>
                  <a:lnTo>
                    <a:pt x="301" y="216"/>
                  </a:lnTo>
                  <a:lnTo>
                    <a:pt x="335" y="195"/>
                  </a:lnTo>
                  <a:lnTo>
                    <a:pt x="370" y="175"/>
                  </a:lnTo>
                  <a:lnTo>
                    <a:pt x="402" y="151"/>
                  </a:lnTo>
                  <a:lnTo>
                    <a:pt x="436" y="128"/>
                  </a:lnTo>
                  <a:lnTo>
                    <a:pt x="464" y="103"/>
                  </a:lnTo>
                  <a:lnTo>
                    <a:pt x="491" y="78"/>
                  </a:lnTo>
                  <a:lnTo>
                    <a:pt x="514" y="52"/>
                  </a:lnTo>
                  <a:lnTo>
                    <a:pt x="533" y="27"/>
                  </a:lnTo>
                  <a:lnTo>
                    <a:pt x="547" y="0"/>
                  </a:lnTo>
                  <a:lnTo>
                    <a:pt x="547" y="0"/>
                  </a:lnTo>
                  <a:lnTo>
                    <a:pt x="547" y="2"/>
                  </a:lnTo>
                  <a:lnTo>
                    <a:pt x="547" y="6"/>
                  </a:lnTo>
                  <a:lnTo>
                    <a:pt x="549" y="14"/>
                  </a:lnTo>
                  <a:lnTo>
                    <a:pt x="552" y="25"/>
                  </a:lnTo>
                  <a:lnTo>
                    <a:pt x="552" y="37"/>
                  </a:lnTo>
                  <a:lnTo>
                    <a:pt x="552" y="52"/>
                  </a:lnTo>
                  <a:lnTo>
                    <a:pt x="552" y="64"/>
                  </a:lnTo>
                  <a:lnTo>
                    <a:pt x="552" y="82"/>
                  </a:lnTo>
                  <a:lnTo>
                    <a:pt x="549" y="96"/>
                  </a:lnTo>
                  <a:lnTo>
                    <a:pt x="547" y="111"/>
                  </a:lnTo>
                  <a:lnTo>
                    <a:pt x="547" y="111"/>
                  </a:lnTo>
                  <a:lnTo>
                    <a:pt x="542" y="126"/>
                  </a:lnTo>
                  <a:lnTo>
                    <a:pt x="535" y="143"/>
                  </a:lnTo>
                  <a:lnTo>
                    <a:pt x="528" y="159"/>
                  </a:lnTo>
                  <a:lnTo>
                    <a:pt x="522" y="177"/>
                  </a:lnTo>
                  <a:lnTo>
                    <a:pt x="514" y="193"/>
                  </a:lnTo>
                  <a:lnTo>
                    <a:pt x="503" y="210"/>
                  </a:lnTo>
                  <a:lnTo>
                    <a:pt x="493" y="227"/>
                  </a:lnTo>
                  <a:lnTo>
                    <a:pt x="482" y="242"/>
                  </a:lnTo>
                  <a:lnTo>
                    <a:pt x="468" y="255"/>
                  </a:lnTo>
                  <a:lnTo>
                    <a:pt x="453" y="267"/>
                  </a:lnTo>
                  <a:lnTo>
                    <a:pt x="453" y="267"/>
                  </a:lnTo>
                  <a:lnTo>
                    <a:pt x="434" y="280"/>
                  </a:lnTo>
                  <a:lnTo>
                    <a:pt x="411" y="295"/>
                  </a:lnTo>
                  <a:lnTo>
                    <a:pt x="381" y="311"/>
                  </a:lnTo>
                  <a:lnTo>
                    <a:pt x="351" y="329"/>
                  </a:lnTo>
                  <a:lnTo>
                    <a:pt x="319" y="345"/>
                  </a:lnTo>
                  <a:lnTo>
                    <a:pt x="286" y="362"/>
                  </a:lnTo>
                  <a:lnTo>
                    <a:pt x="255" y="379"/>
                  </a:lnTo>
                  <a:lnTo>
                    <a:pt x="225" y="396"/>
                  </a:lnTo>
                  <a:lnTo>
                    <a:pt x="202" y="410"/>
                  </a:lnTo>
                  <a:lnTo>
                    <a:pt x="181" y="421"/>
                  </a:lnTo>
                  <a:lnTo>
                    <a:pt x="181" y="421"/>
                  </a:lnTo>
                  <a:lnTo>
                    <a:pt x="164" y="431"/>
                  </a:lnTo>
                  <a:lnTo>
                    <a:pt x="147" y="442"/>
                  </a:lnTo>
                  <a:lnTo>
                    <a:pt x="130" y="452"/>
                  </a:lnTo>
                  <a:lnTo>
                    <a:pt x="116" y="463"/>
                  </a:lnTo>
                  <a:lnTo>
                    <a:pt x="98" y="472"/>
                  </a:lnTo>
                  <a:lnTo>
                    <a:pt x="84" y="482"/>
                  </a:lnTo>
                  <a:lnTo>
                    <a:pt x="71" y="491"/>
                  </a:lnTo>
                  <a:lnTo>
                    <a:pt x="63" y="499"/>
                  </a:lnTo>
                  <a:lnTo>
                    <a:pt x="54" y="505"/>
                  </a:lnTo>
                  <a:lnTo>
                    <a:pt x="48" y="509"/>
                  </a:lnTo>
                  <a:lnTo>
                    <a:pt x="0" y="523"/>
                  </a:lnTo>
                </a:path>
              </a:pathLst>
            </a:custGeom>
            <a:solidFill>
              <a:srgbClr val="FFD80F"/>
            </a:solidFill>
            <a:ln w="9525" cap="rnd">
              <a:noFill/>
              <a:round/>
              <a:headEnd/>
              <a:tailEnd/>
            </a:ln>
            <a:effectLst/>
          </p:spPr>
          <p:txBody>
            <a:bodyPr/>
            <a:lstStyle/>
            <a:p>
              <a:pPr>
                <a:defRPr/>
              </a:pPr>
              <a:endParaRPr lang="en-US" dirty="0"/>
            </a:p>
          </p:txBody>
        </p:sp>
        <p:sp>
          <p:nvSpPr>
            <p:cNvPr id="149" name="Freeform 1173"/>
            <p:cNvSpPr>
              <a:spLocks/>
            </p:cNvSpPr>
            <p:nvPr/>
          </p:nvSpPr>
          <p:spPr bwMode="auto">
            <a:xfrm>
              <a:off x="3323" y="2245"/>
              <a:ext cx="543" cy="523"/>
            </a:xfrm>
            <a:custGeom>
              <a:avLst/>
              <a:gdLst/>
              <a:ahLst/>
              <a:cxnLst>
                <a:cxn ang="0">
                  <a:pos x="15" y="499"/>
                </a:cxn>
                <a:cxn ang="0">
                  <a:pos x="54" y="442"/>
                </a:cxn>
                <a:cxn ang="0">
                  <a:pos x="107" y="379"/>
                </a:cxn>
                <a:cxn ang="0">
                  <a:pos x="168" y="316"/>
                </a:cxn>
                <a:cxn ang="0">
                  <a:pos x="234" y="260"/>
                </a:cxn>
                <a:cxn ang="0">
                  <a:pos x="268" y="237"/>
                </a:cxn>
                <a:cxn ang="0">
                  <a:pos x="335" y="195"/>
                </a:cxn>
                <a:cxn ang="0">
                  <a:pos x="402" y="151"/>
                </a:cxn>
                <a:cxn ang="0">
                  <a:pos x="464" y="103"/>
                </a:cxn>
                <a:cxn ang="0">
                  <a:pos x="514" y="52"/>
                </a:cxn>
                <a:cxn ang="0">
                  <a:pos x="547" y="0"/>
                </a:cxn>
                <a:cxn ang="0">
                  <a:pos x="547" y="2"/>
                </a:cxn>
                <a:cxn ang="0">
                  <a:pos x="549" y="14"/>
                </a:cxn>
                <a:cxn ang="0">
                  <a:pos x="552" y="37"/>
                </a:cxn>
                <a:cxn ang="0">
                  <a:pos x="552" y="64"/>
                </a:cxn>
                <a:cxn ang="0">
                  <a:pos x="549" y="96"/>
                </a:cxn>
                <a:cxn ang="0">
                  <a:pos x="547" y="111"/>
                </a:cxn>
                <a:cxn ang="0">
                  <a:pos x="535" y="143"/>
                </a:cxn>
                <a:cxn ang="0">
                  <a:pos x="522" y="177"/>
                </a:cxn>
                <a:cxn ang="0">
                  <a:pos x="503" y="210"/>
                </a:cxn>
                <a:cxn ang="0">
                  <a:pos x="482" y="242"/>
                </a:cxn>
                <a:cxn ang="0">
                  <a:pos x="453" y="267"/>
                </a:cxn>
                <a:cxn ang="0">
                  <a:pos x="434" y="280"/>
                </a:cxn>
                <a:cxn ang="0">
                  <a:pos x="381" y="311"/>
                </a:cxn>
                <a:cxn ang="0">
                  <a:pos x="319" y="345"/>
                </a:cxn>
                <a:cxn ang="0">
                  <a:pos x="255" y="379"/>
                </a:cxn>
                <a:cxn ang="0">
                  <a:pos x="202" y="410"/>
                </a:cxn>
                <a:cxn ang="0">
                  <a:pos x="181" y="421"/>
                </a:cxn>
                <a:cxn ang="0">
                  <a:pos x="147" y="442"/>
                </a:cxn>
                <a:cxn ang="0">
                  <a:pos x="116" y="463"/>
                </a:cxn>
                <a:cxn ang="0">
                  <a:pos x="84" y="482"/>
                </a:cxn>
                <a:cxn ang="0">
                  <a:pos x="63" y="499"/>
                </a:cxn>
                <a:cxn ang="0">
                  <a:pos x="48" y="509"/>
                </a:cxn>
              </a:cxnLst>
              <a:rect l="0" t="0" r="r" b="b"/>
              <a:pathLst>
                <a:path w="553" h="524">
                  <a:moveTo>
                    <a:pt x="0" y="523"/>
                  </a:moveTo>
                  <a:lnTo>
                    <a:pt x="15" y="499"/>
                  </a:lnTo>
                  <a:lnTo>
                    <a:pt x="34" y="472"/>
                  </a:lnTo>
                  <a:lnTo>
                    <a:pt x="54" y="442"/>
                  </a:lnTo>
                  <a:lnTo>
                    <a:pt x="80" y="410"/>
                  </a:lnTo>
                  <a:lnTo>
                    <a:pt x="107" y="379"/>
                  </a:lnTo>
                  <a:lnTo>
                    <a:pt x="137" y="345"/>
                  </a:lnTo>
                  <a:lnTo>
                    <a:pt x="168" y="316"/>
                  </a:lnTo>
                  <a:lnTo>
                    <a:pt x="200" y="286"/>
                  </a:lnTo>
                  <a:lnTo>
                    <a:pt x="234" y="260"/>
                  </a:lnTo>
                  <a:lnTo>
                    <a:pt x="268" y="237"/>
                  </a:lnTo>
                  <a:lnTo>
                    <a:pt x="268" y="237"/>
                  </a:lnTo>
                  <a:lnTo>
                    <a:pt x="301" y="216"/>
                  </a:lnTo>
                  <a:lnTo>
                    <a:pt x="335" y="195"/>
                  </a:lnTo>
                  <a:lnTo>
                    <a:pt x="370" y="175"/>
                  </a:lnTo>
                  <a:lnTo>
                    <a:pt x="402" y="151"/>
                  </a:lnTo>
                  <a:lnTo>
                    <a:pt x="436" y="128"/>
                  </a:lnTo>
                  <a:lnTo>
                    <a:pt x="464" y="103"/>
                  </a:lnTo>
                  <a:lnTo>
                    <a:pt x="491" y="78"/>
                  </a:lnTo>
                  <a:lnTo>
                    <a:pt x="514" y="52"/>
                  </a:lnTo>
                  <a:lnTo>
                    <a:pt x="533" y="27"/>
                  </a:lnTo>
                  <a:lnTo>
                    <a:pt x="547" y="0"/>
                  </a:lnTo>
                  <a:lnTo>
                    <a:pt x="547" y="0"/>
                  </a:lnTo>
                  <a:lnTo>
                    <a:pt x="547" y="2"/>
                  </a:lnTo>
                  <a:lnTo>
                    <a:pt x="547" y="6"/>
                  </a:lnTo>
                  <a:lnTo>
                    <a:pt x="549" y="14"/>
                  </a:lnTo>
                  <a:lnTo>
                    <a:pt x="552" y="25"/>
                  </a:lnTo>
                  <a:lnTo>
                    <a:pt x="552" y="37"/>
                  </a:lnTo>
                  <a:lnTo>
                    <a:pt x="552" y="52"/>
                  </a:lnTo>
                  <a:lnTo>
                    <a:pt x="552" y="64"/>
                  </a:lnTo>
                  <a:lnTo>
                    <a:pt x="552" y="82"/>
                  </a:lnTo>
                  <a:lnTo>
                    <a:pt x="549" y="96"/>
                  </a:lnTo>
                  <a:lnTo>
                    <a:pt x="547" y="111"/>
                  </a:lnTo>
                  <a:lnTo>
                    <a:pt x="547" y="111"/>
                  </a:lnTo>
                  <a:lnTo>
                    <a:pt x="542" y="126"/>
                  </a:lnTo>
                  <a:lnTo>
                    <a:pt x="535" y="143"/>
                  </a:lnTo>
                  <a:lnTo>
                    <a:pt x="528" y="159"/>
                  </a:lnTo>
                  <a:lnTo>
                    <a:pt x="522" y="177"/>
                  </a:lnTo>
                  <a:lnTo>
                    <a:pt x="514" y="193"/>
                  </a:lnTo>
                  <a:lnTo>
                    <a:pt x="503" y="210"/>
                  </a:lnTo>
                  <a:lnTo>
                    <a:pt x="493" y="227"/>
                  </a:lnTo>
                  <a:lnTo>
                    <a:pt x="482" y="242"/>
                  </a:lnTo>
                  <a:lnTo>
                    <a:pt x="468" y="255"/>
                  </a:lnTo>
                  <a:lnTo>
                    <a:pt x="453" y="267"/>
                  </a:lnTo>
                  <a:lnTo>
                    <a:pt x="453" y="267"/>
                  </a:lnTo>
                  <a:lnTo>
                    <a:pt x="434" y="280"/>
                  </a:lnTo>
                  <a:lnTo>
                    <a:pt x="411" y="295"/>
                  </a:lnTo>
                  <a:lnTo>
                    <a:pt x="381" y="311"/>
                  </a:lnTo>
                  <a:lnTo>
                    <a:pt x="351" y="329"/>
                  </a:lnTo>
                  <a:lnTo>
                    <a:pt x="319" y="345"/>
                  </a:lnTo>
                  <a:lnTo>
                    <a:pt x="286" y="362"/>
                  </a:lnTo>
                  <a:lnTo>
                    <a:pt x="255" y="379"/>
                  </a:lnTo>
                  <a:lnTo>
                    <a:pt x="225" y="396"/>
                  </a:lnTo>
                  <a:lnTo>
                    <a:pt x="202" y="410"/>
                  </a:lnTo>
                  <a:lnTo>
                    <a:pt x="181" y="421"/>
                  </a:lnTo>
                  <a:lnTo>
                    <a:pt x="181" y="421"/>
                  </a:lnTo>
                  <a:lnTo>
                    <a:pt x="164" y="431"/>
                  </a:lnTo>
                  <a:lnTo>
                    <a:pt x="147" y="442"/>
                  </a:lnTo>
                  <a:lnTo>
                    <a:pt x="130" y="452"/>
                  </a:lnTo>
                  <a:lnTo>
                    <a:pt x="116" y="463"/>
                  </a:lnTo>
                  <a:lnTo>
                    <a:pt x="98" y="472"/>
                  </a:lnTo>
                  <a:lnTo>
                    <a:pt x="84" y="482"/>
                  </a:lnTo>
                  <a:lnTo>
                    <a:pt x="71" y="491"/>
                  </a:lnTo>
                  <a:lnTo>
                    <a:pt x="63" y="499"/>
                  </a:lnTo>
                  <a:lnTo>
                    <a:pt x="54" y="505"/>
                  </a:lnTo>
                  <a:lnTo>
                    <a:pt x="48" y="50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50" name="Freeform 1174"/>
            <p:cNvSpPr>
              <a:spLocks/>
            </p:cNvSpPr>
            <p:nvPr/>
          </p:nvSpPr>
          <p:spPr bwMode="auto">
            <a:xfrm>
              <a:off x="3274" y="2475"/>
              <a:ext cx="567" cy="362"/>
            </a:xfrm>
            <a:custGeom>
              <a:avLst/>
              <a:gdLst/>
              <a:ahLst/>
              <a:cxnLst>
                <a:cxn ang="0">
                  <a:pos x="0" y="365"/>
                </a:cxn>
                <a:cxn ang="0">
                  <a:pos x="16" y="349"/>
                </a:cxn>
                <a:cxn ang="0">
                  <a:pos x="39" y="330"/>
                </a:cxn>
                <a:cxn ang="0">
                  <a:pos x="64" y="310"/>
                </a:cxn>
                <a:cxn ang="0">
                  <a:pos x="92" y="286"/>
                </a:cxn>
                <a:cxn ang="0">
                  <a:pos x="122" y="266"/>
                </a:cxn>
                <a:cxn ang="0">
                  <a:pos x="151" y="242"/>
                </a:cxn>
                <a:cxn ang="0">
                  <a:pos x="183" y="220"/>
                </a:cxn>
                <a:cxn ang="0">
                  <a:pos x="212" y="202"/>
                </a:cxn>
                <a:cxn ang="0">
                  <a:pos x="237" y="187"/>
                </a:cxn>
                <a:cxn ang="0">
                  <a:pos x="262" y="174"/>
                </a:cxn>
                <a:cxn ang="0">
                  <a:pos x="262" y="174"/>
                </a:cxn>
                <a:cxn ang="0">
                  <a:pos x="288" y="164"/>
                </a:cxn>
                <a:cxn ang="0">
                  <a:pos x="319" y="151"/>
                </a:cxn>
                <a:cxn ang="0">
                  <a:pos x="349" y="137"/>
                </a:cxn>
                <a:cxn ang="0">
                  <a:pos x="383" y="120"/>
                </a:cxn>
                <a:cxn ang="0">
                  <a:pos x="416" y="103"/>
                </a:cxn>
                <a:cxn ang="0">
                  <a:pos x="450" y="84"/>
                </a:cxn>
                <a:cxn ang="0">
                  <a:pos x="484" y="63"/>
                </a:cxn>
                <a:cxn ang="0">
                  <a:pos x="513" y="45"/>
                </a:cxn>
                <a:cxn ang="0">
                  <a:pos x="538" y="21"/>
                </a:cxn>
                <a:cxn ang="0">
                  <a:pos x="561" y="0"/>
                </a:cxn>
                <a:cxn ang="0">
                  <a:pos x="561" y="0"/>
                </a:cxn>
                <a:cxn ang="0">
                  <a:pos x="561" y="4"/>
                </a:cxn>
                <a:cxn ang="0">
                  <a:pos x="561" y="10"/>
                </a:cxn>
                <a:cxn ang="0">
                  <a:pos x="564" y="21"/>
                </a:cxn>
                <a:cxn ang="0">
                  <a:pos x="564" y="38"/>
                </a:cxn>
                <a:cxn ang="0">
                  <a:pos x="564" y="54"/>
                </a:cxn>
                <a:cxn ang="0">
                  <a:pos x="564" y="72"/>
                </a:cxn>
                <a:cxn ang="0">
                  <a:pos x="561" y="91"/>
                </a:cxn>
                <a:cxn ang="0">
                  <a:pos x="558" y="109"/>
                </a:cxn>
                <a:cxn ang="0">
                  <a:pos x="551" y="126"/>
                </a:cxn>
                <a:cxn ang="0">
                  <a:pos x="543" y="141"/>
                </a:cxn>
                <a:cxn ang="0">
                  <a:pos x="543" y="141"/>
                </a:cxn>
                <a:cxn ang="0">
                  <a:pos x="531" y="156"/>
                </a:cxn>
                <a:cxn ang="0">
                  <a:pos x="515" y="171"/>
                </a:cxn>
                <a:cxn ang="0">
                  <a:pos x="501" y="187"/>
                </a:cxn>
                <a:cxn ang="0">
                  <a:pos x="482" y="204"/>
                </a:cxn>
                <a:cxn ang="0">
                  <a:pos x="462" y="220"/>
                </a:cxn>
                <a:cxn ang="0">
                  <a:pos x="441" y="236"/>
                </a:cxn>
                <a:cxn ang="0">
                  <a:pos x="421" y="250"/>
                </a:cxn>
                <a:cxn ang="0">
                  <a:pos x="400" y="261"/>
                </a:cxn>
                <a:cxn ang="0">
                  <a:pos x="379" y="271"/>
                </a:cxn>
                <a:cxn ang="0">
                  <a:pos x="359" y="280"/>
                </a:cxn>
                <a:cxn ang="0">
                  <a:pos x="359" y="280"/>
                </a:cxn>
                <a:cxn ang="0">
                  <a:pos x="338" y="286"/>
                </a:cxn>
                <a:cxn ang="0">
                  <a:pos x="310" y="293"/>
                </a:cxn>
                <a:cxn ang="0">
                  <a:pos x="278" y="301"/>
                </a:cxn>
                <a:cxn ang="0">
                  <a:pos x="241" y="307"/>
                </a:cxn>
                <a:cxn ang="0">
                  <a:pos x="208" y="317"/>
                </a:cxn>
                <a:cxn ang="0">
                  <a:pos x="170" y="326"/>
                </a:cxn>
                <a:cxn ang="0">
                  <a:pos x="136" y="335"/>
                </a:cxn>
                <a:cxn ang="0">
                  <a:pos x="105" y="345"/>
                </a:cxn>
                <a:cxn ang="0">
                  <a:pos x="80" y="356"/>
                </a:cxn>
                <a:cxn ang="0">
                  <a:pos x="59" y="365"/>
                </a:cxn>
                <a:cxn ang="0">
                  <a:pos x="0" y="365"/>
                </a:cxn>
              </a:cxnLst>
              <a:rect l="0" t="0" r="r" b="b"/>
              <a:pathLst>
                <a:path w="565" h="366">
                  <a:moveTo>
                    <a:pt x="0" y="365"/>
                  </a:moveTo>
                  <a:lnTo>
                    <a:pt x="16" y="349"/>
                  </a:lnTo>
                  <a:lnTo>
                    <a:pt x="39" y="330"/>
                  </a:lnTo>
                  <a:lnTo>
                    <a:pt x="64" y="310"/>
                  </a:lnTo>
                  <a:lnTo>
                    <a:pt x="92" y="286"/>
                  </a:lnTo>
                  <a:lnTo>
                    <a:pt x="122" y="266"/>
                  </a:lnTo>
                  <a:lnTo>
                    <a:pt x="151" y="242"/>
                  </a:lnTo>
                  <a:lnTo>
                    <a:pt x="183" y="220"/>
                  </a:lnTo>
                  <a:lnTo>
                    <a:pt x="212" y="202"/>
                  </a:lnTo>
                  <a:lnTo>
                    <a:pt x="237" y="187"/>
                  </a:lnTo>
                  <a:lnTo>
                    <a:pt x="262" y="174"/>
                  </a:lnTo>
                  <a:lnTo>
                    <a:pt x="262" y="174"/>
                  </a:lnTo>
                  <a:lnTo>
                    <a:pt x="288" y="164"/>
                  </a:lnTo>
                  <a:lnTo>
                    <a:pt x="319" y="151"/>
                  </a:lnTo>
                  <a:lnTo>
                    <a:pt x="349" y="137"/>
                  </a:lnTo>
                  <a:lnTo>
                    <a:pt x="383" y="120"/>
                  </a:lnTo>
                  <a:lnTo>
                    <a:pt x="416" y="103"/>
                  </a:lnTo>
                  <a:lnTo>
                    <a:pt x="450" y="84"/>
                  </a:lnTo>
                  <a:lnTo>
                    <a:pt x="484" y="63"/>
                  </a:lnTo>
                  <a:lnTo>
                    <a:pt x="513" y="45"/>
                  </a:lnTo>
                  <a:lnTo>
                    <a:pt x="538" y="21"/>
                  </a:lnTo>
                  <a:lnTo>
                    <a:pt x="561" y="0"/>
                  </a:lnTo>
                  <a:lnTo>
                    <a:pt x="561" y="0"/>
                  </a:lnTo>
                  <a:lnTo>
                    <a:pt x="561" y="4"/>
                  </a:lnTo>
                  <a:lnTo>
                    <a:pt x="561" y="10"/>
                  </a:lnTo>
                  <a:lnTo>
                    <a:pt x="564" y="21"/>
                  </a:lnTo>
                  <a:lnTo>
                    <a:pt x="564" y="38"/>
                  </a:lnTo>
                  <a:lnTo>
                    <a:pt x="564" y="54"/>
                  </a:lnTo>
                  <a:lnTo>
                    <a:pt x="564" y="72"/>
                  </a:lnTo>
                  <a:lnTo>
                    <a:pt x="561" y="91"/>
                  </a:lnTo>
                  <a:lnTo>
                    <a:pt x="558" y="109"/>
                  </a:lnTo>
                  <a:lnTo>
                    <a:pt x="551" y="126"/>
                  </a:lnTo>
                  <a:lnTo>
                    <a:pt x="543" y="141"/>
                  </a:lnTo>
                  <a:lnTo>
                    <a:pt x="543" y="141"/>
                  </a:lnTo>
                  <a:lnTo>
                    <a:pt x="531" y="156"/>
                  </a:lnTo>
                  <a:lnTo>
                    <a:pt x="515" y="171"/>
                  </a:lnTo>
                  <a:lnTo>
                    <a:pt x="501" y="187"/>
                  </a:lnTo>
                  <a:lnTo>
                    <a:pt x="482" y="204"/>
                  </a:lnTo>
                  <a:lnTo>
                    <a:pt x="462" y="220"/>
                  </a:lnTo>
                  <a:lnTo>
                    <a:pt x="441" y="236"/>
                  </a:lnTo>
                  <a:lnTo>
                    <a:pt x="421" y="250"/>
                  </a:lnTo>
                  <a:lnTo>
                    <a:pt x="400" y="261"/>
                  </a:lnTo>
                  <a:lnTo>
                    <a:pt x="379" y="271"/>
                  </a:lnTo>
                  <a:lnTo>
                    <a:pt x="359" y="280"/>
                  </a:lnTo>
                  <a:lnTo>
                    <a:pt x="359" y="280"/>
                  </a:lnTo>
                  <a:lnTo>
                    <a:pt x="338" y="286"/>
                  </a:lnTo>
                  <a:lnTo>
                    <a:pt x="310" y="293"/>
                  </a:lnTo>
                  <a:lnTo>
                    <a:pt x="278" y="301"/>
                  </a:lnTo>
                  <a:lnTo>
                    <a:pt x="241" y="307"/>
                  </a:lnTo>
                  <a:lnTo>
                    <a:pt x="208" y="317"/>
                  </a:lnTo>
                  <a:lnTo>
                    <a:pt x="170" y="326"/>
                  </a:lnTo>
                  <a:lnTo>
                    <a:pt x="136" y="335"/>
                  </a:lnTo>
                  <a:lnTo>
                    <a:pt x="105" y="345"/>
                  </a:lnTo>
                  <a:lnTo>
                    <a:pt x="80" y="356"/>
                  </a:lnTo>
                  <a:lnTo>
                    <a:pt x="59" y="365"/>
                  </a:lnTo>
                  <a:lnTo>
                    <a:pt x="0" y="365"/>
                  </a:lnTo>
                </a:path>
              </a:pathLst>
            </a:custGeom>
            <a:solidFill>
              <a:srgbClr val="3B5959"/>
            </a:solidFill>
            <a:ln w="9525" cap="rnd">
              <a:noFill/>
              <a:round/>
              <a:headEnd/>
              <a:tailEnd/>
            </a:ln>
            <a:effectLst/>
          </p:spPr>
          <p:txBody>
            <a:bodyPr/>
            <a:lstStyle/>
            <a:p>
              <a:pPr>
                <a:defRPr/>
              </a:pPr>
              <a:endParaRPr lang="en-US" dirty="0"/>
            </a:p>
          </p:txBody>
        </p:sp>
        <p:sp>
          <p:nvSpPr>
            <p:cNvPr id="151" name="Freeform 1175"/>
            <p:cNvSpPr>
              <a:spLocks/>
            </p:cNvSpPr>
            <p:nvPr/>
          </p:nvSpPr>
          <p:spPr bwMode="auto">
            <a:xfrm>
              <a:off x="3274" y="2475"/>
              <a:ext cx="567" cy="362"/>
            </a:xfrm>
            <a:custGeom>
              <a:avLst/>
              <a:gdLst/>
              <a:ahLst/>
              <a:cxnLst>
                <a:cxn ang="0">
                  <a:pos x="0" y="365"/>
                </a:cxn>
                <a:cxn ang="0">
                  <a:pos x="16" y="349"/>
                </a:cxn>
                <a:cxn ang="0">
                  <a:pos x="39" y="330"/>
                </a:cxn>
                <a:cxn ang="0">
                  <a:pos x="64" y="310"/>
                </a:cxn>
                <a:cxn ang="0">
                  <a:pos x="92" y="286"/>
                </a:cxn>
                <a:cxn ang="0">
                  <a:pos x="122" y="266"/>
                </a:cxn>
                <a:cxn ang="0">
                  <a:pos x="151" y="242"/>
                </a:cxn>
                <a:cxn ang="0">
                  <a:pos x="183" y="220"/>
                </a:cxn>
                <a:cxn ang="0">
                  <a:pos x="212" y="202"/>
                </a:cxn>
                <a:cxn ang="0">
                  <a:pos x="237" y="187"/>
                </a:cxn>
                <a:cxn ang="0">
                  <a:pos x="262" y="174"/>
                </a:cxn>
                <a:cxn ang="0">
                  <a:pos x="262" y="174"/>
                </a:cxn>
                <a:cxn ang="0">
                  <a:pos x="288" y="164"/>
                </a:cxn>
                <a:cxn ang="0">
                  <a:pos x="319" y="151"/>
                </a:cxn>
                <a:cxn ang="0">
                  <a:pos x="349" y="137"/>
                </a:cxn>
                <a:cxn ang="0">
                  <a:pos x="383" y="120"/>
                </a:cxn>
                <a:cxn ang="0">
                  <a:pos x="416" y="103"/>
                </a:cxn>
                <a:cxn ang="0">
                  <a:pos x="450" y="84"/>
                </a:cxn>
                <a:cxn ang="0">
                  <a:pos x="484" y="63"/>
                </a:cxn>
                <a:cxn ang="0">
                  <a:pos x="513" y="45"/>
                </a:cxn>
                <a:cxn ang="0">
                  <a:pos x="538" y="21"/>
                </a:cxn>
                <a:cxn ang="0">
                  <a:pos x="561" y="0"/>
                </a:cxn>
                <a:cxn ang="0">
                  <a:pos x="561" y="0"/>
                </a:cxn>
                <a:cxn ang="0">
                  <a:pos x="561" y="4"/>
                </a:cxn>
                <a:cxn ang="0">
                  <a:pos x="561" y="10"/>
                </a:cxn>
                <a:cxn ang="0">
                  <a:pos x="564" y="21"/>
                </a:cxn>
                <a:cxn ang="0">
                  <a:pos x="564" y="38"/>
                </a:cxn>
                <a:cxn ang="0">
                  <a:pos x="564" y="54"/>
                </a:cxn>
                <a:cxn ang="0">
                  <a:pos x="564" y="72"/>
                </a:cxn>
                <a:cxn ang="0">
                  <a:pos x="561" y="91"/>
                </a:cxn>
                <a:cxn ang="0">
                  <a:pos x="558" y="109"/>
                </a:cxn>
                <a:cxn ang="0">
                  <a:pos x="551" y="126"/>
                </a:cxn>
                <a:cxn ang="0">
                  <a:pos x="543" y="141"/>
                </a:cxn>
                <a:cxn ang="0">
                  <a:pos x="543" y="141"/>
                </a:cxn>
                <a:cxn ang="0">
                  <a:pos x="531" y="156"/>
                </a:cxn>
                <a:cxn ang="0">
                  <a:pos x="515" y="171"/>
                </a:cxn>
                <a:cxn ang="0">
                  <a:pos x="501" y="187"/>
                </a:cxn>
                <a:cxn ang="0">
                  <a:pos x="482" y="204"/>
                </a:cxn>
                <a:cxn ang="0">
                  <a:pos x="462" y="220"/>
                </a:cxn>
                <a:cxn ang="0">
                  <a:pos x="441" y="236"/>
                </a:cxn>
                <a:cxn ang="0">
                  <a:pos x="421" y="250"/>
                </a:cxn>
                <a:cxn ang="0">
                  <a:pos x="400" y="261"/>
                </a:cxn>
                <a:cxn ang="0">
                  <a:pos x="379" y="271"/>
                </a:cxn>
                <a:cxn ang="0">
                  <a:pos x="359" y="280"/>
                </a:cxn>
                <a:cxn ang="0">
                  <a:pos x="359" y="280"/>
                </a:cxn>
                <a:cxn ang="0">
                  <a:pos x="338" y="286"/>
                </a:cxn>
                <a:cxn ang="0">
                  <a:pos x="310" y="293"/>
                </a:cxn>
                <a:cxn ang="0">
                  <a:pos x="278" y="301"/>
                </a:cxn>
                <a:cxn ang="0">
                  <a:pos x="241" y="307"/>
                </a:cxn>
                <a:cxn ang="0">
                  <a:pos x="208" y="317"/>
                </a:cxn>
                <a:cxn ang="0">
                  <a:pos x="170" y="326"/>
                </a:cxn>
                <a:cxn ang="0">
                  <a:pos x="136" y="335"/>
                </a:cxn>
                <a:cxn ang="0">
                  <a:pos x="105" y="345"/>
                </a:cxn>
                <a:cxn ang="0">
                  <a:pos x="80" y="356"/>
                </a:cxn>
                <a:cxn ang="0">
                  <a:pos x="59" y="365"/>
                </a:cxn>
              </a:cxnLst>
              <a:rect l="0" t="0" r="r" b="b"/>
              <a:pathLst>
                <a:path w="565" h="366">
                  <a:moveTo>
                    <a:pt x="0" y="365"/>
                  </a:moveTo>
                  <a:lnTo>
                    <a:pt x="16" y="349"/>
                  </a:lnTo>
                  <a:lnTo>
                    <a:pt x="39" y="330"/>
                  </a:lnTo>
                  <a:lnTo>
                    <a:pt x="64" y="310"/>
                  </a:lnTo>
                  <a:lnTo>
                    <a:pt x="92" y="286"/>
                  </a:lnTo>
                  <a:lnTo>
                    <a:pt x="122" y="266"/>
                  </a:lnTo>
                  <a:lnTo>
                    <a:pt x="151" y="242"/>
                  </a:lnTo>
                  <a:lnTo>
                    <a:pt x="183" y="220"/>
                  </a:lnTo>
                  <a:lnTo>
                    <a:pt x="212" y="202"/>
                  </a:lnTo>
                  <a:lnTo>
                    <a:pt x="237" y="187"/>
                  </a:lnTo>
                  <a:lnTo>
                    <a:pt x="262" y="174"/>
                  </a:lnTo>
                  <a:lnTo>
                    <a:pt x="262" y="174"/>
                  </a:lnTo>
                  <a:lnTo>
                    <a:pt x="288" y="164"/>
                  </a:lnTo>
                  <a:lnTo>
                    <a:pt x="319" y="151"/>
                  </a:lnTo>
                  <a:lnTo>
                    <a:pt x="349" y="137"/>
                  </a:lnTo>
                  <a:lnTo>
                    <a:pt x="383" y="120"/>
                  </a:lnTo>
                  <a:lnTo>
                    <a:pt x="416" y="103"/>
                  </a:lnTo>
                  <a:lnTo>
                    <a:pt x="450" y="84"/>
                  </a:lnTo>
                  <a:lnTo>
                    <a:pt x="484" y="63"/>
                  </a:lnTo>
                  <a:lnTo>
                    <a:pt x="513" y="45"/>
                  </a:lnTo>
                  <a:lnTo>
                    <a:pt x="538" y="21"/>
                  </a:lnTo>
                  <a:lnTo>
                    <a:pt x="561" y="0"/>
                  </a:lnTo>
                  <a:lnTo>
                    <a:pt x="561" y="0"/>
                  </a:lnTo>
                  <a:lnTo>
                    <a:pt x="561" y="4"/>
                  </a:lnTo>
                  <a:lnTo>
                    <a:pt x="561" y="10"/>
                  </a:lnTo>
                  <a:lnTo>
                    <a:pt x="564" y="21"/>
                  </a:lnTo>
                  <a:lnTo>
                    <a:pt x="564" y="38"/>
                  </a:lnTo>
                  <a:lnTo>
                    <a:pt x="564" y="54"/>
                  </a:lnTo>
                  <a:lnTo>
                    <a:pt x="564" y="72"/>
                  </a:lnTo>
                  <a:lnTo>
                    <a:pt x="561" y="91"/>
                  </a:lnTo>
                  <a:lnTo>
                    <a:pt x="558" y="109"/>
                  </a:lnTo>
                  <a:lnTo>
                    <a:pt x="551" y="126"/>
                  </a:lnTo>
                  <a:lnTo>
                    <a:pt x="543" y="141"/>
                  </a:lnTo>
                  <a:lnTo>
                    <a:pt x="543" y="141"/>
                  </a:lnTo>
                  <a:lnTo>
                    <a:pt x="531" y="156"/>
                  </a:lnTo>
                  <a:lnTo>
                    <a:pt x="515" y="171"/>
                  </a:lnTo>
                  <a:lnTo>
                    <a:pt x="501" y="187"/>
                  </a:lnTo>
                  <a:lnTo>
                    <a:pt x="482" y="204"/>
                  </a:lnTo>
                  <a:lnTo>
                    <a:pt x="462" y="220"/>
                  </a:lnTo>
                  <a:lnTo>
                    <a:pt x="441" y="236"/>
                  </a:lnTo>
                  <a:lnTo>
                    <a:pt x="421" y="250"/>
                  </a:lnTo>
                  <a:lnTo>
                    <a:pt x="400" y="261"/>
                  </a:lnTo>
                  <a:lnTo>
                    <a:pt x="379" y="271"/>
                  </a:lnTo>
                  <a:lnTo>
                    <a:pt x="359" y="280"/>
                  </a:lnTo>
                  <a:lnTo>
                    <a:pt x="359" y="280"/>
                  </a:lnTo>
                  <a:lnTo>
                    <a:pt x="338" y="286"/>
                  </a:lnTo>
                  <a:lnTo>
                    <a:pt x="310" y="293"/>
                  </a:lnTo>
                  <a:lnTo>
                    <a:pt x="278" y="301"/>
                  </a:lnTo>
                  <a:lnTo>
                    <a:pt x="241" y="307"/>
                  </a:lnTo>
                  <a:lnTo>
                    <a:pt x="208" y="317"/>
                  </a:lnTo>
                  <a:lnTo>
                    <a:pt x="170" y="326"/>
                  </a:lnTo>
                  <a:lnTo>
                    <a:pt x="136" y="335"/>
                  </a:lnTo>
                  <a:lnTo>
                    <a:pt x="105" y="345"/>
                  </a:lnTo>
                  <a:lnTo>
                    <a:pt x="80" y="356"/>
                  </a:lnTo>
                  <a:lnTo>
                    <a:pt x="59" y="365"/>
                  </a:lnTo>
                </a:path>
              </a:pathLst>
            </a:custGeom>
            <a:noFill/>
            <a:ln w="12700" cap="rnd" cmpd="sng">
              <a:solidFill>
                <a:srgbClr val="3B5959"/>
              </a:solidFill>
              <a:prstDash val="solid"/>
              <a:round/>
              <a:headEnd type="none" w="sm" len="sm"/>
              <a:tailEnd type="none" w="sm" len="sm"/>
            </a:ln>
            <a:effectLst/>
          </p:spPr>
          <p:txBody>
            <a:bodyPr/>
            <a:lstStyle/>
            <a:p>
              <a:pPr>
                <a:defRPr/>
              </a:pPr>
              <a:endParaRPr lang="en-US" dirty="0"/>
            </a:p>
          </p:txBody>
        </p:sp>
        <p:sp>
          <p:nvSpPr>
            <p:cNvPr id="152" name="Freeform 1176"/>
            <p:cNvSpPr>
              <a:spLocks/>
            </p:cNvSpPr>
            <p:nvPr/>
          </p:nvSpPr>
          <p:spPr bwMode="auto">
            <a:xfrm>
              <a:off x="3274" y="2479"/>
              <a:ext cx="567" cy="365"/>
            </a:xfrm>
            <a:custGeom>
              <a:avLst/>
              <a:gdLst/>
              <a:ahLst/>
              <a:cxnLst>
                <a:cxn ang="0">
                  <a:pos x="0" y="364"/>
                </a:cxn>
                <a:cxn ang="0">
                  <a:pos x="18" y="347"/>
                </a:cxn>
                <a:cxn ang="0">
                  <a:pos x="39" y="327"/>
                </a:cxn>
                <a:cxn ang="0">
                  <a:pos x="64" y="306"/>
                </a:cxn>
                <a:cxn ang="0">
                  <a:pos x="92" y="285"/>
                </a:cxn>
                <a:cxn ang="0">
                  <a:pos x="122" y="262"/>
                </a:cxn>
                <a:cxn ang="0">
                  <a:pos x="151" y="241"/>
                </a:cxn>
                <a:cxn ang="0">
                  <a:pos x="183" y="221"/>
                </a:cxn>
                <a:cxn ang="0">
                  <a:pos x="213" y="201"/>
                </a:cxn>
                <a:cxn ang="0">
                  <a:pos x="240" y="184"/>
                </a:cxn>
                <a:cxn ang="0">
                  <a:pos x="264" y="172"/>
                </a:cxn>
                <a:cxn ang="0">
                  <a:pos x="264" y="172"/>
                </a:cxn>
                <a:cxn ang="0">
                  <a:pos x="290" y="161"/>
                </a:cxn>
                <a:cxn ang="0">
                  <a:pos x="318" y="149"/>
                </a:cxn>
                <a:cxn ang="0">
                  <a:pos x="352" y="134"/>
                </a:cxn>
                <a:cxn ang="0">
                  <a:pos x="386" y="119"/>
                </a:cxn>
                <a:cxn ang="0">
                  <a:pos x="419" y="101"/>
                </a:cxn>
                <a:cxn ang="0">
                  <a:pos x="453" y="81"/>
                </a:cxn>
                <a:cxn ang="0">
                  <a:pos x="485" y="62"/>
                </a:cxn>
                <a:cxn ang="0">
                  <a:pos x="515" y="41"/>
                </a:cxn>
                <a:cxn ang="0">
                  <a:pos x="541" y="20"/>
                </a:cxn>
                <a:cxn ang="0">
                  <a:pos x="563" y="0"/>
                </a:cxn>
                <a:cxn ang="0">
                  <a:pos x="563" y="0"/>
                </a:cxn>
                <a:cxn ang="0">
                  <a:pos x="563" y="2"/>
                </a:cxn>
                <a:cxn ang="0">
                  <a:pos x="563" y="9"/>
                </a:cxn>
                <a:cxn ang="0">
                  <a:pos x="566" y="20"/>
                </a:cxn>
                <a:cxn ang="0">
                  <a:pos x="566" y="35"/>
                </a:cxn>
                <a:cxn ang="0">
                  <a:pos x="566" y="52"/>
                </a:cxn>
                <a:cxn ang="0">
                  <a:pos x="566" y="71"/>
                </a:cxn>
                <a:cxn ang="0">
                  <a:pos x="563" y="90"/>
                </a:cxn>
                <a:cxn ang="0">
                  <a:pos x="559" y="108"/>
                </a:cxn>
                <a:cxn ang="0">
                  <a:pos x="552" y="126"/>
                </a:cxn>
                <a:cxn ang="0">
                  <a:pos x="543" y="140"/>
                </a:cxn>
                <a:cxn ang="0">
                  <a:pos x="543" y="140"/>
                </a:cxn>
                <a:cxn ang="0">
                  <a:pos x="534" y="155"/>
                </a:cxn>
                <a:cxn ang="0">
                  <a:pos x="518" y="170"/>
                </a:cxn>
                <a:cxn ang="0">
                  <a:pos x="502" y="184"/>
                </a:cxn>
                <a:cxn ang="0">
                  <a:pos x="483" y="203"/>
                </a:cxn>
                <a:cxn ang="0">
                  <a:pos x="464" y="218"/>
                </a:cxn>
                <a:cxn ang="0">
                  <a:pos x="442" y="233"/>
                </a:cxn>
                <a:cxn ang="0">
                  <a:pos x="421" y="248"/>
                </a:cxn>
                <a:cxn ang="0">
                  <a:pos x="400" y="260"/>
                </a:cxn>
                <a:cxn ang="0">
                  <a:pos x="382" y="271"/>
                </a:cxn>
                <a:cxn ang="0">
                  <a:pos x="363" y="277"/>
                </a:cxn>
                <a:cxn ang="0">
                  <a:pos x="363" y="277"/>
                </a:cxn>
                <a:cxn ang="0">
                  <a:pos x="340" y="283"/>
                </a:cxn>
                <a:cxn ang="0">
                  <a:pos x="310" y="290"/>
                </a:cxn>
                <a:cxn ang="0">
                  <a:pos x="278" y="299"/>
                </a:cxn>
                <a:cxn ang="0">
                  <a:pos x="244" y="306"/>
                </a:cxn>
                <a:cxn ang="0">
                  <a:pos x="209" y="315"/>
                </a:cxn>
                <a:cxn ang="0">
                  <a:pos x="172" y="323"/>
                </a:cxn>
                <a:cxn ang="0">
                  <a:pos x="137" y="334"/>
                </a:cxn>
                <a:cxn ang="0">
                  <a:pos x="105" y="343"/>
                </a:cxn>
                <a:cxn ang="0">
                  <a:pos x="80" y="353"/>
                </a:cxn>
                <a:cxn ang="0">
                  <a:pos x="59" y="364"/>
                </a:cxn>
                <a:cxn ang="0">
                  <a:pos x="0" y="364"/>
                </a:cxn>
              </a:cxnLst>
              <a:rect l="0" t="0" r="r" b="b"/>
              <a:pathLst>
                <a:path w="567" h="365">
                  <a:moveTo>
                    <a:pt x="0" y="364"/>
                  </a:moveTo>
                  <a:lnTo>
                    <a:pt x="18" y="347"/>
                  </a:lnTo>
                  <a:lnTo>
                    <a:pt x="39" y="327"/>
                  </a:lnTo>
                  <a:lnTo>
                    <a:pt x="64" y="306"/>
                  </a:lnTo>
                  <a:lnTo>
                    <a:pt x="92" y="285"/>
                  </a:lnTo>
                  <a:lnTo>
                    <a:pt x="122" y="262"/>
                  </a:lnTo>
                  <a:lnTo>
                    <a:pt x="151" y="241"/>
                  </a:lnTo>
                  <a:lnTo>
                    <a:pt x="183" y="221"/>
                  </a:lnTo>
                  <a:lnTo>
                    <a:pt x="213" y="201"/>
                  </a:lnTo>
                  <a:lnTo>
                    <a:pt x="240" y="184"/>
                  </a:lnTo>
                  <a:lnTo>
                    <a:pt x="264" y="172"/>
                  </a:lnTo>
                  <a:lnTo>
                    <a:pt x="264" y="172"/>
                  </a:lnTo>
                  <a:lnTo>
                    <a:pt x="290" y="161"/>
                  </a:lnTo>
                  <a:lnTo>
                    <a:pt x="318" y="149"/>
                  </a:lnTo>
                  <a:lnTo>
                    <a:pt x="352" y="134"/>
                  </a:lnTo>
                  <a:lnTo>
                    <a:pt x="386" y="119"/>
                  </a:lnTo>
                  <a:lnTo>
                    <a:pt x="419" y="101"/>
                  </a:lnTo>
                  <a:lnTo>
                    <a:pt x="453" y="81"/>
                  </a:lnTo>
                  <a:lnTo>
                    <a:pt x="485" y="62"/>
                  </a:lnTo>
                  <a:lnTo>
                    <a:pt x="515" y="41"/>
                  </a:lnTo>
                  <a:lnTo>
                    <a:pt x="541" y="20"/>
                  </a:lnTo>
                  <a:lnTo>
                    <a:pt x="563" y="0"/>
                  </a:lnTo>
                  <a:lnTo>
                    <a:pt x="563" y="0"/>
                  </a:lnTo>
                  <a:lnTo>
                    <a:pt x="563" y="2"/>
                  </a:lnTo>
                  <a:lnTo>
                    <a:pt x="563" y="9"/>
                  </a:lnTo>
                  <a:lnTo>
                    <a:pt x="566" y="20"/>
                  </a:lnTo>
                  <a:lnTo>
                    <a:pt x="566" y="35"/>
                  </a:lnTo>
                  <a:lnTo>
                    <a:pt x="566" y="52"/>
                  </a:lnTo>
                  <a:lnTo>
                    <a:pt x="566" y="71"/>
                  </a:lnTo>
                  <a:lnTo>
                    <a:pt x="563" y="90"/>
                  </a:lnTo>
                  <a:lnTo>
                    <a:pt x="559" y="108"/>
                  </a:lnTo>
                  <a:lnTo>
                    <a:pt x="552" y="126"/>
                  </a:lnTo>
                  <a:lnTo>
                    <a:pt x="543" y="140"/>
                  </a:lnTo>
                  <a:lnTo>
                    <a:pt x="543" y="140"/>
                  </a:lnTo>
                  <a:lnTo>
                    <a:pt x="534" y="155"/>
                  </a:lnTo>
                  <a:lnTo>
                    <a:pt x="518" y="170"/>
                  </a:lnTo>
                  <a:lnTo>
                    <a:pt x="502" y="184"/>
                  </a:lnTo>
                  <a:lnTo>
                    <a:pt x="483" y="203"/>
                  </a:lnTo>
                  <a:lnTo>
                    <a:pt x="464" y="218"/>
                  </a:lnTo>
                  <a:lnTo>
                    <a:pt x="442" y="233"/>
                  </a:lnTo>
                  <a:lnTo>
                    <a:pt x="421" y="248"/>
                  </a:lnTo>
                  <a:lnTo>
                    <a:pt x="400" y="260"/>
                  </a:lnTo>
                  <a:lnTo>
                    <a:pt x="382" y="271"/>
                  </a:lnTo>
                  <a:lnTo>
                    <a:pt x="363" y="277"/>
                  </a:lnTo>
                  <a:lnTo>
                    <a:pt x="363" y="277"/>
                  </a:lnTo>
                  <a:lnTo>
                    <a:pt x="340" y="283"/>
                  </a:lnTo>
                  <a:lnTo>
                    <a:pt x="310" y="290"/>
                  </a:lnTo>
                  <a:lnTo>
                    <a:pt x="278" y="299"/>
                  </a:lnTo>
                  <a:lnTo>
                    <a:pt x="244" y="306"/>
                  </a:lnTo>
                  <a:lnTo>
                    <a:pt x="209" y="315"/>
                  </a:lnTo>
                  <a:lnTo>
                    <a:pt x="172" y="323"/>
                  </a:lnTo>
                  <a:lnTo>
                    <a:pt x="137" y="334"/>
                  </a:lnTo>
                  <a:lnTo>
                    <a:pt x="105" y="343"/>
                  </a:lnTo>
                  <a:lnTo>
                    <a:pt x="80" y="353"/>
                  </a:lnTo>
                  <a:lnTo>
                    <a:pt x="59" y="364"/>
                  </a:lnTo>
                  <a:lnTo>
                    <a:pt x="0" y="364"/>
                  </a:lnTo>
                </a:path>
              </a:pathLst>
            </a:custGeom>
            <a:solidFill>
              <a:srgbClr val="FFD80F"/>
            </a:solidFill>
            <a:ln w="9525" cap="rnd">
              <a:noFill/>
              <a:round/>
              <a:headEnd/>
              <a:tailEnd/>
            </a:ln>
            <a:effectLst/>
          </p:spPr>
          <p:txBody>
            <a:bodyPr/>
            <a:lstStyle/>
            <a:p>
              <a:pPr>
                <a:defRPr/>
              </a:pPr>
              <a:endParaRPr lang="en-US" dirty="0"/>
            </a:p>
          </p:txBody>
        </p:sp>
        <p:sp>
          <p:nvSpPr>
            <p:cNvPr id="153" name="Freeform 1177"/>
            <p:cNvSpPr>
              <a:spLocks/>
            </p:cNvSpPr>
            <p:nvPr/>
          </p:nvSpPr>
          <p:spPr bwMode="auto">
            <a:xfrm>
              <a:off x="3274" y="2479"/>
              <a:ext cx="567" cy="365"/>
            </a:xfrm>
            <a:custGeom>
              <a:avLst/>
              <a:gdLst/>
              <a:ahLst/>
              <a:cxnLst>
                <a:cxn ang="0">
                  <a:pos x="0" y="364"/>
                </a:cxn>
                <a:cxn ang="0">
                  <a:pos x="18" y="347"/>
                </a:cxn>
                <a:cxn ang="0">
                  <a:pos x="39" y="327"/>
                </a:cxn>
                <a:cxn ang="0">
                  <a:pos x="64" y="306"/>
                </a:cxn>
                <a:cxn ang="0">
                  <a:pos x="92" y="285"/>
                </a:cxn>
                <a:cxn ang="0">
                  <a:pos x="122" y="262"/>
                </a:cxn>
                <a:cxn ang="0">
                  <a:pos x="151" y="241"/>
                </a:cxn>
                <a:cxn ang="0">
                  <a:pos x="183" y="221"/>
                </a:cxn>
                <a:cxn ang="0">
                  <a:pos x="213" y="201"/>
                </a:cxn>
                <a:cxn ang="0">
                  <a:pos x="240" y="184"/>
                </a:cxn>
                <a:cxn ang="0">
                  <a:pos x="264" y="172"/>
                </a:cxn>
                <a:cxn ang="0">
                  <a:pos x="264" y="172"/>
                </a:cxn>
                <a:cxn ang="0">
                  <a:pos x="290" y="161"/>
                </a:cxn>
                <a:cxn ang="0">
                  <a:pos x="318" y="149"/>
                </a:cxn>
                <a:cxn ang="0">
                  <a:pos x="352" y="134"/>
                </a:cxn>
                <a:cxn ang="0">
                  <a:pos x="386" y="119"/>
                </a:cxn>
                <a:cxn ang="0">
                  <a:pos x="419" y="101"/>
                </a:cxn>
                <a:cxn ang="0">
                  <a:pos x="453" y="81"/>
                </a:cxn>
                <a:cxn ang="0">
                  <a:pos x="485" y="62"/>
                </a:cxn>
                <a:cxn ang="0">
                  <a:pos x="515" y="41"/>
                </a:cxn>
                <a:cxn ang="0">
                  <a:pos x="541" y="20"/>
                </a:cxn>
                <a:cxn ang="0">
                  <a:pos x="563" y="0"/>
                </a:cxn>
                <a:cxn ang="0">
                  <a:pos x="563" y="0"/>
                </a:cxn>
                <a:cxn ang="0">
                  <a:pos x="563" y="2"/>
                </a:cxn>
                <a:cxn ang="0">
                  <a:pos x="563" y="9"/>
                </a:cxn>
                <a:cxn ang="0">
                  <a:pos x="566" y="20"/>
                </a:cxn>
                <a:cxn ang="0">
                  <a:pos x="566" y="35"/>
                </a:cxn>
                <a:cxn ang="0">
                  <a:pos x="566" y="52"/>
                </a:cxn>
                <a:cxn ang="0">
                  <a:pos x="566" y="71"/>
                </a:cxn>
                <a:cxn ang="0">
                  <a:pos x="563" y="90"/>
                </a:cxn>
                <a:cxn ang="0">
                  <a:pos x="559" y="108"/>
                </a:cxn>
                <a:cxn ang="0">
                  <a:pos x="552" y="126"/>
                </a:cxn>
                <a:cxn ang="0">
                  <a:pos x="543" y="140"/>
                </a:cxn>
                <a:cxn ang="0">
                  <a:pos x="543" y="140"/>
                </a:cxn>
                <a:cxn ang="0">
                  <a:pos x="534" y="155"/>
                </a:cxn>
                <a:cxn ang="0">
                  <a:pos x="518" y="170"/>
                </a:cxn>
                <a:cxn ang="0">
                  <a:pos x="502" y="184"/>
                </a:cxn>
                <a:cxn ang="0">
                  <a:pos x="483" y="203"/>
                </a:cxn>
                <a:cxn ang="0">
                  <a:pos x="464" y="218"/>
                </a:cxn>
                <a:cxn ang="0">
                  <a:pos x="442" y="233"/>
                </a:cxn>
                <a:cxn ang="0">
                  <a:pos x="421" y="248"/>
                </a:cxn>
                <a:cxn ang="0">
                  <a:pos x="400" y="260"/>
                </a:cxn>
                <a:cxn ang="0">
                  <a:pos x="382" y="271"/>
                </a:cxn>
                <a:cxn ang="0">
                  <a:pos x="363" y="277"/>
                </a:cxn>
                <a:cxn ang="0">
                  <a:pos x="363" y="277"/>
                </a:cxn>
                <a:cxn ang="0">
                  <a:pos x="340" y="283"/>
                </a:cxn>
                <a:cxn ang="0">
                  <a:pos x="310" y="290"/>
                </a:cxn>
                <a:cxn ang="0">
                  <a:pos x="278" y="299"/>
                </a:cxn>
                <a:cxn ang="0">
                  <a:pos x="244" y="306"/>
                </a:cxn>
                <a:cxn ang="0">
                  <a:pos x="209" y="315"/>
                </a:cxn>
                <a:cxn ang="0">
                  <a:pos x="172" y="323"/>
                </a:cxn>
                <a:cxn ang="0">
                  <a:pos x="137" y="334"/>
                </a:cxn>
                <a:cxn ang="0">
                  <a:pos x="105" y="343"/>
                </a:cxn>
                <a:cxn ang="0">
                  <a:pos x="80" y="353"/>
                </a:cxn>
                <a:cxn ang="0">
                  <a:pos x="59" y="364"/>
                </a:cxn>
              </a:cxnLst>
              <a:rect l="0" t="0" r="r" b="b"/>
              <a:pathLst>
                <a:path w="567" h="365">
                  <a:moveTo>
                    <a:pt x="0" y="364"/>
                  </a:moveTo>
                  <a:lnTo>
                    <a:pt x="18" y="347"/>
                  </a:lnTo>
                  <a:lnTo>
                    <a:pt x="39" y="327"/>
                  </a:lnTo>
                  <a:lnTo>
                    <a:pt x="64" y="306"/>
                  </a:lnTo>
                  <a:lnTo>
                    <a:pt x="92" y="285"/>
                  </a:lnTo>
                  <a:lnTo>
                    <a:pt x="122" y="262"/>
                  </a:lnTo>
                  <a:lnTo>
                    <a:pt x="151" y="241"/>
                  </a:lnTo>
                  <a:lnTo>
                    <a:pt x="183" y="221"/>
                  </a:lnTo>
                  <a:lnTo>
                    <a:pt x="213" y="201"/>
                  </a:lnTo>
                  <a:lnTo>
                    <a:pt x="240" y="184"/>
                  </a:lnTo>
                  <a:lnTo>
                    <a:pt x="264" y="172"/>
                  </a:lnTo>
                  <a:lnTo>
                    <a:pt x="264" y="172"/>
                  </a:lnTo>
                  <a:lnTo>
                    <a:pt x="290" y="161"/>
                  </a:lnTo>
                  <a:lnTo>
                    <a:pt x="318" y="149"/>
                  </a:lnTo>
                  <a:lnTo>
                    <a:pt x="352" y="134"/>
                  </a:lnTo>
                  <a:lnTo>
                    <a:pt x="386" y="119"/>
                  </a:lnTo>
                  <a:lnTo>
                    <a:pt x="419" y="101"/>
                  </a:lnTo>
                  <a:lnTo>
                    <a:pt x="453" y="81"/>
                  </a:lnTo>
                  <a:lnTo>
                    <a:pt x="485" y="62"/>
                  </a:lnTo>
                  <a:lnTo>
                    <a:pt x="515" y="41"/>
                  </a:lnTo>
                  <a:lnTo>
                    <a:pt x="541" y="20"/>
                  </a:lnTo>
                  <a:lnTo>
                    <a:pt x="563" y="0"/>
                  </a:lnTo>
                  <a:lnTo>
                    <a:pt x="563" y="0"/>
                  </a:lnTo>
                  <a:lnTo>
                    <a:pt x="563" y="2"/>
                  </a:lnTo>
                  <a:lnTo>
                    <a:pt x="563" y="9"/>
                  </a:lnTo>
                  <a:lnTo>
                    <a:pt x="566" y="20"/>
                  </a:lnTo>
                  <a:lnTo>
                    <a:pt x="566" y="35"/>
                  </a:lnTo>
                  <a:lnTo>
                    <a:pt x="566" y="52"/>
                  </a:lnTo>
                  <a:lnTo>
                    <a:pt x="566" y="71"/>
                  </a:lnTo>
                  <a:lnTo>
                    <a:pt x="563" y="90"/>
                  </a:lnTo>
                  <a:lnTo>
                    <a:pt x="559" y="108"/>
                  </a:lnTo>
                  <a:lnTo>
                    <a:pt x="552" y="126"/>
                  </a:lnTo>
                  <a:lnTo>
                    <a:pt x="543" y="140"/>
                  </a:lnTo>
                  <a:lnTo>
                    <a:pt x="543" y="140"/>
                  </a:lnTo>
                  <a:lnTo>
                    <a:pt x="534" y="155"/>
                  </a:lnTo>
                  <a:lnTo>
                    <a:pt x="518" y="170"/>
                  </a:lnTo>
                  <a:lnTo>
                    <a:pt x="502" y="184"/>
                  </a:lnTo>
                  <a:lnTo>
                    <a:pt x="483" y="203"/>
                  </a:lnTo>
                  <a:lnTo>
                    <a:pt x="464" y="218"/>
                  </a:lnTo>
                  <a:lnTo>
                    <a:pt x="442" y="233"/>
                  </a:lnTo>
                  <a:lnTo>
                    <a:pt x="421" y="248"/>
                  </a:lnTo>
                  <a:lnTo>
                    <a:pt x="400" y="260"/>
                  </a:lnTo>
                  <a:lnTo>
                    <a:pt x="382" y="271"/>
                  </a:lnTo>
                  <a:lnTo>
                    <a:pt x="363" y="277"/>
                  </a:lnTo>
                  <a:lnTo>
                    <a:pt x="363" y="277"/>
                  </a:lnTo>
                  <a:lnTo>
                    <a:pt x="340" y="283"/>
                  </a:lnTo>
                  <a:lnTo>
                    <a:pt x="310" y="290"/>
                  </a:lnTo>
                  <a:lnTo>
                    <a:pt x="278" y="299"/>
                  </a:lnTo>
                  <a:lnTo>
                    <a:pt x="244" y="306"/>
                  </a:lnTo>
                  <a:lnTo>
                    <a:pt x="209" y="315"/>
                  </a:lnTo>
                  <a:lnTo>
                    <a:pt x="172" y="323"/>
                  </a:lnTo>
                  <a:lnTo>
                    <a:pt x="137" y="334"/>
                  </a:lnTo>
                  <a:lnTo>
                    <a:pt x="105" y="343"/>
                  </a:lnTo>
                  <a:lnTo>
                    <a:pt x="80" y="353"/>
                  </a:lnTo>
                  <a:lnTo>
                    <a:pt x="59" y="36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54" name="Freeform 1178"/>
            <p:cNvSpPr>
              <a:spLocks/>
            </p:cNvSpPr>
            <p:nvPr/>
          </p:nvSpPr>
          <p:spPr bwMode="auto">
            <a:xfrm>
              <a:off x="3162" y="2582"/>
              <a:ext cx="668" cy="363"/>
            </a:xfrm>
            <a:custGeom>
              <a:avLst/>
              <a:gdLst/>
              <a:ahLst/>
              <a:cxnLst>
                <a:cxn ang="0">
                  <a:pos x="15" y="348"/>
                </a:cxn>
                <a:cxn ang="0">
                  <a:pos x="52" y="315"/>
                </a:cxn>
                <a:cxn ang="0">
                  <a:pos x="101" y="279"/>
                </a:cxn>
                <a:cxn ang="0">
                  <a:pos x="156" y="245"/>
                </a:cxn>
                <a:cxn ang="0">
                  <a:pos x="209" y="220"/>
                </a:cxn>
                <a:cxn ang="0">
                  <a:pos x="234" y="212"/>
                </a:cxn>
                <a:cxn ang="0">
                  <a:pos x="289" y="199"/>
                </a:cxn>
                <a:cxn ang="0">
                  <a:pos x="346" y="184"/>
                </a:cxn>
                <a:cxn ang="0">
                  <a:pos x="401" y="171"/>
                </a:cxn>
                <a:cxn ang="0">
                  <a:pos x="453" y="155"/>
                </a:cxn>
                <a:cxn ang="0">
                  <a:pos x="496" y="138"/>
                </a:cxn>
                <a:cxn ang="0">
                  <a:pos x="515" y="127"/>
                </a:cxn>
                <a:cxn ang="0">
                  <a:pos x="554" y="104"/>
                </a:cxn>
                <a:cxn ang="0">
                  <a:pos x="595" y="74"/>
                </a:cxn>
                <a:cxn ang="0">
                  <a:pos x="630" y="46"/>
                </a:cxn>
                <a:cxn ang="0">
                  <a:pos x="658" y="14"/>
                </a:cxn>
                <a:cxn ang="0">
                  <a:pos x="667" y="0"/>
                </a:cxn>
                <a:cxn ang="0">
                  <a:pos x="664" y="7"/>
                </a:cxn>
                <a:cxn ang="0">
                  <a:pos x="658" y="30"/>
                </a:cxn>
                <a:cxn ang="0">
                  <a:pos x="648" y="62"/>
                </a:cxn>
                <a:cxn ang="0">
                  <a:pos x="637" y="96"/>
                </a:cxn>
                <a:cxn ang="0">
                  <a:pos x="622" y="125"/>
                </a:cxn>
                <a:cxn ang="0">
                  <a:pos x="616" y="138"/>
                </a:cxn>
                <a:cxn ang="0">
                  <a:pos x="599" y="166"/>
                </a:cxn>
                <a:cxn ang="0">
                  <a:pos x="577" y="191"/>
                </a:cxn>
                <a:cxn ang="0">
                  <a:pos x="554" y="216"/>
                </a:cxn>
                <a:cxn ang="0">
                  <a:pos x="529" y="237"/>
                </a:cxn>
                <a:cxn ang="0">
                  <a:pos x="519" y="249"/>
                </a:cxn>
                <a:cxn ang="0">
                  <a:pos x="478" y="270"/>
                </a:cxn>
                <a:cxn ang="0">
                  <a:pos x="420" y="292"/>
                </a:cxn>
                <a:cxn ang="0">
                  <a:pos x="351" y="311"/>
                </a:cxn>
                <a:cxn ang="0">
                  <a:pos x="287" y="325"/>
                </a:cxn>
                <a:cxn ang="0">
                  <a:pos x="238" y="332"/>
                </a:cxn>
                <a:cxn ang="0">
                  <a:pos x="220" y="332"/>
                </a:cxn>
                <a:cxn ang="0">
                  <a:pos x="179" y="334"/>
                </a:cxn>
                <a:cxn ang="0">
                  <a:pos x="135" y="338"/>
                </a:cxn>
                <a:cxn ang="0">
                  <a:pos x="97" y="344"/>
                </a:cxn>
                <a:cxn ang="0">
                  <a:pos x="63" y="353"/>
                </a:cxn>
                <a:cxn ang="0">
                  <a:pos x="0" y="362"/>
                </a:cxn>
              </a:cxnLst>
              <a:rect l="0" t="0" r="r" b="b"/>
              <a:pathLst>
                <a:path w="668" h="363">
                  <a:moveTo>
                    <a:pt x="0" y="362"/>
                  </a:moveTo>
                  <a:lnTo>
                    <a:pt x="15" y="348"/>
                  </a:lnTo>
                  <a:lnTo>
                    <a:pt x="31" y="332"/>
                  </a:lnTo>
                  <a:lnTo>
                    <a:pt x="52" y="315"/>
                  </a:lnTo>
                  <a:lnTo>
                    <a:pt x="75" y="295"/>
                  </a:lnTo>
                  <a:lnTo>
                    <a:pt x="101" y="279"/>
                  </a:lnTo>
                  <a:lnTo>
                    <a:pt x="126" y="262"/>
                  </a:lnTo>
                  <a:lnTo>
                    <a:pt x="156" y="245"/>
                  </a:lnTo>
                  <a:lnTo>
                    <a:pt x="183" y="231"/>
                  </a:lnTo>
                  <a:lnTo>
                    <a:pt x="209" y="220"/>
                  </a:lnTo>
                  <a:lnTo>
                    <a:pt x="234" y="212"/>
                  </a:lnTo>
                  <a:lnTo>
                    <a:pt x="234" y="212"/>
                  </a:lnTo>
                  <a:lnTo>
                    <a:pt x="259" y="205"/>
                  </a:lnTo>
                  <a:lnTo>
                    <a:pt x="289" y="199"/>
                  </a:lnTo>
                  <a:lnTo>
                    <a:pt x="316" y="193"/>
                  </a:lnTo>
                  <a:lnTo>
                    <a:pt x="346" y="184"/>
                  </a:lnTo>
                  <a:lnTo>
                    <a:pt x="374" y="178"/>
                  </a:lnTo>
                  <a:lnTo>
                    <a:pt x="401" y="171"/>
                  </a:lnTo>
                  <a:lnTo>
                    <a:pt x="428" y="163"/>
                  </a:lnTo>
                  <a:lnTo>
                    <a:pt x="453" y="155"/>
                  </a:lnTo>
                  <a:lnTo>
                    <a:pt x="476" y="146"/>
                  </a:lnTo>
                  <a:lnTo>
                    <a:pt x="496" y="138"/>
                  </a:lnTo>
                  <a:lnTo>
                    <a:pt x="496" y="138"/>
                  </a:lnTo>
                  <a:lnTo>
                    <a:pt x="515" y="127"/>
                  </a:lnTo>
                  <a:lnTo>
                    <a:pt x="533" y="117"/>
                  </a:lnTo>
                  <a:lnTo>
                    <a:pt x="554" y="104"/>
                  </a:lnTo>
                  <a:lnTo>
                    <a:pt x="574" y="90"/>
                  </a:lnTo>
                  <a:lnTo>
                    <a:pt x="595" y="74"/>
                  </a:lnTo>
                  <a:lnTo>
                    <a:pt x="611" y="60"/>
                  </a:lnTo>
                  <a:lnTo>
                    <a:pt x="630" y="46"/>
                  </a:lnTo>
                  <a:lnTo>
                    <a:pt x="646" y="28"/>
                  </a:lnTo>
                  <a:lnTo>
                    <a:pt x="658" y="14"/>
                  </a:lnTo>
                  <a:lnTo>
                    <a:pt x="667" y="0"/>
                  </a:lnTo>
                  <a:lnTo>
                    <a:pt x="667" y="0"/>
                  </a:lnTo>
                  <a:lnTo>
                    <a:pt x="667" y="1"/>
                  </a:lnTo>
                  <a:lnTo>
                    <a:pt x="664" y="7"/>
                  </a:lnTo>
                  <a:lnTo>
                    <a:pt x="662" y="18"/>
                  </a:lnTo>
                  <a:lnTo>
                    <a:pt x="658" y="30"/>
                  </a:lnTo>
                  <a:lnTo>
                    <a:pt x="653" y="46"/>
                  </a:lnTo>
                  <a:lnTo>
                    <a:pt x="648" y="62"/>
                  </a:lnTo>
                  <a:lnTo>
                    <a:pt x="641" y="79"/>
                  </a:lnTo>
                  <a:lnTo>
                    <a:pt x="637" y="96"/>
                  </a:lnTo>
                  <a:lnTo>
                    <a:pt x="628" y="111"/>
                  </a:lnTo>
                  <a:lnTo>
                    <a:pt x="622" y="125"/>
                  </a:lnTo>
                  <a:lnTo>
                    <a:pt x="622" y="125"/>
                  </a:lnTo>
                  <a:lnTo>
                    <a:pt x="616" y="138"/>
                  </a:lnTo>
                  <a:lnTo>
                    <a:pt x="607" y="152"/>
                  </a:lnTo>
                  <a:lnTo>
                    <a:pt x="599" y="166"/>
                  </a:lnTo>
                  <a:lnTo>
                    <a:pt x="588" y="178"/>
                  </a:lnTo>
                  <a:lnTo>
                    <a:pt x="577" y="191"/>
                  </a:lnTo>
                  <a:lnTo>
                    <a:pt x="565" y="203"/>
                  </a:lnTo>
                  <a:lnTo>
                    <a:pt x="554" y="216"/>
                  </a:lnTo>
                  <a:lnTo>
                    <a:pt x="542" y="228"/>
                  </a:lnTo>
                  <a:lnTo>
                    <a:pt x="529" y="237"/>
                  </a:lnTo>
                  <a:lnTo>
                    <a:pt x="519" y="249"/>
                  </a:lnTo>
                  <a:lnTo>
                    <a:pt x="519" y="249"/>
                  </a:lnTo>
                  <a:lnTo>
                    <a:pt x="501" y="258"/>
                  </a:lnTo>
                  <a:lnTo>
                    <a:pt x="478" y="270"/>
                  </a:lnTo>
                  <a:lnTo>
                    <a:pt x="452" y="281"/>
                  </a:lnTo>
                  <a:lnTo>
                    <a:pt x="420" y="292"/>
                  </a:lnTo>
                  <a:lnTo>
                    <a:pt x="386" y="302"/>
                  </a:lnTo>
                  <a:lnTo>
                    <a:pt x="351" y="311"/>
                  </a:lnTo>
                  <a:lnTo>
                    <a:pt x="319" y="319"/>
                  </a:lnTo>
                  <a:lnTo>
                    <a:pt x="287" y="325"/>
                  </a:lnTo>
                  <a:lnTo>
                    <a:pt x="259" y="330"/>
                  </a:lnTo>
                  <a:lnTo>
                    <a:pt x="238" y="332"/>
                  </a:lnTo>
                  <a:lnTo>
                    <a:pt x="238" y="332"/>
                  </a:lnTo>
                  <a:lnTo>
                    <a:pt x="220" y="332"/>
                  </a:lnTo>
                  <a:lnTo>
                    <a:pt x="201" y="332"/>
                  </a:lnTo>
                  <a:lnTo>
                    <a:pt x="179" y="334"/>
                  </a:lnTo>
                  <a:lnTo>
                    <a:pt x="158" y="336"/>
                  </a:lnTo>
                  <a:lnTo>
                    <a:pt x="135" y="338"/>
                  </a:lnTo>
                  <a:lnTo>
                    <a:pt x="116" y="341"/>
                  </a:lnTo>
                  <a:lnTo>
                    <a:pt x="97" y="344"/>
                  </a:lnTo>
                  <a:lnTo>
                    <a:pt x="80" y="348"/>
                  </a:lnTo>
                  <a:lnTo>
                    <a:pt x="63" y="353"/>
                  </a:lnTo>
                  <a:lnTo>
                    <a:pt x="52" y="357"/>
                  </a:lnTo>
                  <a:lnTo>
                    <a:pt x="0" y="362"/>
                  </a:lnTo>
                </a:path>
              </a:pathLst>
            </a:custGeom>
            <a:solidFill>
              <a:srgbClr val="7C6000"/>
            </a:solidFill>
            <a:ln w="9525" cap="rnd">
              <a:noFill/>
              <a:round/>
              <a:headEnd/>
              <a:tailEnd/>
            </a:ln>
            <a:effectLst/>
          </p:spPr>
          <p:txBody>
            <a:bodyPr/>
            <a:lstStyle/>
            <a:p>
              <a:pPr>
                <a:defRPr/>
              </a:pPr>
              <a:endParaRPr lang="en-US" dirty="0"/>
            </a:p>
          </p:txBody>
        </p:sp>
        <p:sp>
          <p:nvSpPr>
            <p:cNvPr id="155" name="Freeform 1179"/>
            <p:cNvSpPr>
              <a:spLocks/>
            </p:cNvSpPr>
            <p:nvPr/>
          </p:nvSpPr>
          <p:spPr bwMode="auto">
            <a:xfrm>
              <a:off x="3162" y="2582"/>
              <a:ext cx="668" cy="363"/>
            </a:xfrm>
            <a:custGeom>
              <a:avLst/>
              <a:gdLst/>
              <a:ahLst/>
              <a:cxnLst>
                <a:cxn ang="0">
                  <a:pos x="15" y="348"/>
                </a:cxn>
                <a:cxn ang="0">
                  <a:pos x="52" y="315"/>
                </a:cxn>
                <a:cxn ang="0">
                  <a:pos x="101" y="279"/>
                </a:cxn>
                <a:cxn ang="0">
                  <a:pos x="156" y="245"/>
                </a:cxn>
                <a:cxn ang="0">
                  <a:pos x="209" y="220"/>
                </a:cxn>
                <a:cxn ang="0">
                  <a:pos x="234" y="212"/>
                </a:cxn>
                <a:cxn ang="0">
                  <a:pos x="289" y="199"/>
                </a:cxn>
                <a:cxn ang="0">
                  <a:pos x="346" y="184"/>
                </a:cxn>
                <a:cxn ang="0">
                  <a:pos x="401" y="171"/>
                </a:cxn>
                <a:cxn ang="0">
                  <a:pos x="453" y="155"/>
                </a:cxn>
                <a:cxn ang="0">
                  <a:pos x="496" y="138"/>
                </a:cxn>
                <a:cxn ang="0">
                  <a:pos x="515" y="127"/>
                </a:cxn>
                <a:cxn ang="0">
                  <a:pos x="554" y="104"/>
                </a:cxn>
                <a:cxn ang="0">
                  <a:pos x="595" y="74"/>
                </a:cxn>
                <a:cxn ang="0">
                  <a:pos x="630" y="46"/>
                </a:cxn>
                <a:cxn ang="0">
                  <a:pos x="658" y="14"/>
                </a:cxn>
                <a:cxn ang="0">
                  <a:pos x="667" y="0"/>
                </a:cxn>
                <a:cxn ang="0">
                  <a:pos x="664" y="7"/>
                </a:cxn>
                <a:cxn ang="0">
                  <a:pos x="658" y="30"/>
                </a:cxn>
                <a:cxn ang="0">
                  <a:pos x="648" y="62"/>
                </a:cxn>
                <a:cxn ang="0">
                  <a:pos x="637" y="96"/>
                </a:cxn>
                <a:cxn ang="0">
                  <a:pos x="622" y="125"/>
                </a:cxn>
                <a:cxn ang="0">
                  <a:pos x="616" y="138"/>
                </a:cxn>
                <a:cxn ang="0">
                  <a:pos x="599" y="166"/>
                </a:cxn>
                <a:cxn ang="0">
                  <a:pos x="577" y="191"/>
                </a:cxn>
                <a:cxn ang="0">
                  <a:pos x="554" y="216"/>
                </a:cxn>
                <a:cxn ang="0">
                  <a:pos x="529" y="237"/>
                </a:cxn>
                <a:cxn ang="0">
                  <a:pos x="519" y="249"/>
                </a:cxn>
                <a:cxn ang="0">
                  <a:pos x="478" y="270"/>
                </a:cxn>
                <a:cxn ang="0">
                  <a:pos x="420" y="292"/>
                </a:cxn>
                <a:cxn ang="0">
                  <a:pos x="351" y="311"/>
                </a:cxn>
                <a:cxn ang="0">
                  <a:pos x="287" y="325"/>
                </a:cxn>
                <a:cxn ang="0">
                  <a:pos x="238" y="332"/>
                </a:cxn>
                <a:cxn ang="0">
                  <a:pos x="220" y="332"/>
                </a:cxn>
                <a:cxn ang="0">
                  <a:pos x="179" y="334"/>
                </a:cxn>
                <a:cxn ang="0">
                  <a:pos x="135" y="338"/>
                </a:cxn>
                <a:cxn ang="0">
                  <a:pos x="97" y="344"/>
                </a:cxn>
                <a:cxn ang="0">
                  <a:pos x="63" y="353"/>
                </a:cxn>
              </a:cxnLst>
              <a:rect l="0" t="0" r="r" b="b"/>
              <a:pathLst>
                <a:path w="668" h="363">
                  <a:moveTo>
                    <a:pt x="0" y="362"/>
                  </a:moveTo>
                  <a:lnTo>
                    <a:pt x="15" y="348"/>
                  </a:lnTo>
                  <a:lnTo>
                    <a:pt x="31" y="332"/>
                  </a:lnTo>
                  <a:lnTo>
                    <a:pt x="52" y="315"/>
                  </a:lnTo>
                  <a:lnTo>
                    <a:pt x="75" y="295"/>
                  </a:lnTo>
                  <a:lnTo>
                    <a:pt x="101" y="279"/>
                  </a:lnTo>
                  <a:lnTo>
                    <a:pt x="126" y="262"/>
                  </a:lnTo>
                  <a:lnTo>
                    <a:pt x="156" y="245"/>
                  </a:lnTo>
                  <a:lnTo>
                    <a:pt x="183" y="231"/>
                  </a:lnTo>
                  <a:lnTo>
                    <a:pt x="209" y="220"/>
                  </a:lnTo>
                  <a:lnTo>
                    <a:pt x="234" y="212"/>
                  </a:lnTo>
                  <a:lnTo>
                    <a:pt x="234" y="212"/>
                  </a:lnTo>
                  <a:lnTo>
                    <a:pt x="259" y="205"/>
                  </a:lnTo>
                  <a:lnTo>
                    <a:pt x="289" y="199"/>
                  </a:lnTo>
                  <a:lnTo>
                    <a:pt x="316" y="193"/>
                  </a:lnTo>
                  <a:lnTo>
                    <a:pt x="346" y="184"/>
                  </a:lnTo>
                  <a:lnTo>
                    <a:pt x="374" y="178"/>
                  </a:lnTo>
                  <a:lnTo>
                    <a:pt x="401" y="171"/>
                  </a:lnTo>
                  <a:lnTo>
                    <a:pt x="428" y="163"/>
                  </a:lnTo>
                  <a:lnTo>
                    <a:pt x="453" y="155"/>
                  </a:lnTo>
                  <a:lnTo>
                    <a:pt x="476" y="146"/>
                  </a:lnTo>
                  <a:lnTo>
                    <a:pt x="496" y="138"/>
                  </a:lnTo>
                  <a:lnTo>
                    <a:pt x="496" y="138"/>
                  </a:lnTo>
                  <a:lnTo>
                    <a:pt x="515" y="127"/>
                  </a:lnTo>
                  <a:lnTo>
                    <a:pt x="533" y="117"/>
                  </a:lnTo>
                  <a:lnTo>
                    <a:pt x="554" y="104"/>
                  </a:lnTo>
                  <a:lnTo>
                    <a:pt x="574" y="90"/>
                  </a:lnTo>
                  <a:lnTo>
                    <a:pt x="595" y="74"/>
                  </a:lnTo>
                  <a:lnTo>
                    <a:pt x="611" y="60"/>
                  </a:lnTo>
                  <a:lnTo>
                    <a:pt x="630" y="46"/>
                  </a:lnTo>
                  <a:lnTo>
                    <a:pt x="646" y="28"/>
                  </a:lnTo>
                  <a:lnTo>
                    <a:pt x="658" y="14"/>
                  </a:lnTo>
                  <a:lnTo>
                    <a:pt x="667" y="0"/>
                  </a:lnTo>
                  <a:lnTo>
                    <a:pt x="667" y="0"/>
                  </a:lnTo>
                  <a:lnTo>
                    <a:pt x="667" y="1"/>
                  </a:lnTo>
                  <a:lnTo>
                    <a:pt x="664" y="7"/>
                  </a:lnTo>
                  <a:lnTo>
                    <a:pt x="662" y="18"/>
                  </a:lnTo>
                  <a:lnTo>
                    <a:pt x="658" y="30"/>
                  </a:lnTo>
                  <a:lnTo>
                    <a:pt x="653" y="46"/>
                  </a:lnTo>
                  <a:lnTo>
                    <a:pt x="648" y="62"/>
                  </a:lnTo>
                  <a:lnTo>
                    <a:pt x="641" y="79"/>
                  </a:lnTo>
                  <a:lnTo>
                    <a:pt x="637" y="96"/>
                  </a:lnTo>
                  <a:lnTo>
                    <a:pt x="628" y="111"/>
                  </a:lnTo>
                  <a:lnTo>
                    <a:pt x="622" y="125"/>
                  </a:lnTo>
                  <a:lnTo>
                    <a:pt x="622" y="125"/>
                  </a:lnTo>
                  <a:lnTo>
                    <a:pt x="616" y="138"/>
                  </a:lnTo>
                  <a:lnTo>
                    <a:pt x="607" y="152"/>
                  </a:lnTo>
                  <a:lnTo>
                    <a:pt x="599" y="166"/>
                  </a:lnTo>
                  <a:lnTo>
                    <a:pt x="588" y="178"/>
                  </a:lnTo>
                  <a:lnTo>
                    <a:pt x="577" y="191"/>
                  </a:lnTo>
                  <a:lnTo>
                    <a:pt x="565" y="203"/>
                  </a:lnTo>
                  <a:lnTo>
                    <a:pt x="554" y="216"/>
                  </a:lnTo>
                  <a:lnTo>
                    <a:pt x="542" y="228"/>
                  </a:lnTo>
                  <a:lnTo>
                    <a:pt x="529" y="237"/>
                  </a:lnTo>
                  <a:lnTo>
                    <a:pt x="519" y="249"/>
                  </a:lnTo>
                  <a:lnTo>
                    <a:pt x="519" y="249"/>
                  </a:lnTo>
                  <a:lnTo>
                    <a:pt x="501" y="258"/>
                  </a:lnTo>
                  <a:lnTo>
                    <a:pt x="478" y="270"/>
                  </a:lnTo>
                  <a:lnTo>
                    <a:pt x="452" y="281"/>
                  </a:lnTo>
                  <a:lnTo>
                    <a:pt x="420" y="292"/>
                  </a:lnTo>
                  <a:lnTo>
                    <a:pt x="386" y="302"/>
                  </a:lnTo>
                  <a:lnTo>
                    <a:pt x="351" y="311"/>
                  </a:lnTo>
                  <a:lnTo>
                    <a:pt x="319" y="319"/>
                  </a:lnTo>
                  <a:lnTo>
                    <a:pt x="287" y="325"/>
                  </a:lnTo>
                  <a:lnTo>
                    <a:pt x="259" y="330"/>
                  </a:lnTo>
                  <a:lnTo>
                    <a:pt x="238" y="332"/>
                  </a:lnTo>
                  <a:lnTo>
                    <a:pt x="238" y="332"/>
                  </a:lnTo>
                  <a:lnTo>
                    <a:pt x="220" y="332"/>
                  </a:lnTo>
                  <a:lnTo>
                    <a:pt x="201" y="332"/>
                  </a:lnTo>
                  <a:lnTo>
                    <a:pt x="179" y="334"/>
                  </a:lnTo>
                  <a:lnTo>
                    <a:pt x="158" y="336"/>
                  </a:lnTo>
                  <a:lnTo>
                    <a:pt x="135" y="338"/>
                  </a:lnTo>
                  <a:lnTo>
                    <a:pt x="116" y="341"/>
                  </a:lnTo>
                  <a:lnTo>
                    <a:pt x="97" y="344"/>
                  </a:lnTo>
                  <a:lnTo>
                    <a:pt x="80" y="348"/>
                  </a:lnTo>
                  <a:lnTo>
                    <a:pt x="63" y="353"/>
                  </a:lnTo>
                  <a:lnTo>
                    <a:pt x="52" y="35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56" name="Freeform 1180"/>
            <p:cNvSpPr>
              <a:spLocks/>
            </p:cNvSpPr>
            <p:nvPr/>
          </p:nvSpPr>
          <p:spPr bwMode="auto">
            <a:xfrm>
              <a:off x="3151" y="2560"/>
              <a:ext cx="666" cy="362"/>
            </a:xfrm>
            <a:custGeom>
              <a:avLst/>
              <a:gdLst/>
              <a:ahLst/>
              <a:cxnLst>
                <a:cxn ang="0">
                  <a:pos x="13" y="346"/>
                </a:cxn>
                <a:cxn ang="0">
                  <a:pos x="50" y="315"/>
                </a:cxn>
                <a:cxn ang="0">
                  <a:pos x="101" y="279"/>
                </a:cxn>
                <a:cxn ang="0">
                  <a:pos x="153" y="245"/>
                </a:cxn>
                <a:cxn ang="0">
                  <a:pos x="208" y="218"/>
                </a:cxn>
                <a:cxn ang="0">
                  <a:pos x="234" y="211"/>
                </a:cxn>
                <a:cxn ang="0">
                  <a:pos x="286" y="199"/>
                </a:cxn>
                <a:cxn ang="0">
                  <a:pos x="346" y="186"/>
                </a:cxn>
                <a:cxn ang="0">
                  <a:pos x="400" y="170"/>
                </a:cxn>
                <a:cxn ang="0">
                  <a:pos x="452" y="155"/>
                </a:cxn>
                <a:cxn ang="0">
                  <a:pos x="495" y="137"/>
                </a:cxn>
                <a:cxn ang="0">
                  <a:pos x="514" y="128"/>
                </a:cxn>
                <a:cxn ang="0">
                  <a:pos x="553" y="103"/>
                </a:cxn>
                <a:cxn ang="0">
                  <a:pos x="594" y="75"/>
                </a:cxn>
                <a:cxn ang="0">
                  <a:pos x="627" y="46"/>
                </a:cxn>
                <a:cxn ang="0">
                  <a:pos x="657" y="15"/>
                </a:cxn>
                <a:cxn ang="0">
                  <a:pos x="666" y="0"/>
                </a:cxn>
                <a:cxn ang="0">
                  <a:pos x="663" y="8"/>
                </a:cxn>
                <a:cxn ang="0">
                  <a:pos x="657" y="31"/>
                </a:cxn>
                <a:cxn ang="0">
                  <a:pos x="647" y="63"/>
                </a:cxn>
                <a:cxn ang="0">
                  <a:pos x="634" y="96"/>
                </a:cxn>
                <a:cxn ang="0">
                  <a:pos x="622" y="126"/>
                </a:cxn>
                <a:cxn ang="0">
                  <a:pos x="615" y="140"/>
                </a:cxn>
                <a:cxn ang="0">
                  <a:pos x="596" y="165"/>
                </a:cxn>
                <a:cxn ang="0">
                  <a:pos x="576" y="191"/>
                </a:cxn>
                <a:cxn ang="0">
                  <a:pos x="553" y="216"/>
                </a:cxn>
                <a:cxn ang="0">
                  <a:pos x="528" y="239"/>
                </a:cxn>
                <a:cxn ang="0">
                  <a:pos x="516" y="248"/>
                </a:cxn>
                <a:cxn ang="0">
                  <a:pos x="478" y="268"/>
                </a:cxn>
                <a:cxn ang="0">
                  <a:pos x="417" y="292"/>
                </a:cxn>
                <a:cxn ang="0">
                  <a:pos x="349" y="310"/>
                </a:cxn>
                <a:cxn ang="0">
                  <a:pos x="286" y="326"/>
                </a:cxn>
                <a:cxn ang="0">
                  <a:pos x="238" y="330"/>
                </a:cxn>
                <a:cxn ang="0">
                  <a:pos x="219" y="330"/>
                </a:cxn>
                <a:cxn ang="0">
                  <a:pos x="179" y="333"/>
                </a:cxn>
                <a:cxn ang="0">
                  <a:pos x="135" y="338"/>
                </a:cxn>
                <a:cxn ang="0">
                  <a:pos x="95" y="344"/>
                </a:cxn>
                <a:cxn ang="0">
                  <a:pos x="63" y="353"/>
                </a:cxn>
                <a:cxn ang="0">
                  <a:pos x="0" y="359"/>
                </a:cxn>
              </a:cxnLst>
              <a:rect l="0" t="0" r="r" b="b"/>
              <a:pathLst>
                <a:path w="667" h="360">
                  <a:moveTo>
                    <a:pt x="0" y="359"/>
                  </a:moveTo>
                  <a:lnTo>
                    <a:pt x="13" y="346"/>
                  </a:lnTo>
                  <a:lnTo>
                    <a:pt x="31" y="332"/>
                  </a:lnTo>
                  <a:lnTo>
                    <a:pt x="50" y="315"/>
                  </a:lnTo>
                  <a:lnTo>
                    <a:pt x="75" y="298"/>
                  </a:lnTo>
                  <a:lnTo>
                    <a:pt x="101" y="279"/>
                  </a:lnTo>
                  <a:lnTo>
                    <a:pt x="126" y="260"/>
                  </a:lnTo>
                  <a:lnTo>
                    <a:pt x="153" y="245"/>
                  </a:lnTo>
                  <a:lnTo>
                    <a:pt x="183" y="231"/>
                  </a:lnTo>
                  <a:lnTo>
                    <a:pt x="208" y="218"/>
                  </a:lnTo>
                  <a:lnTo>
                    <a:pt x="234" y="211"/>
                  </a:lnTo>
                  <a:lnTo>
                    <a:pt x="234" y="211"/>
                  </a:lnTo>
                  <a:lnTo>
                    <a:pt x="259" y="206"/>
                  </a:lnTo>
                  <a:lnTo>
                    <a:pt x="286" y="199"/>
                  </a:lnTo>
                  <a:lnTo>
                    <a:pt x="316" y="193"/>
                  </a:lnTo>
                  <a:lnTo>
                    <a:pt x="346" y="186"/>
                  </a:lnTo>
                  <a:lnTo>
                    <a:pt x="372" y="178"/>
                  </a:lnTo>
                  <a:lnTo>
                    <a:pt x="400" y="170"/>
                  </a:lnTo>
                  <a:lnTo>
                    <a:pt x="427" y="161"/>
                  </a:lnTo>
                  <a:lnTo>
                    <a:pt x="452" y="155"/>
                  </a:lnTo>
                  <a:lnTo>
                    <a:pt x="475" y="147"/>
                  </a:lnTo>
                  <a:lnTo>
                    <a:pt x="495" y="137"/>
                  </a:lnTo>
                  <a:lnTo>
                    <a:pt x="495" y="137"/>
                  </a:lnTo>
                  <a:lnTo>
                    <a:pt x="514" y="128"/>
                  </a:lnTo>
                  <a:lnTo>
                    <a:pt x="533" y="115"/>
                  </a:lnTo>
                  <a:lnTo>
                    <a:pt x="553" y="103"/>
                  </a:lnTo>
                  <a:lnTo>
                    <a:pt x="572" y="90"/>
                  </a:lnTo>
                  <a:lnTo>
                    <a:pt x="594" y="75"/>
                  </a:lnTo>
                  <a:lnTo>
                    <a:pt x="611" y="61"/>
                  </a:lnTo>
                  <a:lnTo>
                    <a:pt x="627" y="46"/>
                  </a:lnTo>
                  <a:lnTo>
                    <a:pt x="645" y="29"/>
                  </a:lnTo>
                  <a:lnTo>
                    <a:pt x="657" y="15"/>
                  </a:lnTo>
                  <a:lnTo>
                    <a:pt x="666" y="0"/>
                  </a:lnTo>
                  <a:lnTo>
                    <a:pt x="666" y="0"/>
                  </a:lnTo>
                  <a:lnTo>
                    <a:pt x="666" y="2"/>
                  </a:lnTo>
                  <a:lnTo>
                    <a:pt x="663" y="8"/>
                  </a:lnTo>
                  <a:lnTo>
                    <a:pt x="661" y="18"/>
                  </a:lnTo>
                  <a:lnTo>
                    <a:pt x="657" y="31"/>
                  </a:lnTo>
                  <a:lnTo>
                    <a:pt x="652" y="46"/>
                  </a:lnTo>
                  <a:lnTo>
                    <a:pt x="647" y="63"/>
                  </a:lnTo>
                  <a:lnTo>
                    <a:pt x="640" y="80"/>
                  </a:lnTo>
                  <a:lnTo>
                    <a:pt x="634" y="96"/>
                  </a:lnTo>
                  <a:lnTo>
                    <a:pt x="627" y="111"/>
                  </a:lnTo>
                  <a:lnTo>
                    <a:pt x="622" y="126"/>
                  </a:lnTo>
                  <a:lnTo>
                    <a:pt x="622" y="126"/>
                  </a:lnTo>
                  <a:lnTo>
                    <a:pt x="615" y="140"/>
                  </a:lnTo>
                  <a:lnTo>
                    <a:pt x="606" y="153"/>
                  </a:lnTo>
                  <a:lnTo>
                    <a:pt x="596" y="165"/>
                  </a:lnTo>
                  <a:lnTo>
                    <a:pt x="585" y="178"/>
                  </a:lnTo>
                  <a:lnTo>
                    <a:pt x="576" y="191"/>
                  </a:lnTo>
                  <a:lnTo>
                    <a:pt x="564" y="204"/>
                  </a:lnTo>
                  <a:lnTo>
                    <a:pt x="553" y="216"/>
                  </a:lnTo>
                  <a:lnTo>
                    <a:pt x="541" y="227"/>
                  </a:lnTo>
                  <a:lnTo>
                    <a:pt x="528" y="239"/>
                  </a:lnTo>
                  <a:lnTo>
                    <a:pt x="516" y="248"/>
                  </a:lnTo>
                  <a:lnTo>
                    <a:pt x="516" y="248"/>
                  </a:lnTo>
                  <a:lnTo>
                    <a:pt x="501" y="259"/>
                  </a:lnTo>
                  <a:lnTo>
                    <a:pt x="478" y="268"/>
                  </a:lnTo>
                  <a:lnTo>
                    <a:pt x="450" y="282"/>
                  </a:lnTo>
                  <a:lnTo>
                    <a:pt x="417" y="292"/>
                  </a:lnTo>
                  <a:lnTo>
                    <a:pt x="383" y="303"/>
                  </a:lnTo>
                  <a:lnTo>
                    <a:pt x="349" y="310"/>
                  </a:lnTo>
                  <a:lnTo>
                    <a:pt x="316" y="319"/>
                  </a:lnTo>
                  <a:lnTo>
                    <a:pt x="286" y="326"/>
                  </a:lnTo>
                  <a:lnTo>
                    <a:pt x="259" y="330"/>
                  </a:lnTo>
                  <a:lnTo>
                    <a:pt x="238" y="330"/>
                  </a:lnTo>
                  <a:lnTo>
                    <a:pt x="238" y="330"/>
                  </a:lnTo>
                  <a:lnTo>
                    <a:pt x="219" y="330"/>
                  </a:lnTo>
                  <a:lnTo>
                    <a:pt x="200" y="332"/>
                  </a:lnTo>
                  <a:lnTo>
                    <a:pt x="179" y="333"/>
                  </a:lnTo>
                  <a:lnTo>
                    <a:pt x="156" y="335"/>
                  </a:lnTo>
                  <a:lnTo>
                    <a:pt x="135" y="338"/>
                  </a:lnTo>
                  <a:lnTo>
                    <a:pt x="114" y="340"/>
                  </a:lnTo>
                  <a:lnTo>
                    <a:pt x="95" y="344"/>
                  </a:lnTo>
                  <a:lnTo>
                    <a:pt x="78" y="349"/>
                  </a:lnTo>
                  <a:lnTo>
                    <a:pt x="63" y="353"/>
                  </a:lnTo>
                  <a:lnTo>
                    <a:pt x="52" y="356"/>
                  </a:lnTo>
                  <a:lnTo>
                    <a:pt x="0" y="359"/>
                  </a:lnTo>
                </a:path>
              </a:pathLst>
            </a:custGeom>
            <a:solidFill>
              <a:srgbClr val="FFD80F"/>
            </a:solidFill>
            <a:ln w="9525" cap="rnd">
              <a:noFill/>
              <a:round/>
              <a:headEnd/>
              <a:tailEnd/>
            </a:ln>
            <a:effectLst/>
          </p:spPr>
          <p:txBody>
            <a:bodyPr/>
            <a:lstStyle/>
            <a:p>
              <a:pPr>
                <a:defRPr/>
              </a:pPr>
              <a:endParaRPr lang="en-US" dirty="0"/>
            </a:p>
          </p:txBody>
        </p:sp>
        <p:sp>
          <p:nvSpPr>
            <p:cNvPr id="157" name="Freeform 1181"/>
            <p:cNvSpPr>
              <a:spLocks/>
            </p:cNvSpPr>
            <p:nvPr/>
          </p:nvSpPr>
          <p:spPr bwMode="auto">
            <a:xfrm>
              <a:off x="3151" y="2560"/>
              <a:ext cx="666" cy="362"/>
            </a:xfrm>
            <a:custGeom>
              <a:avLst/>
              <a:gdLst/>
              <a:ahLst/>
              <a:cxnLst>
                <a:cxn ang="0">
                  <a:pos x="13" y="346"/>
                </a:cxn>
                <a:cxn ang="0">
                  <a:pos x="50" y="315"/>
                </a:cxn>
                <a:cxn ang="0">
                  <a:pos x="101" y="279"/>
                </a:cxn>
                <a:cxn ang="0">
                  <a:pos x="153" y="245"/>
                </a:cxn>
                <a:cxn ang="0">
                  <a:pos x="208" y="218"/>
                </a:cxn>
                <a:cxn ang="0">
                  <a:pos x="234" y="211"/>
                </a:cxn>
                <a:cxn ang="0">
                  <a:pos x="286" y="199"/>
                </a:cxn>
                <a:cxn ang="0">
                  <a:pos x="346" y="186"/>
                </a:cxn>
                <a:cxn ang="0">
                  <a:pos x="400" y="170"/>
                </a:cxn>
                <a:cxn ang="0">
                  <a:pos x="452" y="155"/>
                </a:cxn>
                <a:cxn ang="0">
                  <a:pos x="495" y="137"/>
                </a:cxn>
                <a:cxn ang="0">
                  <a:pos x="514" y="128"/>
                </a:cxn>
                <a:cxn ang="0">
                  <a:pos x="553" y="103"/>
                </a:cxn>
                <a:cxn ang="0">
                  <a:pos x="594" y="75"/>
                </a:cxn>
                <a:cxn ang="0">
                  <a:pos x="627" y="46"/>
                </a:cxn>
                <a:cxn ang="0">
                  <a:pos x="657" y="15"/>
                </a:cxn>
                <a:cxn ang="0">
                  <a:pos x="666" y="0"/>
                </a:cxn>
                <a:cxn ang="0">
                  <a:pos x="663" y="8"/>
                </a:cxn>
                <a:cxn ang="0">
                  <a:pos x="657" y="31"/>
                </a:cxn>
                <a:cxn ang="0">
                  <a:pos x="647" y="63"/>
                </a:cxn>
                <a:cxn ang="0">
                  <a:pos x="634" y="96"/>
                </a:cxn>
                <a:cxn ang="0">
                  <a:pos x="622" y="126"/>
                </a:cxn>
                <a:cxn ang="0">
                  <a:pos x="615" y="140"/>
                </a:cxn>
                <a:cxn ang="0">
                  <a:pos x="596" y="165"/>
                </a:cxn>
                <a:cxn ang="0">
                  <a:pos x="576" y="191"/>
                </a:cxn>
                <a:cxn ang="0">
                  <a:pos x="553" y="216"/>
                </a:cxn>
                <a:cxn ang="0">
                  <a:pos x="528" y="239"/>
                </a:cxn>
                <a:cxn ang="0">
                  <a:pos x="516" y="248"/>
                </a:cxn>
                <a:cxn ang="0">
                  <a:pos x="478" y="268"/>
                </a:cxn>
                <a:cxn ang="0">
                  <a:pos x="417" y="292"/>
                </a:cxn>
                <a:cxn ang="0">
                  <a:pos x="349" y="310"/>
                </a:cxn>
                <a:cxn ang="0">
                  <a:pos x="286" y="326"/>
                </a:cxn>
                <a:cxn ang="0">
                  <a:pos x="238" y="330"/>
                </a:cxn>
                <a:cxn ang="0">
                  <a:pos x="219" y="330"/>
                </a:cxn>
                <a:cxn ang="0">
                  <a:pos x="179" y="333"/>
                </a:cxn>
                <a:cxn ang="0">
                  <a:pos x="135" y="338"/>
                </a:cxn>
                <a:cxn ang="0">
                  <a:pos x="95" y="344"/>
                </a:cxn>
                <a:cxn ang="0">
                  <a:pos x="63" y="353"/>
                </a:cxn>
              </a:cxnLst>
              <a:rect l="0" t="0" r="r" b="b"/>
              <a:pathLst>
                <a:path w="667" h="360">
                  <a:moveTo>
                    <a:pt x="0" y="359"/>
                  </a:moveTo>
                  <a:lnTo>
                    <a:pt x="13" y="346"/>
                  </a:lnTo>
                  <a:lnTo>
                    <a:pt x="31" y="332"/>
                  </a:lnTo>
                  <a:lnTo>
                    <a:pt x="50" y="315"/>
                  </a:lnTo>
                  <a:lnTo>
                    <a:pt x="75" y="298"/>
                  </a:lnTo>
                  <a:lnTo>
                    <a:pt x="101" y="279"/>
                  </a:lnTo>
                  <a:lnTo>
                    <a:pt x="126" y="260"/>
                  </a:lnTo>
                  <a:lnTo>
                    <a:pt x="153" y="245"/>
                  </a:lnTo>
                  <a:lnTo>
                    <a:pt x="183" y="231"/>
                  </a:lnTo>
                  <a:lnTo>
                    <a:pt x="208" y="218"/>
                  </a:lnTo>
                  <a:lnTo>
                    <a:pt x="234" y="211"/>
                  </a:lnTo>
                  <a:lnTo>
                    <a:pt x="234" y="211"/>
                  </a:lnTo>
                  <a:lnTo>
                    <a:pt x="259" y="206"/>
                  </a:lnTo>
                  <a:lnTo>
                    <a:pt x="286" y="199"/>
                  </a:lnTo>
                  <a:lnTo>
                    <a:pt x="316" y="193"/>
                  </a:lnTo>
                  <a:lnTo>
                    <a:pt x="346" y="186"/>
                  </a:lnTo>
                  <a:lnTo>
                    <a:pt x="372" y="178"/>
                  </a:lnTo>
                  <a:lnTo>
                    <a:pt x="400" y="170"/>
                  </a:lnTo>
                  <a:lnTo>
                    <a:pt x="427" y="161"/>
                  </a:lnTo>
                  <a:lnTo>
                    <a:pt x="452" y="155"/>
                  </a:lnTo>
                  <a:lnTo>
                    <a:pt x="475" y="147"/>
                  </a:lnTo>
                  <a:lnTo>
                    <a:pt x="495" y="137"/>
                  </a:lnTo>
                  <a:lnTo>
                    <a:pt x="495" y="137"/>
                  </a:lnTo>
                  <a:lnTo>
                    <a:pt x="514" y="128"/>
                  </a:lnTo>
                  <a:lnTo>
                    <a:pt x="533" y="115"/>
                  </a:lnTo>
                  <a:lnTo>
                    <a:pt x="553" y="103"/>
                  </a:lnTo>
                  <a:lnTo>
                    <a:pt x="572" y="90"/>
                  </a:lnTo>
                  <a:lnTo>
                    <a:pt x="594" y="75"/>
                  </a:lnTo>
                  <a:lnTo>
                    <a:pt x="611" y="61"/>
                  </a:lnTo>
                  <a:lnTo>
                    <a:pt x="627" y="46"/>
                  </a:lnTo>
                  <a:lnTo>
                    <a:pt x="645" y="29"/>
                  </a:lnTo>
                  <a:lnTo>
                    <a:pt x="657" y="15"/>
                  </a:lnTo>
                  <a:lnTo>
                    <a:pt x="666" y="0"/>
                  </a:lnTo>
                  <a:lnTo>
                    <a:pt x="666" y="0"/>
                  </a:lnTo>
                  <a:lnTo>
                    <a:pt x="666" y="2"/>
                  </a:lnTo>
                  <a:lnTo>
                    <a:pt x="663" y="8"/>
                  </a:lnTo>
                  <a:lnTo>
                    <a:pt x="661" y="18"/>
                  </a:lnTo>
                  <a:lnTo>
                    <a:pt x="657" y="31"/>
                  </a:lnTo>
                  <a:lnTo>
                    <a:pt x="652" y="46"/>
                  </a:lnTo>
                  <a:lnTo>
                    <a:pt x="647" y="63"/>
                  </a:lnTo>
                  <a:lnTo>
                    <a:pt x="640" y="80"/>
                  </a:lnTo>
                  <a:lnTo>
                    <a:pt x="634" y="96"/>
                  </a:lnTo>
                  <a:lnTo>
                    <a:pt x="627" y="111"/>
                  </a:lnTo>
                  <a:lnTo>
                    <a:pt x="622" y="126"/>
                  </a:lnTo>
                  <a:lnTo>
                    <a:pt x="622" y="126"/>
                  </a:lnTo>
                  <a:lnTo>
                    <a:pt x="615" y="140"/>
                  </a:lnTo>
                  <a:lnTo>
                    <a:pt x="606" y="153"/>
                  </a:lnTo>
                  <a:lnTo>
                    <a:pt x="596" y="165"/>
                  </a:lnTo>
                  <a:lnTo>
                    <a:pt x="585" y="178"/>
                  </a:lnTo>
                  <a:lnTo>
                    <a:pt x="576" y="191"/>
                  </a:lnTo>
                  <a:lnTo>
                    <a:pt x="564" y="204"/>
                  </a:lnTo>
                  <a:lnTo>
                    <a:pt x="553" y="216"/>
                  </a:lnTo>
                  <a:lnTo>
                    <a:pt x="541" y="227"/>
                  </a:lnTo>
                  <a:lnTo>
                    <a:pt x="528" y="239"/>
                  </a:lnTo>
                  <a:lnTo>
                    <a:pt x="516" y="248"/>
                  </a:lnTo>
                  <a:lnTo>
                    <a:pt x="516" y="248"/>
                  </a:lnTo>
                  <a:lnTo>
                    <a:pt x="501" y="259"/>
                  </a:lnTo>
                  <a:lnTo>
                    <a:pt x="478" y="268"/>
                  </a:lnTo>
                  <a:lnTo>
                    <a:pt x="450" y="282"/>
                  </a:lnTo>
                  <a:lnTo>
                    <a:pt x="417" y="292"/>
                  </a:lnTo>
                  <a:lnTo>
                    <a:pt x="383" y="303"/>
                  </a:lnTo>
                  <a:lnTo>
                    <a:pt x="349" y="310"/>
                  </a:lnTo>
                  <a:lnTo>
                    <a:pt x="316" y="319"/>
                  </a:lnTo>
                  <a:lnTo>
                    <a:pt x="286" y="326"/>
                  </a:lnTo>
                  <a:lnTo>
                    <a:pt x="259" y="330"/>
                  </a:lnTo>
                  <a:lnTo>
                    <a:pt x="238" y="330"/>
                  </a:lnTo>
                  <a:lnTo>
                    <a:pt x="238" y="330"/>
                  </a:lnTo>
                  <a:lnTo>
                    <a:pt x="219" y="330"/>
                  </a:lnTo>
                  <a:lnTo>
                    <a:pt x="200" y="332"/>
                  </a:lnTo>
                  <a:lnTo>
                    <a:pt x="179" y="333"/>
                  </a:lnTo>
                  <a:lnTo>
                    <a:pt x="156" y="335"/>
                  </a:lnTo>
                  <a:lnTo>
                    <a:pt x="135" y="338"/>
                  </a:lnTo>
                  <a:lnTo>
                    <a:pt x="114" y="340"/>
                  </a:lnTo>
                  <a:lnTo>
                    <a:pt x="95" y="344"/>
                  </a:lnTo>
                  <a:lnTo>
                    <a:pt x="78" y="349"/>
                  </a:lnTo>
                  <a:lnTo>
                    <a:pt x="63" y="353"/>
                  </a:lnTo>
                  <a:lnTo>
                    <a:pt x="52" y="35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58" name="Freeform 1182"/>
            <p:cNvSpPr>
              <a:spLocks/>
            </p:cNvSpPr>
            <p:nvPr/>
          </p:nvSpPr>
          <p:spPr bwMode="auto">
            <a:xfrm>
              <a:off x="3066" y="2822"/>
              <a:ext cx="609" cy="221"/>
            </a:xfrm>
            <a:custGeom>
              <a:avLst/>
              <a:gdLst/>
              <a:ahLst/>
              <a:cxnLst>
                <a:cxn ang="0">
                  <a:pos x="13" y="145"/>
                </a:cxn>
                <a:cxn ang="0">
                  <a:pos x="45" y="124"/>
                </a:cxn>
                <a:cxn ang="0">
                  <a:pos x="84" y="100"/>
                </a:cxn>
                <a:cxn ang="0">
                  <a:pos x="131" y="77"/>
                </a:cxn>
                <a:cxn ang="0">
                  <a:pos x="181" y="60"/>
                </a:cxn>
                <a:cxn ang="0">
                  <a:pos x="204" y="53"/>
                </a:cxn>
                <a:cxn ang="0">
                  <a:pos x="259" y="46"/>
                </a:cxn>
                <a:cxn ang="0">
                  <a:pos x="322" y="41"/>
                </a:cxn>
                <a:cxn ang="0">
                  <a:pos x="384" y="37"/>
                </a:cxn>
                <a:cxn ang="0">
                  <a:pos x="441" y="33"/>
                </a:cxn>
                <a:cxn ang="0">
                  <a:pos x="485" y="33"/>
                </a:cxn>
                <a:cxn ang="0">
                  <a:pos x="502" y="33"/>
                </a:cxn>
                <a:cxn ang="0">
                  <a:pos x="534" y="30"/>
                </a:cxn>
                <a:cxn ang="0">
                  <a:pos x="559" y="25"/>
                </a:cxn>
                <a:cxn ang="0">
                  <a:pos x="580" y="18"/>
                </a:cxn>
                <a:cxn ang="0">
                  <a:pos x="599" y="7"/>
                </a:cxn>
                <a:cxn ang="0">
                  <a:pos x="608" y="0"/>
                </a:cxn>
                <a:cxn ang="0">
                  <a:pos x="605" y="7"/>
                </a:cxn>
                <a:cxn ang="0">
                  <a:pos x="598" y="25"/>
                </a:cxn>
                <a:cxn ang="0">
                  <a:pos x="587" y="50"/>
                </a:cxn>
                <a:cxn ang="0">
                  <a:pos x="572" y="73"/>
                </a:cxn>
                <a:cxn ang="0">
                  <a:pos x="552" y="92"/>
                </a:cxn>
                <a:cxn ang="0">
                  <a:pos x="543" y="100"/>
                </a:cxn>
                <a:cxn ang="0">
                  <a:pos x="513" y="117"/>
                </a:cxn>
                <a:cxn ang="0">
                  <a:pos x="473" y="136"/>
                </a:cxn>
                <a:cxn ang="0">
                  <a:pos x="416" y="150"/>
                </a:cxn>
                <a:cxn ang="0">
                  <a:pos x="338" y="157"/>
                </a:cxn>
                <a:cxn ang="0">
                  <a:pos x="291" y="155"/>
                </a:cxn>
                <a:cxn ang="0">
                  <a:pos x="200" y="155"/>
                </a:cxn>
                <a:cxn ang="0">
                  <a:pos x="126" y="166"/>
                </a:cxn>
                <a:cxn ang="0">
                  <a:pos x="70" y="182"/>
                </a:cxn>
                <a:cxn ang="0">
                  <a:pos x="31" y="201"/>
                </a:cxn>
                <a:cxn ang="0">
                  <a:pos x="8" y="219"/>
                </a:cxn>
              </a:cxnLst>
              <a:rect l="0" t="0" r="r" b="b"/>
              <a:pathLst>
                <a:path w="609" h="220">
                  <a:moveTo>
                    <a:pt x="0" y="150"/>
                  </a:moveTo>
                  <a:lnTo>
                    <a:pt x="13" y="145"/>
                  </a:lnTo>
                  <a:lnTo>
                    <a:pt x="27" y="134"/>
                  </a:lnTo>
                  <a:lnTo>
                    <a:pt x="45" y="124"/>
                  </a:lnTo>
                  <a:lnTo>
                    <a:pt x="63" y="113"/>
                  </a:lnTo>
                  <a:lnTo>
                    <a:pt x="84" y="100"/>
                  </a:lnTo>
                  <a:lnTo>
                    <a:pt x="107" y="90"/>
                  </a:lnTo>
                  <a:lnTo>
                    <a:pt x="131" y="77"/>
                  </a:lnTo>
                  <a:lnTo>
                    <a:pt x="156" y="69"/>
                  </a:lnTo>
                  <a:lnTo>
                    <a:pt x="181" y="60"/>
                  </a:lnTo>
                  <a:lnTo>
                    <a:pt x="204" y="53"/>
                  </a:lnTo>
                  <a:lnTo>
                    <a:pt x="204" y="53"/>
                  </a:lnTo>
                  <a:lnTo>
                    <a:pt x="232" y="50"/>
                  </a:lnTo>
                  <a:lnTo>
                    <a:pt x="259" y="46"/>
                  </a:lnTo>
                  <a:lnTo>
                    <a:pt x="291" y="44"/>
                  </a:lnTo>
                  <a:lnTo>
                    <a:pt x="322" y="41"/>
                  </a:lnTo>
                  <a:lnTo>
                    <a:pt x="352" y="37"/>
                  </a:lnTo>
                  <a:lnTo>
                    <a:pt x="384" y="37"/>
                  </a:lnTo>
                  <a:lnTo>
                    <a:pt x="414" y="35"/>
                  </a:lnTo>
                  <a:lnTo>
                    <a:pt x="441" y="33"/>
                  </a:lnTo>
                  <a:lnTo>
                    <a:pt x="464" y="33"/>
                  </a:lnTo>
                  <a:lnTo>
                    <a:pt x="485" y="33"/>
                  </a:lnTo>
                  <a:lnTo>
                    <a:pt x="485" y="33"/>
                  </a:lnTo>
                  <a:lnTo>
                    <a:pt x="502" y="33"/>
                  </a:lnTo>
                  <a:lnTo>
                    <a:pt x="519" y="30"/>
                  </a:lnTo>
                  <a:lnTo>
                    <a:pt x="534" y="30"/>
                  </a:lnTo>
                  <a:lnTo>
                    <a:pt x="547" y="28"/>
                  </a:lnTo>
                  <a:lnTo>
                    <a:pt x="559" y="25"/>
                  </a:lnTo>
                  <a:lnTo>
                    <a:pt x="572" y="23"/>
                  </a:lnTo>
                  <a:lnTo>
                    <a:pt x="580" y="18"/>
                  </a:lnTo>
                  <a:lnTo>
                    <a:pt x="591" y="12"/>
                  </a:lnTo>
                  <a:lnTo>
                    <a:pt x="599" y="7"/>
                  </a:lnTo>
                  <a:lnTo>
                    <a:pt x="608" y="0"/>
                  </a:lnTo>
                  <a:lnTo>
                    <a:pt x="608" y="0"/>
                  </a:lnTo>
                  <a:lnTo>
                    <a:pt x="608" y="2"/>
                  </a:lnTo>
                  <a:lnTo>
                    <a:pt x="605" y="7"/>
                  </a:lnTo>
                  <a:lnTo>
                    <a:pt x="601" y="16"/>
                  </a:lnTo>
                  <a:lnTo>
                    <a:pt x="598" y="25"/>
                  </a:lnTo>
                  <a:lnTo>
                    <a:pt x="593" y="37"/>
                  </a:lnTo>
                  <a:lnTo>
                    <a:pt x="587" y="50"/>
                  </a:lnTo>
                  <a:lnTo>
                    <a:pt x="580" y="62"/>
                  </a:lnTo>
                  <a:lnTo>
                    <a:pt x="572" y="73"/>
                  </a:lnTo>
                  <a:lnTo>
                    <a:pt x="561" y="85"/>
                  </a:lnTo>
                  <a:lnTo>
                    <a:pt x="552" y="92"/>
                  </a:lnTo>
                  <a:lnTo>
                    <a:pt x="552" y="92"/>
                  </a:lnTo>
                  <a:lnTo>
                    <a:pt x="543" y="100"/>
                  </a:lnTo>
                  <a:lnTo>
                    <a:pt x="527" y="108"/>
                  </a:lnTo>
                  <a:lnTo>
                    <a:pt x="513" y="117"/>
                  </a:lnTo>
                  <a:lnTo>
                    <a:pt x="494" y="127"/>
                  </a:lnTo>
                  <a:lnTo>
                    <a:pt x="473" y="136"/>
                  </a:lnTo>
                  <a:lnTo>
                    <a:pt x="446" y="145"/>
                  </a:lnTo>
                  <a:lnTo>
                    <a:pt x="416" y="150"/>
                  </a:lnTo>
                  <a:lnTo>
                    <a:pt x="380" y="155"/>
                  </a:lnTo>
                  <a:lnTo>
                    <a:pt x="338" y="157"/>
                  </a:lnTo>
                  <a:lnTo>
                    <a:pt x="291" y="155"/>
                  </a:lnTo>
                  <a:lnTo>
                    <a:pt x="291" y="155"/>
                  </a:lnTo>
                  <a:lnTo>
                    <a:pt x="243" y="152"/>
                  </a:lnTo>
                  <a:lnTo>
                    <a:pt x="200" y="155"/>
                  </a:lnTo>
                  <a:lnTo>
                    <a:pt x="160" y="159"/>
                  </a:lnTo>
                  <a:lnTo>
                    <a:pt x="126" y="166"/>
                  </a:lnTo>
                  <a:lnTo>
                    <a:pt x="96" y="173"/>
                  </a:lnTo>
                  <a:lnTo>
                    <a:pt x="70" y="182"/>
                  </a:lnTo>
                  <a:lnTo>
                    <a:pt x="48" y="191"/>
                  </a:lnTo>
                  <a:lnTo>
                    <a:pt x="31" y="201"/>
                  </a:lnTo>
                  <a:lnTo>
                    <a:pt x="19" y="210"/>
                  </a:lnTo>
                  <a:lnTo>
                    <a:pt x="8" y="219"/>
                  </a:lnTo>
                  <a:lnTo>
                    <a:pt x="0" y="150"/>
                  </a:lnTo>
                </a:path>
              </a:pathLst>
            </a:custGeom>
            <a:solidFill>
              <a:srgbClr val="7C6000"/>
            </a:solidFill>
            <a:ln w="9525" cap="rnd">
              <a:noFill/>
              <a:round/>
              <a:headEnd/>
              <a:tailEnd/>
            </a:ln>
            <a:effectLst/>
          </p:spPr>
          <p:txBody>
            <a:bodyPr/>
            <a:lstStyle/>
            <a:p>
              <a:pPr>
                <a:defRPr/>
              </a:pPr>
              <a:endParaRPr lang="en-US" dirty="0"/>
            </a:p>
          </p:txBody>
        </p:sp>
        <p:sp>
          <p:nvSpPr>
            <p:cNvPr id="159" name="Freeform 1183"/>
            <p:cNvSpPr>
              <a:spLocks/>
            </p:cNvSpPr>
            <p:nvPr/>
          </p:nvSpPr>
          <p:spPr bwMode="auto">
            <a:xfrm>
              <a:off x="3066" y="2822"/>
              <a:ext cx="609" cy="221"/>
            </a:xfrm>
            <a:custGeom>
              <a:avLst/>
              <a:gdLst/>
              <a:ahLst/>
              <a:cxnLst>
                <a:cxn ang="0">
                  <a:pos x="13" y="145"/>
                </a:cxn>
                <a:cxn ang="0">
                  <a:pos x="45" y="124"/>
                </a:cxn>
                <a:cxn ang="0">
                  <a:pos x="84" y="100"/>
                </a:cxn>
                <a:cxn ang="0">
                  <a:pos x="131" y="77"/>
                </a:cxn>
                <a:cxn ang="0">
                  <a:pos x="181" y="60"/>
                </a:cxn>
                <a:cxn ang="0">
                  <a:pos x="204" y="53"/>
                </a:cxn>
                <a:cxn ang="0">
                  <a:pos x="259" y="46"/>
                </a:cxn>
                <a:cxn ang="0">
                  <a:pos x="322" y="41"/>
                </a:cxn>
                <a:cxn ang="0">
                  <a:pos x="384" y="37"/>
                </a:cxn>
                <a:cxn ang="0">
                  <a:pos x="441" y="33"/>
                </a:cxn>
                <a:cxn ang="0">
                  <a:pos x="485" y="33"/>
                </a:cxn>
                <a:cxn ang="0">
                  <a:pos x="502" y="33"/>
                </a:cxn>
                <a:cxn ang="0">
                  <a:pos x="534" y="30"/>
                </a:cxn>
                <a:cxn ang="0">
                  <a:pos x="559" y="25"/>
                </a:cxn>
                <a:cxn ang="0">
                  <a:pos x="580" y="18"/>
                </a:cxn>
                <a:cxn ang="0">
                  <a:pos x="599" y="7"/>
                </a:cxn>
                <a:cxn ang="0">
                  <a:pos x="608" y="0"/>
                </a:cxn>
                <a:cxn ang="0">
                  <a:pos x="605" y="7"/>
                </a:cxn>
                <a:cxn ang="0">
                  <a:pos x="598" y="25"/>
                </a:cxn>
                <a:cxn ang="0">
                  <a:pos x="587" y="50"/>
                </a:cxn>
                <a:cxn ang="0">
                  <a:pos x="572" y="73"/>
                </a:cxn>
                <a:cxn ang="0">
                  <a:pos x="552" y="92"/>
                </a:cxn>
                <a:cxn ang="0">
                  <a:pos x="543" y="100"/>
                </a:cxn>
                <a:cxn ang="0">
                  <a:pos x="513" y="117"/>
                </a:cxn>
                <a:cxn ang="0">
                  <a:pos x="473" y="136"/>
                </a:cxn>
                <a:cxn ang="0">
                  <a:pos x="416" y="150"/>
                </a:cxn>
                <a:cxn ang="0">
                  <a:pos x="338" y="157"/>
                </a:cxn>
                <a:cxn ang="0">
                  <a:pos x="291" y="155"/>
                </a:cxn>
                <a:cxn ang="0">
                  <a:pos x="200" y="155"/>
                </a:cxn>
                <a:cxn ang="0">
                  <a:pos x="126" y="166"/>
                </a:cxn>
                <a:cxn ang="0">
                  <a:pos x="70" y="182"/>
                </a:cxn>
                <a:cxn ang="0">
                  <a:pos x="31" y="201"/>
                </a:cxn>
                <a:cxn ang="0">
                  <a:pos x="8" y="219"/>
                </a:cxn>
              </a:cxnLst>
              <a:rect l="0" t="0" r="r" b="b"/>
              <a:pathLst>
                <a:path w="609" h="220">
                  <a:moveTo>
                    <a:pt x="0" y="150"/>
                  </a:moveTo>
                  <a:lnTo>
                    <a:pt x="13" y="145"/>
                  </a:lnTo>
                  <a:lnTo>
                    <a:pt x="27" y="134"/>
                  </a:lnTo>
                  <a:lnTo>
                    <a:pt x="45" y="124"/>
                  </a:lnTo>
                  <a:lnTo>
                    <a:pt x="63" y="113"/>
                  </a:lnTo>
                  <a:lnTo>
                    <a:pt x="84" y="100"/>
                  </a:lnTo>
                  <a:lnTo>
                    <a:pt x="107" y="90"/>
                  </a:lnTo>
                  <a:lnTo>
                    <a:pt x="131" y="77"/>
                  </a:lnTo>
                  <a:lnTo>
                    <a:pt x="156" y="69"/>
                  </a:lnTo>
                  <a:lnTo>
                    <a:pt x="181" y="60"/>
                  </a:lnTo>
                  <a:lnTo>
                    <a:pt x="204" y="53"/>
                  </a:lnTo>
                  <a:lnTo>
                    <a:pt x="204" y="53"/>
                  </a:lnTo>
                  <a:lnTo>
                    <a:pt x="232" y="50"/>
                  </a:lnTo>
                  <a:lnTo>
                    <a:pt x="259" y="46"/>
                  </a:lnTo>
                  <a:lnTo>
                    <a:pt x="291" y="44"/>
                  </a:lnTo>
                  <a:lnTo>
                    <a:pt x="322" y="41"/>
                  </a:lnTo>
                  <a:lnTo>
                    <a:pt x="352" y="37"/>
                  </a:lnTo>
                  <a:lnTo>
                    <a:pt x="384" y="37"/>
                  </a:lnTo>
                  <a:lnTo>
                    <a:pt x="414" y="35"/>
                  </a:lnTo>
                  <a:lnTo>
                    <a:pt x="441" y="33"/>
                  </a:lnTo>
                  <a:lnTo>
                    <a:pt x="464" y="33"/>
                  </a:lnTo>
                  <a:lnTo>
                    <a:pt x="485" y="33"/>
                  </a:lnTo>
                  <a:lnTo>
                    <a:pt x="485" y="33"/>
                  </a:lnTo>
                  <a:lnTo>
                    <a:pt x="502" y="33"/>
                  </a:lnTo>
                  <a:lnTo>
                    <a:pt x="519" y="30"/>
                  </a:lnTo>
                  <a:lnTo>
                    <a:pt x="534" y="30"/>
                  </a:lnTo>
                  <a:lnTo>
                    <a:pt x="547" y="28"/>
                  </a:lnTo>
                  <a:lnTo>
                    <a:pt x="559" y="25"/>
                  </a:lnTo>
                  <a:lnTo>
                    <a:pt x="572" y="23"/>
                  </a:lnTo>
                  <a:lnTo>
                    <a:pt x="580" y="18"/>
                  </a:lnTo>
                  <a:lnTo>
                    <a:pt x="591" y="12"/>
                  </a:lnTo>
                  <a:lnTo>
                    <a:pt x="599" y="7"/>
                  </a:lnTo>
                  <a:lnTo>
                    <a:pt x="608" y="0"/>
                  </a:lnTo>
                  <a:lnTo>
                    <a:pt x="608" y="0"/>
                  </a:lnTo>
                  <a:lnTo>
                    <a:pt x="608" y="2"/>
                  </a:lnTo>
                  <a:lnTo>
                    <a:pt x="605" y="7"/>
                  </a:lnTo>
                  <a:lnTo>
                    <a:pt x="601" y="16"/>
                  </a:lnTo>
                  <a:lnTo>
                    <a:pt x="598" y="25"/>
                  </a:lnTo>
                  <a:lnTo>
                    <a:pt x="593" y="37"/>
                  </a:lnTo>
                  <a:lnTo>
                    <a:pt x="587" y="50"/>
                  </a:lnTo>
                  <a:lnTo>
                    <a:pt x="580" y="62"/>
                  </a:lnTo>
                  <a:lnTo>
                    <a:pt x="572" y="73"/>
                  </a:lnTo>
                  <a:lnTo>
                    <a:pt x="561" y="85"/>
                  </a:lnTo>
                  <a:lnTo>
                    <a:pt x="552" y="92"/>
                  </a:lnTo>
                  <a:lnTo>
                    <a:pt x="552" y="92"/>
                  </a:lnTo>
                  <a:lnTo>
                    <a:pt x="543" y="100"/>
                  </a:lnTo>
                  <a:lnTo>
                    <a:pt x="527" y="108"/>
                  </a:lnTo>
                  <a:lnTo>
                    <a:pt x="513" y="117"/>
                  </a:lnTo>
                  <a:lnTo>
                    <a:pt x="494" y="127"/>
                  </a:lnTo>
                  <a:lnTo>
                    <a:pt x="473" y="136"/>
                  </a:lnTo>
                  <a:lnTo>
                    <a:pt x="446" y="145"/>
                  </a:lnTo>
                  <a:lnTo>
                    <a:pt x="416" y="150"/>
                  </a:lnTo>
                  <a:lnTo>
                    <a:pt x="380" y="155"/>
                  </a:lnTo>
                  <a:lnTo>
                    <a:pt x="338" y="157"/>
                  </a:lnTo>
                  <a:lnTo>
                    <a:pt x="291" y="155"/>
                  </a:lnTo>
                  <a:lnTo>
                    <a:pt x="291" y="155"/>
                  </a:lnTo>
                  <a:lnTo>
                    <a:pt x="243" y="152"/>
                  </a:lnTo>
                  <a:lnTo>
                    <a:pt x="200" y="155"/>
                  </a:lnTo>
                  <a:lnTo>
                    <a:pt x="160" y="159"/>
                  </a:lnTo>
                  <a:lnTo>
                    <a:pt x="126" y="166"/>
                  </a:lnTo>
                  <a:lnTo>
                    <a:pt x="96" y="173"/>
                  </a:lnTo>
                  <a:lnTo>
                    <a:pt x="70" y="182"/>
                  </a:lnTo>
                  <a:lnTo>
                    <a:pt x="48" y="191"/>
                  </a:lnTo>
                  <a:lnTo>
                    <a:pt x="31" y="201"/>
                  </a:lnTo>
                  <a:lnTo>
                    <a:pt x="19" y="210"/>
                  </a:lnTo>
                  <a:lnTo>
                    <a:pt x="8" y="21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60" name="Freeform 1184"/>
            <p:cNvSpPr>
              <a:spLocks/>
            </p:cNvSpPr>
            <p:nvPr/>
          </p:nvSpPr>
          <p:spPr bwMode="auto">
            <a:xfrm>
              <a:off x="3070" y="2807"/>
              <a:ext cx="608" cy="223"/>
            </a:xfrm>
            <a:custGeom>
              <a:avLst/>
              <a:gdLst/>
              <a:ahLst/>
              <a:cxnLst>
                <a:cxn ang="0">
                  <a:pos x="10" y="143"/>
                </a:cxn>
                <a:cxn ang="0">
                  <a:pos x="43" y="124"/>
                </a:cxn>
                <a:cxn ang="0">
                  <a:pos x="84" y="101"/>
                </a:cxn>
                <a:cxn ang="0">
                  <a:pos x="130" y="78"/>
                </a:cxn>
                <a:cxn ang="0">
                  <a:pos x="181" y="61"/>
                </a:cxn>
                <a:cxn ang="0">
                  <a:pos x="204" y="55"/>
                </a:cxn>
                <a:cxn ang="0">
                  <a:pos x="259" y="46"/>
                </a:cxn>
                <a:cxn ang="0">
                  <a:pos x="322" y="39"/>
                </a:cxn>
                <a:cxn ang="0">
                  <a:pos x="383" y="36"/>
                </a:cxn>
                <a:cxn ang="0">
                  <a:pos x="440" y="34"/>
                </a:cxn>
                <a:cxn ang="0">
                  <a:pos x="484" y="31"/>
                </a:cxn>
                <a:cxn ang="0">
                  <a:pos x="501" y="31"/>
                </a:cxn>
                <a:cxn ang="0">
                  <a:pos x="533" y="31"/>
                </a:cxn>
                <a:cxn ang="0">
                  <a:pos x="558" y="25"/>
                </a:cxn>
                <a:cxn ang="0">
                  <a:pos x="579" y="18"/>
                </a:cxn>
                <a:cxn ang="0">
                  <a:pos x="598" y="6"/>
                </a:cxn>
                <a:cxn ang="0">
                  <a:pos x="607" y="0"/>
                </a:cxn>
                <a:cxn ang="0">
                  <a:pos x="604" y="6"/>
                </a:cxn>
                <a:cxn ang="0">
                  <a:pos x="596" y="25"/>
                </a:cxn>
                <a:cxn ang="0">
                  <a:pos x="586" y="50"/>
                </a:cxn>
                <a:cxn ang="0">
                  <a:pos x="568" y="73"/>
                </a:cxn>
                <a:cxn ang="0">
                  <a:pos x="549" y="92"/>
                </a:cxn>
                <a:cxn ang="0">
                  <a:pos x="539" y="101"/>
                </a:cxn>
                <a:cxn ang="0">
                  <a:pos x="512" y="117"/>
                </a:cxn>
                <a:cxn ang="0">
                  <a:pos x="471" y="136"/>
                </a:cxn>
                <a:cxn ang="0">
                  <a:pos x="413" y="151"/>
                </a:cxn>
                <a:cxn ang="0">
                  <a:pos x="337" y="156"/>
                </a:cxn>
                <a:cxn ang="0">
                  <a:pos x="291" y="156"/>
                </a:cxn>
                <a:cxn ang="0">
                  <a:pos x="197" y="156"/>
                </a:cxn>
                <a:cxn ang="0">
                  <a:pos x="126" y="163"/>
                </a:cxn>
                <a:cxn ang="0">
                  <a:pos x="69" y="183"/>
                </a:cxn>
                <a:cxn ang="0">
                  <a:pos x="31" y="202"/>
                </a:cxn>
                <a:cxn ang="0">
                  <a:pos x="6" y="219"/>
                </a:cxn>
              </a:cxnLst>
              <a:rect l="0" t="0" r="r" b="b"/>
              <a:pathLst>
                <a:path w="608" h="220">
                  <a:moveTo>
                    <a:pt x="0" y="151"/>
                  </a:moveTo>
                  <a:lnTo>
                    <a:pt x="10" y="143"/>
                  </a:lnTo>
                  <a:lnTo>
                    <a:pt x="27" y="135"/>
                  </a:lnTo>
                  <a:lnTo>
                    <a:pt x="43" y="124"/>
                  </a:lnTo>
                  <a:lnTo>
                    <a:pt x="63" y="113"/>
                  </a:lnTo>
                  <a:lnTo>
                    <a:pt x="84" y="101"/>
                  </a:lnTo>
                  <a:lnTo>
                    <a:pt x="107" y="88"/>
                  </a:lnTo>
                  <a:lnTo>
                    <a:pt x="130" y="78"/>
                  </a:lnTo>
                  <a:lnTo>
                    <a:pt x="156" y="69"/>
                  </a:lnTo>
                  <a:lnTo>
                    <a:pt x="181" y="61"/>
                  </a:lnTo>
                  <a:lnTo>
                    <a:pt x="204" y="55"/>
                  </a:lnTo>
                  <a:lnTo>
                    <a:pt x="204" y="55"/>
                  </a:lnTo>
                  <a:lnTo>
                    <a:pt x="232" y="50"/>
                  </a:lnTo>
                  <a:lnTo>
                    <a:pt x="259" y="46"/>
                  </a:lnTo>
                  <a:lnTo>
                    <a:pt x="291" y="44"/>
                  </a:lnTo>
                  <a:lnTo>
                    <a:pt x="322" y="39"/>
                  </a:lnTo>
                  <a:lnTo>
                    <a:pt x="351" y="37"/>
                  </a:lnTo>
                  <a:lnTo>
                    <a:pt x="383" y="36"/>
                  </a:lnTo>
                  <a:lnTo>
                    <a:pt x="413" y="36"/>
                  </a:lnTo>
                  <a:lnTo>
                    <a:pt x="440" y="34"/>
                  </a:lnTo>
                  <a:lnTo>
                    <a:pt x="464" y="34"/>
                  </a:lnTo>
                  <a:lnTo>
                    <a:pt x="484" y="31"/>
                  </a:lnTo>
                  <a:lnTo>
                    <a:pt x="484" y="31"/>
                  </a:lnTo>
                  <a:lnTo>
                    <a:pt x="501" y="31"/>
                  </a:lnTo>
                  <a:lnTo>
                    <a:pt x="516" y="31"/>
                  </a:lnTo>
                  <a:lnTo>
                    <a:pt x="533" y="31"/>
                  </a:lnTo>
                  <a:lnTo>
                    <a:pt x="545" y="27"/>
                  </a:lnTo>
                  <a:lnTo>
                    <a:pt x="558" y="25"/>
                  </a:lnTo>
                  <a:lnTo>
                    <a:pt x="568" y="23"/>
                  </a:lnTo>
                  <a:lnTo>
                    <a:pt x="579" y="18"/>
                  </a:lnTo>
                  <a:lnTo>
                    <a:pt x="590" y="13"/>
                  </a:lnTo>
                  <a:lnTo>
                    <a:pt x="598" y="6"/>
                  </a:lnTo>
                  <a:lnTo>
                    <a:pt x="607" y="0"/>
                  </a:lnTo>
                  <a:lnTo>
                    <a:pt x="607" y="0"/>
                  </a:lnTo>
                  <a:lnTo>
                    <a:pt x="604" y="2"/>
                  </a:lnTo>
                  <a:lnTo>
                    <a:pt x="604" y="6"/>
                  </a:lnTo>
                  <a:lnTo>
                    <a:pt x="600" y="14"/>
                  </a:lnTo>
                  <a:lnTo>
                    <a:pt x="596" y="25"/>
                  </a:lnTo>
                  <a:lnTo>
                    <a:pt x="592" y="37"/>
                  </a:lnTo>
                  <a:lnTo>
                    <a:pt x="586" y="50"/>
                  </a:lnTo>
                  <a:lnTo>
                    <a:pt x="577" y="61"/>
                  </a:lnTo>
                  <a:lnTo>
                    <a:pt x="568" y="73"/>
                  </a:lnTo>
                  <a:lnTo>
                    <a:pt x="560" y="84"/>
                  </a:lnTo>
                  <a:lnTo>
                    <a:pt x="549" y="92"/>
                  </a:lnTo>
                  <a:lnTo>
                    <a:pt x="549" y="92"/>
                  </a:lnTo>
                  <a:lnTo>
                    <a:pt x="539" y="101"/>
                  </a:lnTo>
                  <a:lnTo>
                    <a:pt x="526" y="110"/>
                  </a:lnTo>
                  <a:lnTo>
                    <a:pt x="512" y="117"/>
                  </a:lnTo>
                  <a:lnTo>
                    <a:pt x="493" y="126"/>
                  </a:lnTo>
                  <a:lnTo>
                    <a:pt x="471" y="136"/>
                  </a:lnTo>
                  <a:lnTo>
                    <a:pt x="444" y="145"/>
                  </a:lnTo>
                  <a:lnTo>
                    <a:pt x="413" y="151"/>
                  </a:lnTo>
                  <a:lnTo>
                    <a:pt x="377" y="156"/>
                  </a:lnTo>
                  <a:lnTo>
                    <a:pt x="337" y="156"/>
                  </a:lnTo>
                  <a:lnTo>
                    <a:pt x="291" y="156"/>
                  </a:lnTo>
                  <a:lnTo>
                    <a:pt x="291" y="156"/>
                  </a:lnTo>
                  <a:lnTo>
                    <a:pt x="243" y="154"/>
                  </a:lnTo>
                  <a:lnTo>
                    <a:pt x="197" y="156"/>
                  </a:lnTo>
                  <a:lnTo>
                    <a:pt x="160" y="160"/>
                  </a:lnTo>
                  <a:lnTo>
                    <a:pt x="126" y="163"/>
                  </a:lnTo>
                  <a:lnTo>
                    <a:pt x="96" y="174"/>
                  </a:lnTo>
                  <a:lnTo>
                    <a:pt x="69" y="183"/>
                  </a:lnTo>
                  <a:lnTo>
                    <a:pt x="48" y="191"/>
                  </a:lnTo>
                  <a:lnTo>
                    <a:pt x="31" y="202"/>
                  </a:lnTo>
                  <a:lnTo>
                    <a:pt x="17" y="210"/>
                  </a:lnTo>
                  <a:lnTo>
                    <a:pt x="6" y="219"/>
                  </a:lnTo>
                  <a:lnTo>
                    <a:pt x="0" y="151"/>
                  </a:lnTo>
                </a:path>
              </a:pathLst>
            </a:custGeom>
            <a:solidFill>
              <a:srgbClr val="FFD80F"/>
            </a:solidFill>
            <a:ln w="9525" cap="rnd">
              <a:noFill/>
              <a:round/>
              <a:headEnd/>
              <a:tailEnd/>
            </a:ln>
            <a:effectLst/>
          </p:spPr>
          <p:txBody>
            <a:bodyPr/>
            <a:lstStyle/>
            <a:p>
              <a:pPr>
                <a:defRPr/>
              </a:pPr>
              <a:endParaRPr lang="en-US" dirty="0"/>
            </a:p>
          </p:txBody>
        </p:sp>
        <p:sp>
          <p:nvSpPr>
            <p:cNvPr id="161" name="Freeform 1185"/>
            <p:cNvSpPr>
              <a:spLocks/>
            </p:cNvSpPr>
            <p:nvPr/>
          </p:nvSpPr>
          <p:spPr bwMode="auto">
            <a:xfrm>
              <a:off x="3070" y="2807"/>
              <a:ext cx="608" cy="223"/>
            </a:xfrm>
            <a:custGeom>
              <a:avLst/>
              <a:gdLst/>
              <a:ahLst/>
              <a:cxnLst>
                <a:cxn ang="0">
                  <a:pos x="10" y="143"/>
                </a:cxn>
                <a:cxn ang="0">
                  <a:pos x="43" y="124"/>
                </a:cxn>
                <a:cxn ang="0">
                  <a:pos x="84" y="101"/>
                </a:cxn>
                <a:cxn ang="0">
                  <a:pos x="130" y="78"/>
                </a:cxn>
                <a:cxn ang="0">
                  <a:pos x="181" y="61"/>
                </a:cxn>
                <a:cxn ang="0">
                  <a:pos x="204" y="55"/>
                </a:cxn>
                <a:cxn ang="0">
                  <a:pos x="259" y="46"/>
                </a:cxn>
                <a:cxn ang="0">
                  <a:pos x="322" y="39"/>
                </a:cxn>
                <a:cxn ang="0">
                  <a:pos x="383" y="36"/>
                </a:cxn>
                <a:cxn ang="0">
                  <a:pos x="440" y="34"/>
                </a:cxn>
                <a:cxn ang="0">
                  <a:pos x="484" y="31"/>
                </a:cxn>
                <a:cxn ang="0">
                  <a:pos x="501" y="31"/>
                </a:cxn>
                <a:cxn ang="0">
                  <a:pos x="533" y="31"/>
                </a:cxn>
                <a:cxn ang="0">
                  <a:pos x="558" y="25"/>
                </a:cxn>
                <a:cxn ang="0">
                  <a:pos x="579" y="18"/>
                </a:cxn>
                <a:cxn ang="0">
                  <a:pos x="598" y="6"/>
                </a:cxn>
                <a:cxn ang="0">
                  <a:pos x="607" y="0"/>
                </a:cxn>
                <a:cxn ang="0">
                  <a:pos x="604" y="6"/>
                </a:cxn>
                <a:cxn ang="0">
                  <a:pos x="596" y="25"/>
                </a:cxn>
                <a:cxn ang="0">
                  <a:pos x="586" y="50"/>
                </a:cxn>
                <a:cxn ang="0">
                  <a:pos x="568" y="73"/>
                </a:cxn>
                <a:cxn ang="0">
                  <a:pos x="549" y="92"/>
                </a:cxn>
                <a:cxn ang="0">
                  <a:pos x="539" y="101"/>
                </a:cxn>
                <a:cxn ang="0">
                  <a:pos x="512" y="117"/>
                </a:cxn>
                <a:cxn ang="0">
                  <a:pos x="471" y="136"/>
                </a:cxn>
                <a:cxn ang="0">
                  <a:pos x="413" y="151"/>
                </a:cxn>
                <a:cxn ang="0">
                  <a:pos x="337" y="156"/>
                </a:cxn>
                <a:cxn ang="0">
                  <a:pos x="291" y="156"/>
                </a:cxn>
                <a:cxn ang="0">
                  <a:pos x="197" y="156"/>
                </a:cxn>
                <a:cxn ang="0">
                  <a:pos x="126" y="163"/>
                </a:cxn>
                <a:cxn ang="0">
                  <a:pos x="69" y="183"/>
                </a:cxn>
                <a:cxn ang="0">
                  <a:pos x="31" y="202"/>
                </a:cxn>
                <a:cxn ang="0">
                  <a:pos x="6" y="219"/>
                </a:cxn>
              </a:cxnLst>
              <a:rect l="0" t="0" r="r" b="b"/>
              <a:pathLst>
                <a:path w="608" h="220">
                  <a:moveTo>
                    <a:pt x="0" y="151"/>
                  </a:moveTo>
                  <a:lnTo>
                    <a:pt x="10" y="143"/>
                  </a:lnTo>
                  <a:lnTo>
                    <a:pt x="27" y="135"/>
                  </a:lnTo>
                  <a:lnTo>
                    <a:pt x="43" y="124"/>
                  </a:lnTo>
                  <a:lnTo>
                    <a:pt x="63" y="113"/>
                  </a:lnTo>
                  <a:lnTo>
                    <a:pt x="84" y="101"/>
                  </a:lnTo>
                  <a:lnTo>
                    <a:pt x="107" y="88"/>
                  </a:lnTo>
                  <a:lnTo>
                    <a:pt x="130" y="78"/>
                  </a:lnTo>
                  <a:lnTo>
                    <a:pt x="156" y="69"/>
                  </a:lnTo>
                  <a:lnTo>
                    <a:pt x="181" y="61"/>
                  </a:lnTo>
                  <a:lnTo>
                    <a:pt x="204" y="55"/>
                  </a:lnTo>
                  <a:lnTo>
                    <a:pt x="204" y="55"/>
                  </a:lnTo>
                  <a:lnTo>
                    <a:pt x="232" y="50"/>
                  </a:lnTo>
                  <a:lnTo>
                    <a:pt x="259" y="46"/>
                  </a:lnTo>
                  <a:lnTo>
                    <a:pt x="291" y="44"/>
                  </a:lnTo>
                  <a:lnTo>
                    <a:pt x="322" y="39"/>
                  </a:lnTo>
                  <a:lnTo>
                    <a:pt x="351" y="37"/>
                  </a:lnTo>
                  <a:lnTo>
                    <a:pt x="383" y="36"/>
                  </a:lnTo>
                  <a:lnTo>
                    <a:pt x="413" y="36"/>
                  </a:lnTo>
                  <a:lnTo>
                    <a:pt x="440" y="34"/>
                  </a:lnTo>
                  <a:lnTo>
                    <a:pt x="464" y="34"/>
                  </a:lnTo>
                  <a:lnTo>
                    <a:pt x="484" y="31"/>
                  </a:lnTo>
                  <a:lnTo>
                    <a:pt x="484" y="31"/>
                  </a:lnTo>
                  <a:lnTo>
                    <a:pt x="501" y="31"/>
                  </a:lnTo>
                  <a:lnTo>
                    <a:pt x="516" y="31"/>
                  </a:lnTo>
                  <a:lnTo>
                    <a:pt x="533" y="31"/>
                  </a:lnTo>
                  <a:lnTo>
                    <a:pt x="545" y="27"/>
                  </a:lnTo>
                  <a:lnTo>
                    <a:pt x="558" y="25"/>
                  </a:lnTo>
                  <a:lnTo>
                    <a:pt x="568" y="23"/>
                  </a:lnTo>
                  <a:lnTo>
                    <a:pt x="579" y="18"/>
                  </a:lnTo>
                  <a:lnTo>
                    <a:pt x="590" y="13"/>
                  </a:lnTo>
                  <a:lnTo>
                    <a:pt x="598" y="6"/>
                  </a:lnTo>
                  <a:lnTo>
                    <a:pt x="607" y="0"/>
                  </a:lnTo>
                  <a:lnTo>
                    <a:pt x="607" y="0"/>
                  </a:lnTo>
                  <a:lnTo>
                    <a:pt x="604" y="2"/>
                  </a:lnTo>
                  <a:lnTo>
                    <a:pt x="604" y="6"/>
                  </a:lnTo>
                  <a:lnTo>
                    <a:pt x="600" y="14"/>
                  </a:lnTo>
                  <a:lnTo>
                    <a:pt x="596" y="25"/>
                  </a:lnTo>
                  <a:lnTo>
                    <a:pt x="592" y="37"/>
                  </a:lnTo>
                  <a:lnTo>
                    <a:pt x="586" y="50"/>
                  </a:lnTo>
                  <a:lnTo>
                    <a:pt x="577" y="61"/>
                  </a:lnTo>
                  <a:lnTo>
                    <a:pt x="568" y="73"/>
                  </a:lnTo>
                  <a:lnTo>
                    <a:pt x="560" y="84"/>
                  </a:lnTo>
                  <a:lnTo>
                    <a:pt x="549" y="92"/>
                  </a:lnTo>
                  <a:lnTo>
                    <a:pt x="549" y="92"/>
                  </a:lnTo>
                  <a:lnTo>
                    <a:pt x="539" y="101"/>
                  </a:lnTo>
                  <a:lnTo>
                    <a:pt x="526" y="110"/>
                  </a:lnTo>
                  <a:lnTo>
                    <a:pt x="512" y="117"/>
                  </a:lnTo>
                  <a:lnTo>
                    <a:pt x="493" y="126"/>
                  </a:lnTo>
                  <a:lnTo>
                    <a:pt x="471" y="136"/>
                  </a:lnTo>
                  <a:lnTo>
                    <a:pt x="444" y="145"/>
                  </a:lnTo>
                  <a:lnTo>
                    <a:pt x="413" y="151"/>
                  </a:lnTo>
                  <a:lnTo>
                    <a:pt x="377" y="156"/>
                  </a:lnTo>
                  <a:lnTo>
                    <a:pt x="337" y="156"/>
                  </a:lnTo>
                  <a:lnTo>
                    <a:pt x="291" y="156"/>
                  </a:lnTo>
                  <a:lnTo>
                    <a:pt x="291" y="156"/>
                  </a:lnTo>
                  <a:lnTo>
                    <a:pt x="243" y="154"/>
                  </a:lnTo>
                  <a:lnTo>
                    <a:pt x="197" y="156"/>
                  </a:lnTo>
                  <a:lnTo>
                    <a:pt x="160" y="160"/>
                  </a:lnTo>
                  <a:lnTo>
                    <a:pt x="126" y="163"/>
                  </a:lnTo>
                  <a:lnTo>
                    <a:pt x="96" y="174"/>
                  </a:lnTo>
                  <a:lnTo>
                    <a:pt x="69" y="183"/>
                  </a:lnTo>
                  <a:lnTo>
                    <a:pt x="48" y="191"/>
                  </a:lnTo>
                  <a:lnTo>
                    <a:pt x="31" y="202"/>
                  </a:lnTo>
                  <a:lnTo>
                    <a:pt x="17" y="210"/>
                  </a:lnTo>
                  <a:lnTo>
                    <a:pt x="6" y="21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62" name="Freeform 1186"/>
            <p:cNvSpPr>
              <a:spLocks/>
            </p:cNvSpPr>
            <p:nvPr/>
          </p:nvSpPr>
          <p:spPr bwMode="auto">
            <a:xfrm>
              <a:off x="3077" y="2938"/>
              <a:ext cx="487" cy="146"/>
            </a:xfrm>
            <a:custGeom>
              <a:avLst/>
              <a:gdLst/>
              <a:ahLst/>
              <a:cxnLst>
                <a:cxn ang="0">
                  <a:pos x="0" y="82"/>
                </a:cxn>
                <a:cxn ang="0">
                  <a:pos x="7" y="75"/>
                </a:cxn>
                <a:cxn ang="0">
                  <a:pos x="16" y="69"/>
                </a:cxn>
                <a:cxn ang="0">
                  <a:pos x="27" y="60"/>
                </a:cxn>
                <a:cxn ang="0">
                  <a:pos x="37" y="52"/>
                </a:cxn>
                <a:cxn ang="0">
                  <a:pos x="48" y="46"/>
                </a:cxn>
                <a:cxn ang="0">
                  <a:pos x="60" y="37"/>
                </a:cxn>
                <a:cxn ang="0">
                  <a:pos x="71" y="31"/>
                </a:cxn>
                <a:cxn ang="0">
                  <a:pos x="85" y="25"/>
                </a:cxn>
                <a:cxn ang="0">
                  <a:pos x="101" y="20"/>
                </a:cxn>
                <a:cxn ang="0">
                  <a:pos x="115" y="16"/>
                </a:cxn>
                <a:cxn ang="0">
                  <a:pos x="115" y="16"/>
                </a:cxn>
                <a:cxn ang="0">
                  <a:pos x="134" y="16"/>
                </a:cxn>
                <a:cxn ang="0">
                  <a:pos x="156" y="14"/>
                </a:cxn>
                <a:cxn ang="0">
                  <a:pos x="179" y="14"/>
                </a:cxn>
                <a:cxn ang="0">
                  <a:pos x="206" y="16"/>
                </a:cxn>
                <a:cxn ang="0">
                  <a:pos x="233" y="16"/>
                </a:cxn>
                <a:cxn ang="0">
                  <a:pos x="260" y="16"/>
                </a:cxn>
                <a:cxn ang="0">
                  <a:pos x="286" y="18"/>
                </a:cxn>
                <a:cxn ang="0">
                  <a:pos x="307" y="18"/>
                </a:cxn>
                <a:cxn ang="0">
                  <a:pos x="329" y="18"/>
                </a:cxn>
                <a:cxn ang="0">
                  <a:pos x="343" y="16"/>
                </a:cxn>
                <a:cxn ang="0">
                  <a:pos x="343" y="16"/>
                </a:cxn>
                <a:cxn ang="0">
                  <a:pos x="356" y="16"/>
                </a:cxn>
                <a:cxn ang="0">
                  <a:pos x="368" y="16"/>
                </a:cxn>
                <a:cxn ang="0">
                  <a:pos x="383" y="14"/>
                </a:cxn>
                <a:cxn ang="0">
                  <a:pos x="398" y="14"/>
                </a:cxn>
                <a:cxn ang="0">
                  <a:pos x="410" y="12"/>
                </a:cxn>
                <a:cxn ang="0">
                  <a:pos x="425" y="12"/>
                </a:cxn>
                <a:cxn ang="0">
                  <a:pos x="440" y="8"/>
                </a:cxn>
                <a:cxn ang="0">
                  <a:pos x="455" y="6"/>
                </a:cxn>
                <a:cxn ang="0">
                  <a:pos x="467" y="4"/>
                </a:cxn>
                <a:cxn ang="0">
                  <a:pos x="481" y="0"/>
                </a:cxn>
                <a:cxn ang="0">
                  <a:pos x="481" y="0"/>
                </a:cxn>
                <a:cxn ang="0">
                  <a:pos x="478" y="2"/>
                </a:cxn>
                <a:cxn ang="0">
                  <a:pos x="467" y="8"/>
                </a:cxn>
                <a:cxn ang="0">
                  <a:pos x="453" y="20"/>
                </a:cxn>
                <a:cxn ang="0">
                  <a:pos x="432" y="34"/>
                </a:cxn>
                <a:cxn ang="0">
                  <a:pos x="410" y="48"/>
                </a:cxn>
                <a:cxn ang="0">
                  <a:pos x="385" y="64"/>
                </a:cxn>
                <a:cxn ang="0">
                  <a:pos x="357" y="77"/>
                </a:cxn>
                <a:cxn ang="0">
                  <a:pos x="331" y="92"/>
                </a:cxn>
                <a:cxn ang="0">
                  <a:pos x="303" y="103"/>
                </a:cxn>
                <a:cxn ang="0">
                  <a:pos x="280" y="110"/>
                </a:cxn>
                <a:cxn ang="0">
                  <a:pos x="280" y="110"/>
                </a:cxn>
                <a:cxn ang="0">
                  <a:pos x="255" y="117"/>
                </a:cxn>
                <a:cxn ang="0">
                  <a:pos x="227" y="124"/>
                </a:cxn>
                <a:cxn ang="0">
                  <a:pos x="200" y="130"/>
                </a:cxn>
                <a:cxn ang="0">
                  <a:pos x="170" y="134"/>
                </a:cxn>
                <a:cxn ang="0">
                  <a:pos x="140" y="140"/>
                </a:cxn>
                <a:cxn ang="0">
                  <a:pos x="113" y="142"/>
                </a:cxn>
                <a:cxn ang="0">
                  <a:pos x="88" y="145"/>
                </a:cxn>
                <a:cxn ang="0">
                  <a:pos x="62" y="145"/>
                </a:cxn>
                <a:cxn ang="0">
                  <a:pos x="41" y="140"/>
                </a:cxn>
                <a:cxn ang="0">
                  <a:pos x="27" y="131"/>
                </a:cxn>
                <a:cxn ang="0">
                  <a:pos x="0" y="82"/>
                </a:cxn>
              </a:cxnLst>
              <a:rect l="0" t="0" r="r" b="b"/>
              <a:pathLst>
                <a:path w="482" h="146">
                  <a:moveTo>
                    <a:pt x="0" y="82"/>
                  </a:moveTo>
                  <a:lnTo>
                    <a:pt x="7" y="75"/>
                  </a:lnTo>
                  <a:lnTo>
                    <a:pt x="16" y="69"/>
                  </a:lnTo>
                  <a:lnTo>
                    <a:pt x="27" y="60"/>
                  </a:lnTo>
                  <a:lnTo>
                    <a:pt x="37" y="52"/>
                  </a:lnTo>
                  <a:lnTo>
                    <a:pt x="48" y="46"/>
                  </a:lnTo>
                  <a:lnTo>
                    <a:pt x="60" y="37"/>
                  </a:lnTo>
                  <a:lnTo>
                    <a:pt x="71" y="31"/>
                  </a:lnTo>
                  <a:lnTo>
                    <a:pt x="85" y="25"/>
                  </a:lnTo>
                  <a:lnTo>
                    <a:pt x="101" y="20"/>
                  </a:lnTo>
                  <a:lnTo>
                    <a:pt x="115" y="16"/>
                  </a:lnTo>
                  <a:lnTo>
                    <a:pt x="115" y="16"/>
                  </a:lnTo>
                  <a:lnTo>
                    <a:pt x="134" y="16"/>
                  </a:lnTo>
                  <a:lnTo>
                    <a:pt x="156" y="14"/>
                  </a:lnTo>
                  <a:lnTo>
                    <a:pt x="179" y="14"/>
                  </a:lnTo>
                  <a:lnTo>
                    <a:pt x="206" y="16"/>
                  </a:lnTo>
                  <a:lnTo>
                    <a:pt x="233" y="16"/>
                  </a:lnTo>
                  <a:lnTo>
                    <a:pt x="260" y="16"/>
                  </a:lnTo>
                  <a:lnTo>
                    <a:pt x="286" y="18"/>
                  </a:lnTo>
                  <a:lnTo>
                    <a:pt x="307" y="18"/>
                  </a:lnTo>
                  <a:lnTo>
                    <a:pt x="329" y="18"/>
                  </a:lnTo>
                  <a:lnTo>
                    <a:pt x="343" y="16"/>
                  </a:lnTo>
                  <a:lnTo>
                    <a:pt x="343" y="16"/>
                  </a:lnTo>
                  <a:lnTo>
                    <a:pt x="356" y="16"/>
                  </a:lnTo>
                  <a:lnTo>
                    <a:pt x="368" y="16"/>
                  </a:lnTo>
                  <a:lnTo>
                    <a:pt x="383" y="14"/>
                  </a:lnTo>
                  <a:lnTo>
                    <a:pt x="398" y="14"/>
                  </a:lnTo>
                  <a:lnTo>
                    <a:pt x="410" y="12"/>
                  </a:lnTo>
                  <a:lnTo>
                    <a:pt x="425" y="12"/>
                  </a:lnTo>
                  <a:lnTo>
                    <a:pt x="440" y="8"/>
                  </a:lnTo>
                  <a:lnTo>
                    <a:pt x="455" y="6"/>
                  </a:lnTo>
                  <a:lnTo>
                    <a:pt x="467" y="4"/>
                  </a:lnTo>
                  <a:lnTo>
                    <a:pt x="481" y="0"/>
                  </a:lnTo>
                  <a:lnTo>
                    <a:pt x="481" y="0"/>
                  </a:lnTo>
                  <a:lnTo>
                    <a:pt x="478" y="2"/>
                  </a:lnTo>
                  <a:lnTo>
                    <a:pt x="467" y="8"/>
                  </a:lnTo>
                  <a:lnTo>
                    <a:pt x="453" y="20"/>
                  </a:lnTo>
                  <a:lnTo>
                    <a:pt x="432" y="34"/>
                  </a:lnTo>
                  <a:lnTo>
                    <a:pt x="410" y="48"/>
                  </a:lnTo>
                  <a:lnTo>
                    <a:pt x="385" y="64"/>
                  </a:lnTo>
                  <a:lnTo>
                    <a:pt x="357" y="77"/>
                  </a:lnTo>
                  <a:lnTo>
                    <a:pt x="331" y="92"/>
                  </a:lnTo>
                  <a:lnTo>
                    <a:pt x="303" y="103"/>
                  </a:lnTo>
                  <a:lnTo>
                    <a:pt x="280" y="110"/>
                  </a:lnTo>
                  <a:lnTo>
                    <a:pt x="280" y="110"/>
                  </a:lnTo>
                  <a:lnTo>
                    <a:pt x="255" y="117"/>
                  </a:lnTo>
                  <a:lnTo>
                    <a:pt x="227" y="124"/>
                  </a:lnTo>
                  <a:lnTo>
                    <a:pt x="200" y="130"/>
                  </a:lnTo>
                  <a:lnTo>
                    <a:pt x="170" y="134"/>
                  </a:lnTo>
                  <a:lnTo>
                    <a:pt x="140" y="140"/>
                  </a:lnTo>
                  <a:lnTo>
                    <a:pt x="113" y="142"/>
                  </a:lnTo>
                  <a:lnTo>
                    <a:pt x="88" y="145"/>
                  </a:lnTo>
                  <a:lnTo>
                    <a:pt x="62" y="145"/>
                  </a:lnTo>
                  <a:lnTo>
                    <a:pt x="41" y="140"/>
                  </a:lnTo>
                  <a:lnTo>
                    <a:pt x="27" y="131"/>
                  </a:lnTo>
                  <a:lnTo>
                    <a:pt x="0" y="82"/>
                  </a:lnTo>
                </a:path>
              </a:pathLst>
            </a:custGeom>
            <a:solidFill>
              <a:srgbClr val="7C6000"/>
            </a:solidFill>
            <a:ln w="9525" cap="rnd">
              <a:noFill/>
              <a:round/>
              <a:headEnd/>
              <a:tailEnd/>
            </a:ln>
            <a:effectLst/>
          </p:spPr>
          <p:txBody>
            <a:bodyPr/>
            <a:lstStyle/>
            <a:p>
              <a:pPr>
                <a:defRPr/>
              </a:pPr>
              <a:endParaRPr lang="en-US" dirty="0"/>
            </a:p>
          </p:txBody>
        </p:sp>
        <p:sp>
          <p:nvSpPr>
            <p:cNvPr id="163" name="Freeform 1187"/>
            <p:cNvSpPr>
              <a:spLocks/>
            </p:cNvSpPr>
            <p:nvPr/>
          </p:nvSpPr>
          <p:spPr bwMode="auto">
            <a:xfrm>
              <a:off x="3077" y="2938"/>
              <a:ext cx="487" cy="146"/>
            </a:xfrm>
            <a:custGeom>
              <a:avLst/>
              <a:gdLst/>
              <a:ahLst/>
              <a:cxnLst>
                <a:cxn ang="0">
                  <a:pos x="0" y="82"/>
                </a:cxn>
                <a:cxn ang="0">
                  <a:pos x="7" y="75"/>
                </a:cxn>
                <a:cxn ang="0">
                  <a:pos x="16" y="69"/>
                </a:cxn>
                <a:cxn ang="0">
                  <a:pos x="27" y="60"/>
                </a:cxn>
                <a:cxn ang="0">
                  <a:pos x="37" y="52"/>
                </a:cxn>
                <a:cxn ang="0">
                  <a:pos x="48" y="46"/>
                </a:cxn>
                <a:cxn ang="0">
                  <a:pos x="60" y="37"/>
                </a:cxn>
                <a:cxn ang="0">
                  <a:pos x="71" y="31"/>
                </a:cxn>
                <a:cxn ang="0">
                  <a:pos x="85" y="25"/>
                </a:cxn>
                <a:cxn ang="0">
                  <a:pos x="101" y="20"/>
                </a:cxn>
                <a:cxn ang="0">
                  <a:pos x="115" y="16"/>
                </a:cxn>
                <a:cxn ang="0">
                  <a:pos x="115" y="16"/>
                </a:cxn>
                <a:cxn ang="0">
                  <a:pos x="134" y="16"/>
                </a:cxn>
                <a:cxn ang="0">
                  <a:pos x="156" y="14"/>
                </a:cxn>
                <a:cxn ang="0">
                  <a:pos x="179" y="14"/>
                </a:cxn>
                <a:cxn ang="0">
                  <a:pos x="206" y="16"/>
                </a:cxn>
                <a:cxn ang="0">
                  <a:pos x="233" y="16"/>
                </a:cxn>
                <a:cxn ang="0">
                  <a:pos x="260" y="16"/>
                </a:cxn>
                <a:cxn ang="0">
                  <a:pos x="286" y="18"/>
                </a:cxn>
                <a:cxn ang="0">
                  <a:pos x="307" y="18"/>
                </a:cxn>
                <a:cxn ang="0">
                  <a:pos x="329" y="18"/>
                </a:cxn>
                <a:cxn ang="0">
                  <a:pos x="343" y="16"/>
                </a:cxn>
                <a:cxn ang="0">
                  <a:pos x="343" y="16"/>
                </a:cxn>
                <a:cxn ang="0">
                  <a:pos x="356" y="16"/>
                </a:cxn>
                <a:cxn ang="0">
                  <a:pos x="368" y="16"/>
                </a:cxn>
                <a:cxn ang="0">
                  <a:pos x="383" y="14"/>
                </a:cxn>
                <a:cxn ang="0">
                  <a:pos x="398" y="14"/>
                </a:cxn>
                <a:cxn ang="0">
                  <a:pos x="410" y="12"/>
                </a:cxn>
                <a:cxn ang="0">
                  <a:pos x="425" y="12"/>
                </a:cxn>
                <a:cxn ang="0">
                  <a:pos x="440" y="8"/>
                </a:cxn>
                <a:cxn ang="0">
                  <a:pos x="455" y="6"/>
                </a:cxn>
                <a:cxn ang="0">
                  <a:pos x="467" y="4"/>
                </a:cxn>
                <a:cxn ang="0">
                  <a:pos x="481" y="0"/>
                </a:cxn>
                <a:cxn ang="0">
                  <a:pos x="481" y="0"/>
                </a:cxn>
                <a:cxn ang="0">
                  <a:pos x="478" y="2"/>
                </a:cxn>
                <a:cxn ang="0">
                  <a:pos x="467" y="8"/>
                </a:cxn>
                <a:cxn ang="0">
                  <a:pos x="453" y="20"/>
                </a:cxn>
                <a:cxn ang="0">
                  <a:pos x="432" y="34"/>
                </a:cxn>
                <a:cxn ang="0">
                  <a:pos x="410" y="48"/>
                </a:cxn>
                <a:cxn ang="0">
                  <a:pos x="385" y="64"/>
                </a:cxn>
                <a:cxn ang="0">
                  <a:pos x="357" y="77"/>
                </a:cxn>
                <a:cxn ang="0">
                  <a:pos x="331" y="92"/>
                </a:cxn>
                <a:cxn ang="0">
                  <a:pos x="303" y="103"/>
                </a:cxn>
                <a:cxn ang="0">
                  <a:pos x="280" y="110"/>
                </a:cxn>
                <a:cxn ang="0">
                  <a:pos x="280" y="110"/>
                </a:cxn>
                <a:cxn ang="0">
                  <a:pos x="255" y="117"/>
                </a:cxn>
                <a:cxn ang="0">
                  <a:pos x="227" y="124"/>
                </a:cxn>
                <a:cxn ang="0">
                  <a:pos x="200" y="130"/>
                </a:cxn>
                <a:cxn ang="0">
                  <a:pos x="170" y="134"/>
                </a:cxn>
                <a:cxn ang="0">
                  <a:pos x="140" y="140"/>
                </a:cxn>
                <a:cxn ang="0">
                  <a:pos x="113" y="142"/>
                </a:cxn>
                <a:cxn ang="0">
                  <a:pos x="88" y="145"/>
                </a:cxn>
                <a:cxn ang="0">
                  <a:pos x="62" y="145"/>
                </a:cxn>
                <a:cxn ang="0">
                  <a:pos x="41" y="140"/>
                </a:cxn>
                <a:cxn ang="0">
                  <a:pos x="27" y="131"/>
                </a:cxn>
              </a:cxnLst>
              <a:rect l="0" t="0" r="r" b="b"/>
              <a:pathLst>
                <a:path w="482" h="146">
                  <a:moveTo>
                    <a:pt x="0" y="82"/>
                  </a:moveTo>
                  <a:lnTo>
                    <a:pt x="7" y="75"/>
                  </a:lnTo>
                  <a:lnTo>
                    <a:pt x="16" y="69"/>
                  </a:lnTo>
                  <a:lnTo>
                    <a:pt x="27" y="60"/>
                  </a:lnTo>
                  <a:lnTo>
                    <a:pt x="37" y="52"/>
                  </a:lnTo>
                  <a:lnTo>
                    <a:pt x="48" y="46"/>
                  </a:lnTo>
                  <a:lnTo>
                    <a:pt x="60" y="37"/>
                  </a:lnTo>
                  <a:lnTo>
                    <a:pt x="71" y="31"/>
                  </a:lnTo>
                  <a:lnTo>
                    <a:pt x="85" y="25"/>
                  </a:lnTo>
                  <a:lnTo>
                    <a:pt x="101" y="20"/>
                  </a:lnTo>
                  <a:lnTo>
                    <a:pt x="115" y="16"/>
                  </a:lnTo>
                  <a:lnTo>
                    <a:pt x="115" y="16"/>
                  </a:lnTo>
                  <a:lnTo>
                    <a:pt x="134" y="16"/>
                  </a:lnTo>
                  <a:lnTo>
                    <a:pt x="156" y="14"/>
                  </a:lnTo>
                  <a:lnTo>
                    <a:pt x="179" y="14"/>
                  </a:lnTo>
                  <a:lnTo>
                    <a:pt x="206" y="16"/>
                  </a:lnTo>
                  <a:lnTo>
                    <a:pt x="233" y="16"/>
                  </a:lnTo>
                  <a:lnTo>
                    <a:pt x="260" y="16"/>
                  </a:lnTo>
                  <a:lnTo>
                    <a:pt x="286" y="18"/>
                  </a:lnTo>
                  <a:lnTo>
                    <a:pt x="307" y="18"/>
                  </a:lnTo>
                  <a:lnTo>
                    <a:pt x="329" y="18"/>
                  </a:lnTo>
                  <a:lnTo>
                    <a:pt x="343" y="16"/>
                  </a:lnTo>
                  <a:lnTo>
                    <a:pt x="343" y="16"/>
                  </a:lnTo>
                  <a:lnTo>
                    <a:pt x="356" y="16"/>
                  </a:lnTo>
                  <a:lnTo>
                    <a:pt x="368" y="16"/>
                  </a:lnTo>
                  <a:lnTo>
                    <a:pt x="383" y="14"/>
                  </a:lnTo>
                  <a:lnTo>
                    <a:pt x="398" y="14"/>
                  </a:lnTo>
                  <a:lnTo>
                    <a:pt x="410" y="12"/>
                  </a:lnTo>
                  <a:lnTo>
                    <a:pt x="425" y="12"/>
                  </a:lnTo>
                  <a:lnTo>
                    <a:pt x="440" y="8"/>
                  </a:lnTo>
                  <a:lnTo>
                    <a:pt x="455" y="6"/>
                  </a:lnTo>
                  <a:lnTo>
                    <a:pt x="467" y="4"/>
                  </a:lnTo>
                  <a:lnTo>
                    <a:pt x="481" y="0"/>
                  </a:lnTo>
                  <a:lnTo>
                    <a:pt x="481" y="0"/>
                  </a:lnTo>
                  <a:lnTo>
                    <a:pt x="478" y="2"/>
                  </a:lnTo>
                  <a:lnTo>
                    <a:pt x="467" y="8"/>
                  </a:lnTo>
                  <a:lnTo>
                    <a:pt x="453" y="20"/>
                  </a:lnTo>
                  <a:lnTo>
                    <a:pt x="432" y="34"/>
                  </a:lnTo>
                  <a:lnTo>
                    <a:pt x="410" y="48"/>
                  </a:lnTo>
                  <a:lnTo>
                    <a:pt x="385" y="64"/>
                  </a:lnTo>
                  <a:lnTo>
                    <a:pt x="357" y="77"/>
                  </a:lnTo>
                  <a:lnTo>
                    <a:pt x="331" y="92"/>
                  </a:lnTo>
                  <a:lnTo>
                    <a:pt x="303" y="103"/>
                  </a:lnTo>
                  <a:lnTo>
                    <a:pt x="280" y="110"/>
                  </a:lnTo>
                  <a:lnTo>
                    <a:pt x="280" y="110"/>
                  </a:lnTo>
                  <a:lnTo>
                    <a:pt x="255" y="117"/>
                  </a:lnTo>
                  <a:lnTo>
                    <a:pt x="227" y="124"/>
                  </a:lnTo>
                  <a:lnTo>
                    <a:pt x="200" y="130"/>
                  </a:lnTo>
                  <a:lnTo>
                    <a:pt x="170" y="134"/>
                  </a:lnTo>
                  <a:lnTo>
                    <a:pt x="140" y="140"/>
                  </a:lnTo>
                  <a:lnTo>
                    <a:pt x="113" y="142"/>
                  </a:lnTo>
                  <a:lnTo>
                    <a:pt x="88" y="145"/>
                  </a:lnTo>
                  <a:lnTo>
                    <a:pt x="62" y="145"/>
                  </a:lnTo>
                  <a:lnTo>
                    <a:pt x="41" y="140"/>
                  </a:lnTo>
                  <a:lnTo>
                    <a:pt x="27" y="13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64" name="Freeform 1188"/>
            <p:cNvSpPr>
              <a:spLocks/>
            </p:cNvSpPr>
            <p:nvPr/>
          </p:nvSpPr>
          <p:spPr bwMode="auto">
            <a:xfrm>
              <a:off x="3075" y="2930"/>
              <a:ext cx="482" cy="146"/>
            </a:xfrm>
            <a:custGeom>
              <a:avLst/>
              <a:gdLst/>
              <a:ahLst/>
              <a:cxnLst>
                <a:cxn ang="0">
                  <a:pos x="0" y="82"/>
                </a:cxn>
                <a:cxn ang="0">
                  <a:pos x="8" y="75"/>
                </a:cxn>
                <a:cxn ang="0">
                  <a:pos x="16" y="69"/>
                </a:cxn>
                <a:cxn ang="0">
                  <a:pos x="25" y="61"/>
                </a:cxn>
                <a:cxn ang="0">
                  <a:pos x="36" y="54"/>
                </a:cxn>
                <a:cxn ang="0">
                  <a:pos x="48" y="46"/>
                </a:cxn>
                <a:cxn ang="0">
                  <a:pos x="59" y="38"/>
                </a:cxn>
                <a:cxn ang="0">
                  <a:pos x="71" y="34"/>
                </a:cxn>
                <a:cxn ang="0">
                  <a:pos x="86" y="27"/>
                </a:cxn>
                <a:cxn ang="0">
                  <a:pos x="101" y="20"/>
                </a:cxn>
                <a:cxn ang="0">
                  <a:pos x="115" y="18"/>
                </a:cxn>
                <a:cxn ang="0">
                  <a:pos x="115" y="18"/>
                </a:cxn>
                <a:cxn ang="0">
                  <a:pos x="133" y="17"/>
                </a:cxn>
                <a:cxn ang="0">
                  <a:pos x="154" y="17"/>
                </a:cxn>
                <a:cxn ang="0">
                  <a:pos x="179" y="17"/>
                </a:cxn>
                <a:cxn ang="0">
                  <a:pos x="206" y="17"/>
                </a:cxn>
                <a:cxn ang="0">
                  <a:pos x="232" y="17"/>
                </a:cxn>
                <a:cxn ang="0">
                  <a:pos x="259" y="18"/>
                </a:cxn>
                <a:cxn ang="0">
                  <a:pos x="285" y="18"/>
                </a:cxn>
                <a:cxn ang="0">
                  <a:pos x="308" y="18"/>
                </a:cxn>
                <a:cxn ang="0">
                  <a:pos x="326" y="18"/>
                </a:cxn>
                <a:cxn ang="0">
                  <a:pos x="341" y="18"/>
                </a:cxn>
                <a:cxn ang="0">
                  <a:pos x="341" y="18"/>
                </a:cxn>
                <a:cxn ang="0">
                  <a:pos x="354" y="17"/>
                </a:cxn>
                <a:cxn ang="0">
                  <a:pos x="368" y="17"/>
                </a:cxn>
                <a:cxn ang="0">
                  <a:pos x="381" y="17"/>
                </a:cxn>
                <a:cxn ang="0">
                  <a:pos x="396" y="15"/>
                </a:cxn>
                <a:cxn ang="0">
                  <a:pos x="411" y="15"/>
                </a:cxn>
                <a:cxn ang="0">
                  <a:pos x="425" y="13"/>
                </a:cxn>
                <a:cxn ang="0">
                  <a:pos x="440" y="10"/>
                </a:cxn>
                <a:cxn ang="0">
                  <a:pos x="453" y="8"/>
                </a:cxn>
                <a:cxn ang="0">
                  <a:pos x="467" y="4"/>
                </a:cxn>
                <a:cxn ang="0">
                  <a:pos x="481" y="0"/>
                </a:cxn>
                <a:cxn ang="0">
                  <a:pos x="481" y="0"/>
                </a:cxn>
                <a:cxn ang="0">
                  <a:pos x="476" y="4"/>
                </a:cxn>
                <a:cxn ang="0">
                  <a:pos x="465" y="10"/>
                </a:cxn>
                <a:cxn ang="0">
                  <a:pos x="451" y="20"/>
                </a:cxn>
                <a:cxn ang="0">
                  <a:pos x="432" y="34"/>
                </a:cxn>
                <a:cxn ang="0">
                  <a:pos x="409" y="48"/>
                </a:cxn>
                <a:cxn ang="0">
                  <a:pos x="384" y="65"/>
                </a:cxn>
                <a:cxn ang="0">
                  <a:pos x="356" y="80"/>
                </a:cxn>
                <a:cxn ang="0">
                  <a:pos x="329" y="94"/>
                </a:cxn>
                <a:cxn ang="0">
                  <a:pos x="303" y="105"/>
                </a:cxn>
                <a:cxn ang="0">
                  <a:pos x="278" y="112"/>
                </a:cxn>
                <a:cxn ang="0">
                  <a:pos x="278" y="112"/>
                </a:cxn>
                <a:cxn ang="0">
                  <a:pos x="255" y="117"/>
                </a:cxn>
                <a:cxn ang="0">
                  <a:pos x="227" y="124"/>
                </a:cxn>
                <a:cxn ang="0">
                  <a:pos x="198" y="130"/>
                </a:cxn>
                <a:cxn ang="0">
                  <a:pos x="168" y="137"/>
                </a:cxn>
                <a:cxn ang="0">
                  <a:pos x="140" y="140"/>
                </a:cxn>
                <a:cxn ang="0">
                  <a:pos x="113" y="145"/>
                </a:cxn>
                <a:cxn ang="0">
                  <a:pos x="86" y="145"/>
                </a:cxn>
                <a:cxn ang="0">
                  <a:pos x="62" y="145"/>
                </a:cxn>
                <a:cxn ang="0">
                  <a:pos x="41" y="140"/>
                </a:cxn>
                <a:cxn ang="0">
                  <a:pos x="25" y="135"/>
                </a:cxn>
                <a:cxn ang="0">
                  <a:pos x="0" y="82"/>
                </a:cxn>
              </a:cxnLst>
              <a:rect l="0" t="0" r="r" b="b"/>
              <a:pathLst>
                <a:path w="482" h="146">
                  <a:moveTo>
                    <a:pt x="0" y="82"/>
                  </a:moveTo>
                  <a:lnTo>
                    <a:pt x="8" y="75"/>
                  </a:lnTo>
                  <a:lnTo>
                    <a:pt x="16" y="69"/>
                  </a:lnTo>
                  <a:lnTo>
                    <a:pt x="25" y="61"/>
                  </a:lnTo>
                  <a:lnTo>
                    <a:pt x="36" y="54"/>
                  </a:lnTo>
                  <a:lnTo>
                    <a:pt x="48" y="46"/>
                  </a:lnTo>
                  <a:lnTo>
                    <a:pt x="59" y="38"/>
                  </a:lnTo>
                  <a:lnTo>
                    <a:pt x="71" y="34"/>
                  </a:lnTo>
                  <a:lnTo>
                    <a:pt x="86" y="27"/>
                  </a:lnTo>
                  <a:lnTo>
                    <a:pt x="101" y="20"/>
                  </a:lnTo>
                  <a:lnTo>
                    <a:pt x="115" y="18"/>
                  </a:lnTo>
                  <a:lnTo>
                    <a:pt x="115" y="18"/>
                  </a:lnTo>
                  <a:lnTo>
                    <a:pt x="133" y="17"/>
                  </a:lnTo>
                  <a:lnTo>
                    <a:pt x="154" y="17"/>
                  </a:lnTo>
                  <a:lnTo>
                    <a:pt x="179" y="17"/>
                  </a:lnTo>
                  <a:lnTo>
                    <a:pt x="206" y="17"/>
                  </a:lnTo>
                  <a:lnTo>
                    <a:pt x="232" y="17"/>
                  </a:lnTo>
                  <a:lnTo>
                    <a:pt x="259" y="18"/>
                  </a:lnTo>
                  <a:lnTo>
                    <a:pt x="285" y="18"/>
                  </a:lnTo>
                  <a:lnTo>
                    <a:pt x="308" y="18"/>
                  </a:lnTo>
                  <a:lnTo>
                    <a:pt x="326" y="18"/>
                  </a:lnTo>
                  <a:lnTo>
                    <a:pt x="341" y="18"/>
                  </a:lnTo>
                  <a:lnTo>
                    <a:pt x="341" y="18"/>
                  </a:lnTo>
                  <a:lnTo>
                    <a:pt x="354" y="17"/>
                  </a:lnTo>
                  <a:lnTo>
                    <a:pt x="368" y="17"/>
                  </a:lnTo>
                  <a:lnTo>
                    <a:pt x="381" y="17"/>
                  </a:lnTo>
                  <a:lnTo>
                    <a:pt x="396" y="15"/>
                  </a:lnTo>
                  <a:lnTo>
                    <a:pt x="411" y="15"/>
                  </a:lnTo>
                  <a:lnTo>
                    <a:pt x="425" y="13"/>
                  </a:lnTo>
                  <a:lnTo>
                    <a:pt x="440" y="10"/>
                  </a:lnTo>
                  <a:lnTo>
                    <a:pt x="453" y="8"/>
                  </a:lnTo>
                  <a:lnTo>
                    <a:pt x="467" y="4"/>
                  </a:lnTo>
                  <a:lnTo>
                    <a:pt x="481" y="0"/>
                  </a:lnTo>
                  <a:lnTo>
                    <a:pt x="481" y="0"/>
                  </a:lnTo>
                  <a:lnTo>
                    <a:pt x="476" y="4"/>
                  </a:lnTo>
                  <a:lnTo>
                    <a:pt x="465" y="10"/>
                  </a:lnTo>
                  <a:lnTo>
                    <a:pt x="451" y="20"/>
                  </a:lnTo>
                  <a:lnTo>
                    <a:pt x="432" y="34"/>
                  </a:lnTo>
                  <a:lnTo>
                    <a:pt x="409" y="48"/>
                  </a:lnTo>
                  <a:lnTo>
                    <a:pt x="384" y="65"/>
                  </a:lnTo>
                  <a:lnTo>
                    <a:pt x="356" y="80"/>
                  </a:lnTo>
                  <a:lnTo>
                    <a:pt x="329" y="94"/>
                  </a:lnTo>
                  <a:lnTo>
                    <a:pt x="303" y="105"/>
                  </a:lnTo>
                  <a:lnTo>
                    <a:pt x="278" y="112"/>
                  </a:lnTo>
                  <a:lnTo>
                    <a:pt x="278" y="112"/>
                  </a:lnTo>
                  <a:lnTo>
                    <a:pt x="255" y="117"/>
                  </a:lnTo>
                  <a:lnTo>
                    <a:pt x="227" y="124"/>
                  </a:lnTo>
                  <a:lnTo>
                    <a:pt x="198" y="130"/>
                  </a:lnTo>
                  <a:lnTo>
                    <a:pt x="168" y="137"/>
                  </a:lnTo>
                  <a:lnTo>
                    <a:pt x="140" y="140"/>
                  </a:lnTo>
                  <a:lnTo>
                    <a:pt x="113" y="145"/>
                  </a:lnTo>
                  <a:lnTo>
                    <a:pt x="86" y="145"/>
                  </a:lnTo>
                  <a:lnTo>
                    <a:pt x="62" y="145"/>
                  </a:lnTo>
                  <a:lnTo>
                    <a:pt x="41" y="140"/>
                  </a:lnTo>
                  <a:lnTo>
                    <a:pt x="25" y="135"/>
                  </a:lnTo>
                  <a:lnTo>
                    <a:pt x="0" y="82"/>
                  </a:lnTo>
                </a:path>
              </a:pathLst>
            </a:custGeom>
            <a:solidFill>
              <a:srgbClr val="FFD80F"/>
            </a:solidFill>
            <a:ln w="9525" cap="rnd">
              <a:noFill/>
              <a:round/>
              <a:headEnd/>
              <a:tailEnd/>
            </a:ln>
            <a:effectLst/>
          </p:spPr>
          <p:txBody>
            <a:bodyPr/>
            <a:lstStyle/>
            <a:p>
              <a:pPr>
                <a:defRPr/>
              </a:pPr>
              <a:endParaRPr lang="en-US" dirty="0"/>
            </a:p>
          </p:txBody>
        </p:sp>
        <p:sp>
          <p:nvSpPr>
            <p:cNvPr id="165" name="Freeform 1189"/>
            <p:cNvSpPr>
              <a:spLocks/>
            </p:cNvSpPr>
            <p:nvPr/>
          </p:nvSpPr>
          <p:spPr bwMode="auto">
            <a:xfrm>
              <a:off x="3075" y="2930"/>
              <a:ext cx="482" cy="146"/>
            </a:xfrm>
            <a:custGeom>
              <a:avLst/>
              <a:gdLst/>
              <a:ahLst/>
              <a:cxnLst>
                <a:cxn ang="0">
                  <a:pos x="0" y="82"/>
                </a:cxn>
                <a:cxn ang="0">
                  <a:pos x="8" y="75"/>
                </a:cxn>
                <a:cxn ang="0">
                  <a:pos x="16" y="69"/>
                </a:cxn>
                <a:cxn ang="0">
                  <a:pos x="25" y="61"/>
                </a:cxn>
                <a:cxn ang="0">
                  <a:pos x="36" y="54"/>
                </a:cxn>
                <a:cxn ang="0">
                  <a:pos x="48" y="46"/>
                </a:cxn>
                <a:cxn ang="0">
                  <a:pos x="59" y="38"/>
                </a:cxn>
                <a:cxn ang="0">
                  <a:pos x="71" y="34"/>
                </a:cxn>
                <a:cxn ang="0">
                  <a:pos x="86" y="27"/>
                </a:cxn>
                <a:cxn ang="0">
                  <a:pos x="101" y="20"/>
                </a:cxn>
                <a:cxn ang="0">
                  <a:pos x="115" y="18"/>
                </a:cxn>
                <a:cxn ang="0">
                  <a:pos x="115" y="18"/>
                </a:cxn>
                <a:cxn ang="0">
                  <a:pos x="133" y="17"/>
                </a:cxn>
                <a:cxn ang="0">
                  <a:pos x="154" y="17"/>
                </a:cxn>
                <a:cxn ang="0">
                  <a:pos x="179" y="17"/>
                </a:cxn>
                <a:cxn ang="0">
                  <a:pos x="206" y="17"/>
                </a:cxn>
                <a:cxn ang="0">
                  <a:pos x="232" y="17"/>
                </a:cxn>
                <a:cxn ang="0">
                  <a:pos x="259" y="18"/>
                </a:cxn>
                <a:cxn ang="0">
                  <a:pos x="285" y="18"/>
                </a:cxn>
                <a:cxn ang="0">
                  <a:pos x="308" y="18"/>
                </a:cxn>
                <a:cxn ang="0">
                  <a:pos x="326" y="18"/>
                </a:cxn>
                <a:cxn ang="0">
                  <a:pos x="341" y="18"/>
                </a:cxn>
                <a:cxn ang="0">
                  <a:pos x="341" y="18"/>
                </a:cxn>
                <a:cxn ang="0">
                  <a:pos x="354" y="17"/>
                </a:cxn>
                <a:cxn ang="0">
                  <a:pos x="368" y="17"/>
                </a:cxn>
                <a:cxn ang="0">
                  <a:pos x="381" y="17"/>
                </a:cxn>
                <a:cxn ang="0">
                  <a:pos x="396" y="15"/>
                </a:cxn>
                <a:cxn ang="0">
                  <a:pos x="411" y="15"/>
                </a:cxn>
                <a:cxn ang="0">
                  <a:pos x="425" y="13"/>
                </a:cxn>
                <a:cxn ang="0">
                  <a:pos x="440" y="10"/>
                </a:cxn>
                <a:cxn ang="0">
                  <a:pos x="453" y="8"/>
                </a:cxn>
                <a:cxn ang="0">
                  <a:pos x="467" y="4"/>
                </a:cxn>
                <a:cxn ang="0">
                  <a:pos x="481" y="0"/>
                </a:cxn>
                <a:cxn ang="0">
                  <a:pos x="481" y="0"/>
                </a:cxn>
                <a:cxn ang="0">
                  <a:pos x="476" y="4"/>
                </a:cxn>
                <a:cxn ang="0">
                  <a:pos x="465" y="10"/>
                </a:cxn>
                <a:cxn ang="0">
                  <a:pos x="451" y="20"/>
                </a:cxn>
                <a:cxn ang="0">
                  <a:pos x="432" y="34"/>
                </a:cxn>
                <a:cxn ang="0">
                  <a:pos x="409" y="48"/>
                </a:cxn>
                <a:cxn ang="0">
                  <a:pos x="384" y="65"/>
                </a:cxn>
                <a:cxn ang="0">
                  <a:pos x="356" y="80"/>
                </a:cxn>
                <a:cxn ang="0">
                  <a:pos x="329" y="94"/>
                </a:cxn>
                <a:cxn ang="0">
                  <a:pos x="303" y="105"/>
                </a:cxn>
                <a:cxn ang="0">
                  <a:pos x="278" y="112"/>
                </a:cxn>
                <a:cxn ang="0">
                  <a:pos x="278" y="112"/>
                </a:cxn>
                <a:cxn ang="0">
                  <a:pos x="255" y="117"/>
                </a:cxn>
                <a:cxn ang="0">
                  <a:pos x="227" y="124"/>
                </a:cxn>
                <a:cxn ang="0">
                  <a:pos x="198" y="130"/>
                </a:cxn>
                <a:cxn ang="0">
                  <a:pos x="168" y="137"/>
                </a:cxn>
                <a:cxn ang="0">
                  <a:pos x="140" y="140"/>
                </a:cxn>
                <a:cxn ang="0">
                  <a:pos x="113" y="145"/>
                </a:cxn>
                <a:cxn ang="0">
                  <a:pos x="86" y="145"/>
                </a:cxn>
                <a:cxn ang="0">
                  <a:pos x="62" y="145"/>
                </a:cxn>
                <a:cxn ang="0">
                  <a:pos x="41" y="140"/>
                </a:cxn>
                <a:cxn ang="0">
                  <a:pos x="25" y="135"/>
                </a:cxn>
              </a:cxnLst>
              <a:rect l="0" t="0" r="r" b="b"/>
              <a:pathLst>
                <a:path w="482" h="146">
                  <a:moveTo>
                    <a:pt x="0" y="82"/>
                  </a:moveTo>
                  <a:lnTo>
                    <a:pt x="8" y="75"/>
                  </a:lnTo>
                  <a:lnTo>
                    <a:pt x="16" y="69"/>
                  </a:lnTo>
                  <a:lnTo>
                    <a:pt x="25" y="61"/>
                  </a:lnTo>
                  <a:lnTo>
                    <a:pt x="36" y="54"/>
                  </a:lnTo>
                  <a:lnTo>
                    <a:pt x="48" y="46"/>
                  </a:lnTo>
                  <a:lnTo>
                    <a:pt x="59" y="38"/>
                  </a:lnTo>
                  <a:lnTo>
                    <a:pt x="71" y="34"/>
                  </a:lnTo>
                  <a:lnTo>
                    <a:pt x="86" y="27"/>
                  </a:lnTo>
                  <a:lnTo>
                    <a:pt x="101" y="20"/>
                  </a:lnTo>
                  <a:lnTo>
                    <a:pt x="115" y="18"/>
                  </a:lnTo>
                  <a:lnTo>
                    <a:pt x="115" y="18"/>
                  </a:lnTo>
                  <a:lnTo>
                    <a:pt x="133" y="17"/>
                  </a:lnTo>
                  <a:lnTo>
                    <a:pt x="154" y="17"/>
                  </a:lnTo>
                  <a:lnTo>
                    <a:pt x="179" y="17"/>
                  </a:lnTo>
                  <a:lnTo>
                    <a:pt x="206" y="17"/>
                  </a:lnTo>
                  <a:lnTo>
                    <a:pt x="232" y="17"/>
                  </a:lnTo>
                  <a:lnTo>
                    <a:pt x="259" y="18"/>
                  </a:lnTo>
                  <a:lnTo>
                    <a:pt x="285" y="18"/>
                  </a:lnTo>
                  <a:lnTo>
                    <a:pt x="308" y="18"/>
                  </a:lnTo>
                  <a:lnTo>
                    <a:pt x="326" y="18"/>
                  </a:lnTo>
                  <a:lnTo>
                    <a:pt x="341" y="18"/>
                  </a:lnTo>
                  <a:lnTo>
                    <a:pt x="341" y="18"/>
                  </a:lnTo>
                  <a:lnTo>
                    <a:pt x="354" y="17"/>
                  </a:lnTo>
                  <a:lnTo>
                    <a:pt x="368" y="17"/>
                  </a:lnTo>
                  <a:lnTo>
                    <a:pt x="381" y="17"/>
                  </a:lnTo>
                  <a:lnTo>
                    <a:pt x="396" y="15"/>
                  </a:lnTo>
                  <a:lnTo>
                    <a:pt x="411" y="15"/>
                  </a:lnTo>
                  <a:lnTo>
                    <a:pt x="425" y="13"/>
                  </a:lnTo>
                  <a:lnTo>
                    <a:pt x="440" y="10"/>
                  </a:lnTo>
                  <a:lnTo>
                    <a:pt x="453" y="8"/>
                  </a:lnTo>
                  <a:lnTo>
                    <a:pt x="467" y="4"/>
                  </a:lnTo>
                  <a:lnTo>
                    <a:pt x="481" y="0"/>
                  </a:lnTo>
                  <a:lnTo>
                    <a:pt x="481" y="0"/>
                  </a:lnTo>
                  <a:lnTo>
                    <a:pt x="476" y="4"/>
                  </a:lnTo>
                  <a:lnTo>
                    <a:pt x="465" y="10"/>
                  </a:lnTo>
                  <a:lnTo>
                    <a:pt x="451" y="20"/>
                  </a:lnTo>
                  <a:lnTo>
                    <a:pt x="432" y="34"/>
                  </a:lnTo>
                  <a:lnTo>
                    <a:pt x="409" y="48"/>
                  </a:lnTo>
                  <a:lnTo>
                    <a:pt x="384" y="65"/>
                  </a:lnTo>
                  <a:lnTo>
                    <a:pt x="356" y="80"/>
                  </a:lnTo>
                  <a:lnTo>
                    <a:pt x="329" y="94"/>
                  </a:lnTo>
                  <a:lnTo>
                    <a:pt x="303" y="105"/>
                  </a:lnTo>
                  <a:lnTo>
                    <a:pt x="278" y="112"/>
                  </a:lnTo>
                  <a:lnTo>
                    <a:pt x="278" y="112"/>
                  </a:lnTo>
                  <a:lnTo>
                    <a:pt x="255" y="117"/>
                  </a:lnTo>
                  <a:lnTo>
                    <a:pt x="227" y="124"/>
                  </a:lnTo>
                  <a:lnTo>
                    <a:pt x="198" y="130"/>
                  </a:lnTo>
                  <a:lnTo>
                    <a:pt x="168" y="137"/>
                  </a:lnTo>
                  <a:lnTo>
                    <a:pt x="140" y="140"/>
                  </a:lnTo>
                  <a:lnTo>
                    <a:pt x="113" y="145"/>
                  </a:lnTo>
                  <a:lnTo>
                    <a:pt x="86" y="145"/>
                  </a:lnTo>
                  <a:lnTo>
                    <a:pt x="62" y="145"/>
                  </a:lnTo>
                  <a:lnTo>
                    <a:pt x="41" y="140"/>
                  </a:lnTo>
                  <a:lnTo>
                    <a:pt x="25" y="13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66" name="Freeform 1190"/>
            <p:cNvSpPr>
              <a:spLocks/>
            </p:cNvSpPr>
            <p:nvPr/>
          </p:nvSpPr>
          <p:spPr bwMode="auto">
            <a:xfrm>
              <a:off x="3718" y="1706"/>
              <a:ext cx="123" cy="392"/>
            </a:xfrm>
            <a:custGeom>
              <a:avLst/>
              <a:gdLst/>
              <a:ahLst/>
              <a:cxnLst>
                <a:cxn ang="0">
                  <a:pos x="78" y="388"/>
                </a:cxn>
                <a:cxn ang="0">
                  <a:pos x="84" y="367"/>
                </a:cxn>
                <a:cxn ang="0">
                  <a:pos x="93" y="337"/>
                </a:cxn>
                <a:cxn ang="0">
                  <a:pos x="99" y="302"/>
                </a:cxn>
                <a:cxn ang="0">
                  <a:pos x="105" y="261"/>
                </a:cxn>
                <a:cxn ang="0">
                  <a:pos x="109" y="219"/>
                </a:cxn>
                <a:cxn ang="0">
                  <a:pos x="112" y="173"/>
                </a:cxn>
                <a:cxn ang="0">
                  <a:pos x="107" y="126"/>
                </a:cxn>
                <a:cxn ang="0">
                  <a:pos x="99" y="82"/>
                </a:cxn>
                <a:cxn ang="0">
                  <a:pos x="84" y="40"/>
                </a:cxn>
                <a:cxn ang="0">
                  <a:pos x="63" y="0"/>
                </a:cxn>
                <a:cxn ang="0">
                  <a:pos x="63" y="0"/>
                </a:cxn>
                <a:cxn ang="0">
                  <a:pos x="63" y="2"/>
                </a:cxn>
                <a:cxn ang="0">
                  <a:pos x="58" y="8"/>
                </a:cxn>
                <a:cxn ang="0">
                  <a:pos x="51" y="15"/>
                </a:cxn>
                <a:cxn ang="0">
                  <a:pos x="44" y="27"/>
                </a:cxn>
                <a:cxn ang="0">
                  <a:pos x="33" y="40"/>
                </a:cxn>
                <a:cxn ang="0">
                  <a:pos x="25" y="57"/>
                </a:cxn>
                <a:cxn ang="0">
                  <a:pos x="16" y="76"/>
                </a:cxn>
                <a:cxn ang="0">
                  <a:pos x="9" y="94"/>
                </a:cxn>
                <a:cxn ang="0">
                  <a:pos x="3" y="117"/>
                </a:cxn>
                <a:cxn ang="0">
                  <a:pos x="0" y="143"/>
                </a:cxn>
                <a:cxn ang="0">
                  <a:pos x="78" y="388"/>
                </a:cxn>
              </a:cxnLst>
              <a:rect l="0" t="0" r="r" b="b"/>
              <a:pathLst>
                <a:path w="113" h="389">
                  <a:moveTo>
                    <a:pt x="78" y="388"/>
                  </a:moveTo>
                  <a:lnTo>
                    <a:pt x="84" y="367"/>
                  </a:lnTo>
                  <a:lnTo>
                    <a:pt x="93" y="337"/>
                  </a:lnTo>
                  <a:lnTo>
                    <a:pt x="99" y="302"/>
                  </a:lnTo>
                  <a:lnTo>
                    <a:pt x="105" y="261"/>
                  </a:lnTo>
                  <a:lnTo>
                    <a:pt x="109" y="219"/>
                  </a:lnTo>
                  <a:lnTo>
                    <a:pt x="112" y="173"/>
                  </a:lnTo>
                  <a:lnTo>
                    <a:pt x="107" y="126"/>
                  </a:lnTo>
                  <a:lnTo>
                    <a:pt x="99" y="82"/>
                  </a:lnTo>
                  <a:lnTo>
                    <a:pt x="84" y="40"/>
                  </a:lnTo>
                  <a:lnTo>
                    <a:pt x="63" y="0"/>
                  </a:lnTo>
                  <a:lnTo>
                    <a:pt x="63" y="0"/>
                  </a:lnTo>
                  <a:lnTo>
                    <a:pt x="63" y="2"/>
                  </a:lnTo>
                  <a:lnTo>
                    <a:pt x="58" y="8"/>
                  </a:lnTo>
                  <a:lnTo>
                    <a:pt x="51" y="15"/>
                  </a:lnTo>
                  <a:lnTo>
                    <a:pt x="44" y="27"/>
                  </a:lnTo>
                  <a:lnTo>
                    <a:pt x="33" y="40"/>
                  </a:lnTo>
                  <a:lnTo>
                    <a:pt x="25" y="57"/>
                  </a:lnTo>
                  <a:lnTo>
                    <a:pt x="16" y="76"/>
                  </a:lnTo>
                  <a:lnTo>
                    <a:pt x="9" y="94"/>
                  </a:lnTo>
                  <a:lnTo>
                    <a:pt x="3" y="117"/>
                  </a:lnTo>
                  <a:lnTo>
                    <a:pt x="0" y="143"/>
                  </a:lnTo>
                  <a:lnTo>
                    <a:pt x="78" y="388"/>
                  </a:lnTo>
                </a:path>
              </a:pathLst>
            </a:custGeom>
            <a:solidFill>
              <a:srgbClr val="7C6000"/>
            </a:solidFill>
            <a:ln w="9525" cap="rnd">
              <a:noFill/>
              <a:round/>
              <a:headEnd/>
              <a:tailEnd/>
            </a:ln>
            <a:effectLst/>
          </p:spPr>
          <p:txBody>
            <a:bodyPr/>
            <a:lstStyle/>
            <a:p>
              <a:pPr>
                <a:defRPr/>
              </a:pPr>
              <a:endParaRPr lang="en-US" dirty="0"/>
            </a:p>
          </p:txBody>
        </p:sp>
        <p:sp>
          <p:nvSpPr>
            <p:cNvPr id="167" name="Freeform 1191"/>
            <p:cNvSpPr>
              <a:spLocks/>
            </p:cNvSpPr>
            <p:nvPr/>
          </p:nvSpPr>
          <p:spPr bwMode="auto">
            <a:xfrm>
              <a:off x="3718" y="1706"/>
              <a:ext cx="123" cy="392"/>
            </a:xfrm>
            <a:custGeom>
              <a:avLst/>
              <a:gdLst/>
              <a:ahLst/>
              <a:cxnLst>
                <a:cxn ang="0">
                  <a:pos x="78" y="388"/>
                </a:cxn>
                <a:cxn ang="0">
                  <a:pos x="84" y="367"/>
                </a:cxn>
                <a:cxn ang="0">
                  <a:pos x="93" y="337"/>
                </a:cxn>
                <a:cxn ang="0">
                  <a:pos x="99" y="302"/>
                </a:cxn>
                <a:cxn ang="0">
                  <a:pos x="105" y="261"/>
                </a:cxn>
                <a:cxn ang="0">
                  <a:pos x="109" y="219"/>
                </a:cxn>
                <a:cxn ang="0">
                  <a:pos x="112" y="173"/>
                </a:cxn>
                <a:cxn ang="0">
                  <a:pos x="107" y="126"/>
                </a:cxn>
                <a:cxn ang="0">
                  <a:pos x="99" y="82"/>
                </a:cxn>
                <a:cxn ang="0">
                  <a:pos x="84" y="40"/>
                </a:cxn>
                <a:cxn ang="0">
                  <a:pos x="63" y="0"/>
                </a:cxn>
                <a:cxn ang="0">
                  <a:pos x="63" y="0"/>
                </a:cxn>
                <a:cxn ang="0">
                  <a:pos x="63" y="2"/>
                </a:cxn>
                <a:cxn ang="0">
                  <a:pos x="58" y="8"/>
                </a:cxn>
                <a:cxn ang="0">
                  <a:pos x="51" y="15"/>
                </a:cxn>
                <a:cxn ang="0">
                  <a:pos x="44" y="27"/>
                </a:cxn>
                <a:cxn ang="0">
                  <a:pos x="33" y="40"/>
                </a:cxn>
                <a:cxn ang="0">
                  <a:pos x="25" y="57"/>
                </a:cxn>
                <a:cxn ang="0">
                  <a:pos x="16" y="76"/>
                </a:cxn>
                <a:cxn ang="0">
                  <a:pos x="9" y="94"/>
                </a:cxn>
                <a:cxn ang="0">
                  <a:pos x="3" y="117"/>
                </a:cxn>
                <a:cxn ang="0">
                  <a:pos x="0" y="143"/>
                </a:cxn>
              </a:cxnLst>
              <a:rect l="0" t="0" r="r" b="b"/>
              <a:pathLst>
                <a:path w="113" h="389">
                  <a:moveTo>
                    <a:pt x="78" y="388"/>
                  </a:moveTo>
                  <a:lnTo>
                    <a:pt x="84" y="367"/>
                  </a:lnTo>
                  <a:lnTo>
                    <a:pt x="93" y="337"/>
                  </a:lnTo>
                  <a:lnTo>
                    <a:pt x="99" y="302"/>
                  </a:lnTo>
                  <a:lnTo>
                    <a:pt x="105" y="261"/>
                  </a:lnTo>
                  <a:lnTo>
                    <a:pt x="109" y="219"/>
                  </a:lnTo>
                  <a:lnTo>
                    <a:pt x="112" y="173"/>
                  </a:lnTo>
                  <a:lnTo>
                    <a:pt x="107" y="126"/>
                  </a:lnTo>
                  <a:lnTo>
                    <a:pt x="99" y="82"/>
                  </a:lnTo>
                  <a:lnTo>
                    <a:pt x="84" y="40"/>
                  </a:lnTo>
                  <a:lnTo>
                    <a:pt x="63" y="0"/>
                  </a:lnTo>
                  <a:lnTo>
                    <a:pt x="63" y="0"/>
                  </a:lnTo>
                  <a:lnTo>
                    <a:pt x="63" y="2"/>
                  </a:lnTo>
                  <a:lnTo>
                    <a:pt x="58" y="8"/>
                  </a:lnTo>
                  <a:lnTo>
                    <a:pt x="51" y="15"/>
                  </a:lnTo>
                  <a:lnTo>
                    <a:pt x="44" y="27"/>
                  </a:lnTo>
                  <a:lnTo>
                    <a:pt x="33" y="40"/>
                  </a:lnTo>
                  <a:lnTo>
                    <a:pt x="25" y="57"/>
                  </a:lnTo>
                  <a:lnTo>
                    <a:pt x="16" y="76"/>
                  </a:lnTo>
                  <a:lnTo>
                    <a:pt x="9" y="94"/>
                  </a:lnTo>
                  <a:lnTo>
                    <a:pt x="3" y="117"/>
                  </a:lnTo>
                  <a:lnTo>
                    <a:pt x="0" y="14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68" name="Freeform 1192"/>
            <p:cNvSpPr>
              <a:spLocks/>
            </p:cNvSpPr>
            <p:nvPr/>
          </p:nvSpPr>
          <p:spPr bwMode="auto">
            <a:xfrm>
              <a:off x="3633" y="1557"/>
              <a:ext cx="148" cy="332"/>
            </a:xfrm>
            <a:custGeom>
              <a:avLst/>
              <a:gdLst/>
              <a:ahLst/>
              <a:cxnLst>
                <a:cxn ang="0">
                  <a:pos x="140" y="331"/>
                </a:cxn>
                <a:cxn ang="0">
                  <a:pos x="144" y="310"/>
                </a:cxn>
                <a:cxn ang="0">
                  <a:pos x="147" y="280"/>
                </a:cxn>
                <a:cxn ang="0">
                  <a:pos x="147" y="248"/>
                </a:cxn>
                <a:cxn ang="0">
                  <a:pos x="147" y="213"/>
                </a:cxn>
                <a:cxn ang="0">
                  <a:pos x="144" y="174"/>
                </a:cxn>
                <a:cxn ang="0">
                  <a:pos x="136" y="137"/>
                </a:cxn>
                <a:cxn ang="0">
                  <a:pos x="128" y="98"/>
                </a:cxn>
                <a:cxn ang="0">
                  <a:pos x="110" y="61"/>
                </a:cxn>
                <a:cxn ang="0">
                  <a:pos x="92" y="29"/>
                </a:cxn>
                <a:cxn ang="0">
                  <a:pos x="66" y="0"/>
                </a:cxn>
                <a:cxn ang="0">
                  <a:pos x="66" y="0"/>
                </a:cxn>
                <a:cxn ang="0">
                  <a:pos x="64" y="2"/>
                </a:cxn>
                <a:cxn ang="0">
                  <a:pos x="58" y="4"/>
                </a:cxn>
                <a:cxn ang="0">
                  <a:pos x="52" y="10"/>
                </a:cxn>
                <a:cxn ang="0">
                  <a:pos x="43" y="19"/>
                </a:cxn>
                <a:cxn ang="0">
                  <a:pos x="32" y="27"/>
                </a:cxn>
                <a:cxn ang="0">
                  <a:pos x="25" y="38"/>
                </a:cxn>
                <a:cxn ang="0">
                  <a:pos x="14" y="50"/>
                </a:cxn>
                <a:cxn ang="0">
                  <a:pos x="7" y="61"/>
                </a:cxn>
                <a:cxn ang="0">
                  <a:pos x="2" y="75"/>
                </a:cxn>
                <a:cxn ang="0">
                  <a:pos x="0" y="89"/>
                </a:cxn>
                <a:cxn ang="0">
                  <a:pos x="140" y="331"/>
                </a:cxn>
              </a:cxnLst>
              <a:rect l="0" t="0" r="r" b="b"/>
              <a:pathLst>
                <a:path w="148" h="332">
                  <a:moveTo>
                    <a:pt x="140" y="331"/>
                  </a:moveTo>
                  <a:lnTo>
                    <a:pt x="144" y="310"/>
                  </a:lnTo>
                  <a:lnTo>
                    <a:pt x="147" y="280"/>
                  </a:lnTo>
                  <a:lnTo>
                    <a:pt x="147" y="248"/>
                  </a:lnTo>
                  <a:lnTo>
                    <a:pt x="147" y="213"/>
                  </a:lnTo>
                  <a:lnTo>
                    <a:pt x="144" y="174"/>
                  </a:lnTo>
                  <a:lnTo>
                    <a:pt x="136" y="137"/>
                  </a:lnTo>
                  <a:lnTo>
                    <a:pt x="128" y="98"/>
                  </a:lnTo>
                  <a:lnTo>
                    <a:pt x="110" y="61"/>
                  </a:lnTo>
                  <a:lnTo>
                    <a:pt x="92" y="29"/>
                  </a:lnTo>
                  <a:lnTo>
                    <a:pt x="66" y="0"/>
                  </a:lnTo>
                  <a:lnTo>
                    <a:pt x="66" y="0"/>
                  </a:lnTo>
                  <a:lnTo>
                    <a:pt x="64" y="2"/>
                  </a:lnTo>
                  <a:lnTo>
                    <a:pt x="58" y="4"/>
                  </a:lnTo>
                  <a:lnTo>
                    <a:pt x="52" y="10"/>
                  </a:lnTo>
                  <a:lnTo>
                    <a:pt x="43" y="19"/>
                  </a:lnTo>
                  <a:lnTo>
                    <a:pt x="32" y="27"/>
                  </a:lnTo>
                  <a:lnTo>
                    <a:pt x="25" y="38"/>
                  </a:lnTo>
                  <a:lnTo>
                    <a:pt x="14" y="50"/>
                  </a:lnTo>
                  <a:lnTo>
                    <a:pt x="7" y="61"/>
                  </a:lnTo>
                  <a:lnTo>
                    <a:pt x="2" y="75"/>
                  </a:lnTo>
                  <a:lnTo>
                    <a:pt x="0" y="89"/>
                  </a:lnTo>
                  <a:lnTo>
                    <a:pt x="140" y="331"/>
                  </a:lnTo>
                </a:path>
              </a:pathLst>
            </a:custGeom>
            <a:solidFill>
              <a:srgbClr val="7C6000"/>
            </a:solidFill>
            <a:ln w="9525" cap="rnd">
              <a:noFill/>
              <a:round/>
              <a:headEnd/>
              <a:tailEnd/>
            </a:ln>
            <a:effectLst/>
          </p:spPr>
          <p:txBody>
            <a:bodyPr/>
            <a:lstStyle/>
            <a:p>
              <a:pPr>
                <a:defRPr/>
              </a:pPr>
              <a:endParaRPr lang="en-US" dirty="0"/>
            </a:p>
          </p:txBody>
        </p:sp>
        <p:sp>
          <p:nvSpPr>
            <p:cNvPr id="169" name="Freeform 1193"/>
            <p:cNvSpPr>
              <a:spLocks/>
            </p:cNvSpPr>
            <p:nvPr/>
          </p:nvSpPr>
          <p:spPr bwMode="auto">
            <a:xfrm>
              <a:off x="3633" y="1557"/>
              <a:ext cx="148" cy="332"/>
            </a:xfrm>
            <a:custGeom>
              <a:avLst/>
              <a:gdLst/>
              <a:ahLst/>
              <a:cxnLst>
                <a:cxn ang="0">
                  <a:pos x="140" y="331"/>
                </a:cxn>
                <a:cxn ang="0">
                  <a:pos x="144" y="310"/>
                </a:cxn>
                <a:cxn ang="0">
                  <a:pos x="147" y="280"/>
                </a:cxn>
                <a:cxn ang="0">
                  <a:pos x="147" y="248"/>
                </a:cxn>
                <a:cxn ang="0">
                  <a:pos x="147" y="213"/>
                </a:cxn>
                <a:cxn ang="0">
                  <a:pos x="144" y="174"/>
                </a:cxn>
                <a:cxn ang="0">
                  <a:pos x="136" y="137"/>
                </a:cxn>
                <a:cxn ang="0">
                  <a:pos x="128" y="98"/>
                </a:cxn>
                <a:cxn ang="0">
                  <a:pos x="110" y="61"/>
                </a:cxn>
                <a:cxn ang="0">
                  <a:pos x="92" y="29"/>
                </a:cxn>
                <a:cxn ang="0">
                  <a:pos x="66" y="0"/>
                </a:cxn>
                <a:cxn ang="0">
                  <a:pos x="66" y="0"/>
                </a:cxn>
                <a:cxn ang="0">
                  <a:pos x="64" y="2"/>
                </a:cxn>
                <a:cxn ang="0">
                  <a:pos x="58" y="4"/>
                </a:cxn>
                <a:cxn ang="0">
                  <a:pos x="52" y="10"/>
                </a:cxn>
                <a:cxn ang="0">
                  <a:pos x="43" y="19"/>
                </a:cxn>
                <a:cxn ang="0">
                  <a:pos x="32" y="27"/>
                </a:cxn>
                <a:cxn ang="0">
                  <a:pos x="25" y="38"/>
                </a:cxn>
                <a:cxn ang="0">
                  <a:pos x="14" y="50"/>
                </a:cxn>
                <a:cxn ang="0">
                  <a:pos x="7" y="61"/>
                </a:cxn>
                <a:cxn ang="0">
                  <a:pos x="2" y="75"/>
                </a:cxn>
                <a:cxn ang="0">
                  <a:pos x="0" y="89"/>
                </a:cxn>
              </a:cxnLst>
              <a:rect l="0" t="0" r="r" b="b"/>
              <a:pathLst>
                <a:path w="148" h="332">
                  <a:moveTo>
                    <a:pt x="140" y="331"/>
                  </a:moveTo>
                  <a:lnTo>
                    <a:pt x="144" y="310"/>
                  </a:lnTo>
                  <a:lnTo>
                    <a:pt x="147" y="280"/>
                  </a:lnTo>
                  <a:lnTo>
                    <a:pt x="147" y="248"/>
                  </a:lnTo>
                  <a:lnTo>
                    <a:pt x="147" y="213"/>
                  </a:lnTo>
                  <a:lnTo>
                    <a:pt x="144" y="174"/>
                  </a:lnTo>
                  <a:lnTo>
                    <a:pt x="136" y="137"/>
                  </a:lnTo>
                  <a:lnTo>
                    <a:pt x="128" y="98"/>
                  </a:lnTo>
                  <a:lnTo>
                    <a:pt x="110" y="61"/>
                  </a:lnTo>
                  <a:lnTo>
                    <a:pt x="92" y="29"/>
                  </a:lnTo>
                  <a:lnTo>
                    <a:pt x="66" y="0"/>
                  </a:lnTo>
                  <a:lnTo>
                    <a:pt x="66" y="0"/>
                  </a:lnTo>
                  <a:lnTo>
                    <a:pt x="64" y="2"/>
                  </a:lnTo>
                  <a:lnTo>
                    <a:pt x="58" y="4"/>
                  </a:lnTo>
                  <a:lnTo>
                    <a:pt x="52" y="10"/>
                  </a:lnTo>
                  <a:lnTo>
                    <a:pt x="43" y="19"/>
                  </a:lnTo>
                  <a:lnTo>
                    <a:pt x="32" y="27"/>
                  </a:lnTo>
                  <a:lnTo>
                    <a:pt x="25" y="38"/>
                  </a:lnTo>
                  <a:lnTo>
                    <a:pt x="14" y="50"/>
                  </a:lnTo>
                  <a:lnTo>
                    <a:pt x="7" y="61"/>
                  </a:lnTo>
                  <a:lnTo>
                    <a:pt x="2" y="75"/>
                  </a:lnTo>
                  <a:lnTo>
                    <a:pt x="0" y="8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70" name="Freeform 1194"/>
            <p:cNvSpPr>
              <a:spLocks/>
            </p:cNvSpPr>
            <p:nvPr/>
          </p:nvSpPr>
          <p:spPr bwMode="auto">
            <a:xfrm>
              <a:off x="3557" y="1465"/>
              <a:ext cx="140" cy="268"/>
            </a:xfrm>
            <a:custGeom>
              <a:avLst/>
              <a:gdLst/>
              <a:ahLst/>
              <a:cxnLst>
                <a:cxn ang="0">
                  <a:pos x="131" y="267"/>
                </a:cxn>
                <a:cxn ang="0">
                  <a:pos x="134" y="250"/>
                </a:cxn>
                <a:cxn ang="0">
                  <a:pos x="136" y="229"/>
                </a:cxn>
                <a:cxn ang="0">
                  <a:pos x="139" y="202"/>
                </a:cxn>
                <a:cxn ang="0">
                  <a:pos x="136" y="174"/>
                </a:cxn>
                <a:cxn ang="0">
                  <a:pos x="132" y="142"/>
                </a:cxn>
                <a:cxn ang="0">
                  <a:pos x="126" y="112"/>
                </a:cxn>
                <a:cxn ang="0">
                  <a:pos x="115" y="80"/>
                </a:cxn>
                <a:cxn ang="0">
                  <a:pos x="101" y="50"/>
                </a:cxn>
                <a:cxn ang="0">
                  <a:pos x="83" y="23"/>
                </a:cxn>
                <a:cxn ang="0">
                  <a:pos x="60" y="0"/>
                </a:cxn>
                <a:cxn ang="0">
                  <a:pos x="60" y="0"/>
                </a:cxn>
                <a:cxn ang="0">
                  <a:pos x="62" y="4"/>
                </a:cxn>
                <a:cxn ang="0">
                  <a:pos x="58" y="8"/>
                </a:cxn>
                <a:cxn ang="0">
                  <a:pos x="52" y="13"/>
                </a:cxn>
                <a:cxn ang="0">
                  <a:pos x="44" y="20"/>
                </a:cxn>
                <a:cxn ang="0">
                  <a:pos x="33" y="29"/>
                </a:cxn>
                <a:cxn ang="0">
                  <a:pos x="23" y="40"/>
                </a:cxn>
                <a:cxn ang="0">
                  <a:pos x="14" y="50"/>
                </a:cxn>
                <a:cxn ang="0">
                  <a:pos x="6" y="63"/>
                </a:cxn>
                <a:cxn ang="0">
                  <a:pos x="2" y="80"/>
                </a:cxn>
                <a:cxn ang="0">
                  <a:pos x="0" y="94"/>
                </a:cxn>
                <a:cxn ang="0">
                  <a:pos x="131" y="267"/>
                </a:cxn>
              </a:cxnLst>
              <a:rect l="0" t="0" r="r" b="b"/>
              <a:pathLst>
                <a:path w="140" h="268">
                  <a:moveTo>
                    <a:pt x="131" y="267"/>
                  </a:moveTo>
                  <a:lnTo>
                    <a:pt x="134" y="250"/>
                  </a:lnTo>
                  <a:lnTo>
                    <a:pt x="136" y="229"/>
                  </a:lnTo>
                  <a:lnTo>
                    <a:pt x="139" y="202"/>
                  </a:lnTo>
                  <a:lnTo>
                    <a:pt x="136" y="174"/>
                  </a:lnTo>
                  <a:lnTo>
                    <a:pt x="132" y="142"/>
                  </a:lnTo>
                  <a:lnTo>
                    <a:pt x="126" y="112"/>
                  </a:lnTo>
                  <a:lnTo>
                    <a:pt x="115" y="80"/>
                  </a:lnTo>
                  <a:lnTo>
                    <a:pt x="101" y="50"/>
                  </a:lnTo>
                  <a:lnTo>
                    <a:pt x="83" y="23"/>
                  </a:lnTo>
                  <a:lnTo>
                    <a:pt x="60" y="0"/>
                  </a:lnTo>
                  <a:lnTo>
                    <a:pt x="60" y="0"/>
                  </a:lnTo>
                  <a:lnTo>
                    <a:pt x="62" y="4"/>
                  </a:lnTo>
                  <a:lnTo>
                    <a:pt x="58" y="8"/>
                  </a:lnTo>
                  <a:lnTo>
                    <a:pt x="52" y="13"/>
                  </a:lnTo>
                  <a:lnTo>
                    <a:pt x="44" y="20"/>
                  </a:lnTo>
                  <a:lnTo>
                    <a:pt x="33" y="29"/>
                  </a:lnTo>
                  <a:lnTo>
                    <a:pt x="23" y="40"/>
                  </a:lnTo>
                  <a:lnTo>
                    <a:pt x="14" y="50"/>
                  </a:lnTo>
                  <a:lnTo>
                    <a:pt x="6" y="63"/>
                  </a:lnTo>
                  <a:lnTo>
                    <a:pt x="2" y="80"/>
                  </a:lnTo>
                  <a:lnTo>
                    <a:pt x="0" y="94"/>
                  </a:lnTo>
                  <a:lnTo>
                    <a:pt x="131" y="267"/>
                  </a:lnTo>
                </a:path>
              </a:pathLst>
            </a:custGeom>
            <a:solidFill>
              <a:srgbClr val="7C6000"/>
            </a:solidFill>
            <a:ln w="9525" cap="rnd">
              <a:noFill/>
              <a:round/>
              <a:headEnd/>
              <a:tailEnd/>
            </a:ln>
            <a:effectLst/>
          </p:spPr>
          <p:txBody>
            <a:bodyPr/>
            <a:lstStyle/>
            <a:p>
              <a:pPr>
                <a:defRPr/>
              </a:pPr>
              <a:endParaRPr lang="en-US" dirty="0"/>
            </a:p>
          </p:txBody>
        </p:sp>
        <p:sp>
          <p:nvSpPr>
            <p:cNvPr id="171" name="Freeform 1195"/>
            <p:cNvSpPr>
              <a:spLocks/>
            </p:cNvSpPr>
            <p:nvPr/>
          </p:nvSpPr>
          <p:spPr bwMode="auto">
            <a:xfrm>
              <a:off x="3557" y="1465"/>
              <a:ext cx="140" cy="268"/>
            </a:xfrm>
            <a:custGeom>
              <a:avLst/>
              <a:gdLst/>
              <a:ahLst/>
              <a:cxnLst>
                <a:cxn ang="0">
                  <a:pos x="131" y="267"/>
                </a:cxn>
                <a:cxn ang="0">
                  <a:pos x="134" y="250"/>
                </a:cxn>
                <a:cxn ang="0">
                  <a:pos x="136" y="229"/>
                </a:cxn>
                <a:cxn ang="0">
                  <a:pos x="139" y="202"/>
                </a:cxn>
                <a:cxn ang="0">
                  <a:pos x="136" y="174"/>
                </a:cxn>
                <a:cxn ang="0">
                  <a:pos x="132" y="142"/>
                </a:cxn>
                <a:cxn ang="0">
                  <a:pos x="126" y="112"/>
                </a:cxn>
                <a:cxn ang="0">
                  <a:pos x="115" y="80"/>
                </a:cxn>
                <a:cxn ang="0">
                  <a:pos x="101" y="50"/>
                </a:cxn>
                <a:cxn ang="0">
                  <a:pos x="83" y="23"/>
                </a:cxn>
                <a:cxn ang="0">
                  <a:pos x="60" y="0"/>
                </a:cxn>
                <a:cxn ang="0">
                  <a:pos x="60" y="0"/>
                </a:cxn>
                <a:cxn ang="0">
                  <a:pos x="62" y="4"/>
                </a:cxn>
                <a:cxn ang="0">
                  <a:pos x="58" y="8"/>
                </a:cxn>
                <a:cxn ang="0">
                  <a:pos x="52" y="13"/>
                </a:cxn>
                <a:cxn ang="0">
                  <a:pos x="44" y="20"/>
                </a:cxn>
                <a:cxn ang="0">
                  <a:pos x="33" y="29"/>
                </a:cxn>
                <a:cxn ang="0">
                  <a:pos x="23" y="40"/>
                </a:cxn>
                <a:cxn ang="0">
                  <a:pos x="14" y="50"/>
                </a:cxn>
                <a:cxn ang="0">
                  <a:pos x="6" y="63"/>
                </a:cxn>
                <a:cxn ang="0">
                  <a:pos x="2" y="80"/>
                </a:cxn>
                <a:cxn ang="0">
                  <a:pos x="0" y="94"/>
                </a:cxn>
              </a:cxnLst>
              <a:rect l="0" t="0" r="r" b="b"/>
              <a:pathLst>
                <a:path w="140" h="268">
                  <a:moveTo>
                    <a:pt x="131" y="267"/>
                  </a:moveTo>
                  <a:lnTo>
                    <a:pt x="134" y="250"/>
                  </a:lnTo>
                  <a:lnTo>
                    <a:pt x="136" y="229"/>
                  </a:lnTo>
                  <a:lnTo>
                    <a:pt x="139" y="202"/>
                  </a:lnTo>
                  <a:lnTo>
                    <a:pt x="136" y="174"/>
                  </a:lnTo>
                  <a:lnTo>
                    <a:pt x="132" y="142"/>
                  </a:lnTo>
                  <a:lnTo>
                    <a:pt x="126" y="112"/>
                  </a:lnTo>
                  <a:lnTo>
                    <a:pt x="115" y="80"/>
                  </a:lnTo>
                  <a:lnTo>
                    <a:pt x="101" y="50"/>
                  </a:lnTo>
                  <a:lnTo>
                    <a:pt x="83" y="23"/>
                  </a:lnTo>
                  <a:lnTo>
                    <a:pt x="60" y="0"/>
                  </a:lnTo>
                  <a:lnTo>
                    <a:pt x="60" y="0"/>
                  </a:lnTo>
                  <a:lnTo>
                    <a:pt x="62" y="4"/>
                  </a:lnTo>
                  <a:lnTo>
                    <a:pt x="58" y="8"/>
                  </a:lnTo>
                  <a:lnTo>
                    <a:pt x="52" y="13"/>
                  </a:lnTo>
                  <a:lnTo>
                    <a:pt x="44" y="20"/>
                  </a:lnTo>
                  <a:lnTo>
                    <a:pt x="33" y="29"/>
                  </a:lnTo>
                  <a:lnTo>
                    <a:pt x="23" y="40"/>
                  </a:lnTo>
                  <a:lnTo>
                    <a:pt x="14" y="50"/>
                  </a:lnTo>
                  <a:lnTo>
                    <a:pt x="6" y="63"/>
                  </a:lnTo>
                  <a:lnTo>
                    <a:pt x="2" y="80"/>
                  </a:lnTo>
                  <a:lnTo>
                    <a:pt x="0" y="9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72" name="Freeform 1196"/>
            <p:cNvSpPr>
              <a:spLocks/>
            </p:cNvSpPr>
            <p:nvPr/>
          </p:nvSpPr>
          <p:spPr bwMode="auto">
            <a:xfrm>
              <a:off x="3348" y="1270"/>
              <a:ext cx="247" cy="269"/>
            </a:xfrm>
            <a:custGeom>
              <a:avLst/>
              <a:gdLst/>
              <a:ahLst/>
              <a:cxnLst>
                <a:cxn ang="0">
                  <a:pos x="246" y="267"/>
                </a:cxn>
                <a:cxn ang="0">
                  <a:pos x="251" y="249"/>
                </a:cxn>
                <a:cxn ang="0">
                  <a:pos x="251" y="230"/>
                </a:cxn>
                <a:cxn ang="0">
                  <a:pos x="251" y="207"/>
                </a:cxn>
                <a:cxn ang="0">
                  <a:pos x="248" y="184"/>
                </a:cxn>
                <a:cxn ang="0">
                  <a:pos x="244" y="161"/>
                </a:cxn>
                <a:cxn ang="0">
                  <a:pos x="241" y="138"/>
                </a:cxn>
                <a:cxn ang="0">
                  <a:pos x="232" y="115"/>
                </a:cxn>
                <a:cxn ang="0">
                  <a:pos x="223" y="92"/>
                </a:cxn>
                <a:cxn ang="0">
                  <a:pos x="211" y="71"/>
                </a:cxn>
                <a:cxn ang="0">
                  <a:pos x="198" y="52"/>
                </a:cxn>
                <a:cxn ang="0">
                  <a:pos x="198" y="52"/>
                </a:cxn>
                <a:cxn ang="0">
                  <a:pos x="183" y="35"/>
                </a:cxn>
                <a:cxn ang="0">
                  <a:pos x="168" y="23"/>
                </a:cxn>
                <a:cxn ang="0">
                  <a:pos x="151" y="12"/>
                </a:cxn>
                <a:cxn ang="0">
                  <a:pos x="137" y="5"/>
                </a:cxn>
                <a:cxn ang="0">
                  <a:pos x="119" y="2"/>
                </a:cxn>
                <a:cxn ang="0">
                  <a:pos x="105" y="0"/>
                </a:cxn>
                <a:cxn ang="0">
                  <a:pos x="89" y="0"/>
                </a:cxn>
                <a:cxn ang="0">
                  <a:pos x="71" y="0"/>
                </a:cxn>
                <a:cxn ang="0">
                  <a:pos x="57" y="3"/>
                </a:cxn>
                <a:cxn ang="0">
                  <a:pos x="41" y="5"/>
                </a:cxn>
                <a:cxn ang="0">
                  <a:pos x="41" y="5"/>
                </a:cxn>
                <a:cxn ang="0">
                  <a:pos x="39" y="7"/>
                </a:cxn>
                <a:cxn ang="0">
                  <a:pos x="36" y="12"/>
                </a:cxn>
                <a:cxn ang="0">
                  <a:pos x="31" y="18"/>
                </a:cxn>
                <a:cxn ang="0">
                  <a:pos x="25" y="25"/>
                </a:cxn>
                <a:cxn ang="0">
                  <a:pos x="18" y="35"/>
                </a:cxn>
                <a:cxn ang="0">
                  <a:pos x="13" y="43"/>
                </a:cxn>
                <a:cxn ang="0">
                  <a:pos x="6" y="56"/>
                </a:cxn>
                <a:cxn ang="0">
                  <a:pos x="2" y="67"/>
                </a:cxn>
                <a:cxn ang="0">
                  <a:pos x="0" y="79"/>
                </a:cxn>
                <a:cxn ang="0">
                  <a:pos x="2" y="92"/>
                </a:cxn>
                <a:cxn ang="0">
                  <a:pos x="246" y="267"/>
                </a:cxn>
              </a:cxnLst>
              <a:rect l="0" t="0" r="r" b="b"/>
              <a:pathLst>
                <a:path w="252" h="268">
                  <a:moveTo>
                    <a:pt x="246" y="267"/>
                  </a:moveTo>
                  <a:lnTo>
                    <a:pt x="251" y="249"/>
                  </a:lnTo>
                  <a:lnTo>
                    <a:pt x="251" y="230"/>
                  </a:lnTo>
                  <a:lnTo>
                    <a:pt x="251" y="207"/>
                  </a:lnTo>
                  <a:lnTo>
                    <a:pt x="248" y="184"/>
                  </a:lnTo>
                  <a:lnTo>
                    <a:pt x="244" y="161"/>
                  </a:lnTo>
                  <a:lnTo>
                    <a:pt x="241" y="138"/>
                  </a:lnTo>
                  <a:lnTo>
                    <a:pt x="232" y="115"/>
                  </a:lnTo>
                  <a:lnTo>
                    <a:pt x="223" y="92"/>
                  </a:lnTo>
                  <a:lnTo>
                    <a:pt x="211" y="71"/>
                  </a:lnTo>
                  <a:lnTo>
                    <a:pt x="198" y="52"/>
                  </a:lnTo>
                  <a:lnTo>
                    <a:pt x="198" y="52"/>
                  </a:lnTo>
                  <a:lnTo>
                    <a:pt x="183" y="35"/>
                  </a:lnTo>
                  <a:lnTo>
                    <a:pt x="168" y="23"/>
                  </a:lnTo>
                  <a:lnTo>
                    <a:pt x="151" y="12"/>
                  </a:lnTo>
                  <a:lnTo>
                    <a:pt x="137" y="5"/>
                  </a:lnTo>
                  <a:lnTo>
                    <a:pt x="119" y="2"/>
                  </a:lnTo>
                  <a:lnTo>
                    <a:pt x="105" y="0"/>
                  </a:lnTo>
                  <a:lnTo>
                    <a:pt x="89" y="0"/>
                  </a:lnTo>
                  <a:lnTo>
                    <a:pt x="71" y="0"/>
                  </a:lnTo>
                  <a:lnTo>
                    <a:pt x="57" y="3"/>
                  </a:lnTo>
                  <a:lnTo>
                    <a:pt x="41" y="5"/>
                  </a:lnTo>
                  <a:lnTo>
                    <a:pt x="41" y="5"/>
                  </a:lnTo>
                  <a:lnTo>
                    <a:pt x="39" y="7"/>
                  </a:lnTo>
                  <a:lnTo>
                    <a:pt x="36" y="12"/>
                  </a:lnTo>
                  <a:lnTo>
                    <a:pt x="31" y="18"/>
                  </a:lnTo>
                  <a:lnTo>
                    <a:pt x="25" y="25"/>
                  </a:lnTo>
                  <a:lnTo>
                    <a:pt x="18" y="35"/>
                  </a:lnTo>
                  <a:lnTo>
                    <a:pt x="13" y="43"/>
                  </a:lnTo>
                  <a:lnTo>
                    <a:pt x="6" y="56"/>
                  </a:lnTo>
                  <a:lnTo>
                    <a:pt x="2" y="67"/>
                  </a:lnTo>
                  <a:lnTo>
                    <a:pt x="0" y="79"/>
                  </a:lnTo>
                  <a:lnTo>
                    <a:pt x="2" y="92"/>
                  </a:lnTo>
                  <a:lnTo>
                    <a:pt x="246" y="267"/>
                  </a:lnTo>
                </a:path>
              </a:pathLst>
            </a:custGeom>
            <a:solidFill>
              <a:srgbClr val="7C6000"/>
            </a:solidFill>
            <a:ln w="9525" cap="rnd">
              <a:noFill/>
              <a:round/>
              <a:headEnd/>
              <a:tailEnd/>
            </a:ln>
            <a:effectLst/>
          </p:spPr>
          <p:txBody>
            <a:bodyPr/>
            <a:lstStyle/>
            <a:p>
              <a:pPr>
                <a:defRPr/>
              </a:pPr>
              <a:endParaRPr lang="en-US" dirty="0"/>
            </a:p>
          </p:txBody>
        </p:sp>
        <p:sp>
          <p:nvSpPr>
            <p:cNvPr id="173" name="Freeform 1197"/>
            <p:cNvSpPr>
              <a:spLocks/>
            </p:cNvSpPr>
            <p:nvPr/>
          </p:nvSpPr>
          <p:spPr bwMode="auto">
            <a:xfrm>
              <a:off x="3348" y="1270"/>
              <a:ext cx="247" cy="269"/>
            </a:xfrm>
            <a:custGeom>
              <a:avLst/>
              <a:gdLst/>
              <a:ahLst/>
              <a:cxnLst>
                <a:cxn ang="0">
                  <a:pos x="246" y="267"/>
                </a:cxn>
                <a:cxn ang="0">
                  <a:pos x="251" y="249"/>
                </a:cxn>
                <a:cxn ang="0">
                  <a:pos x="251" y="230"/>
                </a:cxn>
                <a:cxn ang="0">
                  <a:pos x="251" y="207"/>
                </a:cxn>
                <a:cxn ang="0">
                  <a:pos x="248" y="184"/>
                </a:cxn>
                <a:cxn ang="0">
                  <a:pos x="244" y="161"/>
                </a:cxn>
                <a:cxn ang="0">
                  <a:pos x="241" y="138"/>
                </a:cxn>
                <a:cxn ang="0">
                  <a:pos x="232" y="115"/>
                </a:cxn>
                <a:cxn ang="0">
                  <a:pos x="223" y="92"/>
                </a:cxn>
                <a:cxn ang="0">
                  <a:pos x="211" y="71"/>
                </a:cxn>
                <a:cxn ang="0">
                  <a:pos x="198" y="52"/>
                </a:cxn>
                <a:cxn ang="0">
                  <a:pos x="198" y="52"/>
                </a:cxn>
                <a:cxn ang="0">
                  <a:pos x="183" y="35"/>
                </a:cxn>
                <a:cxn ang="0">
                  <a:pos x="168" y="23"/>
                </a:cxn>
                <a:cxn ang="0">
                  <a:pos x="151" y="12"/>
                </a:cxn>
                <a:cxn ang="0">
                  <a:pos x="137" y="5"/>
                </a:cxn>
                <a:cxn ang="0">
                  <a:pos x="119" y="2"/>
                </a:cxn>
                <a:cxn ang="0">
                  <a:pos x="105" y="0"/>
                </a:cxn>
                <a:cxn ang="0">
                  <a:pos x="89" y="0"/>
                </a:cxn>
                <a:cxn ang="0">
                  <a:pos x="71" y="0"/>
                </a:cxn>
                <a:cxn ang="0">
                  <a:pos x="57" y="3"/>
                </a:cxn>
                <a:cxn ang="0">
                  <a:pos x="41" y="5"/>
                </a:cxn>
                <a:cxn ang="0">
                  <a:pos x="41" y="5"/>
                </a:cxn>
                <a:cxn ang="0">
                  <a:pos x="39" y="7"/>
                </a:cxn>
                <a:cxn ang="0">
                  <a:pos x="36" y="12"/>
                </a:cxn>
                <a:cxn ang="0">
                  <a:pos x="31" y="18"/>
                </a:cxn>
                <a:cxn ang="0">
                  <a:pos x="25" y="25"/>
                </a:cxn>
                <a:cxn ang="0">
                  <a:pos x="18" y="35"/>
                </a:cxn>
                <a:cxn ang="0">
                  <a:pos x="13" y="43"/>
                </a:cxn>
                <a:cxn ang="0">
                  <a:pos x="6" y="56"/>
                </a:cxn>
                <a:cxn ang="0">
                  <a:pos x="2" y="67"/>
                </a:cxn>
                <a:cxn ang="0">
                  <a:pos x="0" y="79"/>
                </a:cxn>
                <a:cxn ang="0">
                  <a:pos x="2" y="92"/>
                </a:cxn>
              </a:cxnLst>
              <a:rect l="0" t="0" r="r" b="b"/>
              <a:pathLst>
                <a:path w="252" h="268">
                  <a:moveTo>
                    <a:pt x="246" y="267"/>
                  </a:moveTo>
                  <a:lnTo>
                    <a:pt x="251" y="249"/>
                  </a:lnTo>
                  <a:lnTo>
                    <a:pt x="251" y="230"/>
                  </a:lnTo>
                  <a:lnTo>
                    <a:pt x="251" y="207"/>
                  </a:lnTo>
                  <a:lnTo>
                    <a:pt x="248" y="184"/>
                  </a:lnTo>
                  <a:lnTo>
                    <a:pt x="244" y="161"/>
                  </a:lnTo>
                  <a:lnTo>
                    <a:pt x="241" y="138"/>
                  </a:lnTo>
                  <a:lnTo>
                    <a:pt x="232" y="115"/>
                  </a:lnTo>
                  <a:lnTo>
                    <a:pt x="223" y="92"/>
                  </a:lnTo>
                  <a:lnTo>
                    <a:pt x="211" y="71"/>
                  </a:lnTo>
                  <a:lnTo>
                    <a:pt x="198" y="52"/>
                  </a:lnTo>
                  <a:lnTo>
                    <a:pt x="198" y="52"/>
                  </a:lnTo>
                  <a:lnTo>
                    <a:pt x="183" y="35"/>
                  </a:lnTo>
                  <a:lnTo>
                    <a:pt x="168" y="23"/>
                  </a:lnTo>
                  <a:lnTo>
                    <a:pt x="151" y="12"/>
                  </a:lnTo>
                  <a:lnTo>
                    <a:pt x="137" y="5"/>
                  </a:lnTo>
                  <a:lnTo>
                    <a:pt x="119" y="2"/>
                  </a:lnTo>
                  <a:lnTo>
                    <a:pt x="105" y="0"/>
                  </a:lnTo>
                  <a:lnTo>
                    <a:pt x="89" y="0"/>
                  </a:lnTo>
                  <a:lnTo>
                    <a:pt x="71" y="0"/>
                  </a:lnTo>
                  <a:lnTo>
                    <a:pt x="57" y="3"/>
                  </a:lnTo>
                  <a:lnTo>
                    <a:pt x="41" y="5"/>
                  </a:lnTo>
                  <a:lnTo>
                    <a:pt x="41" y="5"/>
                  </a:lnTo>
                  <a:lnTo>
                    <a:pt x="39" y="7"/>
                  </a:lnTo>
                  <a:lnTo>
                    <a:pt x="36" y="12"/>
                  </a:lnTo>
                  <a:lnTo>
                    <a:pt x="31" y="18"/>
                  </a:lnTo>
                  <a:lnTo>
                    <a:pt x="25" y="25"/>
                  </a:lnTo>
                  <a:lnTo>
                    <a:pt x="18" y="35"/>
                  </a:lnTo>
                  <a:lnTo>
                    <a:pt x="13" y="43"/>
                  </a:lnTo>
                  <a:lnTo>
                    <a:pt x="6" y="56"/>
                  </a:lnTo>
                  <a:lnTo>
                    <a:pt x="2" y="67"/>
                  </a:lnTo>
                  <a:lnTo>
                    <a:pt x="0" y="79"/>
                  </a:lnTo>
                  <a:lnTo>
                    <a:pt x="2" y="9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74" name="Freeform 1198"/>
            <p:cNvSpPr>
              <a:spLocks/>
            </p:cNvSpPr>
            <p:nvPr/>
          </p:nvSpPr>
          <p:spPr bwMode="auto">
            <a:xfrm>
              <a:off x="3305" y="1275"/>
              <a:ext cx="195" cy="215"/>
            </a:xfrm>
            <a:custGeom>
              <a:avLst/>
              <a:gdLst/>
              <a:ahLst/>
              <a:cxnLst>
                <a:cxn ang="0">
                  <a:pos x="194" y="217"/>
                </a:cxn>
                <a:cxn ang="0">
                  <a:pos x="194" y="196"/>
                </a:cxn>
                <a:cxn ang="0">
                  <a:pos x="189" y="170"/>
                </a:cxn>
                <a:cxn ang="0">
                  <a:pos x="184" y="143"/>
                </a:cxn>
                <a:cxn ang="0">
                  <a:pos x="173" y="115"/>
                </a:cxn>
                <a:cxn ang="0">
                  <a:pos x="159" y="88"/>
                </a:cxn>
                <a:cxn ang="0">
                  <a:pos x="141" y="60"/>
                </a:cxn>
                <a:cxn ang="0">
                  <a:pos x="117" y="37"/>
                </a:cxn>
                <a:cxn ang="0">
                  <a:pos x="92" y="18"/>
                </a:cxn>
                <a:cxn ang="0">
                  <a:pos x="59" y="6"/>
                </a:cxn>
                <a:cxn ang="0">
                  <a:pos x="18" y="0"/>
                </a:cxn>
                <a:cxn ang="0">
                  <a:pos x="18" y="0"/>
                </a:cxn>
                <a:cxn ang="0">
                  <a:pos x="18" y="2"/>
                </a:cxn>
                <a:cxn ang="0">
                  <a:pos x="16" y="6"/>
                </a:cxn>
                <a:cxn ang="0">
                  <a:pos x="14" y="12"/>
                </a:cxn>
                <a:cxn ang="0">
                  <a:pos x="12" y="18"/>
                </a:cxn>
                <a:cxn ang="0">
                  <a:pos x="8" y="29"/>
                </a:cxn>
                <a:cxn ang="0">
                  <a:pos x="6" y="39"/>
                </a:cxn>
                <a:cxn ang="0">
                  <a:pos x="2" y="52"/>
                </a:cxn>
                <a:cxn ang="0">
                  <a:pos x="2" y="67"/>
                </a:cxn>
                <a:cxn ang="0">
                  <a:pos x="0" y="80"/>
                </a:cxn>
                <a:cxn ang="0">
                  <a:pos x="0" y="92"/>
                </a:cxn>
                <a:cxn ang="0">
                  <a:pos x="194" y="217"/>
                </a:cxn>
              </a:cxnLst>
              <a:rect l="0" t="0" r="r" b="b"/>
              <a:pathLst>
                <a:path w="195" h="218">
                  <a:moveTo>
                    <a:pt x="194" y="217"/>
                  </a:moveTo>
                  <a:lnTo>
                    <a:pt x="194" y="196"/>
                  </a:lnTo>
                  <a:lnTo>
                    <a:pt x="189" y="170"/>
                  </a:lnTo>
                  <a:lnTo>
                    <a:pt x="184" y="143"/>
                  </a:lnTo>
                  <a:lnTo>
                    <a:pt x="173" y="115"/>
                  </a:lnTo>
                  <a:lnTo>
                    <a:pt x="159" y="88"/>
                  </a:lnTo>
                  <a:lnTo>
                    <a:pt x="141" y="60"/>
                  </a:lnTo>
                  <a:lnTo>
                    <a:pt x="117" y="37"/>
                  </a:lnTo>
                  <a:lnTo>
                    <a:pt x="92" y="18"/>
                  </a:lnTo>
                  <a:lnTo>
                    <a:pt x="59" y="6"/>
                  </a:lnTo>
                  <a:lnTo>
                    <a:pt x="18" y="0"/>
                  </a:lnTo>
                  <a:lnTo>
                    <a:pt x="18" y="0"/>
                  </a:lnTo>
                  <a:lnTo>
                    <a:pt x="18" y="2"/>
                  </a:lnTo>
                  <a:lnTo>
                    <a:pt x="16" y="6"/>
                  </a:lnTo>
                  <a:lnTo>
                    <a:pt x="14" y="12"/>
                  </a:lnTo>
                  <a:lnTo>
                    <a:pt x="12" y="18"/>
                  </a:lnTo>
                  <a:lnTo>
                    <a:pt x="8" y="29"/>
                  </a:lnTo>
                  <a:lnTo>
                    <a:pt x="6" y="39"/>
                  </a:lnTo>
                  <a:lnTo>
                    <a:pt x="2" y="52"/>
                  </a:lnTo>
                  <a:lnTo>
                    <a:pt x="2" y="67"/>
                  </a:lnTo>
                  <a:lnTo>
                    <a:pt x="0" y="80"/>
                  </a:lnTo>
                  <a:lnTo>
                    <a:pt x="0" y="92"/>
                  </a:lnTo>
                  <a:lnTo>
                    <a:pt x="194" y="217"/>
                  </a:lnTo>
                </a:path>
              </a:pathLst>
            </a:custGeom>
            <a:solidFill>
              <a:srgbClr val="7C6000"/>
            </a:solidFill>
            <a:ln w="9525" cap="rnd">
              <a:noFill/>
              <a:round/>
              <a:headEnd/>
              <a:tailEnd/>
            </a:ln>
            <a:effectLst/>
          </p:spPr>
          <p:txBody>
            <a:bodyPr/>
            <a:lstStyle/>
            <a:p>
              <a:pPr>
                <a:defRPr/>
              </a:pPr>
              <a:endParaRPr lang="en-US" dirty="0"/>
            </a:p>
          </p:txBody>
        </p:sp>
        <p:sp>
          <p:nvSpPr>
            <p:cNvPr id="175" name="Freeform 1199"/>
            <p:cNvSpPr>
              <a:spLocks/>
            </p:cNvSpPr>
            <p:nvPr/>
          </p:nvSpPr>
          <p:spPr bwMode="auto">
            <a:xfrm>
              <a:off x="3305" y="1275"/>
              <a:ext cx="195" cy="215"/>
            </a:xfrm>
            <a:custGeom>
              <a:avLst/>
              <a:gdLst/>
              <a:ahLst/>
              <a:cxnLst>
                <a:cxn ang="0">
                  <a:pos x="194" y="217"/>
                </a:cxn>
                <a:cxn ang="0">
                  <a:pos x="194" y="196"/>
                </a:cxn>
                <a:cxn ang="0">
                  <a:pos x="189" y="170"/>
                </a:cxn>
                <a:cxn ang="0">
                  <a:pos x="184" y="143"/>
                </a:cxn>
                <a:cxn ang="0">
                  <a:pos x="173" y="115"/>
                </a:cxn>
                <a:cxn ang="0">
                  <a:pos x="159" y="88"/>
                </a:cxn>
                <a:cxn ang="0">
                  <a:pos x="141" y="60"/>
                </a:cxn>
                <a:cxn ang="0">
                  <a:pos x="117" y="37"/>
                </a:cxn>
                <a:cxn ang="0">
                  <a:pos x="92" y="18"/>
                </a:cxn>
                <a:cxn ang="0">
                  <a:pos x="59" y="6"/>
                </a:cxn>
                <a:cxn ang="0">
                  <a:pos x="18" y="0"/>
                </a:cxn>
                <a:cxn ang="0">
                  <a:pos x="18" y="0"/>
                </a:cxn>
                <a:cxn ang="0">
                  <a:pos x="18" y="2"/>
                </a:cxn>
                <a:cxn ang="0">
                  <a:pos x="16" y="6"/>
                </a:cxn>
                <a:cxn ang="0">
                  <a:pos x="14" y="12"/>
                </a:cxn>
                <a:cxn ang="0">
                  <a:pos x="12" y="18"/>
                </a:cxn>
                <a:cxn ang="0">
                  <a:pos x="8" y="29"/>
                </a:cxn>
                <a:cxn ang="0">
                  <a:pos x="6" y="39"/>
                </a:cxn>
                <a:cxn ang="0">
                  <a:pos x="2" y="52"/>
                </a:cxn>
                <a:cxn ang="0">
                  <a:pos x="2" y="67"/>
                </a:cxn>
                <a:cxn ang="0">
                  <a:pos x="0" y="80"/>
                </a:cxn>
                <a:cxn ang="0">
                  <a:pos x="0" y="92"/>
                </a:cxn>
              </a:cxnLst>
              <a:rect l="0" t="0" r="r" b="b"/>
              <a:pathLst>
                <a:path w="195" h="218">
                  <a:moveTo>
                    <a:pt x="194" y="217"/>
                  </a:moveTo>
                  <a:lnTo>
                    <a:pt x="194" y="196"/>
                  </a:lnTo>
                  <a:lnTo>
                    <a:pt x="189" y="170"/>
                  </a:lnTo>
                  <a:lnTo>
                    <a:pt x="184" y="143"/>
                  </a:lnTo>
                  <a:lnTo>
                    <a:pt x="173" y="115"/>
                  </a:lnTo>
                  <a:lnTo>
                    <a:pt x="159" y="88"/>
                  </a:lnTo>
                  <a:lnTo>
                    <a:pt x="141" y="60"/>
                  </a:lnTo>
                  <a:lnTo>
                    <a:pt x="117" y="37"/>
                  </a:lnTo>
                  <a:lnTo>
                    <a:pt x="92" y="18"/>
                  </a:lnTo>
                  <a:lnTo>
                    <a:pt x="59" y="6"/>
                  </a:lnTo>
                  <a:lnTo>
                    <a:pt x="18" y="0"/>
                  </a:lnTo>
                  <a:lnTo>
                    <a:pt x="18" y="0"/>
                  </a:lnTo>
                  <a:lnTo>
                    <a:pt x="18" y="2"/>
                  </a:lnTo>
                  <a:lnTo>
                    <a:pt x="16" y="6"/>
                  </a:lnTo>
                  <a:lnTo>
                    <a:pt x="14" y="12"/>
                  </a:lnTo>
                  <a:lnTo>
                    <a:pt x="12" y="18"/>
                  </a:lnTo>
                  <a:lnTo>
                    <a:pt x="8" y="29"/>
                  </a:lnTo>
                  <a:lnTo>
                    <a:pt x="6" y="39"/>
                  </a:lnTo>
                  <a:lnTo>
                    <a:pt x="2" y="52"/>
                  </a:lnTo>
                  <a:lnTo>
                    <a:pt x="2" y="67"/>
                  </a:lnTo>
                  <a:lnTo>
                    <a:pt x="0" y="80"/>
                  </a:lnTo>
                  <a:lnTo>
                    <a:pt x="0" y="9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76" name="Freeform 1200"/>
            <p:cNvSpPr>
              <a:spLocks/>
            </p:cNvSpPr>
            <p:nvPr/>
          </p:nvSpPr>
          <p:spPr bwMode="auto">
            <a:xfrm>
              <a:off x="3222" y="1211"/>
              <a:ext cx="194" cy="223"/>
            </a:xfrm>
            <a:custGeom>
              <a:avLst/>
              <a:gdLst/>
              <a:ahLst/>
              <a:cxnLst>
                <a:cxn ang="0">
                  <a:pos x="193" y="222"/>
                </a:cxn>
                <a:cxn ang="0">
                  <a:pos x="189" y="203"/>
                </a:cxn>
                <a:cxn ang="0">
                  <a:pos x="183" y="180"/>
                </a:cxn>
                <a:cxn ang="0">
                  <a:pos x="172" y="157"/>
                </a:cxn>
                <a:cxn ang="0">
                  <a:pos x="160" y="131"/>
                </a:cxn>
                <a:cxn ang="0">
                  <a:pos x="144" y="106"/>
                </a:cxn>
                <a:cxn ang="0">
                  <a:pos x="126" y="81"/>
                </a:cxn>
                <a:cxn ang="0">
                  <a:pos x="103" y="56"/>
                </a:cxn>
                <a:cxn ang="0">
                  <a:pos x="75" y="35"/>
                </a:cxn>
                <a:cxn ang="0">
                  <a:pos x="46" y="16"/>
                </a:cxn>
                <a:cxn ang="0">
                  <a:pos x="13" y="0"/>
                </a:cxn>
                <a:cxn ang="0">
                  <a:pos x="13" y="0"/>
                </a:cxn>
                <a:cxn ang="0">
                  <a:pos x="13" y="1"/>
                </a:cxn>
                <a:cxn ang="0">
                  <a:pos x="8" y="7"/>
                </a:cxn>
                <a:cxn ang="0">
                  <a:pos x="6" y="16"/>
                </a:cxn>
                <a:cxn ang="0">
                  <a:pos x="4" y="26"/>
                </a:cxn>
                <a:cxn ang="0">
                  <a:pos x="2" y="41"/>
                </a:cxn>
                <a:cxn ang="0">
                  <a:pos x="0" y="56"/>
                </a:cxn>
                <a:cxn ang="0">
                  <a:pos x="0" y="73"/>
                </a:cxn>
                <a:cxn ang="0">
                  <a:pos x="0" y="90"/>
                </a:cxn>
                <a:cxn ang="0">
                  <a:pos x="4" y="108"/>
                </a:cxn>
                <a:cxn ang="0">
                  <a:pos x="8" y="125"/>
                </a:cxn>
                <a:cxn ang="0">
                  <a:pos x="193" y="222"/>
                </a:cxn>
              </a:cxnLst>
              <a:rect l="0" t="0" r="r" b="b"/>
              <a:pathLst>
                <a:path w="194" h="223">
                  <a:moveTo>
                    <a:pt x="193" y="222"/>
                  </a:moveTo>
                  <a:lnTo>
                    <a:pt x="189" y="203"/>
                  </a:lnTo>
                  <a:lnTo>
                    <a:pt x="183" y="180"/>
                  </a:lnTo>
                  <a:lnTo>
                    <a:pt x="172" y="157"/>
                  </a:lnTo>
                  <a:lnTo>
                    <a:pt x="160" y="131"/>
                  </a:lnTo>
                  <a:lnTo>
                    <a:pt x="144" y="106"/>
                  </a:lnTo>
                  <a:lnTo>
                    <a:pt x="126" y="81"/>
                  </a:lnTo>
                  <a:lnTo>
                    <a:pt x="103" y="56"/>
                  </a:lnTo>
                  <a:lnTo>
                    <a:pt x="75" y="35"/>
                  </a:lnTo>
                  <a:lnTo>
                    <a:pt x="46" y="16"/>
                  </a:lnTo>
                  <a:lnTo>
                    <a:pt x="13" y="0"/>
                  </a:lnTo>
                  <a:lnTo>
                    <a:pt x="13" y="0"/>
                  </a:lnTo>
                  <a:lnTo>
                    <a:pt x="13" y="1"/>
                  </a:lnTo>
                  <a:lnTo>
                    <a:pt x="8" y="7"/>
                  </a:lnTo>
                  <a:lnTo>
                    <a:pt x="6" y="16"/>
                  </a:lnTo>
                  <a:lnTo>
                    <a:pt x="4" y="26"/>
                  </a:lnTo>
                  <a:lnTo>
                    <a:pt x="2" y="41"/>
                  </a:lnTo>
                  <a:lnTo>
                    <a:pt x="0" y="56"/>
                  </a:lnTo>
                  <a:lnTo>
                    <a:pt x="0" y="73"/>
                  </a:lnTo>
                  <a:lnTo>
                    <a:pt x="0" y="90"/>
                  </a:lnTo>
                  <a:lnTo>
                    <a:pt x="4" y="108"/>
                  </a:lnTo>
                  <a:lnTo>
                    <a:pt x="8" y="125"/>
                  </a:lnTo>
                  <a:lnTo>
                    <a:pt x="193" y="222"/>
                  </a:lnTo>
                </a:path>
              </a:pathLst>
            </a:custGeom>
            <a:solidFill>
              <a:srgbClr val="7C6000"/>
            </a:solidFill>
            <a:ln w="9525" cap="rnd">
              <a:noFill/>
              <a:round/>
              <a:headEnd/>
              <a:tailEnd/>
            </a:ln>
            <a:effectLst/>
          </p:spPr>
          <p:txBody>
            <a:bodyPr/>
            <a:lstStyle/>
            <a:p>
              <a:pPr>
                <a:defRPr/>
              </a:pPr>
              <a:endParaRPr lang="en-US" dirty="0"/>
            </a:p>
          </p:txBody>
        </p:sp>
        <p:sp>
          <p:nvSpPr>
            <p:cNvPr id="177" name="Freeform 1201"/>
            <p:cNvSpPr>
              <a:spLocks/>
            </p:cNvSpPr>
            <p:nvPr/>
          </p:nvSpPr>
          <p:spPr bwMode="auto">
            <a:xfrm>
              <a:off x="3222" y="1211"/>
              <a:ext cx="194" cy="223"/>
            </a:xfrm>
            <a:custGeom>
              <a:avLst/>
              <a:gdLst/>
              <a:ahLst/>
              <a:cxnLst>
                <a:cxn ang="0">
                  <a:pos x="193" y="222"/>
                </a:cxn>
                <a:cxn ang="0">
                  <a:pos x="189" y="203"/>
                </a:cxn>
                <a:cxn ang="0">
                  <a:pos x="183" y="180"/>
                </a:cxn>
                <a:cxn ang="0">
                  <a:pos x="172" y="157"/>
                </a:cxn>
                <a:cxn ang="0">
                  <a:pos x="160" y="131"/>
                </a:cxn>
                <a:cxn ang="0">
                  <a:pos x="144" y="106"/>
                </a:cxn>
                <a:cxn ang="0">
                  <a:pos x="126" y="81"/>
                </a:cxn>
                <a:cxn ang="0">
                  <a:pos x="103" y="56"/>
                </a:cxn>
                <a:cxn ang="0">
                  <a:pos x="75" y="35"/>
                </a:cxn>
                <a:cxn ang="0">
                  <a:pos x="46" y="16"/>
                </a:cxn>
                <a:cxn ang="0">
                  <a:pos x="13" y="0"/>
                </a:cxn>
                <a:cxn ang="0">
                  <a:pos x="13" y="0"/>
                </a:cxn>
                <a:cxn ang="0">
                  <a:pos x="13" y="1"/>
                </a:cxn>
                <a:cxn ang="0">
                  <a:pos x="8" y="7"/>
                </a:cxn>
                <a:cxn ang="0">
                  <a:pos x="6" y="16"/>
                </a:cxn>
                <a:cxn ang="0">
                  <a:pos x="4" y="26"/>
                </a:cxn>
                <a:cxn ang="0">
                  <a:pos x="2" y="41"/>
                </a:cxn>
                <a:cxn ang="0">
                  <a:pos x="0" y="56"/>
                </a:cxn>
                <a:cxn ang="0">
                  <a:pos x="0" y="73"/>
                </a:cxn>
                <a:cxn ang="0">
                  <a:pos x="0" y="90"/>
                </a:cxn>
                <a:cxn ang="0">
                  <a:pos x="4" y="108"/>
                </a:cxn>
                <a:cxn ang="0">
                  <a:pos x="8" y="125"/>
                </a:cxn>
              </a:cxnLst>
              <a:rect l="0" t="0" r="r" b="b"/>
              <a:pathLst>
                <a:path w="194" h="223">
                  <a:moveTo>
                    <a:pt x="193" y="222"/>
                  </a:moveTo>
                  <a:lnTo>
                    <a:pt x="189" y="203"/>
                  </a:lnTo>
                  <a:lnTo>
                    <a:pt x="183" y="180"/>
                  </a:lnTo>
                  <a:lnTo>
                    <a:pt x="172" y="157"/>
                  </a:lnTo>
                  <a:lnTo>
                    <a:pt x="160" y="131"/>
                  </a:lnTo>
                  <a:lnTo>
                    <a:pt x="144" y="106"/>
                  </a:lnTo>
                  <a:lnTo>
                    <a:pt x="126" y="81"/>
                  </a:lnTo>
                  <a:lnTo>
                    <a:pt x="103" y="56"/>
                  </a:lnTo>
                  <a:lnTo>
                    <a:pt x="75" y="35"/>
                  </a:lnTo>
                  <a:lnTo>
                    <a:pt x="46" y="16"/>
                  </a:lnTo>
                  <a:lnTo>
                    <a:pt x="13" y="0"/>
                  </a:lnTo>
                  <a:lnTo>
                    <a:pt x="13" y="0"/>
                  </a:lnTo>
                  <a:lnTo>
                    <a:pt x="13" y="1"/>
                  </a:lnTo>
                  <a:lnTo>
                    <a:pt x="8" y="7"/>
                  </a:lnTo>
                  <a:lnTo>
                    <a:pt x="6" y="16"/>
                  </a:lnTo>
                  <a:lnTo>
                    <a:pt x="4" y="26"/>
                  </a:lnTo>
                  <a:lnTo>
                    <a:pt x="2" y="41"/>
                  </a:lnTo>
                  <a:lnTo>
                    <a:pt x="0" y="56"/>
                  </a:lnTo>
                  <a:lnTo>
                    <a:pt x="0" y="73"/>
                  </a:lnTo>
                  <a:lnTo>
                    <a:pt x="0" y="90"/>
                  </a:lnTo>
                  <a:lnTo>
                    <a:pt x="4" y="108"/>
                  </a:lnTo>
                  <a:lnTo>
                    <a:pt x="8" y="12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78" name="Freeform 1202"/>
            <p:cNvSpPr>
              <a:spLocks/>
            </p:cNvSpPr>
            <p:nvPr/>
          </p:nvSpPr>
          <p:spPr bwMode="auto">
            <a:xfrm>
              <a:off x="3052" y="1196"/>
              <a:ext cx="222" cy="161"/>
            </a:xfrm>
            <a:custGeom>
              <a:avLst/>
              <a:gdLst/>
              <a:ahLst/>
              <a:cxnLst>
                <a:cxn ang="0">
                  <a:pos x="231" y="159"/>
                </a:cxn>
                <a:cxn ang="0">
                  <a:pos x="227" y="144"/>
                </a:cxn>
                <a:cxn ang="0">
                  <a:pos x="218" y="128"/>
                </a:cxn>
                <a:cxn ang="0">
                  <a:pos x="214" y="112"/>
                </a:cxn>
                <a:cxn ang="0">
                  <a:pos x="205" y="100"/>
                </a:cxn>
                <a:cxn ang="0">
                  <a:pos x="198" y="87"/>
                </a:cxn>
                <a:cxn ang="0">
                  <a:pos x="189" y="77"/>
                </a:cxn>
                <a:cxn ang="0">
                  <a:pos x="180" y="66"/>
                </a:cxn>
                <a:cxn ang="0">
                  <a:pos x="170" y="59"/>
                </a:cxn>
                <a:cxn ang="0">
                  <a:pos x="159" y="50"/>
                </a:cxn>
                <a:cxn ang="0">
                  <a:pos x="147" y="41"/>
                </a:cxn>
                <a:cxn ang="0">
                  <a:pos x="147" y="41"/>
                </a:cxn>
                <a:cxn ang="0">
                  <a:pos x="132" y="33"/>
                </a:cxn>
                <a:cxn ang="0">
                  <a:pos x="119" y="27"/>
                </a:cxn>
                <a:cxn ang="0">
                  <a:pos x="104" y="20"/>
                </a:cxn>
                <a:cxn ang="0">
                  <a:pos x="90" y="14"/>
                </a:cxn>
                <a:cxn ang="0">
                  <a:pos x="75" y="10"/>
                </a:cxn>
                <a:cxn ang="0">
                  <a:pos x="60" y="6"/>
                </a:cxn>
                <a:cxn ang="0">
                  <a:pos x="46" y="4"/>
                </a:cxn>
                <a:cxn ang="0">
                  <a:pos x="30" y="2"/>
                </a:cxn>
                <a:cxn ang="0">
                  <a:pos x="18" y="0"/>
                </a:cxn>
                <a:cxn ang="0">
                  <a:pos x="5" y="0"/>
                </a:cxn>
                <a:cxn ang="0">
                  <a:pos x="5" y="0"/>
                </a:cxn>
                <a:cxn ang="0">
                  <a:pos x="4" y="2"/>
                </a:cxn>
                <a:cxn ang="0">
                  <a:pos x="4" y="6"/>
                </a:cxn>
                <a:cxn ang="0">
                  <a:pos x="2" y="12"/>
                </a:cxn>
                <a:cxn ang="0">
                  <a:pos x="2" y="20"/>
                </a:cxn>
                <a:cxn ang="0">
                  <a:pos x="0" y="29"/>
                </a:cxn>
                <a:cxn ang="0">
                  <a:pos x="0" y="41"/>
                </a:cxn>
                <a:cxn ang="0">
                  <a:pos x="0" y="52"/>
                </a:cxn>
                <a:cxn ang="0">
                  <a:pos x="2" y="62"/>
                </a:cxn>
                <a:cxn ang="0">
                  <a:pos x="4" y="75"/>
                </a:cxn>
                <a:cxn ang="0">
                  <a:pos x="7" y="85"/>
                </a:cxn>
                <a:cxn ang="0">
                  <a:pos x="231" y="159"/>
                </a:cxn>
              </a:cxnLst>
              <a:rect l="0" t="0" r="r" b="b"/>
              <a:pathLst>
                <a:path w="232" h="160">
                  <a:moveTo>
                    <a:pt x="231" y="159"/>
                  </a:moveTo>
                  <a:lnTo>
                    <a:pt x="227" y="144"/>
                  </a:lnTo>
                  <a:lnTo>
                    <a:pt x="218" y="128"/>
                  </a:lnTo>
                  <a:lnTo>
                    <a:pt x="214" y="112"/>
                  </a:lnTo>
                  <a:lnTo>
                    <a:pt x="205" y="100"/>
                  </a:lnTo>
                  <a:lnTo>
                    <a:pt x="198" y="87"/>
                  </a:lnTo>
                  <a:lnTo>
                    <a:pt x="189" y="77"/>
                  </a:lnTo>
                  <a:lnTo>
                    <a:pt x="180" y="66"/>
                  </a:lnTo>
                  <a:lnTo>
                    <a:pt x="170" y="59"/>
                  </a:lnTo>
                  <a:lnTo>
                    <a:pt x="159" y="50"/>
                  </a:lnTo>
                  <a:lnTo>
                    <a:pt x="147" y="41"/>
                  </a:lnTo>
                  <a:lnTo>
                    <a:pt x="147" y="41"/>
                  </a:lnTo>
                  <a:lnTo>
                    <a:pt x="132" y="33"/>
                  </a:lnTo>
                  <a:lnTo>
                    <a:pt x="119" y="27"/>
                  </a:lnTo>
                  <a:lnTo>
                    <a:pt x="104" y="20"/>
                  </a:lnTo>
                  <a:lnTo>
                    <a:pt x="90" y="14"/>
                  </a:lnTo>
                  <a:lnTo>
                    <a:pt x="75" y="10"/>
                  </a:lnTo>
                  <a:lnTo>
                    <a:pt x="60" y="6"/>
                  </a:lnTo>
                  <a:lnTo>
                    <a:pt x="46" y="4"/>
                  </a:lnTo>
                  <a:lnTo>
                    <a:pt x="30" y="2"/>
                  </a:lnTo>
                  <a:lnTo>
                    <a:pt x="18" y="0"/>
                  </a:lnTo>
                  <a:lnTo>
                    <a:pt x="5" y="0"/>
                  </a:lnTo>
                  <a:lnTo>
                    <a:pt x="5" y="0"/>
                  </a:lnTo>
                  <a:lnTo>
                    <a:pt x="4" y="2"/>
                  </a:lnTo>
                  <a:lnTo>
                    <a:pt x="4" y="6"/>
                  </a:lnTo>
                  <a:lnTo>
                    <a:pt x="2" y="12"/>
                  </a:lnTo>
                  <a:lnTo>
                    <a:pt x="2" y="20"/>
                  </a:lnTo>
                  <a:lnTo>
                    <a:pt x="0" y="29"/>
                  </a:lnTo>
                  <a:lnTo>
                    <a:pt x="0" y="41"/>
                  </a:lnTo>
                  <a:lnTo>
                    <a:pt x="0" y="52"/>
                  </a:lnTo>
                  <a:lnTo>
                    <a:pt x="2" y="62"/>
                  </a:lnTo>
                  <a:lnTo>
                    <a:pt x="4" y="75"/>
                  </a:lnTo>
                  <a:lnTo>
                    <a:pt x="7" y="85"/>
                  </a:lnTo>
                  <a:lnTo>
                    <a:pt x="231" y="159"/>
                  </a:lnTo>
                </a:path>
              </a:pathLst>
            </a:custGeom>
            <a:solidFill>
              <a:srgbClr val="7C6000"/>
            </a:solidFill>
            <a:ln w="9525" cap="rnd">
              <a:noFill/>
              <a:round/>
              <a:headEnd/>
              <a:tailEnd/>
            </a:ln>
            <a:effectLst/>
          </p:spPr>
          <p:txBody>
            <a:bodyPr/>
            <a:lstStyle/>
            <a:p>
              <a:pPr>
                <a:defRPr/>
              </a:pPr>
              <a:endParaRPr lang="en-US" dirty="0"/>
            </a:p>
          </p:txBody>
        </p:sp>
        <p:sp>
          <p:nvSpPr>
            <p:cNvPr id="179" name="Freeform 1203"/>
            <p:cNvSpPr>
              <a:spLocks/>
            </p:cNvSpPr>
            <p:nvPr/>
          </p:nvSpPr>
          <p:spPr bwMode="auto">
            <a:xfrm>
              <a:off x="3052" y="1196"/>
              <a:ext cx="222" cy="161"/>
            </a:xfrm>
            <a:custGeom>
              <a:avLst/>
              <a:gdLst/>
              <a:ahLst/>
              <a:cxnLst>
                <a:cxn ang="0">
                  <a:pos x="231" y="159"/>
                </a:cxn>
                <a:cxn ang="0">
                  <a:pos x="227" y="144"/>
                </a:cxn>
                <a:cxn ang="0">
                  <a:pos x="218" y="128"/>
                </a:cxn>
                <a:cxn ang="0">
                  <a:pos x="214" y="112"/>
                </a:cxn>
                <a:cxn ang="0">
                  <a:pos x="205" y="100"/>
                </a:cxn>
                <a:cxn ang="0">
                  <a:pos x="198" y="87"/>
                </a:cxn>
                <a:cxn ang="0">
                  <a:pos x="189" y="77"/>
                </a:cxn>
                <a:cxn ang="0">
                  <a:pos x="180" y="66"/>
                </a:cxn>
                <a:cxn ang="0">
                  <a:pos x="170" y="59"/>
                </a:cxn>
                <a:cxn ang="0">
                  <a:pos x="159" y="50"/>
                </a:cxn>
                <a:cxn ang="0">
                  <a:pos x="147" y="41"/>
                </a:cxn>
                <a:cxn ang="0">
                  <a:pos x="147" y="41"/>
                </a:cxn>
                <a:cxn ang="0">
                  <a:pos x="132" y="33"/>
                </a:cxn>
                <a:cxn ang="0">
                  <a:pos x="119" y="27"/>
                </a:cxn>
                <a:cxn ang="0">
                  <a:pos x="104" y="20"/>
                </a:cxn>
                <a:cxn ang="0">
                  <a:pos x="90" y="14"/>
                </a:cxn>
                <a:cxn ang="0">
                  <a:pos x="75" y="10"/>
                </a:cxn>
                <a:cxn ang="0">
                  <a:pos x="60" y="6"/>
                </a:cxn>
                <a:cxn ang="0">
                  <a:pos x="46" y="4"/>
                </a:cxn>
                <a:cxn ang="0">
                  <a:pos x="30" y="2"/>
                </a:cxn>
                <a:cxn ang="0">
                  <a:pos x="18" y="0"/>
                </a:cxn>
                <a:cxn ang="0">
                  <a:pos x="5" y="0"/>
                </a:cxn>
                <a:cxn ang="0">
                  <a:pos x="5" y="0"/>
                </a:cxn>
                <a:cxn ang="0">
                  <a:pos x="4" y="2"/>
                </a:cxn>
                <a:cxn ang="0">
                  <a:pos x="4" y="6"/>
                </a:cxn>
                <a:cxn ang="0">
                  <a:pos x="2" y="12"/>
                </a:cxn>
                <a:cxn ang="0">
                  <a:pos x="2" y="20"/>
                </a:cxn>
                <a:cxn ang="0">
                  <a:pos x="0" y="29"/>
                </a:cxn>
                <a:cxn ang="0">
                  <a:pos x="0" y="41"/>
                </a:cxn>
                <a:cxn ang="0">
                  <a:pos x="0" y="52"/>
                </a:cxn>
                <a:cxn ang="0">
                  <a:pos x="2" y="62"/>
                </a:cxn>
                <a:cxn ang="0">
                  <a:pos x="4" y="75"/>
                </a:cxn>
                <a:cxn ang="0">
                  <a:pos x="7" y="85"/>
                </a:cxn>
              </a:cxnLst>
              <a:rect l="0" t="0" r="r" b="b"/>
              <a:pathLst>
                <a:path w="232" h="160">
                  <a:moveTo>
                    <a:pt x="231" y="159"/>
                  </a:moveTo>
                  <a:lnTo>
                    <a:pt x="227" y="144"/>
                  </a:lnTo>
                  <a:lnTo>
                    <a:pt x="218" y="128"/>
                  </a:lnTo>
                  <a:lnTo>
                    <a:pt x="214" y="112"/>
                  </a:lnTo>
                  <a:lnTo>
                    <a:pt x="205" y="100"/>
                  </a:lnTo>
                  <a:lnTo>
                    <a:pt x="198" y="87"/>
                  </a:lnTo>
                  <a:lnTo>
                    <a:pt x="189" y="77"/>
                  </a:lnTo>
                  <a:lnTo>
                    <a:pt x="180" y="66"/>
                  </a:lnTo>
                  <a:lnTo>
                    <a:pt x="170" y="59"/>
                  </a:lnTo>
                  <a:lnTo>
                    <a:pt x="159" y="50"/>
                  </a:lnTo>
                  <a:lnTo>
                    <a:pt x="147" y="41"/>
                  </a:lnTo>
                  <a:lnTo>
                    <a:pt x="147" y="41"/>
                  </a:lnTo>
                  <a:lnTo>
                    <a:pt x="132" y="33"/>
                  </a:lnTo>
                  <a:lnTo>
                    <a:pt x="119" y="27"/>
                  </a:lnTo>
                  <a:lnTo>
                    <a:pt x="104" y="20"/>
                  </a:lnTo>
                  <a:lnTo>
                    <a:pt x="90" y="14"/>
                  </a:lnTo>
                  <a:lnTo>
                    <a:pt x="75" y="10"/>
                  </a:lnTo>
                  <a:lnTo>
                    <a:pt x="60" y="6"/>
                  </a:lnTo>
                  <a:lnTo>
                    <a:pt x="46" y="4"/>
                  </a:lnTo>
                  <a:lnTo>
                    <a:pt x="30" y="2"/>
                  </a:lnTo>
                  <a:lnTo>
                    <a:pt x="18" y="0"/>
                  </a:lnTo>
                  <a:lnTo>
                    <a:pt x="5" y="0"/>
                  </a:lnTo>
                  <a:lnTo>
                    <a:pt x="5" y="0"/>
                  </a:lnTo>
                  <a:lnTo>
                    <a:pt x="4" y="2"/>
                  </a:lnTo>
                  <a:lnTo>
                    <a:pt x="4" y="6"/>
                  </a:lnTo>
                  <a:lnTo>
                    <a:pt x="2" y="12"/>
                  </a:lnTo>
                  <a:lnTo>
                    <a:pt x="2" y="20"/>
                  </a:lnTo>
                  <a:lnTo>
                    <a:pt x="0" y="29"/>
                  </a:lnTo>
                  <a:lnTo>
                    <a:pt x="0" y="41"/>
                  </a:lnTo>
                  <a:lnTo>
                    <a:pt x="0" y="52"/>
                  </a:lnTo>
                  <a:lnTo>
                    <a:pt x="2" y="62"/>
                  </a:lnTo>
                  <a:lnTo>
                    <a:pt x="4" y="75"/>
                  </a:lnTo>
                  <a:lnTo>
                    <a:pt x="7" y="8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80" name="Freeform 1204"/>
            <p:cNvSpPr>
              <a:spLocks/>
            </p:cNvSpPr>
            <p:nvPr/>
          </p:nvSpPr>
          <p:spPr bwMode="auto">
            <a:xfrm>
              <a:off x="3718" y="1690"/>
              <a:ext cx="117" cy="385"/>
            </a:xfrm>
            <a:custGeom>
              <a:avLst/>
              <a:gdLst/>
              <a:ahLst/>
              <a:cxnLst>
                <a:cxn ang="0">
                  <a:pos x="77" y="384"/>
                </a:cxn>
                <a:cxn ang="0">
                  <a:pos x="84" y="363"/>
                </a:cxn>
                <a:cxn ang="0">
                  <a:pos x="93" y="333"/>
                </a:cxn>
                <a:cxn ang="0">
                  <a:pos x="98" y="298"/>
                </a:cxn>
                <a:cxn ang="0">
                  <a:pos x="105" y="257"/>
                </a:cxn>
                <a:cxn ang="0">
                  <a:pos x="109" y="216"/>
                </a:cxn>
                <a:cxn ang="0">
                  <a:pos x="112" y="170"/>
                </a:cxn>
                <a:cxn ang="0">
                  <a:pos x="107" y="123"/>
                </a:cxn>
                <a:cxn ang="0">
                  <a:pos x="98" y="80"/>
                </a:cxn>
                <a:cxn ang="0">
                  <a:pos x="86" y="37"/>
                </a:cxn>
                <a:cxn ang="0">
                  <a:pos x="63" y="0"/>
                </a:cxn>
                <a:cxn ang="0">
                  <a:pos x="63" y="0"/>
                </a:cxn>
                <a:cxn ang="0">
                  <a:pos x="61" y="0"/>
                </a:cxn>
                <a:cxn ang="0">
                  <a:pos x="57" y="6"/>
                </a:cxn>
                <a:cxn ang="0">
                  <a:pos x="50" y="12"/>
                </a:cxn>
                <a:cxn ang="0">
                  <a:pos x="43" y="25"/>
                </a:cxn>
                <a:cxn ang="0">
                  <a:pos x="36" y="37"/>
                </a:cxn>
                <a:cxn ang="0">
                  <a:pos x="25" y="54"/>
                </a:cxn>
                <a:cxn ang="0">
                  <a:pos x="17" y="73"/>
                </a:cxn>
                <a:cxn ang="0">
                  <a:pos x="8" y="94"/>
                </a:cxn>
                <a:cxn ang="0">
                  <a:pos x="4" y="115"/>
                </a:cxn>
                <a:cxn ang="0">
                  <a:pos x="0" y="140"/>
                </a:cxn>
                <a:cxn ang="0">
                  <a:pos x="77" y="384"/>
                </a:cxn>
              </a:cxnLst>
              <a:rect l="0" t="0" r="r" b="b"/>
              <a:pathLst>
                <a:path w="113" h="385">
                  <a:moveTo>
                    <a:pt x="77" y="384"/>
                  </a:moveTo>
                  <a:lnTo>
                    <a:pt x="84" y="363"/>
                  </a:lnTo>
                  <a:lnTo>
                    <a:pt x="93" y="333"/>
                  </a:lnTo>
                  <a:lnTo>
                    <a:pt x="98" y="298"/>
                  </a:lnTo>
                  <a:lnTo>
                    <a:pt x="105" y="257"/>
                  </a:lnTo>
                  <a:lnTo>
                    <a:pt x="109" y="216"/>
                  </a:lnTo>
                  <a:lnTo>
                    <a:pt x="112" y="170"/>
                  </a:lnTo>
                  <a:lnTo>
                    <a:pt x="107" y="123"/>
                  </a:lnTo>
                  <a:lnTo>
                    <a:pt x="98" y="80"/>
                  </a:lnTo>
                  <a:lnTo>
                    <a:pt x="86" y="37"/>
                  </a:lnTo>
                  <a:lnTo>
                    <a:pt x="63" y="0"/>
                  </a:lnTo>
                  <a:lnTo>
                    <a:pt x="63" y="0"/>
                  </a:lnTo>
                  <a:lnTo>
                    <a:pt x="61" y="0"/>
                  </a:lnTo>
                  <a:lnTo>
                    <a:pt x="57" y="6"/>
                  </a:lnTo>
                  <a:lnTo>
                    <a:pt x="50" y="12"/>
                  </a:lnTo>
                  <a:lnTo>
                    <a:pt x="43" y="25"/>
                  </a:lnTo>
                  <a:lnTo>
                    <a:pt x="36" y="37"/>
                  </a:lnTo>
                  <a:lnTo>
                    <a:pt x="25" y="54"/>
                  </a:lnTo>
                  <a:lnTo>
                    <a:pt x="17" y="73"/>
                  </a:lnTo>
                  <a:lnTo>
                    <a:pt x="8" y="94"/>
                  </a:lnTo>
                  <a:lnTo>
                    <a:pt x="4" y="115"/>
                  </a:lnTo>
                  <a:lnTo>
                    <a:pt x="0" y="140"/>
                  </a:lnTo>
                  <a:lnTo>
                    <a:pt x="77" y="384"/>
                  </a:lnTo>
                </a:path>
              </a:pathLst>
            </a:custGeom>
            <a:solidFill>
              <a:srgbClr val="FFD80F"/>
            </a:solidFill>
            <a:ln w="9525" cap="rnd">
              <a:noFill/>
              <a:round/>
              <a:headEnd/>
              <a:tailEnd/>
            </a:ln>
            <a:effectLst/>
          </p:spPr>
          <p:txBody>
            <a:bodyPr/>
            <a:lstStyle/>
            <a:p>
              <a:pPr>
                <a:defRPr/>
              </a:pPr>
              <a:endParaRPr lang="en-US" dirty="0"/>
            </a:p>
          </p:txBody>
        </p:sp>
        <p:sp>
          <p:nvSpPr>
            <p:cNvPr id="181" name="Freeform 1205"/>
            <p:cNvSpPr>
              <a:spLocks/>
            </p:cNvSpPr>
            <p:nvPr/>
          </p:nvSpPr>
          <p:spPr bwMode="auto">
            <a:xfrm>
              <a:off x="3718" y="1690"/>
              <a:ext cx="117" cy="385"/>
            </a:xfrm>
            <a:custGeom>
              <a:avLst/>
              <a:gdLst/>
              <a:ahLst/>
              <a:cxnLst>
                <a:cxn ang="0">
                  <a:pos x="77" y="384"/>
                </a:cxn>
                <a:cxn ang="0">
                  <a:pos x="84" y="363"/>
                </a:cxn>
                <a:cxn ang="0">
                  <a:pos x="93" y="333"/>
                </a:cxn>
                <a:cxn ang="0">
                  <a:pos x="98" y="298"/>
                </a:cxn>
                <a:cxn ang="0">
                  <a:pos x="105" y="257"/>
                </a:cxn>
                <a:cxn ang="0">
                  <a:pos x="109" y="216"/>
                </a:cxn>
                <a:cxn ang="0">
                  <a:pos x="112" y="170"/>
                </a:cxn>
                <a:cxn ang="0">
                  <a:pos x="107" y="123"/>
                </a:cxn>
                <a:cxn ang="0">
                  <a:pos x="98" y="80"/>
                </a:cxn>
                <a:cxn ang="0">
                  <a:pos x="86" y="37"/>
                </a:cxn>
                <a:cxn ang="0">
                  <a:pos x="63" y="0"/>
                </a:cxn>
                <a:cxn ang="0">
                  <a:pos x="63" y="0"/>
                </a:cxn>
                <a:cxn ang="0">
                  <a:pos x="61" y="0"/>
                </a:cxn>
                <a:cxn ang="0">
                  <a:pos x="57" y="6"/>
                </a:cxn>
                <a:cxn ang="0">
                  <a:pos x="50" y="12"/>
                </a:cxn>
                <a:cxn ang="0">
                  <a:pos x="43" y="25"/>
                </a:cxn>
                <a:cxn ang="0">
                  <a:pos x="36" y="37"/>
                </a:cxn>
                <a:cxn ang="0">
                  <a:pos x="25" y="54"/>
                </a:cxn>
                <a:cxn ang="0">
                  <a:pos x="17" y="73"/>
                </a:cxn>
                <a:cxn ang="0">
                  <a:pos x="8" y="94"/>
                </a:cxn>
                <a:cxn ang="0">
                  <a:pos x="4" y="115"/>
                </a:cxn>
                <a:cxn ang="0">
                  <a:pos x="0" y="140"/>
                </a:cxn>
              </a:cxnLst>
              <a:rect l="0" t="0" r="r" b="b"/>
              <a:pathLst>
                <a:path w="113" h="385">
                  <a:moveTo>
                    <a:pt x="77" y="384"/>
                  </a:moveTo>
                  <a:lnTo>
                    <a:pt x="84" y="363"/>
                  </a:lnTo>
                  <a:lnTo>
                    <a:pt x="93" y="333"/>
                  </a:lnTo>
                  <a:lnTo>
                    <a:pt x="98" y="298"/>
                  </a:lnTo>
                  <a:lnTo>
                    <a:pt x="105" y="257"/>
                  </a:lnTo>
                  <a:lnTo>
                    <a:pt x="109" y="216"/>
                  </a:lnTo>
                  <a:lnTo>
                    <a:pt x="112" y="170"/>
                  </a:lnTo>
                  <a:lnTo>
                    <a:pt x="107" y="123"/>
                  </a:lnTo>
                  <a:lnTo>
                    <a:pt x="98" y="80"/>
                  </a:lnTo>
                  <a:lnTo>
                    <a:pt x="86" y="37"/>
                  </a:lnTo>
                  <a:lnTo>
                    <a:pt x="63" y="0"/>
                  </a:lnTo>
                  <a:lnTo>
                    <a:pt x="63" y="0"/>
                  </a:lnTo>
                  <a:lnTo>
                    <a:pt x="61" y="0"/>
                  </a:lnTo>
                  <a:lnTo>
                    <a:pt x="57" y="6"/>
                  </a:lnTo>
                  <a:lnTo>
                    <a:pt x="50" y="12"/>
                  </a:lnTo>
                  <a:lnTo>
                    <a:pt x="43" y="25"/>
                  </a:lnTo>
                  <a:lnTo>
                    <a:pt x="36" y="37"/>
                  </a:lnTo>
                  <a:lnTo>
                    <a:pt x="25" y="54"/>
                  </a:lnTo>
                  <a:lnTo>
                    <a:pt x="17" y="73"/>
                  </a:lnTo>
                  <a:lnTo>
                    <a:pt x="8" y="94"/>
                  </a:lnTo>
                  <a:lnTo>
                    <a:pt x="4" y="115"/>
                  </a:lnTo>
                  <a:lnTo>
                    <a:pt x="0" y="14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82" name="Freeform 1206"/>
            <p:cNvSpPr>
              <a:spLocks/>
            </p:cNvSpPr>
            <p:nvPr/>
          </p:nvSpPr>
          <p:spPr bwMode="auto">
            <a:xfrm>
              <a:off x="3619" y="1536"/>
              <a:ext cx="148" cy="331"/>
            </a:xfrm>
            <a:custGeom>
              <a:avLst/>
              <a:gdLst/>
              <a:ahLst/>
              <a:cxnLst>
                <a:cxn ang="0">
                  <a:pos x="141" y="330"/>
                </a:cxn>
                <a:cxn ang="0">
                  <a:pos x="145" y="309"/>
                </a:cxn>
                <a:cxn ang="0">
                  <a:pos x="147" y="280"/>
                </a:cxn>
                <a:cxn ang="0">
                  <a:pos x="150" y="248"/>
                </a:cxn>
                <a:cxn ang="0">
                  <a:pos x="150" y="212"/>
                </a:cxn>
                <a:cxn ang="0">
                  <a:pos x="145" y="174"/>
                </a:cxn>
                <a:cxn ang="0">
                  <a:pos x="140" y="136"/>
                </a:cxn>
                <a:cxn ang="0">
                  <a:pos x="129" y="99"/>
                </a:cxn>
                <a:cxn ang="0">
                  <a:pos x="114" y="62"/>
                </a:cxn>
                <a:cxn ang="0">
                  <a:pos x="92" y="29"/>
                </a:cxn>
                <a:cxn ang="0">
                  <a:pos x="67" y="0"/>
                </a:cxn>
                <a:cxn ang="0">
                  <a:pos x="67" y="0"/>
                </a:cxn>
                <a:cxn ang="0">
                  <a:pos x="65" y="0"/>
                </a:cxn>
                <a:cxn ang="0">
                  <a:pos x="61" y="4"/>
                </a:cxn>
                <a:cxn ang="0">
                  <a:pos x="55" y="11"/>
                </a:cxn>
                <a:cxn ang="0">
                  <a:pos x="44" y="16"/>
                </a:cxn>
                <a:cxn ang="0">
                  <a:pos x="36" y="27"/>
                </a:cxn>
                <a:cxn ang="0">
                  <a:pos x="25" y="37"/>
                </a:cxn>
                <a:cxn ang="0">
                  <a:pos x="16" y="50"/>
                </a:cxn>
                <a:cxn ang="0">
                  <a:pos x="8" y="62"/>
                </a:cxn>
                <a:cxn ang="0">
                  <a:pos x="4" y="75"/>
                </a:cxn>
                <a:cxn ang="0">
                  <a:pos x="0" y="88"/>
                </a:cxn>
                <a:cxn ang="0">
                  <a:pos x="141" y="330"/>
                </a:cxn>
              </a:cxnLst>
              <a:rect l="0" t="0" r="r" b="b"/>
              <a:pathLst>
                <a:path w="151" h="331">
                  <a:moveTo>
                    <a:pt x="141" y="330"/>
                  </a:moveTo>
                  <a:lnTo>
                    <a:pt x="145" y="309"/>
                  </a:lnTo>
                  <a:lnTo>
                    <a:pt x="147" y="280"/>
                  </a:lnTo>
                  <a:lnTo>
                    <a:pt x="150" y="248"/>
                  </a:lnTo>
                  <a:lnTo>
                    <a:pt x="150" y="212"/>
                  </a:lnTo>
                  <a:lnTo>
                    <a:pt x="145" y="174"/>
                  </a:lnTo>
                  <a:lnTo>
                    <a:pt x="140" y="136"/>
                  </a:lnTo>
                  <a:lnTo>
                    <a:pt x="129" y="99"/>
                  </a:lnTo>
                  <a:lnTo>
                    <a:pt x="114" y="62"/>
                  </a:lnTo>
                  <a:lnTo>
                    <a:pt x="92" y="29"/>
                  </a:lnTo>
                  <a:lnTo>
                    <a:pt x="67" y="0"/>
                  </a:lnTo>
                  <a:lnTo>
                    <a:pt x="67" y="0"/>
                  </a:lnTo>
                  <a:lnTo>
                    <a:pt x="65" y="0"/>
                  </a:lnTo>
                  <a:lnTo>
                    <a:pt x="61" y="4"/>
                  </a:lnTo>
                  <a:lnTo>
                    <a:pt x="55" y="11"/>
                  </a:lnTo>
                  <a:lnTo>
                    <a:pt x="44" y="16"/>
                  </a:lnTo>
                  <a:lnTo>
                    <a:pt x="36" y="27"/>
                  </a:lnTo>
                  <a:lnTo>
                    <a:pt x="25" y="37"/>
                  </a:lnTo>
                  <a:lnTo>
                    <a:pt x="16" y="50"/>
                  </a:lnTo>
                  <a:lnTo>
                    <a:pt x="8" y="62"/>
                  </a:lnTo>
                  <a:lnTo>
                    <a:pt x="4" y="75"/>
                  </a:lnTo>
                  <a:lnTo>
                    <a:pt x="0" y="88"/>
                  </a:lnTo>
                  <a:lnTo>
                    <a:pt x="141" y="330"/>
                  </a:lnTo>
                </a:path>
              </a:pathLst>
            </a:custGeom>
            <a:solidFill>
              <a:srgbClr val="FFD80F"/>
            </a:solidFill>
            <a:ln w="9525" cap="rnd">
              <a:noFill/>
              <a:round/>
              <a:headEnd/>
              <a:tailEnd/>
            </a:ln>
            <a:effectLst/>
          </p:spPr>
          <p:txBody>
            <a:bodyPr/>
            <a:lstStyle/>
            <a:p>
              <a:pPr>
                <a:defRPr/>
              </a:pPr>
              <a:endParaRPr lang="en-US" dirty="0"/>
            </a:p>
          </p:txBody>
        </p:sp>
        <p:sp>
          <p:nvSpPr>
            <p:cNvPr id="183" name="Freeform 1207"/>
            <p:cNvSpPr>
              <a:spLocks/>
            </p:cNvSpPr>
            <p:nvPr/>
          </p:nvSpPr>
          <p:spPr bwMode="auto">
            <a:xfrm>
              <a:off x="3619" y="1536"/>
              <a:ext cx="148" cy="331"/>
            </a:xfrm>
            <a:custGeom>
              <a:avLst/>
              <a:gdLst/>
              <a:ahLst/>
              <a:cxnLst>
                <a:cxn ang="0">
                  <a:pos x="141" y="330"/>
                </a:cxn>
                <a:cxn ang="0">
                  <a:pos x="145" y="309"/>
                </a:cxn>
                <a:cxn ang="0">
                  <a:pos x="147" y="280"/>
                </a:cxn>
                <a:cxn ang="0">
                  <a:pos x="150" y="248"/>
                </a:cxn>
                <a:cxn ang="0">
                  <a:pos x="150" y="212"/>
                </a:cxn>
                <a:cxn ang="0">
                  <a:pos x="145" y="174"/>
                </a:cxn>
                <a:cxn ang="0">
                  <a:pos x="140" y="136"/>
                </a:cxn>
                <a:cxn ang="0">
                  <a:pos x="129" y="99"/>
                </a:cxn>
                <a:cxn ang="0">
                  <a:pos x="114" y="62"/>
                </a:cxn>
                <a:cxn ang="0">
                  <a:pos x="92" y="29"/>
                </a:cxn>
                <a:cxn ang="0">
                  <a:pos x="67" y="0"/>
                </a:cxn>
                <a:cxn ang="0">
                  <a:pos x="67" y="0"/>
                </a:cxn>
                <a:cxn ang="0">
                  <a:pos x="65" y="0"/>
                </a:cxn>
                <a:cxn ang="0">
                  <a:pos x="61" y="4"/>
                </a:cxn>
                <a:cxn ang="0">
                  <a:pos x="55" y="11"/>
                </a:cxn>
                <a:cxn ang="0">
                  <a:pos x="44" y="16"/>
                </a:cxn>
                <a:cxn ang="0">
                  <a:pos x="36" y="27"/>
                </a:cxn>
                <a:cxn ang="0">
                  <a:pos x="25" y="37"/>
                </a:cxn>
                <a:cxn ang="0">
                  <a:pos x="16" y="50"/>
                </a:cxn>
                <a:cxn ang="0">
                  <a:pos x="8" y="62"/>
                </a:cxn>
                <a:cxn ang="0">
                  <a:pos x="4" y="75"/>
                </a:cxn>
                <a:cxn ang="0">
                  <a:pos x="0" y="88"/>
                </a:cxn>
              </a:cxnLst>
              <a:rect l="0" t="0" r="r" b="b"/>
              <a:pathLst>
                <a:path w="151" h="331">
                  <a:moveTo>
                    <a:pt x="141" y="330"/>
                  </a:moveTo>
                  <a:lnTo>
                    <a:pt x="145" y="309"/>
                  </a:lnTo>
                  <a:lnTo>
                    <a:pt x="147" y="280"/>
                  </a:lnTo>
                  <a:lnTo>
                    <a:pt x="150" y="248"/>
                  </a:lnTo>
                  <a:lnTo>
                    <a:pt x="150" y="212"/>
                  </a:lnTo>
                  <a:lnTo>
                    <a:pt x="145" y="174"/>
                  </a:lnTo>
                  <a:lnTo>
                    <a:pt x="140" y="136"/>
                  </a:lnTo>
                  <a:lnTo>
                    <a:pt x="129" y="99"/>
                  </a:lnTo>
                  <a:lnTo>
                    <a:pt x="114" y="62"/>
                  </a:lnTo>
                  <a:lnTo>
                    <a:pt x="92" y="29"/>
                  </a:lnTo>
                  <a:lnTo>
                    <a:pt x="67" y="0"/>
                  </a:lnTo>
                  <a:lnTo>
                    <a:pt x="67" y="0"/>
                  </a:lnTo>
                  <a:lnTo>
                    <a:pt x="65" y="0"/>
                  </a:lnTo>
                  <a:lnTo>
                    <a:pt x="61" y="4"/>
                  </a:lnTo>
                  <a:lnTo>
                    <a:pt x="55" y="11"/>
                  </a:lnTo>
                  <a:lnTo>
                    <a:pt x="44" y="16"/>
                  </a:lnTo>
                  <a:lnTo>
                    <a:pt x="36" y="27"/>
                  </a:lnTo>
                  <a:lnTo>
                    <a:pt x="25" y="37"/>
                  </a:lnTo>
                  <a:lnTo>
                    <a:pt x="16" y="50"/>
                  </a:lnTo>
                  <a:lnTo>
                    <a:pt x="8" y="62"/>
                  </a:lnTo>
                  <a:lnTo>
                    <a:pt x="4" y="75"/>
                  </a:lnTo>
                  <a:lnTo>
                    <a:pt x="0" y="88"/>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84" name="Freeform 1208"/>
            <p:cNvSpPr>
              <a:spLocks/>
            </p:cNvSpPr>
            <p:nvPr/>
          </p:nvSpPr>
          <p:spPr bwMode="auto">
            <a:xfrm>
              <a:off x="3545" y="1444"/>
              <a:ext cx="144" cy="269"/>
            </a:xfrm>
            <a:custGeom>
              <a:avLst/>
              <a:gdLst/>
              <a:ahLst/>
              <a:cxnLst>
                <a:cxn ang="0">
                  <a:pos x="131" y="270"/>
                </a:cxn>
                <a:cxn ang="0">
                  <a:pos x="135" y="253"/>
                </a:cxn>
                <a:cxn ang="0">
                  <a:pos x="137" y="231"/>
                </a:cxn>
                <a:cxn ang="0">
                  <a:pos x="140" y="203"/>
                </a:cxn>
                <a:cxn ang="0">
                  <a:pos x="137" y="175"/>
                </a:cxn>
                <a:cxn ang="0">
                  <a:pos x="133" y="143"/>
                </a:cxn>
                <a:cxn ang="0">
                  <a:pos x="126" y="111"/>
                </a:cxn>
                <a:cxn ang="0">
                  <a:pos x="116" y="80"/>
                </a:cxn>
                <a:cxn ang="0">
                  <a:pos x="103" y="50"/>
                </a:cxn>
                <a:cxn ang="0">
                  <a:pos x="84" y="23"/>
                </a:cxn>
                <a:cxn ang="0">
                  <a:pos x="61" y="0"/>
                </a:cxn>
                <a:cxn ang="0">
                  <a:pos x="61" y="0"/>
                </a:cxn>
                <a:cxn ang="0">
                  <a:pos x="55" y="4"/>
                </a:cxn>
                <a:cxn ang="0">
                  <a:pos x="46" y="9"/>
                </a:cxn>
                <a:cxn ang="0">
                  <a:pos x="40" y="16"/>
                </a:cxn>
                <a:cxn ang="0">
                  <a:pos x="31" y="23"/>
                </a:cxn>
                <a:cxn ang="0">
                  <a:pos x="23" y="31"/>
                </a:cxn>
                <a:cxn ang="0">
                  <a:pos x="15" y="41"/>
                </a:cxn>
                <a:cxn ang="0">
                  <a:pos x="8" y="52"/>
                </a:cxn>
                <a:cxn ang="0">
                  <a:pos x="4" y="65"/>
                </a:cxn>
                <a:cxn ang="0">
                  <a:pos x="0" y="80"/>
                </a:cxn>
                <a:cxn ang="0">
                  <a:pos x="0" y="99"/>
                </a:cxn>
                <a:cxn ang="0">
                  <a:pos x="131" y="270"/>
                </a:cxn>
              </a:cxnLst>
              <a:rect l="0" t="0" r="r" b="b"/>
              <a:pathLst>
                <a:path w="141" h="271">
                  <a:moveTo>
                    <a:pt x="131" y="270"/>
                  </a:moveTo>
                  <a:lnTo>
                    <a:pt x="135" y="253"/>
                  </a:lnTo>
                  <a:lnTo>
                    <a:pt x="137" y="231"/>
                  </a:lnTo>
                  <a:lnTo>
                    <a:pt x="140" y="203"/>
                  </a:lnTo>
                  <a:lnTo>
                    <a:pt x="137" y="175"/>
                  </a:lnTo>
                  <a:lnTo>
                    <a:pt x="133" y="143"/>
                  </a:lnTo>
                  <a:lnTo>
                    <a:pt x="126" y="111"/>
                  </a:lnTo>
                  <a:lnTo>
                    <a:pt x="116" y="80"/>
                  </a:lnTo>
                  <a:lnTo>
                    <a:pt x="103" y="50"/>
                  </a:lnTo>
                  <a:lnTo>
                    <a:pt x="84" y="23"/>
                  </a:lnTo>
                  <a:lnTo>
                    <a:pt x="61" y="0"/>
                  </a:lnTo>
                  <a:lnTo>
                    <a:pt x="61" y="0"/>
                  </a:lnTo>
                  <a:lnTo>
                    <a:pt x="55" y="4"/>
                  </a:lnTo>
                  <a:lnTo>
                    <a:pt x="46" y="9"/>
                  </a:lnTo>
                  <a:lnTo>
                    <a:pt x="40" y="16"/>
                  </a:lnTo>
                  <a:lnTo>
                    <a:pt x="31" y="23"/>
                  </a:lnTo>
                  <a:lnTo>
                    <a:pt x="23" y="31"/>
                  </a:lnTo>
                  <a:lnTo>
                    <a:pt x="15" y="41"/>
                  </a:lnTo>
                  <a:lnTo>
                    <a:pt x="8" y="52"/>
                  </a:lnTo>
                  <a:lnTo>
                    <a:pt x="4" y="65"/>
                  </a:lnTo>
                  <a:lnTo>
                    <a:pt x="0" y="80"/>
                  </a:lnTo>
                  <a:lnTo>
                    <a:pt x="0" y="99"/>
                  </a:lnTo>
                  <a:lnTo>
                    <a:pt x="131" y="270"/>
                  </a:lnTo>
                </a:path>
              </a:pathLst>
            </a:custGeom>
            <a:solidFill>
              <a:srgbClr val="FFD80F"/>
            </a:solidFill>
            <a:ln w="9525" cap="rnd">
              <a:noFill/>
              <a:round/>
              <a:headEnd/>
              <a:tailEnd/>
            </a:ln>
            <a:effectLst/>
          </p:spPr>
          <p:txBody>
            <a:bodyPr/>
            <a:lstStyle/>
            <a:p>
              <a:pPr>
                <a:defRPr/>
              </a:pPr>
              <a:endParaRPr lang="en-US" dirty="0"/>
            </a:p>
          </p:txBody>
        </p:sp>
        <p:sp>
          <p:nvSpPr>
            <p:cNvPr id="185" name="Freeform 1209"/>
            <p:cNvSpPr>
              <a:spLocks/>
            </p:cNvSpPr>
            <p:nvPr/>
          </p:nvSpPr>
          <p:spPr bwMode="auto">
            <a:xfrm>
              <a:off x="3545" y="1444"/>
              <a:ext cx="144" cy="269"/>
            </a:xfrm>
            <a:custGeom>
              <a:avLst/>
              <a:gdLst/>
              <a:ahLst/>
              <a:cxnLst>
                <a:cxn ang="0">
                  <a:pos x="131" y="270"/>
                </a:cxn>
                <a:cxn ang="0">
                  <a:pos x="135" y="253"/>
                </a:cxn>
                <a:cxn ang="0">
                  <a:pos x="137" y="231"/>
                </a:cxn>
                <a:cxn ang="0">
                  <a:pos x="140" y="203"/>
                </a:cxn>
                <a:cxn ang="0">
                  <a:pos x="137" y="175"/>
                </a:cxn>
                <a:cxn ang="0">
                  <a:pos x="133" y="143"/>
                </a:cxn>
                <a:cxn ang="0">
                  <a:pos x="126" y="111"/>
                </a:cxn>
                <a:cxn ang="0">
                  <a:pos x="116" y="80"/>
                </a:cxn>
                <a:cxn ang="0">
                  <a:pos x="103" y="50"/>
                </a:cxn>
                <a:cxn ang="0">
                  <a:pos x="84" y="23"/>
                </a:cxn>
                <a:cxn ang="0">
                  <a:pos x="61" y="0"/>
                </a:cxn>
                <a:cxn ang="0">
                  <a:pos x="61" y="0"/>
                </a:cxn>
                <a:cxn ang="0">
                  <a:pos x="55" y="4"/>
                </a:cxn>
                <a:cxn ang="0">
                  <a:pos x="46" y="9"/>
                </a:cxn>
                <a:cxn ang="0">
                  <a:pos x="40" y="16"/>
                </a:cxn>
                <a:cxn ang="0">
                  <a:pos x="31" y="23"/>
                </a:cxn>
                <a:cxn ang="0">
                  <a:pos x="23" y="31"/>
                </a:cxn>
                <a:cxn ang="0">
                  <a:pos x="15" y="41"/>
                </a:cxn>
                <a:cxn ang="0">
                  <a:pos x="8" y="52"/>
                </a:cxn>
                <a:cxn ang="0">
                  <a:pos x="4" y="65"/>
                </a:cxn>
                <a:cxn ang="0">
                  <a:pos x="0" y="80"/>
                </a:cxn>
                <a:cxn ang="0">
                  <a:pos x="0" y="99"/>
                </a:cxn>
              </a:cxnLst>
              <a:rect l="0" t="0" r="r" b="b"/>
              <a:pathLst>
                <a:path w="141" h="271">
                  <a:moveTo>
                    <a:pt x="131" y="270"/>
                  </a:moveTo>
                  <a:lnTo>
                    <a:pt x="135" y="253"/>
                  </a:lnTo>
                  <a:lnTo>
                    <a:pt x="137" y="231"/>
                  </a:lnTo>
                  <a:lnTo>
                    <a:pt x="140" y="203"/>
                  </a:lnTo>
                  <a:lnTo>
                    <a:pt x="137" y="175"/>
                  </a:lnTo>
                  <a:lnTo>
                    <a:pt x="133" y="143"/>
                  </a:lnTo>
                  <a:lnTo>
                    <a:pt x="126" y="111"/>
                  </a:lnTo>
                  <a:lnTo>
                    <a:pt x="116" y="80"/>
                  </a:lnTo>
                  <a:lnTo>
                    <a:pt x="103" y="50"/>
                  </a:lnTo>
                  <a:lnTo>
                    <a:pt x="84" y="23"/>
                  </a:lnTo>
                  <a:lnTo>
                    <a:pt x="61" y="0"/>
                  </a:lnTo>
                  <a:lnTo>
                    <a:pt x="61" y="0"/>
                  </a:lnTo>
                  <a:lnTo>
                    <a:pt x="55" y="4"/>
                  </a:lnTo>
                  <a:lnTo>
                    <a:pt x="46" y="9"/>
                  </a:lnTo>
                  <a:lnTo>
                    <a:pt x="40" y="16"/>
                  </a:lnTo>
                  <a:lnTo>
                    <a:pt x="31" y="23"/>
                  </a:lnTo>
                  <a:lnTo>
                    <a:pt x="23" y="31"/>
                  </a:lnTo>
                  <a:lnTo>
                    <a:pt x="15" y="41"/>
                  </a:lnTo>
                  <a:lnTo>
                    <a:pt x="8" y="52"/>
                  </a:lnTo>
                  <a:lnTo>
                    <a:pt x="4" y="65"/>
                  </a:lnTo>
                  <a:lnTo>
                    <a:pt x="0" y="80"/>
                  </a:lnTo>
                  <a:lnTo>
                    <a:pt x="0" y="9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86" name="Freeform 1210"/>
            <p:cNvSpPr>
              <a:spLocks/>
            </p:cNvSpPr>
            <p:nvPr/>
          </p:nvSpPr>
          <p:spPr bwMode="auto">
            <a:xfrm>
              <a:off x="3338" y="1318"/>
              <a:ext cx="252" cy="270"/>
            </a:xfrm>
            <a:custGeom>
              <a:avLst/>
              <a:gdLst/>
              <a:ahLst/>
              <a:cxnLst>
                <a:cxn ang="0">
                  <a:pos x="246" y="269"/>
                </a:cxn>
                <a:cxn ang="0">
                  <a:pos x="248" y="252"/>
                </a:cxn>
                <a:cxn ang="0">
                  <a:pos x="251" y="233"/>
                </a:cxn>
                <a:cxn ang="0">
                  <a:pos x="248" y="210"/>
                </a:cxn>
                <a:cxn ang="0">
                  <a:pos x="246" y="187"/>
                </a:cxn>
                <a:cxn ang="0">
                  <a:pos x="244" y="163"/>
                </a:cxn>
                <a:cxn ang="0">
                  <a:pos x="237" y="140"/>
                </a:cxn>
                <a:cxn ang="0">
                  <a:pos x="231" y="115"/>
                </a:cxn>
                <a:cxn ang="0">
                  <a:pos x="221" y="94"/>
                </a:cxn>
                <a:cxn ang="0">
                  <a:pos x="210" y="73"/>
                </a:cxn>
                <a:cxn ang="0">
                  <a:pos x="198" y="52"/>
                </a:cxn>
                <a:cxn ang="0">
                  <a:pos x="198" y="52"/>
                </a:cxn>
                <a:cxn ang="0">
                  <a:pos x="182" y="38"/>
                </a:cxn>
                <a:cxn ang="0">
                  <a:pos x="166" y="25"/>
                </a:cxn>
                <a:cxn ang="0">
                  <a:pos x="150" y="15"/>
                </a:cxn>
                <a:cxn ang="0">
                  <a:pos x="136" y="8"/>
                </a:cxn>
                <a:cxn ang="0">
                  <a:pos x="119" y="4"/>
                </a:cxn>
                <a:cxn ang="0">
                  <a:pos x="102" y="0"/>
                </a:cxn>
                <a:cxn ang="0">
                  <a:pos x="85" y="0"/>
                </a:cxn>
                <a:cxn ang="0">
                  <a:pos x="71" y="2"/>
                </a:cxn>
                <a:cxn ang="0">
                  <a:pos x="56" y="4"/>
                </a:cxn>
                <a:cxn ang="0">
                  <a:pos x="41" y="8"/>
                </a:cxn>
                <a:cxn ang="0">
                  <a:pos x="41" y="8"/>
                </a:cxn>
                <a:cxn ang="0">
                  <a:pos x="39" y="10"/>
                </a:cxn>
                <a:cxn ang="0">
                  <a:pos x="35" y="13"/>
                </a:cxn>
                <a:cxn ang="0">
                  <a:pos x="30" y="18"/>
                </a:cxn>
                <a:cxn ang="0">
                  <a:pos x="25" y="27"/>
                </a:cxn>
                <a:cxn ang="0">
                  <a:pos x="18" y="36"/>
                </a:cxn>
                <a:cxn ang="0">
                  <a:pos x="12" y="46"/>
                </a:cxn>
                <a:cxn ang="0">
                  <a:pos x="5" y="57"/>
                </a:cxn>
                <a:cxn ang="0">
                  <a:pos x="1" y="69"/>
                </a:cxn>
                <a:cxn ang="0">
                  <a:pos x="0" y="82"/>
                </a:cxn>
                <a:cxn ang="0">
                  <a:pos x="0" y="94"/>
                </a:cxn>
                <a:cxn ang="0">
                  <a:pos x="246" y="269"/>
                </a:cxn>
              </a:cxnLst>
              <a:rect l="0" t="0" r="r" b="b"/>
              <a:pathLst>
                <a:path w="252" h="270">
                  <a:moveTo>
                    <a:pt x="246" y="269"/>
                  </a:moveTo>
                  <a:lnTo>
                    <a:pt x="248" y="252"/>
                  </a:lnTo>
                  <a:lnTo>
                    <a:pt x="251" y="233"/>
                  </a:lnTo>
                  <a:lnTo>
                    <a:pt x="248" y="210"/>
                  </a:lnTo>
                  <a:lnTo>
                    <a:pt x="246" y="187"/>
                  </a:lnTo>
                  <a:lnTo>
                    <a:pt x="244" y="163"/>
                  </a:lnTo>
                  <a:lnTo>
                    <a:pt x="237" y="140"/>
                  </a:lnTo>
                  <a:lnTo>
                    <a:pt x="231" y="115"/>
                  </a:lnTo>
                  <a:lnTo>
                    <a:pt x="221" y="94"/>
                  </a:lnTo>
                  <a:lnTo>
                    <a:pt x="210" y="73"/>
                  </a:lnTo>
                  <a:lnTo>
                    <a:pt x="198" y="52"/>
                  </a:lnTo>
                  <a:lnTo>
                    <a:pt x="198" y="52"/>
                  </a:lnTo>
                  <a:lnTo>
                    <a:pt x="182" y="38"/>
                  </a:lnTo>
                  <a:lnTo>
                    <a:pt x="166" y="25"/>
                  </a:lnTo>
                  <a:lnTo>
                    <a:pt x="150" y="15"/>
                  </a:lnTo>
                  <a:lnTo>
                    <a:pt x="136" y="8"/>
                  </a:lnTo>
                  <a:lnTo>
                    <a:pt x="119" y="4"/>
                  </a:lnTo>
                  <a:lnTo>
                    <a:pt x="102" y="0"/>
                  </a:lnTo>
                  <a:lnTo>
                    <a:pt x="85" y="0"/>
                  </a:lnTo>
                  <a:lnTo>
                    <a:pt x="71" y="2"/>
                  </a:lnTo>
                  <a:lnTo>
                    <a:pt x="56" y="4"/>
                  </a:lnTo>
                  <a:lnTo>
                    <a:pt x="41" y="8"/>
                  </a:lnTo>
                  <a:lnTo>
                    <a:pt x="41" y="8"/>
                  </a:lnTo>
                  <a:lnTo>
                    <a:pt x="39" y="10"/>
                  </a:lnTo>
                  <a:lnTo>
                    <a:pt x="35" y="13"/>
                  </a:lnTo>
                  <a:lnTo>
                    <a:pt x="30" y="18"/>
                  </a:lnTo>
                  <a:lnTo>
                    <a:pt x="25" y="27"/>
                  </a:lnTo>
                  <a:lnTo>
                    <a:pt x="18" y="36"/>
                  </a:lnTo>
                  <a:lnTo>
                    <a:pt x="12" y="46"/>
                  </a:lnTo>
                  <a:lnTo>
                    <a:pt x="5" y="57"/>
                  </a:lnTo>
                  <a:lnTo>
                    <a:pt x="1" y="69"/>
                  </a:lnTo>
                  <a:lnTo>
                    <a:pt x="0" y="82"/>
                  </a:lnTo>
                  <a:lnTo>
                    <a:pt x="0" y="94"/>
                  </a:lnTo>
                  <a:lnTo>
                    <a:pt x="246" y="269"/>
                  </a:lnTo>
                </a:path>
              </a:pathLst>
            </a:custGeom>
            <a:solidFill>
              <a:srgbClr val="FFD80F"/>
            </a:solidFill>
            <a:ln w="9525" cap="rnd">
              <a:noFill/>
              <a:round/>
              <a:headEnd/>
              <a:tailEnd/>
            </a:ln>
            <a:effectLst/>
          </p:spPr>
          <p:txBody>
            <a:bodyPr/>
            <a:lstStyle/>
            <a:p>
              <a:pPr>
                <a:defRPr/>
              </a:pPr>
              <a:endParaRPr lang="en-US" dirty="0"/>
            </a:p>
          </p:txBody>
        </p:sp>
        <p:sp>
          <p:nvSpPr>
            <p:cNvPr id="187" name="Freeform 1211"/>
            <p:cNvSpPr>
              <a:spLocks/>
            </p:cNvSpPr>
            <p:nvPr/>
          </p:nvSpPr>
          <p:spPr bwMode="auto">
            <a:xfrm>
              <a:off x="3338" y="1318"/>
              <a:ext cx="252" cy="270"/>
            </a:xfrm>
            <a:custGeom>
              <a:avLst/>
              <a:gdLst/>
              <a:ahLst/>
              <a:cxnLst>
                <a:cxn ang="0">
                  <a:pos x="246" y="269"/>
                </a:cxn>
                <a:cxn ang="0">
                  <a:pos x="248" y="252"/>
                </a:cxn>
                <a:cxn ang="0">
                  <a:pos x="251" y="233"/>
                </a:cxn>
                <a:cxn ang="0">
                  <a:pos x="248" y="210"/>
                </a:cxn>
                <a:cxn ang="0">
                  <a:pos x="246" y="187"/>
                </a:cxn>
                <a:cxn ang="0">
                  <a:pos x="244" y="163"/>
                </a:cxn>
                <a:cxn ang="0">
                  <a:pos x="237" y="140"/>
                </a:cxn>
                <a:cxn ang="0">
                  <a:pos x="231" y="115"/>
                </a:cxn>
                <a:cxn ang="0">
                  <a:pos x="221" y="94"/>
                </a:cxn>
                <a:cxn ang="0">
                  <a:pos x="210" y="73"/>
                </a:cxn>
                <a:cxn ang="0">
                  <a:pos x="198" y="52"/>
                </a:cxn>
                <a:cxn ang="0">
                  <a:pos x="198" y="52"/>
                </a:cxn>
                <a:cxn ang="0">
                  <a:pos x="182" y="38"/>
                </a:cxn>
                <a:cxn ang="0">
                  <a:pos x="166" y="25"/>
                </a:cxn>
                <a:cxn ang="0">
                  <a:pos x="150" y="15"/>
                </a:cxn>
                <a:cxn ang="0">
                  <a:pos x="136" y="8"/>
                </a:cxn>
                <a:cxn ang="0">
                  <a:pos x="119" y="4"/>
                </a:cxn>
                <a:cxn ang="0">
                  <a:pos x="102" y="0"/>
                </a:cxn>
                <a:cxn ang="0">
                  <a:pos x="85" y="0"/>
                </a:cxn>
                <a:cxn ang="0">
                  <a:pos x="71" y="2"/>
                </a:cxn>
                <a:cxn ang="0">
                  <a:pos x="56" y="4"/>
                </a:cxn>
                <a:cxn ang="0">
                  <a:pos x="41" y="8"/>
                </a:cxn>
                <a:cxn ang="0">
                  <a:pos x="41" y="8"/>
                </a:cxn>
                <a:cxn ang="0">
                  <a:pos x="39" y="10"/>
                </a:cxn>
                <a:cxn ang="0">
                  <a:pos x="35" y="13"/>
                </a:cxn>
                <a:cxn ang="0">
                  <a:pos x="30" y="18"/>
                </a:cxn>
                <a:cxn ang="0">
                  <a:pos x="25" y="27"/>
                </a:cxn>
                <a:cxn ang="0">
                  <a:pos x="18" y="36"/>
                </a:cxn>
                <a:cxn ang="0">
                  <a:pos x="12" y="46"/>
                </a:cxn>
                <a:cxn ang="0">
                  <a:pos x="5" y="57"/>
                </a:cxn>
                <a:cxn ang="0">
                  <a:pos x="1" y="69"/>
                </a:cxn>
                <a:cxn ang="0">
                  <a:pos x="0" y="82"/>
                </a:cxn>
                <a:cxn ang="0">
                  <a:pos x="0" y="94"/>
                </a:cxn>
              </a:cxnLst>
              <a:rect l="0" t="0" r="r" b="b"/>
              <a:pathLst>
                <a:path w="252" h="270">
                  <a:moveTo>
                    <a:pt x="246" y="269"/>
                  </a:moveTo>
                  <a:lnTo>
                    <a:pt x="248" y="252"/>
                  </a:lnTo>
                  <a:lnTo>
                    <a:pt x="251" y="233"/>
                  </a:lnTo>
                  <a:lnTo>
                    <a:pt x="248" y="210"/>
                  </a:lnTo>
                  <a:lnTo>
                    <a:pt x="246" y="187"/>
                  </a:lnTo>
                  <a:lnTo>
                    <a:pt x="244" y="163"/>
                  </a:lnTo>
                  <a:lnTo>
                    <a:pt x="237" y="140"/>
                  </a:lnTo>
                  <a:lnTo>
                    <a:pt x="231" y="115"/>
                  </a:lnTo>
                  <a:lnTo>
                    <a:pt x="221" y="94"/>
                  </a:lnTo>
                  <a:lnTo>
                    <a:pt x="210" y="73"/>
                  </a:lnTo>
                  <a:lnTo>
                    <a:pt x="198" y="52"/>
                  </a:lnTo>
                  <a:lnTo>
                    <a:pt x="198" y="52"/>
                  </a:lnTo>
                  <a:lnTo>
                    <a:pt x="182" y="38"/>
                  </a:lnTo>
                  <a:lnTo>
                    <a:pt x="166" y="25"/>
                  </a:lnTo>
                  <a:lnTo>
                    <a:pt x="150" y="15"/>
                  </a:lnTo>
                  <a:lnTo>
                    <a:pt x="136" y="8"/>
                  </a:lnTo>
                  <a:lnTo>
                    <a:pt x="119" y="4"/>
                  </a:lnTo>
                  <a:lnTo>
                    <a:pt x="102" y="0"/>
                  </a:lnTo>
                  <a:lnTo>
                    <a:pt x="85" y="0"/>
                  </a:lnTo>
                  <a:lnTo>
                    <a:pt x="71" y="2"/>
                  </a:lnTo>
                  <a:lnTo>
                    <a:pt x="56" y="4"/>
                  </a:lnTo>
                  <a:lnTo>
                    <a:pt x="41" y="8"/>
                  </a:lnTo>
                  <a:lnTo>
                    <a:pt x="41" y="8"/>
                  </a:lnTo>
                  <a:lnTo>
                    <a:pt x="39" y="10"/>
                  </a:lnTo>
                  <a:lnTo>
                    <a:pt x="35" y="13"/>
                  </a:lnTo>
                  <a:lnTo>
                    <a:pt x="30" y="18"/>
                  </a:lnTo>
                  <a:lnTo>
                    <a:pt x="25" y="27"/>
                  </a:lnTo>
                  <a:lnTo>
                    <a:pt x="18" y="36"/>
                  </a:lnTo>
                  <a:lnTo>
                    <a:pt x="12" y="46"/>
                  </a:lnTo>
                  <a:lnTo>
                    <a:pt x="5" y="57"/>
                  </a:lnTo>
                  <a:lnTo>
                    <a:pt x="1" y="69"/>
                  </a:lnTo>
                  <a:lnTo>
                    <a:pt x="0" y="82"/>
                  </a:lnTo>
                  <a:lnTo>
                    <a:pt x="0" y="9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88" name="Freeform 1212"/>
            <p:cNvSpPr>
              <a:spLocks/>
            </p:cNvSpPr>
            <p:nvPr/>
          </p:nvSpPr>
          <p:spPr bwMode="auto">
            <a:xfrm>
              <a:off x="3274" y="1259"/>
              <a:ext cx="197" cy="216"/>
            </a:xfrm>
            <a:custGeom>
              <a:avLst/>
              <a:gdLst/>
              <a:ahLst/>
              <a:cxnLst>
                <a:cxn ang="0">
                  <a:pos x="194" y="217"/>
                </a:cxn>
                <a:cxn ang="0">
                  <a:pos x="194" y="195"/>
                </a:cxn>
                <a:cxn ang="0">
                  <a:pos x="189" y="169"/>
                </a:cxn>
                <a:cxn ang="0">
                  <a:pos x="183" y="143"/>
                </a:cxn>
                <a:cxn ang="0">
                  <a:pos x="173" y="116"/>
                </a:cxn>
                <a:cxn ang="0">
                  <a:pos x="160" y="86"/>
                </a:cxn>
                <a:cxn ang="0">
                  <a:pos x="141" y="61"/>
                </a:cxn>
                <a:cxn ang="0">
                  <a:pos x="120" y="38"/>
                </a:cxn>
                <a:cxn ang="0">
                  <a:pos x="90" y="19"/>
                </a:cxn>
                <a:cxn ang="0">
                  <a:pos x="59" y="6"/>
                </a:cxn>
                <a:cxn ang="0">
                  <a:pos x="19" y="0"/>
                </a:cxn>
                <a:cxn ang="0">
                  <a:pos x="19" y="0"/>
                </a:cxn>
                <a:cxn ang="0">
                  <a:pos x="19" y="2"/>
                </a:cxn>
                <a:cxn ang="0">
                  <a:pos x="17" y="6"/>
                </a:cxn>
                <a:cxn ang="0">
                  <a:pos x="15" y="13"/>
                </a:cxn>
                <a:cxn ang="0">
                  <a:pos x="10" y="21"/>
                </a:cxn>
                <a:cxn ang="0">
                  <a:pos x="8" y="29"/>
                </a:cxn>
                <a:cxn ang="0">
                  <a:pos x="4" y="42"/>
                </a:cxn>
                <a:cxn ang="0">
                  <a:pos x="2" y="52"/>
                </a:cxn>
                <a:cxn ang="0">
                  <a:pos x="0" y="67"/>
                </a:cxn>
                <a:cxn ang="0">
                  <a:pos x="0" y="80"/>
                </a:cxn>
                <a:cxn ang="0">
                  <a:pos x="0" y="93"/>
                </a:cxn>
                <a:cxn ang="0">
                  <a:pos x="194" y="217"/>
                </a:cxn>
              </a:cxnLst>
              <a:rect l="0" t="0" r="r" b="b"/>
              <a:pathLst>
                <a:path w="195" h="218">
                  <a:moveTo>
                    <a:pt x="194" y="217"/>
                  </a:moveTo>
                  <a:lnTo>
                    <a:pt x="194" y="195"/>
                  </a:lnTo>
                  <a:lnTo>
                    <a:pt x="189" y="169"/>
                  </a:lnTo>
                  <a:lnTo>
                    <a:pt x="183" y="143"/>
                  </a:lnTo>
                  <a:lnTo>
                    <a:pt x="173" y="116"/>
                  </a:lnTo>
                  <a:lnTo>
                    <a:pt x="160" y="86"/>
                  </a:lnTo>
                  <a:lnTo>
                    <a:pt x="141" y="61"/>
                  </a:lnTo>
                  <a:lnTo>
                    <a:pt x="120" y="38"/>
                  </a:lnTo>
                  <a:lnTo>
                    <a:pt x="90" y="19"/>
                  </a:lnTo>
                  <a:lnTo>
                    <a:pt x="59" y="6"/>
                  </a:lnTo>
                  <a:lnTo>
                    <a:pt x="19" y="0"/>
                  </a:lnTo>
                  <a:lnTo>
                    <a:pt x="19" y="0"/>
                  </a:lnTo>
                  <a:lnTo>
                    <a:pt x="19" y="2"/>
                  </a:lnTo>
                  <a:lnTo>
                    <a:pt x="17" y="6"/>
                  </a:lnTo>
                  <a:lnTo>
                    <a:pt x="15" y="13"/>
                  </a:lnTo>
                  <a:lnTo>
                    <a:pt x="10" y="21"/>
                  </a:lnTo>
                  <a:lnTo>
                    <a:pt x="8" y="29"/>
                  </a:lnTo>
                  <a:lnTo>
                    <a:pt x="4" y="42"/>
                  </a:lnTo>
                  <a:lnTo>
                    <a:pt x="2" y="52"/>
                  </a:lnTo>
                  <a:lnTo>
                    <a:pt x="0" y="67"/>
                  </a:lnTo>
                  <a:lnTo>
                    <a:pt x="0" y="80"/>
                  </a:lnTo>
                  <a:lnTo>
                    <a:pt x="0" y="93"/>
                  </a:lnTo>
                  <a:lnTo>
                    <a:pt x="194" y="217"/>
                  </a:lnTo>
                </a:path>
              </a:pathLst>
            </a:custGeom>
            <a:solidFill>
              <a:srgbClr val="FFD80F"/>
            </a:solidFill>
            <a:ln w="9525" cap="rnd">
              <a:noFill/>
              <a:round/>
              <a:headEnd/>
              <a:tailEnd/>
            </a:ln>
            <a:effectLst/>
          </p:spPr>
          <p:txBody>
            <a:bodyPr/>
            <a:lstStyle/>
            <a:p>
              <a:pPr>
                <a:defRPr/>
              </a:pPr>
              <a:endParaRPr lang="en-US" dirty="0"/>
            </a:p>
          </p:txBody>
        </p:sp>
        <p:sp>
          <p:nvSpPr>
            <p:cNvPr id="189" name="Freeform 1213"/>
            <p:cNvSpPr>
              <a:spLocks/>
            </p:cNvSpPr>
            <p:nvPr/>
          </p:nvSpPr>
          <p:spPr bwMode="auto">
            <a:xfrm>
              <a:off x="3274" y="1259"/>
              <a:ext cx="197" cy="216"/>
            </a:xfrm>
            <a:custGeom>
              <a:avLst/>
              <a:gdLst/>
              <a:ahLst/>
              <a:cxnLst>
                <a:cxn ang="0">
                  <a:pos x="194" y="217"/>
                </a:cxn>
                <a:cxn ang="0">
                  <a:pos x="194" y="195"/>
                </a:cxn>
                <a:cxn ang="0">
                  <a:pos x="189" y="169"/>
                </a:cxn>
                <a:cxn ang="0">
                  <a:pos x="183" y="143"/>
                </a:cxn>
                <a:cxn ang="0">
                  <a:pos x="173" y="116"/>
                </a:cxn>
                <a:cxn ang="0">
                  <a:pos x="160" y="86"/>
                </a:cxn>
                <a:cxn ang="0">
                  <a:pos x="141" y="61"/>
                </a:cxn>
                <a:cxn ang="0">
                  <a:pos x="120" y="38"/>
                </a:cxn>
                <a:cxn ang="0">
                  <a:pos x="90" y="19"/>
                </a:cxn>
                <a:cxn ang="0">
                  <a:pos x="59" y="6"/>
                </a:cxn>
                <a:cxn ang="0">
                  <a:pos x="19" y="0"/>
                </a:cxn>
                <a:cxn ang="0">
                  <a:pos x="19" y="0"/>
                </a:cxn>
                <a:cxn ang="0">
                  <a:pos x="19" y="2"/>
                </a:cxn>
                <a:cxn ang="0">
                  <a:pos x="17" y="6"/>
                </a:cxn>
                <a:cxn ang="0">
                  <a:pos x="15" y="13"/>
                </a:cxn>
                <a:cxn ang="0">
                  <a:pos x="10" y="21"/>
                </a:cxn>
                <a:cxn ang="0">
                  <a:pos x="8" y="29"/>
                </a:cxn>
                <a:cxn ang="0">
                  <a:pos x="4" y="42"/>
                </a:cxn>
                <a:cxn ang="0">
                  <a:pos x="2" y="52"/>
                </a:cxn>
                <a:cxn ang="0">
                  <a:pos x="0" y="67"/>
                </a:cxn>
                <a:cxn ang="0">
                  <a:pos x="0" y="80"/>
                </a:cxn>
                <a:cxn ang="0">
                  <a:pos x="0" y="93"/>
                </a:cxn>
              </a:cxnLst>
              <a:rect l="0" t="0" r="r" b="b"/>
              <a:pathLst>
                <a:path w="195" h="218">
                  <a:moveTo>
                    <a:pt x="194" y="217"/>
                  </a:moveTo>
                  <a:lnTo>
                    <a:pt x="194" y="195"/>
                  </a:lnTo>
                  <a:lnTo>
                    <a:pt x="189" y="169"/>
                  </a:lnTo>
                  <a:lnTo>
                    <a:pt x="183" y="143"/>
                  </a:lnTo>
                  <a:lnTo>
                    <a:pt x="173" y="116"/>
                  </a:lnTo>
                  <a:lnTo>
                    <a:pt x="160" y="86"/>
                  </a:lnTo>
                  <a:lnTo>
                    <a:pt x="141" y="61"/>
                  </a:lnTo>
                  <a:lnTo>
                    <a:pt x="120" y="38"/>
                  </a:lnTo>
                  <a:lnTo>
                    <a:pt x="90" y="19"/>
                  </a:lnTo>
                  <a:lnTo>
                    <a:pt x="59" y="6"/>
                  </a:lnTo>
                  <a:lnTo>
                    <a:pt x="19" y="0"/>
                  </a:lnTo>
                  <a:lnTo>
                    <a:pt x="19" y="0"/>
                  </a:lnTo>
                  <a:lnTo>
                    <a:pt x="19" y="2"/>
                  </a:lnTo>
                  <a:lnTo>
                    <a:pt x="17" y="6"/>
                  </a:lnTo>
                  <a:lnTo>
                    <a:pt x="15" y="13"/>
                  </a:lnTo>
                  <a:lnTo>
                    <a:pt x="10" y="21"/>
                  </a:lnTo>
                  <a:lnTo>
                    <a:pt x="8" y="29"/>
                  </a:lnTo>
                  <a:lnTo>
                    <a:pt x="4" y="42"/>
                  </a:lnTo>
                  <a:lnTo>
                    <a:pt x="2" y="52"/>
                  </a:lnTo>
                  <a:lnTo>
                    <a:pt x="0" y="67"/>
                  </a:lnTo>
                  <a:lnTo>
                    <a:pt x="0" y="80"/>
                  </a:lnTo>
                  <a:lnTo>
                    <a:pt x="0" y="9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90" name="Freeform 1214"/>
            <p:cNvSpPr>
              <a:spLocks/>
            </p:cNvSpPr>
            <p:nvPr/>
          </p:nvSpPr>
          <p:spPr bwMode="auto">
            <a:xfrm>
              <a:off x="3200" y="1198"/>
              <a:ext cx="197" cy="223"/>
            </a:xfrm>
            <a:custGeom>
              <a:avLst/>
              <a:gdLst/>
              <a:ahLst/>
              <a:cxnLst>
                <a:cxn ang="0">
                  <a:pos x="194" y="223"/>
                </a:cxn>
                <a:cxn ang="0">
                  <a:pos x="189" y="204"/>
                </a:cxn>
                <a:cxn ang="0">
                  <a:pos x="184" y="181"/>
                </a:cxn>
                <a:cxn ang="0">
                  <a:pos x="173" y="158"/>
                </a:cxn>
                <a:cxn ang="0">
                  <a:pos x="160" y="130"/>
                </a:cxn>
                <a:cxn ang="0">
                  <a:pos x="145" y="105"/>
                </a:cxn>
                <a:cxn ang="0">
                  <a:pos x="126" y="80"/>
                </a:cxn>
                <a:cxn ang="0">
                  <a:pos x="103" y="57"/>
                </a:cxn>
                <a:cxn ang="0">
                  <a:pos x="78" y="34"/>
                </a:cxn>
                <a:cxn ang="0">
                  <a:pos x="46" y="14"/>
                </a:cxn>
                <a:cxn ang="0">
                  <a:pos x="12" y="0"/>
                </a:cxn>
                <a:cxn ang="0">
                  <a:pos x="12" y="0"/>
                </a:cxn>
                <a:cxn ang="0">
                  <a:pos x="12" y="2"/>
                </a:cxn>
                <a:cxn ang="0">
                  <a:pos x="9" y="6"/>
                </a:cxn>
                <a:cxn ang="0">
                  <a:pos x="6" y="14"/>
                </a:cxn>
                <a:cxn ang="0">
                  <a:pos x="4" y="27"/>
                </a:cxn>
                <a:cxn ang="0">
                  <a:pos x="2" y="41"/>
                </a:cxn>
                <a:cxn ang="0">
                  <a:pos x="0" y="57"/>
                </a:cxn>
                <a:cxn ang="0">
                  <a:pos x="0" y="73"/>
                </a:cxn>
                <a:cxn ang="0">
                  <a:pos x="0" y="90"/>
                </a:cxn>
                <a:cxn ang="0">
                  <a:pos x="4" y="109"/>
                </a:cxn>
                <a:cxn ang="0">
                  <a:pos x="8" y="126"/>
                </a:cxn>
                <a:cxn ang="0">
                  <a:pos x="194" y="223"/>
                </a:cxn>
              </a:cxnLst>
              <a:rect l="0" t="0" r="r" b="b"/>
              <a:pathLst>
                <a:path w="195" h="224">
                  <a:moveTo>
                    <a:pt x="194" y="223"/>
                  </a:moveTo>
                  <a:lnTo>
                    <a:pt x="189" y="204"/>
                  </a:lnTo>
                  <a:lnTo>
                    <a:pt x="184" y="181"/>
                  </a:lnTo>
                  <a:lnTo>
                    <a:pt x="173" y="158"/>
                  </a:lnTo>
                  <a:lnTo>
                    <a:pt x="160" y="130"/>
                  </a:lnTo>
                  <a:lnTo>
                    <a:pt x="145" y="105"/>
                  </a:lnTo>
                  <a:lnTo>
                    <a:pt x="126" y="80"/>
                  </a:lnTo>
                  <a:lnTo>
                    <a:pt x="103" y="57"/>
                  </a:lnTo>
                  <a:lnTo>
                    <a:pt x="78" y="34"/>
                  </a:lnTo>
                  <a:lnTo>
                    <a:pt x="46" y="14"/>
                  </a:lnTo>
                  <a:lnTo>
                    <a:pt x="12" y="0"/>
                  </a:lnTo>
                  <a:lnTo>
                    <a:pt x="12" y="0"/>
                  </a:lnTo>
                  <a:lnTo>
                    <a:pt x="12" y="2"/>
                  </a:lnTo>
                  <a:lnTo>
                    <a:pt x="9" y="6"/>
                  </a:lnTo>
                  <a:lnTo>
                    <a:pt x="6" y="14"/>
                  </a:lnTo>
                  <a:lnTo>
                    <a:pt x="4" y="27"/>
                  </a:lnTo>
                  <a:lnTo>
                    <a:pt x="2" y="41"/>
                  </a:lnTo>
                  <a:lnTo>
                    <a:pt x="0" y="57"/>
                  </a:lnTo>
                  <a:lnTo>
                    <a:pt x="0" y="73"/>
                  </a:lnTo>
                  <a:lnTo>
                    <a:pt x="0" y="90"/>
                  </a:lnTo>
                  <a:lnTo>
                    <a:pt x="4" y="109"/>
                  </a:lnTo>
                  <a:lnTo>
                    <a:pt x="8" y="126"/>
                  </a:lnTo>
                  <a:lnTo>
                    <a:pt x="194" y="223"/>
                  </a:lnTo>
                </a:path>
              </a:pathLst>
            </a:custGeom>
            <a:solidFill>
              <a:srgbClr val="FFD80F"/>
            </a:solidFill>
            <a:ln w="9525" cap="rnd">
              <a:noFill/>
              <a:round/>
              <a:headEnd/>
              <a:tailEnd/>
            </a:ln>
            <a:effectLst/>
          </p:spPr>
          <p:txBody>
            <a:bodyPr/>
            <a:lstStyle/>
            <a:p>
              <a:pPr>
                <a:defRPr/>
              </a:pPr>
              <a:endParaRPr lang="en-US" dirty="0"/>
            </a:p>
          </p:txBody>
        </p:sp>
        <p:sp>
          <p:nvSpPr>
            <p:cNvPr id="191" name="Freeform 1215"/>
            <p:cNvSpPr>
              <a:spLocks/>
            </p:cNvSpPr>
            <p:nvPr/>
          </p:nvSpPr>
          <p:spPr bwMode="auto">
            <a:xfrm>
              <a:off x="3200" y="1198"/>
              <a:ext cx="197" cy="223"/>
            </a:xfrm>
            <a:custGeom>
              <a:avLst/>
              <a:gdLst/>
              <a:ahLst/>
              <a:cxnLst>
                <a:cxn ang="0">
                  <a:pos x="194" y="223"/>
                </a:cxn>
                <a:cxn ang="0">
                  <a:pos x="189" y="204"/>
                </a:cxn>
                <a:cxn ang="0">
                  <a:pos x="184" y="181"/>
                </a:cxn>
                <a:cxn ang="0">
                  <a:pos x="173" y="158"/>
                </a:cxn>
                <a:cxn ang="0">
                  <a:pos x="160" y="130"/>
                </a:cxn>
                <a:cxn ang="0">
                  <a:pos x="145" y="105"/>
                </a:cxn>
                <a:cxn ang="0">
                  <a:pos x="126" y="80"/>
                </a:cxn>
                <a:cxn ang="0">
                  <a:pos x="103" y="57"/>
                </a:cxn>
                <a:cxn ang="0">
                  <a:pos x="78" y="34"/>
                </a:cxn>
                <a:cxn ang="0">
                  <a:pos x="46" y="14"/>
                </a:cxn>
                <a:cxn ang="0">
                  <a:pos x="12" y="0"/>
                </a:cxn>
                <a:cxn ang="0">
                  <a:pos x="12" y="0"/>
                </a:cxn>
                <a:cxn ang="0">
                  <a:pos x="12" y="2"/>
                </a:cxn>
                <a:cxn ang="0">
                  <a:pos x="9" y="6"/>
                </a:cxn>
                <a:cxn ang="0">
                  <a:pos x="6" y="14"/>
                </a:cxn>
                <a:cxn ang="0">
                  <a:pos x="4" y="27"/>
                </a:cxn>
                <a:cxn ang="0">
                  <a:pos x="2" y="41"/>
                </a:cxn>
                <a:cxn ang="0">
                  <a:pos x="0" y="57"/>
                </a:cxn>
                <a:cxn ang="0">
                  <a:pos x="0" y="73"/>
                </a:cxn>
                <a:cxn ang="0">
                  <a:pos x="0" y="90"/>
                </a:cxn>
                <a:cxn ang="0">
                  <a:pos x="4" y="109"/>
                </a:cxn>
                <a:cxn ang="0">
                  <a:pos x="8" y="126"/>
                </a:cxn>
              </a:cxnLst>
              <a:rect l="0" t="0" r="r" b="b"/>
              <a:pathLst>
                <a:path w="195" h="224">
                  <a:moveTo>
                    <a:pt x="194" y="223"/>
                  </a:moveTo>
                  <a:lnTo>
                    <a:pt x="189" y="204"/>
                  </a:lnTo>
                  <a:lnTo>
                    <a:pt x="184" y="181"/>
                  </a:lnTo>
                  <a:lnTo>
                    <a:pt x="173" y="158"/>
                  </a:lnTo>
                  <a:lnTo>
                    <a:pt x="160" y="130"/>
                  </a:lnTo>
                  <a:lnTo>
                    <a:pt x="145" y="105"/>
                  </a:lnTo>
                  <a:lnTo>
                    <a:pt x="126" y="80"/>
                  </a:lnTo>
                  <a:lnTo>
                    <a:pt x="103" y="57"/>
                  </a:lnTo>
                  <a:lnTo>
                    <a:pt x="78" y="34"/>
                  </a:lnTo>
                  <a:lnTo>
                    <a:pt x="46" y="14"/>
                  </a:lnTo>
                  <a:lnTo>
                    <a:pt x="12" y="0"/>
                  </a:lnTo>
                  <a:lnTo>
                    <a:pt x="12" y="0"/>
                  </a:lnTo>
                  <a:lnTo>
                    <a:pt x="12" y="2"/>
                  </a:lnTo>
                  <a:lnTo>
                    <a:pt x="9" y="6"/>
                  </a:lnTo>
                  <a:lnTo>
                    <a:pt x="6" y="14"/>
                  </a:lnTo>
                  <a:lnTo>
                    <a:pt x="4" y="27"/>
                  </a:lnTo>
                  <a:lnTo>
                    <a:pt x="2" y="41"/>
                  </a:lnTo>
                  <a:lnTo>
                    <a:pt x="0" y="57"/>
                  </a:lnTo>
                  <a:lnTo>
                    <a:pt x="0" y="73"/>
                  </a:lnTo>
                  <a:lnTo>
                    <a:pt x="0" y="90"/>
                  </a:lnTo>
                  <a:lnTo>
                    <a:pt x="4" y="109"/>
                  </a:lnTo>
                  <a:lnTo>
                    <a:pt x="8" y="12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92" name="Freeform 1216"/>
            <p:cNvSpPr>
              <a:spLocks/>
            </p:cNvSpPr>
            <p:nvPr/>
          </p:nvSpPr>
          <p:spPr bwMode="auto">
            <a:xfrm>
              <a:off x="3027" y="1186"/>
              <a:ext cx="222" cy="162"/>
            </a:xfrm>
            <a:custGeom>
              <a:avLst/>
              <a:gdLst/>
              <a:ahLst/>
              <a:cxnLst>
                <a:cxn ang="0">
                  <a:pos x="232" y="162"/>
                </a:cxn>
                <a:cxn ang="0">
                  <a:pos x="225" y="146"/>
                </a:cxn>
                <a:cxn ang="0">
                  <a:pos x="221" y="129"/>
                </a:cxn>
                <a:cxn ang="0">
                  <a:pos x="213" y="116"/>
                </a:cxn>
                <a:cxn ang="0">
                  <a:pos x="206" y="102"/>
                </a:cxn>
                <a:cxn ang="0">
                  <a:pos x="200" y="90"/>
                </a:cxn>
                <a:cxn ang="0">
                  <a:pos x="192" y="78"/>
                </a:cxn>
                <a:cxn ang="0">
                  <a:pos x="181" y="67"/>
                </a:cxn>
                <a:cxn ang="0">
                  <a:pos x="170" y="59"/>
                </a:cxn>
                <a:cxn ang="0">
                  <a:pos x="160" y="51"/>
                </a:cxn>
                <a:cxn ang="0">
                  <a:pos x="147" y="42"/>
                </a:cxn>
                <a:cxn ang="0">
                  <a:pos x="147" y="42"/>
                </a:cxn>
                <a:cxn ang="0">
                  <a:pos x="133" y="34"/>
                </a:cxn>
                <a:cxn ang="0">
                  <a:pos x="118" y="27"/>
                </a:cxn>
                <a:cxn ang="0">
                  <a:pos x="105" y="21"/>
                </a:cxn>
                <a:cxn ang="0">
                  <a:pos x="91" y="15"/>
                </a:cxn>
                <a:cxn ang="0">
                  <a:pos x="75" y="11"/>
                </a:cxn>
                <a:cxn ang="0">
                  <a:pos x="61" y="6"/>
                </a:cxn>
                <a:cxn ang="0">
                  <a:pos x="46" y="4"/>
                </a:cxn>
                <a:cxn ang="0">
                  <a:pos x="34" y="2"/>
                </a:cxn>
                <a:cxn ang="0">
                  <a:pos x="19" y="2"/>
                </a:cxn>
                <a:cxn ang="0">
                  <a:pos x="4" y="0"/>
                </a:cxn>
                <a:cxn ang="0">
                  <a:pos x="4" y="0"/>
                </a:cxn>
                <a:cxn ang="0">
                  <a:pos x="4" y="2"/>
                </a:cxn>
                <a:cxn ang="0">
                  <a:pos x="4" y="6"/>
                </a:cxn>
                <a:cxn ang="0">
                  <a:pos x="2" y="13"/>
                </a:cxn>
                <a:cxn ang="0">
                  <a:pos x="0" y="21"/>
                </a:cxn>
                <a:cxn ang="0">
                  <a:pos x="0" y="32"/>
                </a:cxn>
                <a:cxn ang="0">
                  <a:pos x="0" y="42"/>
                </a:cxn>
                <a:cxn ang="0">
                  <a:pos x="0" y="53"/>
                </a:cxn>
                <a:cxn ang="0">
                  <a:pos x="2" y="66"/>
                </a:cxn>
                <a:cxn ang="0">
                  <a:pos x="4" y="76"/>
                </a:cxn>
                <a:cxn ang="0">
                  <a:pos x="8" y="87"/>
                </a:cxn>
                <a:cxn ang="0">
                  <a:pos x="232" y="162"/>
                </a:cxn>
              </a:cxnLst>
              <a:rect l="0" t="0" r="r" b="b"/>
              <a:pathLst>
                <a:path w="233" h="163">
                  <a:moveTo>
                    <a:pt x="232" y="162"/>
                  </a:moveTo>
                  <a:lnTo>
                    <a:pt x="225" y="146"/>
                  </a:lnTo>
                  <a:lnTo>
                    <a:pt x="221" y="129"/>
                  </a:lnTo>
                  <a:lnTo>
                    <a:pt x="213" y="116"/>
                  </a:lnTo>
                  <a:lnTo>
                    <a:pt x="206" y="102"/>
                  </a:lnTo>
                  <a:lnTo>
                    <a:pt x="200" y="90"/>
                  </a:lnTo>
                  <a:lnTo>
                    <a:pt x="192" y="78"/>
                  </a:lnTo>
                  <a:lnTo>
                    <a:pt x="181" y="67"/>
                  </a:lnTo>
                  <a:lnTo>
                    <a:pt x="170" y="59"/>
                  </a:lnTo>
                  <a:lnTo>
                    <a:pt x="160" y="51"/>
                  </a:lnTo>
                  <a:lnTo>
                    <a:pt x="147" y="42"/>
                  </a:lnTo>
                  <a:lnTo>
                    <a:pt x="147" y="42"/>
                  </a:lnTo>
                  <a:lnTo>
                    <a:pt x="133" y="34"/>
                  </a:lnTo>
                  <a:lnTo>
                    <a:pt x="118" y="27"/>
                  </a:lnTo>
                  <a:lnTo>
                    <a:pt x="105" y="21"/>
                  </a:lnTo>
                  <a:lnTo>
                    <a:pt x="91" y="15"/>
                  </a:lnTo>
                  <a:lnTo>
                    <a:pt x="75" y="11"/>
                  </a:lnTo>
                  <a:lnTo>
                    <a:pt x="61" y="6"/>
                  </a:lnTo>
                  <a:lnTo>
                    <a:pt x="46" y="4"/>
                  </a:lnTo>
                  <a:lnTo>
                    <a:pt x="34" y="2"/>
                  </a:lnTo>
                  <a:lnTo>
                    <a:pt x="19" y="2"/>
                  </a:lnTo>
                  <a:lnTo>
                    <a:pt x="4" y="0"/>
                  </a:lnTo>
                  <a:lnTo>
                    <a:pt x="4" y="0"/>
                  </a:lnTo>
                  <a:lnTo>
                    <a:pt x="4" y="2"/>
                  </a:lnTo>
                  <a:lnTo>
                    <a:pt x="4" y="6"/>
                  </a:lnTo>
                  <a:lnTo>
                    <a:pt x="2" y="13"/>
                  </a:lnTo>
                  <a:lnTo>
                    <a:pt x="0" y="21"/>
                  </a:lnTo>
                  <a:lnTo>
                    <a:pt x="0" y="32"/>
                  </a:lnTo>
                  <a:lnTo>
                    <a:pt x="0" y="42"/>
                  </a:lnTo>
                  <a:lnTo>
                    <a:pt x="0" y="53"/>
                  </a:lnTo>
                  <a:lnTo>
                    <a:pt x="2" y="66"/>
                  </a:lnTo>
                  <a:lnTo>
                    <a:pt x="4" y="76"/>
                  </a:lnTo>
                  <a:lnTo>
                    <a:pt x="8" y="87"/>
                  </a:lnTo>
                  <a:lnTo>
                    <a:pt x="232" y="162"/>
                  </a:lnTo>
                </a:path>
              </a:pathLst>
            </a:custGeom>
            <a:solidFill>
              <a:srgbClr val="FFD80F"/>
            </a:solidFill>
            <a:ln w="9525" cap="rnd">
              <a:noFill/>
              <a:round/>
              <a:headEnd/>
              <a:tailEnd/>
            </a:ln>
            <a:effectLst/>
          </p:spPr>
          <p:txBody>
            <a:bodyPr/>
            <a:lstStyle/>
            <a:p>
              <a:pPr>
                <a:defRPr/>
              </a:pPr>
              <a:endParaRPr lang="en-US" dirty="0"/>
            </a:p>
          </p:txBody>
        </p:sp>
        <p:sp>
          <p:nvSpPr>
            <p:cNvPr id="193" name="Freeform 1217"/>
            <p:cNvSpPr>
              <a:spLocks/>
            </p:cNvSpPr>
            <p:nvPr/>
          </p:nvSpPr>
          <p:spPr bwMode="auto">
            <a:xfrm>
              <a:off x="3027" y="1186"/>
              <a:ext cx="222" cy="162"/>
            </a:xfrm>
            <a:custGeom>
              <a:avLst/>
              <a:gdLst/>
              <a:ahLst/>
              <a:cxnLst>
                <a:cxn ang="0">
                  <a:pos x="232" y="162"/>
                </a:cxn>
                <a:cxn ang="0">
                  <a:pos x="225" y="146"/>
                </a:cxn>
                <a:cxn ang="0">
                  <a:pos x="221" y="129"/>
                </a:cxn>
                <a:cxn ang="0">
                  <a:pos x="213" y="116"/>
                </a:cxn>
                <a:cxn ang="0">
                  <a:pos x="206" y="102"/>
                </a:cxn>
                <a:cxn ang="0">
                  <a:pos x="200" y="90"/>
                </a:cxn>
                <a:cxn ang="0">
                  <a:pos x="192" y="78"/>
                </a:cxn>
                <a:cxn ang="0">
                  <a:pos x="181" y="67"/>
                </a:cxn>
                <a:cxn ang="0">
                  <a:pos x="170" y="59"/>
                </a:cxn>
                <a:cxn ang="0">
                  <a:pos x="160" y="51"/>
                </a:cxn>
                <a:cxn ang="0">
                  <a:pos x="147" y="42"/>
                </a:cxn>
                <a:cxn ang="0">
                  <a:pos x="147" y="42"/>
                </a:cxn>
                <a:cxn ang="0">
                  <a:pos x="133" y="34"/>
                </a:cxn>
                <a:cxn ang="0">
                  <a:pos x="118" y="27"/>
                </a:cxn>
                <a:cxn ang="0">
                  <a:pos x="105" y="21"/>
                </a:cxn>
                <a:cxn ang="0">
                  <a:pos x="91" y="15"/>
                </a:cxn>
                <a:cxn ang="0">
                  <a:pos x="75" y="11"/>
                </a:cxn>
                <a:cxn ang="0">
                  <a:pos x="61" y="6"/>
                </a:cxn>
                <a:cxn ang="0">
                  <a:pos x="46" y="4"/>
                </a:cxn>
                <a:cxn ang="0">
                  <a:pos x="34" y="2"/>
                </a:cxn>
                <a:cxn ang="0">
                  <a:pos x="19" y="2"/>
                </a:cxn>
                <a:cxn ang="0">
                  <a:pos x="4" y="0"/>
                </a:cxn>
                <a:cxn ang="0">
                  <a:pos x="4" y="0"/>
                </a:cxn>
                <a:cxn ang="0">
                  <a:pos x="4" y="2"/>
                </a:cxn>
                <a:cxn ang="0">
                  <a:pos x="4" y="6"/>
                </a:cxn>
                <a:cxn ang="0">
                  <a:pos x="2" y="13"/>
                </a:cxn>
                <a:cxn ang="0">
                  <a:pos x="0" y="21"/>
                </a:cxn>
                <a:cxn ang="0">
                  <a:pos x="0" y="32"/>
                </a:cxn>
                <a:cxn ang="0">
                  <a:pos x="0" y="42"/>
                </a:cxn>
                <a:cxn ang="0">
                  <a:pos x="0" y="53"/>
                </a:cxn>
                <a:cxn ang="0">
                  <a:pos x="2" y="66"/>
                </a:cxn>
                <a:cxn ang="0">
                  <a:pos x="4" y="76"/>
                </a:cxn>
                <a:cxn ang="0">
                  <a:pos x="8" y="87"/>
                </a:cxn>
              </a:cxnLst>
              <a:rect l="0" t="0" r="r" b="b"/>
              <a:pathLst>
                <a:path w="233" h="163">
                  <a:moveTo>
                    <a:pt x="232" y="162"/>
                  </a:moveTo>
                  <a:lnTo>
                    <a:pt x="225" y="146"/>
                  </a:lnTo>
                  <a:lnTo>
                    <a:pt x="221" y="129"/>
                  </a:lnTo>
                  <a:lnTo>
                    <a:pt x="213" y="116"/>
                  </a:lnTo>
                  <a:lnTo>
                    <a:pt x="206" y="102"/>
                  </a:lnTo>
                  <a:lnTo>
                    <a:pt x="200" y="90"/>
                  </a:lnTo>
                  <a:lnTo>
                    <a:pt x="192" y="78"/>
                  </a:lnTo>
                  <a:lnTo>
                    <a:pt x="181" y="67"/>
                  </a:lnTo>
                  <a:lnTo>
                    <a:pt x="170" y="59"/>
                  </a:lnTo>
                  <a:lnTo>
                    <a:pt x="160" y="51"/>
                  </a:lnTo>
                  <a:lnTo>
                    <a:pt x="147" y="42"/>
                  </a:lnTo>
                  <a:lnTo>
                    <a:pt x="147" y="42"/>
                  </a:lnTo>
                  <a:lnTo>
                    <a:pt x="133" y="34"/>
                  </a:lnTo>
                  <a:lnTo>
                    <a:pt x="118" y="27"/>
                  </a:lnTo>
                  <a:lnTo>
                    <a:pt x="105" y="21"/>
                  </a:lnTo>
                  <a:lnTo>
                    <a:pt x="91" y="15"/>
                  </a:lnTo>
                  <a:lnTo>
                    <a:pt x="75" y="11"/>
                  </a:lnTo>
                  <a:lnTo>
                    <a:pt x="61" y="6"/>
                  </a:lnTo>
                  <a:lnTo>
                    <a:pt x="46" y="4"/>
                  </a:lnTo>
                  <a:lnTo>
                    <a:pt x="34" y="2"/>
                  </a:lnTo>
                  <a:lnTo>
                    <a:pt x="19" y="2"/>
                  </a:lnTo>
                  <a:lnTo>
                    <a:pt x="4" y="0"/>
                  </a:lnTo>
                  <a:lnTo>
                    <a:pt x="4" y="0"/>
                  </a:lnTo>
                  <a:lnTo>
                    <a:pt x="4" y="2"/>
                  </a:lnTo>
                  <a:lnTo>
                    <a:pt x="4" y="6"/>
                  </a:lnTo>
                  <a:lnTo>
                    <a:pt x="2" y="13"/>
                  </a:lnTo>
                  <a:lnTo>
                    <a:pt x="0" y="21"/>
                  </a:lnTo>
                  <a:lnTo>
                    <a:pt x="0" y="32"/>
                  </a:lnTo>
                  <a:lnTo>
                    <a:pt x="0" y="42"/>
                  </a:lnTo>
                  <a:lnTo>
                    <a:pt x="0" y="53"/>
                  </a:lnTo>
                  <a:lnTo>
                    <a:pt x="2" y="66"/>
                  </a:lnTo>
                  <a:lnTo>
                    <a:pt x="4" y="76"/>
                  </a:lnTo>
                  <a:lnTo>
                    <a:pt x="8" y="8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94" name="Freeform 1218"/>
            <p:cNvSpPr>
              <a:spLocks/>
            </p:cNvSpPr>
            <p:nvPr/>
          </p:nvSpPr>
          <p:spPr bwMode="auto">
            <a:xfrm>
              <a:off x="1907" y="2181"/>
              <a:ext cx="121" cy="233"/>
            </a:xfrm>
            <a:custGeom>
              <a:avLst/>
              <a:gdLst/>
              <a:ahLst/>
              <a:cxnLst>
                <a:cxn ang="0">
                  <a:pos x="120" y="233"/>
                </a:cxn>
                <a:cxn ang="0">
                  <a:pos x="103" y="218"/>
                </a:cxn>
                <a:cxn ang="0">
                  <a:pos x="85" y="204"/>
                </a:cxn>
                <a:cxn ang="0">
                  <a:pos x="67" y="189"/>
                </a:cxn>
                <a:cxn ang="0">
                  <a:pos x="50" y="172"/>
                </a:cxn>
                <a:cxn ang="0">
                  <a:pos x="33" y="153"/>
                </a:cxn>
                <a:cxn ang="0">
                  <a:pos x="20" y="131"/>
                </a:cxn>
                <a:cxn ang="0">
                  <a:pos x="9" y="106"/>
                </a:cxn>
                <a:cxn ang="0">
                  <a:pos x="2" y="80"/>
                </a:cxn>
                <a:cxn ang="0">
                  <a:pos x="0" y="48"/>
                </a:cxn>
                <a:cxn ang="0">
                  <a:pos x="0" y="12"/>
                </a:cxn>
                <a:cxn ang="0">
                  <a:pos x="0" y="12"/>
                </a:cxn>
                <a:cxn ang="0">
                  <a:pos x="2" y="12"/>
                </a:cxn>
                <a:cxn ang="0">
                  <a:pos x="7" y="9"/>
                </a:cxn>
                <a:cxn ang="0">
                  <a:pos x="16" y="6"/>
                </a:cxn>
                <a:cxn ang="0">
                  <a:pos x="27" y="4"/>
                </a:cxn>
                <a:cxn ang="0">
                  <a:pos x="41" y="2"/>
                </a:cxn>
                <a:cxn ang="0">
                  <a:pos x="53" y="0"/>
                </a:cxn>
                <a:cxn ang="0">
                  <a:pos x="71" y="0"/>
                </a:cxn>
                <a:cxn ang="0">
                  <a:pos x="85" y="4"/>
                </a:cxn>
                <a:cxn ang="0">
                  <a:pos x="101" y="9"/>
                </a:cxn>
                <a:cxn ang="0">
                  <a:pos x="115" y="20"/>
                </a:cxn>
                <a:cxn ang="0">
                  <a:pos x="120" y="233"/>
                </a:cxn>
              </a:cxnLst>
              <a:rect l="0" t="0" r="r" b="b"/>
              <a:pathLst>
                <a:path w="121" h="234">
                  <a:moveTo>
                    <a:pt x="120" y="233"/>
                  </a:moveTo>
                  <a:lnTo>
                    <a:pt x="103" y="218"/>
                  </a:lnTo>
                  <a:lnTo>
                    <a:pt x="85" y="204"/>
                  </a:lnTo>
                  <a:lnTo>
                    <a:pt x="67" y="189"/>
                  </a:lnTo>
                  <a:lnTo>
                    <a:pt x="50" y="172"/>
                  </a:lnTo>
                  <a:lnTo>
                    <a:pt x="33" y="153"/>
                  </a:lnTo>
                  <a:lnTo>
                    <a:pt x="20" y="131"/>
                  </a:lnTo>
                  <a:lnTo>
                    <a:pt x="9" y="106"/>
                  </a:lnTo>
                  <a:lnTo>
                    <a:pt x="2" y="80"/>
                  </a:lnTo>
                  <a:lnTo>
                    <a:pt x="0" y="48"/>
                  </a:lnTo>
                  <a:lnTo>
                    <a:pt x="0" y="12"/>
                  </a:lnTo>
                  <a:lnTo>
                    <a:pt x="0" y="12"/>
                  </a:lnTo>
                  <a:lnTo>
                    <a:pt x="2" y="12"/>
                  </a:lnTo>
                  <a:lnTo>
                    <a:pt x="7" y="9"/>
                  </a:lnTo>
                  <a:lnTo>
                    <a:pt x="16" y="6"/>
                  </a:lnTo>
                  <a:lnTo>
                    <a:pt x="27" y="4"/>
                  </a:lnTo>
                  <a:lnTo>
                    <a:pt x="41" y="2"/>
                  </a:lnTo>
                  <a:lnTo>
                    <a:pt x="53" y="0"/>
                  </a:lnTo>
                  <a:lnTo>
                    <a:pt x="71" y="0"/>
                  </a:lnTo>
                  <a:lnTo>
                    <a:pt x="85" y="4"/>
                  </a:lnTo>
                  <a:lnTo>
                    <a:pt x="101" y="9"/>
                  </a:lnTo>
                  <a:lnTo>
                    <a:pt x="115" y="20"/>
                  </a:lnTo>
                  <a:lnTo>
                    <a:pt x="120" y="233"/>
                  </a:lnTo>
                </a:path>
              </a:pathLst>
            </a:custGeom>
            <a:solidFill>
              <a:srgbClr val="FFD80F"/>
            </a:solidFill>
            <a:ln w="9525" cap="rnd">
              <a:noFill/>
              <a:round/>
              <a:headEnd/>
              <a:tailEnd/>
            </a:ln>
            <a:effectLst/>
          </p:spPr>
          <p:txBody>
            <a:bodyPr/>
            <a:lstStyle/>
            <a:p>
              <a:pPr>
                <a:defRPr/>
              </a:pPr>
              <a:endParaRPr lang="en-US" dirty="0"/>
            </a:p>
          </p:txBody>
        </p:sp>
        <p:sp>
          <p:nvSpPr>
            <p:cNvPr id="195" name="Freeform 1219"/>
            <p:cNvSpPr>
              <a:spLocks/>
            </p:cNvSpPr>
            <p:nvPr/>
          </p:nvSpPr>
          <p:spPr bwMode="auto">
            <a:xfrm>
              <a:off x="1907" y="2181"/>
              <a:ext cx="121" cy="233"/>
            </a:xfrm>
            <a:custGeom>
              <a:avLst/>
              <a:gdLst/>
              <a:ahLst/>
              <a:cxnLst>
                <a:cxn ang="0">
                  <a:pos x="120" y="233"/>
                </a:cxn>
                <a:cxn ang="0">
                  <a:pos x="103" y="218"/>
                </a:cxn>
                <a:cxn ang="0">
                  <a:pos x="85" y="204"/>
                </a:cxn>
                <a:cxn ang="0">
                  <a:pos x="67" y="189"/>
                </a:cxn>
                <a:cxn ang="0">
                  <a:pos x="50" y="172"/>
                </a:cxn>
                <a:cxn ang="0">
                  <a:pos x="33" y="153"/>
                </a:cxn>
                <a:cxn ang="0">
                  <a:pos x="20" y="131"/>
                </a:cxn>
                <a:cxn ang="0">
                  <a:pos x="9" y="106"/>
                </a:cxn>
                <a:cxn ang="0">
                  <a:pos x="2" y="80"/>
                </a:cxn>
                <a:cxn ang="0">
                  <a:pos x="0" y="48"/>
                </a:cxn>
                <a:cxn ang="0">
                  <a:pos x="0" y="12"/>
                </a:cxn>
                <a:cxn ang="0">
                  <a:pos x="0" y="12"/>
                </a:cxn>
                <a:cxn ang="0">
                  <a:pos x="2" y="12"/>
                </a:cxn>
                <a:cxn ang="0">
                  <a:pos x="7" y="9"/>
                </a:cxn>
                <a:cxn ang="0">
                  <a:pos x="16" y="6"/>
                </a:cxn>
                <a:cxn ang="0">
                  <a:pos x="27" y="4"/>
                </a:cxn>
                <a:cxn ang="0">
                  <a:pos x="41" y="2"/>
                </a:cxn>
                <a:cxn ang="0">
                  <a:pos x="53" y="0"/>
                </a:cxn>
                <a:cxn ang="0">
                  <a:pos x="71" y="0"/>
                </a:cxn>
                <a:cxn ang="0">
                  <a:pos x="85" y="4"/>
                </a:cxn>
                <a:cxn ang="0">
                  <a:pos x="101" y="9"/>
                </a:cxn>
                <a:cxn ang="0">
                  <a:pos x="115" y="20"/>
                </a:cxn>
              </a:cxnLst>
              <a:rect l="0" t="0" r="r" b="b"/>
              <a:pathLst>
                <a:path w="121" h="234">
                  <a:moveTo>
                    <a:pt x="120" y="233"/>
                  </a:moveTo>
                  <a:lnTo>
                    <a:pt x="103" y="218"/>
                  </a:lnTo>
                  <a:lnTo>
                    <a:pt x="85" y="204"/>
                  </a:lnTo>
                  <a:lnTo>
                    <a:pt x="67" y="189"/>
                  </a:lnTo>
                  <a:lnTo>
                    <a:pt x="50" y="172"/>
                  </a:lnTo>
                  <a:lnTo>
                    <a:pt x="33" y="153"/>
                  </a:lnTo>
                  <a:lnTo>
                    <a:pt x="20" y="131"/>
                  </a:lnTo>
                  <a:lnTo>
                    <a:pt x="9" y="106"/>
                  </a:lnTo>
                  <a:lnTo>
                    <a:pt x="2" y="80"/>
                  </a:lnTo>
                  <a:lnTo>
                    <a:pt x="0" y="48"/>
                  </a:lnTo>
                  <a:lnTo>
                    <a:pt x="0" y="12"/>
                  </a:lnTo>
                  <a:lnTo>
                    <a:pt x="0" y="12"/>
                  </a:lnTo>
                  <a:lnTo>
                    <a:pt x="2" y="12"/>
                  </a:lnTo>
                  <a:lnTo>
                    <a:pt x="7" y="9"/>
                  </a:lnTo>
                  <a:lnTo>
                    <a:pt x="16" y="6"/>
                  </a:lnTo>
                  <a:lnTo>
                    <a:pt x="27" y="4"/>
                  </a:lnTo>
                  <a:lnTo>
                    <a:pt x="41" y="2"/>
                  </a:lnTo>
                  <a:lnTo>
                    <a:pt x="53" y="0"/>
                  </a:lnTo>
                  <a:lnTo>
                    <a:pt x="71" y="0"/>
                  </a:lnTo>
                  <a:lnTo>
                    <a:pt x="85" y="4"/>
                  </a:lnTo>
                  <a:lnTo>
                    <a:pt x="101" y="9"/>
                  </a:lnTo>
                  <a:lnTo>
                    <a:pt x="115" y="2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96" name="Freeform 1220"/>
            <p:cNvSpPr>
              <a:spLocks/>
            </p:cNvSpPr>
            <p:nvPr/>
          </p:nvSpPr>
          <p:spPr bwMode="auto">
            <a:xfrm>
              <a:off x="1918" y="1811"/>
              <a:ext cx="98" cy="363"/>
            </a:xfrm>
            <a:custGeom>
              <a:avLst/>
              <a:gdLst/>
              <a:ahLst/>
              <a:cxnLst>
                <a:cxn ang="0">
                  <a:pos x="80" y="362"/>
                </a:cxn>
                <a:cxn ang="0">
                  <a:pos x="71" y="352"/>
                </a:cxn>
                <a:cxn ang="0">
                  <a:pos x="61" y="341"/>
                </a:cxn>
                <a:cxn ang="0">
                  <a:pos x="50" y="332"/>
                </a:cxn>
                <a:cxn ang="0">
                  <a:pos x="40" y="322"/>
                </a:cxn>
                <a:cxn ang="0">
                  <a:pos x="29" y="309"/>
                </a:cxn>
                <a:cxn ang="0">
                  <a:pos x="20" y="294"/>
                </a:cxn>
                <a:cxn ang="0">
                  <a:pos x="13" y="276"/>
                </a:cxn>
                <a:cxn ang="0">
                  <a:pos x="6" y="253"/>
                </a:cxn>
                <a:cxn ang="0">
                  <a:pos x="2" y="225"/>
                </a:cxn>
                <a:cxn ang="0">
                  <a:pos x="0" y="193"/>
                </a:cxn>
                <a:cxn ang="0">
                  <a:pos x="0" y="193"/>
                </a:cxn>
                <a:cxn ang="0">
                  <a:pos x="0" y="159"/>
                </a:cxn>
                <a:cxn ang="0">
                  <a:pos x="2" y="130"/>
                </a:cxn>
                <a:cxn ang="0">
                  <a:pos x="8" y="107"/>
                </a:cxn>
                <a:cxn ang="0">
                  <a:pos x="16" y="86"/>
                </a:cxn>
                <a:cxn ang="0">
                  <a:pos x="25" y="67"/>
                </a:cxn>
                <a:cxn ang="0">
                  <a:pos x="34" y="50"/>
                </a:cxn>
                <a:cxn ang="0">
                  <a:pos x="44" y="37"/>
                </a:cxn>
                <a:cxn ang="0">
                  <a:pos x="52" y="23"/>
                </a:cxn>
                <a:cxn ang="0">
                  <a:pos x="63" y="13"/>
                </a:cxn>
                <a:cxn ang="0">
                  <a:pos x="69" y="0"/>
                </a:cxn>
                <a:cxn ang="0">
                  <a:pos x="69" y="0"/>
                </a:cxn>
                <a:cxn ang="0">
                  <a:pos x="69" y="2"/>
                </a:cxn>
                <a:cxn ang="0">
                  <a:pos x="71" y="6"/>
                </a:cxn>
                <a:cxn ang="0">
                  <a:pos x="76" y="13"/>
                </a:cxn>
                <a:cxn ang="0">
                  <a:pos x="80" y="20"/>
                </a:cxn>
                <a:cxn ang="0">
                  <a:pos x="84" y="34"/>
                </a:cxn>
                <a:cxn ang="0">
                  <a:pos x="89" y="46"/>
                </a:cxn>
                <a:cxn ang="0">
                  <a:pos x="92" y="59"/>
                </a:cxn>
                <a:cxn ang="0">
                  <a:pos x="99" y="75"/>
                </a:cxn>
                <a:cxn ang="0">
                  <a:pos x="103" y="92"/>
                </a:cxn>
                <a:cxn ang="0">
                  <a:pos x="108" y="107"/>
                </a:cxn>
                <a:cxn ang="0">
                  <a:pos x="80" y="362"/>
                </a:cxn>
              </a:cxnLst>
              <a:rect l="0" t="0" r="r" b="b"/>
              <a:pathLst>
                <a:path w="109" h="363">
                  <a:moveTo>
                    <a:pt x="80" y="362"/>
                  </a:moveTo>
                  <a:lnTo>
                    <a:pt x="71" y="352"/>
                  </a:lnTo>
                  <a:lnTo>
                    <a:pt x="61" y="341"/>
                  </a:lnTo>
                  <a:lnTo>
                    <a:pt x="50" y="332"/>
                  </a:lnTo>
                  <a:lnTo>
                    <a:pt x="40" y="322"/>
                  </a:lnTo>
                  <a:lnTo>
                    <a:pt x="29" y="309"/>
                  </a:lnTo>
                  <a:lnTo>
                    <a:pt x="20" y="294"/>
                  </a:lnTo>
                  <a:lnTo>
                    <a:pt x="13" y="276"/>
                  </a:lnTo>
                  <a:lnTo>
                    <a:pt x="6" y="253"/>
                  </a:lnTo>
                  <a:lnTo>
                    <a:pt x="2" y="225"/>
                  </a:lnTo>
                  <a:lnTo>
                    <a:pt x="0" y="193"/>
                  </a:lnTo>
                  <a:lnTo>
                    <a:pt x="0" y="193"/>
                  </a:lnTo>
                  <a:lnTo>
                    <a:pt x="0" y="159"/>
                  </a:lnTo>
                  <a:lnTo>
                    <a:pt x="2" y="130"/>
                  </a:lnTo>
                  <a:lnTo>
                    <a:pt x="8" y="107"/>
                  </a:lnTo>
                  <a:lnTo>
                    <a:pt x="16" y="86"/>
                  </a:lnTo>
                  <a:lnTo>
                    <a:pt x="25" y="67"/>
                  </a:lnTo>
                  <a:lnTo>
                    <a:pt x="34" y="50"/>
                  </a:lnTo>
                  <a:lnTo>
                    <a:pt x="44" y="37"/>
                  </a:lnTo>
                  <a:lnTo>
                    <a:pt x="52" y="23"/>
                  </a:lnTo>
                  <a:lnTo>
                    <a:pt x="63" y="13"/>
                  </a:lnTo>
                  <a:lnTo>
                    <a:pt x="69" y="0"/>
                  </a:lnTo>
                  <a:lnTo>
                    <a:pt x="69" y="0"/>
                  </a:lnTo>
                  <a:lnTo>
                    <a:pt x="69" y="2"/>
                  </a:lnTo>
                  <a:lnTo>
                    <a:pt x="71" y="6"/>
                  </a:lnTo>
                  <a:lnTo>
                    <a:pt x="76" y="13"/>
                  </a:lnTo>
                  <a:lnTo>
                    <a:pt x="80" y="20"/>
                  </a:lnTo>
                  <a:lnTo>
                    <a:pt x="84" y="34"/>
                  </a:lnTo>
                  <a:lnTo>
                    <a:pt x="89" y="46"/>
                  </a:lnTo>
                  <a:lnTo>
                    <a:pt x="92" y="59"/>
                  </a:lnTo>
                  <a:lnTo>
                    <a:pt x="99" y="75"/>
                  </a:lnTo>
                  <a:lnTo>
                    <a:pt x="103" y="92"/>
                  </a:lnTo>
                  <a:lnTo>
                    <a:pt x="108" y="107"/>
                  </a:lnTo>
                  <a:lnTo>
                    <a:pt x="80" y="362"/>
                  </a:lnTo>
                </a:path>
              </a:pathLst>
            </a:custGeom>
            <a:solidFill>
              <a:srgbClr val="FFD80F"/>
            </a:solidFill>
            <a:ln w="9525" cap="rnd">
              <a:noFill/>
              <a:round/>
              <a:headEnd/>
              <a:tailEnd/>
            </a:ln>
            <a:effectLst/>
          </p:spPr>
          <p:txBody>
            <a:bodyPr/>
            <a:lstStyle/>
            <a:p>
              <a:pPr>
                <a:defRPr/>
              </a:pPr>
              <a:endParaRPr lang="en-US" dirty="0"/>
            </a:p>
          </p:txBody>
        </p:sp>
        <p:sp>
          <p:nvSpPr>
            <p:cNvPr id="197" name="Freeform 1221"/>
            <p:cNvSpPr>
              <a:spLocks/>
            </p:cNvSpPr>
            <p:nvPr/>
          </p:nvSpPr>
          <p:spPr bwMode="auto">
            <a:xfrm>
              <a:off x="1918" y="1811"/>
              <a:ext cx="98" cy="363"/>
            </a:xfrm>
            <a:custGeom>
              <a:avLst/>
              <a:gdLst/>
              <a:ahLst/>
              <a:cxnLst>
                <a:cxn ang="0">
                  <a:pos x="80" y="362"/>
                </a:cxn>
                <a:cxn ang="0">
                  <a:pos x="71" y="352"/>
                </a:cxn>
                <a:cxn ang="0">
                  <a:pos x="61" y="341"/>
                </a:cxn>
                <a:cxn ang="0">
                  <a:pos x="50" y="332"/>
                </a:cxn>
                <a:cxn ang="0">
                  <a:pos x="40" y="322"/>
                </a:cxn>
                <a:cxn ang="0">
                  <a:pos x="29" y="309"/>
                </a:cxn>
                <a:cxn ang="0">
                  <a:pos x="20" y="294"/>
                </a:cxn>
                <a:cxn ang="0">
                  <a:pos x="13" y="276"/>
                </a:cxn>
                <a:cxn ang="0">
                  <a:pos x="6" y="253"/>
                </a:cxn>
                <a:cxn ang="0">
                  <a:pos x="2" y="225"/>
                </a:cxn>
                <a:cxn ang="0">
                  <a:pos x="0" y="193"/>
                </a:cxn>
                <a:cxn ang="0">
                  <a:pos x="0" y="193"/>
                </a:cxn>
                <a:cxn ang="0">
                  <a:pos x="0" y="159"/>
                </a:cxn>
                <a:cxn ang="0">
                  <a:pos x="2" y="130"/>
                </a:cxn>
                <a:cxn ang="0">
                  <a:pos x="8" y="107"/>
                </a:cxn>
                <a:cxn ang="0">
                  <a:pos x="16" y="86"/>
                </a:cxn>
                <a:cxn ang="0">
                  <a:pos x="25" y="67"/>
                </a:cxn>
                <a:cxn ang="0">
                  <a:pos x="34" y="50"/>
                </a:cxn>
                <a:cxn ang="0">
                  <a:pos x="44" y="37"/>
                </a:cxn>
                <a:cxn ang="0">
                  <a:pos x="52" y="23"/>
                </a:cxn>
                <a:cxn ang="0">
                  <a:pos x="63" y="13"/>
                </a:cxn>
                <a:cxn ang="0">
                  <a:pos x="69" y="0"/>
                </a:cxn>
                <a:cxn ang="0">
                  <a:pos x="69" y="0"/>
                </a:cxn>
                <a:cxn ang="0">
                  <a:pos x="69" y="2"/>
                </a:cxn>
                <a:cxn ang="0">
                  <a:pos x="71" y="6"/>
                </a:cxn>
                <a:cxn ang="0">
                  <a:pos x="76" y="13"/>
                </a:cxn>
                <a:cxn ang="0">
                  <a:pos x="80" y="20"/>
                </a:cxn>
                <a:cxn ang="0">
                  <a:pos x="84" y="34"/>
                </a:cxn>
                <a:cxn ang="0">
                  <a:pos x="89" y="46"/>
                </a:cxn>
                <a:cxn ang="0">
                  <a:pos x="92" y="59"/>
                </a:cxn>
                <a:cxn ang="0">
                  <a:pos x="99" y="75"/>
                </a:cxn>
                <a:cxn ang="0">
                  <a:pos x="103" y="92"/>
                </a:cxn>
                <a:cxn ang="0">
                  <a:pos x="108" y="107"/>
                </a:cxn>
              </a:cxnLst>
              <a:rect l="0" t="0" r="r" b="b"/>
              <a:pathLst>
                <a:path w="109" h="363">
                  <a:moveTo>
                    <a:pt x="80" y="362"/>
                  </a:moveTo>
                  <a:lnTo>
                    <a:pt x="71" y="352"/>
                  </a:lnTo>
                  <a:lnTo>
                    <a:pt x="61" y="341"/>
                  </a:lnTo>
                  <a:lnTo>
                    <a:pt x="50" y="332"/>
                  </a:lnTo>
                  <a:lnTo>
                    <a:pt x="40" y="322"/>
                  </a:lnTo>
                  <a:lnTo>
                    <a:pt x="29" y="309"/>
                  </a:lnTo>
                  <a:lnTo>
                    <a:pt x="20" y="294"/>
                  </a:lnTo>
                  <a:lnTo>
                    <a:pt x="13" y="276"/>
                  </a:lnTo>
                  <a:lnTo>
                    <a:pt x="6" y="253"/>
                  </a:lnTo>
                  <a:lnTo>
                    <a:pt x="2" y="225"/>
                  </a:lnTo>
                  <a:lnTo>
                    <a:pt x="0" y="193"/>
                  </a:lnTo>
                  <a:lnTo>
                    <a:pt x="0" y="193"/>
                  </a:lnTo>
                  <a:lnTo>
                    <a:pt x="0" y="159"/>
                  </a:lnTo>
                  <a:lnTo>
                    <a:pt x="2" y="130"/>
                  </a:lnTo>
                  <a:lnTo>
                    <a:pt x="8" y="107"/>
                  </a:lnTo>
                  <a:lnTo>
                    <a:pt x="16" y="86"/>
                  </a:lnTo>
                  <a:lnTo>
                    <a:pt x="25" y="67"/>
                  </a:lnTo>
                  <a:lnTo>
                    <a:pt x="34" y="50"/>
                  </a:lnTo>
                  <a:lnTo>
                    <a:pt x="44" y="37"/>
                  </a:lnTo>
                  <a:lnTo>
                    <a:pt x="52" y="23"/>
                  </a:lnTo>
                  <a:lnTo>
                    <a:pt x="63" y="13"/>
                  </a:lnTo>
                  <a:lnTo>
                    <a:pt x="69" y="0"/>
                  </a:lnTo>
                  <a:lnTo>
                    <a:pt x="69" y="0"/>
                  </a:lnTo>
                  <a:lnTo>
                    <a:pt x="69" y="2"/>
                  </a:lnTo>
                  <a:lnTo>
                    <a:pt x="71" y="6"/>
                  </a:lnTo>
                  <a:lnTo>
                    <a:pt x="76" y="13"/>
                  </a:lnTo>
                  <a:lnTo>
                    <a:pt x="80" y="20"/>
                  </a:lnTo>
                  <a:lnTo>
                    <a:pt x="84" y="34"/>
                  </a:lnTo>
                  <a:lnTo>
                    <a:pt x="89" y="46"/>
                  </a:lnTo>
                  <a:lnTo>
                    <a:pt x="92" y="59"/>
                  </a:lnTo>
                  <a:lnTo>
                    <a:pt x="99" y="75"/>
                  </a:lnTo>
                  <a:lnTo>
                    <a:pt x="103" y="92"/>
                  </a:lnTo>
                  <a:lnTo>
                    <a:pt x="108" y="10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98" name="Freeform 1222"/>
            <p:cNvSpPr>
              <a:spLocks/>
            </p:cNvSpPr>
            <p:nvPr/>
          </p:nvSpPr>
          <p:spPr bwMode="auto">
            <a:xfrm>
              <a:off x="1967" y="1637"/>
              <a:ext cx="99" cy="323"/>
            </a:xfrm>
            <a:custGeom>
              <a:avLst/>
              <a:gdLst/>
              <a:ahLst/>
              <a:cxnLst>
                <a:cxn ang="0">
                  <a:pos x="34" y="318"/>
                </a:cxn>
                <a:cxn ang="0">
                  <a:pos x="23" y="292"/>
                </a:cxn>
                <a:cxn ang="0">
                  <a:pos x="15" y="267"/>
                </a:cxn>
                <a:cxn ang="0">
                  <a:pos x="8" y="242"/>
                </a:cxn>
                <a:cxn ang="0">
                  <a:pos x="2" y="216"/>
                </a:cxn>
                <a:cxn ang="0">
                  <a:pos x="0" y="191"/>
                </a:cxn>
                <a:cxn ang="0">
                  <a:pos x="0" y="168"/>
                </a:cxn>
                <a:cxn ang="0">
                  <a:pos x="0" y="145"/>
                </a:cxn>
                <a:cxn ang="0">
                  <a:pos x="2" y="126"/>
                </a:cxn>
                <a:cxn ang="0">
                  <a:pos x="8" y="106"/>
                </a:cxn>
                <a:cxn ang="0">
                  <a:pos x="15" y="88"/>
                </a:cxn>
                <a:cxn ang="0">
                  <a:pos x="15" y="88"/>
                </a:cxn>
                <a:cxn ang="0">
                  <a:pos x="23" y="75"/>
                </a:cxn>
                <a:cxn ang="0">
                  <a:pos x="29" y="60"/>
                </a:cxn>
                <a:cxn ang="0">
                  <a:pos x="38" y="50"/>
                </a:cxn>
                <a:cxn ang="0">
                  <a:pos x="45" y="39"/>
                </a:cxn>
                <a:cxn ang="0">
                  <a:pos x="50" y="30"/>
                </a:cxn>
                <a:cxn ang="0">
                  <a:pos x="57" y="23"/>
                </a:cxn>
                <a:cxn ang="0">
                  <a:pos x="63" y="16"/>
                </a:cxn>
                <a:cxn ang="0">
                  <a:pos x="72" y="9"/>
                </a:cxn>
                <a:cxn ang="0">
                  <a:pos x="78" y="4"/>
                </a:cxn>
                <a:cxn ang="0">
                  <a:pos x="86" y="0"/>
                </a:cxn>
                <a:cxn ang="0">
                  <a:pos x="86" y="0"/>
                </a:cxn>
                <a:cxn ang="0">
                  <a:pos x="86" y="2"/>
                </a:cxn>
                <a:cxn ang="0">
                  <a:pos x="89" y="5"/>
                </a:cxn>
                <a:cxn ang="0">
                  <a:pos x="91" y="14"/>
                </a:cxn>
                <a:cxn ang="0">
                  <a:pos x="95" y="25"/>
                </a:cxn>
                <a:cxn ang="0">
                  <a:pos x="99" y="35"/>
                </a:cxn>
                <a:cxn ang="0">
                  <a:pos x="101" y="48"/>
                </a:cxn>
                <a:cxn ang="0">
                  <a:pos x="105" y="60"/>
                </a:cxn>
                <a:cxn ang="0">
                  <a:pos x="107" y="75"/>
                </a:cxn>
                <a:cxn ang="0">
                  <a:pos x="110" y="88"/>
                </a:cxn>
                <a:cxn ang="0">
                  <a:pos x="107" y="101"/>
                </a:cxn>
                <a:cxn ang="0">
                  <a:pos x="34" y="318"/>
                </a:cxn>
              </a:cxnLst>
              <a:rect l="0" t="0" r="r" b="b"/>
              <a:pathLst>
                <a:path w="111" h="319">
                  <a:moveTo>
                    <a:pt x="34" y="318"/>
                  </a:moveTo>
                  <a:lnTo>
                    <a:pt x="23" y="292"/>
                  </a:lnTo>
                  <a:lnTo>
                    <a:pt x="15" y="267"/>
                  </a:lnTo>
                  <a:lnTo>
                    <a:pt x="8" y="242"/>
                  </a:lnTo>
                  <a:lnTo>
                    <a:pt x="2" y="216"/>
                  </a:lnTo>
                  <a:lnTo>
                    <a:pt x="0" y="191"/>
                  </a:lnTo>
                  <a:lnTo>
                    <a:pt x="0" y="168"/>
                  </a:lnTo>
                  <a:lnTo>
                    <a:pt x="0" y="145"/>
                  </a:lnTo>
                  <a:lnTo>
                    <a:pt x="2" y="126"/>
                  </a:lnTo>
                  <a:lnTo>
                    <a:pt x="8" y="106"/>
                  </a:lnTo>
                  <a:lnTo>
                    <a:pt x="15" y="88"/>
                  </a:lnTo>
                  <a:lnTo>
                    <a:pt x="15" y="88"/>
                  </a:lnTo>
                  <a:lnTo>
                    <a:pt x="23" y="75"/>
                  </a:lnTo>
                  <a:lnTo>
                    <a:pt x="29" y="60"/>
                  </a:lnTo>
                  <a:lnTo>
                    <a:pt x="38" y="50"/>
                  </a:lnTo>
                  <a:lnTo>
                    <a:pt x="45" y="39"/>
                  </a:lnTo>
                  <a:lnTo>
                    <a:pt x="50" y="30"/>
                  </a:lnTo>
                  <a:lnTo>
                    <a:pt x="57" y="23"/>
                  </a:lnTo>
                  <a:lnTo>
                    <a:pt x="63" y="16"/>
                  </a:lnTo>
                  <a:lnTo>
                    <a:pt x="72" y="9"/>
                  </a:lnTo>
                  <a:lnTo>
                    <a:pt x="78" y="4"/>
                  </a:lnTo>
                  <a:lnTo>
                    <a:pt x="86" y="0"/>
                  </a:lnTo>
                  <a:lnTo>
                    <a:pt x="86" y="0"/>
                  </a:lnTo>
                  <a:lnTo>
                    <a:pt x="86" y="2"/>
                  </a:lnTo>
                  <a:lnTo>
                    <a:pt x="89" y="5"/>
                  </a:lnTo>
                  <a:lnTo>
                    <a:pt x="91" y="14"/>
                  </a:lnTo>
                  <a:lnTo>
                    <a:pt x="95" y="25"/>
                  </a:lnTo>
                  <a:lnTo>
                    <a:pt x="99" y="35"/>
                  </a:lnTo>
                  <a:lnTo>
                    <a:pt x="101" y="48"/>
                  </a:lnTo>
                  <a:lnTo>
                    <a:pt x="105" y="60"/>
                  </a:lnTo>
                  <a:lnTo>
                    <a:pt x="107" y="75"/>
                  </a:lnTo>
                  <a:lnTo>
                    <a:pt x="110" y="88"/>
                  </a:lnTo>
                  <a:lnTo>
                    <a:pt x="107" y="101"/>
                  </a:lnTo>
                  <a:lnTo>
                    <a:pt x="34" y="318"/>
                  </a:lnTo>
                </a:path>
              </a:pathLst>
            </a:custGeom>
            <a:solidFill>
              <a:srgbClr val="FFD80F"/>
            </a:solidFill>
            <a:ln w="9525" cap="rnd">
              <a:noFill/>
              <a:round/>
              <a:headEnd/>
              <a:tailEnd/>
            </a:ln>
            <a:effectLst/>
          </p:spPr>
          <p:txBody>
            <a:bodyPr/>
            <a:lstStyle/>
            <a:p>
              <a:pPr>
                <a:defRPr/>
              </a:pPr>
              <a:endParaRPr lang="en-US" dirty="0"/>
            </a:p>
          </p:txBody>
        </p:sp>
        <p:sp>
          <p:nvSpPr>
            <p:cNvPr id="199" name="Freeform 1223"/>
            <p:cNvSpPr>
              <a:spLocks/>
            </p:cNvSpPr>
            <p:nvPr/>
          </p:nvSpPr>
          <p:spPr bwMode="auto">
            <a:xfrm>
              <a:off x="1967" y="1637"/>
              <a:ext cx="99" cy="323"/>
            </a:xfrm>
            <a:custGeom>
              <a:avLst/>
              <a:gdLst/>
              <a:ahLst/>
              <a:cxnLst>
                <a:cxn ang="0">
                  <a:pos x="34" y="318"/>
                </a:cxn>
                <a:cxn ang="0">
                  <a:pos x="23" y="292"/>
                </a:cxn>
                <a:cxn ang="0">
                  <a:pos x="15" y="267"/>
                </a:cxn>
                <a:cxn ang="0">
                  <a:pos x="8" y="242"/>
                </a:cxn>
                <a:cxn ang="0">
                  <a:pos x="2" y="216"/>
                </a:cxn>
                <a:cxn ang="0">
                  <a:pos x="0" y="191"/>
                </a:cxn>
                <a:cxn ang="0">
                  <a:pos x="0" y="168"/>
                </a:cxn>
                <a:cxn ang="0">
                  <a:pos x="0" y="145"/>
                </a:cxn>
                <a:cxn ang="0">
                  <a:pos x="2" y="126"/>
                </a:cxn>
                <a:cxn ang="0">
                  <a:pos x="8" y="106"/>
                </a:cxn>
                <a:cxn ang="0">
                  <a:pos x="15" y="88"/>
                </a:cxn>
                <a:cxn ang="0">
                  <a:pos x="15" y="88"/>
                </a:cxn>
                <a:cxn ang="0">
                  <a:pos x="23" y="75"/>
                </a:cxn>
                <a:cxn ang="0">
                  <a:pos x="29" y="60"/>
                </a:cxn>
                <a:cxn ang="0">
                  <a:pos x="38" y="50"/>
                </a:cxn>
                <a:cxn ang="0">
                  <a:pos x="45" y="39"/>
                </a:cxn>
                <a:cxn ang="0">
                  <a:pos x="50" y="30"/>
                </a:cxn>
                <a:cxn ang="0">
                  <a:pos x="57" y="23"/>
                </a:cxn>
                <a:cxn ang="0">
                  <a:pos x="63" y="16"/>
                </a:cxn>
                <a:cxn ang="0">
                  <a:pos x="72" y="9"/>
                </a:cxn>
                <a:cxn ang="0">
                  <a:pos x="78" y="4"/>
                </a:cxn>
                <a:cxn ang="0">
                  <a:pos x="86" y="0"/>
                </a:cxn>
                <a:cxn ang="0">
                  <a:pos x="86" y="0"/>
                </a:cxn>
                <a:cxn ang="0">
                  <a:pos x="86" y="2"/>
                </a:cxn>
                <a:cxn ang="0">
                  <a:pos x="89" y="5"/>
                </a:cxn>
                <a:cxn ang="0">
                  <a:pos x="91" y="14"/>
                </a:cxn>
                <a:cxn ang="0">
                  <a:pos x="95" y="25"/>
                </a:cxn>
                <a:cxn ang="0">
                  <a:pos x="99" y="35"/>
                </a:cxn>
                <a:cxn ang="0">
                  <a:pos x="101" y="48"/>
                </a:cxn>
                <a:cxn ang="0">
                  <a:pos x="105" y="60"/>
                </a:cxn>
                <a:cxn ang="0">
                  <a:pos x="107" y="75"/>
                </a:cxn>
                <a:cxn ang="0">
                  <a:pos x="110" y="88"/>
                </a:cxn>
                <a:cxn ang="0">
                  <a:pos x="107" y="101"/>
                </a:cxn>
              </a:cxnLst>
              <a:rect l="0" t="0" r="r" b="b"/>
              <a:pathLst>
                <a:path w="111" h="319">
                  <a:moveTo>
                    <a:pt x="34" y="318"/>
                  </a:moveTo>
                  <a:lnTo>
                    <a:pt x="23" y="292"/>
                  </a:lnTo>
                  <a:lnTo>
                    <a:pt x="15" y="267"/>
                  </a:lnTo>
                  <a:lnTo>
                    <a:pt x="8" y="242"/>
                  </a:lnTo>
                  <a:lnTo>
                    <a:pt x="2" y="216"/>
                  </a:lnTo>
                  <a:lnTo>
                    <a:pt x="0" y="191"/>
                  </a:lnTo>
                  <a:lnTo>
                    <a:pt x="0" y="168"/>
                  </a:lnTo>
                  <a:lnTo>
                    <a:pt x="0" y="145"/>
                  </a:lnTo>
                  <a:lnTo>
                    <a:pt x="2" y="126"/>
                  </a:lnTo>
                  <a:lnTo>
                    <a:pt x="8" y="106"/>
                  </a:lnTo>
                  <a:lnTo>
                    <a:pt x="15" y="88"/>
                  </a:lnTo>
                  <a:lnTo>
                    <a:pt x="15" y="88"/>
                  </a:lnTo>
                  <a:lnTo>
                    <a:pt x="23" y="75"/>
                  </a:lnTo>
                  <a:lnTo>
                    <a:pt x="29" y="60"/>
                  </a:lnTo>
                  <a:lnTo>
                    <a:pt x="38" y="50"/>
                  </a:lnTo>
                  <a:lnTo>
                    <a:pt x="45" y="39"/>
                  </a:lnTo>
                  <a:lnTo>
                    <a:pt x="50" y="30"/>
                  </a:lnTo>
                  <a:lnTo>
                    <a:pt x="57" y="23"/>
                  </a:lnTo>
                  <a:lnTo>
                    <a:pt x="63" y="16"/>
                  </a:lnTo>
                  <a:lnTo>
                    <a:pt x="72" y="9"/>
                  </a:lnTo>
                  <a:lnTo>
                    <a:pt x="78" y="4"/>
                  </a:lnTo>
                  <a:lnTo>
                    <a:pt x="86" y="0"/>
                  </a:lnTo>
                  <a:lnTo>
                    <a:pt x="86" y="0"/>
                  </a:lnTo>
                  <a:lnTo>
                    <a:pt x="86" y="2"/>
                  </a:lnTo>
                  <a:lnTo>
                    <a:pt x="89" y="5"/>
                  </a:lnTo>
                  <a:lnTo>
                    <a:pt x="91" y="14"/>
                  </a:lnTo>
                  <a:lnTo>
                    <a:pt x="95" y="25"/>
                  </a:lnTo>
                  <a:lnTo>
                    <a:pt x="99" y="35"/>
                  </a:lnTo>
                  <a:lnTo>
                    <a:pt x="101" y="48"/>
                  </a:lnTo>
                  <a:lnTo>
                    <a:pt x="105" y="60"/>
                  </a:lnTo>
                  <a:lnTo>
                    <a:pt x="107" y="75"/>
                  </a:lnTo>
                  <a:lnTo>
                    <a:pt x="110" y="88"/>
                  </a:lnTo>
                  <a:lnTo>
                    <a:pt x="107" y="10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00" name="Freeform 1224"/>
            <p:cNvSpPr>
              <a:spLocks/>
            </p:cNvSpPr>
            <p:nvPr/>
          </p:nvSpPr>
          <p:spPr bwMode="auto">
            <a:xfrm>
              <a:off x="2066" y="1481"/>
              <a:ext cx="123" cy="284"/>
            </a:xfrm>
            <a:custGeom>
              <a:avLst/>
              <a:gdLst/>
              <a:ahLst/>
              <a:cxnLst>
                <a:cxn ang="0">
                  <a:pos x="2" y="285"/>
                </a:cxn>
                <a:cxn ang="0">
                  <a:pos x="0" y="267"/>
                </a:cxn>
                <a:cxn ang="0">
                  <a:pos x="0" y="248"/>
                </a:cxn>
                <a:cxn ang="0">
                  <a:pos x="2" y="227"/>
                </a:cxn>
                <a:cxn ang="0">
                  <a:pos x="5" y="206"/>
                </a:cxn>
                <a:cxn ang="0">
                  <a:pos x="12" y="185"/>
                </a:cxn>
                <a:cxn ang="0">
                  <a:pos x="18" y="165"/>
                </a:cxn>
                <a:cxn ang="0">
                  <a:pos x="25" y="143"/>
                </a:cxn>
                <a:cxn ang="0">
                  <a:pos x="30" y="126"/>
                </a:cxn>
                <a:cxn ang="0">
                  <a:pos x="37" y="110"/>
                </a:cxn>
                <a:cxn ang="0">
                  <a:pos x="41" y="96"/>
                </a:cxn>
                <a:cxn ang="0">
                  <a:pos x="41" y="96"/>
                </a:cxn>
                <a:cxn ang="0">
                  <a:pos x="48" y="86"/>
                </a:cxn>
                <a:cxn ang="0">
                  <a:pos x="53" y="73"/>
                </a:cxn>
                <a:cxn ang="0">
                  <a:pos x="62" y="61"/>
                </a:cxn>
                <a:cxn ang="0">
                  <a:pos x="71" y="50"/>
                </a:cxn>
                <a:cxn ang="0">
                  <a:pos x="79" y="38"/>
                </a:cxn>
                <a:cxn ang="0">
                  <a:pos x="90" y="29"/>
                </a:cxn>
                <a:cxn ang="0">
                  <a:pos x="99" y="19"/>
                </a:cxn>
                <a:cxn ang="0">
                  <a:pos x="106" y="11"/>
                </a:cxn>
                <a:cxn ang="0">
                  <a:pos x="113" y="4"/>
                </a:cxn>
                <a:cxn ang="0">
                  <a:pos x="122" y="0"/>
                </a:cxn>
                <a:cxn ang="0">
                  <a:pos x="122" y="0"/>
                </a:cxn>
                <a:cxn ang="0">
                  <a:pos x="122" y="2"/>
                </a:cxn>
                <a:cxn ang="0">
                  <a:pos x="122" y="6"/>
                </a:cxn>
                <a:cxn ang="0">
                  <a:pos x="124" y="13"/>
                </a:cxn>
                <a:cxn ang="0">
                  <a:pos x="126" y="23"/>
                </a:cxn>
                <a:cxn ang="0">
                  <a:pos x="127" y="34"/>
                </a:cxn>
                <a:cxn ang="0">
                  <a:pos x="127" y="44"/>
                </a:cxn>
                <a:cxn ang="0">
                  <a:pos x="130" y="57"/>
                </a:cxn>
                <a:cxn ang="0">
                  <a:pos x="130" y="69"/>
                </a:cxn>
                <a:cxn ang="0">
                  <a:pos x="130" y="82"/>
                </a:cxn>
                <a:cxn ang="0">
                  <a:pos x="127" y="94"/>
                </a:cxn>
                <a:cxn ang="0">
                  <a:pos x="2" y="285"/>
                </a:cxn>
              </a:cxnLst>
              <a:rect l="0" t="0" r="r" b="b"/>
              <a:pathLst>
                <a:path w="131" h="286">
                  <a:moveTo>
                    <a:pt x="2" y="285"/>
                  </a:moveTo>
                  <a:lnTo>
                    <a:pt x="0" y="267"/>
                  </a:lnTo>
                  <a:lnTo>
                    <a:pt x="0" y="248"/>
                  </a:lnTo>
                  <a:lnTo>
                    <a:pt x="2" y="227"/>
                  </a:lnTo>
                  <a:lnTo>
                    <a:pt x="5" y="206"/>
                  </a:lnTo>
                  <a:lnTo>
                    <a:pt x="12" y="185"/>
                  </a:lnTo>
                  <a:lnTo>
                    <a:pt x="18" y="165"/>
                  </a:lnTo>
                  <a:lnTo>
                    <a:pt x="25" y="143"/>
                  </a:lnTo>
                  <a:lnTo>
                    <a:pt x="30" y="126"/>
                  </a:lnTo>
                  <a:lnTo>
                    <a:pt x="37" y="110"/>
                  </a:lnTo>
                  <a:lnTo>
                    <a:pt x="41" y="96"/>
                  </a:lnTo>
                  <a:lnTo>
                    <a:pt x="41" y="96"/>
                  </a:lnTo>
                  <a:lnTo>
                    <a:pt x="48" y="86"/>
                  </a:lnTo>
                  <a:lnTo>
                    <a:pt x="53" y="73"/>
                  </a:lnTo>
                  <a:lnTo>
                    <a:pt x="62" y="61"/>
                  </a:lnTo>
                  <a:lnTo>
                    <a:pt x="71" y="50"/>
                  </a:lnTo>
                  <a:lnTo>
                    <a:pt x="79" y="38"/>
                  </a:lnTo>
                  <a:lnTo>
                    <a:pt x="90" y="29"/>
                  </a:lnTo>
                  <a:lnTo>
                    <a:pt x="99" y="19"/>
                  </a:lnTo>
                  <a:lnTo>
                    <a:pt x="106" y="11"/>
                  </a:lnTo>
                  <a:lnTo>
                    <a:pt x="113" y="4"/>
                  </a:lnTo>
                  <a:lnTo>
                    <a:pt x="122" y="0"/>
                  </a:lnTo>
                  <a:lnTo>
                    <a:pt x="122" y="0"/>
                  </a:lnTo>
                  <a:lnTo>
                    <a:pt x="122" y="2"/>
                  </a:lnTo>
                  <a:lnTo>
                    <a:pt x="122" y="6"/>
                  </a:lnTo>
                  <a:lnTo>
                    <a:pt x="124" y="13"/>
                  </a:lnTo>
                  <a:lnTo>
                    <a:pt x="126" y="23"/>
                  </a:lnTo>
                  <a:lnTo>
                    <a:pt x="127" y="34"/>
                  </a:lnTo>
                  <a:lnTo>
                    <a:pt x="127" y="44"/>
                  </a:lnTo>
                  <a:lnTo>
                    <a:pt x="130" y="57"/>
                  </a:lnTo>
                  <a:lnTo>
                    <a:pt x="130" y="69"/>
                  </a:lnTo>
                  <a:lnTo>
                    <a:pt x="130" y="82"/>
                  </a:lnTo>
                  <a:lnTo>
                    <a:pt x="127" y="94"/>
                  </a:lnTo>
                  <a:lnTo>
                    <a:pt x="2" y="285"/>
                  </a:lnTo>
                </a:path>
              </a:pathLst>
            </a:custGeom>
            <a:solidFill>
              <a:srgbClr val="FFD80F"/>
            </a:solidFill>
            <a:ln w="9525" cap="rnd">
              <a:noFill/>
              <a:round/>
              <a:headEnd/>
              <a:tailEnd/>
            </a:ln>
            <a:effectLst/>
          </p:spPr>
          <p:txBody>
            <a:bodyPr/>
            <a:lstStyle/>
            <a:p>
              <a:pPr>
                <a:defRPr/>
              </a:pPr>
              <a:endParaRPr lang="en-US" dirty="0"/>
            </a:p>
          </p:txBody>
        </p:sp>
        <p:sp>
          <p:nvSpPr>
            <p:cNvPr id="201" name="Freeform 1225"/>
            <p:cNvSpPr>
              <a:spLocks/>
            </p:cNvSpPr>
            <p:nvPr/>
          </p:nvSpPr>
          <p:spPr bwMode="auto">
            <a:xfrm>
              <a:off x="2066" y="1481"/>
              <a:ext cx="123" cy="284"/>
            </a:xfrm>
            <a:custGeom>
              <a:avLst/>
              <a:gdLst/>
              <a:ahLst/>
              <a:cxnLst>
                <a:cxn ang="0">
                  <a:pos x="2" y="285"/>
                </a:cxn>
                <a:cxn ang="0">
                  <a:pos x="0" y="267"/>
                </a:cxn>
                <a:cxn ang="0">
                  <a:pos x="0" y="248"/>
                </a:cxn>
                <a:cxn ang="0">
                  <a:pos x="2" y="227"/>
                </a:cxn>
                <a:cxn ang="0">
                  <a:pos x="5" y="206"/>
                </a:cxn>
                <a:cxn ang="0">
                  <a:pos x="12" y="185"/>
                </a:cxn>
                <a:cxn ang="0">
                  <a:pos x="18" y="165"/>
                </a:cxn>
                <a:cxn ang="0">
                  <a:pos x="25" y="143"/>
                </a:cxn>
                <a:cxn ang="0">
                  <a:pos x="30" y="126"/>
                </a:cxn>
                <a:cxn ang="0">
                  <a:pos x="37" y="110"/>
                </a:cxn>
                <a:cxn ang="0">
                  <a:pos x="41" y="96"/>
                </a:cxn>
                <a:cxn ang="0">
                  <a:pos x="41" y="96"/>
                </a:cxn>
                <a:cxn ang="0">
                  <a:pos x="48" y="86"/>
                </a:cxn>
                <a:cxn ang="0">
                  <a:pos x="53" y="73"/>
                </a:cxn>
                <a:cxn ang="0">
                  <a:pos x="62" y="61"/>
                </a:cxn>
                <a:cxn ang="0">
                  <a:pos x="71" y="50"/>
                </a:cxn>
                <a:cxn ang="0">
                  <a:pos x="79" y="38"/>
                </a:cxn>
                <a:cxn ang="0">
                  <a:pos x="90" y="29"/>
                </a:cxn>
                <a:cxn ang="0">
                  <a:pos x="99" y="19"/>
                </a:cxn>
                <a:cxn ang="0">
                  <a:pos x="106" y="11"/>
                </a:cxn>
                <a:cxn ang="0">
                  <a:pos x="113" y="4"/>
                </a:cxn>
                <a:cxn ang="0">
                  <a:pos x="122" y="0"/>
                </a:cxn>
                <a:cxn ang="0">
                  <a:pos x="122" y="0"/>
                </a:cxn>
                <a:cxn ang="0">
                  <a:pos x="122" y="2"/>
                </a:cxn>
                <a:cxn ang="0">
                  <a:pos x="122" y="6"/>
                </a:cxn>
                <a:cxn ang="0">
                  <a:pos x="124" y="13"/>
                </a:cxn>
                <a:cxn ang="0">
                  <a:pos x="126" y="23"/>
                </a:cxn>
                <a:cxn ang="0">
                  <a:pos x="127" y="34"/>
                </a:cxn>
                <a:cxn ang="0">
                  <a:pos x="127" y="44"/>
                </a:cxn>
                <a:cxn ang="0">
                  <a:pos x="130" y="57"/>
                </a:cxn>
                <a:cxn ang="0">
                  <a:pos x="130" y="69"/>
                </a:cxn>
                <a:cxn ang="0">
                  <a:pos x="130" y="82"/>
                </a:cxn>
                <a:cxn ang="0">
                  <a:pos x="127" y="94"/>
                </a:cxn>
              </a:cxnLst>
              <a:rect l="0" t="0" r="r" b="b"/>
              <a:pathLst>
                <a:path w="131" h="286">
                  <a:moveTo>
                    <a:pt x="2" y="285"/>
                  </a:moveTo>
                  <a:lnTo>
                    <a:pt x="0" y="267"/>
                  </a:lnTo>
                  <a:lnTo>
                    <a:pt x="0" y="248"/>
                  </a:lnTo>
                  <a:lnTo>
                    <a:pt x="2" y="227"/>
                  </a:lnTo>
                  <a:lnTo>
                    <a:pt x="5" y="206"/>
                  </a:lnTo>
                  <a:lnTo>
                    <a:pt x="12" y="185"/>
                  </a:lnTo>
                  <a:lnTo>
                    <a:pt x="18" y="165"/>
                  </a:lnTo>
                  <a:lnTo>
                    <a:pt x="25" y="143"/>
                  </a:lnTo>
                  <a:lnTo>
                    <a:pt x="30" y="126"/>
                  </a:lnTo>
                  <a:lnTo>
                    <a:pt x="37" y="110"/>
                  </a:lnTo>
                  <a:lnTo>
                    <a:pt x="41" y="96"/>
                  </a:lnTo>
                  <a:lnTo>
                    <a:pt x="41" y="96"/>
                  </a:lnTo>
                  <a:lnTo>
                    <a:pt x="48" y="86"/>
                  </a:lnTo>
                  <a:lnTo>
                    <a:pt x="53" y="73"/>
                  </a:lnTo>
                  <a:lnTo>
                    <a:pt x="62" y="61"/>
                  </a:lnTo>
                  <a:lnTo>
                    <a:pt x="71" y="50"/>
                  </a:lnTo>
                  <a:lnTo>
                    <a:pt x="79" y="38"/>
                  </a:lnTo>
                  <a:lnTo>
                    <a:pt x="90" y="29"/>
                  </a:lnTo>
                  <a:lnTo>
                    <a:pt x="99" y="19"/>
                  </a:lnTo>
                  <a:lnTo>
                    <a:pt x="106" y="11"/>
                  </a:lnTo>
                  <a:lnTo>
                    <a:pt x="113" y="4"/>
                  </a:lnTo>
                  <a:lnTo>
                    <a:pt x="122" y="0"/>
                  </a:lnTo>
                  <a:lnTo>
                    <a:pt x="122" y="0"/>
                  </a:lnTo>
                  <a:lnTo>
                    <a:pt x="122" y="2"/>
                  </a:lnTo>
                  <a:lnTo>
                    <a:pt x="122" y="6"/>
                  </a:lnTo>
                  <a:lnTo>
                    <a:pt x="124" y="13"/>
                  </a:lnTo>
                  <a:lnTo>
                    <a:pt x="126" y="23"/>
                  </a:lnTo>
                  <a:lnTo>
                    <a:pt x="127" y="34"/>
                  </a:lnTo>
                  <a:lnTo>
                    <a:pt x="127" y="44"/>
                  </a:lnTo>
                  <a:lnTo>
                    <a:pt x="130" y="57"/>
                  </a:lnTo>
                  <a:lnTo>
                    <a:pt x="130" y="69"/>
                  </a:lnTo>
                  <a:lnTo>
                    <a:pt x="130" y="82"/>
                  </a:lnTo>
                  <a:lnTo>
                    <a:pt x="127" y="9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02" name="Freeform 1226"/>
            <p:cNvSpPr>
              <a:spLocks/>
            </p:cNvSpPr>
            <p:nvPr/>
          </p:nvSpPr>
          <p:spPr bwMode="auto">
            <a:xfrm>
              <a:off x="2188" y="1382"/>
              <a:ext cx="124" cy="224"/>
            </a:xfrm>
            <a:custGeom>
              <a:avLst/>
              <a:gdLst/>
              <a:ahLst/>
              <a:cxnLst>
                <a:cxn ang="0">
                  <a:pos x="0" y="218"/>
                </a:cxn>
                <a:cxn ang="0">
                  <a:pos x="2" y="202"/>
                </a:cxn>
                <a:cxn ang="0">
                  <a:pos x="4" y="186"/>
                </a:cxn>
                <a:cxn ang="0">
                  <a:pos x="6" y="167"/>
                </a:cxn>
                <a:cxn ang="0">
                  <a:pos x="8" y="147"/>
                </a:cxn>
                <a:cxn ang="0">
                  <a:pos x="13" y="131"/>
                </a:cxn>
                <a:cxn ang="0">
                  <a:pos x="19" y="112"/>
                </a:cxn>
                <a:cxn ang="0">
                  <a:pos x="25" y="96"/>
                </a:cxn>
                <a:cxn ang="0">
                  <a:pos x="31" y="81"/>
                </a:cxn>
                <a:cxn ang="0">
                  <a:pos x="38" y="69"/>
                </a:cxn>
                <a:cxn ang="0">
                  <a:pos x="47" y="58"/>
                </a:cxn>
                <a:cxn ang="0">
                  <a:pos x="47" y="58"/>
                </a:cxn>
                <a:cxn ang="0">
                  <a:pos x="52" y="49"/>
                </a:cxn>
                <a:cxn ang="0">
                  <a:pos x="61" y="41"/>
                </a:cxn>
                <a:cxn ang="0">
                  <a:pos x="70" y="32"/>
                </a:cxn>
                <a:cxn ang="0">
                  <a:pos x="75" y="26"/>
                </a:cxn>
                <a:cxn ang="0">
                  <a:pos x="84" y="20"/>
                </a:cxn>
                <a:cxn ang="0">
                  <a:pos x="93" y="16"/>
                </a:cxn>
                <a:cxn ang="0">
                  <a:pos x="101" y="12"/>
                </a:cxn>
                <a:cxn ang="0">
                  <a:pos x="107" y="5"/>
                </a:cxn>
                <a:cxn ang="0">
                  <a:pos x="116" y="1"/>
                </a:cxn>
                <a:cxn ang="0">
                  <a:pos x="124" y="0"/>
                </a:cxn>
                <a:cxn ang="0">
                  <a:pos x="124" y="0"/>
                </a:cxn>
                <a:cxn ang="0">
                  <a:pos x="124" y="0"/>
                </a:cxn>
                <a:cxn ang="0">
                  <a:pos x="124" y="3"/>
                </a:cxn>
                <a:cxn ang="0">
                  <a:pos x="126" y="9"/>
                </a:cxn>
                <a:cxn ang="0">
                  <a:pos x="128" y="18"/>
                </a:cxn>
                <a:cxn ang="0">
                  <a:pos x="130" y="26"/>
                </a:cxn>
                <a:cxn ang="0">
                  <a:pos x="133" y="37"/>
                </a:cxn>
                <a:cxn ang="0">
                  <a:pos x="133" y="46"/>
                </a:cxn>
                <a:cxn ang="0">
                  <a:pos x="133" y="55"/>
                </a:cxn>
                <a:cxn ang="0">
                  <a:pos x="133" y="66"/>
                </a:cxn>
                <a:cxn ang="0">
                  <a:pos x="130" y="76"/>
                </a:cxn>
                <a:cxn ang="0">
                  <a:pos x="0" y="218"/>
                </a:cxn>
              </a:cxnLst>
              <a:rect l="0" t="0" r="r" b="b"/>
              <a:pathLst>
                <a:path w="134" h="219">
                  <a:moveTo>
                    <a:pt x="0" y="218"/>
                  </a:moveTo>
                  <a:lnTo>
                    <a:pt x="2" y="202"/>
                  </a:lnTo>
                  <a:lnTo>
                    <a:pt x="4" y="186"/>
                  </a:lnTo>
                  <a:lnTo>
                    <a:pt x="6" y="167"/>
                  </a:lnTo>
                  <a:lnTo>
                    <a:pt x="8" y="147"/>
                  </a:lnTo>
                  <a:lnTo>
                    <a:pt x="13" y="131"/>
                  </a:lnTo>
                  <a:lnTo>
                    <a:pt x="19" y="112"/>
                  </a:lnTo>
                  <a:lnTo>
                    <a:pt x="25" y="96"/>
                  </a:lnTo>
                  <a:lnTo>
                    <a:pt x="31" y="81"/>
                  </a:lnTo>
                  <a:lnTo>
                    <a:pt x="38" y="69"/>
                  </a:lnTo>
                  <a:lnTo>
                    <a:pt x="47" y="58"/>
                  </a:lnTo>
                  <a:lnTo>
                    <a:pt x="47" y="58"/>
                  </a:lnTo>
                  <a:lnTo>
                    <a:pt x="52" y="49"/>
                  </a:lnTo>
                  <a:lnTo>
                    <a:pt x="61" y="41"/>
                  </a:lnTo>
                  <a:lnTo>
                    <a:pt x="70" y="32"/>
                  </a:lnTo>
                  <a:lnTo>
                    <a:pt x="75" y="26"/>
                  </a:lnTo>
                  <a:lnTo>
                    <a:pt x="84" y="20"/>
                  </a:lnTo>
                  <a:lnTo>
                    <a:pt x="93" y="16"/>
                  </a:lnTo>
                  <a:lnTo>
                    <a:pt x="101" y="12"/>
                  </a:lnTo>
                  <a:lnTo>
                    <a:pt x="107" y="5"/>
                  </a:lnTo>
                  <a:lnTo>
                    <a:pt x="116" y="1"/>
                  </a:lnTo>
                  <a:lnTo>
                    <a:pt x="124" y="0"/>
                  </a:lnTo>
                  <a:lnTo>
                    <a:pt x="124" y="0"/>
                  </a:lnTo>
                  <a:lnTo>
                    <a:pt x="124" y="0"/>
                  </a:lnTo>
                  <a:lnTo>
                    <a:pt x="124" y="3"/>
                  </a:lnTo>
                  <a:lnTo>
                    <a:pt x="126" y="9"/>
                  </a:lnTo>
                  <a:lnTo>
                    <a:pt x="128" y="18"/>
                  </a:lnTo>
                  <a:lnTo>
                    <a:pt x="130" y="26"/>
                  </a:lnTo>
                  <a:lnTo>
                    <a:pt x="133" y="37"/>
                  </a:lnTo>
                  <a:lnTo>
                    <a:pt x="133" y="46"/>
                  </a:lnTo>
                  <a:lnTo>
                    <a:pt x="133" y="55"/>
                  </a:lnTo>
                  <a:lnTo>
                    <a:pt x="133" y="66"/>
                  </a:lnTo>
                  <a:lnTo>
                    <a:pt x="130" y="76"/>
                  </a:lnTo>
                  <a:lnTo>
                    <a:pt x="0" y="218"/>
                  </a:lnTo>
                </a:path>
              </a:pathLst>
            </a:custGeom>
            <a:solidFill>
              <a:srgbClr val="FFD80F"/>
            </a:solidFill>
            <a:ln w="9525" cap="rnd">
              <a:noFill/>
              <a:round/>
              <a:headEnd/>
              <a:tailEnd/>
            </a:ln>
            <a:effectLst/>
          </p:spPr>
          <p:txBody>
            <a:bodyPr/>
            <a:lstStyle/>
            <a:p>
              <a:pPr>
                <a:defRPr/>
              </a:pPr>
              <a:endParaRPr lang="en-US" dirty="0"/>
            </a:p>
          </p:txBody>
        </p:sp>
        <p:sp>
          <p:nvSpPr>
            <p:cNvPr id="203" name="Freeform 1227"/>
            <p:cNvSpPr>
              <a:spLocks/>
            </p:cNvSpPr>
            <p:nvPr/>
          </p:nvSpPr>
          <p:spPr bwMode="auto">
            <a:xfrm>
              <a:off x="2188" y="1382"/>
              <a:ext cx="124" cy="224"/>
            </a:xfrm>
            <a:custGeom>
              <a:avLst/>
              <a:gdLst/>
              <a:ahLst/>
              <a:cxnLst>
                <a:cxn ang="0">
                  <a:pos x="0" y="218"/>
                </a:cxn>
                <a:cxn ang="0">
                  <a:pos x="2" y="202"/>
                </a:cxn>
                <a:cxn ang="0">
                  <a:pos x="4" y="186"/>
                </a:cxn>
                <a:cxn ang="0">
                  <a:pos x="6" y="167"/>
                </a:cxn>
                <a:cxn ang="0">
                  <a:pos x="8" y="147"/>
                </a:cxn>
                <a:cxn ang="0">
                  <a:pos x="13" y="131"/>
                </a:cxn>
                <a:cxn ang="0">
                  <a:pos x="19" y="112"/>
                </a:cxn>
                <a:cxn ang="0">
                  <a:pos x="25" y="96"/>
                </a:cxn>
                <a:cxn ang="0">
                  <a:pos x="31" y="81"/>
                </a:cxn>
                <a:cxn ang="0">
                  <a:pos x="38" y="69"/>
                </a:cxn>
                <a:cxn ang="0">
                  <a:pos x="47" y="58"/>
                </a:cxn>
                <a:cxn ang="0">
                  <a:pos x="47" y="58"/>
                </a:cxn>
                <a:cxn ang="0">
                  <a:pos x="52" y="49"/>
                </a:cxn>
                <a:cxn ang="0">
                  <a:pos x="61" y="41"/>
                </a:cxn>
                <a:cxn ang="0">
                  <a:pos x="70" y="32"/>
                </a:cxn>
                <a:cxn ang="0">
                  <a:pos x="75" y="26"/>
                </a:cxn>
                <a:cxn ang="0">
                  <a:pos x="84" y="20"/>
                </a:cxn>
                <a:cxn ang="0">
                  <a:pos x="93" y="16"/>
                </a:cxn>
                <a:cxn ang="0">
                  <a:pos x="101" y="12"/>
                </a:cxn>
                <a:cxn ang="0">
                  <a:pos x="107" y="5"/>
                </a:cxn>
                <a:cxn ang="0">
                  <a:pos x="116" y="1"/>
                </a:cxn>
                <a:cxn ang="0">
                  <a:pos x="124" y="0"/>
                </a:cxn>
                <a:cxn ang="0">
                  <a:pos x="124" y="0"/>
                </a:cxn>
                <a:cxn ang="0">
                  <a:pos x="124" y="0"/>
                </a:cxn>
                <a:cxn ang="0">
                  <a:pos x="124" y="3"/>
                </a:cxn>
                <a:cxn ang="0">
                  <a:pos x="126" y="9"/>
                </a:cxn>
                <a:cxn ang="0">
                  <a:pos x="128" y="18"/>
                </a:cxn>
                <a:cxn ang="0">
                  <a:pos x="130" y="26"/>
                </a:cxn>
                <a:cxn ang="0">
                  <a:pos x="133" y="37"/>
                </a:cxn>
                <a:cxn ang="0">
                  <a:pos x="133" y="46"/>
                </a:cxn>
                <a:cxn ang="0">
                  <a:pos x="133" y="55"/>
                </a:cxn>
                <a:cxn ang="0">
                  <a:pos x="133" y="66"/>
                </a:cxn>
                <a:cxn ang="0">
                  <a:pos x="130" y="76"/>
                </a:cxn>
              </a:cxnLst>
              <a:rect l="0" t="0" r="r" b="b"/>
              <a:pathLst>
                <a:path w="134" h="219">
                  <a:moveTo>
                    <a:pt x="0" y="218"/>
                  </a:moveTo>
                  <a:lnTo>
                    <a:pt x="2" y="202"/>
                  </a:lnTo>
                  <a:lnTo>
                    <a:pt x="4" y="186"/>
                  </a:lnTo>
                  <a:lnTo>
                    <a:pt x="6" y="167"/>
                  </a:lnTo>
                  <a:lnTo>
                    <a:pt x="8" y="147"/>
                  </a:lnTo>
                  <a:lnTo>
                    <a:pt x="13" y="131"/>
                  </a:lnTo>
                  <a:lnTo>
                    <a:pt x="19" y="112"/>
                  </a:lnTo>
                  <a:lnTo>
                    <a:pt x="25" y="96"/>
                  </a:lnTo>
                  <a:lnTo>
                    <a:pt x="31" y="81"/>
                  </a:lnTo>
                  <a:lnTo>
                    <a:pt x="38" y="69"/>
                  </a:lnTo>
                  <a:lnTo>
                    <a:pt x="47" y="58"/>
                  </a:lnTo>
                  <a:lnTo>
                    <a:pt x="47" y="58"/>
                  </a:lnTo>
                  <a:lnTo>
                    <a:pt x="52" y="49"/>
                  </a:lnTo>
                  <a:lnTo>
                    <a:pt x="61" y="41"/>
                  </a:lnTo>
                  <a:lnTo>
                    <a:pt x="70" y="32"/>
                  </a:lnTo>
                  <a:lnTo>
                    <a:pt x="75" y="26"/>
                  </a:lnTo>
                  <a:lnTo>
                    <a:pt x="84" y="20"/>
                  </a:lnTo>
                  <a:lnTo>
                    <a:pt x="93" y="16"/>
                  </a:lnTo>
                  <a:lnTo>
                    <a:pt x="101" y="12"/>
                  </a:lnTo>
                  <a:lnTo>
                    <a:pt x="107" y="5"/>
                  </a:lnTo>
                  <a:lnTo>
                    <a:pt x="116" y="1"/>
                  </a:lnTo>
                  <a:lnTo>
                    <a:pt x="124" y="0"/>
                  </a:lnTo>
                  <a:lnTo>
                    <a:pt x="124" y="0"/>
                  </a:lnTo>
                  <a:lnTo>
                    <a:pt x="124" y="0"/>
                  </a:lnTo>
                  <a:lnTo>
                    <a:pt x="124" y="3"/>
                  </a:lnTo>
                  <a:lnTo>
                    <a:pt x="126" y="9"/>
                  </a:lnTo>
                  <a:lnTo>
                    <a:pt x="128" y="18"/>
                  </a:lnTo>
                  <a:lnTo>
                    <a:pt x="130" y="26"/>
                  </a:lnTo>
                  <a:lnTo>
                    <a:pt x="133" y="37"/>
                  </a:lnTo>
                  <a:lnTo>
                    <a:pt x="133" y="46"/>
                  </a:lnTo>
                  <a:lnTo>
                    <a:pt x="133" y="55"/>
                  </a:lnTo>
                  <a:lnTo>
                    <a:pt x="133" y="66"/>
                  </a:lnTo>
                  <a:lnTo>
                    <a:pt x="130" y="7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04" name="Freeform 1228"/>
            <p:cNvSpPr>
              <a:spLocks/>
            </p:cNvSpPr>
            <p:nvPr/>
          </p:nvSpPr>
          <p:spPr bwMode="auto">
            <a:xfrm>
              <a:off x="2288" y="1313"/>
              <a:ext cx="123" cy="177"/>
            </a:xfrm>
            <a:custGeom>
              <a:avLst/>
              <a:gdLst/>
              <a:ahLst/>
              <a:cxnLst>
                <a:cxn ang="0">
                  <a:pos x="0" y="175"/>
                </a:cxn>
                <a:cxn ang="0">
                  <a:pos x="0" y="162"/>
                </a:cxn>
                <a:cxn ang="0">
                  <a:pos x="2" y="147"/>
                </a:cxn>
                <a:cxn ang="0">
                  <a:pos x="4" y="133"/>
                </a:cxn>
                <a:cxn ang="0">
                  <a:pos x="8" y="117"/>
                </a:cxn>
                <a:cxn ang="0">
                  <a:pos x="13" y="101"/>
                </a:cxn>
                <a:cxn ang="0">
                  <a:pos x="17" y="89"/>
                </a:cxn>
                <a:cxn ang="0">
                  <a:pos x="23" y="73"/>
                </a:cxn>
                <a:cxn ang="0">
                  <a:pos x="27" y="61"/>
                </a:cxn>
                <a:cxn ang="0">
                  <a:pos x="36" y="50"/>
                </a:cxn>
                <a:cxn ang="0">
                  <a:pos x="42" y="40"/>
                </a:cxn>
                <a:cxn ang="0">
                  <a:pos x="42" y="40"/>
                </a:cxn>
                <a:cxn ang="0">
                  <a:pos x="48" y="34"/>
                </a:cxn>
                <a:cxn ang="0">
                  <a:pos x="54" y="25"/>
                </a:cxn>
                <a:cxn ang="0">
                  <a:pos x="61" y="20"/>
                </a:cxn>
                <a:cxn ang="0">
                  <a:pos x="70" y="15"/>
                </a:cxn>
                <a:cxn ang="0">
                  <a:pos x="75" y="11"/>
                </a:cxn>
                <a:cxn ang="0">
                  <a:pos x="84" y="6"/>
                </a:cxn>
                <a:cxn ang="0">
                  <a:pos x="91" y="4"/>
                </a:cxn>
                <a:cxn ang="0">
                  <a:pos x="98" y="2"/>
                </a:cxn>
                <a:cxn ang="0">
                  <a:pos x="105" y="0"/>
                </a:cxn>
                <a:cxn ang="0">
                  <a:pos x="112" y="0"/>
                </a:cxn>
                <a:cxn ang="0">
                  <a:pos x="112" y="0"/>
                </a:cxn>
                <a:cxn ang="0">
                  <a:pos x="112" y="2"/>
                </a:cxn>
                <a:cxn ang="0">
                  <a:pos x="114" y="6"/>
                </a:cxn>
                <a:cxn ang="0">
                  <a:pos x="116" y="11"/>
                </a:cxn>
                <a:cxn ang="0">
                  <a:pos x="118" y="20"/>
                </a:cxn>
                <a:cxn ang="0">
                  <a:pos x="120" y="29"/>
                </a:cxn>
                <a:cxn ang="0">
                  <a:pos x="122" y="40"/>
                </a:cxn>
                <a:cxn ang="0">
                  <a:pos x="122" y="50"/>
                </a:cxn>
                <a:cxn ang="0">
                  <a:pos x="122" y="61"/>
                </a:cxn>
                <a:cxn ang="0">
                  <a:pos x="122" y="71"/>
                </a:cxn>
                <a:cxn ang="0">
                  <a:pos x="120" y="82"/>
                </a:cxn>
                <a:cxn ang="0">
                  <a:pos x="0" y="175"/>
                </a:cxn>
              </a:cxnLst>
              <a:rect l="0" t="0" r="r" b="b"/>
              <a:pathLst>
                <a:path w="123" h="176">
                  <a:moveTo>
                    <a:pt x="0" y="175"/>
                  </a:moveTo>
                  <a:lnTo>
                    <a:pt x="0" y="162"/>
                  </a:lnTo>
                  <a:lnTo>
                    <a:pt x="2" y="147"/>
                  </a:lnTo>
                  <a:lnTo>
                    <a:pt x="4" y="133"/>
                  </a:lnTo>
                  <a:lnTo>
                    <a:pt x="8" y="117"/>
                  </a:lnTo>
                  <a:lnTo>
                    <a:pt x="13" y="101"/>
                  </a:lnTo>
                  <a:lnTo>
                    <a:pt x="17" y="89"/>
                  </a:lnTo>
                  <a:lnTo>
                    <a:pt x="23" y="73"/>
                  </a:lnTo>
                  <a:lnTo>
                    <a:pt x="27" y="61"/>
                  </a:lnTo>
                  <a:lnTo>
                    <a:pt x="36" y="50"/>
                  </a:lnTo>
                  <a:lnTo>
                    <a:pt x="42" y="40"/>
                  </a:lnTo>
                  <a:lnTo>
                    <a:pt x="42" y="40"/>
                  </a:lnTo>
                  <a:lnTo>
                    <a:pt x="48" y="34"/>
                  </a:lnTo>
                  <a:lnTo>
                    <a:pt x="54" y="25"/>
                  </a:lnTo>
                  <a:lnTo>
                    <a:pt x="61" y="20"/>
                  </a:lnTo>
                  <a:lnTo>
                    <a:pt x="70" y="15"/>
                  </a:lnTo>
                  <a:lnTo>
                    <a:pt x="75" y="11"/>
                  </a:lnTo>
                  <a:lnTo>
                    <a:pt x="84" y="6"/>
                  </a:lnTo>
                  <a:lnTo>
                    <a:pt x="91" y="4"/>
                  </a:lnTo>
                  <a:lnTo>
                    <a:pt x="98" y="2"/>
                  </a:lnTo>
                  <a:lnTo>
                    <a:pt x="105" y="0"/>
                  </a:lnTo>
                  <a:lnTo>
                    <a:pt x="112" y="0"/>
                  </a:lnTo>
                  <a:lnTo>
                    <a:pt x="112" y="0"/>
                  </a:lnTo>
                  <a:lnTo>
                    <a:pt x="112" y="2"/>
                  </a:lnTo>
                  <a:lnTo>
                    <a:pt x="114" y="6"/>
                  </a:lnTo>
                  <a:lnTo>
                    <a:pt x="116" y="11"/>
                  </a:lnTo>
                  <a:lnTo>
                    <a:pt x="118" y="20"/>
                  </a:lnTo>
                  <a:lnTo>
                    <a:pt x="120" y="29"/>
                  </a:lnTo>
                  <a:lnTo>
                    <a:pt x="122" y="40"/>
                  </a:lnTo>
                  <a:lnTo>
                    <a:pt x="122" y="50"/>
                  </a:lnTo>
                  <a:lnTo>
                    <a:pt x="122" y="61"/>
                  </a:lnTo>
                  <a:lnTo>
                    <a:pt x="122" y="71"/>
                  </a:lnTo>
                  <a:lnTo>
                    <a:pt x="120" y="82"/>
                  </a:lnTo>
                  <a:lnTo>
                    <a:pt x="0" y="175"/>
                  </a:lnTo>
                </a:path>
              </a:pathLst>
            </a:custGeom>
            <a:solidFill>
              <a:srgbClr val="FFD80F"/>
            </a:solidFill>
            <a:ln w="9525" cap="rnd">
              <a:noFill/>
              <a:round/>
              <a:headEnd/>
              <a:tailEnd/>
            </a:ln>
            <a:effectLst/>
          </p:spPr>
          <p:txBody>
            <a:bodyPr/>
            <a:lstStyle/>
            <a:p>
              <a:pPr>
                <a:defRPr/>
              </a:pPr>
              <a:endParaRPr lang="en-US" dirty="0"/>
            </a:p>
          </p:txBody>
        </p:sp>
        <p:sp>
          <p:nvSpPr>
            <p:cNvPr id="205" name="Freeform 1229"/>
            <p:cNvSpPr>
              <a:spLocks/>
            </p:cNvSpPr>
            <p:nvPr/>
          </p:nvSpPr>
          <p:spPr bwMode="auto">
            <a:xfrm>
              <a:off x="2288" y="1313"/>
              <a:ext cx="123" cy="177"/>
            </a:xfrm>
            <a:custGeom>
              <a:avLst/>
              <a:gdLst/>
              <a:ahLst/>
              <a:cxnLst>
                <a:cxn ang="0">
                  <a:pos x="0" y="175"/>
                </a:cxn>
                <a:cxn ang="0">
                  <a:pos x="0" y="162"/>
                </a:cxn>
                <a:cxn ang="0">
                  <a:pos x="2" y="147"/>
                </a:cxn>
                <a:cxn ang="0">
                  <a:pos x="4" y="133"/>
                </a:cxn>
                <a:cxn ang="0">
                  <a:pos x="8" y="117"/>
                </a:cxn>
                <a:cxn ang="0">
                  <a:pos x="13" y="101"/>
                </a:cxn>
                <a:cxn ang="0">
                  <a:pos x="17" y="89"/>
                </a:cxn>
                <a:cxn ang="0">
                  <a:pos x="23" y="73"/>
                </a:cxn>
                <a:cxn ang="0">
                  <a:pos x="27" y="61"/>
                </a:cxn>
                <a:cxn ang="0">
                  <a:pos x="36" y="50"/>
                </a:cxn>
                <a:cxn ang="0">
                  <a:pos x="42" y="40"/>
                </a:cxn>
                <a:cxn ang="0">
                  <a:pos x="42" y="40"/>
                </a:cxn>
                <a:cxn ang="0">
                  <a:pos x="48" y="34"/>
                </a:cxn>
                <a:cxn ang="0">
                  <a:pos x="54" y="25"/>
                </a:cxn>
                <a:cxn ang="0">
                  <a:pos x="61" y="20"/>
                </a:cxn>
                <a:cxn ang="0">
                  <a:pos x="70" y="15"/>
                </a:cxn>
                <a:cxn ang="0">
                  <a:pos x="75" y="11"/>
                </a:cxn>
                <a:cxn ang="0">
                  <a:pos x="84" y="6"/>
                </a:cxn>
                <a:cxn ang="0">
                  <a:pos x="91" y="4"/>
                </a:cxn>
                <a:cxn ang="0">
                  <a:pos x="98" y="2"/>
                </a:cxn>
                <a:cxn ang="0">
                  <a:pos x="105" y="0"/>
                </a:cxn>
                <a:cxn ang="0">
                  <a:pos x="112" y="0"/>
                </a:cxn>
                <a:cxn ang="0">
                  <a:pos x="112" y="0"/>
                </a:cxn>
                <a:cxn ang="0">
                  <a:pos x="112" y="2"/>
                </a:cxn>
                <a:cxn ang="0">
                  <a:pos x="114" y="6"/>
                </a:cxn>
                <a:cxn ang="0">
                  <a:pos x="116" y="11"/>
                </a:cxn>
                <a:cxn ang="0">
                  <a:pos x="118" y="20"/>
                </a:cxn>
                <a:cxn ang="0">
                  <a:pos x="120" y="29"/>
                </a:cxn>
                <a:cxn ang="0">
                  <a:pos x="122" y="40"/>
                </a:cxn>
                <a:cxn ang="0">
                  <a:pos x="122" y="50"/>
                </a:cxn>
                <a:cxn ang="0">
                  <a:pos x="122" y="61"/>
                </a:cxn>
                <a:cxn ang="0">
                  <a:pos x="122" y="71"/>
                </a:cxn>
                <a:cxn ang="0">
                  <a:pos x="120" y="82"/>
                </a:cxn>
              </a:cxnLst>
              <a:rect l="0" t="0" r="r" b="b"/>
              <a:pathLst>
                <a:path w="123" h="176">
                  <a:moveTo>
                    <a:pt x="0" y="175"/>
                  </a:moveTo>
                  <a:lnTo>
                    <a:pt x="0" y="162"/>
                  </a:lnTo>
                  <a:lnTo>
                    <a:pt x="2" y="147"/>
                  </a:lnTo>
                  <a:lnTo>
                    <a:pt x="4" y="133"/>
                  </a:lnTo>
                  <a:lnTo>
                    <a:pt x="8" y="117"/>
                  </a:lnTo>
                  <a:lnTo>
                    <a:pt x="13" y="101"/>
                  </a:lnTo>
                  <a:lnTo>
                    <a:pt x="17" y="89"/>
                  </a:lnTo>
                  <a:lnTo>
                    <a:pt x="23" y="73"/>
                  </a:lnTo>
                  <a:lnTo>
                    <a:pt x="27" y="61"/>
                  </a:lnTo>
                  <a:lnTo>
                    <a:pt x="36" y="50"/>
                  </a:lnTo>
                  <a:lnTo>
                    <a:pt x="42" y="40"/>
                  </a:lnTo>
                  <a:lnTo>
                    <a:pt x="42" y="40"/>
                  </a:lnTo>
                  <a:lnTo>
                    <a:pt x="48" y="34"/>
                  </a:lnTo>
                  <a:lnTo>
                    <a:pt x="54" y="25"/>
                  </a:lnTo>
                  <a:lnTo>
                    <a:pt x="61" y="20"/>
                  </a:lnTo>
                  <a:lnTo>
                    <a:pt x="70" y="15"/>
                  </a:lnTo>
                  <a:lnTo>
                    <a:pt x="75" y="11"/>
                  </a:lnTo>
                  <a:lnTo>
                    <a:pt x="84" y="6"/>
                  </a:lnTo>
                  <a:lnTo>
                    <a:pt x="91" y="4"/>
                  </a:lnTo>
                  <a:lnTo>
                    <a:pt x="98" y="2"/>
                  </a:lnTo>
                  <a:lnTo>
                    <a:pt x="105" y="0"/>
                  </a:lnTo>
                  <a:lnTo>
                    <a:pt x="112" y="0"/>
                  </a:lnTo>
                  <a:lnTo>
                    <a:pt x="112" y="0"/>
                  </a:lnTo>
                  <a:lnTo>
                    <a:pt x="112" y="2"/>
                  </a:lnTo>
                  <a:lnTo>
                    <a:pt x="114" y="6"/>
                  </a:lnTo>
                  <a:lnTo>
                    <a:pt x="116" y="11"/>
                  </a:lnTo>
                  <a:lnTo>
                    <a:pt x="118" y="20"/>
                  </a:lnTo>
                  <a:lnTo>
                    <a:pt x="120" y="29"/>
                  </a:lnTo>
                  <a:lnTo>
                    <a:pt x="122" y="40"/>
                  </a:lnTo>
                  <a:lnTo>
                    <a:pt x="122" y="50"/>
                  </a:lnTo>
                  <a:lnTo>
                    <a:pt x="122" y="61"/>
                  </a:lnTo>
                  <a:lnTo>
                    <a:pt x="122" y="71"/>
                  </a:lnTo>
                  <a:lnTo>
                    <a:pt x="120" y="8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06" name="Freeform 1230"/>
            <p:cNvSpPr>
              <a:spLocks/>
            </p:cNvSpPr>
            <p:nvPr/>
          </p:nvSpPr>
          <p:spPr bwMode="auto">
            <a:xfrm>
              <a:off x="2381" y="1259"/>
              <a:ext cx="117" cy="153"/>
            </a:xfrm>
            <a:custGeom>
              <a:avLst/>
              <a:gdLst/>
              <a:ahLst/>
              <a:cxnLst>
                <a:cxn ang="0">
                  <a:pos x="0" y="149"/>
                </a:cxn>
                <a:cxn ang="0">
                  <a:pos x="0" y="136"/>
                </a:cxn>
                <a:cxn ang="0">
                  <a:pos x="2" y="123"/>
                </a:cxn>
                <a:cxn ang="0">
                  <a:pos x="5" y="105"/>
                </a:cxn>
                <a:cxn ang="0">
                  <a:pos x="9" y="86"/>
                </a:cxn>
                <a:cxn ang="0">
                  <a:pos x="16" y="67"/>
                </a:cxn>
                <a:cxn ang="0">
                  <a:pos x="27" y="48"/>
                </a:cxn>
                <a:cxn ang="0">
                  <a:pos x="39" y="31"/>
                </a:cxn>
                <a:cxn ang="0">
                  <a:pos x="55" y="17"/>
                </a:cxn>
                <a:cxn ang="0">
                  <a:pos x="74" y="6"/>
                </a:cxn>
                <a:cxn ang="0">
                  <a:pos x="95" y="0"/>
                </a:cxn>
                <a:cxn ang="0">
                  <a:pos x="95" y="0"/>
                </a:cxn>
                <a:cxn ang="0">
                  <a:pos x="97" y="0"/>
                </a:cxn>
                <a:cxn ang="0">
                  <a:pos x="99" y="4"/>
                </a:cxn>
                <a:cxn ang="0">
                  <a:pos x="101" y="8"/>
                </a:cxn>
                <a:cxn ang="0">
                  <a:pos x="106" y="15"/>
                </a:cxn>
                <a:cxn ang="0">
                  <a:pos x="107" y="23"/>
                </a:cxn>
                <a:cxn ang="0">
                  <a:pos x="111" y="33"/>
                </a:cxn>
                <a:cxn ang="0">
                  <a:pos x="113" y="47"/>
                </a:cxn>
                <a:cxn ang="0">
                  <a:pos x="116" y="59"/>
                </a:cxn>
                <a:cxn ang="0">
                  <a:pos x="116" y="73"/>
                </a:cxn>
                <a:cxn ang="0">
                  <a:pos x="113" y="90"/>
                </a:cxn>
                <a:cxn ang="0">
                  <a:pos x="0" y="149"/>
                </a:cxn>
              </a:cxnLst>
              <a:rect l="0" t="0" r="r" b="b"/>
              <a:pathLst>
                <a:path w="117" h="150">
                  <a:moveTo>
                    <a:pt x="0" y="149"/>
                  </a:moveTo>
                  <a:lnTo>
                    <a:pt x="0" y="136"/>
                  </a:lnTo>
                  <a:lnTo>
                    <a:pt x="2" y="123"/>
                  </a:lnTo>
                  <a:lnTo>
                    <a:pt x="5" y="105"/>
                  </a:lnTo>
                  <a:lnTo>
                    <a:pt x="9" y="86"/>
                  </a:lnTo>
                  <a:lnTo>
                    <a:pt x="16" y="67"/>
                  </a:lnTo>
                  <a:lnTo>
                    <a:pt x="27" y="48"/>
                  </a:lnTo>
                  <a:lnTo>
                    <a:pt x="39" y="31"/>
                  </a:lnTo>
                  <a:lnTo>
                    <a:pt x="55" y="17"/>
                  </a:lnTo>
                  <a:lnTo>
                    <a:pt x="74" y="6"/>
                  </a:lnTo>
                  <a:lnTo>
                    <a:pt x="95" y="0"/>
                  </a:lnTo>
                  <a:lnTo>
                    <a:pt x="95" y="0"/>
                  </a:lnTo>
                  <a:lnTo>
                    <a:pt x="97" y="0"/>
                  </a:lnTo>
                  <a:lnTo>
                    <a:pt x="99" y="4"/>
                  </a:lnTo>
                  <a:lnTo>
                    <a:pt x="101" y="8"/>
                  </a:lnTo>
                  <a:lnTo>
                    <a:pt x="106" y="15"/>
                  </a:lnTo>
                  <a:lnTo>
                    <a:pt x="107" y="23"/>
                  </a:lnTo>
                  <a:lnTo>
                    <a:pt x="111" y="33"/>
                  </a:lnTo>
                  <a:lnTo>
                    <a:pt x="113" y="47"/>
                  </a:lnTo>
                  <a:lnTo>
                    <a:pt x="116" y="59"/>
                  </a:lnTo>
                  <a:lnTo>
                    <a:pt x="116" y="73"/>
                  </a:lnTo>
                  <a:lnTo>
                    <a:pt x="113" y="90"/>
                  </a:lnTo>
                  <a:lnTo>
                    <a:pt x="0" y="149"/>
                  </a:lnTo>
                </a:path>
              </a:pathLst>
            </a:custGeom>
            <a:solidFill>
              <a:srgbClr val="FFD80F"/>
            </a:solidFill>
            <a:ln w="9525" cap="rnd">
              <a:noFill/>
              <a:round/>
              <a:headEnd/>
              <a:tailEnd/>
            </a:ln>
            <a:effectLst/>
          </p:spPr>
          <p:txBody>
            <a:bodyPr/>
            <a:lstStyle/>
            <a:p>
              <a:pPr>
                <a:defRPr/>
              </a:pPr>
              <a:endParaRPr lang="en-US" dirty="0"/>
            </a:p>
          </p:txBody>
        </p:sp>
        <p:sp>
          <p:nvSpPr>
            <p:cNvPr id="207" name="Freeform 1231"/>
            <p:cNvSpPr>
              <a:spLocks/>
            </p:cNvSpPr>
            <p:nvPr/>
          </p:nvSpPr>
          <p:spPr bwMode="auto">
            <a:xfrm>
              <a:off x="2381" y="1259"/>
              <a:ext cx="117" cy="153"/>
            </a:xfrm>
            <a:custGeom>
              <a:avLst/>
              <a:gdLst/>
              <a:ahLst/>
              <a:cxnLst>
                <a:cxn ang="0">
                  <a:pos x="0" y="149"/>
                </a:cxn>
                <a:cxn ang="0">
                  <a:pos x="0" y="136"/>
                </a:cxn>
                <a:cxn ang="0">
                  <a:pos x="2" y="123"/>
                </a:cxn>
                <a:cxn ang="0">
                  <a:pos x="5" y="105"/>
                </a:cxn>
                <a:cxn ang="0">
                  <a:pos x="9" y="86"/>
                </a:cxn>
                <a:cxn ang="0">
                  <a:pos x="16" y="67"/>
                </a:cxn>
                <a:cxn ang="0">
                  <a:pos x="27" y="48"/>
                </a:cxn>
                <a:cxn ang="0">
                  <a:pos x="39" y="31"/>
                </a:cxn>
                <a:cxn ang="0">
                  <a:pos x="55" y="17"/>
                </a:cxn>
                <a:cxn ang="0">
                  <a:pos x="74" y="6"/>
                </a:cxn>
                <a:cxn ang="0">
                  <a:pos x="95" y="0"/>
                </a:cxn>
                <a:cxn ang="0">
                  <a:pos x="95" y="0"/>
                </a:cxn>
                <a:cxn ang="0">
                  <a:pos x="97" y="0"/>
                </a:cxn>
                <a:cxn ang="0">
                  <a:pos x="99" y="4"/>
                </a:cxn>
                <a:cxn ang="0">
                  <a:pos x="101" y="8"/>
                </a:cxn>
                <a:cxn ang="0">
                  <a:pos x="106" y="15"/>
                </a:cxn>
                <a:cxn ang="0">
                  <a:pos x="107" y="23"/>
                </a:cxn>
                <a:cxn ang="0">
                  <a:pos x="111" y="33"/>
                </a:cxn>
                <a:cxn ang="0">
                  <a:pos x="113" y="47"/>
                </a:cxn>
                <a:cxn ang="0">
                  <a:pos x="116" y="59"/>
                </a:cxn>
                <a:cxn ang="0">
                  <a:pos x="116" y="73"/>
                </a:cxn>
                <a:cxn ang="0">
                  <a:pos x="113" y="90"/>
                </a:cxn>
              </a:cxnLst>
              <a:rect l="0" t="0" r="r" b="b"/>
              <a:pathLst>
                <a:path w="117" h="150">
                  <a:moveTo>
                    <a:pt x="0" y="149"/>
                  </a:moveTo>
                  <a:lnTo>
                    <a:pt x="0" y="136"/>
                  </a:lnTo>
                  <a:lnTo>
                    <a:pt x="2" y="123"/>
                  </a:lnTo>
                  <a:lnTo>
                    <a:pt x="5" y="105"/>
                  </a:lnTo>
                  <a:lnTo>
                    <a:pt x="9" y="86"/>
                  </a:lnTo>
                  <a:lnTo>
                    <a:pt x="16" y="67"/>
                  </a:lnTo>
                  <a:lnTo>
                    <a:pt x="27" y="48"/>
                  </a:lnTo>
                  <a:lnTo>
                    <a:pt x="39" y="31"/>
                  </a:lnTo>
                  <a:lnTo>
                    <a:pt x="55" y="17"/>
                  </a:lnTo>
                  <a:lnTo>
                    <a:pt x="74" y="6"/>
                  </a:lnTo>
                  <a:lnTo>
                    <a:pt x="95" y="0"/>
                  </a:lnTo>
                  <a:lnTo>
                    <a:pt x="95" y="0"/>
                  </a:lnTo>
                  <a:lnTo>
                    <a:pt x="97" y="0"/>
                  </a:lnTo>
                  <a:lnTo>
                    <a:pt x="99" y="4"/>
                  </a:lnTo>
                  <a:lnTo>
                    <a:pt x="101" y="8"/>
                  </a:lnTo>
                  <a:lnTo>
                    <a:pt x="106" y="15"/>
                  </a:lnTo>
                  <a:lnTo>
                    <a:pt x="107" y="23"/>
                  </a:lnTo>
                  <a:lnTo>
                    <a:pt x="111" y="33"/>
                  </a:lnTo>
                  <a:lnTo>
                    <a:pt x="113" y="47"/>
                  </a:lnTo>
                  <a:lnTo>
                    <a:pt x="116" y="59"/>
                  </a:lnTo>
                  <a:lnTo>
                    <a:pt x="116" y="73"/>
                  </a:lnTo>
                  <a:lnTo>
                    <a:pt x="113" y="9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08" name="Freeform 1232"/>
            <p:cNvSpPr>
              <a:spLocks/>
            </p:cNvSpPr>
            <p:nvPr/>
          </p:nvSpPr>
          <p:spPr bwMode="auto">
            <a:xfrm>
              <a:off x="2460" y="1175"/>
              <a:ext cx="270" cy="200"/>
            </a:xfrm>
            <a:custGeom>
              <a:avLst/>
              <a:gdLst/>
              <a:ahLst/>
              <a:cxnLst>
                <a:cxn ang="0">
                  <a:pos x="0" y="200"/>
                </a:cxn>
                <a:cxn ang="0">
                  <a:pos x="4" y="186"/>
                </a:cxn>
                <a:cxn ang="0">
                  <a:pos x="13" y="172"/>
                </a:cxn>
                <a:cxn ang="0">
                  <a:pos x="22" y="156"/>
                </a:cxn>
                <a:cxn ang="0">
                  <a:pos x="34" y="138"/>
                </a:cxn>
                <a:cxn ang="0">
                  <a:pos x="47" y="119"/>
                </a:cxn>
                <a:cxn ang="0">
                  <a:pos x="59" y="103"/>
                </a:cxn>
                <a:cxn ang="0">
                  <a:pos x="74" y="87"/>
                </a:cxn>
                <a:cxn ang="0">
                  <a:pos x="89" y="71"/>
                </a:cxn>
                <a:cxn ang="0">
                  <a:pos x="103" y="59"/>
                </a:cxn>
                <a:cxn ang="0">
                  <a:pos x="119" y="48"/>
                </a:cxn>
                <a:cxn ang="0">
                  <a:pos x="119" y="48"/>
                </a:cxn>
                <a:cxn ang="0">
                  <a:pos x="135" y="37"/>
                </a:cxn>
                <a:cxn ang="0">
                  <a:pos x="151" y="27"/>
                </a:cxn>
                <a:cxn ang="0">
                  <a:pos x="167" y="20"/>
                </a:cxn>
                <a:cxn ang="0">
                  <a:pos x="181" y="14"/>
                </a:cxn>
                <a:cxn ang="0">
                  <a:pos x="197" y="10"/>
                </a:cxn>
                <a:cxn ang="0">
                  <a:pos x="209" y="6"/>
                </a:cxn>
                <a:cxn ang="0">
                  <a:pos x="224" y="4"/>
                </a:cxn>
                <a:cxn ang="0">
                  <a:pos x="239" y="2"/>
                </a:cxn>
                <a:cxn ang="0">
                  <a:pos x="253" y="0"/>
                </a:cxn>
                <a:cxn ang="0">
                  <a:pos x="269" y="0"/>
                </a:cxn>
                <a:cxn ang="0">
                  <a:pos x="269" y="0"/>
                </a:cxn>
                <a:cxn ang="0">
                  <a:pos x="266" y="2"/>
                </a:cxn>
                <a:cxn ang="0">
                  <a:pos x="266" y="8"/>
                </a:cxn>
                <a:cxn ang="0">
                  <a:pos x="264" y="18"/>
                </a:cxn>
                <a:cxn ang="0">
                  <a:pos x="262" y="31"/>
                </a:cxn>
                <a:cxn ang="0">
                  <a:pos x="257" y="43"/>
                </a:cxn>
                <a:cxn ang="0">
                  <a:pos x="251" y="61"/>
                </a:cxn>
                <a:cxn ang="0">
                  <a:pos x="243" y="75"/>
                </a:cxn>
                <a:cxn ang="0">
                  <a:pos x="234" y="92"/>
                </a:cxn>
                <a:cxn ang="0">
                  <a:pos x="222" y="105"/>
                </a:cxn>
                <a:cxn ang="0">
                  <a:pos x="207" y="117"/>
                </a:cxn>
                <a:cxn ang="0">
                  <a:pos x="0" y="200"/>
                </a:cxn>
              </a:cxnLst>
              <a:rect l="0" t="0" r="r" b="b"/>
              <a:pathLst>
                <a:path w="270" h="201">
                  <a:moveTo>
                    <a:pt x="0" y="200"/>
                  </a:moveTo>
                  <a:lnTo>
                    <a:pt x="4" y="186"/>
                  </a:lnTo>
                  <a:lnTo>
                    <a:pt x="13" y="172"/>
                  </a:lnTo>
                  <a:lnTo>
                    <a:pt x="22" y="156"/>
                  </a:lnTo>
                  <a:lnTo>
                    <a:pt x="34" y="138"/>
                  </a:lnTo>
                  <a:lnTo>
                    <a:pt x="47" y="119"/>
                  </a:lnTo>
                  <a:lnTo>
                    <a:pt x="59" y="103"/>
                  </a:lnTo>
                  <a:lnTo>
                    <a:pt x="74" y="87"/>
                  </a:lnTo>
                  <a:lnTo>
                    <a:pt x="89" y="71"/>
                  </a:lnTo>
                  <a:lnTo>
                    <a:pt x="103" y="59"/>
                  </a:lnTo>
                  <a:lnTo>
                    <a:pt x="119" y="48"/>
                  </a:lnTo>
                  <a:lnTo>
                    <a:pt x="119" y="48"/>
                  </a:lnTo>
                  <a:lnTo>
                    <a:pt x="135" y="37"/>
                  </a:lnTo>
                  <a:lnTo>
                    <a:pt x="151" y="27"/>
                  </a:lnTo>
                  <a:lnTo>
                    <a:pt x="167" y="20"/>
                  </a:lnTo>
                  <a:lnTo>
                    <a:pt x="181" y="14"/>
                  </a:lnTo>
                  <a:lnTo>
                    <a:pt x="197" y="10"/>
                  </a:lnTo>
                  <a:lnTo>
                    <a:pt x="209" y="6"/>
                  </a:lnTo>
                  <a:lnTo>
                    <a:pt x="224" y="4"/>
                  </a:lnTo>
                  <a:lnTo>
                    <a:pt x="239" y="2"/>
                  </a:lnTo>
                  <a:lnTo>
                    <a:pt x="253" y="0"/>
                  </a:lnTo>
                  <a:lnTo>
                    <a:pt x="269" y="0"/>
                  </a:lnTo>
                  <a:lnTo>
                    <a:pt x="269" y="0"/>
                  </a:lnTo>
                  <a:lnTo>
                    <a:pt x="266" y="2"/>
                  </a:lnTo>
                  <a:lnTo>
                    <a:pt x="266" y="8"/>
                  </a:lnTo>
                  <a:lnTo>
                    <a:pt x="264" y="18"/>
                  </a:lnTo>
                  <a:lnTo>
                    <a:pt x="262" y="31"/>
                  </a:lnTo>
                  <a:lnTo>
                    <a:pt x="257" y="43"/>
                  </a:lnTo>
                  <a:lnTo>
                    <a:pt x="251" y="61"/>
                  </a:lnTo>
                  <a:lnTo>
                    <a:pt x="243" y="75"/>
                  </a:lnTo>
                  <a:lnTo>
                    <a:pt x="234" y="92"/>
                  </a:lnTo>
                  <a:lnTo>
                    <a:pt x="222" y="105"/>
                  </a:lnTo>
                  <a:lnTo>
                    <a:pt x="207" y="117"/>
                  </a:lnTo>
                  <a:lnTo>
                    <a:pt x="0" y="200"/>
                  </a:lnTo>
                </a:path>
              </a:pathLst>
            </a:custGeom>
            <a:solidFill>
              <a:srgbClr val="FFD80F"/>
            </a:solidFill>
            <a:ln w="9525" cap="rnd">
              <a:noFill/>
              <a:round/>
              <a:headEnd/>
              <a:tailEnd/>
            </a:ln>
            <a:effectLst/>
          </p:spPr>
          <p:txBody>
            <a:bodyPr/>
            <a:lstStyle/>
            <a:p>
              <a:pPr>
                <a:defRPr/>
              </a:pPr>
              <a:endParaRPr lang="en-US" dirty="0"/>
            </a:p>
          </p:txBody>
        </p:sp>
        <p:sp>
          <p:nvSpPr>
            <p:cNvPr id="209" name="Freeform 1233"/>
            <p:cNvSpPr>
              <a:spLocks/>
            </p:cNvSpPr>
            <p:nvPr/>
          </p:nvSpPr>
          <p:spPr bwMode="auto">
            <a:xfrm>
              <a:off x="2460" y="1175"/>
              <a:ext cx="270" cy="200"/>
            </a:xfrm>
            <a:custGeom>
              <a:avLst/>
              <a:gdLst/>
              <a:ahLst/>
              <a:cxnLst>
                <a:cxn ang="0">
                  <a:pos x="0" y="200"/>
                </a:cxn>
                <a:cxn ang="0">
                  <a:pos x="4" y="186"/>
                </a:cxn>
                <a:cxn ang="0">
                  <a:pos x="13" y="172"/>
                </a:cxn>
                <a:cxn ang="0">
                  <a:pos x="22" y="156"/>
                </a:cxn>
                <a:cxn ang="0">
                  <a:pos x="34" y="138"/>
                </a:cxn>
                <a:cxn ang="0">
                  <a:pos x="47" y="119"/>
                </a:cxn>
                <a:cxn ang="0">
                  <a:pos x="59" y="103"/>
                </a:cxn>
                <a:cxn ang="0">
                  <a:pos x="74" y="87"/>
                </a:cxn>
                <a:cxn ang="0">
                  <a:pos x="89" y="71"/>
                </a:cxn>
                <a:cxn ang="0">
                  <a:pos x="103" y="59"/>
                </a:cxn>
                <a:cxn ang="0">
                  <a:pos x="119" y="48"/>
                </a:cxn>
                <a:cxn ang="0">
                  <a:pos x="119" y="48"/>
                </a:cxn>
                <a:cxn ang="0">
                  <a:pos x="135" y="37"/>
                </a:cxn>
                <a:cxn ang="0">
                  <a:pos x="151" y="27"/>
                </a:cxn>
                <a:cxn ang="0">
                  <a:pos x="167" y="20"/>
                </a:cxn>
                <a:cxn ang="0">
                  <a:pos x="181" y="14"/>
                </a:cxn>
                <a:cxn ang="0">
                  <a:pos x="197" y="10"/>
                </a:cxn>
                <a:cxn ang="0">
                  <a:pos x="209" y="6"/>
                </a:cxn>
                <a:cxn ang="0">
                  <a:pos x="224" y="4"/>
                </a:cxn>
                <a:cxn ang="0">
                  <a:pos x="239" y="2"/>
                </a:cxn>
                <a:cxn ang="0">
                  <a:pos x="253" y="0"/>
                </a:cxn>
                <a:cxn ang="0">
                  <a:pos x="269" y="0"/>
                </a:cxn>
                <a:cxn ang="0">
                  <a:pos x="269" y="0"/>
                </a:cxn>
                <a:cxn ang="0">
                  <a:pos x="266" y="2"/>
                </a:cxn>
                <a:cxn ang="0">
                  <a:pos x="266" y="8"/>
                </a:cxn>
                <a:cxn ang="0">
                  <a:pos x="264" y="18"/>
                </a:cxn>
                <a:cxn ang="0">
                  <a:pos x="262" y="31"/>
                </a:cxn>
                <a:cxn ang="0">
                  <a:pos x="257" y="43"/>
                </a:cxn>
                <a:cxn ang="0">
                  <a:pos x="251" y="61"/>
                </a:cxn>
                <a:cxn ang="0">
                  <a:pos x="243" y="75"/>
                </a:cxn>
                <a:cxn ang="0">
                  <a:pos x="234" y="92"/>
                </a:cxn>
                <a:cxn ang="0">
                  <a:pos x="222" y="105"/>
                </a:cxn>
                <a:cxn ang="0">
                  <a:pos x="207" y="117"/>
                </a:cxn>
              </a:cxnLst>
              <a:rect l="0" t="0" r="r" b="b"/>
              <a:pathLst>
                <a:path w="270" h="201">
                  <a:moveTo>
                    <a:pt x="0" y="200"/>
                  </a:moveTo>
                  <a:lnTo>
                    <a:pt x="4" y="186"/>
                  </a:lnTo>
                  <a:lnTo>
                    <a:pt x="13" y="172"/>
                  </a:lnTo>
                  <a:lnTo>
                    <a:pt x="22" y="156"/>
                  </a:lnTo>
                  <a:lnTo>
                    <a:pt x="34" y="138"/>
                  </a:lnTo>
                  <a:lnTo>
                    <a:pt x="47" y="119"/>
                  </a:lnTo>
                  <a:lnTo>
                    <a:pt x="59" y="103"/>
                  </a:lnTo>
                  <a:lnTo>
                    <a:pt x="74" y="87"/>
                  </a:lnTo>
                  <a:lnTo>
                    <a:pt x="89" y="71"/>
                  </a:lnTo>
                  <a:lnTo>
                    <a:pt x="103" y="59"/>
                  </a:lnTo>
                  <a:lnTo>
                    <a:pt x="119" y="48"/>
                  </a:lnTo>
                  <a:lnTo>
                    <a:pt x="119" y="48"/>
                  </a:lnTo>
                  <a:lnTo>
                    <a:pt x="135" y="37"/>
                  </a:lnTo>
                  <a:lnTo>
                    <a:pt x="151" y="27"/>
                  </a:lnTo>
                  <a:lnTo>
                    <a:pt x="167" y="20"/>
                  </a:lnTo>
                  <a:lnTo>
                    <a:pt x="181" y="14"/>
                  </a:lnTo>
                  <a:lnTo>
                    <a:pt x="197" y="10"/>
                  </a:lnTo>
                  <a:lnTo>
                    <a:pt x="209" y="6"/>
                  </a:lnTo>
                  <a:lnTo>
                    <a:pt x="224" y="4"/>
                  </a:lnTo>
                  <a:lnTo>
                    <a:pt x="239" y="2"/>
                  </a:lnTo>
                  <a:lnTo>
                    <a:pt x="253" y="0"/>
                  </a:lnTo>
                  <a:lnTo>
                    <a:pt x="269" y="0"/>
                  </a:lnTo>
                  <a:lnTo>
                    <a:pt x="269" y="0"/>
                  </a:lnTo>
                  <a:lnTo>
                    <a:pt x="266" y="2"/>
                  </a:lnTo>
                  <a:lnTo>
                    <a:pt x="266" y="8"/>
                  </a:lnTo>
                  <a:lnTo>
                    <a:pt x="264" y="18"/>
                  </a:lnTo>
                  <a:lnTo>
                    <a:pt x="262" y="31"/>
                  </a:lnTo>
                  <a:lnTo>
                    <a:pt x="257" y="43"/>
                  </a:lnTo>
                  <a:lnTo>
                    <a:pt x="251" y="61"/>
                  </a:lnTo>
                  <a:lnTo>
                    <a:pt x="243" y="75"/>
                  </a:lnTo>
                  <a:lnTo>
                    <a:pt x="234" y="92"/>
                  </a:lnTo>
                  <a:lnTo>
                    <a:pt x="222" y="105"/>
                  </a:lnTo>
                  <a:lnTo>
                    <a:pt x="207" y="11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10" name="Freeform 1234"/>
            <p:cNvSpPr>
              <a:spLocks/>
            </p:cNvSpPr>
            <p:nvPr/>
          </p:nvSpPr>
          <p:spPr bwMode="auto">
            <a:xfrm>
              <a:off x="1910" y="2299"/>
              <a:ext cx="341" cy="338"/>
            </a:xfrm>
            <a:custGeom>
              <a:avLst/>
              <a:gdLst/>
              <a:ahLst/>
              <a:cxnLst>
                <a:cxn ang="0">
                  <a:pos x="243" y="338"/>
                </a:cxn>
                <a:cxn ang="0">
                  <a:pos x="211" y="312"/>
                </a:cxn>
                <a:cxn ang="0">
                  <a:pos x="179" y="285"/>
                </a:cxn>
                <a:cxn ang="0">
                  <a:pos x="148" y="254"/>
                </a:cxn>
                <a:cxn ang="0">
                  <a:pos x="116" y="218"/>
                </a:cxn>
                <a:cxn ang="0">
                  <a:pos x="84" y="183"/>
                </a:cxn>
                <a:cxn ang="0">
                  <a:pos x="57" y="144"/>
                </a:cxn>
                <a:cxn ang="0">
                  <a:pos x="34" y="109"/>
                </a:cxn>
                <a:cxn ang="0">
                  <a:pos x="17" y="73"/>
                </a:cxn>
                <a:cxn ang="0">
                  <a:pos x="4" y="38"/>
                </a:cxn>
                <a:cxn ang="0">
                  <a:pos x="0" y="6"/>
                </a:cxn>
                <a:cxn ang="0">
                  <a:pos x="0" y="6"/>
                </a:cxn>
                <a:cxn ang="0">
                  <a:pos x="6" y="4"/>
                </a:cxn>
                <a:cxn ang="0">
                  <a:pos x="24" y="2"/>
                </a:cxn>
                <a:cxn ang="0">
                  <a:pos x="50" y="0"/>
                </a:cxn>
                <a:cxn ang="0">
                  <a:pos x="84" y="0"/>
                </a:cxn>
                <a:cxn ang="0">
                  <a:pos x="125" y="4"/>
                </a:cxn>
                <a:cxn ang="0">
                  <a:pos x="167" y="13"/>
                </a:cxn>
                <a:cxn ang="0">
                  <a:pos x="211" y="31"/>
                </a:cxn>
                <a:cxn ang="0">
                  <a:pos x="257" y="59"/>
                </a:cxn>
                <a:cxn ang="0">
                  <a:pos x="300" y="100"/>
                </a:cxn>
                <a:cxn ang="0">
                  <a:pos x="340" y="155"/>
                </a:cxn>
                <a:cxn ang="0">
                  <a:pos x="243" y="338"/>
                </a:cxn>
              </a:cxnLst>
              <a:rect l="0" t="0" r="r" b="b"/>
              <a:pathLst>
                <a:path w="341" h="339">
                  <a:moveTo>
                    <a:pt x="243" y="338"/>
                  </a:moveTo>
                  <a:lnTo>
                    <a:pt x="211" y="312"/>
                  </a:lnTo>
                  <a:lnTo>
                    <a:pt x="179" y="285"/>
                  </a:lnTo>
                  <a:lnTo>
                    <a:pt x="148" y="254"/>
                  </a:lnTo>
                  <a:lnTo>
                    <a:pt x="116" y="218"/>
                  </a:lnTo>
                  <a:lnTo>
                    <a:pt x="84" y="183"/>
                  </a:lnTo>
                  <a:lnTo>
                    <a:pt x="57" y="144"/>
                  </a:lnTo>
                  <a:lnTo>
                    <a:pt x="34" y="109"/>
                  </a:lnTo>
                  <a:lnTo>
                    <a:pt x="17" y="73"/>
                  </a:lnTo>
                  <a:lnTo>
                    <a:pt x="4" y="38"/>
                  </a:lnTo>
                  <a:lnTo>
                    <a:pt x="0" y="6"/>
                  </a:lnTo>
                  <a:lnTo>
                    <a:pt x="0" y="6"/>
                  </a:lnTo>
                  <a:lnTo>
                    <a:pt x="6" y="4"/>
                  </a:lnTo>
                  <a:lnTo>
                    <a:pt x="24" y="2"/>
                  </a:lnTo>
                  <a:lnTo>
                    <a:pt x="50" y="0"/>
                  </a:lnTo>
                  <a:lnTo>
                    <a:pt x="84" y="0"/>
                  </a:lnTo>
                  <a:lnTo>
                    <a:pt x="125" y="4"/>
                  </a:lnTo>
                  <a:lnTo>
                    <a:pt x="167" y="13"/>
                  </a:lnTo>
                  <a:lnTo>
                    <a:pt x="211" y="31"/>
                  </a:lnTo>
                  <a:lnTo>
                    <a:pt x="257" y="59"/>
                  </a:lnTo>
                  <a:lnTo>
                    <a:pt x="300" y="100"/>
                  </a:lnTo>
                  <a:lnTo>
                    <a:pt x="340" y="155"/>
                  </a:lnTo>
                  <a:lnTo>
                    <a:pt x="243" y="338"/>
                  </a:lnTo>
                </a:path>
              </a:pathLst>
            </a:custGeom>
            <a:solidFill>
              <a:srgbClr val="FFD80F"/>
            </a:solidFill>
            <a:ln w="9525" cap="rnd">
              <a:noFill/>
              <a:round/>
              <a:headEnd/>
              <a:tailEnd/>
            </a:ln>
            <a:effectLst/>
          </p:spPr>
          <p:txBody>
            <a:bodyPr/>
            <a:lstStyle/>
            <a:p>
              <a:pPr>
                <a:defRPr/>
              </a:pPr>
              <a:endParaRPr lang="en-US" dirty="0"/>
            </a:p>
          </p:txBody>
        </p:sp>
        <p:sp>
          <p:nvSpPr>
            <p:cNvPr id="211" name="Freeform 1235"/>
            <p:cNvSpPr>
              <a:spLocks/>
            </p:cNvSpPr>
            <p:nvPr/>
          </p:nvSpPr>
          <p:spPr bwMode="auto">
            <a:xfrm>
              <a:off x="1910" y="2299"/>
              <a:ext cx="341" cy="338"/>
            </a:xfrm>
            <a:custGeom>
              <a:avLst/>
              <a:gdLst/>
              <a:ahLst/>
              <a:cxnLst>
                <a:cxn ang="0">
                  <a:pos x="243" y="338"/>
                </a:cxn>
                <a:cxn ang="0">
                  <a:pos x="211" y="312"/>
                </a:cxn>
                <a:cxn ang="0">
                  <a:pos x="179" y="285"/>
                </a:cxn>
                <a:cxn ang="0">
                  <a:pos x="148" y="254"/>
                </a:cxn>
                <a:cxn ang="0">
                  <a:pos x="116" y="218"/>
                </a:cxn>
                <a:cxn ang="0">
                  <a:pos x="84" y="183"/>
                </a:cxn>
                <a:cxn ang="0">
                  <a:pos x="57" y="144"/>
                </a:cxn>
                <a:cxn ang="0">
                  <a:pos x="34" y="109"/>
                </a:cxn>
                <a:cxn ang="0">
                  <a:pos x="17" y="73"/>
                </a:cxn>
                <a:cxn ang="0">
                  <a:pos x="4" y="38"/>
                </a:cxn>
                <a:cxn ang="0">
                  <a:pos x="0" y="6"/>
                </a:cxn>
                <a:cxn ang="0">
                  <a:pos x="0" y="6"/>
                </a:cxn>
                <a:cxn ang="0">
                  <a:pos x="6" y="4"/>
                </a:cxn>
                <a:cxn ang="0">
                  <a:pos x="24" y="2"/>
                </a:cxn>
                <a:cxn ang="0">
                  <a:pos x="50" y="0"/>
                </a:cxn>
                <a:cxn ang="0">
                  <a:pos x="84" y="0"/>
                </a:cxn>
                <a:cxn ang="0">
                  <a:pos x="125" y="4"/>
                </a:cxn>
                <a:cxn ang="0">
                  <a:pos x="167" y="13"/>
                </a:cxn>
                <a:cxn ang="0">
                  <a:pos x="211" y="31"/>
                </a:cxn>
                <a:cxn ang="0">
                  <a:pos x="257" y="59"/>
                </a:cxn>
                <a:cxn ang="0">
                  <a:pos x="300" y="100"/>
                </a:cxn>
                <a:cxn ang="0">
                  <a:pos x="340" y="155"/>
                </a:cxn>
              </a:cxnLst>
              <a:rect l="0" t="0" r="r" b="b"/>
              <a:pathLst>
                <a:path w="341" h="339">
                  <a:moveTo>
                    <a:pt x="243" y="338"/>
                  </a:moveTo>
                  <a:lnTo>
                    <a:pt x="211" y="312"/>
                  </a:lnTo>
                  <a:lnTo>
                    <a:pt x="179" y="285"/>
                  </a:lnTo>
                  <a:lnTo>
                    <a:pt x="148" y="254"/>
                  </a:lnTo>
                  <a:lnTo>
                    <a:pt x="116" y="218"/>
                  </a:lnTo>
                  <a:lnTo>
                    <a:pt x="84" y="183"/>
                  </a:lnTo>
                  <a:lnTo>
                    <a:pt x="57" y="144"/>
                  </a:lnTo>
                  <a:lnTo>
                    <a:pt x="34" y="109"/>
                  </a:lnTo>
                  <a:lnTo>
                    <a:pt x="17" y="73"/>
                  </a:lnTo>
                  <a:lnTo>
                    <a:pt x="4" y="38"/>
                  </a:lnTo>
                  <a:lnTo>
                    <a:pt x="0" y="6"/>
                  </a:lnTo>
                  <a:lnTo>
                    <a:pt x="0" y="6"/>
                  </a:lnTo>
                  <a:lnTo>
                    <a:pt x="6" y="4"/>
                  </a:lnTo>
                  <a:lnTo>
                    <a:pt x="24" y="2"/>
                  </a:lnTo>
                  <a:lnTo>
                    <a:pt x="50" y="0"/>
                  </a:lnTo>
                  <a:lnTo>
                    <a:pt x="84" y="0"/>
                  </a:lnTo>
                  <a:lnTo>
                    <a:pt x="125" y="4"/>
                  </a:lnTo>
                  <a:lnTo>
                    <a:pt x="167" y="13"/>
                  </a:lnTo>
                  <a:lnTo>
                    <a:pt x="211" y="31"/>
                  </a:lnTo>
                  <a:lnTo>
                    <a:pt x="257" y="59"/>
                  </a:lnTo>
                  <a:lnTo>
                    <a:pt x="300" y="100"/>
                  </a:lnTo>
                  <a:lnTo>
                    <a:pt x="340" y="15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12" name="Freeform 1236"/>
            <p:cNvSpPr>
              <a:spLocks/>
            </p:cNvSpPr>
            <p:nvPr/>
          </p:nvSpPr>
          <p:spPr bwMode="auto">
            <a:xfrm>
              <a:off x="2484" y="1256"/>
              <a:ext cx="50" cy="60"/>
            </a:xfrm>
            <a:custGeom>
              <a:avLst/>
              <a:gdLst/>
              <a:ahLst/>
              <a:cxnLst>
                <a:cxn ang="0">
                  <a:pos x="27" y="57"/>
                </a:cxn>
                <a:cxn ang="0">
                  <a:pos x="35" y="54"/>
                </a:cxn>
                <a:cxn ang="0">
                  <a:pos x="44" y="50"/>
                </a:cxn>
                <a:cxn ang="0">
                  <a:pos x="50" y="44"/>
                </a:cxn>
                <a:cxn ang="0">
                  <a:pos x="54" y="35"/>
                </a:cxn>
                <a:cxn ang="0">
                  <a:pos x="54" y="26"/>
                </a:cxn>
                <a:cxn ang="0">
                  <a:pos x="54" y="26"/>
                </a:cxn>
                <a:cxn ang="0">
                  <a:pos x="54" y="19"/>
                </a:cxn>
                <a:cxn ang="0">
                  <a:pos x="50" y="12"/>
                </a:cxn>
                <a:cxn ang="0">
                  <a:pos x="44" y="5"/>
                </a:cxn>
                <a:cxn ang="0">
                  <a:pos x="35" y="1"/>
                </a:cxn>
                <a:cxn ang="0">
                  <a:pos x="27" y="0"/>
                </a:cxn>
                <a:cxn ang="0">
                  <a:pos x="27" y="0"/>
                </a:cxn>
                <a:cxn ang="0">
                  <a:pos x="18" y="1"/>
                </a:cxn>
                <a:cxn ang="0">
                  <a:pos x="12" y="5"/>
                </a:cxn>
                <a:cxn ang="0">
                  <a:pos x="5" y="12"/>
                </a:cxn>
                <a:cxn ang="0">
                  <a:pos x="2" y="19"/>
                </a:cxn>
                <a:cxn ang="0">
                  <a:pos x="0" y="26"/>
                </a:cxn>
                <a:cxn ang="0">
                  <a:pos x="0" y="26"/>
                </a:cxn>
                <a:cxn ang="0">
                  <a:pos x="2" y="35"/>
                </a:cxn>
                <a:cxn ang="0">
                  <a:pos x="5" y="44"/>
                </a:cxn>
                <a:cxn ang="0">
                  <a:pos x="12" y="50"/>
                </a:cxn>
                <a:cxn ang="0">
                  <a:pos x="18" y="54"/>
                </a:cxn>
                <a:cxn ang="0">
                  <a:pos x="27" y="57"/>
                </a:cxn>
                <a:cxn ang="0">
                  <a:pos x="27" y="57"/>
                </a:cxn>
              </a:cxnLst>
              <a:rect l="0" t="0" r="r" b="b"/>
              <a:pathLst>
                <a:path w="55" h="58">
                  <a:moveTo>
                    <a:pt x="27" y="57"/>
                  </a:moveTo>
                  <a:lnTo>
                    <a:pt x="35" y="54"/>
                  </a:lnTo>
                  <a:lnTo>
                    <a:pt x="44" y="50"/>
                  </a:lnTo>
                  <a:lnTo>
                    <a:pt x="50" y="44"/>
                  </a:lnTo>
                  <a:lnTo>
                    <a:pt x="54" y="35"/>
                  </a:lnTo>
                  <a:lnTo>
                    <a:pt x="54" y="26"/>
                  </a:lnTo>
                  <a:lnTo>
                    <a:pt x="54" y="26"/>
                  </a:lnTo>
                  <a:lnTo>
                    <a:pt x="54" y="19"/>
                  </a:lnTo>
                  <a:lnTo>
                    <a:pt x="50" y="12"/>
                  </a:lnTo>
                  <a:lnTo>
                    <a:pt x="44" y="5"/>
                  </a:lnTo>
                  <a:lnTo>
                    <a:pt x="35" y="1"/>
                  </a:lnTo>
                  <a:lnTo>
                    <a:pt x="27" y="0"/>
                  </a:lnTo>
                  <a:lnTo>
                    <a:pt x="27" y="0"/>
                  </a:lnTo>
                  <a:lnTo>
                    <a:pt x="18" y="1"/>
                  </a:lnTo>
                  <a:lnTo>
                    <a:pt x="12" y="5"/>
                  </a:lnTo>
                  <a:lnTo>
                    <a:pt x="5" y="12"/>
                  </a:lnTo>
                  <a:lnTo>
                    <a:pt x="2" y="19"/>
                  </a:lnTo>
                  <a:lnTo>
                    <a:pt x="0" y="26"/>
                  </a:lnTo>
                  <a:lnTo>
                    <a:pt x="0" y="26"/>
                  </a:lnTo>
                  <a:lnTo>
                    <a:pt x="2" y="35"/>
                  </a:lnTo>
                  <a:lnTo>
                    <a:pt x="5" y="44"/>
                  </a:lnTo>
                  <a:lnTo>
                    <a:pt x="12" y="50"/>
                  </a:lnTo>
                  <a:lnTo>
                    <a:pt x="18" y="54"/>
                  </a:lnTo>
                  <a:lnTo>
                    <a:pt x="27" y="57"/>
                  </a:lnTo>
                  <a:lnTo>
                    <a:pt x="27" y="57"/>
                  </a:lnTo>
                </a:path>
              </a:pathLst>
            </a:custGeom>
            <a:solidFill>
              <a:srgbClr val="FFD80F"/>
            </a:solidFill>
            <a:ln w="9525" cap="rnd">
              <a:noFill/>
              <a:round/>
              <a:headEnd/>
              <a:tailEnd/>
            </a:ln>
            <a:effectLst/>
          </p:spPr>
          <p:txBody>
            <a:bodyPr/>
            <a:lstStyle/>
            <a:p>
              <a:pPr>
                <a:defRPr/>
              </a:pPr>
              <a:endParaRPr lang="en-US" dirty="0"/>
            </a:p>
          </p:txBody>
        </p:sp>
        <p:sp>
          <p:nvSpPr>
            <p:cNvPr id="213" name="Freeform 1237"/>
            <p:cNvSpPr>
              <a:spLocks/>
            </p:cNvSpPr>
            <p:nvPr/>
          </p:nvSpPr>
          <p:spPr bwMode="auto">
            <a:xfrm>
              <a:off x="2484" y="1256"/>
              <a:ext cx="50" cy="60"/>
            </a:xfrm>
            <a:custGeom>
              <a:avLst/>
              <a:gdLst/>
              <a:ahLst/>
              <a:cxnLst>
                <a:cxn ang="0">
                  <a:pos x="27" y="57"/>
                </a:cxn>
                <a:cxn ang="0">
                  <a:pos x="35" y="54"/>
                </a:cxn>
                <a:cxn ang="0">
                  <a:pos x="44" y="50"/>
                </a:cxn>
                <a:cxn ang="0">
                  <a:pos x="50" y="44"/>
                </a:cxn>
                <a:cxn ang="0">
                  <a:pos x="54" y="35"/>
                </a:cxn>
                <a:cxn ang="0">
                  <a:pos x="54" y="26"/>
                </a:cxn>
                <a:cxn ang="0">
                  <a:pos x="54" y="26"/>
                </a:cxn>
                <a:cxn ang="0">
                  <a:pos x="54" y="19"/>
                </a:cxn>
                <a:cxn ang="0">
                  <a:pos x="50" y="12"/>
                </a:cxn>
                <a:cxn ang="0">
                  <a:pos x="44" y="5"/>
                </a:cxn>
                <a:cxn ang="0">
                  <a:pos x="35" y="1"/>
                </a:cxn>
                <a:cxn ang="0">
                  <a:pos x="27" y="0"/>
                </a:cxn>
                <a:cxn ang="0">
                  <a:pos x="27" y="0"/>
                </a:cxn>
                <a:cxn ang="0">
                  <a:pos x="18" y="1"/>
                </a:cxn>
                <a:cxn ang="0">
                  <a:pos x="12" y="5"/>
                </a:cxn>
                <a:cxn ang="0">
                  <a:pos x="5" y="12"/>
                </a:cxn>
                <a:cxn ang="0">
                  <a:pos x="2" y="19"/>
                </a:cxn>
                <a:cxn ang="0">
                  <a:pos x="0" y="26"/>
                </a:cxn>
                <a:cxn ang="0">
                  <a:pos x="0" y="26"/>
                </a:cxn>
                <a:cxn ang="0">
                  <a:pos x="2" y="35"/>
                </a:cxn>
                <a:cxn ang="0">
                  <a:pos x="5" y="44"/>
                </a:cxn>
                <a:cxn ang="0">
                  <a:pos x="12" y="50"/>
                </a:cxn>
                <a:cxn ang="0">
                  <a:pos x="18" y="54"/>
                </a:cxn>
                <a:cxn ang="0">
                  <a:pos x="27" y="57"/>
                </a:cxn>
                <a:cxn ang="0">
                  <a:pos x="27" y="57"/>
                </a:cxn>
              </a:cxnLst>
              <a:rect l="0" t="0" r="r" b="b"/>
              <a:pathLst>
                <a:path w="55" h="58">
                  <a:moveTo>
                    <a:pt x="27" y="57"/>
                  </a:moveTo>
                  <a:lnTo>
                    <a:pt x="35" y="54"/>
                  </a:lnTo>
                  <a:lnTo>
                    <a:pt x="44" y="50"/>
                  </a:lnTo>
                  <a:lnTo>
                    <a:pt x="50" y="44"/>
                  </a:lnTo>
                  <a:lnTo>
                    <a:pt x="54" y="35"/>
                  </a:lnTo>
                  <a:lnTo>
                    <a:pt x="54" y="26"/>
                  </a:lnTo>
                  <a:lnTo>
                    <a:pt x="54" y="26"/>
                  </a:lnTo>
                  <a:lnTo>
                    <a:pt x="54" y="19"/>
                  </a:lnTo>
                  <a:lnTo>
                    <a:pt x="50" y="12"/>
                  </a:lnTo>
                  <a:lnTo>
                    <a:pt x="44" y="5"/>
                  </a:lnTo>
                  <a:lnTo>
                    <a:pt x="35" y="1"/>
                  </a:lnTo>
                  <a:lnTo>
                    <a:pt x="27" y="0"/>
                  </a:lnTo>
                  <a:lnTo>
                    <a:pt x="27" y="0"/>
                  </a:lnTo>
                  <a:lnTo>
                    <a:pt x="18" y="1"/>
                  </a:lnTo>
                  <a:lnTo>
                    <a:pt x="12" y="5"/>
                  </a:lnTo>
                  <a:lnTo>
                    <a:pt x="5" y="12"/>
                  </a:lnTo>
                  <a:lnTo>
                    <a:pt x="2" y="19"/>
                  </a:lnTo>
                  <a:lnTo>
                    <a:pt x="0" y="26"/>
                  </a:lnTo>
                  <a:lnTo>
                    <a:pt x="0" y="26"/>
                  </a:lnTo>
                  <a:lnTo>
                    <a:pt x="2" y="35"/>
                  </a:lnTo>
                  <a:lnTo>
                    <a:pt x="5" y="44"/>
                  </a:lnTo>
                  <a:lnTo>
                    <a:pt x="12" y="50"/>
                  </a:lnTo>
                  <a:lnTo>
                    <a:pt x="18" y="54"/>
                  </a:lnTo>
                  <a:lnTo>
                    <a:pt x="27" y="57"/>
                  </a:lnTo>
                  <a:lnTo>
                    <a:pt x="27" y="5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14" name="Freeform 1238"/>
            <p:cNvSpPr>
              <a:spLocks/>
            </p:cNvSpPr>
            <p:nvPr/>
          </p:nvSpPr>
          <p:spPr bwMode="auto">
            <a:xfrm>
              <a:off x="1929" y="2122"/>
              <a:ext cx="56" cy="53"/>
            </a:xfrm>
            <a:custGeom>
              <a:avLst/>
              <a:gdLst/>
              <a:ahLst/>
              <a:cxnLst>
                <a:cxn ang="0">
                  <a:pos x="27" y="55"/>
                </a:cxn>
                <a:cxn ang="0">
                  <a:pos x="35" y="52"/>
                </a:cxn>
                <a:cxn ang="0">
                  <a:pos x="44" y="48"/>
                </a:cxn>
                <a:cxn ang="0">
                  <a:pos x="48" y="44"/>
                </a:cxn>
                <a:cxn ang="0">
                  <a:pos x="52" y="36"/>
                </a:cxn>
                <a:cxn ang="0">
                  <a:pos x="55" y="25"/>
                </a:cxn>
                <a:cxn ang="0">
                  <a:pos x="55" y="25"/>
                </a:cxn>
                <a:cxn ang="0">
                  <a:pos x="52" y="16"/>
                </a:cxn>
                <a:cxn ang="0">
                  <a:pos x="48" y="11"/>
                </a:cxn>
                <a:cxn ang="0">
                  <a:pos x="44" y="4"/>
                </a:cxn>
                <a:cxn ang="0">
                  <a:pos x="35" y="0"/>
                </a:cxn>
                <a:cxn ang="0">
                  <a:pos x="27" y="0"/>
                </a:cxn>
                <a:cxn ang="0">
                  <a:pos x="27" y="0"/>
                </a:cxn>
                <a:cxn ang="0">
                  <a:pos x="18" y="0"/>
                </a:cxn>
                <a:cxn ang="0">
                  <a:pos x="9" y="4"/>
                </a:cxn>
                <a:cxn ang="0">
                  <a:pos x="5" y="11"/>
                </a:cxn>
                <a:cxn ang="0">
                  <a:pos x="2" y="16"/>
                </a:cxn>
                <a:cxn ang="0">
                  <a:pos x="0" y="25"/>
                </a:cxn>
                <a:cxn ang="0">
                  <a:pos x="0" y="25"/>
                </a:cxn>
                <a:cxn ang="0">
                  <a:pos x="2" y="36"/>
                </a:cxn>
                <a:cxn ang="0">
                  <a:pos x="5" y="44"/>
                </a:cxn>
                <a:cxn ang="0">
                  <a:pos x="9" y="48"/>
                </a:cxn>
                <a:cxn ang="0">
                  <a:pos x="18" y="52"/>
                </a:cxn>
                <a:cxn ang="0">
                  <a:pos x="27" y="55"/>
                </a:cxn>
                <a:cxn ang="0">
                  <a:pos x="27" y="55"/>
                </a:cxn>
              </a:cxnLst>
              <a:rect l="0" t="0" r="r" b="b"/>
              <a:pathLst>
                <a:path w="56" h="56">
                  <a:moveTo>
                    <a:pt x="27" y="55"/>
                  </a:moveTo>
                  <a:lnTo>
                    <a:pt x="35" y="52"/>
                  </a:lnTo>
                  <a:lnTo>
                    <a:pt x="44" y="48"/>
                  </a:lnTo>
                  <a:lnTo>
                    <a:pt x="48" y="44"/>
                  </a:lnTo>
                  <a:lnTo>
                    <a:pt x="52" y="36"/>
                  </a:lnTo>
                  <a:lnTo>
                    <a:pt x="55" y="25"/>
                  </a:lnTo>
                  <a:lnTo>
                    <a:pt x="55" y="25"/>
                  </a:lnTo>
                  <a:lnTo>
                    <a:pt x="52" y="16"/>
                  </a:lnTo>
                  <a:lnTo>
                    <a:pt x="48" y="11"/>
                  </a:lnTo>
                  <a:lnTo>
                    <a:pt x="44" y="4"/>
                  </a:lnTo>
                  <a:lnTo>
                    <a:pt x="35" y="0"/>
                  </a:lnTo>
                  <a:lnTo>
                    <a:pt x="27" y="0"/>
                  </a:lnTo>
                  <a:lnTo>
                    <a:pt x="27" y="0"/>
                  </a:lnTo>
                  <a:lnTo>
                    <a:pt x="18" y="0"/>
                  </a:lnTo>
                  <a:lnTo>
                    <a:pt x="9" y="4"/>
                  </a:lnTo>
                  <a:lnTo>
                    <a:pt x="5" y="11"/>
                  </a:lnTo>
                  <a:lnTo>
                    <a:pt x="2" y="16"/>
                  </a:lnTo>
                  <a:lnTo>
                    <a:pt x="0" y="25"/>
                  </a:lnTo>
                  <a:lnTo>
                    <a:pt x="0" y="25"/>
                  </a:lnTo>
                  <a:lnTo>
                    <a:pt x="2" y="36"/>
                  </a:lnTo>
                  <a:lnTo>
                    <a:pt x="5" y="44"/>
                  </a:lnTo>
                  <a:lnTo>
                    <a:pt x="9" y="48"/>
                  </a:lnTo>
                  <a:lnTo>
                    <a:pt x="18" y="52"/>
                  </a:lnTo>
                  <a:lnTo>
                    <a:pt x="27" y="55"/>
                  </a:lnTo>
                  <a:lnTo>
                    <a:pt x="27" y="55"/>
                  </a:lnTo>
                </a:path>
              </a:pathLst>
            </a:custGeom>
            <a:solidFill>
              <a:srgbClr val="FFD80F"/>
            </a:solidFill>
            <a:ln w="9525" cap="rnd">
              <a:noFill/>
              <a:round/>
              <a:headEnd/>
              <a:tailEnd/>
            </a:ln>
            <a:effectLst/>
          </p:spPr>
          <p:txBody>
            <a:bodyPr/>
            <a:lstStyle/>
            <a:p>
              <a:pPr>
                <a:defRPr/>
              </a:pPr>
              <a:endParaRPr lang="en-US" dirty="0"/>
            </a:p>
          </p:txBody>
        </p:sp>
        <p:sp>
          <p:nvSpPr>
            <p:cNvPr id="215" name="Freeform 1239"/>
            <p:cNvSpPr>
              <a:spLocks/>
            </p:cNvSpPr>
            <p:nvPr/>
          </p:nvSpPr>
          <p:spPr bwMode="auto">
            <a:xfrm>
              <a:off x="1929" y="2122"/>
              <a:ext cx="56" cy="53"/>
            </a:xfrm>
            <a:custGeom>
              <a:avLst/>
              <a:gdLst/>
              <a:ahLst/>
              <a:cxnLst>
                <a:cxn ang="0">
                  <a:pos x="27" y="55"/>
                </a:cxn>
                <a:cxn ang="0">
                  <a:pos x="35" y="52"/>
                </a:cxn>
                <a:cxn ang="0">
                  <a:pos x="44" y="48"/>
                </a:cxn>
                <a:cxn ang="0">
                  <a:pos x="48" y="44"/>
                </a:cxn>
                <a:cxn ang="0">
                  <a:pos x="52" y="36"/>
                </a:cxn>
                <a:cxn ang="0">
                  <a:pos x="55" y="25"/>
                </a:cxn>
                <a:cxn ang="0">
                  <a:pos x="55" y="25"/>
                </a:cxn>
                <a:cxn ang="0">
                  <a:pos x="52" y="16"/>
                </a:cxn>
                <a:cxn ang="0">
                  <a:pos x="48" y="11"/>
                </a:cxn>
                <a:cxn ang="0">
                  <a:pos x="44" y="4"/>
                </a:cxn>
                <a:cxn ang="0">
                  <a:pos x="35" y="0"/>
                </a:cxn>
                <a:cxn ang="0">
                  <a:pos x="27" y="0"/>
                </a:cxn>
                <a:cxn ang="0">
                  <a:pos x="27" y="0"/>
                </a:cxn>
                <a:cxn ang="0">
                  <a:pos x="18" y="0"/>
                </a:cxn>
                <a:cxn ang="0">
                  <a:pos x="9" y="4"/>
                </a:cxn>
                <a:cxn ang="0">
                  <a:pos x="5" y="11"/>
                </a:cxn>
                <a:cxn ang="0">
                  <a:pos x="2" y="16"/>
                </a:cxn>
                <a:cxn ang="0">
                  <a:pos x="0" y="25"/>
                </a:cxn>
                <a:cxn ang="0">
                  <a:pos x="0" y="25"/>
                </a:cxn>
                <a:cxn ang="0">
                  <a:pos x="2" y="36"/>
                </a:cxn>
                <a:cxn ang="0">
                  <a:pos x="5" y="44"/>
                </a:cxn>
                <a:cxn ang="0">
                  <a:pos x="9" y="48"/>
                </a:cxn>
                <a:cxn ang="0">
                  <a:pos x="18" y="52"/>
                </a:cxn>
                <a:cxn ang="0">
                  <a:pos x="27" y="55"/>
                </a:cxn>
                <a:cxn ang="0">
                  <a:pos x="27" y="55"/>
                </a:cxn>
              </a:cxnLst>
              <a:rect l="0" t="0" r="r" b="b"/>
              <a:pathLst>
                <a:path w="56" h="56">
                  <a:moveTo>
                    <a:pt x="27" y="55"/>
                  </a:moveTo>
                  <a:lnTo>
                    <a:pt x="35" y="52"/>
                  </a:lnTo>
                  <a:lnTo>
                    <a:pt x="44" y="48"/>
                  </a:lnTo>
                  <a:lnTo>
                    <a:pt x="48" y="44"/>
                  </a:lnTo>
                  <a:lnTo>
                    <a:pt x="52" y="36"/>
                  </a:lnTo>
                  <a:lnTo>
                    <a:pt x="55" y="25"/>
                  </a:lnTo>
                  <a:lnTo>
                    <a:pt x="55" y="25"/>
                  </a:lnTo>
                  <a:lnTo>
                    <a:pt x="52" y="16"/>
                  </a:lnTo>
                  <a:lnTo>
                    <a:pt x="48" y="11"/>
                  </a:lnTo>
                  <a:lnTo>
                    <a:pt x="44" y="4"/>
                  </a:lnTo>
                  <a:lnTo>
                    <a:pt x="35" y="0"/>
                  </a:lnTo>
                  <a:lnTo>
                    <a:pt x="27" y="0"/>
                  </a:lnTo>
                  <a:lnTo>
                    <a:pt x="27" y="0"/>
                  </a:lnTo>
                  <a:lnTo>
                    <a:pt x="18" y="0"/>
                  </a:lnTo>
                  <a:lnTo>
                    <a:pt x="9" y="4"/>
                  </a:lnTo>
                  <a:lnTo>
                    <a:pt x="5" y="11"/>
                  </a:lnTo>
                  <a:lnTo>
                    <a:pt x="2" y="16"/>
                  </a:lnTo>
                  <a:lnTo>
                    <a:pt x="0" y="25"/>
                  </a:lnTo>
                  <a:lnTo>
                    <a:pt x="0" y="25"/>
                  </a:lnTo>
                  <a:lnTo>
                    <a:pt x="2" y="36"/>
                  </a:lnTo>
                  <a:lnTo>
                    <a:pt x="5" y="44"/>
                  </a:lnTo>
                  <a:lnTo>
                    <a:pt x="9" y="48"/>
                  </a:lnTo>
                  <a:lnTo>
                    <a:pt x="18" y="52"/>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16" name="Freeform 1240"/>
            <p:cNvSpPr>
              <a:spLocks/>
            </p:cNvSpPr>
            <p:nvPr/>
          </p:nvSpPr>
          <p:spPr bwMode="auto">
            <a:xfrm>
              <a:off x="2474" y="1512"/>
              <a:ext cx="192" cy="140"/>
            </a:xfrm>
            <a:custGeom>
              <a:avLst/>
              <a:gdLst/>
              <a:ahLst/>
              <a:cxnLst>
                <a:cxn ang="0">
                  <a:pos x="0" y="140"/>
                </a:cxn>
                <a:cxn ang="0">
                  <a:pos x="18" y="137"/>
                </a:cxn>
                <a:cxn ang="0">
                  <a:pos x="37" y="135"/>
                </a:cxn>
                <a:cxn ang="0">
                  <a:pos x="59" y="131"/>
                </a:cxn>
                <a:cxn ang="0">
                  <a:pos x="80" y="124"/>
                </a:cxn>
                <a:cxn ang="0">
                  <a:pos x="98" y="120"/>
                </a:cxn>
                <a:cxn ang="0">
                  <a:pos x="117" y="114"/>
                </a:cxn>
                <a:cxn ang="0">
                  <a:pos x="137" y="108"/>
                </a:cxn>
                <a:cxn ang="0">
                  <a:pos x="149" y="101"/>
                </a:cxn>
                <a:cxn ang="0">
                  <a:pos x="161" y="94"/>
                </a:cxn>
                <a:cxn ang="0">
                  <a:pos x="167" y="87"/>
                </a:cxn>
                <a:cxn ang="0">
                  <a:pos x="167" y="87"/>
                </a:cxn>
                <a:cxn ang="0">
                  <a:pos x="172" y="80"/>
                </a:cxn>
                <a:cxn ang="0">
                  <a:pos x="176" y="71"/>
                </a:cxn>
                <a:cxn ang="0">
                  <a:pos x="181" y="63"/>
                </a:cxn>
                <a:cxn ang="0">
                  <a:pos x="185" y="55"/>
                </a:cxn>
                <a:cxn ang="0">
                  <a:pos x="186" y="46"/>
                </a:cxn>
                <a:cxn ang="0">
                  <a:pos x="188" y="36"/>
                </a:cxn>
                <a:cxn ang="0">
                  <a:pos x="191" y="27"/>
                </a:cxn>
                <a:cxn ang="0">
                  <a:pos x="188" y="17"/>
                </a:cxn>
                <a:cxn ang="0">
                  <a:pos x="186" y="8"/>
                </a:cxn>
                <a:cxn ang="0">
                  <a:pos x="183" y="0"/>
                </a:cxn>
                <a:cxn ang="0">
                  <a:pos x="0" y="140"/>
                </a:cxn>
              </a:cxnLst>
              <a:rect l="0" t="0" r="r" b="b"/>
              <a:pathLst>
                <a:path w="192" h="141">
                  <a:moveTo>
                    <a:pt x="0" y="140"/>
                  </a:moveTo>
                  <a:lnTo>
                    <a:pt x="18" y="137"/>
                  </a:lnTo>
                  <a:lnTo>
                    <a:pt x="37" y="135"/>
                  </a:lnTo>
                  <a:lnTo>
                    <a:pt x="59" y="131"/>
                  </a:lnTo>
                  <a:lnTo>
                    <a:pt x="80" y="124"/>
                  </a:lnTo>
                  <a:lnTo>
                    <a:pt x="98" y="120"/>
                  </a:lnTo>
                  <a:lnTo>
                    <a:pt x="117" y="114"/>
                  </a:lnTo>
                  <a:lnTo>
                    <a:pt x="137" y="108"/>
                  </a:lnTo>
                  <a:lnTo>
                    <a:pt x="149" y="101"/>
                  </a:lnTo>
                  <a:lnTo>
                    <a:pt x="161" y="94"/>
                  </a:lnTo>
                  <a:lnTo>
                    <a:pt x="167" y="87"/>
                  </a:lnTo>
                  <a:lnTo>
                    <a:pt x="167" y="87"/>
                  </a:lnTo>
                  <a:lnTo>
                    <a:pt x="172" y="80"/>
                  </a:lnTo>
                  <a:lnTo>
                    <a:pt x="176" y="71"/>
                  </a:lnTo>
                  <a:lnTo>
                    <a:pt x="181" y="63"/>
                  </a:lnTo>
                  <a:lnTo>
                    <a:pt x="185" y="55"/>
                  </a:lnTo>
                  <a:lnTo>
                    <a:pt x="186" y="46"/>
                  </a:lnTo>
                  <a:lnTo>
                    <a:pt x="188" y="36"/>
                  </a:lnTo>
                  <a:lnTo>
                    <a:pt x="191" y="27"/>
                  </a:lnTo>
                  <a:lnTo>
                    <a:pt x="188" y="17"/>
                  </a:lnTo>
                  <a:lnTo>
                    <a:pt x="186" y="8"/>
                  </a:lnTo>
                  <a:lnTo>
                    <a:pt x="183" y="0"/>
                  </a:lnTo>
                  <a:lnTo>
                    <a:pt x="0" y="140"/>
                  </a:lnTo>
                </a:path>
              </a:pathLst>
            </a:custGeom>
            <a:solidFill>
              <a:srgbClr val="FFD80F"/>
            </a:solidFill>
            <a:ln w="9525" cap="rnd">
              <a:noFill/>
              <a:round/>
              <a:headEnd/>
              <a:tailEnd/>
            </a:ln>
            <a:effectLst/>
          </p:spPr>
          <p:txBody>
            <a:bodyPr/>
            <a:lstStyle/>
            <a:p>
              <a:pPr>
                <a:defRPr/>
              </a:pPr>
              <a:endParaRPr lang="en-US" dirty="0"/>
            </a:p>
          </p:txBody>
        </p:sp>
        <p:sp>
          <p:nvSpPr>
            <p:cNvPr id="217" name="Freeform 1241"/>
            <p:cNvSpPr>
              <a:spLocks/>
            </p:cNvSpPr>
            <p:nvPr/>
          </p:nvSpPr>
          <p:spPr bwMode="auto">
            <a:xfrm>
              <a:off x="2474" y="1512"/>
              <a:ext cx="192" cy="140"/>
            </a:xfrm>
            <a:custGeom>
              <a:avLst/>
              <a:gdLst/>
              <a:ahLst/>
              <a:cxnLst>
                <a:cxn ang="0">
                  <a:pos x="0" y="140"/>
                </a:cxn>
                <a:cxn ang="0">
                  <a:pos x="18" y="137"/>
                </a:cxn>
                <a:cxn ang="0">
                  <a:pos x="37" y="135"/>
                </a:cxn>
                <a:cxn ang="0">
                  <a:pos x="59" y="131"/>
                </a:cxn>
                <a:cxn ang="0">
                  <a:pos x="80" y="124"/>
                </a:cxn>
                <a:cxn ang="0">
                  <a:pos x="98" y="120"/>
                </a:cxn>
                <a:cxn ang="0">
                  <a:pos x="117" y="114"/>
                </a:cxn>
                <a:cxn ang="0">
                  <a:pos x="137" y="108"/>
                </a:cxn>
                <a:cxn ang="0">
                  <a:pos x="149" y="101"/>
                </a:cxn>
                <a:cxn ang="0">
                  <a:pos x="161" y="94"/>
                </a:cxn>
                <a:cxn ang="0">
                  <a:pos x="167" y="87"/>
                </a:cxn>
                <a:cxn ang="0">
                  <a:pos x="167" y="87"/>
                </a:cxn>
                <a:cxn ang="0">
                  <a:pos x="172" y="80"/>
                </a:cxn>
                <a:cxn ang="0">
                  <a:pos x="176" y="71"/>
                </a:cxn>
                <a:cxn ang="0">
                  <a:pos x="181" y="63"/>
                </a:cxn>
                <a:cxn ang="0">
                  <a:pos x="185" y="55"/>
                </a:cxn>
                <a:cxn ang="0">
                  <a:pos x="186" y="46"/>
                </a:cxn>
                <a:cxn ang="0">
                  <a:pos x="188" y="36"/>
                </a:cxn>
                <a:cxn ang="0">
                  <a:pos x="191" y="27"/>
                </a:cxn>
                <a:cxn ang="0">
                  <a:pos x="188" y="17"/>
                </a:cxn>
                <a:cxn ang="0">
                  <a:pos x="186" y="8"/>
                </a:cxn>
                <a:cxn ang="0">
                  <a:pos x="183" y="0"/>
                </a:cxn>
              </a:cxnLst>
              <a:rect l="0" t="0" r="r" b="b"/>
              <a:pathLst>
                <a:path w="192" h="141">
                  <a:moveTo>
                    <a:pt x="0" y="140"/>
                  </a:moveTo>
                  <a:lnTo>
                    <a:pt x="18" y="137"/>
                  </a:lnTo>
                  <a:lnTo>
                    <a:pt x="37" y="135"/>
                  </a:lnTo>
                  <a:lnTo>
                    <a:pt x="59" y="131"/>
                  </a:lnTo>
                  <a:lnTo>
                    <a:pt x="80" y="124"/>
                  </a:lnTo>
                  <a:lnTo>
                    <a:pt x="98" y="120"/>
                  </a:lnTo>
                  <a:lnTo>
                    <a:pt x="117" y="114"/>
                  </a:lnTo>
                  <a:lnTo>
                    <a:pt x="137" y="108"/>
                  </a:lnTo>
                  <a:lnTo>
                    <a:pt x="149" y="101"/>
                  </a:lnTo>
                  <a:lnTo>
                    <a:pt x="161" y="94"/>
                  </a:lnTo>
                  <a:lnTo>
                    <a:pt x="167" y="87"/>
                  </a:lnTo>
                  <a:lnTo>
                    <a:pt x="167" y="87"/>
                  </a:lnTo>
                  <a:lnTo>
                    <a:pt x="172" y="80"/>
                  </a:lnTo>
                  <a:lnTo>
                    <a:pt x="176" y="71"/>
                  </a:lnTo>
                  <a:lnTo>
                    <a:pt x="181" y="63"/>
                  </a:lnTo>
                  <a:lnTo>
                    <a:pt x="185" y="55"/>
                  </a:lnTo>
                  <a:lnTo>
                    <a:pt x="186" y="46"/>
                  </a:lnTo>
                  <a:lnTo>
                    <a:pt x="188" y="36"/>
                  </a:lnTo>
                  <a:lnTo>
                    <a:pt x="191" y="27"/>
                  </a:lnTo>
                  <a:lnTo>
                    <a:pt x="188" y="17"/>
                  </a:lnTo>
                  <a:lnTo>
                    <a:pt x="186" y="8"/>
                  </a:lnTo>
                  <a:lnTo>
                    <a:pt x="183"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18" name="Freeform 1242"/>
            <p:cNvSpPr>
              <a:spLocks/>
            </p:cNvSpPr>
            <p:nvPr/>
          </p:nvSpPr>
          <p:spPr bwMode="auto">
            <a:xfrm>
              <a:off x="2427" y="1575"/>
              <a:ext cx="167" cy="131"/>
            </a:xfrm>
            <a:custGeom>
              <a:avLst/>
              <a:gdLst/>
              <a:ahLst/>
              <a:cxnLst>
                <a:cxn ang="0">
                  <a:pos x="0" y="129"/>
                </a:cxn>
                <a:cxn ang="0">
                  <a:pos x="14" y="124"/>
                </a:cxn>
                <a:cxn ang="0">
                  <a:pos x="29" y="121"/>
                </a:cxn>
                <a:cxn ang="0">
                  <a:pos x="41" y="116"/>
                </a:cxn>
                <a:cxn ang="0">
                  <a:pos x="57" y="112"/>
                </a:cxn>
                <a:cxn ang="0">
                  <a:pos x="71" y="105"/>
                </a:cxn>
                <a:cxn ang="0">
                  <a:pos x="85" y="99"/>
                </a:cxn>
                <a:cxn ang="0">
                  <a:pos x="98" y="93"/>
                </a:cxn>
                <a:cxn ang="0">
                  <a:pos x="111" y="87"/>
                </a:cxn>
                <a:cxn ang="0">
                  <a:pos x="126" y="76"/>
                </a:cxn>
                <a:cxn ang="0">
                  <a:pos x="138" y="66"/>
                </a:cxn>
                <a:cxn ang="0">
                  <a:pos x="138" y="66"/>
                </a:cxn>
                <a:cxn ang="0">
                  <a:pos x="149" y="55"/>
                </a:cxn>
                <a:cxn ang="0">
                  <a:pos x="158" y="47"/>
                </a:cxn>
                <a:cxn ang="0">
                  <a:pos x="161" y="38"/>
                </a:cxn>
                <a:cxn ang="0">
                  <a:pos x="166" y="29"/>
                </a:cxn>
                <a:cxn ang="0">
                  <a:pos x="166" y="23"/>
                </a:cxn>
                <a:cxn ang="0">
                  <a:pos x="166" y="17"/>
                </a:cxn>
                <a:cxn ang="0">
                  <a:pos x="166" y="13"/>
                </a:cxn>
                <a:cxn ang="0">
                  <a:pos x="166" y="8"/>
                </a:cxn>
                <a:cxn ang="0">
                  <a:pos x="163" y="4"/>
                </a:cxn>
                <a:cxn ang="0">
                  <a:pos x="163" y="0"/>
                </a:cxn>
                <a:cxn ang="0">
                  <a:pos x="163" y="0"/>
                </a:cxn>
                <a:cxn ang="0">
                  <a:pos x="161" y="0"/>
                </a:cxn>
                <a:cxn ang="0">
                  <a:pos x="158" y="0"/>
                </a:cxn>
                <a:cxn ang="0">
                  <a:pos x="149" y="2"/>
                </a:cxn>
                <a:cxn ang="0">
                  <a:pos x="138" y="4"/>
                </a:cxn>
                <a:cxn ang="0">
                  <a:pos x="128" y="8"/>
                </a:cxn>
                <a:cxn ang="0">
                  <a:pos x="117" y="11"/>
                </a:cxn>
                <a:cxn ang="0">
                  <a:pos x="105" y="15"/>
                </a:cxn>
                <a:cxn ang="0">
                  <a:pos x="94" y="17"/>
                </a:cxn>
                <a:cxn ang="0">
                  <a:pos x="85" y="22"/>
                </a:cxn>
                <a:cxn ang="0">
                  <a:pos x="78" y="25"/>
                </a:cxn>
                <a:cxn ang="0">
                  <a:pos x="0" y="129"/>
                </a:cxn>
              </a:cxnLst>
              <a:rect l="0" t="0" r="r" b="b"/>
              <a:pathLst>
                <a:path w="167" h="130">
                  <a:moveTo>
                    <a:pt x="0" y="129"/>
                  </a:moveTo>
                  <a:lnTo>
                    <a:pt x="14" y="124"/>
                  </a:lnTo>
                  <a:lnTo>
                    <a:pt x="29" y="121"/>
                  </a:lnTo>
                  <a:lnTo>
                    <a:pt x="41" y="116"/>
                  </a:lnTo>
                  <a:lnTo>
                    <a:pt x="57" y="112"/>
                  </a:lnTo>
                  <a:lnTo>
                    <a:pt x="71" y="105"/>
                  </a:lnTo>
                  <a:lnTo>
                    <a:pt x="85" y="99"/>
                  </a:lnTo>
                  <a:lnTo>
                    <a:pt x="98" y="93"/>
                  </a:lnTo>
                  <a:lnTo>
                    <a:pt x="111" y="87"/>
                  </a:lnTo>
                  <a:lnTo>
                    <a:pt x="126" y="76"/>
                  </a:lnTo>
                  <a:lnTo>
                    <a:pt x="138" y="66"/>
                  </a:lnTo>
                  <a:lnTo>
                    <a:pt x="138" y="66"/>
                  </a:lnTo>
                  <a:lnTo>
                    <a:pt x="149" y="55"/>
                  </a:lnTo>
                  <a:lnTo>
                    <a:pt x="158" y="47"/>
                  </a:lnTo>
                  <a:lnTo>
                    <a:pt x="161" y="38"/>
                  </a:lnTo>
                  <a:lnTo>
                    <a:pt x="166" y="29"/>
                  </a:lnTo>
                  <a:lnTo>
                    <a:pt x="166" y="23"/>
                  </a:lnTo>
                  <a:lnTo>
                    <a:pt x="166" y="17"/>
                  </a:lnTo>
                  <a:lnTo>
                    <a:pt x="166" y="13"/>
                  </a:lnTo>
                  <a:lnTo>
                    <a:pt x="166" y="8"/>
                  </a:lnTo>
                  <a:lnTo>
                    <a:pt x="163" y="4"/>
                  </a:lnTo>
                  <a:lnTo>
                    <a:pt x="163" y="0"/>
                  </a:lnTo>
                  <a:lnTo>
                    <a:pt x="163" y="0"/>
                  </a:lnTo>
                  <a:lnTo>
                    <a:pt x="161" y="0"/>
                  </a:lnTo>
                  <a:lnTo>
                    <a:pt x="158" y="0"/>
                  </a:lnTo>
                  <a:lnTo>
                    <a:pt x="149" y="2"/>
                  </a:lnTo>
                  <a:lnTo>
                    <a:pt x="138" y="4"/>
                  </a:lnTo>
                  <a:lnTo>
                    <a:pt x="128" y="8"/>
                  </a:lnTo>
                  <a:lnTo>
                    <a:pt x="117" y="11"/>
                  </a:lnTo>
                  <a:lnTo>
                    <a:pt x="105" y="15"/>
                  </a:lnTo>
                  <a:lnTo>
                    <a:pt x="94" y="17"/>
                  </a:lnTo>
                  <a:lnTo>
                    <a:pt x="85" y="22"/>
                  </a:lnTo>
                  <a:lnTo>
                    <a:pt x="78" y="25"/>
                  </a:lnTo>
                  <a:lnTo>
                    <a:pt x="0" y="129"/>
                  </a:lnTo>
                </a:path>
              </a:pathLst>
            </a:custGeom>
            <a:solidFill>
              <a:srgbClr val="FFD80F"/>
            </a:solidFill>
            <a:ln w="9525" cap="rnd">
              <a:noFill/>
              <a:round/>
              <a:headEnd/>
              <a:tailEnd/>
            </a:ln>
            <a:effectLst/>
          </p:spPr>
          <p:txBody>
            <a:bodyPr/>
            <a:lstStyle/>
            <a:p>
              <a:pPr>
                <a:defRPr/>
              </a:pPr>
              <a:endParaRPr lang="en-US" dirty="0"/>
            </a:p>
          </p:txBody>
        </p:sp>
        <p:sp>
          <p:nvSpPr>
            <p:cNvPr id="219" name="Freeform 1243"/>
            <p:cNvSpPr>
              <a:spLocks/>
            </p:cNvSpPr>
            <p:nvPr/>
          </p:nvSpPr>
          <p:spPr bwMode="auto">
            <a:xfrm>
              <a:off x="2427" y="1575"/>
              <a:ext cx="167" cy="131"/>
            </a:xfrm>
            <a:custGeom>
              <a:avLst/>
              <a:gdLst/>
              <a:ahLst/>
              <a:cxnLst>
                <a:cxn ang="0">
                  <a:pos x="0" y="129"/>
                </a:cxn>
                <a:cxn ang="0">
                  <a:pos x="14" y="124"/>
                </a:cxn>
                <a:cxn ang="0">
                  <a:pos x="29" y="121"/>
                </a:cxn>
                <a:cxn ang="0">
                  <a:pos x="41" y="116"/>
                </a:cxn>
                <a:cxn ang="0">
                  <a:pos x="57" y="112"/>
                </a:cxn>
                <a:cxn ang="0">
                  <a:pos x="71" y="105"/>
                </a:cxn>
                <a:cxn ang="0">
                  <a:pos x="85" y="99"/>
                </a:cxn>
                <a:cxn ang="0">
                  <a:pos x="98" y="93"/>
                </a:cxn>
                <a:cxn ang="0">
                  <a:pos x="111" y="87"/>
                </a:cxn>
                <a:cxn ang="0">
                  <a:pos x="126" y="76"/>
                </a:cxn>
                <a:cxn ang="0">
                  <a:pos x="138" y="66"/>
                </a:cxn>
                <a:cxn ang="0">
                  <a:pos x="138" y="66"/>
                </a:cxn>
                <a:cxn ang="0">
                  <a:pos x="149" y="55"/>
                </a:cxn>
                <a:cxn ang="0">
                  <a:pos x="158" y="47"/>
                </a:cxn>
                <a:cxn ang="0">
                  <a:pos x="161" y="38"/>
                </a:cxn>
                <a:cxn ang="0">
                  <a:pos x="166" y="29"/>
                </a:cxn>
                <a:cxn ang="0">
                  <a:pos x="166" y="23"/>
                </a:cxn>
                <a:cxn ang="0">
                  <a:pos x="166" y="17"/>
                </a:cxn>
                <a:cxn ang="0">
                  <a:pos x="166" y="13"/>
                </a:cxn>
                <a:cxn ang="0">
                  <a:pos x="166" y="8"/>
                </a:cxn>
                <a:cxn ang="0">
                  <a:pos x="163" y="4"/>
                </a:cxn>
                <a:cxn ang="0">
                  <a:pos x="163" y="0"/>
                </a:cxn>
                <a:cxn ang="0">
                  <a:pos x="163" y="0"/>
                </a:cxn>
                <a:cxn ang="0">
                  <a:pos x="161" y="0"/>
                </a:cxn>
                <a:cxn ang="0">
                  <a:pos x="158" y="0"/>
                </a:cxn>
                <a:cxn ang="0">
                  <a:pos x="149" y="2"/>
                </a:cxn>
                <a:cxn ang="0">
                  <a:pos x="138" y="4"/>
                </a:cxn>
                <a:cxn ang="0">
                  <a:pos x="128" y="8"/>
                </a:cxn>
                <a:cxn ang="0">
                  <a:pos x="117" y="11"/>
                </a:cxn>
                <a:cxn ang="0">
                  <a:pos x="105" y="15"/>
                </a:cxn>
                <a:cxn ang="0">
                  <a:pos x="94" y="17"/>
                </a:cxn>
                <a:cxn ang="0">
                  <a:pos x="85" y="22"/>
                </a:cxn>
                <a:cxn ang="0">
                  <a:pos x="78" y="25"/>
                </a:cxn>
              </a:cxnLst>
              <a:rect l="0" t="0" r="r" b="b"/>
              <a:pathLst>
                <a:path w="167" h="130">
                  <a:moveTo>
                    <a:pt x="0" y="129"/>
                  </a:moveTo>
                  <a:lnTo>
                    <a:pt x="14" y="124"/>
                  </a:lnTo>
                  <a:lnTo>
                    <a:pt x="29" y="121"/>
                  </a:lnTo>
                  <a:lnTo>
                    <a:pt x="41" y="116"/>
                  </a:lnTo>
                  <a:lnTo>
                    <a:pt x="57" y="112"/>
                  </a:lnTo>
                  <a:lnTo>
                    <a:pt x="71" y="105"/>
                  </a:lnTo>
                  <a:lnTo>
                    <a:pt x="85" y="99"/>
                  </a:lnTo>
                  <a:lnTo>
                    <a:pt x="98" y="93"/>
                  </a:lnTo>
                  <a:lnTo>
                    <a:pt x="111" y="87"/>
                  </a:lnTo>
                  <a:lnTo>
                    <a:pt x="126" y="76"/>
                  </a:lnTo>
                  <a:lnTo>
                    <a:pt x="138" y="66"/>
                  </a:lnTo>
                  <a:lnTo>
                    <a:pt x="138" y="66"/>
                  </a:lnTo>
                  <a:lnTo>
                    <a:pt x="149" y="55"/>
                  </a:lnTo>
                  <a:lnTo>
                    <a:pt x="158" y="47"/>
                  </a:lnTo>
                  <a:lnTo>
                    <a:pt x="161" y="38"/>
                  </a:lnTo>
                  <a:lnTo>
                    <a:pt x="166" y="29"/>
                  </a:lnTo>
                  <a:lnTo>
                    <a:pt x="166" y="23"/>
                  </a:lnTo>
                  <a:lnTo>
                    <a:pt x="166" y="17"/>
                  </a:lnTo>
                  <a:lnTo>
                    <a:pt x="166" y="13"/>
                  </a:lnTo>
                  <a:lnTo>
                    <a:pt x="166" y="8"/>
                  </a:lnTo>
                  <a:lnTo>
                    <a:pt x="163" y="4"/>
                  </a:lnTo>
                  <a:lnTo>
                    <a:pt x="163" y="0"/>
                  </a:lnTo>
                  <a:lnTo>
                    <a:pt x="163" y="0"/>
                  </a:lnTo>
                  <a:lnTo>
                    <a:pt x="161" y="0"/>
                  </a:lnTo>
                  <a:lnTo>
                    <a:pt x="158" y="0"/>
                  </a:lnTo>
                  <a:lnTo>
                    <a:pt x="149" y="2"/>
                  </a:lnTo>
                  <a:lnTo>
                    <a:pt x="138" y="4"/>
                  </a:lnTo>
                  <a:lnTo>
                    <a:pt x="128" y="8"/>
                  </a:lnTo>
                  <a:lnTo>
                    <a:pt x="117" y="11"/>
                  </a:lnTo>
                  <a:lnTo>
                    <a:pt x="105" y="15"/>
                  </a:lnTo>
                  <a:lnTo>
                    <a:pt x="94" y="17"/>
                  </a:lnTo>
                  <a:lnTo>
                    <a:pt x="85" y="22"/>
                  </a:lnTo>
                  <a:lnTo>
                    <a:pt x="78" y="2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20" name="Freeform 1244"/>
            <p:cNvSpPr>
              <a:spLocks/>
            </p:cNvSpPr>
            <p:nvPr/>
          </p:nvSpPr>
          <p:spPr bwMode="auto">
            <a:xfrm>
              <a:off x="2362" y="1675"/>
              <a:ext cx="123" cy="92"/>
            </a:xfrm>
            <a:custGeom>
              <a:avLst/>
              <a:gdLst/>
              <a:ahLst/>
              <a:cxnLst>
                <a:cxn ang="0">
                  <a:pos x="0" y="94"/>
                </a:cxn>
                <a:cxn ang="0">
                  <a:pos x="16" y="87"/>
                </a:cxn>
                <a:cxn ang="0">
                  <a:pos x="30" y="80"/>
                </a:cxn>
                <a:cxn ang="0">
                  <a:pos x="46" y="76"/>
                </a:cxn>
                <a:cxn ang="0">
                  <a:pos x="60" y="70"/>
                </a:cxn>
                <a:cxn ang="0">
                  <a:pos x="76" y="64"/>
                </a:cxn>
                <a:cxn ang="0">
                  <a:pos x="88" y="57"/>
                </a:cxn>
                <a:cxn ang="0">
                  <a:pos x="101" y="47"/>
                </a:cxn>
                <a:cxn ang="0">
                  <a:pos x="111" y="36"/>
                </a:cxn>
                <a:cxn ang="0">
                  <a:pos x="122" y="24"/>
                </a:cxn>
                <a:cxn ang="0">
                  <a:pos x="130" y="11"/>
                </a:cxn>
                <a:cxn ang="0">
                  <a:pos x="130" y="11"/>
                </a:cxn>
                <a:cxn ang="0">
                  <a:pos x="130" y="11"/>
                </a:cxn>
                <a:cxn ang="0">
                  <a:pos x="126" y="8"/>
                </a:cxn>
                <a:cxn ang="0">
                  <a:pos x="122" y="6"/>
                </a:cxn>
                <a:cxn ang="0">
                  <a:pos x="115" y="4"/>
                </a:cxn>
                <a:cxn ang="0">
                  <a:pos x="109" y="2"/>
                </a:cxn>
                <a:cxn ang="0">
                  <a:pos x="99" y="2"/>
                </a:cxn>
                <a:cxn ang="0">
                  <a:pos x="88" y="0"/>
                </a:cxn>
                <a:cxn ang="0">
                  <a:pos x="78" y="0"/>
                </a:cxn>
                <a:cxn ang="0">
                  <a:pos x="65" y="2"/>
                </a:cxn>
                <a:cxn ang="0">
                  <a:pos x="52" y="6"/>
                </a:cxn>
                <a:cxn ang="0">
                  <a:pos x="0" y="94"/>
                </a:cxn>
              </a:cxnLst>
              <a:rect l="0" t="0" r="r" b="b"/>
              <a:pathLst>
                <a:path w="131" h="95">
                  <a:moveTo>
                    <a:pt x="0" y="94"/>
                  </a:moveTo>
                  <a:lnTo>
                    <a:pt x="16" y="87"/>
                  </a:lnTo>
                  <a:lnTo>
                    <a:pt x="30" y="80"/>
                  </a:lnTo>
                  <a:lnTo>
                    <a:pt x="46" y="76"/>
                  </a:lnTo>
                  <a:lnTo>
                    <a:pt x="60" y="70"/>
                  </a:lnTo>
                  <a:lnTo>
                    <a:pt x="76" y="64"/>
                  </a:lnTo>
                  <a:lnTo>
                    <a:pt x="88" y="57"/>
                  </a:lnTo>
                  <a:lnTo>
                    <a:pt x="101" y="47"/>
                  </a:lnTo>
                  <a:lnTo>
                    <a:pt x="111" y="36"/>
                  </a:lnTo>
                  <a:lnTo>
                    <a:pt x="122" y="24"/>
                  </a:lnTo>
                  <a:lnTo>
                    <a:pt x="130" y="11"/>
                  </a:lnTo>
                  <a:lnTo>
                    <a:pt x="130" y="11"/>
                  </a:lnTo>
                  <a:lnTo>
                    <a:pt x="130" y="11"/>
                  </a:lnTo>
                  <a:lnTo>
                    <a:pt x="126" y="8"/>
                  </a:lnTo>
                  <a:lnTo>
                    <a:pt x="122" y="6"/>
                  </a:lnTo>
                  <a:lnTo>
                    <a:pt x="115" y="4"/>
                  </a:lnTo>
                  <a:lnTo>
                    <a:pt x="109" y="2"/>
                  </a:lnTo>
                  <a:lnTo>
                    <a:pt x="99" y="2"/>
                  </a:lnTo>
                  <a:lnTo>
                    <a:pt x="88" y="0"/>
                  </a:lnTo>
                  <a:lnTo>
                    <a:pt x="78" y="0"/>
                  </a:lnTo>
                  <a:lnTo>
                    <a:pt x="65" y="2"/>
                  </a:lnTo>
                  <a:lnTo>
                    <a:pt x="52" y="6"/>
                  </a:lnTo>
                  <a:lnTo>
                    <a:pt x="0" y="94"/>
                  </a:lnTo>
                </a:path>
              </a:pathLst>
            </a:custGeom>
            <a:solidFill>
              <a:srgbClr val="FFD80F"/>
            </a:solidFill>
            <a:ln w="9525" cap="rnd">
              <a:noFill/>
              <a:round/>
              <a:headEnd/>
              <a:tailEnd/>
            </a:ln>
            <a:effectLst/>
          </p:spPr>
          <p:txBody>
            <a:bodyPr/>
            <a:lstStyle/>
            <a:p>
              <a:pPr>
                <a:defRPr/>
              </a:pPr>
              <a:endParaRPr lang="en-US" dirty="0"/>
            </a:p>
          </p:txBody>
        </p:sp>
        <p:sp>
          <p:nvSpPr>
            <p:cNvPr id="221" name="Freeform 1245"/>
            <p:cNvSpPr>
              <a:spLocks/>
            </p:cNvSpPr>
            <p:nvPr/>
          </p:nvSpPr>
          <p:spPr bwMode="auto">
            <a:xfrm>
              <a:off x="2362" y="1675"/>
              <a:ext cx="123" cy="92"/>
            </a:xfrm>
            <a:custGeom>
              <a:avLst/>
              <a:gdLst/>
              <a:ahLst/>
              <a:cxnLst>
                <a:cxn ang="0">
                  <a:pos x="0" y="94"/>
                </a:cxn>
                <a:cxn ang="0">
                  <a:pos x="16" y="87"/>
                </a:cxn>
                <a:cxn ang="0">
                  <a:pos x="30" y="80"/>
                </a:cxn>
                <a:cxn ang="0">
                  <a:pos x="46" y="76"/>
                </a:cxn>
                <a:cxn ang="0">
                  <a:pos x="60" y="70"/>
                </a:cxn>
                <a:cxn ang="0">
                  <a:pos x="76" y="64"/>
                </a:cxn>
                <a:cxn ang="0">
                  <a:pos x="88" y="57"/>
                </a:cxn>
                <a:cxn ang="0">
                  <a:pos x="101" y="47"/>
                </a:cxn>
                <a:cxn ang="0">
                  <a:pos x="111" y="36"/>
                </a:cxn>
                <a:cxn ang="0">
                  <a:pos x="122" y="24"/>
                </a:cxn>
                <a:cxn ang="0">
                  <a:pos x="130" y="11"/>
                </a:cxn>
                <a:cxn ang="0">
                  <a:pos x="130" y="11"/>
                </a:cxn>
                <a:cxn ang="0">
                  <a:pos x="130" y="11"/>
                </a:cxn>
                <a:cxn ang="0">
                  <a:pos x="126" y="8"/>
                </a:cxn>
                <a:cxn ang="0">
                  <a:pos x="122" y="6"/>
                </a:cxn>
                <a:cxn ang="0">
                  <a:pos x="115" y="4"/>
                </a:cxn>
                <a:cxn ang="0">
                  <a:pos x="109" y="2"/>
                </a:cxn>
                <a:cxn ang="0">
                  <a:pos x="99" y="2"/>
                </a:cxn>
                <a:cxn ang="0">
                  <a:pos x="88" y="0"/>
                </a:cxn>
                <a:cxn ang="0">
                  <a:pos x="78" y="0"/>
                </a:cxn>
                <a:cxn ang="0">
                  <a:pos x="65" y="2"/>
                </a:cxn>
                <a:cxn ang="0">
                  <a:pos x="52" y="6"/>
                </a:cxn>
              </a:cxnLst>
              <a:rect l="0" t="0" r="r" b="b"/>
              <a:pathLst>
                <a:path w="131" h="95">
                  <a:moveTo>
                    <a:pt x="0" y="94"/>
                  </a:moveTo>
                  <a:lnTo>
                    <a:pt x="16" y="87"/>
                  </a:lnTo>
                  <a:lnTo>
                    <a:pt x="30" y="80"/>
                  </a:lnTo>
                  <a:lnTo>
                    <a:pt x="46" y="76"/>
                  </a:lnTo>
                  <a:lnTo>
                    <a:pt x="60" y="70"/>
                  </a:lnTo>
                  <a:lnTo>
                    <a:pt x="76" y="64"/>
                  </a:lnTo>
                  <a:lnTo>
                    <a:pt x="88" y="57"/>
                  </a:lnTo>
                  <a:lnTo>
                    <a:pt x="101" y="47"/>
                  </a:lnTo>
                  <a:lnTo>
                    <a:pt x="111" y="36"/>
                  </a:lnTo>
                  <a:lnTo>
                    <a:pt x="122" y="24"/>
                  </a:lnTo>
                  <a:lnTo>
                    <a:pt x="130" y="11"/>
                  </a:lnTo>
                  <a:lnTo>
                    <a:pt x="130" y="11"/>
                  </a:lnTo>
                  <a:lnTo>
                    <a:pt x="130" y="11"/>
                  </a:lnTo>
                  <a:lnTo>
                    <a:pt x="126" y="8"/>
                  </a:lnTo>
                  <a:lnTo>
                    <a:pt x="122" y="6"/>
                  </a:lnTo>
                  <a:lnTo>
                    <a:pt x="115" y="4"/>
                  </a:lnTo>
                  <a:lnTo>
                    <a:pt x="109" y="2"/>
                  </a:lnTo>
                  <a:lnTo>
                    <a:pt x="99" y="2"/>
                  </a:lnTo>
                  <a:lnTo>
                    <a:pt x="88" y="0"/>
                  </a:lnTo>
                  <a:lnTo>
                    <a:pt x="78" y="0"/>
                  </a:lnTo>
                  <a:lnTo>
                    <a:pt x="65" y="2"/>
                  </a:lnTo>
                  <a:lnTo>
                    <a:pt x="52" y="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22" name="Freeform 1246"/>
            <p:cNvSpPr>
              <a:spLocks/>
            </p:cNvSpPr>
            <p:nvPr/>
          </p:nvSpPr>
          <p:spPr bwMode="auto">
            <a:xfrm>
              <a:off x="2305" y="1752"/>
              <a:ext cx="165" cy="131"/>
            </a:xfrm>
            <a:custGeom>
              <a:avLst/>
              <a:gdLst/>
              <a:ahLst/>
              <a:cxnLst>
                <a:cxn ang="0">
                  <a:pos x="0" y="133"/>
                </a:cxn>
                <a:cxn ang="0">
                  <a:pos x="9" y="128"/>
                </a:cxn>
                <a:cxn ang="0">
                  <a:pos x="23" y="124"/>
                </a:cxn>
                <a:cxn ang="0">
                  <a:pos x="33" y="119"/>
                </a:cxn>
                <a:cxn ang="0">
                  <a:pos x="46" y="114"/>
                </a:cxn>
                <a:cxn ang="0">
                  <a:pos x="58" y="107"/>
                </a:cxn>
                <a:cxn ang="0">
                  <a:pos x="71" y="101"/>
                </a:cxn>
                <a:cxn ang="0">
                  <a:pos x="83" y="93"/>
                </a:cxn>
                <a:cxn ang="0">
                  <a:pos x="94" y="84"/>
                </a:cxn>
                <a:cxn ang="0">
                  <a:pos x="105" y="75"/>
                </a:cxn>
                <a:cxn ang="0">
                  <a:pos x="115" y="63"/>
                </a:cxn>
                <a:cxn ang="0">
                  <a:pos x="115" y="63"/>
                </a:cxn>
                <a:cxn ang="0">
                  <a:pos x="130" y="45"/>
                </a:cxn>
                <a:cxn ang="0">
                  <a:pos x="140" y="27"/>
                </a:cxn>
                <a:cxn ang="0">
                  <a:pos x="149" y="17"/>
                </a:cxn>
                <a:cxn ang="0">
                  <a:pos x="156" y="6"/>
                </a:cxn>
                <a:cxn ang="0">
                  <a:pos x="164" y="0"/>
                </a:cxn>
                <a:cxn ang="0">
                  <a:pos x="164" y="0"/>
                </a:cxn>
                <a:cxn ang="0">
                  <a:pos x="161" y="0"/>
                </a:cxn>
                <a:cxn ang="0">
                  <a:pos x="156" y="0"/>
                </a:cxn>
                <a:cxn ang="0">
                  <a:pos x="147" y="0"/>
                </a:cxn>
                <a:cxn ang="0">
                  <a:pos x="136" y="0"/>
                </a:cxn>
                <a:cxn ang="0">
                  <a:pos x="124" y="0"/>
                </a:cxn>
                <a:cxn ang="0">
                  <a:pos x="108" y="0"/>
                </a:cxn>
                <a:cxn ang="0">
                  <a:pos x="96" y="2"/>
                </a:cxn>
                <a:cxn ang="0">
                  <a:pos x="81" y="4"/>
                </a:cxn>
                <a:cxn ang="0">
                  <a:pos x="67" y="8"/>
                </a:cxn>
                <a:cxn ang="0">
                  <a:pos x="57" y="13"/>
                </a:cxn>
                <a:cxn ang="0">
                  <a:pos x="0" y="133"/>
                </a:cxn>
              </a:cxnLst>
              <a:rect l="0" t="0" r="r" b="b"/>
              <a:pathLst>
                <a:path w="165" h="134">
                  <a:moveTo>
                    <a:pt x="0" y="133"/>
                  </a:moveTo>
                  <a:lnTo>
                    <a:pt x="9" y="128"/>
                  </a:lnTo>
                  <a:lnTo>
                    <a:pt x="23" y="124"/>
                  </a:lnTo>
                  <a:lnTo>
                    <a:pt x="33" y="119"/>
                  </a:lnTo>
                  <a:lnTo>
                    <a:pt x="46" y="114"/>
                  </a:lnTo>
                  <a:lnTo>
                    <a:pt x="58" y="107"/>
                  </a:lnTo>
                  <a:lnTo>
                    <a:pt x="71" y="101"/>
                  </a:lnTo>
                  <a:lnTo>
                    <a:pt x="83" y="93"/>
                  </a:lnTo>
                  <a:lnTo>
                    <a:pt x="94" y="84"/>
                  </a:lnTo>
                  <a:lnTo>
                    <a:pt x="105" y="75"/>
                  </a:lnTo>
                  <a:lnTo>
                    <a:pt x="115" y="63"/>
                  </a:lnTo>
                  <a:lnTo>
                    <a:pt x="115" y="63"/>
                  </a:lnTo>
                  <a:lnTo>
                    <a:pt x="130" y="45"/>
                  </a:lnTo>
                  <a:lnTo>
                    <a:pt x="140" y="27"/>
                  </a:lnTo>
                  <a:lnTo>
                    <a:pt x="149" y="17"/>
                  </a:lnTo>
                  <a:lnTo>
                    <a:pt x="156" y="6"/>
                  </a:lnTo>
                  <a:lnTo>
                    <a:pt x="164" y="0"/>
                  </a:lnTo>
                  <a:lnTo>
                    <a:pt x="164" y="0"/>
                  </a:lnTo>
                  <a:lnTo>
                    <a:pt x="161" y="0"/>
                  </a:lnTo>
                  <a:lnTo>
                    <a:pt x="156" y="0"/>
                  </a:lnTo>
                  <a:lnTo>
                    <a:pt x="147" y="0"/>
                  </a:lnTo>
                  <a:lnTo>
                    <a:pt x="136" y="0"/>
                  </a:lnTo>
                  <a:lnTo>
                    <a:pt x="124" y="0"/>
                  </a:lnTo>
                  <a:lnTo>
                    <a:pt x="108" y="0"/>
                  </a:lnTo>
                  <a:lnTo>
                    <a:pt x="96" y="2"/>
                  </a:lnTo>
                  <a:lnTo>
                    <a:pt x="81" y="4"/>
                  </a:lnTo>
                  <a:lnTo>
                    <a:pt x="67" y="8"/>
                  </a:lnTo>
                  <a:lnTo>
                    <a:pt x="57" y="13"/>
                  </a:lnTo>
                  <a:lnTo>
                    <a:pt x="0" y="133"/>
                  </a:lnTo>
                </a:path>
              </a:pathLst>
            </a:custGeom>
            <a:solidFill>
              <a:srgbClr val="FFD80F"/>
            </a:solidFill>
            <a:ln w="9525" cap="rnd">
              <a:noFill/>
              <a:round/>
              <a:headEnd/>
              <a:tailEnd/>
            </a:ln>
            <a:effectLst/>
          </p:spPr>
          <p:txBody>
            <a:bodyPr/>
            <a:lstStyle/>
            <a:p>
              <a:pPr>
                <a:defRPr/>
              </a:pPr>
              <a:endParaRPr lang="en-US" dirty="0"/>
            </a:p>
          </p:txBody>
        </p:sp>
        <p:sp>
          <p:nvSpPr>
            <p:cNvPr id="223" name="Freeform 1247"/>
            <p:cNvSpPr>
              <a:spLocks/>
            </p:cNvSpPr>
            <p:nvPr/>
          </p:nvSpPr>
          <p:spPr bwMode="auto">
            <a:xfrm>
              <a:off x="2305" y="1752"/>
              <a:ext cx="165" cy="131"/>
            </a:xfrm>
            <a:custGeom>
              <a:avLst/>
              <a:gdLst/>
              <a:ahLst/>
              <a:cxnLst>
                <a:cxn ang="0">
                  <a:pos x="0" y="133"/>
                </a:cxn>
                <a:cxn ang="0">
                  <a:pos x="9" y="128"/>
                </a:cxn>
                <a:cxn ang="0">
                  <a:pos x="23" y="124"/>
                </a:cxn>
                <a:cxn ang="0">
                  <a:pos x="33" y="119"/>
                </a:cxn>
                <a:cxn ang="0">
                  <a:pos x="46" y="114"/>
                </a:cxn>
                <a:cxn ang="0">
                  <a:pos x="58" y="107"/>
                </a:cxn>
                <a:cxn ang="0">
                  <a:pos x="71" y="101"/>
                </a:cxn>
                <a:cxn ang="0">
                  <a:pos x="83" y="93"/>
                </a:cxn>
                <a:cxn ang="0">
                  <a:pos x="94" y="84"/>
                </a:cxn>
                <a:cxn ang="0">
                  <a:pos x="105" y="75"/>
                </a:cxn>
                <a:cxn ang="0">
                  <a:pos x="115" y="63"/>
                </a:cxn>
                <a:cxn ang="0">
                  <a:pos x="115" y="63"/>
                </a:cxn>
                <a:cxn ang="0">
                  <a:pos x="130" y="45"/>
                </a:cxn>
                <a:cxn ang="0">
                  <a:pos x="140" y="27"/>
                </a:cxn>
                <a:cxn ang="0">
                  <a:pos x="149" y="17"/>
                </a:cxn>
                <a:cxn ang="0">
                  <a:pos x="156" y="6"/>
                </a:cxn>
                <a:cxn ang="0">
                  <a:pos x="164" y="0"/>
                </a:cxn>
                <a:cxn ang="0">
                  <a:pos x="164" y="0"/>
                </a:cxn>
                <a:cxn ang="0">
                  <a:pos x="161" y="0"/>
                </a:cxn>
                <a:cxn ang="0">
                  <a:pos x="156" y="0"/>
                </a:cxn>
                <a:cxn ang="0">
                  <a:pos x="147" y="0"/>
                </a:cxn>
                <a:cxn ang="0">
                  <a:pos x="136" y="0"/>
                </a:cxn>
                <a:cxn ang="0">
                  <a:pos x="124" y="0"/>
                </a:cxn>
                <a:cxn ang="0">
                  <a:pos x="108" y="0"/>
                </a:cxn>
                <a:cxn ang="0">
                  <a:pos x="96" y="2"/>
                </a:cxn>
                <a:cxn ang="0">
                  <a:pos x="81" y="4"/>
                </a:cxn>
                <a:cxn ang="0">
                  <a:pos x="67" y="8"/>
                </a:cxn>
                <a:cxn ang="0">
                  <a:pos x="57" y="13"/>
                </a:cxn>
              </a:cxnLst>
              <a:rect l="0" t="0" r="r" b="b"/>
              <a:pathLst>
                <a:path w="165" h="134">
                  <a:moveTo>
                    <a:pt x="0" y="133"/>
                  </a:moveTo>
                  <a:lnTo>
                    <a:pt x="9" y="128"/>
                  </a:lnTo>
                  <a:lnTo>
                    <a:pt x="23" y="124"/>
                  </a:lnTo>
                  <a:lnTo>
                    <a:pt x="33" y="119"/>
                  </a:lnTo>
                  <a:lnTo>
                    <a:pt x="46" y="114"/>
                  </a:lnTo>
                  <a:lnTo>
                    <a:pt x="58" y="107"/>
                  </a:lnTo>
                  <a:lnTo>
                    <a:pt x="71" y="101"/>
                  </a:lnTo>
                  <a:lnTo>
                    <a:pt x="83" y="93"/>
                  </a:lnTo>
                  <a:lnTo>
                    <a:pt x="94" y="84"/>
                  </a:lnTo>
                  <a:lnTo>
                    <a:pt x="105" y="75"/>
                  </a:lnTo>
                  <a:lnTo>
                    <a:pt x="115" y="63"/>
                  </a:lnTo>
                  <a:lnTo>
                    <a:pt x="115" y="63"/>
                  </a:lnTo>
                  <a:lnTo>
                    <a:pt x="130" y="45"/>
                  </a:lnTo>
                  <a:lnTo>
                    <a:pt x="140" y="27"/>
                  </a:lnTo>
                  <a:lnTo>
                    <a:pt x="149" y="17"/>
                  </a:lnTo>
                  <a:lnTo>
                    <a:pt x="156" y="6"/>
                  </a:lnTo>
                  <a:lnTo>
                    <a:pt x="164" y="0"/>
                  </a:lnTo>
                  <a:lnTo>
                    <a:pt x="164" y="0"/>
                  </a:lnTo>
                  <a:lnTo>
                    <a:pt x="161" y="0"/>
                  </a:lnTo>
                  <a:lnTo>
                    <a:pt x="156" y="0"/>
                  </a:lnTo>
                  <a:lnTo>
                    <a:pt x="147" y="0"/>
                  </a:lnTo>
                  <a:lnTo>
                    <a:pt x="136" y="0"/>
                  </a:lnTo>
                  <a:lnTo>
                    <a:pt x="124" y="0"/>
                  </a:lnTo>
                  <a:lnTo>
                    <a:pt x="108" y="0"/>
                  </a:lnTo>
                  <a:lnTo>
                    <a:pt x="96" y="2"/>
                  </a:lnTo>
                  <a:lnTo>
                    <a:pt x="81" y="4"/>
                  </a:lnTo>
                  <a:lnTo>
                    <a:pt x="67" y="8"/>
                  </a:lnTo>
                  <a:lnTo>
                    <a:pt x="57" y="1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24" name="Freeform 1248"/>
            <p:cNvSpPr>
              <a:spLocks/>
            </p:cNvSpPr>
            <p:nvPr/>
          </p:nvSpPr>
          <p:spPr bwMode="auto">
            <a:xfrm>
              <a:off x="2237" y="1852"/>
              <a:ext cx="145" cy="139"/>
            </a:xfrm>
            <a:custGeom>
              <a:avLst/>
              <a:gdLst/>
              <a:ahLst/>
              <a:cxnLst>
                <a:cxn ang="0">
                  <a:pos x="0" y="140"/>
                </a:cxn>
                <a:cxn ang="0">
                  <a:pos x="13" y="135"/>
                </a:cxn>
                <a:cxn ang="0">
                  <a:pos x="25" y="132"/>
                </a:cxn>
                <a:cxn ang="0">
                  <a:pos x="40" y="125"/>
                </a:cxn>
                <a:cxn ang="0">
                  <a:pos x="52" y="117"/>
                </a:cxn>
                <a:cxn ang="0">
                  <a:pos x="68" y="109"/>
                </a:cxn>
                <a:cxn ang="0">
                  <a:pos x="82" y="100"/>
                </a:cxn>
                <a:cxn ang="0">
                  <a:pos x="97" y="89"/>
                </a:cxn>
                <a:cxn ang="0">
                  <a:pos x="107" y="79"/>
                </a:cxn>
                <a:cxn ang="0">
                  <a:pos x="118" y="66"/>
                </a:cxn>
                <a:cxn ang="0">
                  <a:pos x="126" y="56"/>
                </a:cxn>
                <a:cxn ang="0">
                  <a:pos x="126" y="56"/>
                </a:cxn>
                <a:cxn ang="0">
                  <a:pos x="139" y="33"/>
                </a:cxn>
                <a:cxn ang="0">
                  <a:pos x="144" y="18"/>
                </a:cxn>
                <a:cxn ang="0">
                  <a:pos x="144" y="8"/>
                </a:cxn>
                <a:cxn ang="0">
                  <a:pos x="144" y="2"/>
                </a:cxn>
                <a:cxn ang="0">
                  <a:pos x="144" y="0"/>
                </a:cxn>
                <a:cxn ang="0">
                  <a:pos x="144" y="0"/>
                </a:cxn>
                <a:cxn ang="0">
                  <a:pos x="135" y="2"/>
                </a:cxn>
                <a:cxn ang="0">
                  <a:pos x="126" y="2"/>
                </a:cxn>
                <a:cxn ang="0">
                  <a:pos x="118" y="2"/>
                </a:cxn>
                <a:cxn ang="0">
                  <a:pos x="107" y="4"/>
                </a:cxn>
                <a:cxn ang="0">
                  <a:pos x="100" y="6"/>
                </a:cxn>
                <a:cxn ang="0">
                  <a:pos x="91" y="8"/>
                </a:cxn>
                <a:cxn ang="0">
                  <a:pos x="80" y="10"/>
                </a:cxn>
                <a:cxn ang="0">
                  <a:pos x="72" y="13"/>
                </a:cxn>
                <a:cxn ang="0">
                  <a:pos x="61" y="16"/>
                </a:cxn>
                <a:cxn ang="0">
                  <a:pos x="52" y="22"/>
                </a:cxn>
                <a:cxn ang="0">
                  <a:pos x="0" y="140"/>
                </a:cxn>
              </a:cxnLst>
              <a:rect l="0" t="0" r="r" b="b"/>
              <a:pathLst>
                <a:path w="145" h="141">
                  <a:moveTo>
                    <a:pt x="0" y="140"/>
                  </a:moveTo>
                  <a:lnTo>
                    <a:pt x="13" y="135"/>
                  </a:lnTo>
                  <a:lnTo>
                    <a:pt x="25" y="132"/>
                  </a:lnTo>
                  <a:lnTo>
                    <a:pt x="40" y="125"/>
                  </a:lnTo>
                  <a:lnTo>
                    <a:pt x="52" y="117"/>
                  </a:lnTo>
                  <a:lnTo>
                    <a:pt x="68" y="109"/>
                  </a:lnTo>
                  <a:lnTo>
                    <a:pt x="82" y="100"/>
                  </a:lnTo>
                  <a:lnTo>
                    <a:pt x="97" y="89"/>
                  </a:lnTo>
                  <a:lnTo>
                    <a:pt x="107" y="79"/>
                  </a:lnTo>
                  <a:lnTo>
                    <a:pt x="118" y="66"/>
                  </a:lnTo>
                  <a:lnTo>
                    <a:pt x="126" y="56"/>
                  </a:lnTo>
                  <a:lnTo>
                    <a:pt x="126" y="56"/>
                  </a:lnTo>
                  <a:lnTo>
                    <a:pt x="139" y="33"/>
                  </a:lnTo>
                  <a:lnTo>
                    <a:pt x="144" y="18"/>
                  </a:lnTo>
                  <a:lnTo>
                    <a:pt x="144" y="8"/>
                  </a:lnTo>
                  <a:lnTo>
                    <a:pt x="144" y="2"/>
                  </a:lnTo>
                  <a:lnTo>
                    <a:pt x="144" y="0"/>
                  </a:lnTo>
                  <a:lnTo>
                    <a:pt x="144" y="0"/>
                  </a:lnTo>
                  <a:lnTo>
                    <a:pt x="135" y="2"/>
                  </a:lnTo>
                  <a:lnTo>
                    <a:pt x="126" y="2"/>
                  </a:lnTo>
                  <a:lnTo>
                    <a:pt x="118" y="2"/>
                  </a:lnTo>
                  <a:lnTo>
                    <a:pt x="107" y="4"/>
                  </a:lnTo>
                  <a:lnTo>
                    <a:pt x="100" y="6"/>
                  </a:lnTo>
                  <a:lnTo>
                    <a:pt x="91" y="8"/>
                  </a:lnTo>
                  <a:lnTo>
                    <a:pt x="80" y="10"/>
                  </a:lnTo>
                  <a:lnTo>
                    <a:pt x="72" y="13"/>
                  </a:lnTo>
                  <a:lnTo>
                    <a:pt x="61" y="16"/>
                  </a:lnTo>
                  <a:lnTo>
                    <a:pt x="52" y="22"/>
                  </a:lnTo>
                  <a:lnTo>
                    <a:pt x="0" y="140"/>
                  </a:lnTo>
                </a:path>
              </a:pathLst>
            </a:custGeom>
            <a:solidFill>
              <a:srgbClr val="FFD80F"/>
            </a:solidFill>
            <a:ln w="9525" cap="rnd">
              <a:noFill/>
              <a:round/>
              <a:headEnd/>
              <a:tailEnd/>
            </a:ln>
            <a:effectLst/>
          </p:spPr>
          <p:txBody>
            <a:bodyPr/>
            <a:lstStyle/>
            <a:p>
              <a:pPr>
                <a:defRPr/>
              </a:pPr>
              <a:endParaRPr lang="en-US" dirty="0"/>
            </a:p>
          </p:txBody>
        </p:sp>
        <p:sp>
          <p:nvSpPr>
            <p:cNvPr id="225" name="Freeform 1249"/>
            <p:cNvSpPr>
              <a:spLocks/>
            </p:cNvSpPr>
            <p:nvPr/>
          </p:nvSpPr>
          <p:spPr bwMode="auto">
            <a:xfrm>
              <a:off x="2237" y="1852"/>
              <a:ext cx="145" cy="139"/>
            </a:xfrm>
            <a:custGeom>
              <a:avLst/>
              <a:gdLst/>
              <a:ahLst/>
              <a:cxnLst>
                <a:cxn ang="0">
                  <a:pos x="0" y="140"/>
                </a:cxn>
                <a:cxn ang="0">
                  <a:pos x="13" y="135"/>
                </a:cxn>
                <a:cxn ang="0">
                  <a:pos x="25" y="132"/>
                </a:cxn>
                <a:cxn ang="0">
                  <a:pos x="40" y="125"/>
                </a:cxn>
                <a:cxn ang="0">
                  <a:pos x="52" y="117"/>
                </a:cxn>
                <a:cxn ang="0">
                  <a:pos x="68" y="109"/>
                </a:cxn>
                <a:cxn ang="0">
                  <a:pos x="82" y="100"/>
                </a:cxn>
                <a:cxn ang="0">
                  <a:pos x="97" y="89"/>
                </a:cxn>
                <a:cxn ang="0">
                  <a:pos x="107" y="79"/>
                </a:cxn>
                <a:cxn ang="0">
                  <a:pos x="118" y="66"/>
                </a:cxn>
                <a:cxn ang="0">
                  <a:pos x="126" y="56"/>
                </a:cxn>
                <a:cxn ang="0">
                  <a:pos x="126" y="56"/>
                </a:cxn>
                <a:cxn ang="0">
                  <a:pos x="139" y="33"/>
                </a:cxn>
                <a:cxn ang="0">
                  <a:pos x="144" y="18"/>
                </a:cxn>
                <a:cxn ang="0">
                  <a:pos x="144" y="8"/>
                </a:cxn>
                <a:cxn ang="0">
                  <a:pos x="144" y="2"/>
                </a:cxn>
                <a:cxn ang="0">
                  <a:pos x="144" y="0"/>
                </a:cxn>
                <a:cxn ang="0">
                  <a:pos x="144" y="0"/>
                </a:cxn>
                <a:cxn ang="0">
                  <a:pos x="135" y="2"/>
                </a:cxn>
                <a:cxn ang="0">
                  <a:pos x="126" y="2"/>
                </a:cxn>
                <a:cxn ang="0">
                  <a:pos x="118" y="2"/>
                </a:cxn>
                <a:cxn ang="0">
                  <a:pos x="107" y="4"/>
                </a:cxn>
                <a:cxn ang="0">
                  <a:pos x="100" y="6"/>
                </a:cxn>
                <a:cxn ang="0">
                  <a:pos x="91" y="8"/>
                </a:cxn>
                <a:cxn ang="0">
                  <a:pos x="80" y="10"/>
                </a:cxn>
                <a:cxn ang="0">
                  <a:pos x="72" y="13"/>
                </a:cxn>
                <a:cxn ang="0">
                  <a:pos x="61" y="16"/>
                </a:cxn>
                <a:cxn ang="0">
                  <a:pos x="52" y="22"/>
                </a:cxn>
              </a:cxnLst>
              <a:rect l="0" t="0" r="r" b="b"/>
              <a:pathLst>
                <a:path w="145" h="141">
                  <a:moveTo>
                    <a:pt x="0" y="140"/>
                  </a:moveTo>
                  <a:lnTo>
                    <a:pt x="13" y="135"/>
                  </a:lnTo>
                  <a:lnTo>
                    <a:pt x="25" y="132"/>
                  </a:lnTo>
                  <a:lnTo>
                    <a:pt x="40" y="125"/>
                  </a:lnTo>
                  <a:lnTo>
                    <a:pt x="52" y="117"/>
                  </a:lnTo>
                  <a:lnTo>
                    <a:pt x="68" y="109"/>
                  </a:lnTo>
                  <a:lnTo>
                    <a:pt x="82" y="100"/>
                  </a:lnTo>
                  <a:lnTo>
                    <a:pt x="97" y="89"/>
                  </a:lnTo>
                  <a:lnTo>
                    <a:pt x="107" y="79"/>
                  </a:lnTo>
                  <a:lnTo>
                    <a:pt x="118" y="66"/>
                  </a:lnTo>
                  <a:lnTo>
                    <a:pt x="126" y="56"/>
                  </a:lnTo>
                  <a:lnTo>
                    <a:pt x="126" y="56"/>
                  </a:lnTo>
                  <a:lnTo>
                    <a:pt x="139" y="33"/>
                  </a:lnTo>
                  <a:lnTo>
                    <a:pt x="144" y="18"/>
                  </a:lnTo>
                  <a:lnTo>
                    <a:pt x="144" y="8"/>
                  </a:lnTo>
                  <a:lnTo>
                    <a:pt x="144" y="2"/>
                  </a:lnTo>
                  <a:lnTo>
                    <a:pt x="144" y="0"/>
                  </a:lnTo>
                  <a:lnTo>
                    <a:pt x="144" y="0"/>
                  </a:lnTo>
                  <a:lnTo>
                    <a:pt x="135" y="2"/>
                  </a:lnTo>
                  <a:lnTo>
                    <a:pt x="126" y="2"/>
                  </a:lnTo>
                  <a:lnTo>
                    <a:pt x="118" y="2"/>
                  </a:lnTo>
                  <a:lnTo>
                    <a:pt x="107" y="4"/>
                  </a:lnTo>
                  <a:lnTo>
                    <a:pt x="100" y="6"/>
                  </a:lnTo>
                  <a:lnTo>
                    <a:pt x="91" y="8"/>
                  </a:lnTo>
                  <a:lnTo>
                    <a:pt x="80" y="10"/>
                  </a:lnTo>
                  <a:lnTo>
                    <a:pt x="72" y="13"/>
                  </a:lnTo>
                  <a:lnTo>
                    <a:pt x="61" y="16"/>
                  </a:lnTo>
                  <a:lnTo>
                    <a:pt x="52" y="2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26" name="Freeform 1250"/>
            <p:cNvSpPr>
              <a:spLocks/>
            </p:cNvSpPr>
            <p:nvPr/>
          </p:nvSpPr>
          <p:spPr bwMode="auto">
            <a:xfrm>
              <a:off x="2238" y="1975"/>
              <a:ext cx="97" cy="143"/>
            </a:xfrm>
            <a:custGeom>
              <a:avLst/>
              <a:gdLst/>
              <a:ahLst/>
              <a:cxnLst>
                <a:cxn ang="0">
                  <a:pos x="0" y="142"/>
                </a:cxn>
                <a:cxn ang="0">
                  <a:pos x="8" y="133"/>
                </a:cxn>
                <a:cxn ang="0">
                  <a:pos x="16" y="124"/>
                </a:cxn>
                <a:cxn ang="0">
                  <a:pos x="27" y="116"/>
                </a:cxn>
                <a:cxn ang="0">
                  <a:pos x="38" y="105"/>
                </a:cxn>
                <a:cxn ang="0">
                  <a:pos x="48" y="94"/>
                </a:cxn>
                <a:cxn ang="0">
                  <a:pos x="59" y="80"/>
                </a:cxn>
                <a:cxn ang="0">
                  <a:pos x="67" y="66"/>
                </a:cxn>
                <a:cxn ang="0">
                  <a:pos x="75" y="46"/>
                </a:cxn>
                <a:cxn ang="0">
                  <a:pos x="84" y="25"/>
                </a:cxn>
                <a:cxn ang="0">
                  <a:pos x="89" y="0"/>
                </a:cxn>
                <a:cxn ang="0">
                  <a:pos x="89" y="0"/>
                </a:cxn>
                <a:cxn ang="0">
                  <a:pos x="89" y="0"/>
                </a:cxn>
                <a:cxn ang="0">
                  <a:pos x="84" y="0"/>
                </a:cxn>
                <a:cxn ang="0">
                  <a:pos x="75" y="2"/>
                </a:cxn>
                <a:cxn ang="0">
                  <a:pos x="67" y="2"/>
                </a:cxn>
                <a:cxn ang="0">
                  <a:pos x="57" y="4"/>
                </a:cxn>
                <a:cxn ang="0">
                  <a:pos x="46" y="6"/>
                </a:cxn>
                <a:cxn ang="0">
                  <a:pos x="36" y="11"/>
                </a:cxn>
                <a:cxn ang="0">
                  <a:pos x="25" y="15"/>
                </a:cxn>
                <a:cxn ang="0">
                  <a:pos x="15" y="19"/>
                </a:cxn>
                <a:cxn ang="0">
                  <a:pos x="6" y="25"/>
                </a:cxn>
                <a:cxn ang="0">
                  <a:pos x="0" y="142"/>
                </a:cxn>
              </a:cxnLst>
              <a:rect l="0" t="0" r="r" b="b"/>
              <a:pathLst>
                <a:path w="90" h="143">
                  <a:moveTo>
                    <a:pt x="0" y="142"/>
                  </a:moveTo>
                  <a:lnTo>
                    <a:pt x="8" y="133"/>
                  </a:lnTo>
                  <a:lnTo>
                    <a:pt x="16" y="124"/>
                  </a:lnTo>
                  <a:lnTo>
                    <a:pt x="27" y="116"/>
                  </a:lnTo>
                  <a:lnTo>
                    <a:pt x="38" y="105"/>
                  </a:lnTo>
                  <a:lnTo>
                    <a:pt x="48" y="94"/>
                  </a:lnTo>
                  <a:lnTo>
                    <a:pt x="59" y="80"/>
                  </a:lnTo>
                  <a:lnTo>
                    <a:pt x="67" y="66"/>
                  </a:lnTo>
                  <a:lnTo>
                    <a:pt x="75" y="46"/>
                  </a:lnTo>
                  <a:lnTo>
                    <a:pt x="84" y="25"/>
                  </a:lnTo>
                  <a:lnTo>
                    <a:pt x="89" y="0"/>
                  </a:lnTo>
                  <a:lnTo>
                    <a:pt x="89" y="0"/>
                  </a:lnTo>
                  <a:lnTo>
                    <a:pt x="89" y="0"/>
                  </a:lnTo>
                  <a:lnTo>
                    <a:pt x="84" y="0"/>
                  </a:lnTo>
                  <a:lnTo>
                    <a:pt x="75" y="2"/>
                  </a:lnTo>
                  <a:lnTo>
                    <a:pt x="67" y="2"/>
                  </a:lnTo>
                  <a:lnTo>
                    <a:pt x="57" y="4"/>
                  </a:lnTo>
                  <a:lnTo>
                    <a:pt x="46" y="6"/>
                  </a:lnTo>
                  <a:lnTo>
                    <a:pt x="36" y="11"/>
                  </a:lnTo>
                  <a:lnTo>
                    <a:pt x="25" y="15"/>
                  </a:lnTo>
                  <a:lnTo>
                    <a:pt x="15" y="19"/>
                  </a:lnTo>
                  <a:lnTo>
                    <a:pt x="6" y="25"/>
                  </a:lnTo>
                  <a:lnTo>
                    <a:pt x="0" y="142"/>
                  </a:lnTo>
                </a:path>
              </a:pathLst>
            </a:custGeom>
            <a:solidFill>
              <a:srgbClr val="FFD80F"/>
            </a:solidFill>
            <a:ln w="9525" cap="rnd">
              <a:noFill/>
              <a:round/>
              <a:headEnd/>
              <a:tailEnd/>
            </a:ln>
            <a:effectLst/>
          </p:spPr>
          <p:txBody>
            <a:bodyPr/>
            <a:lstStyle/>
            <a:p>
              <a:pPr>
                <a:defRPr/>
              </a:pPr>
              <a:endParaRPr lang="en-US" dirty="0"/>
            </a:p>
          </p:txBody>
        </p:sp>
        <p:sp>
          <p:nvSpPr>
            <p:cNvPr id="227" name="Freeform 1251"/>
            <p:cNvSpPr>
              <a:spLocks/>
            </p:cNvSpPr>
            <p:nvPr/>
          </p:nvSpPr>
          <p:spPr bwMode="auto">
            <a:xfrm>
              <a:off x="2238" y="1975"/>
              <a:ext cx="97" cy="143"/>
            </a:xfrm>
            <a:custGeom>
              <a:avLst/>
              <a:gdLst/>
              <a:ahLst/>
              <a:cxnLst>
                <a:cxn ang="0">
                  <a:pos x="0" y="142"/>
                </a:cxn>
                <a:cxn ang="0">
                  <a:pos x="8" y="133"/>
                </a:cxn>
                <a:cxn ang="0">
                  <a:pos x="16" y="124"/>
                </a:cxn>
                <a:cxn ang="0">
                  <a:pos x="27" y="116"/>
                </a:cxn>
                <a:cxn ang="0">
                  <a:pos x="38" y="105"/>
                </a:cxn>
                <a:cxn ang="0">
                  <a:pos x="48" y="94"/>
                </a:cxn>
                <a:cxn ang="0">
                  <a:pos x="59" y="80"/>
                </a:cxn>
                <a:cxn ang="0">
                  <a:pos x="67" y="66"/>
                </a:cxn>
                <a:cxn ang="0">
                  <a:pos x="75" y="46"/>
                </a:cxn>
                <a:cxn ang="0">
                  <a:pos x="84" y="25"/>
                </a:cxn>
                <a:cxn ang="0">
                  <a:pos x="89" y="0"/>
                </a:cxn>
                <a:cxn ang="0">
                  <a:pos x="89" y="0"/>
                </a:cxn>
                <a:cxn ang="0">
                  <a:pos x="89" y="0"/>
                </a:cxn>
                <a:cxn ang="0">
                  <a:pos x="84" y="0"/>
                </a:cxn>
                <a:cxn ang="0">
                  <a:pos x="75" y="2"/>
                </a:cxn>
                <a:cxn ang="0">
                  <a:pos x="67" y="2"/>
                </a:cxn>
                <a:cxn ang="0">
                  <a:pos x="57" y="4"/>
                </a:cxn>
                <a:cxn ang="0">
                  <a:pos x="46" y="6"/>
                </a:cxn>
                <a:cxn ang="0">
                  <a:pos x="36" y="11"/>
                </a:cxn>
                <a:cxn ang="0">
                  <a:pos x="25" y="15"/>
                </a:cxn>
                <a:cxn ang="0">
                  <a:pos x="15" y="19"/>
                </a:cxn>
                <a:cxn ang="0">
                  <a:pos x="6" y="25"/>
                </a:cxn>
              </a:cxnLst>
              <a:rect l="0" t="0" r="r" b="b"/>
              <a:pathLst>
                <a:path w="90" h="143">
                  <a:moveTo>
                    <a:pt x="0" y="142"/>
                  </a:moveTo>
                  <a:lnTo>
                    <a:pt x="8" y="133"/>
                  </a:lnTo>
                  <a:lnTo>
                    <a:pt x="16" y="124"/>
                  </a:lnTo>
                  <a:lnTo>
                    <a:pt x="27" y="116"/>
                  </a:lnTo>
                  <a:lnTo>
                    <a:pt x="38" y="105"/>
                  </a:lnTo>
                  <a:lnTo>
                    <a:pt x="48" y="94"/>
                  </a:lnTo>
                  <a:lnTo>
                    <a:pt x="59" y="80"/>
                  </a:lnTo>
                  <a:lnTo>
                    <a:pt x="67" y="66"/>
                  </a:lnTo>
                  <a:lnTo>
                    <a:pt x="75" y="46"/>
                  </a:lnTo>
                  <a:lnTo>
                    <a:pt x="84" y="25"/>
                  </a:lnTo>
                  <a:lnTo>
                    <a:pt x="89" y="0"/>
                  </a:lnTo>
                  <a:lnTo>
                    <a:pt x="89" y="0"/>
                  </a:lnTo>
                  <a:lnTo>
                    <a:pt x="89" y="0"/>
                  </a:lnTo>
                  <a:lnTo>
                    <a:pt x="84" y="0"/>
                  </a:lnTo>
                  <a:lnTo>
                    <a:pt x="75" y="2"/>
                  </a:lnTo>
                  <a:lnTo>
                    <a:pt x="67" y="2"/>
                  </a:lnTo>
                  <a:lnTo>
                    <a:pt x="57" y="4"/>
                  </a:lnTo>
                  <a:lnTo>
                    <a:pt x="46" y="6"/>
                  </a:lnTo>
                  <a:lnTo>
                    <a:pt x="36" y="11"/>
                  </a:lnTo>
                  <a:lnTo>
                    <a:pt x="25" y="15"/>
                  </a:lnTo>
                  <a:lnTo>
                    <a:pt x="15" y="19"/>
                  </a:lnTo>
                  <a:lnTo>
                    <a:pt x="6" y="2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28" name="Freeform 1252"/>
            <p:cNvSpPr>
              <a:spLocks/>
            </p:cNvSpPr>
            <p:nvPr/>
          </p:nvSpPr>
          <p:spPr bwMode="auto">
            <a:xfrm>
              <a:off x="2222" y="2088"/>
              <a:ext cx="91" cy="197"/>
            </a:xfrm>
            <a:custGeom>
              <a:avLst/>
              <a:gdLst/>
              <a:ahLst/>
              <a:cxnLst>
                <a:cxn ang="0">
                  <a:pos x="8" y="196"/>
                </a:cxn>
                <a:cxn ang="0">
                  <a:pos x="16" y="182"/>
                </a:cxn>
                <a:cxn ang="0">
                  <a:pos x="25" y="166"/>
                </a:cxn>
                <a:cxn ang="0">
                  <a:pos x="36" y="149"/>
                </a:cxn>
                <a:cxn ang="0">
                  <a:pos x="46" y="129"/>
                </a:cxn>
                <a:cxn ang="0">
                  <a:pos x="57" y="109"/>
                </a:cxn>
                <a:cxn ang="0">
                  <a:pos x="66" y="88"/>
                </a:cxn>
                <a:cxn ang="0">
                  <a:pos x="75" y="64"/>
                </a:cxn>
                <a:cxn ang="0">
                  <a:pos x="84" y="44"/>
                </a:cxn>
                <a:cxn ang="0">
                  <a:pos x="88" y="20"/>
                </a:cxn>
                <a:cxn ang="0">
                  <a:pos x="90" y="2"/>
                </a:cxn>
                <a:cxn ang="0">
                  <a:pos x="90" y="2"/>
                </a:cxn>
                <a:cxn ang="0">
                  <a:pos x="88" y="0"/>
                </a:cxn>
                <a:cxn ang="0">
                  <a:pos x="84" y="0"/>
                </a:cxn>
                <a:cxn ang="0">
                  <a:pos x="77" y="0"/>
                </a:cxn>
                <a:cxn ang="0">
                  <a:pos x="69" y="0"/>
                </a:cxn>
                <a:cxn ang="0">
                  <a:pos x="59" y="0"/>
                </a:cxn>
                <a:cxn ang="0">
                  <a:pos x="48" y="2"/>
                </a:cxn>
                <a:cxn ang="0">
                  <a:pos x="36" y="5"/>
                </a:cxn>
                <a:cxn ang="0">
                  <a:pos x="25" y="12"/>
                </a:cxn>
                <a:cxn ang="0">
                  <a:pos x="13" y="20"/>
                </a:cxn>
                <a:cxn ang="0">
                  <a:pos x="0" y="33"/>
                </a:cxn>
                <a:cxn ang="0">
                  <a:pos x="8" y="196"/>
                </a:cxn>
              </a:cxnLst>
              <a:rect l="0" t="0" r="r" b="b"/>
              <a:pathLst>
                <a:path w="91" h="197">
                  <a:moveTo>
                    <a:pt x="8" y="196"/>
                  </a:moveTo>
                  <a:lnTo>
                    <a:pt x="16" y="182"/>
                  </a:lnTo>
                  <a:lnTo>
                    <a:pt x="25" y="166"/>
                  </a:lnTo>
                  <a:lnTo>
                    <a:pt x="36" y="149"/>
                  </a:lnTo>
                  <a:lnTo>
                    <a:pt x="46" y="129"/>
                  </a:lnTo>
                  <a:lnTo>
                    <a:pt x="57" y="109"/>
                  </a:lnTo>
                  <a:lnTo>
                    <a:pt x="66" y="88"/>
                  </a:lnTo>
                  <a:lnTo>
                    <a:pt x="75" y="64"/>
                  </a:lnTo>
                  <a:lnTo>
                    <a:pt x="84" y="44"/>
                  </a:lnTo>
                  <a:lnTo>
                    <a:pt x="88" y="20"/>
                  </a:lnTo>
                  <a:lnTo>
                    <a:pt x="90" y="2"/>
                  </a:lnTo>
                  <a:lnTo>
                    <a:pt x="90" y="2"/>
                  </a:lnTo>
                  <a:lnTo>
                    <a:pt x="88" y="0"/>
                  </a:lnTo>
                  <a:lnTo>
                    <a:pt x="84" y="0"/>
                  </a:lnTo>
                  <a:lnTo>
                    <a:pt x="77" y="0"/>
                  </a:lnTo>
                  <a:lnTo>
                    <a:pt x="69" y="0"/>
                  </a:lnTo>
                  <a:lnTo>
                    <a:pt x="59" y="0"/>
                  </a:lnTo>
                  <a:lnTo>
                    <a:pt x="48" y="2"/>
                  </a:lnTo>
                  <a:lnTo>
                    <a:pt x="36" y="5"/>
                  </a:lnTo>
                  <a:lnTo>
                    <a:pt x="25" y="12"/>
                  </a:lnTo>
                  <a:lnTo>
                    <a:pt x="13" y="20"/>
                  </a:lnTo>
                  <a:lnTo>
                    <a:pt x="0" y="33"/>
                  </a:lnTo>
                  <a:lnTo>
                    <a:pt x="8" y="196"/>
                  </a:lnTo>
                </a:path>
              </a:pathLst>
            </a:custGeom>
            <a:solidFill>
              <a:srgbClr val="FFD80F"/>
            </a:solidFill>
            <a:ln w="9525" cap="rnd">
              <a:noFill/>
              <a:round/>
              <a:headEnd/>
              <a:tailEnd/>
            </a:ln>
            <a:effectLst/>
          </p:spPr>
          <p:txBody>
            <a:bodyPr/>
            <a:lstStyle/>
            <a:p>
              <a:pPr>
                <a:defRPr/>
              </a:pPr>
              <a:endParaRPr lang="en-US" dirty="0"/>
            </a:p>
          </p:txBody>
        </p:sp>
        <p:sp>
          <p:nvSpPr>
            <p:cNvPr id="229" name="Freeform 1253"/>
            <p:cNvSpPr>
              <a:spLocks/>
            </p:cNvSpPr>
            <p:nvPr/>
          </p:nvSpPr>
          <p:spPr bwMode="auto">
            <a:xfrm>
              <a:off x="2222" y="2088"/>
              <a:ext cx="91" cy="197"/>
            </a:xfrm>
            <a:custGeom>
              <a:avLst/>
              <a:gdLst/>
              <a:ahLst/>
              <a:cxnLst>
                <a:cxn ang="0">
                  <a:pos x="8" y="196"/>
                </a:cxn>
                <a:cxn ang="0">
                  <a:pos x="16" y="182"/>
                </a:cxn>
                <a:cxn ang="0">
                  <a:pos x="25" y="166"/>
                </a:cxn>
                <a:cxn ang="0">
                  <a:pos x="36" y="149"/>
                </a:cxn>
                <a:cxn ang="0">
                  <a:pos x="46" y="129"/>
                </a:cxn>
                <a:cxn ang="0">
                  <a:pos x="57" y="109"/>
                </a:cxn>
                <a:cxn ang="0">
                  <a:pos x="66" y="88"/>
                </a:cxn>
                <a:cxn ang="0">
                  <a:pos x="75" y="64"/>
                </a:cxn>
                <a:cxn ang="0">
                  <a:pos x="84" y="44"/>
                </a:cxn>
                <a:cxn ang="0">
                  <a:pos x="88" y="20"/>
                </a:cxn>
                <a:cxn ang="0">
                  <a:pos x="90" y="2"/>
                </a:cxn>
                <a:cxn ang="0">
                  <a:pos x="90" y="2"/>
                </a:cxn>
                <a:cxn ang="0">
                  <a:pos x="88" y="0"/>
                </a:cxn>
                <a:cxn ang="0">
                  <a:pos x="84" y="0"/>
                </a:cxn>
                <a:cxn ang="0">
                  <a:pos x="77" y="0"/>
                </a:cxn>
                <a:cxn ang="0">
                  <a:pos x="69" y="0"/>
                </a:cxn>
                <a:cxn ang="0">
                  <a:pos x="59" y="0"/>
                </a:cxn>
                <a:cxn ang="0">
                  <a:pos x="48" y="2"/>
                </a:cxn>
                <a:cxn ang="0">
                  <a:pos x="36" y="5"/>
                </a:cxn>
                <a:cxn ang="0">
                  <a:pos x="25" y="12"/>
                </a:cxn>
                <a:cxn ang="0">
                  <a:pos x="13" y="20"/>
                </a:cxn>
                <a:cxn ang="0">
                  <a:pos x="0" y="33"/>
                </a:cxn>
              </a:cxnLst>
              <a:rect l="0" t="0" r="r" b="b"/>
              <a:pathLst>
                <a:path w="91" h="197">
                  <a:moveTo>
                    <a:pt x="8" y="196"/>
                  </a:moveTo>
                  <a:lnTo>
                    <a:pt x="16" y="182"/>
                  </a:lnTo>
                  <a:lnTo>
                    <a:pt x="25" y="166"/>
                  </a:lnTo>
                  <a:lnTo>
                    <a:pt x="36" y="149"/>
                  </a:lnTo>
                  <a:lnTo>
                    <a:pt x="46" y="129"/>
                  </a:lnTo>
                  <a:lnTo>
                    <a:pt x="57" y="109"/>
                  </a:lnTo>
                  <a:lnTo>
                    <a:pt x="66" y="88"/>
                  </a:lnTo>
                  <a:lnTo>
                    <a:pt x="75" y="64"/>
                  </a:lnTo>
                  <a:lnTo>
                    <a:pt x="84" y="44"/>
                  </a:lnTo>
                  <a:lnTo>
                    <a:pt x="88" y="20"/>
                  </a:lnTo>
                  <a:lnTo>
                    <a:pt x="90" y="2"/>
                  </a:lnTo>
                  <a:lnTo>
                    <a:pt x="90" y="2"/>
                  </a:lnTo>
                  <a:lnTo>
                    <a:pt x="88" y="0"/>
                  </a:lnTo>
                  <a:lnTo>
                    <a:pt x="84" y="0"/>
                  </a:lnTo>
                  <a:lnTo>
                    <a:pt x="77" y="0"/>
                  </a:lnTo>
                  <a:lnTo>
                    <a:pt x="69" y="0"/>
                  </a:lnTo>
                  <a:lnTo>
                    <a:pt x="59" y="0"/>
                  </a:lnTo>
                  <a:lnTo>
                    <a:pt x="48" y="2"/>
                  </a:lnTo>
                  <a:lnTo>
                    <a:pt x="36" y="5"/>
                  </a:lnTo>
                  <a:lnTo>
                    <a:pt x="25" y="12"/>
                  </a:lnTo>
                  <a:lnTo>
                    <a:pt x="13" y="20"/>
                  </a:lnTo>
                  <a:lnTo>
                    <a:pt x="0" y="3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30" name="Freeform 1254"/>
            <p:cNvSpPr>
              <a:spLocks/>
            </p:cNvSpPr>
            <p:nvPr/>
          </p:nvSpPr>
          <p:spPr bwMode="auto">
            <a:xfrm>
              <a:off x="2108" y="2237"/>
              <a:ext cx="278" cy="508"/>
            </a:xfrm>
            <a:custGeom>
              <a:avLst/>
              <a:gdLst/>
              <a:ahLst/>
              <a:cxnLst>
                <a:cxn ang="0">
                  <a:pos x="143" y="504"/>
                </a:cxn>
                <a:cxn ang="0">
                  <a:pos x="127" y="486"/>
                </a:cxn>
                <a:cxn ang="0">
                  <a:pos x="109" y="465"/>
                </a:cxn>
                <a:cxn ang="0">
                  <a:pos x="92" y="444"/>
                </a:cxn>
                <a:cxn ang="0">
                  <a:pos x="76" y="419"/>
                </a:cxn>
                <a:cxn ang="0">
                  <a:pos x="58" y="391"/>
                </a:cxn>
                <a:cxn ang="0">
                  <a:pos x="41" y="364"/>
                </a:cxn>
                <a:cxn ang="0">
                  <a:pos x="26" y="337"/>
                </a:cxn>
                <a:cxn ang="0">
                  <a:pos x="16" y="305"/>
                </a:cxn>
                <a:cxn ang="0">
                  <a:pos x="7" y="276"/>
                </a:cxn>
                <a:cxn ang="0">
                  <a:pos x="2" y="246"/>
                </a:cxn>
                <a:cxn ang="0">
                  <a:pos x="2" y="246"/>
                </a:cxn>
                <a:cxn ang="0">
                  <a:pos x="0" y="215"/>
                </a:cxn>
                <a:cxn ang="0">
                  <a:pos x="0" y="185"/>
                </a:cxn>
                <a:cxn ang="0">
                  <a:pos x="0" y="158"/>
                </a:cxn>
                <a:cxn ang="0">
                  <a:pos x="2" y="130"/>
                </a:cxn>
                <a:cxn ang="0">
                  <a:pos x="3" y="103"/>
                </a:cxn>
                <a:cxn ang="0">
                  <a:pos x="7" y="78"/>
                </a:cxn>
                <a:cxn ang="0">
                  <a:pos x="12" y="57"/>
                </a:cxn>
                <a:cxn ang="0">
                  <a:pos x="18" y="36"/>
                </a:cxn>
                <a:cxn ang="0">
                  <a:pos x="23" y="17"/>
                </a:cxn>
                <a:cxn ang="0">
                  <a:pos x="28" y="0"/>
                </a:cxn>
                <a:cxn ang="0">
                  <a:pos x="28" y="0"/>
                </a:cxn>
                <a:cxn ang="0">
                  <a:pos x="33" y="4"/>
                </a:cxn>
                <a:cxn ang="0">
                  <a:pos x="46" y="13"/>
                </a:cxn>
                <a:cxn ang="0">
                  <a:pos x="65" y="27"/>
                </a:cxn>
                <a:cxn ang="0">
                  <a:pos x="88" y="46"/>
                </a:cxn>
                <a:cxn ang="0">
                  <a:pos x="115" y="70"/>
                </a:cxn>
                <a:cxn ang="0">
                  <a:pos x="145" y="99"/>
                </a:cxn>
                <a:cxn ang="0">
                  <a:pos x="173" y="130"/>
                </a:cxn>
                <a:cxn ang="0">
                  <a:pos x="198" y="167"/>
                </a:cxn>
                <a:cxn ang="0">
                  <a:pos x="221" y="204"/>
                </a:cxn>
                <a:cxn ang="0">
                  <a:pos x="238" y="246"/>
                </a:cxn>
                <a:cxn ang="0">
                  <a:pos x="238" y="246"/>
                </a:cxn>
                <a:cxn ang="0">
                  <a:pos x="249" y="285"/>
                </a:cxn>
                <a:cxn ang="0">
                  <a:pos x="259" y="318"/>
                </a:cxn>
                <a:cxn ang="0">
                  <a:pos x="265" y="345"/>
                </a:cxn>
                <a:cxn ang="0">
                  <a:pos x="272" y="368"/>
                </a:cxn>
                <a:cxn ang="0">
                  <a:pos x="274" y="388"/>
                </a:cxn>
                <a:cxn ang="0">
                  <a:pos x="276" y="404"/>
                </a:cxn>
                <a:cxn ang="0">
                  <a:pos x="278" y="419"/>
                </a:cxn>
                <a:cxn ang="0">
                  <a:pos x="278" y="434"/>
                </a:cxn>
                <a:cxn ang="0">
                  <a:pos x="278" y="446"/>
                </a:cxn>
                <a:cxn ang="0">
                  <a:pos x="278" y="462"/>
                </a:cxn>
                <a:cxn ang="0">
                  <a:pos x="143" y="504"/>
                </a:cxn>
              </a:cxnLst>
              <a:rect l="0" t="0" r="r" b="b"/>
              <a:pathLst>
                <a:path w="279" h="505">
                  <a:moveTo>
                    <a:pt x="143" y="504"/>
                  </a:moveTo>
                  <a:lnTo>
                    <a:pt x="127" y="486"/>
                  </a:lnTo>
                  <a:lnTo>
                    <a:pt x="109" y="465"/>
                  </a:lnTo>
                  <a:lnTo>
                    <a:pt x="92" y="444"/>
                  </a:lnTo>
                  <a:lnTo>
                    <a:pt x="76" y="419"/>
                  </a:lnTo>
                  <a:lnTo>
                    <a:pt x="58" y="391"/>
                  </a:lnTo>
                  <a:lnTo>
                    <a:pt x="41" y="364"/>
                  </a:lnTo>
                  <a:lnTo>
                    <a:pt x="26" y="337"/>
                  </a:lnTo>
                  <a:lnTo>
                    <a:pt x="16" y="305"/>
                  </a:lnTo>
                  <a:lnTo>
                    <a:pt x="7" y="276"/>
                  </a:lnTo>
                  <a:lnTo>
                    <a:pt x="2" y="246"/>
                  </a:lnTo>
                  <a:lnTo>
                    <a:pt x="2" y="246"/>
                  </a:lnTo>
                  <a:lnTo>
                    <a:pt x="0" y="215"/>
                  </a:lnTo>
                  <a:lnTo>
                    <a:pt x="0" y="185"/>
                  </a:lnTo>
                  <a:lnTo>
                    <a:pt x="0" y="158"/>
                  </a:lnTo>
                  <a:lnTo>
                    <a:pt x="2" y="130"/>
                  </a:lnTo>
                  <a:lnTo>
                    <a:pt x="3" y="103"/>
                  </a:lnTo>
                  <a:lnTo>
                    <a:pt x="7" y="78"/>
                  </a:lnTo>
                  <a:lnTo>
                    <a:pt x="12" y="57"/>
                  </a:lnTo>
                  <a:lnTo>
                    <a:pt x="18" y="36"/>
                  </a:lnTo>
                  <a:lnTo>
                    <a:pt x="23" y="17"/>
                  </a:lnTo>
                  <a:lnTo>
                    <a:pt x="28" y="0"/>
                  </a:lnTo>
                  <a:lnTo>
                    <a:pt x="28" y="0"/>
                  </a:lnTo>
                  <a:lnTo>
                    <a:pt x="33" y="4"/>
                  </a:lnTo>
                  <a:lnTo>
                    <a:pt x="46" y="13"/>
                  </a:lnTo>
                  <a:lnTo>
                    <a:pt x="65" y="27"/>
                  </a:lnTo>
                  <a:lnTo>
                    <a:pt x="88" y="46"/>
                  </a:lnTo>
                  <a:lnTo>
                    <a:pt x="115" y="70"/>
                  </a:lnTo>
                  <a:lnTo>
                    <a:pt x="145" y="99"/>
                  </a:lnTo>
                  <a:lnTo>
                    <a:pt x="173" y="130"/>
                  </a:lnTo>
                  <a:lnTo>
                    <a:pt x="198" y="167"/>
                  </a:lnTo>
                  <a:lnTo>
                    <a:pt x="221" y="204"/>
                  </a:lnTo>
                  <a:lnTo>
                    <a:pt x="238" y="246"/>
                  </a:lnTo>
                  <a:lnTo>
                    <a:pt x="238" y="246"/>
                  </a:lnTo>
                  <a:lnTo>
                    <a:pt x="249" y="285"/>
                  </a:lnTo>
                  <a:lnTo>
                    <a:pt x="259" y="318"/>
                  </a:lnTo>
                  <a:lnTo>
                    <a:pt x="265" y="345"/>
                  </a:lnTo>
                  <a:lnTo>
                    <a:pt x="272" y="368"/>
                  </a:lnTo>
                  <a:lnTo>
                    <a:pt x="274" y="388"/>
                  </a:lnTo>
                  <a:lnTo>
                    <a:pt x="276" y="404"/>
                  </a:lnTo>
                  <a:lnTo>
                    <a:pt x="278" y="419"/>
                  </a:lnTo>
                  <a:lnTo>
                    <a:pt x="278" y="434"/>
                  </a:lnTo>
                  <a:lnTo>
                    <a:pt x="278" y="446"/>
                  </a:lnTo>
                  <a:lnTo>
                    <a:pt x="278" y="462"/>
                  </a:lnTo>
                  <a:lnTo>
                    <a:pt x="143" y="504"/>
                  </a:lnTo>
                </a:path>
              </a:pathLst>
            </a:custGeom>
            <a:solidFill>
              <a:srgbClr val="FFD80F"/>
            </a:solidFill>
            <a:ln w="9525" cap="rnd">
              <a:noFill/>
              <a:round/>
              <a:headEnd/>
              <a:tailEnd/>
            </a:ln>
            <a:effectLst/>
          </p:spPr>
          <p:txBody>
            <a:bodyPr/>
            <a:lstStyle/>
            <a:p>
              <a:pPr>
                <a:defRPr/>
              </a:pPr>
              <a:endParaRPr lang="en-US" dirty="0"/>
            </a:p>
          </p:txBody>
        </p:sp>
        <p:sp>
          <p:nvSpPr>
            <p:cNvPr id="231" name="Freeform 1255"/>
            <p:cNvSpPr>
              <a:spLocks/>
            </p:cNvSpPr>
            <p:nvPr/>
          </p:nvSpPr>
          <p:spPr bwMode="auto">
            <a:xfrm>
              <a:off x="2108" y="2237"/>
              <a:ext cx="278" cy="508"/>
            </a:xfrm>
            <a:custGeom>
              <a:avLst/>
              <a:gdLst/>
              <a:ahLst/>
              <a:cxnLst>
                <a:cxn ang="0">
                  <a:pos x="143" y="504"/>
                </a:cxn>
                <a:cxn ang="0">
                  <a:pos x="127" y="486"/>
                </a:cxn>
                <a:cxn ang="0">
                  <a:pos x="109" y="465"/>
                </a:cxn>
                <a:cxn ang="0">
                  <a:pos x="92" y="444"/>
                </a:cxn>
                <a:cxn ang="0">
                  <a:pos x="76" y="419"/>
                </a:cxn>
                <a:cxn ang="0">
                  <a:pos x="58" y="391"/>
                </a:cxn>
                <a:cxn ang="0">
                  <a:pos x="41" y="364"/>
                </a:cxn>
                <a:cxn ang="0">
                  <a:pos x="26" y="337"/>
                </a:cxn>
                <a:cxn ang="0">
                  <a:pos x="16" y="305"/>
                </a:cxn>
                <a:cxn ang="0">
                  <a:pos x="7" y="276"/>
                </a:cxn>
                <a:cxn ang="0">
                  <a:pos x="2" y="246"/>
                </a:cxn>
                <a:cxn ang="0">
                  <a:pos x="2" y="246"/>
                </a:cxn>
                <a:cxn ang="0">
                  <a:pos x="0" y="215"/>
                </a:cxn>
                <a:cxn ang="0">
                  <a:pos x="0" y="185"/>
                </a:cxn>
                <a:cxn ang="0">
                  <a:pos x="0" y="158"/>
                </a:cxn>
                <a:cxn ang="0">
                  <a:pos x="2" y="130"/>
                </a:cxn>
                <a:cxn ang="0">
                  <a:pos x="3" y="103"/>
                </a:cxn>
                <a:cxn ang="0">
                  <a:pos x="7" y="78"/>
                </a:cxn>
                <a:cxn ang="0">
                  <a:pos x="12" y="57"/>
                </a:cxn>
                <a:cxn ang="0">
                  <a:pos x="18" y="36"/>
                </a:cxn>
                <a:cxn ang="0">
                  <a:pos x="23" y="17"/>
                </a:cxn>
                <a:cxn ang="0">
                  <a:pos x="28" y="0"/>
                </a:cxn>
                <a:cxn ang="0">
                  <a:pos x="28" y="0"/>
                </a:cxn>
                <a:cxn ang="0">
                  <a:pos x="33" y="4"/>
                </a:cxn>
                <a:cxn ang="0">
                  <a:pos x="46" y="13"/>
                </a:cxn>
                <a:cxn ang="0">
                  <a:pos x="65" y="27"/>
                </a:cxn>
                <a:cxn ang="0">
                  <a:pos x="88" y="46"/>
                </a:cxn>
                <a:cxn ang="0">
                  <a:pos x="115" y="70"/>
                </a:cxn>
                <a:cxn ang="0">
                  <a:pos x="145" y="99"/>
                </a:cxn>
                <a:cxn ang="0">
                  <a:pos x="173" y="130"/>
                </a:cxn>
                <a:cxn ang="0">
                  <a:pos x="198" y="167"/>
                </a:cxn>
                <a:cxn ang="0">
                  <a:pos x="221" y="204"/>
                </a:cxn>
                <a:cxn ang="0">
                  <a:pos x="238" y="246"/>
                </a:cxn>
                <a:cxn ang="0">
                  <a:pos x="238" y="246"/>
                </a:cxn>
                <a:cxn ang="0">
                  <a:pos x="249" y="285"/>
                </a:cxn>
                <a:cxn ang="0">
                  <a:pos x="259" y="318"/>
                </a:cxn>
                <a:cxn ang="0">
                  <a:pos x="265" y="345"/>
                </a:cxn>
                <a:cxn ang="0">
                  <a:pos x="272" y="368"/>
                </a:cxn>
                <a:cxn ang="0">
                  <a:pos x="274" y="388"/>
                </a:cxn>
                <a:cxn ang="0">
                  <a:pos x="276" y="404"/>
                </a:cxn>
                <a:cxn ang="0">
                  <a:pos x="278" y="419"/>
                </a:cxn>
                <a:cxn ang="0">
                  <a:pos x="278" y="434"/>
                </a:cxn>
                <a:cxn ang="0">
                  <a:pos x="278" y="446"/>
                </a:cxn>
                <a:cxn ang="0">
                  <a:pos x="278" y="462"/>
                </a:cxn>
              </a:cxnLst>
              <a:rect l="0" t="0" r="r" b="b"/>
              <a:pathLst>
                <a:path w="279" h="505">
                  <a:moveTo>
                    <a:pt x="143" y="504"/>
                  </a:moveTo>
                  <a:lnTo>
                    <a:pt x="127" y="486"/>
                  </a:lnTo>
                  <a:lnTo>
                    <a:pt x="109" y="465"/>
                  </a:lnTo>
                  <a:lnTo>
                    <a:pt x="92" y="444"/>
                  </a:lnTo>
                  <a:lnTo>
                    <a:pt x="76" y="419"/>
                  </a:lnTo>
                  <a:lnTo>
                    <a:pt x="58" y="391"/>
                  </a:lnTo>
                  <a:lnTo>
                    <a:pt x="41" y="364"/>
                  </a:lnTo>
                  <a:lnTo>
                    <a:pt x="26" y="337"/>
                  </a:lnTo>
                  <a:lnTo>
                    <a:pt x="16" y="305"/>
                  </a:lnTo>
                  <a:lnTo>
                    <a:pt x="7" y="276"/>
                  </a:lnTo>
                  <a:lnTo>
                    <a:pt x="2" y="246"/>
                  </a:lnTo>
                  <a:lnTo>
                    <a:pt x="2" y="246"/>
                  </a:lnTo>
                  <a:lnTo>
                    <a:pt x="0" y="215"/>
                  </a:lnTo>
                  <a:lnTo>
                    <a:pt x="0" y="185"/>
                  </a:lnTo>
                  <a:lnTo>
                    <a:pt x="0" y="158"/>
                  </a:lnTo>
                  <a:lnTo>
                    <a:pt x="2" y="130"/>
                  </a:lnTo>
                  <a:lnTo>
                    <a:pt x="3" y="103"/>
                  </a:lnTo>
                  <a:lnTo>
                    <a:pt x="7" y="78"/>
                  </a:lnTo>
                  <a:lnTo>
                    <a:pt x="12" y="57"/>
                  </a:lnTo>
                  <a:lnTo>
                    <a:pt x="18" y="36"/>
                  </a:lnTo>
                  <a:lnTo>
                    <a:pt x="23" y="17"/>
                  </a:lnTo>
                  <a:lnTo>
                    <a:pt x="28" y="0"/>
                  </a:lnTo>
                  <a:lnTo>
                    <a:pt x="28" y="0"/>
                  </a:lnTo>
                  <a:lnTo>
                    <a:pt x="33" y="4"/>
                  </a:lnTo>
                  <a:lnTo>
                    <a:pt x="46" y="13"/>
                  </a:lnTo>
                  <a:lnTo>
                    <a:pt x="65" y="27"/>
                  </a:lnTo>
                  <a:lnTo>
                    <a:pt x="88" y="46"/>
                  </a:lnTo>
                  <a:lnTo>
                    <a:pt x="115" y="70"/>
                  </a:lnTo>
                  <a:lnTo>
                    <a:pt x="145" y="99"/>
                  </a:lnTo>
                  <a:lnTo>
                    <a:pt x="173" y="130"/>
                  </a:lnTo>
                  <a:lnTo>
                    <a:pt x="198" y="167"/>
                  </a:lnTo>
                  <a:lnTo>
                    <a:pt x="221" y="204"/>
                  </a:lnTo>
                  <a:lnTo>
                    <a:pt x="238" y="246"/>
                  </a:lnTo>
                  <a:lnTo>
                    <a:pt x="238" y="246"/>
                  </a:lnTo>
                  <a:lnTo>
                    <a:pt x="249" y="285"/>
                  </a:lnTo>
                  <a:lnTo>
                    <a:pt x="259" y="318"/>
                  </a:lnTo>
                  <a:lnTo>
                    <a:pt x="265" y="345"/>
                  </a:lnTo>
                  <a:lnTo>
                    <a:pt x="272" y="368"/>
                  </a:lnTo>
                  <a:lnTo>
                    <a:pt x="274" y="388"/>
                  </a:lnTo>
                  <a:lnTo>
                    <a:pt x="276" y="404"/>
                  </a:lnTo>
                  <a:lnTo>
                    <a:pt x="278" y="419"/>
                  </a:lnTo>
                  <a:lnTo>
                    <a:pt x="278" y="434"/>
                  </a:lnTo>
                  <a:lnTo>
                    <a:pt x="278" y="446"/>
                  </a:lnTo>
                  <a:lnTo>
                    <a:pt x="278" y="46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32" name="Freeform 1256"/>
            <p:cNvSpPr>
              <a:spLocks/>
            </p:cNvSpPr>
            <p:nvPr/>
          </p:nvSpPr>
          <p:spPr bwMode="auto">
            <a:xfrm>
              <a:off x="2175" y="2329"/>
              <a:ext cx="126" cy="385"/>
            </a:xfrm>
            <a:custGeom>
              <a:avLst/>
              <a:gdLst/>
              <a:ahLst/>
              <a:cxnLst>
                <a:cxn ang="0">
                  <a:pos x="125" y="380"/>
                </a:cxn>
                <a:cxn ang="0">
                  <a:pos x="103" y="338"/>
                </a:cxn>
                <a:cxn ang="0">
                  <a:pos x="85" y="299"/>
                </a:cxn>
                <a:cxn ang="0">
                  <a:pos x="67" y="256"/>
                </a:cxn>
                <a:cxn ang="0">
                  <a:pos x="50" y="216"/>
                </a:cxn>
                <a:cxn ang="0">
                  <a:pos x="37" y="177"/>
                </a:cxn>
                <a:cxn ang="0">
                  <a:pos x="27" y="136"/>
                </a:cxn>
                <a:cxn ang="0">
                  <a:pos x="16" y="101"/>
                </a:cxn>
                <a:cxn ang="0">
                  <a:pos x="9" y="64"/>
                </a:cxn>
                <a:cxn ang="0">
                  <a:pos x="4" y="30"/>
                </a:cxn>
                <a:cxn ang="0">
                  <a:pos x="0" y="0"/>
                </a:cxn>
                <a:cxn ang="0">
                  <a:pos x="0" y="0"/>
                </a:cxn>
                <a:cxn ang="0">
                  <a:pos x="4" y="30"/>
                </a:cxn>
                <a:cxn ang="0">
                  <a:pos x="8" y="64"/>
                </a:cxn>
                <a:cxn ang="0">
                  <a:pos x="14" y="101"/>
                </a:cxn>
                <a:cxn ang="0">
                  <a:pos x="21" y="138"/>
                </a:cxn>
                <a:cxn ang="0">
                  <a:pos x="32" y="178"/>
                </a:cxn>
                <a:cxn ang="0">
                  <a:pos x="42" y="218"/>
                </a:cxn>
                <a:cxn ang="0">
                  <a:pos x="55" y="258"/>
                </a:cxn>
                <a:cxn ang="0">
                  <a:pos x="69" y="300"/>
                </a:cxn>
                <a:cxn ang="0">
                  <a:pos x="88" y="343"/>
                </a:cxn>
                <a:cxn ang="0">
                  <a:pos x="110" y="385"/>
                </a:cxn>
                <a:cxn ang="0">
                  <a:pos x="125" y="380"/>
                </a:cxn>
              </a:cxnLst>
              <a:rect l="0" t="0" r="r" b="b"/>
              <a:pathLst>
                <a:path w="126" h="386">
                  <a:moveTo>
                    <a:pt x="125" y="380"/>
                  </a:moveTo>
                  <a:lnTo>
                    <a:pt x="103" y="338"/>
                  </a:lnTo>
                  <a:lnTo>
                    <a:pt x="85" y="299"/>
                  </a:lnTo>
                  <a:lnTo>
                    <a:pt x="67" y="256"/>
                  </a:lnTo>
                  <a:lnTo>
                    <a:pt x="50" y="216"/>
                  </a:lnTo>
                  <a:lnTo>
                    <a:pt x="37" y="177"/>
                  </a:lnTo>
                  <a:lnTo>
                    <a:pt x="27" y="136"/>
                  </a:lnTo>
                  <a:lnTo>
                    <a:pt x="16" y="101"/>
                  </a:lnTo>
                  <a:lnTo>
                    <a:pt x="9" y="64"/>
                  </a:lnTo>
                  <a:lnTo>
                    <a:pt x="4" y="30"/>
                  </a:lnTo>
                  <a:lnTo>
                    <a:pt x="0" y="0"/>
                  </a:lnTo>
                  <a:lnTo>
                    <a:pt x="0" y="0"/>
                  </a:lnTo>
                  <a:lnTo>
                    <a:pt x="4" y="30"/>
                  </a:lnTo>
                  <a:lnTo>
                    <a:pt x="8" y="64"/>
                  </a:lnTo>
                  <a:lnTo>
                    <a:pt x="14" y="101"/>
                  </a:lnTo>
                  <a:lnTo>
                    <a:pt x="21" y="138"/>
                  </a:lnTo>
                  <a:lnTo>
                    <a:pt x="32" y="178"/>
                  </a:lnTo>
                  <a:lnTo>
                    <a:pt x="42" y="218"/>
                  </a:lnTo>
                  <a:lnTo>
                    <a:pt x="55" y="258"/>
                  </a:lnTo>
                  <a:lnTo>
                    <a:pt x="69" y="300"/>
                  </a:lnTo>
                  <a:lnTo>
                    <a:pt x="88" y="343"/>
                  </a:lnTo>
                  <a:lnTo>
                    <a:pt x="110" y="385"/>
                  </a:lnTo>
                  <a:lnTo>
                    <a:pt x="125" y="380"/>
                  </a:lnTo>
                </a:path>
              </a:pathLst>
            </a:custGeom>
            <a:solidFill>
              <a:srgbClr val="7C6000"/>
            </a:solidFill>
            <a:ln w="9525" cap="rnd">
              <a:noFill/>
              <a:round/>
              <a:headEnd/>
              <a:tailEnd/>
            </a:ln>
            <a:effectLst/>
          </p:spPr>
          <p:txBody>
            <a:bodyPr/>
            <a:lstStyle/>
            <a:p>
              <a:pPr>
                <a:defRPr/>
              </a:pPr>
              <a:endParaRPr lang="en-US" dirty="0"/>
            </a:p>
          </p:txBody>
        </p:sp>
        <p:sp>
          <p:nvSpPr>
            <p:cNvPr id="233" name="Freeform 1257"/>
            <p:cNvSpPr>
              <a:spLocks/>
            </p:cNvSpPr>
            <p:nvPr/>
          </p:nvSpPr>
          <p:spPr bwMode="auto">
            <a:xfrm>
              <a:off x="2214" y="2296"/>
              <a:ext cx="148" cy="408"/>
            </a:xfrm>
            <a:custGeom>
              <a:avLst/>
              <a:gdLst/>
              <a:ahLst/>
              <a:cxnLst>
                <a:cxn ang="0">
                  <a:pos x="115" y="408"/>
                </a:cxn>
                <a:cxn ang="0">
                  <a:pos x="98" y="391"/>
                </a:cxn>
                <a:cxn ang="0">
                  <a:pos x="81" y="375"/>
                </a:cxn>
                <a:cxn ang="0">
                  <a:pos x="64" y="353"/>
                </a:cxn>
                <a:cxn ang="0">
                  <a:pos x="50" y="332"/>
                </a:cxn>
                <a:cxn ang="0">
                  <a:pos x="35" y="309"/>
                </a:cxn>
                <a:cxn ang="0">
                  <a:pos x="23" y="288"/>
                </a:cxn>
                <a:cxn ang="0">
                  <a:pos x="12" y="262"/>
                </a:cxn>
                <a:cxn ang="0">
                  <a:pos x="5" y="239"/>
                </a:cxn>
                <a:cxn ang="0">
                  <a:pos x="0" y="214"/>
                </a:cxn>
                <a:cxn ang="0">
                  <a:pos x="0" y="193"/>
                </a:cxn>
                <a:cxn ang="0">
                  <a:pos x="0" y="193"/>
                </a:cxn>
                <a:cxn ang="0">
                  <a:pos x="0" y="168"/>
                </a:cxn>
                <a:cxn ang="0">
                  <a:pos x="0" y="145"/>
                </a:cxn>
                <a:cxn ang="0">
                  <a:pos x="3" y="124"/>
                </a:cxn>
                <a:cxn ang="0">
                  <a:pos x="5" y="103"/>
                </a:cxn>
                <a:cxn ang="0">
                  <a:pos x="9" y="82"/>
                </a:cxn>
                <a:cxn ang="0">
                  <a:pos x="16" y="60"/>
                </a:cxn>
                <a:cxn ang="0">
                  <a:pos x="20" y="43"/>
                </a:cxn>
                <a:cxn ang="0">
                  <a:pos x="28" y="27"/>
                </a:cxn>
                <a:cxn ang="0">
                  <a:pos x="37" y="12"/>
                </a:cxn>
                <a:cxn ang="0">
                  <a:pos x="46" y="0"/>
                </a:cxn>
                <a:cxn ang="0">
                  <a:pos x="46" y="0"/>
                </a:cxn>
                <a:cxn ang="0">
                  <a:pos x="50" y="4"/>
                </a:cxn>
                <a:cxn ang="0">
                  <a:pos x="58" y="16"/>
                </a:cxn>
                <a:cxn ang="0">
                  <a:pos x="69" y="35"/>
                </a:cxn>
                <a:cxn ang="0">
                  <a:pos x="83" y="60"/>
                </a:cxn>
                <a:cxn ang="0">
                  <a:pos x="98" y="90"/>
                </a:cxn>
                <a:cxn ang="0">
                  <a:pos x="113" y="119"/>
                </a:cxn>
                <a:cxn ang="0">
                  <a:pos x="127" y="153"/>
                </a:cxn>
                <a:cxn ang="0">
                  <a:pos x="140" y="184"/>
                </a:cxn>
                <a:cxn ang="0">
                  <a:pos x="149" y="216"/>
                </a:cxn>
                <a:cxn ang="0">
                  <a:pos x="155" y="244"/>
                </a:cxn>
                <a:cxn ang="0">
                  <a:pos x="115" y="408"/>
                </a:cxn>
              </a:cxnLst>
              <a:rect l="0" t="0" r="r" b="b"/>
              <a:pathLst>
                <a:path w="156" h="409">
                  <a:moveTo>
                    <a:pt x="115" y="408"/>
                  </a:moveTo>
                  <a:lnTo>
                    <a:pt x="98" y="391"/>
                  </a:lnTo>
                  <a:lnTo>
                    <a:pt x="81" y="375"/>
                  </a:lnTo>
                  <a:lnTo>
                    <a:pt x="64" y="353"/>
                  </a:lnTo>
                  <a:lnTo>
                    <a:pt x="50" y="332"/>
                  </a:lnTo>
                  <a:lnTo>
                    <a:pt x="35" y="309"/>
                  </a:lnTo>
                  <a:lnTo>
                    <a:pt x="23" y="288"/>
                  </a:lnTo>
                  <a:lnTo>
                    <a:pt x="12" y="262"/>
                  </a:lnTo>
                  <a:lnTo>
                    <a:pt x="5" y="239"/>
                  </a:lnTo>
                  <a:lnTo>
                    <a:pt x="0" y="214"/>
                  </a:lnTo>
                  <a:lnTo>
                    <a:pt x="0" y="193"/>
                  </a:lnTo>
                  <a:lnTo>
                    <a:pt x="0" y="193"/>
                  </a:lnTo>
                  <a:lnTo>
                    <a:pt x="0" y="168"/>
                  </a:lnTo>
                  <a:lnTo>
                    <a:pt x="0" y="145"/>
                  </a:lnTo>
                  <a:lnTo>
                    <a:pt x="3" y="124"/>
                  </a:lnTo>
                  <a:lnTo>
                    <a:pt x="5" y="103"/>
                  </a:lnTo>
                  <a:lnTo>
                    <a:pt x="9" y="82"/>
                  </a:lnTo>
                  <a:lnTo>
                    <a:pt x="16" y="60"/>
                  </a:lnTo>
                  <a:lnTo>
                    <a:pt x="20" y="43"/>
                  </a:lnTo>
                  <a:lnTo>
                    <a:pt x="28" y="27"/>
                  </a:lnTo>
                  <a:lnTo>
                    <a:pt x="37" y="12"/>
                  </a:lnTo>
                  <a:lnTo>
                    <a:pt x="46" y="0"/>
                  </a:lnTo>
                  <a:lnTo>
                    <a:pt x="46" y="0"/>
                  </a:lnTo>
                  <a:lnTo>
                    <a:pt x="50" y="4"/>
                  </a:lnTo>
                  <a:lnTo>
                    <a:pt x="58" y="16"/>
                  </a:lnTo>
                  <a:lnTo>
                    <a:pt x="69" y="35"/>
                  </a:lnTo>
                  <a:lnTo>
                    <a:pt x="83" y="60"/>
                  </a:lnTo>
                  <a:lnTo>
                    <a:pt x="98" y="90"/>
                  </a:lnTo>
                  <a:lnTo>
                    <a:pt x="113" y="119"/>
                  </a:lnTo>
                  <a:lnTo>
                    <a:pt x="127" y="153"/>
                  </a:lnTo>
                  <a:lnTo>
                    <a:pt x="140" y="184"/>
                  </a:lnTo>
                  <a:lnTo>
                    <a:pt x="149" y="216"/>
                  </a:lnTo>
                  <a:lnTo>
                    <a:pt x="155" y="244"/>
                  </a:lnTo>
                  <a:lnTo>
                    <a:pt x="115" y="408"/>
                  </a:lnTo>
                </a:path>
              </a:pathLst>
            </a:custGeom>
            <a:solidFill>
              <a:srgbClr val="FFD80F"/>
            </a:solidFill>
            <a:ln w="9525" cap="rnd">
              <a:noFill/>
              <a:round/>
              <a:headEnd/>
              <a:tailEnd/>
            </a:ln>
            <a:effectLst/>
          </p:spPr>
          <p:txBody>
            <a:bodyPr/>
            <a:lstStyle/>
            <a:p>
              <a:pPr>
                <a:defRPr/>
              </a:pPr>
              <a:endParaRPr lang="en-US" dirty="0"/>
            </a:p>
          </p:txBody>
        </p:sp>
        <p:sp>
          <p:nvSpPr>
            <p:cNvPr id="234" name="Freeform 1258"/>
            <p:cNvSpPr>
              <a:spLocks/>
            </p:cNvSpPr>
            <p:nvPr/>
          </p:nvSpPr>
          <p:spPr bwMode="auto">
            <a:xfrm>
              <a:off x="2214" y="2296"/>
              <a:ext cx="148" cy="408"/>
            </a:xfrm>
            <a:custGeom>
              <a:avLst/>
              <a:gdLst/>
              <a:ahLst/>
              <a:cxnLst>
                <a:cxn ang="0">
                  <a:pos x="115" y="408"/>
                </a:cxn>
                <a:cxn ang="0">
                  <a:pos x="98" y="391"/>
                </a:cxn>
                <a:cxn ang="0">
                  <a:pos x="81" y="375"/>
                </a:cxn>
                <a:cxn ang="0">
                  <a:pos x="64" y="353"/>
                </a:cxn>
                <a:cxn ang="0">
                  <a:pos x="50" y="332"/>
                </a:cxn>
                <a:cxn ang="0">
                  <a:pos x="35" y="309"/>
                </a:cxn>
                <a:cxn ang="0">
                  <a:pos x="23" y="288"/>
                </a:cxn>
                <a:cxn ang="0">
                  <a:pos x="12" y="262"/>
                </a:cxn>
                <a:cxn ang="0">
                  <a:pos x="5" y="239"/>
                </a:cxn>
                <a:cxn ang="0">
                  <a:pos x="0" y="214"/>
                </a:cxn>
                <a:cxn ang="0">
                  <a:pos x="0" y="193"/>
                </a:cxn>
                <a:cxn ang="0">
                  <a:pos x="0" y="193"/>
                </a:cxn>
                <a:cxn ang="0">
                  <a:pos x="0" y="168"/>
                </a:cxn>
                <a:cxn ang="0">
                  <a:pos x="0" y="145"/>
                </a:cxn>
                <a:cxn ang="0">
                  <a:pos x="3" y="124"/>
                </a:cxn>
                <a:cxn ang="0">
                  <a:pos x="5" y="103"/>
                </a:cxn>
                <a:cxn ang="0">
                  <a:pos x="9" y="82"/>
                </a:cxn>
                <a:cxn ang="0">
                  <a:pos x="16" y="60"/>
                </a:cxn>
                <a:cxn ang="0">
                  <a:pos x="20" y="43"/>
                </a:cxn>
                <a:cxn ang="0">
                  <a:pos x="28" y="27"/>
                </a:cxn>
                <a:cxn ang="0">
                  <a:pos x="37" y="12"/>
                </a:cxn>
                <a:cxn ang="0">
                  <a:pos x="46" y="0"/>
                </a:cxn>
                <a:cxn ang="0">
                  <a:pos x="46" y="0"/>
                </a:cxn>
                <a:cxn ang="0">
                  <a:pos x="50" y="4"/>
                </a:cxn>
                <a:cxn ang="0">
                  <a:pos x="58" y="16"/>
                </a:cxn>
                <a:cxn ang="0">
                  <a:pos x="69" y="35"/>
                </a:cxn>
                <a:cxn ang="0">
                  <a:pos x="83" y="60"/>
                </a:cxn>
                <a:cxn ang="0">
                  <a:pos x="98" y="90"/>
                </a:cxn>
                <a:cxn ang="0">
                  <a:pos x="113" y="119"/>
                </a:cxn>
                <a:cxn ang="0">
                  <a:pos x="127" y="153"/>
                </a:cxn>
                <a:cxn ang="0">
                  <a:pos x="140" y="184"/>
                </a:cxn>
                <a:cxn ang="0">
                  <a:pos x="149" y="216"/>
                </a:cxn>
                <a:cxn ang="0">
                  <a:pos x="155" y="244"/>
                </a:cxn>
              </a:cxnLst>
              <a:rect l="0" t="0" r="r" b="b"/>
              <a:pathLst>
                <a:path w="156" h="409">
                  <a:moveTo>
                    <a:pt x="115" y="408"/>
                  </a:moveTo>
                  <a:lnTo>
                    <a:pt x="98" y="391"/>
                  </a:lnTo>
                  <a:lnTo>
                    <a:pt x="81" y="375"/>
                  </a:lnTo>
                  <a:lnTo>
                    <a:pt x="64" y="353"/>
                  </a:lnTo>
                  <a:lnTo>
                    <a:pt x="50" y="332"/>
                  </a:lnTo>
                  <a:lnTo>
                    <a:pt x="35" y="309"/>
                  </a:lnTo>
                  <a:lnTo>
                    <a:pt x="23" y="288"/>
                  </a:lnTo>
                  <a:lnTo>
                    <a:pt x="12" y="262"/>
                  </a:lnTo>
                  <a:lnTo>
                    <a:pt x="5" y="239"/>
                  </a:lnTo>
                  <a:lnTo>
                    <a:pt x="0" y="214"/>
                  </a:lnTo>
                  <a:lnTo>
                    <a:pt x="0" y="193"/>
                  </a:lnTo>
                  <a:lnTo>
                    <a:pt x="0" y="193"/>
                  </a:lnTo>
                  <a:lnTo>
                    <a:pt x="0" y="168"/>
                  </a:lnTo>
                  <a:lnTo>
                    <a:pt x="0" y="145"/>
                  </a:lnTo>
                  <a:lnTo>
                    <a:pt x="3" y="124"/>
                  </a:lnTo>
                  <a:lnTo>
                    <a:pt x="5" y="103"/>
                  </a:lnTo>
                  <a:lnTo>
                    <a:pt x="9" y="82"/>
                  </a:lnTo>
                  <a:lnTo>
                    <a:pt x="16" y="60"/>
                  </a:lnTo>
                  <a:lnTo>
                    <a:pt x="20" y="43"/>
                  </a:lnTo>
                  <a:lnTo>
                    <a:pt x="28" y="27"/>
                  </a:lnTo>
                  <a:lnTo>
                    <a:pt x="37" y="12"/>
                  </a:lnTo>
                  <a:lnTo>
                    <a:pt x="46" y="0"/>
                  </a:lnTo>
                  <a:lnTo>
                    <a:pt x="46" y="0"/>
                  </a:lnTo>
                  <a:lnTo>
                    <a:pt x="50" y="4"/>
                  </a:lnTo>
                  <a:lnTo>
                    <a:pt x="58" y="16"/>
                  </a:lnTo>
                  <a:lnTo>
                    <a:pt x="69" y="35"/>
                  </a:lnTo>
                  <a:lnTo>
                    <a:pt x="83" y="60"/>
                  </a:lnTo>
                  <a:lnTo>
                    <a:pt x="98" y="90"/>
                  </a:lnTo>
                  <a:lnTo>
                    <a:pt x="113" y="119"/>
                  </a:lnTo>
                  <a:lnTo>
                    <a:pt x="127" y="153"/>
                  </a:lnTo>
                  <a:lnTo>
                    <a:pt x="140" y="184"/>
                  </a:lnTo>
                  <a:lnTo>
                    <a:pt x="149" y="216"/>
                  </a:lnTo>
                  <a:lnTo>
                    <a:pt x="155" y="24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35" name="Freeform 1259"/>
            <p:cNvSpPr>
              <a:spLocks/>
            </p:cNvSpPr>
            <p:nvPr/>
          </p:nvSpPr>
          <p:spPr bwMode="auto">
            <a:xfrm>
              <a:off x="2263" y="2391"/>
              <a:ext cx="74" cy="316"/>
            </a:xfrm>
            <a:custGeom>
              <a:avLst/>
              <a:gdLst/>
              <a:ahLst/>
              <a:cxnLst>
                <a:cxn ang="0">
                  <a:pos x="74" y="304"/>
                </a:cxn>
                <a:cxn ang="0">
                  <a:pos x="53" y="268"/>
                </a:cxn>
                <a:cxn ang="0">
                  <a:pos x="38" y="231"/>
                </a:cxn>
                <a:cxn ang="0">
                  <a:pos x="25" y="195"/>
                </a:cxn>
                <a:cxn ang="0">
                  <a:pos x="16" y="161"/>
                </a:cxn>
                <a:cxn ang="0">
                  <a:pos x="8" y="128"/>
                </a:cxn>
                <a:cxn ang="0">
                  <a:pos x="4" y="98"/>
                </a:cxn>
                <a:cxn ang="0">
                  <a:pos x="4" y="69"/>
                </a:cxn>
                <a:cxn ang="0">
                  <a:pos x="4" y="41"/>
                </a:cxn>
                <a:cxn ang="0">
                  <a:pos x="6" y="18"/>
                </a:cxn>
                <a:cxn ang="0">
                  <a:pos x="8" y="0"/>
                </a:cxn>
                <a:cxn ang="0">
                  <a:pos x="8" y="0"/>
                </a:cxn>
                <a:cxn ang="0">
                  <a:pos x="4" y="20"/>
                </a:cxn>
                <a:cxn ang="0">
                  <a:pos x="2" y="43"/>
                </a:cxn>
                <a:cxn ang="0">
                  <a:pos x="0" y="71"/>
                </a:cxn>
                <a:cxn ang="0">
                  <a:pos x="0" y="103"/>
                </a:cxn>
                <a:cxn ang="0">
                  <a:pos x="2" y="134"/>
                </a:cxn>
                <a:cxn ang="0">
                  <a:pos x="6" y="167"/>
                </a:cxn>
                <a:cxn ang="0">
                  <a:pos x="13" y="204"/>
                </a:cxn>
                <a:cxn ang="0">
                  <a:pos x="25" y="241"/>
                </a:cxn>
                <a:cxn ang="0">
                  <a:pos x="39" y="279"/>
                </a:cxn>
                <a:cxn ang="0">
                  <a:pos x="59" y="317"/>
                </a:cxn>
                <a:cxn ang="0">
                  <a:pos x="74" y="304"/>
                </a:cxn>
              </a:cxnLst>
              <a:rect l="0" t="0" r="r" b="b"/>
              <a:pathLst>
                <a:path w="75" h="318">
                  <a:moveTo>
                    <a:pt x="74" y="304"/>
                  </a:moveTo>
                  <a:lnTo>
                    <a:pt x="53" y="268"/>
                  </a:lnTo>
                  <a:lnTo>
                    <a:pt x="38" y="231"/>
                  </a:lnTo>
                  <a:lnTo>
                    <a:pt x="25" y="195"/>
                  </a:lnTo>
                  <a:lnTo>
                    <a:pt x="16" y="161"/>
                  </a:lnTo>
                  <a:lnTo>
                    <a:pt x="8" y="128"/>
                  </a:lnTo>
                  <a:lnTo>
                    <a:pt x="4" y="98"/>
                  </a:lnTo>
                  <a:lnTo>
                    <a:pt x="4" y="69"/>
                  </a:lnTo>
                  <a:lnTo>
                    <a:pt x="4" y="41"/>
                  </a:lnTo>
                  <a:lnTo>
                    <a:pt x="6" y="18"/>
                  </a:lnTo>
                  <a:lnTo>
                    <a:pt x="8" y="0"/>
                  </a:lnTo>
                  <a:lnTo>
                    <a:pt x="8" y="0"/>
                  </a:lnTo>
                  <a:lnTo>
                    <a:pt x="4" y="20"/>
                  </a:lnTo>
                  <a:lnTo>
                    <a:pt x="2" y="43"/>
                  </a:lnTo>
                  <a:lnTo>
                    <a:pt x="0" y="71"/>
                  </a:lnTo>
                  <a:lnTo>
                    <a:pt x="0" y="103"/>
                  </a:lnTo>
                  <a:lnTo>
                    <a:pt x="2" y="134"/>
                  </a:lnTo>
                  <a:lnTo>
                    <a:pt x="6" y="167"/>
                  </a:lnTo>
                  <a:lnTo>
                    <a:pt x="13" y="204"/>
                  </a:lnTo>
                  <a:lnTo>
                    <a:pt x="25" y="241"/>
                  </a:lnTo>
                  <a:lnTo>
                    <a:pt x="39" y="279"/>
                  </a:lnTo>
                  <a:lnTo>
                    <a:pt x="59" y="317"/>
                  </a:lnTo>
                  <a:lnTo>
                    <a:pt x="74" y="304"/>
                  </a:lnTo>
                </a:path>
              </a:pathLst>
            </a:custGeom>
            <a:solidFill>
              <a:srgbClr val="7C6000"/>
            </a:solidFill>
            <a:ln w="9525" cap="rnd">
              <a:noFill/>
              <a:round/>
              <a:headEnd/>
              <a:tailEnd/>
            </a:ln>
            <a:effectLst/>
          </p:spPr>
          <p:txBody>
            <a:bodyPr/>
            <a:lstStyle/>
            <a:p>
              <a:pPr>
                <a:defRPr/>
              </a:pPr>
              <a:endParaRPr lang="en-US" dirty="0"/>
            </a:p>
          </p:txBody>
        </p:sp>
        <p:sp>
          <p:nvSpPr>
            <p:cNvPr id="236" name="Freeform 1260"/>
            <p:cNvSpPr>
              <a:spLocks/>
            </p:cNvSpPr>
            <p:nvPr/>
          </p:nvSpPr>
          <p:spPr bwMode="auto">
            <a:xfrm>
              <a:off x="2319" y="2406"/>
              <a:ext cx="192" cy="408"/>
            </a:xfrm>
            <a:custGeom>
              <a:avLst/>
              <a:gdLst/>
              <a:ahLst/>
              <a:cxnLst>
                <a:cxn ang="0">
                  <a:pos x="38" y="339"/>
                </a:cxn>
                <a:cxn ang="0">
                  <a:pos x="31" y="319"/>
                </a:cxn>
                <a:cxn ang="0">
                  <a:pos x="23" y="300"/>
                </a:cxn>
                <a:cxn ang="0">
                  <a:pos x="17" y="279"/>
                </a:cxn>
                <a:cxn ang="0">
                  <a:pos x="13" y="259"/>
                </a:cxn>
                <a:cxn ang="0">
                  <a:pos x="8" y="238"/>
                </a:cxn>
                <a:cxn ang="0">
                  <a:pos x="4" y="217"/>
                </a:cxn>
                <a:cxn ang="0">
                  <a:pos x="2" y="197"/>
                </a:cxn>
                <a:cxn ang="0">
                  <a:pos x="0" y="176"/>
                </a:cxn>
                <a:cxn ang="0">
                  <a:pos x="0" y="160"/>
                </a:cxn>
                <a:cxn ang="0">
                  <a:pos x="0" y="146"/>
                </a:cxn>
                <a:cxn ang="0">
                  <a:pos x="0" y="146"/>
                </a:cxn>
                <a:cxn ang="0">
                  <a:pos x="2" y="128"/>
                </a:cxn>
                <a:cxn ang="0">
                  <a:pos x="6" y="114"/>
                </a:cxn>
                <a:cxn ang="0">
                  <a:pos x="8" y="97"/>
                </a:cxn>
                <a:cxn ang="0">
                  <a:pos x="15" y="80"/>
                </a:cxn>
                <a:cxn ang="0">
                  <a:pos x="18" y="65"/>
                </a:cxn>
                <a:cxn ang="0">
                  <a:pos x="25" y="49"/>
                </a:cxn>
                <a:cxn ang="0">
                  <a:pos x="31" y="34"/>
                </a:cxn>
                <a:cxn ang="0">
                  <a:pos x="38" y="21"/>
                </a:cxn>
                <a:cxn ang="0">
                  <a:pos x="44" y="13"/>
                </a:cxn>
                <a:cxn ang="0">
                  <a:pos x="52" y="4"/>
                </a:cxn>
                <a:cxn ang="0">
                  <a:pos x="52" y="4"/>
                </a:cxn>
                <a:cxn ang="0">
                  <a:pos x="57" y="0"/>
                </a:cxn>
                <a:cxn ang="0">
                  <a:pos x="59" y="0"/>
                </a:cxn>
                <a:cxn ang="0">
                  <a:pos x="61" y="2"/>
                </a:cxn>
                <a:cxn ang="0">
                  <a:pos x="63" y="2"/>
                </a:cxn>
                <a:cxn ang="0">
                  <a:pos x="63" y="4"/>
                </a:cxn>
                <a:cxn ang="0">
                  <a:pos x="63" y="4"/>
                </a:cxn>
                <a:cxn ang="0">
                  <a:pos x="66" y="4"/>
                </a:cxn>
                <a:cxn ang="0">
                  <a:pos x="69" y="10"/>
                </a:cxn>
                <a:cxn ang="0">
                  <a:pos x="73" y="19"/>
                </a:cxn>
                <a:cxn ang="0">
                  <a:pos x="80" y="29"/>
                </a:cxn>
                <a:cxn ang="0">
                  <a:pos x="86" y="42"/>
                </a:cxn>
                <a:cxn ang="0">
                  <a:pos x="94" y="54"/>
                </a:cxn>
                <a:cxn ang="0">
                  <a:pos x="101" y="72"/>
                </a:cxn>
                <a:cxn ang="0">
                  <a:pos x="107" y="86"/>
                </a:cxn>
                <a:cxn ang="0">
                  <a:pos x="112" y="101"/>
                </a:cxn>
                <a:cxn ang="0">
                  <a:pos x="116" y="116"/>
                </a:cxn>
                <a:cxn ang="0">
                  <a:pos x="116" y="116"/>
                </a:cxn>
                <a:cxn ang="0">
                  <a:pos x="119" y="132"/>
                </a:cxn>
                <a:cxn ang="0">
                  <a:pos x="124" y="155"/>
                </a:cxn>
                <a:cxn ang="0">
                  <a:pos x="133" y="185"/>
                </a:cxn>
                <a:cxn ang="0">
                  <a:pos x="143" y="217"/>
                </a:cxn>
                <a:cxn ang="0">
                  <a:pos x="151" y="252"/>
                </a:cxn>
                <a:cxn ang="0">
                  <a:pos x="160" y="286"/>
                </a:cxn>
                <a:cxn ang="0">
                  <a:pos x="168" y="321"/>
                </a:cxn>
                <a:cxn ang="0">
                  <a:pos x="177" y="353"/>
                </a:cxn>
                <a:cxn ang="0">
                  <a:pos x="183" y="383"/>
                </a:cxn>
                <a:cxn ang="0">
                  <a:pos x="186" y="404"/>
                </a:cxn>
                <a:cxn ang="0">
                  <a:pos x="38" y="339"/>
                </a:cxn>
              </a:cxnLst>
              <a:rect l="0" t="0" r="r" b="b"/>
              <a:pathLst>
                <a:path w="187" h="405">
                  <a:moveTo>
                    <a:pt x="38" y="339"/>
                  </a:moveTo>
                  <a:lnTo>
                    <a:pt x="31" y="319"/>
                  </a:lnTo>
                  <a:lnTo>
                    <a:pt x="23" y="300"/>
                  </a:lnTo>
                  <a:lnTo>
                    <a:pt x="17" y="279"/>
                  </a:lnTo>
                  <a:lnTo>
                    <a:pt x="13" y="259"/>
                  </a:lnTo>
                  <a:lnTo>
                    <a:pt x="8" y="238"/>
                  </a:lnTo>
                  <a:lnTo>
                    <a:pt x="4" y="217"/>
                  </a:lnTo>
                  <a:lnTo>
                    <a:pt x="2" y="197"/>
                  </a:lnTo>
                  <a:lnTo>
                    <a:pt x="0" y="176"/>
                  </a:lnTo>
                  <a:lnTo>
                    <a:pt x="0" y="160"/>
                  </a:lnTo>
                  <a:lnTo>
                    <a:pt x="0" y="146"/>
                  </a:lnTo>
                  <a:lnTo>
                    <a:pt x="0" y="146"/>
                  </a:lnTo>
                  <a:lnTo>
                    <a:pt x="2" y="128"/>
                  </a:lnTo>
                  <a:lnTo>
                    <a:pt x="6" y="114"/>
                  </a:lnTo>
                  <a:lnTo>
                    <a:pt x="8" y="97"/>
                  </a:lnTo>
                  <a:lnTo>
                    <a:pt x="15" y="80"/>
                  </a:lnTo>
                  <a:lnTo>
                    <a:pt x="18" y="65"/>
                  </a:lnTo>
                  <a:lnTo>
                    <a:pt x="25" y="49"/>
                  </a:lnTo>
                  <a:lnTo>
                    <a:pt x="31" y="34"/>
                  </a:lnTo>
                  <a:lnTo>
                    <a:pt x="38" y="21"/>
                  </a:lnTo>
                  <a:lnTo>
                    <a:pt x="44" y="13"/>
                  </a:lnTo>
                  <a:lnTo>
                    <a:pt x="52" y="4"/>
                  </a:lnTo>
                  <a:lnTo>
                    <a:pt x="52" y="4"/>
                  </a:lnTo>
                  <a:lnTo>
                    <a:pt x="57" y="0"/>
                  </a:lnTo>
                  <a:lnTo>
                    <a:pt x="59" y="0"/>
                  </a:lnTo>
                  <a:lnTo>
                    <a:pt x="61" y="2"/>
                  </a:lnTo>
                  <a:lnTo>
                    <a:pt x="63" y="2"/>
                  </a:lnTo>
                  <a:lnTo>
                    <a:pt x="63" y="4"/>
                  </a:lnTo>
                  <a:lnTo>
                    <a:pt x="63" y="4"/>
                  </a:lnTo>
                  <a:lnTo>
                    <a:pt x="66" y="4"/>
                  </a:lnTo>
                  <a:lnTo>
                    <a:pt x="69" y="10"/>
                  </a:lnTo>
                  <a:lnTo>
                    <a:pt x="73" y="19"/>
                  </a:lnTo>
                  <a:lnTo>
                    <a:pt x="80" y="29"/>
                  </a:lnTo>
                  <a:lnTo>
                    <a:pt x="86" y="42"/>
                  </a:lnTo>
                  <a:lnTo>
                    <a:pt x="94" y="54"/>
                  </a:lnTo>
                  <a:lnTo>
                    <a:pt x="101" y="72"/>
                  </a:lnTo>
                  <a:lnTo>
                    <a:pt x="107" y="86"/>
                  </a:lnTo>
                  <a:lnTo>
                    <a:pt x="112" y="101"/>
                  </a:lnTo>
                  <a:lnTo>
                    <a:pt x="116" y="116"/>
                  </a:lnTo>
                  <a:lnTo>
                    <a:pt x="116" y="116"/>
                  </a:lnTo>
                  <a:lnTo>
                    <a:pt x="119" y="132"/>
                  </a:lnTo>
                  <a:lnTo>
                    <a:pt x="124" y="155"/>
                  </a:lnTo>
                  <a:lnTo>
                    <a:pt x="133" y="185"/>
                  </a:lnTo>
                  <a:lnTo>
                    <a:pt x="143" y="217"/>
                  </a:lnTo>
                  <a:lnTo>
                    <a:pt x="151" y="252"/>
                  </a:lnTo>
                  <a:lnTo>
                    <a:pt x="160" y="286"/>
                  </a:lnTo>
                  <a:lnTo>
                    <a:pt x="168" y="321"/>
                  </a:lnTo>
                  <a:lnTo>
                    <a:pt x="177" y="353"/>
                  </a:lnTo>
                  <a:lnTo>
                    <a:pt x="183" y="383"/>
                  </a:lnTo>
                  <a:lnTo>
                    <a:pt x="186" y="404"/>
                  </a:lnTo>
                  <a:lnTo>
                    <a:pt x="38" y="339"/>
                  </a:lnTo>
                </a:path>
              </a:pathLst>
            </a:custGeom>
            <a:solidFill>
              <a:srgbClr val="FFD80F"/>
            </a:solidFill>
            <a:ln w="9525" cap="rnd">
              <a:noFill/>
              <a:round/>
              <a:headEnd/>
              <a:tailEnd/>
            </a:ln>
            <a:effectLst/>
          </p:spPr>
          <p:txBody>
            <a:bodyPr/>
            <a:lstStyle/>
            <a:p>
              <a:pPr>
                <a:defRPr/>
              </a:pPr>
              <a:endParaRPr lang="en-US" dirty="0"/>
            </a:p>
          </p:txBody>
        </p:sp>
        <p:sp>
          <p:nvSpPr>
            <p:cNvPr id="237" name="Freeform 1261"/>
            <p:cNvSpPr>
              <a:spLocks/>
            </p:cNvSpPr>
            <p:nvPr/>
          </p:nvSpPr>
          <p:spPr bwMode="auto">
            <a:xfrm>
              <a:off x="2319" y="2406"/>
              <a:ext cx="192" cy="408"/>
            </a:xfrm>
            <a:custGeom>
              <a:avLst/>
              <a:gdLst/>
              <a:ahLst/>
              <a:cxnLst>
                <a:cxn ang="0">
                  <a:pos x="38" y="339"/>
                </a:cxn>
                <a:cxn ang="0">
                  <a:pos x="31" y="319"/>
                </a:cxn>
                <a:cxn ang="0">
                  <a:pos x="23" y="300"/>
                </a:cxn>
                <a:cxn ang="0">
                  <a:pos x="17" y="279"/>
                </a:cxn>
                <a:cxn ang="0">
                  <a:pos x="13" y="259"/>
                </a:cxn>
                <a:cxn ang="0">
                  <a:pos x="8" y="238"/>
                </a:cxn>
                <a:cxn ang="0">
                  <a:pos x="4" y="217"/>
                </a:cxn>
                <a:cxn ang="0">
                  <a:pos x="2" y="197"/>
                </a:cxn>
                <a:cxn ang="0">
                  <a:pos x="0" y="176"/>
                </a:cxn>
                <a:cxn ang="0">
                  <a:pos x="0" y="160"/>
                </a:cxn>
                <a:cxn ang="0">
                  <a:pos x="0" y="146"/>
                </a:cxn>
                <a:cxn ang="0">
                  <a:pos x="0" y="146"/>
                </a:cxn>
                <a:cxn ang="0">
                  <a:pos x="2" y="128"/>
                </a:cxn>
                <a:cxn ang="0">
                  <a:pos x="6" y="114"/>
                </a:cxn>
                <a:cxn ang="0">
                  <a:pos x="8" y="97"/>
                </a:cxn>
                <a:cxn ang="0">
                  <a:pos x="15" y="80"/>
                </a:cxn>
                <a:cxn ang="0">
                  <a:pos x="18" y="65"/>
                </a:cxn>
                <a:cxn ang="0">
                  <a:pos x="25" y="49"/>
                </a:cxn>
                <a:cxn ang="0">
                  <a:pos x="31" y="34"/>
                </a:cxn>
                <a:cxn ang="0">
                  <a:pos x="38" y="21"/>
                </a:cxn>
                <a:cxn ang="0">
                  <a:pos x="44" y="13"/>
                </a:cxn>
                <a:cxn ang="0">
                  <a:pos x="52" y="4"/>
                </a:cxn>
                <a:cxn ang="0">
                  <a:pos x="52" y="4"/>
                </a:cxn>
                <a:cxn ang="0">
                  <a:pos x="57" y="0"/>
                </a:cxn>
                <a:cxn ang="0">
                  <a:pos x="59" y="0"/>
                </a:cxn>
                <a:cxn ang="0">
                  <a:pos x="61" y="2"/>
                </a:cxn>
                <a:cxn ang="0">
                  <a:pos x="63" y="2"/>
                </a:cxn>
                <a:cxn ang="0">
                  <a:pos x="63" y="4"/>
                </a:cxn>
                <a:cxn ang="0">
                  <a:pos x="63" y="4"/>
                </a:cxn>
                <a:cxn ang="0">
                  <a:pos x="66" y="4"/>
                </a:cxn>
                <a:cxn ang="0">
                  <a:pos x="69" y="10"/>
                </a:cxn>
                <a:cxn ang="0">
                  <a:pos x="73" y="19"/>
                </a:cxn>
                <a:cxn ang="0">
                  <a:pos x="80" y="29"/>
                </a:cxn>
                <a:cxn ang="0">
                  <a:pos x="86" y="42"/>
                </a:cxn>
                <a:cxn ang="0">
                  <a:pos x="94" y="54"/>
                </a:cxn>
                <a:cxn ang="0">
                  <a:pos x="101" y="72"/>
                </a:cxn>
                <a:cxn ang="0">
                  <a:pos x="107" y="86"/>
                </a:cxn>
                <a:cxn ang="0">
                  <a:pos x="112" y="101"/>
                </a:cxn>
                <a:cxn ang="0">
                  <a:pos x="116" y="116"/>
                </a:cxn>
                <a:cxn ang="0">
                  <a:pos x="116" y="116"/>
                </a:cxn>
                <a:cxn ang="0">
                  <a:pos x="119" y="132"/>
                </a:cxn>
                <a:cxn ang="0">
                  <a:pos x="124" y="155"/>
                </a:cxn>
                <a:cxn ang="0">
                  <a:pos x="133" y="185"/>
                </a:cxn>
                <a:cxn ang="0">
                  <a:pos x="143" y="217"/>
                </a:cxn>
                <a:cxn ang="0">
                  <a:pos x="151" y="252"/>
                </a:cxn>
                <a:cxn ang="0">
                  <a:pos x="160" y="286"/>
                </a:cxn>
                <a:cxn ang="0">
                  <a:pos x="168" y="321"/>
                </a:cxn>
                <a:cxn ang="0">
                  <a:pos x="177" y="353"/>
                </a:cxn>
                <a:cxn ang="0">
                  <a:pos x="183" y="383"/>
                </a:cxn>
                <a:cxn ang="0">
                  <a:pos x="186" y="404"/>
                </a:cxn>
              </a:cxnLst>
              <a:rect l="0" t="0" r="r" b="b"/>
              <a:pathLst>
                <a:path w="187" h="405">
                  <a:moveTo>
                    <a:pt x="38" y="339"/>
                  </a:moveTo>
                  <a:lnTo>
                    <a:pt x="31" y="319"/>
                  </a:lnTo>
                  <a:lnTo>
                    <a:pt x="23" y="300"/>
                  </a:lnTo>
                  <a:lnTo>
                    <a:pt x="17" y="279"/>
                  </a:lnTo>
                  <a:lnTo>
                    <a:pt x="13" y="259"/>
                  </a:lnTo>
                  <a:lnTo>
                    <a:pt x="8" y="238"/>
                  </a:lnTo>
                  <a:lnTo>
                    <a:pt x="4" y="217"/>
                  </a:lnTo>
                  <a:lnTo>
                    <a:pt x="2" y="197"/>
                  </a:lnTo>
                  <a:lnTo>
                    <a:pt x="0" y="176"/>
                  </a:lnTo>
                  <a:lnTo>
                    <a:pt x="0" y="160"/>
                  </a:lnTo>
                  <a:lnTo>
                    <a:pt x="0" y="146"/>
                  </a:lnTo>
                  <a:lnTo>
                    <a:pt x="0" y="146"/>
                  </a:lnTo>
                  <a:lnTo>
                    <a:pt x="2" y="128"/>
                  </a:lnTo>
                  <a:lnTo>
                    <a:pt x="6" y="114"/>
                  </a:lnTo>
                  <a:lnTo>
                    <a:pt x="8" y="97"/>
                  </a:lnTo>
                  <a:lnTo>
                    <a:pt x="15" y="80"/>
                  </a:lnTo>
                  <a:lnTo>
                    <a:pt x="18" y="65"/>
                  </a:lnTo>
                  <a:lnTo>
                    <a:pt x="25" y="49"/>
                  </a:lnTo>
                  <a:lnTo>
                    <a:pt x="31" y="34"/>
                  </a:lnTo>
                  <a:lnTo>
                    <a:pt x="38" y="21"/>
                  </a:lnTo>
                  <a:lnTo>
                    <a:pt x="44" y="13"/>
                  </a:lnTo>
                  <a:lnTo>
                    <a:pt x="52" y="4"/>
                  </a:lnTo>
                  <a:lnTo>
                    <a:pt x="52" y="4"/>
                  </a:lnTo>
                  <a:lnTo>
                    <a:pt x="57" y="0"/>
                  </a:lnTo>
                  <a:lnTo>
                    <a:pt x="59" y="0"/>
                  </a:lnTo>
                  <a:lnTo>
                    <a:pt x="61" y="2"/>
                  </a:lnTo>
                  <a:lnTo>
                    <a:pt x="63" y="2"/>
                  </a:lnTo>
                  <a:lnTo>
                    <a:pt x="63" y="4"/>
                  </a:lnTo>
                  <a:lnTo>
                    <a:pt x="63" y="4"/>
                  </a:lnTo>
                  <a:lnTo>
                    <a:pt x="66" y="4"/>
                  </a:lnTo>
                  <a:lnTo>
                    <a:pt x="69" y="10"/>
                  </a:lnTo>
                  <a:lnTo>
                    <a:pt x="73" y="19"/>
                  </a:lnTo>
                  <a:lnTo>
                    <a:pt x="80" y="29"/>
                  </a:lnTo>
                  <a:lnTo>
                    <a:pt x="86" y="42"/>
                  </a:lnTo>
                  <a:lnTo>
                    <a:pt x="94" y="54"/>
                  </a:lnTo>
                  <a:lnTo>
                    <a:pt x="101" y="72"/>
                  </a:lnTo>
                  <a:lnTo>
                    <a:pt x="107" y="86"/>
                  </a:lnTo>
                  <a:lnTo>
                    <a:pt x="112" y="101"/>
                  </a:lnTo>
                  <a:lnTo>
                    <a:pt x="116" y="116"/>
                  </a:lnTo>
                  <a:lnTo>
                    <a:pt x="116" y="116"/>
                  </a:lnTo>
                  <a:lnTo>
                    <a:pt x="119" y="132"/>
                  </a:lnTo>
                  <a:lnTo>
                    <a:pt x="124" y="155"/>
                  </a:lnTo>
                  <a:lnTo>
                    <a:pt x="133" y="185"/>
                  </a:lnTo>
                  <a:lnTo>
                    <a:pt x="143" y="217"/>
                  </a:lnTo>
                  <a:lnTo>
                    <a:pt x="151" y="252"/>
                  </a:lnTo>
                  <a:lnTo>
                    <a:pt x="160" y="286"/>
                  </a:lnTo>
                  <a:lnTo>
                    <a:pt x="168" y="321"/>
                  </a:lnTo>
                  <a:lnTo>
                    <a:pt x="177" y="353"/>
                  </a:lnTo>
                  <a:lnTo>
                    <a:pt x="183" y="383"/>
                  </a:lnTo>
                  <a:lnTo>
                    <a:pt x="186" y="40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38" name="Freeform 1262"/>
            <p:cNvSpPr>
              <a:spLocks/>
            </p:cNvSpPr>
            <p:nvPr/>
          </p:nvSpPr>
          <p:spPr bwMode="auto">
            <a:xfrm>
              <a:off x="2362" y="2520"/>
              <a:ext cx="49" cy="270"/>
            </a:xfrm>
            <a:custGeom>
              <a:avLst/>
              <a:gdLst/>
              <a:ahLst/>
              <a:cxnLst>
                <a:cxn ang="0">
                  <a:pos x="59" y="269"/>
                </a:cxn>
                <a:cxn ang="0">
                  <a:pos x="43" y="237"/>
                </a:cxn>
                <a:cxn ang="0">
                  <a:pos x="31" y="207"/>
                </a:cxn>
                <a:cxn ang="0">
                  <a:pos x="22" y="176"/>
                </a:cxn>
                <a:cxn ang="0">
                  <a:pos x="15" y="144"/>
                </a:cxn>
                <a:cxn ang="0">
                  <a:pos x="10" y="115"/>
                </a:cxn>
                <a:cxn ang="0">
                  <a:pos x="6" y="87"/>
                </a:cxn>
                <a:cxn ang="0">
                  <a:pos x="4" y="62"/>
                </a:cxn>
                <a:cxn ang="0">
                  <a:pos x="4" y="37"/>
                </a:cxn>
                <a:cxn ang="0">
                  <a:pos x="4" y="16"/>
                </a:cxn>
                <a:cxn ang="0">
                  <a:pos x="4" y="0"/>
                </a:cxn>
                <a:cxn ang="0">
                  <a:pos x="4" y="0"/>
                </a:cxn>
                <a:cxn ang="0">
                  <a:pos x="2" y="16"/>
                </a:cxn>
                <a:cxn ang="0">
                  <a:pos x="2" y="37"/>
                </a:cxn>
                <a:cxn ang="0">
                  <a:pos x="0" y="61"/>
                </a:cxn>
                <a:cxn ang="0">
                  <a:pos x="0" y="85"/>
                </a:cxn>
                <a:cxn ang="0">
                  <a:pos x="2" y="113"/>
                </a:cxn>
                <a:cxn ang="0">
                  <a:pos x="6" y="142"/>
                </a:cxn>
                <a:cxn ang="0">
                  <a:pos x="10" y="174"/>
                </a:cxn>
                <a:cxn ang="0">
                  <a:pos x="18" y="204"/>
                </a:cxn>
                <a:cxn ang="0">
                  <a:pos x="29" y="234"/>
                </a:cxn>
                <a:cxn ang="0">
                  <a:pos x="43" y="264"/>
                </a:cxn>
                <a:cxn ang="0">
                  <a:pos x="59" y="269"/>
                </a:cxn>
              </a:cxnLst>
              <a:rect l="0" t="0" r="r" b="b"/>
              <a:pathLst>
                <a:path w="60" h="270">
                  <a:moveTo>
                    <a:pt x="59" y="269"/>
                  </a:moveTo>
                  <a:lnTo>
                    <a:pt x="43" y="237"/>
                  </a:lnTo>
                  <a:lnTo>
                    <a:pt x="31" y="207"/>
                  </a:lnTo>
                  <a:lnTo>
                    <a:pt x="22" y="176"/>
                  </a:lnTo>
                  <a:lnTo>
                    <a:pt x="15" y="144"/>
                  </a:lnTo>
                  <a:lnTo>
                    <a:pt x="10" y="115"/>
                  </a:lnTo>
                  <a:lnTo>
                    <a:pt x="6" y="87"/>
                  </a:lnTo>
                  <a:lnTo>
                    <a:pt x="4" y="62"/>
                  </a:lnTo>
                  <a:lnTo>
                    <a:pt x="4" y="37"/>
                  </a:lnTo>
                  <a:lnTo>
                    <a:pt x="4" y="16"/>
                  </a:lnTo>
                  <a:lnTo>
                    <a:pt x="4" y="0"/>
                  </a:lnTo>
                  <a:lnTo>
                    <a:pt x="4" y="0"/>
                  </a:lnTo>
                  <a:lnTo>
                    <a:pt x="2" y="16"/>
                  </a:lnTo>
                  <a:lnTo>
                    <a:pt x="2" y="37"/>
                  </a:lnTo>
                  <a:lnTo>
                    <a:pt x="0" y="61"/>
                  </a:lnTo>
                  <a:lnTo>
                    <a:pt x="0" y="85"/>
                  </a:lnTo>
                  <a:lnTo>
                    <a:pt x="2" y="113"/>
                  </a:lnTo>
                  <a:lnTo>
                    <a:pt x="6" y="142"/>
                  </a:lnTo>
                  <a:lnTo>
                    <a:pt x="10" y="174"/>
                  </a:lnTo>
                  <a:lnTo>
                    <a:pt x="18" y="204"/>
                  </a:lnTo>
                  <a:lnTo>
                    <a:pt x="29" y="234"/>
                  </a:lnTo>
                  <a:lnTo>
                    <a:pt x="43" y="264"/>
                  </a:lnTo>
                  <a:lnTo>
                    <a:pt x="59" y="269"/>
                  </a:lnTo>
                </a:path>
              </a:pathLst>
            </a:custGeom>
            <a:solidFill>
              <a:srgbClr val="7C6000"/>
            </a:solidFill>
            <a:ln w="9525" cap="rnd">
              <a:noFill/>
              <a:round/>
              <a:headEnd/>
              <a:tailEnd/>
            </a:ln>
            <a:effectLst/>
          </p:spPr>
          <p:txBody>
            <a:bodyPr/>
            <a:lstStyle/>
            <a:p>
              <a:pPr>
                <a:defRPr/>
              </a:pPr>
              <a:endParaRPr lang="en-US" dirty="0"/>
            </a:p>
          </p:txBody>
        </p:sp>
        <p:sp>
          <p:nvSpPr>
            <p:cNvPr id="239" name="Freeform 1263"/>
            <p:cNvSpPr>
              <a:spLocks/>
            </p:cNvSpPr>
            <p:nvPr/>
          </p:nvSpPr>
          <p:spPr bwMode="auto">
            <a:xfrm>
              <a:off x="1918" y="2376"/>
              <a:ext cx="370" cy="400"/>
            </a:xfrm>
            <a:custGeom>
              <a:avLst/>
              <a:gdLst/>
              <a:ahLst/>
              <a:cxnLst>
                <a:cxn ang="0">
                  <a:pos x="227" y="309"/>
                </a:cxn>
                <a:cxn ang="0">
                  <a:pos x="212" y="298"/>
                </a:cxn>
                <a:cxn ang="0">
                  <a:pos x="198" y="287"/>
                </a:cxn>
                <a:cxn ang="0">
                  <a:pos x="180" y="275"/>
                </a:cxn>
                <a:cxn ang="0">
                  <a:pos x="163" y="264"/>
                </a:cxn>
                <a:cxn ang="0">
                  <a:pos x="147" y="250"/>
                </a:cxn>
                <a:cxn ang="0">
                  <a:pos x="128" y="238"/>
                </a:cxn>
                <a:cxn ang="0">
                  <a:pos x="111" y="222"/>
                </a:cxn>
                <a:cxn ang="0">
                  <a:pos x="96" y="208"/>
                </a:cxn>
                <a:cxn ang="0">
                  <a:pos x="79" y="191"/>
                </a:cxn>
                <a:cxn ang="0">
                  <a:pos x="67" y="174"/>
                </a:cxn>
                <a:cxn ang="0">
                  <a:pos x="67" y="174"/>
                </a:cxn>
                <a:cxn ang="0">
                  <a:pos x="56" y="158"/>
                </a:cxn>
                <a:cxn ang="0">
                  <a:pos x="46" y="139"/>
                </a:cxn>
                <a:cxn ang="0">
                  <a:pos x="35" y="121"/>
                </a:cxn>
                <a:cxn ang="0">
                  <a:pos x="27" y="103"/>
                </a:cxn>
                <a:cxn ang="0">
                  <a:pos x="18" y="84"/>
                </a:cxn>
                <a:cxn ang="0">
                  <a:pos x="12" y="65"/>
                </a:cxn>
                <a:cxn ang="0">
                  <a:pos x="7" y="48"/>
                </a:cxn>
                <a:cxn ang="0">
                  <a:pos x="3" y="31"/>
                </a:cxn>
                <a:cxn ang="0">
                  <a:pos x="2" y="15"/>
                </a:cxn>
                <a:cxn ang="0">
                  <a:pos x="0" y="0"/>
                </a:cxn>
                <a:cxn ang="0">
                  <a:pos x="0" y="0"/>
                </a:cxn>
                <a:cxn ang="0">
                  <a:pos x="3" y="2"/>
                </a:cxn>
                <a:cxn ang="0">
                  <a:pos x="14" y="6"/>
                </a:cxn>
                <a:cxn ang="0">
                  <a:pos x="28" y="13"/>
                </a:cxn>
                <a:cxn ang="0">
                  <a:pos x="50" y="20"/>
                </a:cxn>
                <a:cxn ang="0">
                  <a:pos x="71" y="34"/>
                </a:cxn>
                <a:cxn ang="0">
                  <a:pos x="96" y="46"/>
                </a:cxn>
                <a:cxn ang="0">
                  <a:pos x="119" y="61"/>
                </a:cxn>
                <a:cxn ang="0">
                  <a:pos x="143" y="77"/>
                </a:cxn>
                <a:cxn ang="0">
                  <a:pos x="161" y="94"/>
                </a:cxn>
                <a:cxn ang="0">
                  <a:pos x="179" y="112"/>
                </a:cxn>
                <a:cxn ang="0">
                  <a:pos x="179" y="112"/>
                </a:cxn>
                <a:cxn ang="0">
                  <a:pos x="195" y="132"/>
                </a:cxn>
                <a:cxn ang="0">
                  <a:pos x="214" y="158"/>
                </a:cxn>
                <a:cxn ang="0">
                  <a:pos x="235" y="190"/>
                </a:cxn>
                <a:cxn ang="0">
                  <a:pos x="258" y="220"/>
                </a:cxn>
                <a:cxn ang="0">
                  <a:pos x="281" y="257"/>
                </a:cxn>
                <a:cxn ang="0">
                  <a:pos x="304" y="289"/>
                </a:cxn>
                <a:cxn ang="0">
                  <a:pos x="326" y="324"/>
                </a:cxn>
                <a:cxn ang="0">
                  <a:pos x="345" y="353"/>
                </a:cxn>
                <a:cxn ang="0">
                  <a:pos x="359" y="381"/>
                </a:cxn>
                <a:cxn ang="0">
                  <a:pos x="373" y="402"/>
                </a:cxn>
                <a:cxn ang="0">
                  <a:pos x="227" y="309"/>
                </a:cxn>
              </a:cxnLst>
              <a:rect l="0" t="0" r="r" b="b"/>
              <a:pathLst>
                <a:path w="374" h="403">
                  <a:moveTo>
                    <a:pt x="227" y="309"/>
                  </a:moveTo>
                  <a:lnTo>
                    <a:pt x="212" y="298"/>
                  </a:lnTo>
                  <a:lnTo>
                    <a:pt x="198" y="287"/>
                  </a:lnTo>
                  <a:lnTo>
                    <a:pt x="180" y="275"/>
                  </a:lnTo>
                  <a:lnTo>
                    <a:pt x="163" y="264"/>
                  </a:lnTo>
                  <a:lnTo>
                    <a:pt x="147" y="250"/>
                  </a:lnTo>
                  <a:lnTo>
                    <a:pt x="128" y="238"/>
                  </a:lnTo>
                  <a:lnTo>
                    <a:pt x="111" y="222"/>
                  </a:lnTo>
                  <a:lnTo>
                    <a:pt x="96" y="208"/>
                  </a:lnTo>
                  <a:lnTo>
                    <a:pt x="79" y="191"/>
                  </a:lnTo>
                  <a:lnTo>
                    <a:pt x="67" y="174"/>
                  </a:lnTo>
                  <a:lnTo>
                    <a:pt x="67" y="174"/>
                  </a:lnTo>
                  <a:lnTo>
                    <a:pt x="56" y="158"/>
                  </a:lnTo>
                  <a:lnTo>
                    <a:pt x="46" y="139"/>
                  </a:lnTo>
                  <a:lnTo>
                    <a:pt x="35" y="121"/>
                  </a:lnTo>
                  <a:lnTo>
                    <a:pt x="27" y="103"/>
                  </a:lnTo>
                  <a:lnTo>
                    <a:pt x="18" y="84"/>
                  </a:lnTo>
                  <a:lnTo>
                    <a:pt x="12" y="65"/>
                  </a:lnTo>
                  <a:lnTo>
                    <a:pt x="7" y="48"/>
                  </a:lnTo>
                  <a:lnTo>
                    <a:pt x="3" y="31"/>
                  </a:lnTo>
                  <a:lnTo>
                    <a:pt x="2" y="15"/>
                  </a:lnTo>
                  <a:lnTo>
                    <a:pt x="0" y="0"/>
                  </a:lnTo>
                  <a:lnTo>
                    <a:pt x="0" y="0"/>
                  </a:lnTo>
                  <a:lnTo>
                    <a:pt x="3" y="2"/>
                  </a:lnTo>
                  <a:lnTo>
                    <a:pt x="14" y="6"/>
                  </a:lnTo>
                  <a:lnTo>
                    <a:pt x="28" y="13"/>
                  </a:lnTo>
                  <a:lnTo>
                    <a:pt x="50" y="20"/>
                  </a:lnTo>
                  <a:lnTo>
                    <a:pt x="71" y="34"/>
                  </a:lnTo>
                  <a:lnTo>
                    <a:pt x="96" y="46"/>
                  </a:lnTo>
                  <a:lnTo>
                    <a:pt x="119" y="61"/>
                  </a:lnTo>
                  <a:lnTo>
                    <a:pt x="143" y="77"/>
                  </a:lnTo>
                  <a:lnTo>
                    <a:pt x="161" y="94"/>
                  </a:lnTo>
                  <a:lnTo>
                    <a:pt x="179" y="112"/>
                  </a:lnTo>
                  <a:lnTo>
                    <a:pt x="179" y="112"/>
                  </a:lnTo>
                  <a:lnTo>
                    <a:pt x="195" y="132"/>
                  </a:lnTo>
                  <a:lnTo>
                    <a:pt x="214" y="158"/>
                  </a:lnTo>
                  <a:lnTo>
                    <a:pt x="235" y="190"/>
                  </a:lnTo>
                  <a:lnTo>
                    <a:pt x="258" y="220"/>
                  </a:lnTo>
                  <a:lnTo>
                    <a:pt x="281" y="257"/>
                  </a:lnTo>
                  <a:lnTo>
                    <a:pt x="304" y="289"/>
                  </a:lnTo>
                  <a:lnTo>
                    <a:pt x="326" y="324"/>
                  </a:lnTo>
                  <a:lnTo>
                    <a:pt x="345" y="353"/>
                  </a:lnTo>
                  <a:lnTo>
                    <a:pt x="359" y="381"/>
                  </a:lnTo>
                  <a:lnTo>
                    <a:pt x="373" y="402"/>
                  </a:lnTo>
                  <a:lnTo>
                    <a:pt x="227" y="309"/>
                  </a:lnTo>
                </a:path>
              </a:pathLst>
            </a:custGeom>
            <a:solidFill>
              <a:srgbClr val="FFD80F"/>
            </a:solidFill>
            <a:ln w="9525" cap="rnd">
              <a:noFill/>
              <a:round/>
              <a:headEnd/>
              <a:tailEnd/>
            </a:ln>
            <a:effectLst/>
          </p:spPr>
          <p:txBody>
            <a:bodyPr/>
            <a:lstStyle/>
            <a:p>
              <a:pPr>
                <a:defRPr/>
              </a:pPr>
              <a:endParaRPr lang="en-US" dirty="0"/>
            </a:p>
          </p:txBody>
        </p:sp>
        <p:sp>
          <p:nvSpPr>
            <p:cNvPr id="240" name="Freeform 1264"/>
            <p:cNvSpPr>
              <a:spLocks/>
            </p:cNvSpPr>
            <p:nvPr/>
          </p:nvSpPr>
          <p:spPr bwMode="auto">
            <a:xfrm>
              <a:off x="1918" y="2376"/>
              <a:ext cx="370" cy="400"/>
            </a:xfrm>
            <a:custGeom>
              <a:avLst/>
              <a:gdLst/>
              <a:ahLst/>
              <a:cxnLst>
                <a:cxn ang="0">
                  <a:pos x="227" y="309"/>
                </a:cxn>
                <a:cxn ang="0">
                  <a:pos x="212" y="298"/>
                </a:cxn>
                <a:cxn ang="0">
                  <a:pos x="198" y="287"/>
                </a:cxn>
                <a:cxn ang="0">
                  <a:pos x="180" y="275"/>
                </a:cxn>
                <a:cxn ang="0">
                  <a:pos x="163" y="264"/>
                </a:cxn>
                <a:cxn ang="0">
                  <a:pos x="147" y="250"/>
                </a:cxn>
                <a:cxn ang="0">
                  <a:pos x="128" y="238"/>
                </a:cxn>
                <a:cxn ang="0">
                  <a:pos x="111" y="222"/>
                </a:cxn>
                <a:cxn ang="0">
                  <a:pos x="96" y="208"/>
                </a:cxn>
                <a:cxn ang="0">
                  <a:pos x="79" y="191"/>
                </a:cxn>
                <a:cxn ang="0">
                  <a:pos x="67" y="174"/>
                </a:cxn>
                <a:cxn ang="0">
                  <a:pos x="67" y="174"/>
                </a:cxn>
                <a:cxn ang="0">
                  <a:pos x="56" y="158"/>
                </a:cxn>
                <a:cxn ang="0">
                  <a:pos x="46" y="139"/>
                </a:cxn>
                <a:cxn ang="0">
                  <a:pos x="35" y="121"/>
                </a:cxn>
                <a:cxn ang="0">
                  <a:pos x="27" y="103"/>
                </a:cxn>
                <a:cxn ang="0">
                  <a:pos x="18" y="84"/>
                </a:cxn>
                <a:cxn ang="0">
                  <a:pos x="12" y="65"/>
                </a:cxn>
                <a:cxn ang="0">
                  <a:pos x="7" y="48"/>
                </a:cxn>
                <a:cxn ang="0">
                  <a:pos x="3" y="31"/>
                </a:cxn>
                <a:cxn ang="0">
                  <a:pos x="2" y="15"/>
                </a:cxn>
                <a:cxn ang="0">
                  <a:pos x="0" y="0"/>
                </a:cxn>
                <a:cxn ang="0">
                  <a:pos x="0" y="0"/>
                </a:cxn>
                <a:cxn ang="0">
                  <a:pos x="3" y="2"/>
                </a:cxn>
                <a:cxn ang="0">
                  <a:pos x="14" y="6"/>
                </a:cxn>
                <a:cxn ang="0">
                  <a:pos x="28" y="13"/>
                </a:cxn>
                <a:cxn ang="0">
                  <a:pos x="50" y="20"/>
                </a:cxn>
                <a:cxn ang="0">
                  <a:pos x="71" y="34"/>
                </a:cxn>
                <a:cxn ang="0">
                  <a:pos x="96" y="46"/>
                </a:cxn>
                <a:cxn ang="0">
                  <a:pos x="119" y="61"/>
                </a:cxn>
                <a:cxn ang="0">
                  <a:pos x="143" y="77"/>
                </a:cxn>
                <a:cxn ang="0">
                  <a:pos x="161" y="94"/>
                </a:cxn>
                <a:cxn ang="0">
                  <a:pos x="179" y="112"/>
                </a:cxn>
                <a:cxn ang="0">
                  <a:pos x="179" y="112"/>
                </a:cxn>
                <a:cxn ang="0">
                  <a:pos x="195" y="132"/>
                </a:cxn>
                <a:cxn ang="0">
                  <a:pos x="214" y="158"/>
                </a:cxn>
                <a:cxn ang="0">
                  <a:pos x="235" y="190"/>
                </a:cxn>
                <a:cxn ang="0">
                  <a:pos x="258" y="220"/>
                </a:cxn>
                <a:cxn ang="0">
                  <a:pos x="281" y="257"/>
                </a:cxn>
                <a:cxn ang="0">
                  <a:pos x="304" y="289"/>
                </a:cxn>
                <a:cxn ang="0">
                  <a:pos x="326" y="324"/>
                </a:cxn>
                <a:cxn ang="0">
                  <a:pos x="345" y="353"/>
                </a:cxn>
                <a:cxn ang="0">
                  <a:pos x="359" y="381"/>
                </a:cxn>
                <a:cxn ang="0">
                  <a:pos x="373" y="402"/>
                </a:cxn>
              </a:cxnLst>
              <a:rect l="0" t="0" r="r" b="b"/>
              <a:pathLst>
                <a:path w="374" h="403">
                  <a:moveTo>
                    <a:pt x="227" y="309"/>
                  </a:moveTo>
                  <a:lnTo>
                    <a:pt x="212" y="298"/>
                  </a:lnTo>
                  <a:lnTo>
                    <a:pt x="198" y="287"/>
                  </a:lnTo>
                  <a:lnTo>
                    <a:pt x="180" y="275"/>
                  </a:lnTo>
                  <a:lnTo>
                    <a:pt x="163" y="264"/>
                  </a:lnTo>
                  <a:lnTo>
                    <a:pt x="147" y="250"/>
                  </a:lnTo>
                  <a:lnTo>
                    <a:pt x="128" y="238"/>
                  </a:lnTo>
                  <a:lnTo>
                    <a:pt x="111" y="222"/>
                  </a:lnTo>
                  <a:lnTo>
                    <a:pt x="96" y="208"/>
                  </a:lnTo>
                  <a:lnTo>
                    <a:pt x="79" y="191"/>
                  </a:lnTo>
                  <a:lnTo>
                    <a:pt x="67" y="174"/>
                  </a:lnTo>
                  <a:lnTo>
                    <a:pt x="67" y="174"/>
                  </a:lnTo>
                  <a:lnTo>
                    <a:pt x="56" y="158"/>
                  </a:lnTo>
                  <a:lnTo>
                    <a:pt x="46" y="139"/>
                  </a:lnTo>
                  <a:lnTo>
                    <a:pt x="35" y="121"/>
                  </a:lnTo>
                  <a:lnTo>
                    <a:pt x="27" y="103"/>
                  </a:lnTo>
                  <a:lnTo>
                    <a:pt x="18" y="84"/>
                  </a:lnTo>
                  <a:lnTo>
                    <a:pt x="12" y="65"/>
                  </a:lnTo>
                  <a:lnTo>
                    <a:pt x="7" y="48"/>
                  </a:lnTo>
                  <a:lnTo>
                    <a:pt x="3" y="31"/>
                  </a:lnTo>
                  <a:lnTo>
                    <a:pt x="2" y="15"/>
                  </a:lnTo>
                  <a:lnTo>
                    <a:pt x="0" y="0"/>
                  </a:lnTo>
                  <a:lnTo>
                    <a:pt x="0" y="0"/>
                  </a:lnTo>
                  <a:lnTo>
                    <a:pt x="3" y="2"/>
                  </a:lnTo>
                  <a:lnTo>
                    <a:pt x="14" y="6"/>
                  </a:lnTo>
                  <a:lnTo>
                    <a:pt x="28" y="13"/>
                  </a:lnTo>
                  <a:lnTo>
                    <a:pt x="50" y="20"/>
                  </a:lnTo>
                  <a:lnTo>
                    <a:pt x="71" y="34"/>
                  </a:lnTo>
                  <a:lnTo>
                    <a:pt x="96" y="46"/>
                  </a:lnTo>
                  <a:lnTo>
                    <a:pt x="119" y="61"/>
                  </a:lnTo>
                  <a:lnTo>
                    <a:pt x="143" y="77"/>
                  </a:lnTo>
                  <a:lnTo>
                    <a:pt x="161" y="94"/>
                  </a:lnTo>
                  <a:lnTo>
                    <a:pt x="179" y="112"/>
                  </a:lnTo>
                  <a:lnTo>
                    <a:pt x="179" y="112"/>
                  </a:lnTo>
                  <a:lnTo>
                    <a:pt x="195" y="132"/>
                  </a:lnTo>
                  <a:lnTo>
                    <a:pt x="214" y="158"/>
                  </a:lnTo>
                  <a:lnTo>
                    <a:pt x="235" y="190"/>
                  </a:lnTo>
                  <a:lnTo>
                    <a:pt x="258" y="220"/>
                  </a:lnTo>
                  <a:lnTo>
                    <a:pt x="281" y="257"/>
                  </a:lnTo>
                  <a:lnTo>
                    <a:pt x="304" y="289"/>
                  </a:lnTo>
                  <a:lnTo>
                    <a:pt x="326" y="324"/>
                  </a:lnTo>
                  <a:lnTo>
                    <a:pt x="345" y="353"/>
                  </a:lnTo>
                  <a:lnTo>
                    <a:pt x="359" y="381"/>
                  </a:lnTo>
                  <a:lnTo>
                    <a:pt x="373" y="40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41" name="Freeform 1265"/>
            <p:cNvSpPr>
              <a:spLocks/>
            </p:cNvSpPr>
            <p:nvPr/>
          </p:nvSpPr>
          <p:spPr bwMode="auto">
            <a:xfrm>
              <a:off x="2036" y="2491"/>
              <a:ext cx="202" cy="223"/>
            </a:xfrm>
            <a:custGeom>
              <a:avLst/>
              <a:gdLst/>
              <a:ahLst/>
              <a:cxnLst>
                <a:cxn ang="0">
                  <a:pos x="204" y="219"/>
                </a:cxn>
                <a:cxn ang="0">
                  <a:pos x="191" y="203"/>
                </a:cxn>
                <a:cxn ang="0">
                  <a:pos x="168" y="177"/>
                </a:cxn>
                <a:cxn ang="0">
                  <a:pos x="143" y="147"/>
                </a:cxn>
                <a:cxn ang="0">
                  <a:pos x="111" y="115"/>
                </a:cxn>
                <a:cxn ang="0">
                  <a:pos x="82" y="84"/>
                </a:cxn>
                <a:cxn ang="0">
                  <a:pos x="52" y="52"/>
                </a:cxn>
                <a:cxn ang="0">
                  <a:pos x="29" y="27"/>
                </a:cxn>
                <a:cxn ang="0">
                  <a:pos x="10" y="11"/>
                </a:cxn>
                <a:cxn ang="0">
                  <a:pos x="0" y="0"/>
                </a:cxn>
                <a:cxn ang="0">
                  <a:pos x="2" y="4"/>
                </a:cxn>
                <a:cxn ang="0">
                  <a:pos x="2" y="4"/>
                </a:cxn>
                <a:cxn ang="0">
                  <a:pos x="13" y="16"/>
                </a:cxn>
                <a:cxn ang="0">
                  <a:pos x="29" y="36"/>
                </a:cxn>
                <a:cxn ang="0">
                  <a:pos x="49" y="59"/>
                </a:cxn>
                <a:cxn ang="0">
                  <a:pos x="72" y="84"/>
                </a:cxn>
                <a:cxn ang="0">
                  <a:pos x="97" y="111"/>
                </a:cxn>
                <a:cxn ang="0">
                  <a:pos x="120" y="136"/>
                </a:cxn>
                <a:cxn ang="0">
                  <a:pos x="143" y="162"/>
                </a:cxn>
                <a:cxn ang="0">
                  <a:pos x="164" y="187"/>
                </a:cxn>
                <a:cxn ang="0">
                  <a:pos x="180" y="207"/>
                </a:cxn>
                <a:cxn ang="0">
                  <a:pos x="194" y="224"/>
                </a:cxn>
                <a:cxn ang="0">
                  <a:pos x="204" y="219"/>
                </a:cxn>
              </a:cxnLst>
              <a:rect l="0" t="0" r="r" b="b"/>
              <a:pathLst>
                <a:path w="205" h="225">
                  <a:moveTo>
                    <a:pt x="204" y="219"/>
                  </a:moveTo>
                  <a:lnTo>
                    <a:pt x="191" y="203"/>
                  </a:lnTo>
                  <a:lnTo>
                    <a:pt x="168" y="177"/>
                  </a:lnTo>
                  <a:lnTo>
                    <a:pt x="143" y="147"/>
                  </a:lnTo>
                  <a:lnTo>
                    <a:pt x="111" y="115"/>
                  </a:lnTo>
                  <a:lnTo>
                    <a:pt x="82" y="84"/>
                  </a:lnTo>
                  <a:lnTo>
                    <a:pt x="52" y="52"/>
                  </a:lnTo>
                  <a:lnTo>
                    <a:pt x="29" y="27"/>
                  </a:lnTo>
                  <a:lnTo>
                    <a:pt x="10" y="11"/>
                  </a:lnTo>
                  <a:lnTo>
                    <a:pt x="0" y="0"/>
                  </a:lnTo>
                  <a:lnTo>
                    <a:pt x="2" y="4"/>
                  </a:lnTo>
                  <a:lnTo>
                    <a:pt x="2" y="4"/>
                  </a:lnTo>
                  <a:lnTo>
                    <a:pt x="13" y="16"/>
                  </a:lnTo>
                  <a:lnTo>
                    <a:pt x="29" y="36"/>
                  </a:lnTo>
                  <a:lnTo>
                    <a:pt x="49" y="59"/>
                  </a:lnTo>
                  <a:lnTo>
                    <a:pt x="72" y="84"/>
                  </a:lnTo>
                  <a:lnTo>
                    <a:pt x="97" y="111"/>
                  </a:lnTo>
                  <a:lnTo>
                    <a:pt x="120" y="136"/>
                  </a:lnTo>
                  <a:lnTo>
                    <a:pt x="143" y="162"/>
                  </a:lnTo>
                  <a:lnTo>
                    <a:pt x="164" y="187"/>
                  </a:lnTo>
                  <a:lnTo>
                    <a:pt x="180" y="207"/>
                  </a:lnTo>
                  <a:lnTo>
                    <a:pt x="194" y="224"/>
                  </a:lnTo>
                  <a:lnTo>
                    <a:pt x="204" y="219"/>
                  </a:lnTo>
                </a:path>
              </a:pathLst>
            </a:custGeom>
            <a:solidFill>
              <a:srgbClr val="7C6000"/>
            </a:solidFill>
            <a:ln w="9525" cap="rnd">
              <a:noFill/>
              <a:round/>
              <a:headEnd/>
              <a:tailEnd/>
            </a:ln>
            <a:effectLst/>
          </p:spPr>
          <p:txBody>
            <a:bodyPr/>
            <a:lstStyle/>
            <a:p>
              <a:pPr>
                <a:defRPr/>
              </a:pPr>
              <a:endParaRPr lang="en-US" dirty="0"/>
            </a:p>
          </p:txBody>
        </p:sp>
        <p:sp>
          <p:nvSpPr>
            <p:cNvPr id="242" name="Freeform 1266"/>
            <p:cNvSpPr>
              <a:spLocks/>
            </p:cNvSpPr>
            <p:nvPr/>
          </p:nvSpPr>
          <p:spPr bwMode="auto">
            <a:xfrm>
              <a:off x="1991" y="2622"/>
              <a:ext cx="414" cy="277"/>
            </a:xfrm>
            <a:custGeom>
              <a:avLst/>
              <a:gdLst/>
              <a:ahLst/>
              <a:cxnLst>
                <a:cxn ang="0">
                  <a:pos x="413" y="227"/>
                </a:cxn>
                <a:cxn ang="0">
                  <a:pos x="395" y="210"/>
                </a:cxn>
                <a:cxn ang="0">
                  <a:pos x="374" y="191"/>
                </a:cxn>
                <a:cxn ang="0">
                  <a:pos x="353" y="172"/>
                </a:cxn>
                <a:cxn ang="0">
                  <a:pos x="328" y="153"/>
                </a:cxn>
                <a:cxn ang="0">
                  <a:pos x="305" y="134"/>
                </a:cxn>
                <a:cxn ang="0">
                  <a:pos x="282" y="115"/>
                </a:cxn>
                <a:cxn ang="0">
                  <a:pos x="259" y="98"/>
                </a:cxn>
                <a:cxn ang="0">
                  <a:pos x="238" y="82"/>
                </a:cxn>
                <a:cxn ang="0">
                  <a:pos x="218" y="69"/>
                </a:cxn>
                <a:cxn ang="0">
                  <a:pos x="204" y="57"/>
                </a:cxn>
                <a:cxn ang="0">
                  <a:pos x="204" y="57"/>
                </a:cxn>
                <a:cxn ang="0">
                  <a:pos x="190" y="46"/>
                </a:cxn>
                <a:cxn ang="0">
                  <a:pos x="170" y="37"/>
                </a:cxn>
                <a:cxn ang="0">
                  <a:pos x="147" y="29"/>
                </a:cxn>
                <a:cxn ang="0">
                  <a:pos x="126" y="23"/>
                </a:cxn>
                <a:cxn ang="0">
                  <a:pos x="101" y="16"/>
                </a:cxn>
                <a:cxn ang="0">
                  <a:pos x="77" y="9"/>
                </a:cxn>
                <a:cxn ang="0">
                  <a:pos x="54" y="6"/>
                </a:cxn>
                <a:cxn ang="0">
                  <a:pos x="34" y="4"/>
                </a:cxn>
                <a:cxn ang="0">
                  <a:pos x="15" y="2"/>
                </a:cxn>
                <a:cxn ang="0">
                  <a:pos x="0" y="0"/>
                </a:cxn>
                <a:cxn ang="0">
                  <a:pos x="0" y="0"/>
                </a:cxn>
                <a:cxn ang="0">
                  <a:pos x="2" y="4"/>
                </a:cxn>
                <a:cxn ang="0">
                  <a:pos x="4" y="8"/>
                </a:cxn>
                <a:cxn ang="0">
                  <a:pos x="10" y="16"/>
                </a:cxn>
                <a:cxn ang="0">
                  <a:pos x="18" y="29"/>
                </a:cxn>
                <a:cxn ang="0">
                  <a:pos x="29" y="41"/>
                </a:cxn>
                <a:cxn ang="0">
                  <a:pos x="40" y="58"/>
                </a:cxn>
                <a:cxn ang="0">
                  <a:pos x="50" y="73"/>
                </a:cxn>
                <a:cxn ang="0">
                  <a:pos x="63" y="90"/>
                </a:cxn>
                <a:cxn ang="0">
                  <a:pos x="75" y="106"/>
                </a:cxn>
                <a:cxn ang="0">
                  <a:pos x="88" y="124"/>
                </a:cxn>
                <a:cxn ang="0">
                  <a:pos x="88" y="124"/>
                </a:cxn>
                <a:cxn ang="0">
                  <a:pos x="101" y="140"/>
                </a:cxn>
                <a:cxn ang="0">
                  <a:pos x="116" y="157"/>
                </a:cxn>
                <a:cxn ang="0">
                  <a:pos x="132" y="174"/>
                </a:cxn>
                <a:cxn ang="0">
                  <a:pos x="149" y="191"/>
                </a:cxn>
                <a:cxn ang="0">
                  <a:pos x="168" y="207"/>
                </a:cxn>
                <a:cxn ang="0">
                  <a:pos x="187" y="225"/>
                </a:cxn>
                <a:cxn ang="0">
                  <a:pos x="206" y="239"/>
                </a:cxn>
                <a:cxn ang="0">
                  <a:pos x="227" y="254"/>
                </a:cxn>
                <a:cxn ang="0">
                  <a:pos x="248" y="267"/>
                </a:cxn>
                <a:cxn ang="0">
                  <a:pos x="271" y="276"/>
                </a:cxn>
                <a:cxn ang="0">
                  <a:pos x="413" y="227"/>
                </a:cxn>
              </a:cxnLst>
              <a:rect l="0" t="0" r="r" b="b"/>
              <a:pathLst>
                <a:path w="414" h="277">
                  <a:moveTo>
                    <a:pt x="413" y="227"/>
                  </a:moveTo>
                  <a:lnTo>
                    <a:pt x="395" y="210"/>
                  </a:lnTo>
                  <a:lnTo>
                    <a:pt x="374" y="191"/>
                  </a:lnTo>
                  <a:lnTo>
                    <a:pt x="353" y="172"/>
                  </a:lnTo>
                  <a:lnTo>
                    <a:pt x="328" y="153"/>
                  </a:lnTo>
                  <a:lnTo>
                    <a:pt x="305" y="134"/>
                  </a:lnTo>
                  <a:lnTo>
                    <a:pt x="282" y="115"/>
                  </a:lnTo>
                  <a:lnTo>
                    <a:pt x="259" y="98"/>
                  </a:lnTo>
                  <a:lnTo>
                    <a:pt x="238" y="82"/>
                  </a:lnTo>
                  <a:lnTo>
                    <a:pt x="218" y="69"/>
                  </a:lnTo>
                  <a:lnTo>
                    <a:pt x="204" y="57"/>
                  </a:lnTo>
                  <a:lnTo>
                    <a:pt x="204" y="57"/>
                  </a:lnTo>
                  <a:lnTo>
                    <a:pt x="190" y="46"/>
                  </a:lnTo>
                  <a:lnTo>
                    <a:pt x="170" y="37"/>
                  </a:lnTo>
                  <a:lnTo>
                    <a:pt x="147" y="29"/>
                  </a:lnTo>
                  <a:lnTo>
                    <a:pt x="126" y="23"/>
                  </a:lnTo>
                  <a:lnTo>
                    <a:pt x="101" y="16"/>
                  </a:lnTo>
                  <a:lnTo>
                    <a:pt x="77" y="9"/>
                  </a:lnTo>
                  <a:lnTo>
                    <a:pt x="54" y="6"/>
                  </a:lnTo>
                  <a:lnTo>
                    <a:pt x="34" y="4"/>
                  </a:lnTo>
                  <a:lnTo>
                    <a:pt x="15" y="2"/>
                  </a:lnTo>
                  <a:lnTo>
                    <a:pt x="0" y="0"/>
                  </a:lnTo>
                  <a:lnTo>
                    <a:pt x="0" y="0"/>
                  </a:lnTo>
                  <a:lnTo>
                    <a:pt x="2" y="4"/>
                  </a:lnTo>
                  <a:lnTo>
                    <a:pt x="4" y="8"/>
                  </a:lnTo>
                  <a:lnTo>
                    <a:pt x="10" y="16"/>
                  </a:lnTo>
                  <a:lnTo>
                    <a:pt x="18" y="29"/>
                  </a:lnTo>
                  <a:lnTo>
                    <a:pt x="29" y="41"/>
                  </a:lnTo>
                  <a:lnTo>
                    <a:pt x="40" y="58"/>
                  </a:lnTo>
                  <a:lnTo>
                    <a:pt x="50" y="73"/>
                  </a:lnTo>
                  <a:lnTo>
                    <a:pt x="63" y="90"/>
                  </a:lnTo>
                  <a:lnTo>
                    <a:pt x="75" y="106"/>
                  </a:lnTo>
                  <a:lnTo>
                    <a:pt x="88" y="124"/>
                  </a:lnTo>
                  <a:lnTo>
                    <a:pt x="88" y="124"/>
                  </a:lnTo>
                  <a:lnTo>
                    <a:pt x="101" y="140"/>
                  </a:lnTo>
                  <a:lnTo>
                    <a:pt x="116" y="157"/>
                  </a:lnTo>
                  <a:lnTo>
                    <a:pt x="132" y="174"/>
                  </a:lnTo>
                  <a:lnTo>
                    <a:pt x="149" y="191"/>
                  </a:lnTo>
                  <a:lnTo>
                    <a:pt x="168" y="207"/>
                  </a:lnTo>
                  <a:lnTo>
                    <a:pt x="187" y="225"/>
                  </a:lnTo>
                  <a:lnTo>
                    <a:pt x="206" y="239"/>
                  </a:lnTo>
                  <a:lnTo>
                    <a:pt x="227" y="254"/>
                  </a:lnTo>
                  <a:lnTo>
                    <a:pt x="248" y="267"/>
                  </a:lnTo>
                  <a:lnTo>
                    <a:pt x="271" y="276"/>
                  </a:lnTo>
                  <a:lnTo>
                    <a:pt x="413" y="227"/>
                  </a:lnTo>
                </a:path>
              </a:pathLst>
            </a:custGeom>
            <a:solidFill>
              <a:srgbClr val="FFD80F"/>
            </a:solidFill>
            <a:ln w="9525" cap="rnd">
              <a:noFill/>
              <a:round/>
              <a:headEnd/>
              <a:tailEnd/>
            </a:ln>
            <a:effectLst/>
          </p:spPr>
          <p:txBody>
            <a:bodyPr/>
            <a:lstStyle/>
            <a:p>
              <a:pPr>
                <a:defRPr/>
              </a:pPr>
              <a:endParaRPr lang="en-US" dirty="0"/>
            </a:p>
          </p:txBody>
        </p:sp>
        <p:sp>
          <p:nvSpPr>
            <p:cNvPr id="243" name="Freeform 1267"/>
            <p:cNvSpPr>
              <a:spLocks/>
            </p:cNvSpPr>
            <p:nvPr/>
          </p:nvSpPr>
          <p:spPr bwMode="auto">
            <a:xfrm>
              <a:off x="1991" y="2622"/>
              <a:ext cx="414" cy="277"/>
            </a:xfrm>
            <a:custGeom>
              <a:avLst/>
              <a:gdLst/>
              <a:ahLst/>
              <a:cxnLst>
                <a:cxn ang="0">
                  <a:pos x="413" y="227"/>
                </a:cxn>
                <a:cxn ang="0">
                  <a:pos x="395" y="210"/>
                </a:cxn>
                <a:cxn ang="0">
                  <a:pos x="374" y="191"/>
                </a:cxn>
                <a:cxn ang="0">
                  <a:pos x="353" y="172"/>
                </a:cxn>
                <a:cxn ang="0">
                  <a:pos x="328" y="153"/>
                </a:cxn>
                <a:cxn ang="0">
                  <a:pos x="305" y="134"/>
                </a:cxn>
                <a:cxn ang="0">
                  <a:pos x="282" y="115"/>
                </a:cxn>
                <a:cxn ang="0">
                  <a:pos x="259" y="98"/>
                </a:cxn>
                <a:cxn ang="0">
                  <a:pos x="238" y="82"/>
                </a:cxn>
                <a:cxn ang="0">
                  <a:pos x="218" y="69"/>
                </a:cxn>
                <a:cxn ang="0">
                  <a:pos x="204" y="57"/>
                </a:cxn>
                <a:cxn ang="0">
                  <a:pos x="204" y="57"/>
                </a:cxn>
                <a:cxn ang="0">
                  <a:pos x="190" y="46"/>
                </a:cxn>
                <a:cxn ang="0">
                  <a:pos x="170" y="37"/>
                </a:cxn>
                <a:cxn ang="0">
                  <a:pos x="147" y="29"/>
                </a:cxn>
                <a:cxn ang="0">
                  <a:pos x="126" y="23"/>
                </a:cxn>
                <a:cxn ang="0">
                  <a:pos x="101" y="16"/>
                </a:cxn>
                <a:cxn ang="0">
                  <a:pos x="77" y="9"/>
                </a:cxn>
                <a:cxn ang="0">
                  <a:pos x="54" y="6"/>
                </a:cxn>
                <a:cxn ang="0">
                  <a:pos x="34" y="4"/>
                </a:cxn>
                <a:cxn ang="0">
                  <a:pos x="15" y="2"/>
                </a:cxn>
                <a:cxn ang="0">
                  <a:pos x="0" y="0"/>
                </a:cxn>
                <a:cxn ang="0">
                  <a:pos x="0" y="0"/>
                </a:cxn>
                <a:cxn ang="0">
                  <a:pos x="2" y="4"/>
                </a:cxn>
                <a:cxn ang="0">
                  <a:pos x="4" y="8"/>
                </a:cxn>
                <a:cxn ang="0">
                  <a:pos x="10" y="16"/>
                </a:cxn>
                <a:cxn ang="0">
                  <a:pos x="18" y="29"/>
                </a:cxn>
                <a:cxn ang="0">
                  <a:pos x="29" y="41"/>
                </a:cxn>
                <a:cxn ang="0">
                  <a:pos x="40" y="58"/>
                </a:cxn>
                <a:cxn ang="0">
                  <a:pos x="50" y="73"/>
                </a:cxn>
                <a:cxn ang="0">
                  <a:pos x="63" y="90"/>
                </a:cxn>
                <a:cxn ang="0">
                  <a:pos x="75" y="106"/>
                </a:cxn>
                <a:cxn ang="0">
                  <a:pos x="88" y="124"/>
                </a:cxn>
                <a:cxn ang="0">
                  <a:pos x="88" y="124"/>
                </a:cxn>
                <a:cxn ang="0">
                  <a:pos x="101" y="140"/>
                </a:cxn>
                <a:cxn ang="0">
                  <a:pos x="116" y="157"/>
                </a:cxn>
                <a:cxn ang="0">
                  <a:pos x="132" y="174"/>
                </a:cxn>
                <a:cxn ang="0">
                  <a:pos x="149" y="191"/>
                </a:cxn>
                <a:cxn ang="0">
                  <a:pos x="168" y="207"/>
                </a:cxn>
                <a:cxn ang="0">
                  <a:pos x="187" y="225"/>
                </a:cxn>
                <a:cxn ang="0">
                  <a:pos x="206" y="239"/>
                </a:cxn>
                <a:cxn ang="0">
                  <a:pos x="227" y="254"/>
                </a:cxn>
                <a:cxn ang="0">
                  <a:pos x="248" y="267"/>
                </a:cxn>
                <a:cxn ang="0">
                  <a:pos x="271" y="276"/>
                </a:cxn>
              </a:cxnLst>
              <a:rect l="0" t="0" r="r" b="b"/>
              <a:pathLst>
                <a:path w="414" h="277">
                  <a:moveTo>
                    <a:pt x="413" y="227"/>
                  </a:moveTo>
                  <a:lnTo>
                    <a:pt x="395" y="210"/>
                  </a:lnTo>
                  <a:lnTo>
                    <a:pt x="374" y="191"/>
                  </a:lnTo>
                  <a:lnTo>
                    <a:pt x="353" y="172"/>
                  </a:lnTo>
                  <a:lnTo>
                    <a:pt x="328" y="153"/>
                  </a:lnTo>
                  <a:lnTo>
                    <a:pt x="305" y="134"/>
                  </a:lnTo>
                  <a:lnTo>
                    <a:pt x="282" y="115"/>
                  </a:lnTo>
                  <a:lnTo>
                    <a:pt x="259" y="98"/>
                  </a:lnTo>
                  <a:lnTo>
                    <a:pt x="238" y="82"/>
                  </a:lnTo>
                  <a:lnTo>
                    <a:pt x="218" y="69"/>
                  </a:lnTo>
                  <a:lnTo>
                    <a:pt x="204" y="57"/>
                  </a:lnTo>
                  <a:lnTo>
                    <a:pt x="204" y="57"/>
                  </a:lnTo>
                  <a:lnTo>
                    <a:pt x="190" y="46"/>
                  </a:lnTo>
                  <a:lnTo>
                    <a:pt x="170" y="37"/>
                  </a:lnTo>
                  <a:lnTo>
                    <a:pt x="147" y="29"/>
                  </a:lnTo>
                  <a:lnTo>
                    <a:pt x="126" y="23"/>
                  </a:lnTo>
                  <a:lnTo>
                    <a:pt x="101" y="16"/>
                  </a:lnTo>
                  <a:lnTo>
                    <a:pt x="77" y="9"/>
                  </a:lnTo>
                  <a:lnTo>
                    <a:pt x="54" y="6"/>
                  </a:lnTo>
                  <a:lnTo>
                    <a:pt x="34" y="4"/>
                  </a:lnTo>
                  <a:lnTo>
                    <a:pt x="15" y="2"/>
                  </a:lnTo>
                  <a:lnTo>
                    <a:pt x="0" y="0"/>
                  </a:lnTo>
                  <a:lnTo>
                    <a:pt x="0" y="0"/>
                  </a:lnTo>
                  <a:lnTo>
                    <a:pt x="2" y="4"/>
                  </a:lnTo>
                  <a:lnTo>
                    <a:pt x="4" y="8"/>
                  </a:lnTo>
                  <a:lnTo>
                    <a:pt x="10" y="16"/>
                  </a:lnTo>
                  <a:lnTo>
                    <a:pt x="18" y="29"/>
                  </a:lnTo>
                  <a:lnTo>
                    <a:pt x="29" y="41"/>
                  </a:lnTo>
                  <a:lnTo>
                    <a:pt x="40" y="58"/>
                  </a:lnTo>
                  <a:lnTo>
                    <a:pt x="50" y="73"/>
                  </a:lnTo>
                  <a:lnTo>
                    <a:pt x="63" y="90"/>
                  </a:lnTo>
                  <a:lnTo>
                    <a:pt x="75" y="106"/>
                  </a:lnTo>
                  <a:lnTo>
                    <a:pt x="88" y="124"/>
                  </a:lnTo>
                  <a:lnTo>
                    <a:pt x="88" y="124"/>
                  </a:lnTo>
                  <a:lnTo>
                    <a:pt x="101" y="140"/>
                  </a:lnTo>
                  <a:lnTo>
                    <a:pt x="116" y="157"/>
                  </a:lnTo>
                  <a:lnTo>
                    <a:pt x="132" y="174"/>
                  </a:lnTo>
                  <a:lnTo>
                    <a:pt x="149" y="191"/>
                  </a:lnTo>
                  <a:lnTo>
                    <a:pt x="168" y="207"/>
                  </a:lnTo>
                  <a:lnTo>
                    <a:pt x="187" y="225"/>
                  </a:lnTo>
                  <a:lnTo>
                    <a:pt x="206" y="239"/>
                  </a:lnTo>
                  <a:lnTo>
                    <a:pt x="227" y="254"/>
                  </a:lnTo>
                  <a:lnTo>
                    <a:pt x="248" y="267"/>
                  </a:lnTo>
                  <a:lnTo>
                    <a:pt x="271" y="27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44" name="Freeform 1268"/>
            <p:cNvSpPr>
              <a:spLocks/>
            </p:cNvSpPr>
            <p:nvPr/>
          </p:nvSpPr>
          <p:spPr bwMode="auto">
            <a:xfrm>
              <a:off x="2041" y="2653"/>
              <a:ext cx="247" cy="184"/>
            </a:xfrm>
            <a:custGeom>
              <a:avLst/>
              <a:gdLst/>
              <a:ahLst/>
              <a:cxnLst>
                <a:cxn ang="0">
                  <a:pos x="255" y="181"/>
                </a:cxn>
                <a:cxn ang="0">
                  <a:pos x="243" y="176"/>
                </a:cxn>
                <a:cxn ang="0">
                  <a:pos x="230" y="172"/>
                </a:cxn>
                <a:cxn ang="0">
                  <a:pos x="218" y="163"/>
                </a:cxn>
                <a:cxn ang="0">
                  <a:pos x="203" y="159"/>
                </a:cxn>
                <a:cxn ang="0">
                  <a:pos x="188" y="151"/>
                </a:cxn>
                <a:cxn ang="0">
                  <a:pos x="174" y="142"/>
                </a:cxn>
                <a:cxn ang="0">
                  <a:pos x="161" y="133"/>
                </a:cxn>
                <a:cxn ang="0">
                  <a:pos x="147" y="126"/>
                </a:cxn>
                <a:cxn ang="0">
                  <a:pos x="133" y="117"/>
                </a:cxn>
                <a:cxn ang="0">
                  <a:pos x="121" y="107"/>
                </a:cxn>
                <a:cxn ang="0">
                  <a:pos x="121" y="107"/>
                </a:cxn>
                <a:cxn ang="0">
                  <a:pos x="110" y="96"/>
                </a:cxn>
                <a:cxn ang="0">
                  <a:pos x="98" y="85"/>
                </a:cxn>
                <a:cxn ang="0">
                  <a:pos x="85" y="73"/>
                </a:cxn>
                <a:cxn ang="0">
                  <a:pos x="73" y="60"/>
                </a:cxn>
                <a:cxn ang="0">
                  <a:pos x="60" y="50"/>
                </a:cxn>
                <a:cxn ang="0">
                  <a:pos x="48" y="37"/>
                </a:cxn>
                <a:cxn ang="0">
                  <a:pos x="35" y="27"/>
                </a:cxn>
                <a:cxn ang="0">
                  <a:pos x="25" y="18"/>
                </a:cxn>
                <a:cxn ang="0">
                  <a:pos x="12" y="8"/>
                </a:cxn>
                <a:cxn ang="0">
                  <a:pos x="0" y="0"/>
                </a:cxn>
                <a:cxn ang="0">
                  <a:pos x="0" y="0"/>
                </a:cxn>
                <a:cxn ang="0">
                  <a:pos x="12" y="8"/>
                </a:cxn>
                <a:cxn ang="0">
                  <a:pos x="25" y="16"/>
                </a:cxn>
                <a:cxn ang="0">
                  <a:pos x="37" y="25"/>
                </a:cxn>
                <a:cxn ang="0">
                  <a:pos x="50" y="36"/>
                </a:cxn>
                <a:cxn ang="0">
                  <a:pos x="62" y="43"/>
                </a:cxn>
                <a:cxn ang="0">
                  <a:pos x="74" y="54"/>
                </a:cxn>
                <a:cxn ang="0">
                  <a:pos x="87" y="64"/>
                </a:cxn>
                <a:cxn ang="0">
                  <a:pos x="99" y="75"/>
                </a:cxn>
                <a:cxn ang="0">
                  <a:pos x="113" y="85"/>
                </a:cxn>
                <a:cxn ang="0">
                  <a:pos x="125" y="96"/>
                </a:cxn>
                <a:cxn ang="0">
                  <a:pos x="125" y="96"/>
                </a:cxn>
                <a:cxn ang="0">
                  <a:pos x="136" y="105"/>
                </a:cxn>
                <a:cxn ang="0">
                  <a:pos x="149" y="115"/>
                </a:cxn>
                <a:cxn ang="0">
                  <a:pos x="163" y="123"/>
                </a:cxn>
                <a:cxn ang="0">
                  <a:pos x="177" y="132"/>
                </a:cxn>
                <a:cxn ang="0">
                  <a:pos x="193" y="140"/>
                </a:cxn>
                <a:cxn ang="0">
                  <a:pos x="207" y="146"/>
                </a:cxn>
                <a:cxn ang="0">
                  <a:pos x="222" y="153"/>
                </a:cxn>
                <a:cxn ang="0">
                  <a:pos x="234" y="159"/>
                </a:cxn>
                <a:cxn ang="0">
                  <a:pos x="248" y="165"/>
                </a:cxn>
                <a:cxn ang="0">
                  <a:pos x="258" y="170"/>
                </a:cxn>
                <a:cxn ang="0">
                  <a:pos x="255" y="181"/>
                </a:cxn>
              </a:cxnLst>
              <a:rect l="0" t="0" r="r" b="b"/>
              <a:pathLst>
                <a:path w="259" h="182">
                  <a:moveTo>
                    <a:pt x="255" y="181"/>
                  </a:moveTo>
                  <a:lnTo>
                    <a:pt x="243" y="176"/>
                  </a:lnTo>
                  <a:lnTo>
                    <a:pt x="230" y="172"/>
                  </a:lnTo>
                  <a:lnTo>
                    <a:pt x="218" y="163"/>
                  </a:lnTo>
                  <a:lnTo>
                    <a:pt x="203" y="159"/>
                  </a:lnTo>
                  <a:lnTo>
                    <a:pt x="188" y="151"/>
                  </a:lnTo>
                  <a:lnTo>
                    <a:pt x="174" y="142"/>
                  </a:lnTo>
                  <a:lnTo>
                    <a:pt x="161" y="133"/>
                  </a:lnTo>
                  <a:lnTo>
                    <a:pt x="147" y="126"/>
                  </a:lnTo>
                  <a:lnTo>
                    <a:pt x="133" y="117"/>
                  </a:lnTo>
                  <a:lnTo>
                    <a:pt x="121" y="107"/>
                  </a:lnTo>
                  <a:lnTo>
                    <a:pt x="121" y="107"/>
                  </a:lnTo>
                  <a:lnTo>
                    <a:pt x="110" y="96"/>
                  </a:lnTo>
                  <a:lnTo>
                    <a:pt x="98" y="85"/>
                  </a:lnTo>
                  <a:lnTo>
                    <a:pt x="85" y="73"/>
                  </a:lnTo>
                  <a:lnTo>
                    <a:pt x="73" y="60"/>
                  </a:lnTo>
                  <a:lnTo>
                    <a:pt x="60" y="50"/>
                  </a:lnTo>
                  <a:lnTo>
                    <a:pt x="48" y="37"/>
                  </a:lnTo>
                  <a:lnTo>
                    <a:pt x="35" y="27"/>
                  </a:lnTo>
                  <a:lnTo>
                    <a:pt x="25" y="18"/>
                  </a:lnTo>
                  <a:lnTo>
                    <a:pt x="12" y="8"/>
                  </a:lnTo>
                  <a:lnTo>
                    <a:pt x="0" y="0"/>
                  </a:lnTo>
                  <a:lnTo>
                    <a:pt x="0" y="0"/>
                  </a:lnTo>
                  <a:lnTo>
                    <a:pt x="12" y="8"/>
                  </a:lnTo>
                  <a:lnTo>
                    <a:pt x="25" y="16"/>
                  </a:lnTo>
                  <a:lnTo>
                    <a:pt x="37" y="25"/>
                  </a:lnTo>
                  <a:lnTo>
                    <a:pt x="50" y="36"/>
                  </a:lnTo>
                  <a:lnTo>
                    <a:pt x="62" y="43"/>
                  </a:lnTo>
                  <a:lnTo>
                    <a:pt x="74" y="54"/>
                  </a:lnTo>
                  <a:lnTo>
                    <a:pt x="87" y="64"/>
                  </a:lnTo>
                  <a:lnTo>
                    <a:pt x="99" y="75"/>
                  </a:lnTo>
                  <a:lnTo>
                    <a:pt x="113" y="85"/>
                  </a:lnTo>
                  <a:lnTo>
                    <a:pt x="125" y="96"/>
                  </a:lnTo>
                  <a:lnTo>
                    <a:pt x="125" y="96"/>
                  </a:lnTo>
                  <a:lnTo>
                    <a:pt x="136" y="105"/>
                  </a:lnTo>
                  <a:lnTo>
                    <a:pt x="149" y="115"/>
                  </a:lnTo>
                  <a:lnTo>
                    <a:pt x="163" y="123"/>
                  </a:lnTo>
                  <a:lnTo>
                    <a:pt x="177" y="132"/>
                  </a:lnTo>
                  <a:lnTo>
                    <a:pt x="193" y="140"/>
                  </a:lnTo>
                  <a:lnTo>
                    <a:pt x="207" y="146"/>
                  </a:lnTo>
                  <a:lnTo>
                    <a:pt x="222" y="153"/>
                  </a:lnTo>
                  <a:lnTo>
                    <a:pt x="234" y="159"/>
                  </a:lnTo>
                  <a:lnTo>
                    <a:pt x="248" y="165"/>
                  </a:lnTo>
                  <a:lnTo>
                    <a:pt x="258" y="170"/>
                  </a:lnTo>
                  <a:lnTo>
                    <a:pt x="255" y="181"/>
                  </a:lnTo>
                </a:path>
              </a:pathLst>
            </a:custGeom>
            <a:solidFill>
              <a:srgbClr val="7C6000"/>
            </a:solidFill>
            <a:ln w="9525" cap="rnd">
              <a:noFill/>
              <a:round/>
              <a:headEnd/>
              <a:tailEnd/>
            </a:ln>
            <a:effectLst/>
          </p:spPr>
          <p:txBody>
            <a:bodyPr/>
            <a:lstStyle/>
            <a:p>
              <a:pPr>
                <a:defRPr/>
              </a:pPr>
              <a:endParaRPr lang="en-US" dirty="0"/>
            </a:p>
          </p:txBody>
        </p:sp>
        <p:sp>
          <p:nvSpPr>
            <p:cNvPr id="245" name="Freeform 1269"/>
            <p:cNvSpPr>
              <a:spLocks/>
            </p:cNvSpPr>
            <p:nvPr/>
          </p:nvSpPr>
          <p:spPr bwMode="auto">
            <a:xfrm>
              <a:off x="2164" y="2822"/>
              <a:ext cx="321" cy="193"/>
            </a:xfrm>
            <a:custGeom>
              <a:avLst/>
              <a:gdLst/>
              <a:ahLst/>
              <a:cxnLst>
                <a:cxn ang="0">
                  <a:pos x="267" y="71"/>
                </a:cxn>
                <a:cxn ang="0">
                  <a:pos x="251" y="58"/>
                </a:cxn>
                <a:cxn ang="0">
                  <a:pos x="230" y="46"/>
                </a:cxn>
                <a:cxn ang="0">
                  <a:pos x="209" y="33"/>
                </a:cxn>
                <a:cxn ang="0">
                  <a:pos x="183" y="23"/>
                </a:cxn>
                <a:cxn ang="0">
                  <a:pos x="156" y="14"/>
                </a:cxn>
                <a:cxn ang="0">
                  <a:pos x="126" y="5"/>
                </a:cxn>
                <a:cxn ang="0">
                  <a:pos x="96" y="1"/>
                </a:cxn>
                <a:cxn ang="0">
                  <a:pos x="64" y="0"/>
                </a:cxn>
                <a:cxn ang="0">
                  <a:pos x="34" y="0"/>
                </a:cxn>
                <a:cxn ang="0">
                  <a:pos x="0" y="5"/>
                </a:cxn>
                <a:cxn ang="0">
                  <a:pos x="0" y="5"/>
                </a:cxn>
                <a:cxn ang="0">
                  <a:pos x="0" y="7"/>
                </a:cxn>
                <a:cxn ang="0">
                  <a:pos x="6" y="16"/>
                </a:cxn>
                <a:cxn ang="0">
                  <a:pos x="14" y="28"/>
                </a:cxn>
                <a:cxn ang="0">
                  <a:pos x="25" y="46"/>
                </a:cxn>
                <a:cxn ang="0">
                  <a:pos x="38" y="65"/>
                </a:cxn>
                <a:cxn ang="0">
                  <a:pos x="52" y="83"/>
                </a:cxn>
                <a:cxn ang="0">
                  <a:pos x="67" y="100"/>
                </a:cxn>
                <a:cxn ang="0">
                  <a:pos x="84" y="118"/>
                </a:cxn>
                <a:cxn ang="0">
                  <a:pos x="101" y="132"/>
                </a:cxn>
                <a:cxn ang="0">
                  <a:pos x="117" y="143"/>
                </a:cxn>
                <a:cxn ang="0">
                  <a:pos x="117" y="143"/>
                </a:cxn>
                <a:cxn ang="0">
                  <a:pos x="135" y="151"/>
                </a:cxn>
                <a:cxn ang="0">
                  <a:pos x="154" y="157"/>
                </a:cxn>
                <a:cxn ang="0">
                  <a:pos x="175" y="166"/>
                </a:cxn>
                <a:cxn ang="0">
                  <a:pos x="193" y="172"/>
                </a:cxn>
                <a:cxn ang="0">
                  <a:pos x="214" y="178"/>
                </a:cxn>
                <a:cxn ang="0">
                  <a:pos x="236" y="183"/>
                </a:cxn>
                <a:cxn ang="0">
                  <a:pos x="257" y="187"/>
                </a:cxn>
                <a:cxn ang="0">
                  <a:pos x="276" y="192"/>
                </a:cxn>
                <a:cxn ang="0">
                  <a:pos x="297" y="192"/>
                </a:cxn>
                <a:cxn ang="0">
                  <a:pos x="316" y="192"/>
                </a:cxn>
                <a:cxn ang="0">
                  <a:pos x="267" y="71"/>
                </a:cxn>
              </a:cxnLst>
              <a:rect l="0" t="0" r="r" b="b"/>
              <a:pathLst>
                <a:path w="317" h="193">
                  <a:moveTo>
                    <a:pt x="267" y="71"/>
                  </a:moveTo>
                  <a:lnTo>
                    <a:pt x="251" y="58"/>
                  </a:lnTo>
                  <a:lnTo>
                    <a:pt x="230" y="46"/>
                  </a:lnTo>
                  <a:lnTo>
                    <a:pt x="209" y="33"/>
                  </a:lnTo>
                  <a:lnTo>
                    <a:pt x="183" y="23"/>
                  </a:lnTo>
                  <a:lnTo>
                    <a:pt x="156" y="14"/>
                  </a:lnTo>
                  <a:lnTo>
                    <a:pt x="126" y="5"/>
                  </a:lnTo>
                  <a:lnTo>
                    <a:pt x="96" y="1"/>
                  </a:lnTo>
                  <a:lnTo>
                    <a:pt x="64" y="0"/>
                  </a:lnTo>
                  <a:lnTo>
                    <a:pt x="34" y="0"/>
                  </a:lnTo>
                  <a:lnTo>
                    <a:pt x="0" y="5"/>
                  </a:lnTo>
                  <a:lnTo>
                    <a:pt x="0" y="5"/>
                  </a:lnTo>
                  <a:lnTo>
                    <a:pt x="0" y="7"/>
                  </a:lnTo>
                  <a:lnTo>
                    <a:pt x="6" y="16"/>
                  </a:lnTo>
                  <a:lnTo>
                    <a:pt x="14" y="28"/>
                  </a:lnTo>
                  <a:lnTo>
                    <a:pt x="25" y="46"/>
                  </a:lnTo>
                  <a:lnTo>
                    <a:pt x="38" y="65"/>
                  </a:lnTo>
                  <a:lnTo>
                    <a:pt x="52" y="83"/>
                  </a:lnTo>
                  <a:lnTo>
                    <a:pt x="67" y="100"/>
                  </a:lnTo>
                  <a:lnTo>
                    <a:pt x="84" y="118"/>
                  </a:lnTo>
                  <a:lnTo>
                    <a:pt x="101" y="132"/>
                  </a:lnTo>
                  <a:lnTo>
                    <a:pt x="117" y="143"/>
                  </a:lnTo>
                  <a:lnTo>
                    <a:pt x="117" y="143"/>
                  </a:lnTo>
                  <a:lnTo>
                    <a:pt x="135" y="151"/>
                  </a:lnTo>
                  <a:lnTo>
                    <a:pt x="154" y="157"/>
                  </a:lnTo>
                  <a:lnTo>
                    <a:pt x="175" y="166"/>
                  </a:lnTo>
                  <a:lnTo>
                    <a:pt x="193" y="172"/>
                  </a:lnTo>
                  <a:lnTo>
                    <a:pt x="214" y="178"/>
                  </a:lnTo>
                  <a:lnTo>
                    <a:pt x="236" y="183"/>
                  </a:lnTo>
                  <a:lnTo>
                    <a:pt x="257" y="187"/>
                  </a:lnTo>
                  <a:lnTo>
                    <a:pt x="276" y="192"/>
                  </a:lnTo>
                  <a:lnTo>
                    <a:pt x="297" y="192"/>
                  </a:lnTo>
                  <a:lnTo>
                    <a:pt x="316" y="192"/>
                  </a:lnTo>
                  <a:lnTo>
                    <a:pt x="267" y="71"/>
                  </a:lnTo>
                </a:path>
              </a:pathLst>
            </a:custGeom>
            <a:solidFill>
              <a:srgbClr val="FFD80F"/>
            </a:solidFill>
            <a:ln w="9525" cap="rnd">
              <a:noFill/>
              <a:round/>
              <a:headEnd/>
              <a:tailEnd/>
            </a:ln>
            <a:effectLst/>
          </p:spPr>
          <p:txBody>
            <a:bodyPr/>
            <a:lstStyle/>
            <a:p>
              <a:pPr>
                <a:defRPr/>
              </a:pPr>
              <a:endParaRPr lang="en-US" dirty="0"/>
            </a:p>
          </p:txBody>
        </p:sp>
        <p:sp>
          <p:nvSpPr>
            <p:cNvPr id="246" name="Freeform 1270"/>
            <p:cNvSpPr>
              <a:spLocks/>
            </p:cNvSpPr>
            <p:nvPr/>
          </p:nvSpPr>
          <p:spPr bwMode="auto">
            <a:xfrm>
              <a:off x="2164" y="2822"/>
              <a:ext cx="321" cy="193"/>
            </a:xfrm>
            <a:custGeom>
              <a:avLst/>
              <a:gdLst/>
              <a:ahLst/>
              <a:cxnLst>
                <a:cxn ang="0">
                  <a:pos x="267" y="71"/>
                </a:cxn>
                <a:cxn ang="0">
                  <a:pos x="251" y="58"/>
                </a:cxn>
                <a:cxn ang="0">
                  <a:pos x="230" y="46"/>
                </a:cxn>
                <a:cxn ang="0">
                  <a:pos x="209" y="33"/>
                </a:cxn>
                <a:cxn ang="0">
                  <a:pos x="183" y="23"/>
                </a:cxn>
                <a:cxn ang="0">
                  <a:pos x="156" y="14"/>
                </a:cxn>
                <a:cxn ang="0">
                  <a:pos x="126" y="5"/>
                </a:cxn>
                <a:cxn ang="0">
                  <a:pos x="96" y="1"/>
                </a:cxn>
                <a:cxn ang="0">
                  <a:pos x="64" y="0"/>
                </a:cxn>
                <a:cxn ang="0">
                  <a:pos x="34" y="0"/>
                </a:cxn>
                <a:cxn ang="0">
                  <a:pos x="0" y="5"/>
                </a:cxn>
                <a:cxn ang="0">
                  <a:pos x="0" y="5"/>
                </a:cxn>
                <a:cxn ang="0">
                  <a:pos x="0" y="7"/>
                </a:cxn>
                <a:cxn ang="0">
                  <a:pos x="6" y="16"/>
                </a:cxn>
                <a:cxn ang="0">
                  <a:pos x="14" y="28"/>
                </a:cxn>
                <a:cxn ang="0">
                  <a:pos x="25" y="46"/>
                </a:cxn>
                <a:cxn ang="0">
                  <a:pos x="38" y="65"/>
                </a:cxn>
                <a:cxn ang="0">
                  <a:pos x="52" y="83"/>
                </a:cxn>
                <a:cxn ang="0">
                  <a:pos x="67" y="100"/>
                </a:cxn>
                <a:cxn ang="0">
                  <a:pos x="84" y="118"/>
                </a:cxn>
                <a:cxn ang="0">
                  <a:pos x="101" y="132"/>
                </a:cxn>
                <a:cxn ang="0">
                  <a:pos x="117" y="143"/>
                </a:cxn>
                <a:cxn ang="0">
                  <a:pos x="117" y="143"/>
                </a:cxn>
                <a:cxn ang="0">
                  <a:pos x="135" y="151"/>
                </a:cxn>
                <a:cxn ang="0">
                  <a:pos x="154" y="157"/>
                </a:cxn>
                <a:cxn ang="0">
                  <a:pos x="175" y="166"/>
                </a:cxn>
                <a:cxn ang="0">
                  <a:pos x="193" y="172"/>
                </a:cxn>
                <a:cxn ang="0">
                  <a:pos x="214" y="178"/>
                </a:cxn>
                <a:cxn ang="0">
                  <a:pos x="236" y="183"/>
                </a:cxn>
                <a:cxn ang="0">
                  <a:pos x="257" y="187"/>
                </a:cxn>
                <a:cxn ang="0">
                  <a:pos x="276" y="192"/>
                </a:cxn>
                <a:cxn ang="0">
                  <a:pos x="297" y="192"/>
                </a:cxn>
                <a:cxn ang="0">
                  <a:pos x="316" y="192"/>
                </a:cxn>
              </a:cxnLst>
              <a:rect l="0" t="0" r="r" b="b"/>
              <a:pathLst>
                <a:path w="317" h="193">
                  <a:moveTo>
                    <a:pt x="267" y="71"/>
                  </a:moveTo>
                  <a:lnTo>
                    <a:pt x="251" y="58"/>
                  </a:lnTo>
                  <a:lnTo>
                    <a:pt x="230" y="46"/>
                  </a:lnTo>
                  <a:lnTo>
                    <a:pt x="209" y="33"/>
                  </a:lnTo>
                  <a:lnTo>
                    <a:pt x="183" y="23"/>
                  </a:lnTo>
                  <a:lnTo>
                    <a:pt x="156" y="14"/>
                  </a:lnTo>
                  <a:lnTo>
                    <a:pt x="126" y="5"/>
                  </a:lnTo>
                  <a:lnTo>
                    <a:pt x="96" y="1"/>
                  </a:lnTo>
                  <a:lnTo>
                    <a:pt x="64" y="0"/>
                  </a:lnTo>
                  <a:lnTo>
                    <a:pt x="34" y="0"/>
                  </a:lnTo>
                  <a:lnTo>
                    <a:pt x="0" y="5"/>
                  </a:lnTo>
                  <a:lnTo>
                    <a:pt x="0" y="5"/>
                  </a:lnTo>
                  <a:lnTo>
                    <a:pt x="0" y="7"/>
                  </a:lnTo>
                  <a:lnTo>
                    <a:pt x="6" y="16"/>
                  </a:lnTo>
                  <a:lnTo>
                    <a:pt x="14" y="28"/>
                  </a:lnTo>
                  <a:lnTo>
                    <a:pt x="25" y="46"/>
                  </a:lnTo>
                  <a:lnTo>
                    <a:pt x="38" y="65"/>
                  </a:lnTo>
                  <a:lnTo>
                    <a:pt x="52" y="83"/>
                  </a:lnTo>
                  <a:lnTo>
                    <a:pt x="67" y="100"/>
                  </a:lnTo>
                  <a:lnTo>
                    <a:pt x="84" y="118"/>
                  </a:lnTo>
                  <a:lnTo>
                    <a:pt x="101" y="132"/>
                  </a:lnTo>
                  <a:lnTo>
                    <a:pt x="117" y="143"/>
                  </a:lnTo>
                  <a:lnTo>
                    <a:pt x="117" y="143"/>
                  </a:lnTo>
                  <a:lnTo>
                    <a:pt x="135" y="151"/>
                  </a:lnTo>
                  <a:lnTo>
                    <a:pt x="154" y="157"/>
                  </a:lnTo>
                  <a:lnTo>
                    <a:pt x="175" y="166"/>
                  </a:lnTo>
                  <a:lnTo>
                    <a:pt x="193" y="172"/>
                  </a:lnTo>
                  <a:lnTo>
                    <a:pt x="214" y="178"/>
                  </a:lnTo>
                  <a:lnTo>
                    <a:pt x="236" y="183"/>
                  </a:lnTo>
                  <a:lnTo>
                    <a:pt x="257" y="187"/>
                  </a:lnTo>
                  <a:lnTo>
                    <a:pt x="276" y="192"/>
                  </a:lnTo>
                  <a:lnTo>
                    <a:pt x="297" y="192"/>
                  </a:lnTo>
                  <a:lnTo>
                    <a:pt x="316" y="19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47" name="Freeform 1271"/>
            <p:cNvSpPr>
              <a:spLocks/>
            </p:cNvSpPr>
            <p:nvPr/>
          </p:nvSpPr>
          <p:spPr bwMode="auto">
            <a:xfrm>
              <a:off x="2238" y="2853"/>
              <a:ext cx="222" cy="92"/>
            </a:xfrm>
            <a:custGeom>
              <a:avLst/>
              <a:gdLst/>
              <a:ahLst/>
              <a:cxnLst>
                <a:cxn ang="0">
                  <a:pos x="218" y="85"/>
                </a:cxn>
                <a:cxn ang="0">
                  <a:pos x="187" y="76"/>
                </a:cxn>
                <a:cxn ang="0">
                  <a:pos x="159" y="67"/>
                </a:cxn>
                <a:cxn ang="0">
                  <a:pos x="132" y="59"/>
                </a:cxn>
                <a:cxn ang="0">
                  <a:pos x="107" y="48"/>
                </a:cxn>
                <a:cxn ang="0">
                  <a:pos x="86" y="40"/>
                </a:cxn>
                <a:cxn ang="0">
                  <a:pos x="63" y="32"/>
                </a:cxn>
                <a:cxn ang="0">
                  <a:pos x="43" y="23"/>
                </a:cxn>
                <a:cxn ang="0">
                  <a:pos x="27" y="15"/>
                </a:cxn>
                <a:cxn ang="0">
                  <a:pos x="13" y="6"/>
                </a:cxn>
                <a:cxn ang="0">
                  <a:pos x="0" y="0"/>
                </a:cxn>
                <a:cxn ang="0">
                  <a:pos x="0" y="0"/>
                </a:cxn>
                <a:cxn ang="0">
                  <a:pos x="13" y="6"/>
                </a:cxn>
                <a:cxn ang="0">
                  <a:pos x="27" y="15"/>
                </a:cxn>
                <a:cxn ang="0">
                  <a:pos x="43" y="25"/>
                </a:cxn>
                <a:cxn ang="0">
                  <a:pos x="63" y="36"/>
                </a:cxn>
                <a:cxn ang="0">
                  <a:pos x="84" y="46"/>
                </a:cxn>
                <a:cxn ang="0">
                  <a:pos x="105" y="57"/>
                </a:cxn>
                <a:cxn ang="0">
                  <a:pos x="130" y="67"/>
                </a:cxn>
                <a:cxn ang="0">
                  <a:pos x="155" y="76"/>
                </a:cxn>
                <a:cxn ang="0">
                  <a:pos x="182" y="87"/>
                </a:cxn>
                <a:cxn ang="0">
                  <a:pos x="214" y="95"/>
                </a:cxn>
                <a:cxn ang="0">
                  <a:pos x="218" y="85"/>
                </a:cxn>
              </a:cxnLst>
              <a:rect l="0" t="0" r="r" b="b"/>
              <a:pathLst>
                <a:path w="219" h="96">
                  <a:moveTo>
                    <a:pt x="218" y="85"/>
                  </a:moveTo>
                  <a:lnTo>
                    <a:pt x="187" y="76"/>
                  </a:lnTo>
                  <a:lnTo>
                    <a:pt x="159" y="67"/>
                  </a:lnTo>
                  <a:lnTo>
                    <a:pt x="132" y="59"/>
                  </a:lnTo>
                  <a:lnTo>
                    <a:pt x="107" y="48"/>
                  </a:lnTo>
                  <a:lnTo>
                    <a:pt x="86" y="40"/>
                  </a:lnTo>
                  <a:lnTo>
                    <a:pt x="63" y="32"/>
                  </a:lnTo>
                  <a:lnTo>
                    <a:pt x="43" y="23"/>
                  </a:lnTo>
                  <a:lnTo>
                    <a:pt x="27" y="15"/>
                  </a:lnTo>
                  <a:lnTo>
                    <a:pt x="13" y="6"/>
                  </a:lnTo>
                  <a:lnTo>
                    <a:pt x="0" y="0"/>
                  </a:lnTo>
                  <a:lnTo>
                    <a:pt x="0" y="0"/>
                  </a:lnTo>
                  <a:lnTo>
                    <a:pt x="13" y="6"/>
                  </a:lnTo>
                  <a:lnTo>
                    <a:pt x="27" y="15"/>
                  </a:lnTo>
                  <a:lnTo>
                    <a:pt x="43" y="25"/>
                  </a:lnTo>
                  <a:lnTo>
                    <a:pt x="63" y="36"/>
                  </a:lnTo>
                  <a:lnTo>
                    <a:pt x="84" y="46"/>
                  </a:lnTo>
                  <a:lnTo>
                    <a:pt x="105" y="57"/>
                  </a:lnTo>
                  <a:lnTo>
                    <a:pt x="130" y="67"/>
                  </a:lnTo>
                  <a:lnTo>
                    <a:pt x="155" y="76"/>
                  </a:lnTo>
                  <a:lnTo>
                    <a:pt x="182" y="87"/>
                  </a:lnTo>
                  <a:lnTo>
                    <a:pt x="214" y="95"/>
                  </a:lnTo>
                  <a:lnTo>
                    <a:pt x="218" y="85"/>
                  </a:lnTo>
                </a:path>
              </a:pathLst>
            </a:custGeom>
            <a:solidFill>
              <a:srgbClr val="7C6000"/>
            </a:solidFill>
            <a:ln w="9525" cap="rnd">
              <a:noFill/>
              <a:round/>
              <a:headEnd/>
              <a:tailEnd/>
            </a:ln>
            <a:effectLst/>
          </p:spPr>
          <p:txBody>
            <a:bodyPr/>
            <a:lstStyle/>
            <a:p>
              <a:pPr>
                <a:defRPr/>
              </a:pPr>
              <a:endParaRPr lang="en-US" dirty="0"/>
            </a:p>
          </p:txBody>
        </p:sp>
        <p:sp>
          <p:nvSpPr>
            <p:cNvPr id="248" name="Freeform 1272"/>
            <p:cNvSpPr>
              <a:spLocks/>
            </p:cNvSpPr>
            <p:nvPr/>
          </p:nvSpPr>
          <p:spPr bwMode="auto">
            <a:xfrm>
              <a:off x="2260" y="2676"/>
              <a:ext cx="324" cy="277"/>
            </a:xfrm>
            <a:custGeom>
              <a:avLst/>
              <a:gdLst/>
              <a:ahLst/>
              <a:cxnLst>
                <a:cxn ang="0">
                  <a:pos x="295" y="277"/>
                </a:cxn>
                <a:cxn ang="0">
                  <a:pos x="277" y="274"/>
                </a:cxn>
                <a:cxn ang="0">
                  <a:pos x="258" y="271"/>
                </a:cxn>
                <a:cxn ang="0">
                  <a:pos x="235" y="264"/>
                </a:cxn>
                <a:cxn ang="0">
                  <a:pos x="214" y="256"/>
                </a:cxn>
                <a:cxn ang="0">
                  <a:pos x="189" y="247"/>
                </a:cxn>
                <a:cxn ang="0">
                  <a:pos x="164" y="237"/>
                </a:cxn>
                <a:cxn ang="0">
                  <a:pos x="141" y="223"/>
                </a:cxn>
                <a:cxn ang="0">
                  <a:pos x="115" y="205"/>
                </a:cxn>
                <a:cxn ang="0">
                  <a:pos x="94" y="186"/>
                </a:cxn>
                <a:cxn ang="0">
                  <a:pos x="73" y="165"/>
                </a:cxn>
                <a:cxn ang="0">
                  <a:pos x="73" y="165"/>
                </a:cxn>
                <a:cxn ang="0">
                  <a:pos x="56" y="142"/>
                </a:cxn>
                <a:cxn ang="0">
                  <a:pos x="41" y="122"/>
                </a:cxn>
                <a:cxn ang="0">
                  <a:pos x="30" y="104"/>
                </a:cxn>
                <a:cxn ang="0">
                  <a:pos x="23" y="85"/>
                </a:cxn>
                <a:cxn ang="0">
                  <a:pos x="16" y="69"/>
                </a:cxn>
                <a:cxn ang="0">
                  <a:pos x="9" y="53"/>
                </a:cxn>
                <a:cxn ang="0">
                  <a:pos x="7" y="39"/>
                </a:cxn>
                <a:cxn ang="0">
                  <a:pos x="3" y="27"/>
                </a:cxn>
                <a:cxn ang="0">
                  <a:pos x="1" y="14"/>
                </a:cxn>
                <a:cxn ang="0">
                  <a:pos x="0" y="2"/>
                </a:cxn>
                <a:cxn ang="0">
                  <a:pos x="0" y="2"/>
                </a:cxn>
                <a:cxn ang="0">
                  <a:pos x="1" y="2"/>
                </a:cxn>
                <a:cxn ang="0">
                  <a:pos x="7" y="2"/>
                </a:cxn>
                <a:cxn ang="0">
                  <a:pos x="18" y="2"/>
                </a:cxn>
                <a:cxn ang="0">
                  <a:pos x="33" y="0"/>
                </a:cxn>
                <a:cxn ang="0">
                  <a:pos x="48" y="2"/>
                </a:cxn>
                <a:cxn ang="0">
                  <a:pos x="67" y="2"/>
                </a:cxn>
                <a:cxn ang="0">
                  <a:pos x="83" y="5"/>
                </a:cxn>
                <a:cxn ang="0">
                  <a:pos x="102" y="9"/>
                </a:cxn>
                <a:cxn ang="0">
                  <a:pos x="120" y="18"/>
                </a:cxn>
                <a:cxn ang="0">
                  <a:pos x="136" y="27"/>
                </a:cxn>
                <a:cxn ang="0">
                  <a:pos x="136" y="27"/>
                </a:cxn>
                <a:cxn ang="0">
                  <a:pos x="153" y="39"/>
                </a:cxn>
                <a:cxn ang="0">
                  <a:pos x="170" y="51"/>
                </a:cxn>
                <a:cxn ang="0">
                  <a:pos x="189" y="69"/>
                </a:cxn>
                <a:cxn ang="0">
                  <a:pos x="208" y="85"/>
                </a:cxn>
                <a:cxn ang="0">
                  <a:pos x="226" y="106"/>
                </a:cxn>
                <a:cxn ang="0">
                  <a:pos x="248" y="127"/>
                </a:cxn>
                <a:cxn ang="0">
                  <a:pos x="267" y="152"/>
                </a:cxn>
                <a:cxn ang="0">
                  <a:pos x="286" y="182"/>
                </a:cxn>
                <a:cxn ang="0">
                  <a:pos x="305" y="216"/>
                </a:cxn>
                <a:cxn ang="0">
                  <a:pos x="325" y="249"/>
                </a:cxn>
                <a:cxn ang="0">
                  <a:pos x="295" y="277"/>
                </a:cxn>
              </a:cxnLst>
              <a:rect l="0" t="0" r="r" b="b"/>
              <a:pathLst>
                <a:path w="326" h="278">
                  <a:moveTo>
                    <a:pt x="295" y="277"/>
                  </a:moveTo>
                  <a:lnTo>
                    <a:pt x="277" y="274"/>
                  </a:lnTo>
                  <a:lnTo>
                    <a:pt x="258" y="271"/>
                  </a:lnTo>
                  <a:lnTo>
                    <a:pt x="235" y="264"/>
                  </a:lnTo>
                  <a:lnTo>
                    <a:pt x="214" y="256"/>
                  </a:lnTo>
                  <a:lnTo>
                    <a:pt x="189" y="247"/>
                  </a:lnTo>
                  <a:lnTo>
                    <a:pt x="164" y="237"/>
                  </a:lnTo>
                  <a:lnTo>
                    <a:pt x="141" y="223"/>
                  </a:lnTo>
                  <a:lnTo>
                    <a:pt x="115" y="205"/>
                  </a:lnTo>
                  <a:lnTo>
                    <a:pt x="94" y="186"/>
                  </a:lnTo>
                  <a:lnTo>
                    <a:pt x="73" y="165"/>
                  </a:lnTo>
                  <a:lnTo>
                    <a:pt x="73" y="165"/>
                  </a:lnTo>
                  <a:lnTo>
                    <a:pt x="56" y="142"/>
                  </a:lnTo>
                  <a:lnTo>
                    <a:pt x="41" y="122"/>
                  </a:lnTo>
                  <a:lnTo>
                    <a:pt x="30" y="104"/>
                  </a:lnTo>
                  <a:lnTo>
                    <a:pt x="23" y="85"/>
                  </a:lnTo>
                  <a:lnTo>
                    <a:pt x="16" y="69"/>
                  </a:lnTo>
                  <a:lnTo>
                    <a:pt x="9" y="53"/>
                  </a:lnTo>
                  <a:lnTo>
                    <a:pt x="7" y="39"/>
                  </a:lnTo>
                  <a:lnTo>
                    <a:pt x="3" y="27"/>
                  </a:lnTo>
                  <a:lnTo>
                    <a:pt x="1" y="14"/>
                  </a:lnTo>
                  <a:lnTo>
                    <a:pt x="0" y="2"/>
                  </a:lnTo>
                  <a:lnTo>
                    <a:pt x="0" y="2"/>
                  </a:lnTo>
                  <a:lnTo>
                    <a:pt x="1" y="2"/>
                  </a:lnTo>
                  <a:lnTo>
                    <a:pt x="7" y="2"/>
                  </a:lnTo>
                  <a:lnTo>
                    <a:pt x="18" y="2"/>
                  </a:lnTo>
                  <a:lnTo>
                    <a:pt x="33" y="0"/>
                  </a:lnTo>
                  <a:lnTo>
                    <a:pt x="48" y="2"/>
                  </a:lnTo>
                  <a:lnTo>
                    <a:pt x="67" y="2"/>
                  </a:lnTo>
                  <a:lnTo>
                    <a:pt x="83" y="5"/>
                  </a:lnTo>
                  <a:lnTo>
                    <a:pt x="102" y="9"/>
                  </a:lnTo>
                  <a:lnTo>
                    <a:pt x="120" y="18"/>
                  </a:lnTo>
                  <a:lnTo>
                    <a:pt x="136" y="27"/>
                  </a:lnTo>
                  <a:lnTo>
                    <a:pt x="136" y="27"/>
                  </a:lnTo>
                  <a:lnTo>
                    <a:pt x="153" y="39"/>
                  </a:lnTo>
                  <a:lnTo>
                    <a:pt x="170" y="51"/>
                  </a:lnTo>
                  <a:lnTo>
                    <a:pt x="189" y="69"/>
                  </a:lnTo>
                  <a:lnTo>
                    <a:pt x="208" y="85"/>
                  </a:lnTo>
                  <a:lnTo>
                    <a:pt x="226" y="106"/>
                  </a:lnTo>
                  <a:lnTo>
                    <a:pt x="248" y="127"/>
                  </a:lnTo>
                  <a:lnTo>
                    <a:pt x="267" y="152"/>
                  </a:lnTo>
                  <a:lnTo>
                    <a:pt x="286" y="182"/>
                  </a:lnTo>
                  <a:lnTo>
                    <a:pt x="305" y="216"/>
                  </a:lnTo>
                  <a:lnTo>
                    <a:pt x="325" y="249"/>
                  </a:lnTo>
                  <a:lnTo>
                    <a:pt x="295" y="277"/>
                  </a:lnTo>
                </a:path>
              </a:pathLst>
            </a:custGeom>
            <a:solidFill>
              <a:srgbClr val="FFD80F"/>
            </a:solidFill>
            <a:ln w="9525" cap="rnd">
              <a:noFill/>
              <a:round/>
              <a:headEnd/>
              <a:tailEnd/>
            </a:ln>
            <a:effectLst/>
          </p:spPr>
          <p:txBody>
            <a:bodyPr/>
            <a:lstStyle/>
            <a:p>
              <a:pPr>
                <a:defRPr/>
              </a:pPr>
              <a:endParaRPr lang="en-US" dirty="0"/>
            </a:p>
          </p:txBody>
        </p:sp>
        <p:sp>
          <p:nvSpPr>
            <p:cNvPr id="249" name="Freeform 1273"/>
            <p:cNvSpPr>
              <a:spLocks/>
            </p:cNvSpPr>
            <p:nvPr/>
          </p:nvSpPr>
          <p:spPr bwMode="auto">
            <a:xfrm>
              <a:off x="2260" y="2676"/>
              <a:ext cx="324" cy="277"/>
            </a:xfrm>
            <a:custGeom>
              <a:avLst/>
              <a:gdLst/>
              <a:ahLst/>
              <a:cxnLst>
                <a:cxn ang="0">
                  <a:pos x="295" y="277"/>
                </a:cxn>
                <a:cxn ang="0">
                  <a:pos x="277" y="274"/>
                </a:cxn>
                <a:cxn ang="0">
                  <a:pos x="258" y="271"/>
                </a:cxn>
                <a:cxn ang="0">
                  <a:pos x="235" y="264"/>
                </a:cxn>
                <a:cxn ang="0">
                  <a:pos x="214" y="256"/>
                </a:cxn>
                <a:cxn ang="0">
                  <a:pos x="189" y="247"/>
                </a:cxn>
                <a:cxn ang="0">
                  <a:pos x="164" y="237"/>
                </a:cxn>
                <a:cxn ang="0">
                  <a:pos x="141" y="223"/>
                </a:cxn>
                <a:cxn ang="0">
                  <a:pos x="115" y="205"/>
                </a:cxn>
                <a:cxn ang="0">
                  <a:pos x="94" y="186"/>
                </a:cxn>
                <a:cxn ang="0">
                  <a:pos x="73" y="165"/>
                </a:cxn>
                <a:cxn ang="0">
                  <a:pos x="73" y="165"/>
                </a:cxn>
                <a:cxn ang="0">
                  <a:pos x="56" y="142"/>
                </a:cxn>
                <a:cxn ang="0">
                  <a:pos x="41" y="122"/>
                </a:cxn>
                <a:cxn ang="0">
                  <a:pos x="30" y="104"/>
                </a:cxn>
                <a:cxn ang="0">
                  <a:pos x="23" y="85"/>
                </a:cxn>
                <a:cxn ang="0">
                  <a:pos x="16" y="69"/>
                </a:cxn>
                <a:cxn ang="0">
                  <a:pos x="9" y="53"/>
                </a:cxn>
                <a:cxn ang="0">
                  <a:pos x="7" y="39"/>
                </a:cxn>
                <a:cxn ang="0">
                  <a:pos x="3" y="27"/>
                </a:cxn>
                <a:cxn ang="0">
                  <a:pos x="1" y="14"/>
                </a:cxn>
                <a:cxn ang="0">
                  <a:pos x="0" y="2"/>
                </a:cxn>
                <a:cxn ang="0">
                  <a:pos x="0" y="2"/>
                </a:cxn>
                <a:cxn ang="0">
                  <a:pos x="1" y="2"/>
                </a:cxn>
                <a:cxn ang="0">
                  <a:pos x="7" y="2"/>
                </a:cxn>
                <a:cxn ang="0">
                  <a:pos x="18" y="2"/>
                </a:cxn>
                <a:cxn ang="0">
                  <a:pos x="33" y="0"/>
                </a:cxn>
                <a:cxn ang="0">
                  <a:pos x="48" y="2"/>
                </a:cxn>
                <a:cxn ang="0">
                  <a:pos x="67" y="2"/>
                </a:cxn>
                <a:cxn ang="0">
                  <a:pos x="83" y="5"/>
                </a:cxn>
                <a:cxn ang="0">
                  <a:pos x="102" y="9"/>
                </a:cxn>
                <a:cxn ang="0">
                  <a:pos x="120" y="18"/>
                </a:cxn>
                <a:cxn ang="0">
                  <a:pos x="136" y="27"/>
                </a:cxn>
                <a:cxn ang="0">
                  <a:pos x="136" y="27"/>
                </a:cxn>
                <a:cxn ang="0">
                  <a:pos x="153" y="39"/>
                </a:cxn>
                <a:cxn ang="0">
                  <a:pos x="170" y="51"/>
                </a:cxn>
                <a:cxn ang="0">
                  <a:pos x="189" y="69"/>
                </a:cxn>
                <a:cxn ang="0">
                  <a:pos x="208" y="85"/>
                </a:cxn>
                <a:cxn ang="0">
                  <a:pos x="226" y="106"/>
                </a:cxn>
                <a:cxn ang="0">
                  <a:pos x="248" y="127"/>
                </a:cxn>
                <a:cxn ang="0">
                  <a:pos x="267" y="152"/>
                </a:cxn>
                <a:cxn ang="0">
                  <a:pos x="286" y="182"/>
                </a:cxn>
                <a:cxn ang="0">
                  <a:pos x="305" y="216"/>
                </a:cxn>
                <a:cxn ang="0">
                  <a:pos x="325" y="249"/>
                </a:cxn>
              </a:cxnLst>
              <a:rect l="0" t="0" r="r" b="b"/>
              <a:pathLst>
                <a:path w="326" h="278">
                  <a:moveTo>
                    <a:pt x="295" y="277"/>
                  </a:moveTo>
                  <a:lnTo>
                    <a:pt x="277" y="274"/>
                  </a:lnTo>
                  <a:lnTo>
                    <a:pt x="258" y="271"/>
                  </a:lnTo>
                  <a:lnTo>
                    <a:pt x="235" y="264"/>
                  </a:lnTo>
                  <a:lnTo>
                    <a:pt x="214" y="256"/>
                  </a:lnTo>
                  <a:lnTo>
                    <a:pt x="189" y="247"/>
                  </a:lnTo>
                  <a:lnTo>
                    <a:pt x="164" y="237"/>
                  </a:lnTo>
                  <a:lnTo>
                    <a:pt x="141" y="223"/>
                  </a:lnTo>
                  <a:lnTo>
                    <a:pt x="115" y="205"/>
                  </a:lnTo>
                  <a:lnTo>
                    <a:pt x="94" y="186"/>
                  </a:lnTo>
                  <a:lnTo>
                    <a:pt x="73" y="165"/>
                  </a:lnTo>
                  <a:lnTo>
                    <a:pt x="73" y="165"/>
                  </a:lnTo>
                  <a:lnTo>
                    <a:pt x="56" y="142"/>
                  </a:lnTo>
                  <a:lnTo>
                    <a:pt x="41" y="122"/>
                  </a:lnTo>
                  <a:lnTo>
                    <a:pt x="30" y="104"/>
                  </a:lnTo>
                  <a:lnTo>
                    <a:pt x="23" y="85"/>
                  </a:lnTo>
                  <a:lnTo>
                    <a:pt x="16" y="69"/>
                  </a:lnTo>
                  <a:lnTo>
                    <a:pt x="9" y="53"/>
                  </a:lnTo>
                  <a:lnTo>
                    <a:pt x="7" y="39"/>
                  </a:lnTo>
                  <a:lnTo>
                    <a:pt x="3" y="27"/>
                  </a:lnTo>
                  <a:lnTo>
                    <a:pt x="1" y="14"/>
                  </a:lnTo>
                  <a:lnTo>
                    <a:pt x="0" y="2"/>
                  </a:lnTo>
                  <a:lnTo>
                    <a:pt x="0" y="2"/>
                  </a:lnTo>
                  <a:lnTo>
                    <a:pt x="1" y="2"/>
                  </a:lnTo>
                  <a:lnTo>
                    <a:pt x="7" y="2"/>
                  </a:lnTo>
                  <a:lnTo>
                    <a:pt x="18" y="2"/>
                  </a:lnTo>
                  <a:lnTo>
                    <a:pt x="33" y="0"/>
                  </a:lnTo>
                  <a:lnTo>
                    <a:pt x="48" y="2"/>
                  </a:lnTo>
                  <a:lnTo>
                    <a:pt x="67" y="2"/>
                  </a:lnTo>
                  <a:lnTo>
                    <a:pt x="83" y="5"/>
                  </a:lnTo>
                  <a:lnTo>
                    <a:pt x="102" y="9"/>
                  </a:lnTo>
                  <a:lnTo>
                    <a:pt x="120" y="18"/>
                  </a:lnTo>
                  <a:lnTo>
                    <a:pt x="136" y="27"/>
                  </a:lnTo>
                  <a:lnTo>
                    <a:pt x="136" y="27"/>
                  </a:lnTo>
                  <a:lnTo>
                    <a:pt x="153" y="39"/>
                  </a:lnTo>
                  <a:lnTo>
                    <a:pt x="170" y="51"/>
                  </a:lnTo>
                  <a:lnTo>
                    <a:pt x="189" y="69"/>
                  </a:lnTo>
                  <a:lnTo>
                    <a:pt x="208" y="85"/>
                  </a:lnTo>
                  <a:lnTo>
                    <a:pt x="226" y="106"/>
                  </a:lnTo>
                  <a:lnTo>
                    <a:pt x="248" y="127"/>
                  </a:lnTo>
                  <a:lnTo>
                    <a:pt x="267" y="152"/>
                  </a:lnTo>
                  <a:lnTo>
                    <a:pt x="286" y="182"/>
                  </a:lnTo>
                  <a:lnTo>
                    <a:pt x="305" y="216"/>
                  </a:lnTo>
                  <a:lnTo>
                    <a:pt x="325" y="24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50" name="Freeform 1274"/>
            <p:cNvSpPr>
              <a:spLocks/>
            </p:cNvSpPr>
            <p:nvPr/>
          </p:nvSpPr>
          <p:spPr bwMode="auto">
            <a:xfrm>
              <a:off x="2337" y="2745"/>
              <a:ext cx="197" cy="176"/>
            </a:xfrm>
            <a:custGeom>
              <a:avLst/>
              <a:gdLst/>
              <a:ahLst/>
              <a:cxnLst>
                <a:cxn ang="0">
                  <a:pos x="190" y="168"/>
                </a:cxn>
                <a:cxn ang="0">
                  <a:pos x="169" y="154"/>
                </a:cxn>
                <a:cxn ang="0">
                  <a:pos x="144" y="138"/>
                </a:cxn>
                <a:cxn ang="0">
                  <a:pos x="124" y="119"/>
                </a:cxn>
                <a:cxn ang="0">
                  <a:pos x="101" y="103"/>
                </a:cxn>
                <a:cxn ang="0">
                  <a:pos x="80" y="83"/>
                </a:cxn>
                <a:cxn ang="0">
                  <a:pos x="59" y="64"/>
                </a:cxn>
                <a:cxn ang="0">
                  <a:pos x="40" y="46"/>
                </a:cxn>
                <a:cxn ang="0">
                  <a:pos x="25" y="29"/>
                </a:cxn>
                <a:cxn ang="0">
                  <a:pos x="10" y="12"/>
                </a:cxn>
                <a:cxn ang="0">
                  <a:pos x="0" y="0"/>
                </a:cxn>
                <a:cxn ang="0">
                  <a:pos x="0" y="0"/>
                </a:cxn>
                <a:cxn ang="0">
                  <a:pos x="10" y="12"/>
                </a:cxn>
                <a:cxn ang="0">
                  <a:pos x="23" y="29"/>
                </a:cxn>
                <a:cxn ang="0">
                  <a:pos x="38" y="48"/>
                </a:cxn>
                <a:cxn ang="0">
                  <a:pos x="57" y="67"/>
                </a:cxn>
                <a:cxn ang="0">
                  <a:pos x="75" y="85"/>
                </a:cxn>
                <a:cxn ang="0">
                  <a:pos x="96" y="106"/>
                </a:cxn>
                <a:cxn ang="0">
                  <a:pos x="118" y="126"/>
                </a:cxn>
                <a:cxn ang="0">
                  <a:pos x="139" y="145"/>
                </a:cxn>
                <a:cxn ang="0">
                  <a:pos x="160" y="159"/>
                </a:cxn>
                <a:cxn ang="0">
                  <a:pos x="181" y="175"/>
                </a:cxn>
                <a:cxn ang="0">
                  <a:pos x="190" y="168"/>
                </a:cxn>
              </a:cxnLst>
              <a:rect l="0" t="0" r="r" b="b"/>
              <a:pathLst>
                <a:path w="191" h="176">
                  <a:moveTo>
                    <a:pt x="190" y="168"/>
                  </a:moveTo>
                  <a:lnTo>
                    <a:pt x="169" y="154"/>
                  </a:lnTo>
                  <a:lnTo>
                    <a:pt x="144" y="138"/>
                  </a:lnTo>
                  <a:lnTo>
                    <a:pt x="124" y="119"/>
                  </a:lnTo>
                  <a:lnTo>
                    <a:pt x="101" y="103"/>
                  </a:lnTo>
                  <a:lnTo>
                    <a:pt x="80" y="83"/>
                  </a:lnTo>
                  <a:lnTo>
                    <a:pt x="59" y="64"/>
                  </a:lnTo>
                  <a:lnTo>
                    <a:pt x="40" y="46"/>
                  </a:lnTo>
                  <a:lnTo>
                    <a:pt x="25" y="29"/>
                  </a:lnTo>
                  <a:lnTo>
                    <a:pt x="10" y="12"/>
                  </a:lnTo>
                  <a:lnTo>
                    <a:pt x="0" y="0"/>
                  </a:lnTo>
                  <a:lnTo>
                    <a:pt x="0" y="0"/>
                  </a:lnTo>
                  <a:lnTo>
                    <a:pt x="10" y="12"/>
                  </a:lnTo>
                  <a:lnTo>
                    <a:pt x="23" y="29"/>
                  </a:lnTo>
                  <a:lnTo>
                    <a:pt x="38" y="48"/>
                  </a:lnTo>
                  <a:lnTo>
                    <a:pt x="57" y="67"/>
                  </a:lnTo>
                  <a:lnTo>
                    <a:pt x="75" y="85"/>
                  </a:lnTo>
                  <a:lnTo>
                    <a:pt x="96" y="106"/>
                  </a:lnTo>
                  <a:lnTo>
                    <a:pt x="118" y="126"/>
                  </a:lnTo>
                  <a:lnTo>
                    <a:pt x="139" y="145"/>
                  </a:lnTo>
                  <a:lnTo>
                    <a:pt x="160" y="159"/>
                  </a:lnTo>
                  <a:lnTo>
                    <a:pt x="181" y="175"/>
                  </a:lnTo>
                  <a:lnTo>
                    <a:pt x="190" y="168"/>
                  </a:lnTo>
                </a:path>
              </a:pathLst>
            </a:custGeom>
            <a:solidFill>
              <a:srgbClr val="7C6000"/>
            </a:solidFill>
            <a:ln w="9525" cap="rnd">
              <a:noFill/>
              <a:round/>
              <a:headEnd/>
              <a:tailEnd/>
            </a:ln>
            <a:effectLst/>
          </p:spPr>
          <p:txBody>
            <a:bodyPr/>
            <a:lstStyle/>
            <a:p>
              <a:pPr>
                <a:defRPr/>
              </a:pPr>
              <a:endParaRPr lang="en-US" dirty="0"/>
            </a:p>
          </p:txBody>
        </p:sp>
        <p:sp>
          <p:nvSpPr>
            <p:cNvPr id="251" name="Freeform 1275"/>
            <p:cNvSpPr>
              <a:spLocks/>
            </p:cNvSpPr>
            <p:nvPr/>
          </p:nvSpPr>
          <p:spPr bwMode="auto">
            <a:xfrm>
              <a:off x="2425" y="2553"/>
              <a:ext cx="235" cy="415"/>
            </a:xfrm>
            <a:custGeom>
              <a:avLst/>
              <a:gdLst/>
              <a:ahLst/>
              <a:cxnLst>
                <a:cxn ang="0">
                  <a:pos x="210" y="412"/>
                </a:cxn>
                <a:cxn ang="0">
                  <a:pos x="194" y="401"/>
                </a:cxn>
                <a:cxn ang="0">
                  <a:pos x="175" y="391"/>
                </a:cxn>
                <a:cxn ang="0">
                  <a:pos x="152" y="375"/>
                </a:cxn>
                <a:cxn ang="0">
                  <a:pos x="131" y="361"/>
                </a:cxn>
                <a:cxn ang="0">
                  <a:pos x="108" y="343"/>
                </a:cxn>
                <a:cxn ang="0">
                  <a:pos x="86" y="327"/>
                </a:cxn>
                <a:cxn ang="0">
                  <a:pos x="67" y="308"/>
                </a:cxn>
                <a:cxn ang="0">
                  <a:pos x="50" y="290"/>
                </a:cxn>
                <a:cxn ang="0">
                  <a:pos x="35" y="269"/>
                </a:cxn>
                <a:cxn ang="0">
                  <a:pos x="25" y="247"/>
                </a:cxn>
                <a:cxn ang="0">
                  <a:pos x="25" y="247"/>
                </a:cxn>
                <a:cxn ang="0">
                  <a:pos x="16" y="224"/>
                </a:cxn>
                <a:cxn ang="0">
                  <a:pos x="9" y="201"/>
                </a:cxn>
                <a:cxn ang="0">
                  <a:pos x="6" y="173"/>
                </a:cxn>
                <a:cxn ang="0">
                  <a:pos x="4" y="148"/>
                </a:cxn>
                <a:cxn ang="0">
                  <a:pos x="2" y="121"/>
                </a:cxn>
                <a:cxn ang="0">
                  <a:pos x="0" y="94"/>
                </a:cxn>
                <a:cxn ang="0">
                  <a:pos x="0" y="67"/>
                </a:cxn>
                <a:cxn ang="0">
                  <a:pos x="2" y="41"/>
                </a:cxn>
                <a:cxn ang="0">
                  <a:pos x="2" y="18"/>
                </a:cxn>
                <a:cxn ang="0">
                  <a:pos x="6" y="0"/>
                </a:cxn>
                <a:cxn ang="0">
                  <a:pos x="6" y="0"/>
                </a:cxn>
                <a:cxn ang="0">
                  <a:pos x="9" y="1"/>
                </a:cxn>
                <a:cxn ang="0">
                  <a:pos x="18" y="12"/>
                </a:cxn>
                <a:cxn ang="0">
                  <a:pos x="33" y="28"/>
                </a:cxn>
                <a:cxn ang="0">
                  <a:pos x="50" y="48"/>
                </a:cxn>
                <a:cxn ang="0">
                  <a:pos x="67" y="71"/>
                </a:cxn>
                <a:cxn ang="0">
                  <a:pos x="88" y="94"/>
                </a:cxn>
                <a:cxn ang="0">
                  <a:pos x="105" y="119"/>
                </a:cxn>
                <a:cxn ang="0">
                  <a:pos x="122" y="142"/>
                </a:cxn>
                <a:cxn ang="0">
                  <a:pos x="134" y="163"/>
                </a:cxn>
                <a:cxn ang="0">
                  <a:pos x="143" y="180"/>
                </a:cxn>
                <a:cxn ang="0">
                  <a:pos x="143" y="180"/>
                </a:cxn>
                <a:cxn ang="0">
                  <a:pos x="150" y="196"/>
                </a:cxn>
                <a:cxn ang="0">
                  <a:pos x="158" y="216"/>
                </a:cxn>
                <a:cxn ang="0">
                  <a:pos x="166" y="237"/>
                </a:cxn>
                <a:cxn ang="0">
                  <a:pos x="177" y="258"/>
                </a:cxn>
                <a:cxn ang="0">
                  <a:pos x="187" y="279"/>
                </a:cxn>
                <a:cxn ang="0">
                  <a:pos x="198" y="297"/>
                </a:cxn>
                <a:cxn ang="0">
                  <a:pos x="208" y="318"/>
                </a:cxn>
                <a:cxn ang="0">
                  <a:pos x="217" y="336"/>
                </a:cxn>
                <a:cxn ang="0">
                  <a:pos x="226" y="352"/>
                </a:cxn>
                <a:cxn ang="0">
                  <a:pos x="234" y="366"/>
                </a:cxn>
                <a:cxn ang="0">
                  <a:pos x="210" y="412"/>
                </a:cxn>
              </a:cxnLst>
              <a:rect l="0" t="0" r="r" b="b"/>
              <a:pathLst>
                <a:path w="235" h="413">
                  <a:moveTo>
                    <a:pt x="210" y="412"/>
                  </a:moveTo>
                  <a:lnTo>
                    <a:pt x="194" y="401"/>
                  </a:lnTo>
                  <a:lnTo>
                    <a:pt x="175" y="391"/>
                  </a:lnTo>
                  <a:lnTo>
                    <a:pt x="152" y="375"/>
                  </a:lnTo>
                  <a:lnTo>
                    <a:pt x="131" y="361"/>
                  </a:lnTo>
                  <a:lnTo>
                    <a:pt x="108" y="343"/>
                  </a:lnTo>
                  <a:lnTo>
                    <a:pt x="86" y="327"/>
                  </a:lnTo>
                  <a:lnTo>
                    <a:pt x="67" y="308"/>
                  </a:lnTo>
                  <a:lnTo>
                    <a:pt x="50" y="290"/>
                  </a:lnTo>
                  <a:lnTo>
                    <a:pt x="35" y="269"/>
                  </a:lnTo>
                  <a:lnTo>
                    <a:pt x="25" y="247"/>
                  </a:lnTo>
                  <a:lnTo>
                    <a:pt x="25" y="247"/>
                  </a:lnTo>
                  <a:lnTo>
                    <a:pt x="16" y="224"/>
                  </a:lnTo>
                  <a:lnTo>
                    <a:pt x="9" y="201"/>
                  </a:lnTo>
                  <a:lnTo>
                    <a:pt x="6" y="173"/>
                  </a:lnTo>
                  <a:lnTo>
                    <a:pt x="4" y="148"/>
                  </a:lnTo>
                  <a:lnTo>
                    <a:pt x="2" y="121"/>
                  </a:lnTo>
                  <a:lnTo>
                    <a:pt x="0" y="94"/>
                  </a:lnTo>
                  <a:lnTo>
                    <a:pt x="0" y="67"/>
                  </a:lnTo>
                  <a:lnTo>
                    <a:pt x="2" y="41"/>
                  </a:lnTo>
                  <a:lnTo>
                    <a:pt x="2" y="18"/>
                  </a:lnTo>
                  <a:lnTo>
                    <a:pt x="6" y="0"/>
                  </a:lnTo>
                  <a:lnTo>
                    <a:pt x="6" y="0"/>
                  </a:lnTo>
                  <a:lnTo>
                    <a:pt x="9" y="1"/>
                  </a:lnTo>
                  <a:lnTo>
                    <a:pt x="18" y="12"/>
                  </a:lnTo>
                  <a:lnTo>
                    <a:pt x="33" y="28"/>
                  </a:lnTo>
                  <a:lnTo>
                    <a:pt x="50" y="48"/>
                  </a:lnTo>
                  <a:lnTo>
                    <a:pt x="67" y="71"/>
                  </a:lnTo>
                  <a:lnTo>
                    <a:pt x="88" y="94"/>
                  </a:lnTo>
                  <a:lnTo>
                    <a:pt x="105" y="119"/>
                  </a:lnTo>
                  <a:lnTo>
                    <a:pt x="122" y="142"/>
                  </a:lnTo>
                  <a:lnTo>
                    <a:pt x="134" y="163"/>
                  </a:lnTo>
                  <a:lnTo>
                    <a:pt x="143" y="180"/>
                  </a:lnTo>
                  <a:lnTo>
                    <a:pt x="143" y="180"/>
                  </a:lnTo>
                  <a:lnTo>
                    <a:pt x="150" y="196"/>
                  </a:lnTo>
                  <a:lnTo>
                    <a:pt x="158" y="216"/>
                  </a:lnTo>
                  <a:lnTo>
                    <a:pt x="166" y="237"/>
                  </a:lnTo>
                  <a:lnTo>
                    <a:pt x="177" y="258"/>
                  </a:lnTo>
                  <a:lnTo>
                    <a:pt x="187" y="279"/>
                  </a:lnTo>
                  <a:lnTo>
                    <a:pt x="198" y="297"/>
                  </a:lnTo>
                  <a:lnTo>
                    <a:pt x="208" y="318"/>
                  </a:lnTo>
                  <a:lnTo>
                    <a:pt x="217" y="336"/>
                  </a:lnTo>
                  <a:lnTo>
                    <a:pt x="226" y="352"/>
                  </a:lnTo>
                  <a:lnTo>
                    <a:pt x="234" y="366"/>
                  </a:lnTo>
                  <a:lnTo>
                    <a:pt x="210" y="412"/>
                  </a:lnTo>
                </a:path>
              </a:pathLst>
            </a:custGeom>
            <a:solidFill>
              <a:srgbClr val="FFD80F"/>
            </a:solidFill>
            <a:ln w="9525" cap="rnd">
              <a:noFill/>
              <a:round/>
              <a:headEnd/>
              <a:tailEnd/>
            </a:ln>
            <a:effectLst/>
          </p:spPr>
          <p:txBody>
            <a:bodyPr/>
            <a:lstStyle/>
            <a:p>
              <a:pPr>
                <a:defRPr/>
              </a:pPr>
              <a:endParaRPr lang="en-US" dirty="0"/>
            </a:p>
          </p:txBody>
        </p:sp>
        <p:sp>
          <p:nvSpPr>
            <p:cNvPr id="252" name="Freeform 1276"/>
            <p:cNvSpPr>
              <a:spLocks/>
            </p:cNvSpPr>
            <p:nvPr/>
          </p:nvSpPr>
          <p:spPr bwMode="auto">
            <a:xfrm>
              <a:off x="2425" y="2553"/>
              <a:ext cx="235" cy="415"/>
            </a:xfrm>
            <a:custGeom>
              <a:avLst/>
              <a:gdLst/>
              <a:ahLst/>
              <a:cxnLst>
                <a:cxn ang="0">
                  <a:pos x="210" y="412"/>
                </a:cxn>
                <a:cxn ang="0">
                  <a:pos x="194" y="401"/>
                </a:cxn>
                <a:cxn ang="0">
                  <a:pos x="175" y="391"/>
                </a:cxn>
                <a:cxn ang="0">
                  <a:pos x="152" y="375"/>
                </a:cxn>
                <a:cxn ang="0">
                  <a:pos x="131" y="361"/>
                </a:cxn>
                <a:cxn ang="0">
                  <a:pos x="108" y="343"/>
                </a:cxn>
                <a:cxn ang="0">
                  <a:pos x="86" y="327"/>
                </a:cxn>
                <a:cxn ang="0">
                  <a:pos x="67" y="308"/>
                </a:cxn>
                <a:cxn ang="0">
                  <a:pos x="50" y="290"/>
                </a:cxn>
                <a:cxn ang="0">
                  <a:pos x="35" y="269"/>
                </a:cxn>
                <a:cxn ang="0">
                  <a:pos x="25" y="247"/>
                </a:cxn>
                <a:cxn ang="0">
                  <a:pos x="25" y="247"/>
                </a:cxn>
                <a:cxn ang="0">
                  <a:pos x="16" y="224"/>
                </a:cxn>
                <a:cxn ang="0">
                  <a:pos x="9" y="201"/>
                </a:cxn>
                <a:cxn ang="0">
                  <a:pos x="6" y="173"/>
                </a:cxn>
                <a:cxn ang="0">
                  <a:pos x="4" y="148"/>
                </a:cxn>
                <a:cxn ang="0">
                  <a:pos x="2" y="121"/>
                </a:cxn>
                <a:cxn ang="0">
                  <a:pos x="0" y="94"/>
                </a:cxn>
                <a:cxn ang="0">
                  <a:pos x="0" y="67"/>
                </a:cxn>
                <a:cxn ang="0">
                  <a:pos x="2" y="41"/>
                </a:cxn>
                <a:cxn ang="0">
                  <a:pos x="2" y="18"/>
                </a:cxn>
                <a:cxn ang="0">
                  <a:pos x="6" y="0"/>
                </a:cxn>
                <a:cxn ang="0">
                  <a:pos x="6" y="0"/>
                </a:cxn>
                <a:cxn ang="0">
                  <a:pos x="9" y="1"/>
                </a:cxn>
                <a:cxn ang="0">
                  <a:pos x="18" y="12"/>
                </a:cxn>
                <a:cxn ang="0">
                  <a:pos x="33" y="28"/>
                </a:cxn>
                <a:cxn ang="0">
                  <a:pos x="50" y="48"/>
                </a:cxn>
                <a:cxn ang="0">
                  <a:pos x="67" y="71"/>
                </a:cxn>
                <a:cxn ang="0">
                  <a:pos x="88" y="94"/>
                </a:cxn>
                <a:cxn ang="0">
                  <a:pos x="105" y="119"/>
                </a:cxn>
                <a:cxn ang="0">
                  <a:pos x="122" y="142"/>
                </a:cxn>
                <a:cxn ang="0">
                  <a:pos x="134" y="163"/>
                </a:cxn>
                <a:cxn ang="0">
                  <a:pos x="143" y="180"/>
                </a:cxn>
                <a:cxn ang="0">
                  <a:pos x="143" y="180"/>
                </a:cxn>
                <a:cxn ang="0">
                  <a:pos x="150" y="196"/>
                </a:cxn>
                <a:cxn ang="0">
                  <a:pos x="158" y="216"/>
                </a:cxn>
                <a:cxn ang="0">
                  <a:pos x="166" y="237"/>
                </a:cxn>
                <a:cxn ang="0">
                  <a:pos x="177" y="258"/>
                </a:cxn>
                <a:cxn ang="0">
                  <a:pos x="187" y="279"/>
                </a:cxn>
                <a:cxn ang="0">
                  <a:pos x="198" y="297"/>
                </a:cxn>
                <a:cxn ang="0">
                  <a:pos x="208" y="318"/>
                </a:cxn>
                <a:cxn ang="0">
                  <a:pos x="217" y="336"/>
                </a:cxn>
                <a:cxn ang="0">
                  <a:pos x="226" y="352"/>
                </a:cxn>
                <a:cxn ang="0">
                  <a:pos x="234" y="366"/>
                </a:cxn>
              </a:cxnLst>
              <a:rect l="0" t="0" r="r" b="b"/>
              <a:pathLst>
                <a:path w="235" h="413">
                  <a:moveTo>
                    <a:pt x="210" y="412"/>
                  </a:moveTo>
                  <a:lnTo>
                    <a:pt x="194" y="401"/>
                  </a:lnTo>
                  <a:lnTo>
                    <a:pt x="175" y="391"/>
                  </a:lnTo>
                  <a:lnTo>
                    <a:pt x="152" y="375"/>
                  </a:lnTo>
                  <a:lnTo>
                    <a:pt x="131" y="361"/>
                  </a:lnTo>
                  <a:lnTo>
                    <a:pt x="108" y="343"/>
                  </a:lnTo>
                  <a:lnTo>
                    <a:pt x="86" y="327"/>
                  </a:lnTo>
                  <a:lnTo>
                    <a:pt x="67" y="308"/>
                  </a:lnTo>
                  <a:lnTo>
                    <a:pt x="50" y="290"/>
                  </a:lnTo>
                  <a:lnTo>
                    <a:pt x="35" y="269"/>
                  </a:lnTo>
                  <a:lnTo>
                    <a:pt x="25" y="247"/>
                  </a:lnTo>
                  <a:lnTo>
                    <a:pt x="25" y="247"/>
                  </a:lnTo>
                  <a:lnTo>
                    <a:pt x="16" y="224"/>
                  </a:lnTo>
                  <a:lnTo>
                    <a:pt x="9" y="201"/>
                  </a:lnTo>
                  <a:lnTo>
                    <a:pt x="6" y="173"/>
                  </a:lnTo>
                  <a:lnTo>
                    <a:pt x="4" y="148"/>
                  </a:lnTo>
                  <a:lnTo>
                    <a:pt x="2" y="121"/>
                  </a:lnTo>
                  <a:lnTo>
                    <a:pt x="0" y="94"/>
                  </a:lnTo>
                  <a:lnTo>
                    <a:pt x="0" y="67"/>
                  </a:lnTo>
                  <a:lnTo>
                    <a:pt x="2" y="41"/>
                  </a:lnTo>
                  <a:lnTo>
                    <a:pt x="2" y="18"/>
                  </a:lnTo>
                  <a:lnTo>
                    <a:pt x="6" y="0"/>
                  </a:lnTo>
                  <a:lnTo>
                    <a:pt x="6" y="0"/>
                  </a:lnTo>
                  <a:lnTo>
                    <a:pt x="9" y="1"/>
                  </a:lnTo>
                  <a:lnTo>
                    <a:pt x="18" y="12"/>
                  </a:lnTo>
                  <a:lnTo>
                    <a:pt x="33" y="28"/>
                  </a:lnTo>
                  <a:lnTo>
                    <a:pt x="50" y="48"/>
                  </a:lnTo>
                  <a:lnTo>
                    <a:pt x="67" y="71"/>
                  </a:lnTo>
                  <a:lnTo>
                    <a:pt x="88" y="94"/>
                  </a:lnTo>
                  <a:lnTo>
                    <a:pt x="105" y="119"/>
                  </a:lnTo>
                  <a:lnTo>
                    <a:pt x="122" y="142"/>
                  </a:lnTo>
                  <a:lnTo>
                    <a:pt x="134" y="163"/>
                  </a:lnTo>
                  <a:lnTo>
                    <a:pt x="143" y="180"/>
                  </a:lnTo>
                  <a:lnTo>
                    <a:pt x="143" y="180"/>
                  </a:lnTo>
                  <a:lnTo>
                    <a:pt x="150" y="196"/>
                  </a:lnTo>
                  <a:lnTo>
                    <a:pt x="158" y="216"/>
                  </a:lnTo>
                  <a:lnTo>
                    <a:pt x="166" y="237"/>
                  </a:lnTo>
                  <a:lnTo>
                    <a:pt x="177" y="258"/>
                  </a:lnTo>
                  <a:lnTo>
                    <a:pt x="187" y="279"/>
                  </a:lnTo>
                  <a:lnTo>
                    <a:pt x="198" y="297"/>
                  </a:lnTo>
                  <a:lnTo>
                    <a:pt x="208" y="318"/>
                  </a:lnTo>
                  <a:lnTo>
                    <a:pt x="217" y="336"/>
                  </a:lnTo>
                  <a:lnTo>
                    <a:pt x="226" y="352"/>
                  </a:lnTo>
                  <a:lnTo>
                    <a:pt x="234" y="36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53" name="Freeform 1277"/>
            <p:cNvSpPr>
              <a:spLocks/>
            </p:cNvSpPr>
            <p:nvPr/>
          </p:nvSpPr>
          <p:spPr bwMode="auto">
            <a:xfrm>
              <a:off x="2436" y="2653"/>
              <a:ext cx="172" cy="269"/>
            </a:xfrm>
            <a:custGeom>
              <a:avLst/>
              <a:gdLst/>
              <a:ahLst/>
              <a:cxnLst>
                <a:cxn ang="0">
                  <a:pos x="162" y="261"/>
                </a:cxn>
                <a:cxn ang="0">
                  <a:pos x="145" y="249"/>
                </a:cxn>
                <a:cxn ang="0">
                  <a:pos x="130" y="238"/>
                </a:cxn>
                <a:cxn ang="0">
                  <a:pos x="115" y="225"/>
                </a:cxn>
                <a:cxn ang="0">
                  <a:pos x="103" y="214"/>
                </a:cxn>
                <a:cxn ang="0">
                  <a:pos x="90" y="200"/>
                </a:cxn>
                <a:cxn ang="0">
                  <a:pos x="79" y="187"/>
                </a:cxn>
                <a:cxn ang="0">
                  <a:pos x="69" y="175"/>
                </a:cxn>
                <a:cxn ang="0">
                  <a:pos x="60" y="162"/>
                </a:cxn>
                <a:cxn ang="0">
                  <a:pos x="52" y="149"/>
                </a:cxn>
                <a:cxn ang="0">
                  <a:pos x="44" y="134"/>
                </a:cxn>
                <a:cxn ang="0">
                  <a:pos x="44" y="134"/>
                </a:cxn>
                <a:cxn ang="0">
                  <a:pos x="37" y="124"/>
                </a:cxn>
                <a:cxn ang="0">
                  <a:pos x="33" y="113"/>
                </a:cxn>
                <a:cxn ang="0">
                  <a:pos x="27" y="101"/>
                </a:cxn>
                <a:cxn ang="0">
                  <a:pos x="20" y="88"/>
                </a:cxn>
                <a:cxn ang="0">
                  <a:pos x="16" y="73"/>
                </a:cxn>
                <a:cxn ang="0">
                  <a:pos x="12" y="58"/>
                </a:cxn>
                <a:cxn ang="0">
                  <a:pos x="7" y="46"/>
                </a:cxn>
                <a:cxn ang="0">
                  <a:pos x="3" y="29"/>
                </a:cxn>
                <a:cxn ang="0">
                  <a:pos x="2" y="16"/>
                </a:cxn>
                <a:cxn ang="0">
                  <a:pos x="0" y="0"/>
                </a:cxn>
                <a:cxn ang="0">
                  <a:pos x="0" y="0"/>
                </a:cxn>
                <a:cxn ang="0">
                  <a:pos x="2" y="16"/>
                </a:cxn>
                <a:cxn ang="0">
                  <a:pos x="3" y="31"/>
                </a:cxn>
                <a:cxn ang="0">
                  <a:pos x="5" y="46"/>
                </a:cxn>
                <a:cxn ang="0">
                  <a:pos x="7" y="62"/>
                </a:cxn>
                <a:cxn ang="0">
                  <a:pos x="12" y="78"/>
                </a:cxn>
                <a:cxn ang="0">
                  <a:pos x="14" y="92"/>
                </a:cxn>
                <a:cxn ang="0">
                  <a:pos x="18" y="105"/>
                </a:cxn>
                <a:cxn ang="0">
                  <a:pos x="23" y="120"/>
                </a:cxn>
                <a:cxn ang="0">
                  <a:pos x="27" y="132"/>
                </a:cxn>
                <a:cxn ang="0">
                  <a:pos x="33" y="143"/>
                </a:cxn>
                <a:cxn ang="0">
                  <a:pos x="33" y="143"/>
                </a:cxn>
                <a:cxn ang="0">
                  <a:pos x="39" y="157"/>
                </a:cxn>
                <a:cxn ang="0">
                  <a:pos x="50" y="170"/>
                </a:cxn>
                <a:cxn ang="0">
                  <a:pos x="58" y="182"/>
                </a:cxn>
                <a:cxn ang="0">
                  <a:pos x="67" y="196"/>
                </a:cxn>
                <a:cxn ang="0">
                  <a:pos x="79" y="208"/>
                </a:cxn>
                <a:cxn ang="0">
                  <a:pos x="92" y="221"/>
                </a:cxn>
                <a:cxn ang="0">
                  <a:pos x="104" y="233"/>
                </a:cxn>
                <a:cxn ang="0">
                  <a:pos x="117" y="244"/>
                </a:cxn>
                <a:cxn ang="0">
                  <a:pos x="134" y="256"/>
                </a:cxn>
                <a:cxn ang="0">
                  <a:pos x="152" y="270"/>
                </a:cxn>
                <a:cxn ang="0">
                  <a:pos x="162" y="261"/>
                </a:cxn>
              </a:cxnLst>
              <a:rect l="0" t="0" r="r" b="b"/>
              <a:pathLst>
                <a:path w="163" h="271">
                  <a:moveTo>
                    <a:pt x="162" y="261"/>
                  </a:moveTo>
                  <a:lnTo>
                    <a:pt x="145" y="249"/>
                  </a:lnTo>
                  <a:lnTo>
                    <a:pt x="130" y="238"/>
                  </a:lnTo>
                  <a:lnTo>
                    <a:pt x="115" y="225"/>
                  </a:lnTo>
                  <a:lnTo>
                    <a:pt x="103" y="214"/>
                  </a:lnTo>
                  <a:lnTo>
                    <a:pt x="90" y="200"/>
                  </a:lnTo>
                  <a:lnTo>
                    <a:pt x="79" y="187"/>
                  </a:lnTo>
                  <a:lnTo>
                    <a:pt x="69" y="175"/>
                  </a:lnTo>
                  <a:lnTo>
                    <a:pt x="60" y="162"/>
                  </a:lnTo>
                  <a:lnTo>
                    <a:pt x="52" y="149"/>
                  </a:lnTo>
                  <a:lnTo>
                    <a:pt x="44" y="134"/>
                  </a:lnTo>
                  <a:lnTo>
                    <a:pt x="44" y="134"/>
                  </a:lnTo>
                  <a:lnTo>
                    <a:pt x="37" y="124"/>
                  </a:lnTo>
                  <a:lnTo>
                    <a:pt x="33" y="113"/>
                  </a:lnTo>
                  <a:lnTo>
                    <a:pt x="27" y="101"/>
                  </a:lnTo>
                  <a:lnTo>
                    <a:pt x="20" y="88"/>
                  </a:lnTo>
                  <a:lnTo>
                    <a:pt x="16" y="73"/>
                  </a:lnTo>
                  <a:lnTo>
                    <a:pt x="12" y="58"/>
                  </a:lnTo>
                  <a:lnTo>
                    <a:pt x="7" y="46"/>
                  </a:lnTo>
                  <a:lnTo>
                    <a:pt x="3" y="29"/>
                  </a:lnTo>
                  <a:lnTo>
                    <a:pt x="2" y="16"/>
                  </a:lnTo>
                  <a:lnTo>
                    <a:pt x="0" y="0"/>
                  </a:lnTo>
                  <a:lnTo>
                    <a:pt x="0" y="0"/>
                  </a:lnTo>
                  <a:lnTo>
                    <a:pt x="2" y="16"/>
                  </a:lnTo>
                  <a:lnTo>
                    <a:pt x="3" y="31"/>
                  </a:lnTo>
                  <a:lnTo>
                    <a:pt x="5" y="46"/>
                  </a:lnTo>
                  <a:lnTo>
                    <a:pt x="7" y="62"/>
                  </a:lnTo>
                  <a:lnTo>
                    <a:pt x="12" y="78"/>
                  </a:lnTo>
                  <a:lnTo>
                    <a:pt x="14" y="92"/>
                  </a:lnTo>
                  <a:lnTo>
                    <a:pt x="18" y="105"/>
                  </a:lnTo>
                  <a:lnTo>
                    <a:pt x="23" y="120"/>
                  </a:lnTo>
                  <a:lnTo>
                    <a:pt x="27" y="132"/>
                  </a:lnTo>
                  <a:lnTo>
                    <a:pt x="33" y="143"/>
                  </a:lnTo>
                  <a:lnTo>
                    <a:pt x="33" y="143"/>
                  </a:lnTo>
                  <a:lnTo>
                    <a:pt x="39" y="157"/>
                  </a:lnTo>
                  <a:lnTo>
                    <a:pt x="50" y="170"/>
                  </a:lnTo>
                  <a:lnTo>
                    <a:pt x="58" y="182"/>
                  </a:lnTo>
                  <a:lnTo>
                    <a:pt x="67" y="196"/>
                  </a:lnTo>
                  <a:lnTo>
                    <a:pt x="79" y="208"/>
                  </a:lnTo>
                  <a:lnTo>
                    <a:pt x="92" y="221"/>
                  </a:lnTo>
                  <a:lnTo>
                    <a:pt x="104" y="233"/>
                  </a:lnTo>
                  <a:lnTo>
                    <a:pt x="117" y="244"/>
                  </a:lnTo>
                  <a:lnTo>
                    <a:pt x="134" y="256"/>
                  </a:lnTo>
                  <a:lnTo>
                    <a:pt x="152" y="270"/>
                  </a:lnTo>
                  <a:lnTo>
                    <a:pt x="162" y="261"/>
                  </a:lnTo>
                </a:path>
              </a:pathLst>
            </a:custGeom>
            <a:solidFill>
              <a:srgbClr val="7C6000"/>
            </a:solidFill>
            <a:ln w="9525" cap="rnd">
              <a:noFill/>
              <a:round/>
              <a:headEnd/>
              <a:tailEnd/>
            </a:ln>
            <a:effectLst/>
          </p:spPr>
          <p:txBody>
            <a:bodyPr/>
            <a:lstStyle/>
            <a:p>
              <a:pPr>
                <a:defRPr/>
              </a:pPr>
              <a:endParaRPr lang="en-US" dirty="0"/>
            </a:p>
          </p:txBody>
        </p:sp>
        <p:sp>
          <p:nvSpPr>
            <p:cNvPr id="254" name="Freeform 1278"/>
            <p:cNvSpPr>
              <a:spLocks/>
            </p:cNvSpPr>
            <p:nvPr/>
          </p:nvSpPr>
          <p:spPr bwMode="auto">
            <a:xfrm>
              <a:off x="2304" y="2867"/>
              <a:ext cx="395" cy="147"/>
            </a:xfrm>
            <a:custGeom>
              <a:avLst/>
              <a:gdLst/>
              <a:ahLst/>
              <a:cxnLst>
                <a:cxn ang="0">
                  <a:pos x="389" y="42"/>
                </a:cxn>
                <a:cxn ang="0">
                  <a:pos x="374" y="34"/>
                </a:cxn>
                <a:cxn ang="0">
                  <a:pos x="357" y="27"/>
                </a:cxn>
                <a:cxn ang="0">
                  <a:pos x="342" y="22"/>
                </a:cxn>
                <a:cxn ang="0">
                  <a:pos x="324" y="17"/>
                </a:cxn>
                <a:cxn ang="0">
                  <a:pos x="306" y="13"/>
                </a:cxn>
                <a:cxn ang="0">
                  <a:pos x="290" y="8"/>
                </a:cxn>
                <a:cxn ang="0">
                  <a:pos x="273" y="6"/>
                </a:cxn>
                <a:cxn ang="0">
                  <a:pos x="256" y="4"/>
                </a:cxn>
                <a:cxn ang="0">
                  <a:pos x="239" y="2"/>
                </a:cxn>
                <a:cxn ang="0">
                  <a:pos x="225" y="0"/>
                </a:cxn>
                <a:cxn ang="0">
                  <a:pos x="225" y="0"/>
                </a:cxn>
                <a:cxn ang="0">
                  <a:pos x="209" y="0"/>
                </a:cxn>
                <a:cxn ang="0">
                  <a:pos x="197" y="0"/>
                </a:cxn>
                <a:cxn ang="0">
                  <a:pos x="182" y="2"/>
                </a:cxn>
                <a:cxn ang="0">
                  <a:pos x="170" y="4"/>
                </a:cxn>
                <a:cxn ang="0">
                  <a:pos x="157" y="4"/>
                </a:cxn>
                <a:cxn ang="0">
                  <a:pos x="145" y="8"/>
                </a:cxn>
                <a:cxn ang="0">
                  <a:pos x="131" y="11"/>
                </a:cxn>
                <a:cxn ang="0">
                  <a:pos x="121" y="15"/>
                </a:cxn>
                <a:cxn ang="0">
                  <a:pos x="108" y="19"/>
                </a:cxn>
                <a:cxn ang="0">
                  <a:pos x="98" y="23"/>
                </a:cxn>
                <a:cxn ang="0">
                  <a:pos x="98" y="23"/>
                </a:cxn>
                <a:cxn ang="0">
                  <a:pos x="87" y="27"/>
                </a:cxn>
                <a:cxn ang="0">
                  <a:pos x="78" y="34"/>
                </a:cxn>
                <a:cxn ang="0">
                  <a:pos x="67" y="40"/>
                </a:cxn>
                <a:cxn ang="0">
                  <a:pos x="56" y="47"/>
                </a:cxn>
                <a:cxn ang="0">
                  <a:pos x="46" y="52"/>
                </a:cxn>
                <a:cxn ang="0">
                  <a:pos x="35" y="59"/>
                </a:cxn>
                <a:cxn ang="0">
                  <a:pos x="25" y="63"/>
                </a:cxn>
                <a:cxn ang="0">
                  <a:pos x="16" y="70"/>
                </a:cxn>
                <a:cxn ang="0">
                  <a:pos x="5" y="73"/>
                </a:cxn>
                <a:cxn ang="0">
                  <a:pos x="0" y="75"/>
                </a:cxn>
                <a:cxn ang="0">
                  <a:pos x="0" y="75"/>
                </a:cxn>
                <a:cxn ang="0">
                  <a:pos x="0" y="78"/>
                </a:cxn>
                <a:cxn ang="0">
                  <a:pos x="4" y="80"/>
                </a:cxn>
                <a:cxn ang="0">
                  <a:pos x="9" y="84"/>
                </a:cxn>
                <a:cxn ang="0">
                  <a:pos x="20" y="91"/>
                </a:cxn>
                <a:cxn ang="0">
                  <a:pos x="30" y="99"/>
                </a:cxn>
                <a:cxn ang="0">
                  <a:pos x="43" y="105"/>
                </a:cxn>
                <a:cxn ang="0">
                  <a:pos x="56" y="112"/>
                </a:cxn>
                <a:cxn ang="0">
                  <a:pos x="69" y="119"/>
                </a:cxn>
                <a:cxn ang="0">
                  <a:pos x="83" y="126"/>
                </a:cxn>
                <a:cxn ang="0">
                  <a:pos x="98" y="130"/>
                </a:cxn>
                <a:cxn ang="0">
                  <a:pos x="98" y="130"/>
                </a:cxn>
                <a:cxn ang="0">
                  <a:pos x="115" y="135"/>
                </a:cxn>
                <a:cxn ang="0">
                  <a:pos x="136" y="139"/>
                </a:cxn>
                <a:cxn ang="0">
                  <a:pos x="159" y="142"/>
                </a:cxn>
                <a:cxn ang="0">
                  <a:pos x="186" y="142"/>
                </a:cxn>
                <a:cxn ang="0">
                  <a:pos x="216" y="142"/>
                </a:cxn>
                <a:cxn ang="0">
                  <a:pos x="246" y="139"/>
                </a:cxn>
                <a:cxn ang="0">
                  <a:pos x="275" y="137"/>
                </a:cxn>
                <a:cxn ang="0">
                  <a:pos x="304" y="130"/>
                </a:cxn>
                <a:cxn ang="0">
                  <a:pos x="334" y="122"/>
                </a:cxn>
                <a:cxn ang="0">
                  <a:pos x="363" y="112"/>
                </a:cxn>
                <a:cxn ang="0">
                  <a:pos x="389" y="42"/>
                </a:cxn>
              </a:cxnLst>
              <a:rect l="0" t="0" r="r" b="b"/>
              <a:pathLst>
                <a:path w="390" h="143">
                  <a:moveTo>
                    <a:pt x="389" y="42"/>
                  </a:moveTo>
                  <a:lnTo>
                    <a:pt x="374" y="34"/>
                  </a:lnTo>
                  <a:lnTo>
                    <a:pt x="357" y="27"/>
                  </a:lnTo>
                  <a:lnTo>
                    <a:pt x="342" y="22"/>
                  </a:lnTo>
                  <a:lnTo>
                    <a:pt x="324" y="17"/>
                  </a:lnTo>
                  <a:lnTo>
                    <a:pt x="306" y="13"/>
                  </a:lnTo>
                  <a:lnTo>
                    <a:pt x="290" y="8"/>
                  </a:lnTo>
                  <a:lnTo>
                    <a:pt x="273" y="6"/>
                  </a:lnTo>
                  <a:lnTo>
                    <a:pt x="256" y="4"/>
                  </a:lnTo>
                  <a:lnTo>
                    <a:pt x="239" y="2"/>
                  </a:lnTo>
                  <a:lnTo>
                    <a:pt x="225" y="0"/>
                  </a:lnTo>
                  <a:lnTo>
                    <a:pt x="225" y="0"/>
                  </a:lnTo>
                  <a:lnTo>
                    <a:pt x="209" y="0"/>
                  </a:lnTo>
                  <a:lnTo>
                    <a:pt x="197" y="0"/>
                  </a:lnTo>
                  <a:lnTo>
                    <a:pt x="182" y="2"/>
                  </a:lnTo>
                  <a:lnTo>
                    <a:pt x="170" y="4"/>
                  </a:lnTo>
                  <a:lnTo>
                    <a:pt x="157" y="4"/>
                  </a:lnTo>
                  <a:lnTo>
                    <a:pt x="145" y="8"/>
                  </a:lnTo>
                  <a:lnTo>
                    <a:pt x="131" y="11"/>
                  </a:lnTo>
                  <a:lnTo>
                    <a:pt x="121" y="15"/>
                  </a:lnTo>
                  <a:lnTo>
                    <a:pt x="108" y="19"/>
                  </a:lnTo>
                  <a:lnTo>
                    <a:pt x="98" y="23"/>
                  </a:lnTo>
                  <a:lnTo>
                    <a:pt x="98" y="23"/>
                  </a:lnTo>
                  <a:lnTo>
                    <a:pt x="87" y="27"/>
                  </a:lnTo>
                  <a:lnTo>
                    <a:pt x="78" y="34"/>
                  </a:lnTo>
                  <a:lnTo>
                    <a:pt x="67" y="40"/>
                  </a:lnTo>
                  <a:lnTo>
                    <a:pt x="56" y="47"/>
                  </a:lnTo>
                  <a:lnTo>
                    <a:pt x="46" y="52"/>
                  </a:lnTo>
                  <a:lnTo>
                    <a:pt x="35" y="59"/>
                  </a:lnTo>
                  <a:lnTo>
                    <a:pt x="25" y="63"/>
                  </a:lnTo>
                  <a:lnTo>
                    <a:pt x="16" y="70"/>
                  </a:lnTo>
                  <a:lnTo>
                    <a:pt x="5" y="73"/>
                  </a:lnTo>
                  <a:lnTo>
                    <a:pt x="0" y="75"/>
                  </a:lnTo>
                  <a:lnTo>
                    <a:pt x="0" y="75"/>
                  </a:lnTo>
                  <a:lnTo>
                    <a:pt x="0" y="78"/>
                  </a:lnTo>
                  <a:lnTo>
                    <a:pt x="4" y="80"/>
                  </a:lnTo>
                  <a:lnTo>
                    <a:pt x="9" y="84"/>
                  </a:lnTo>
                  <a:lnTo>
                    <a:pt x="20" y="91"/>
                  </a:lnTo>
                  <a:lnTo>
                    <a:pt x="30" y="99"/>
                  </a:lnTo>
                  <a:lnTo>
                    <a:pt x="43" y="105"/>
                  </a:lnTo>
                  <a:lnTo>
                    <a:pt x="56" y="112"/>
                  </a:lnTo>
                  <a:lnTo>
                    <a:pt x="69" y="119"/>
                  </a:lnTo>
                  <a:lnTo>
                    <a:pt x="83" y="126"/>
                  </a:lnTo>
                  <a:lnTo>
                    <a:pt x="98" y="130"/>
                  </a:lnTo>
                  <a:lnTo>
                    <a:pt x="98" y="130"/>
                  </a:lnTo>
                  <a:lnTo>
                    <a:pt x="115" y="135"/>
                  </a:lnTo>
                  <a:lnTo>
                    <a:pt x="136" y="139"/>
                  </a:lnTo>
                  <a:lnTo>
                    <a:pt x="159" y="142"/>
                  </a:lnTo>
                  <a:lnTo>
                    <a:pt x="186" y="142"/>
                  </a:lnTo>
                  <a:lnTo>
                    <a:pt x="216" y="142"/>
                  </a:lnTo>
                  <a:lnTo>
                    <a:pt x="246" y="139"/>
                  </a:lnTo>
                  <a:lnTo>
                    <a:pt x="275" y="137"/>
                  </a:lnTo>
                  <a:lnTo>
                    <a:pt x="304" y="130"/>
                  </a:lnTo>
                  <a:lnTo>
                    <a:pt x="334" y="122"/>
                  </a:lnTo>
                  <a:lnTo>
                    <a:pt x="363" y="112"/>
                  </a:lnTo>
                  <a:lnTo>
                    <a:pt x="389" y="42"/>
                  </a:lnTo>
                </a:path>
              </a:pathLst>
            </a:custGeom>
            <a:solidFill>
              <a:srgbClr val="FFD80F"/>
            </a:solidFill>
            <a:ln w="9525" cap="rnd">
              <a:noFill/>
              <a:round/>
              <a:headEnd/>
              <a:tailEnd/>
            </a:ln>
            <a:effectLst/>
          </p:spPr>
          <p:txBody>
            <a:bodyPr/>
            <a:lstStyle/>
            <a:p>
              <a:pPr>
                <a:defRPr/>
              </a:pPr>
              <a:endParaRPr lang="en-US" dirty="0"/>
            </a:p>
          </p:txBody>
        </p:sp>
        <p:sp>
          <p:nvSpPr>
            <p:cNvPr id="255" name="Freeform 1279"/>
            <p:cNvSpPr>
              <a:spLocks/>
            </p:cNvSpPr>
            <p:nvPr/>
          </p:nvSpPr>
          <p:spPr bwMode="auto">
            <a:xfrm>
              <a:off x="2304" y="2867"/>
              <a:ext cx="395" cy="147"/>
            </a:xfrm>
            <a:custGeom>
              <a:avLst/>
              <a:gdLst/>
              <a:ahLst/>
              <a:cxnLst>
                <a:cxn ang="0">
                  <a:pos x="389" y="42"/>
                </a:cxn>
                <a:cxn ang="0">
                  <a:pos x="374" y="34"/>
                </a:cxn>
                <a:cxn ang="0">
                  <a:pos x="357" y="27"/>
                </a:cxn>
                <a:cxn ang="0">
                  <a:pos x="342" y="22"/>
                </a:cxn>
                <a:cxn ang="0">
                  <a:pos x="324" y="17"/>
                </a:cxn>
                <a:cxn ang="0">
                  <a:pos x="306" y="13"/>
                </a:cxn>
                <a:cxn ang="0">
                  <a:pos x="290" y="8"/>
                </a:cxn>
                <a:cxn ang="0">
                  <a:pos x="273" y="6"/>
                </a:cxn>
                <a:cxn ang="0">
                  <a:pos x="256" y="4"/>
                </a:cxn>
                <a:cxn ang="0">
                  <a:pos x="239" y="2"/>
                </a:cxn>
                <a:cxn ang="0">
                  <a:pos x="225" y="0"/>
                </a:cxn>
                <a:cxn ang="0">
                  <a:pos x="225" y="0"/>
                </a:cxn>
                <a:cxn ang="0">
                  <a:pos x="209" y="0"/>
                </a:cxn>
                <a:cxn ang="0">
                  <a:pos x="197" y="0"/>
                </a:cxn>
                <a:cxn ang="0">
                  <a:pos x="182" y="2"/>
                </a:cxn>
                <a:cxn ang="0">
                  <a:pos x="170" y="4"/>
                </a:cxn>
                <a:cxn ang="0">
                  <a:pos x="157" y="4"/>
                </a:cxn>
                <a:cxn ang="0">
                  <a:pos x="145" y="8"/>
                </a:cxn>
                <a:cxn ang="0">
                  <a:pos x="131" y="11"/>
                </a:cxn>
                <a:cxn ang="0">
                  <a:pos x="121" y="15"/>
                </a:cxn>
                <a:cxn ang="0">
                  <a:pos x="108" y="19"/>
                </a:cxn>
                <a:cxn ang="0">
                  <a:pos x="98" y="23"/>
                </a:cxn>
                <a:cxn ang="0">
                  <a:pos x="98" y="23"/>
                </a:cxn>
                <a:cxn ang="0">
                  <a:pos x="87" y="27"/>
                </a:cxn>
                <a:cxn ang="0">
                  <a:pos x="78" y="34"/>
                </a:cxn>
                <a:cxn ang="0">
                  <a:pos x="67" y="40"/>
                </a:cxn>
                <a:cxn ang="0">
                  <a:pos x="56" y="47"/>
                </a:cxn>
                <a:cxn ang="0">
                  <a:pos x="46" y="52"/>
                </a:cxn>
                <a:cxn ang="0">
                  <a:pos x="35" y="59"/>
                </a:cxn>
                <a:cxn ang="0">
                  <a:pos x="25" y="63"/>
                </a:cxn>
                <a:cxn ang="0">
                  <a:pos x="16" y="70"/>
                </a:cxn>
                <a:cxn ang="0">
                  <a:pos x="5" y="73"/>
                </a:cxn>
                <a:cxn ang="0">
                  <a:pos x="0" y="75"/>
                </a:cxn>
                <a:cxn ang="0">
                  <a:pos x="0" y="75"/>
                </a:cxn>
                <a:cxn ang="0">
                  <a:pos x="0" y="78"/>
                </a:cxn>
                <a:cxn ang="0">
                  <a:pos x="4" y="80"/>
                </a:cxn>
                <a:cxn ang="0">
                  <a:pos x="9" y="84"/>
                </a:cxn>
                <a:cxn ang="0">
                  <a:pos x="20" y="91"/>
                </a:cxn>
                <a:cxn ang="0">
                  <a:pos x="30" y="99"/>
                </a:cxn>
                <a:cxn ang="0">
                  <a:pos x="43" y="105"/>
                </a:cxn>
                <a:cxn ang="0">
                  <a:pos x="56" y="112"/>
                </a:cxn>
                <a:cxn ang="0">
                  <a:pos x="69" y="119"/>
                </a:cxn>
                <a:cxn ang="0">
                  <a:pos x="83" y="126"/>
                </a:cxn>
                <a:cxn ang="0">
                  <a:pos x="98" y="130"/>
                </a:cxn>
                <a:cxn ang="0">
                  <a:pos x="98" y="130"/>
                </a:cxn>
                <a:cxn ang="0">
                  <a:pos x="115" y="135"/>
                </a:cxn>
                <a:cxn ang="0">
                  <a:pos x="136" y="139"/>
                </a:cxn>
                <a:cxn ang="0">
                  <a:pos x="159" y="142"/>
                </a:cxn>
                <a:cxn ang="0">
                  <a:pos x="186" y="142"/>
                </a:cxn>
                <a:cxn ang="0">
                  <a:pos x="216" y="142"/>
                </a:cxn>
                <a:cxn ang="0">
                  <a:pos x="246" y="139"/>
                </a:cxn>
                <a:cxn ang="0">
                  <a:pos x="275" y="137"/>
                </a:cxn>
                <a:cxn ang="0">
                  <a:pos x="304" y="130"/>
                </a:cxn>
                <a:cxn ang="0">
                  <a:pos x="334" y="122"/>
                </a:cxn>
                <a:cxn ang="0">
                  <a:pos x="363" y="112"/>
                </a:cxn>
              </a:cxnLst>
              <a:rect l="0" t="0" r="r" b="b"/>
              <a:pathLst>
                <a:path w="390" h="143">
                  <a:moveTo>
                    <a:pt x="389" y="42"/>
                  </a:moveTo>
                  <a:lnTo>
                    <a:pt x="374" y="34"/>
                  </a:lnTo>
                  <a:lnTo>
                    <a:pt x="357" y="27"/>
                  </a:lnTo>
                  <a:lnTo>
                    <a:pt x="342" y="22"/>
                  </a:lnTo>
                  <a:lnTo>
                    <a:pt x="324" y="17"/>
                  </a:lnTo>
                  <a:lnTo>
                    <a:pt x="306" y="13"/>
                  </a:lnTo>
                  <a:lnTo>
                    <a:pt x="290" y="8"/>
                  </a:lnTo>
                  <a:lnTo>
                    <a:pt x="273" y="6"/>
                  </a:lnTo>
                  <a:lnTo>
                    <a:pt x="256" y="4"/>
                  </a:lnTo>
                  <a:lnTo>
                    <a:pt x="239" y="2"/>
                  </a:lnTo>
                  <a:lnTo>
                    <a:pt x="225" y="0"/>
                  </a:lnTo>
                  <a:lnTo>
                    <a:pt x="225" y="0"/>
                  </a:lnTo>
                  <a:lnTo>
                    <a:pt x="209" y="0"/>
                  </a:lnTo>
                  <a:lnTo>
                    <a:pt x="197" y="0"/>
                  </a:lnTo>
                  <a:lnTo>
                    <a:pt x="182" y="2"/>
                  </a:lnTo>
                  <a:lnTo>
                    <a:pt x="170" y="4"/>
                  </a:lnTo>
                  <a:lnTo>
                    <a:pt x="157" y="4"/>
                  </a:lnTo>
                  <a:lnTo>
                    <a:pt x="145" y="8"/>
                  </a:lnTo>
                  <a:lnTo>
                    <a:pt x="131" y="11"/>
                  </a:lnTo>
                  <a:lnTo>
                    <a:pt x="121" y="15"/>
                  </a:lnTo>
                  <a:lnTo>
                    <a:pt x="108" y="19"/>
                  </a:lnTo>
                  <a:lnTo>
                    <a:pt x="98" y="23"/>
                  </a:lnTo>
                  <a:lnTo>
                    <a:pt x="98" y="23"/>
                  </a:lnTo>
                  <a:lnTo>
                    <a:pt x="87" y="27"/>
                  </a:lnTo>
                  <a:lnTo>
                    <a:pt x="78" y="34"/>
                  </a:lnTo>
                  <a:lnTo>
                    <a:pt x="67" y="40"/>
                  </a:lnTo>
                  <a:lnTo>
                    <a:pt x="56" y="47"/>
                  </a:lnTo>
                  <a:lnTo>
                    <a:pt x="46" y="52"/>
                  </a:lnTo>
                  <a:lnTo>
                    <a:pt x="35" y="59"/>
                  </a:lnTo>
                  <a:lnTo>
                    <a:pt x="25" y="63"/>
                  </a:lnTo>
                  <a:lnTo>
                    <a:pt x="16" y="70"/>
                  </a:lnTo>
                  <a:lnTo>
                    <a:pt x="5" y="73"/>
                  </a:lnTo>
                  <a:lnTo>
                    <a:pt x="0" y="75"/>
                  </a:lnTo>
                  <a:lnTo>
                    <a:pt x="0" y="75"/>
                  </a:lnTo>
                  <a:lnTo>
                    <a:pt x="0" y="78"/>
                  </a:lnTo>
                  <a:lnTo>
                    <a:pt x="4" y="80"/>
                  </a:lnTo>
                  <a:lnTo>
                    <a:pt x="9" y="84"/>
                  </a:lnTo>
                  <a:lnTo>
                    <a:pt x="20" y="91"/>
                  </a:lnTo>
                  <a:lnTo>
                    <a:pt x="30" y="99"/>
                  </a:lnTo>
                  <a:lnTo>
                    <a:pt x="43" y="105"/>
                  </a:lnTo>
                  <a:lnTo>
                    <a:pt x="56" y="112"/>
                  </a:lnTo>
                  <a:lnTo>
                    <a:pt x="69" y="119"/>
                  </a:lnTo>
                  <a:lnTo>
                    <a:pt x="83" y="126"/>
                  </a:lnTo>
                  <a:lnTo>
                    <a:pt x="98" y="130"/>
                  </a:lnTo>
                  <a:lnTo>
                    <a:pt x="98" y="130"/>
                  </a:lnTo>
                  <a:lnTo>
                    <a:pt x="115" y="135"/>
                  </a:lnTo>
                  <a:lnTo>
                    <a:pt x="136" y="139"/>
                  </a:lnTo>
                  <a:lnTo>
                    <a:pt x="159" y="142"/>
                  </a:lnTo>
                  <a:lnTo>
                    <a:pt x="186" y="142"/>
                  </a:lnTo>
                  <a:lnTo>
                    <a:pt x="216" y="142"/>
                  </a:lnTo>
                  <a:lnTo>
                    <a:pt x="246" y="139"/>
                  </a:lnTo>
                  <a:lnTo>
                    <a:pt x="275" y="137"/>
                  </a:lnTo>
                  <a:lnTo>
                    <a:pt x="304" y="130"/>
                  </a:lnTo>
                  <a:lnTo>
                    <a:pt x="334" y="122"/>
                  </a:lnTo>
                  <a:lnTo>
                    <a:pt x="363" y="11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56" name="Freeform 1280"/>
            <p:cNvSpPr>
              <a:spLocks/>
            </p:cNvSpPr>
            <p:nvPr/>
          </p:nvSpPr>
          <p:spPr bwMode="auto">
            <a:xfrm>
              <a:off x="2386" y="2983"/>
              <a:ext cx="296" cy="31"/>
            </a:xfrm>
            <a:custGeom>
              <a:avLst/>
              <a:gdLst/>
              <a:ahLst/>
              <a:cxnLst>
                <a:cxn ang="0">
                  <a:pos x="298" y="0"/>
                </a:cxn>
                <a:cxn ang="0">
                  <a:pos x="263" y="7"/>
                </a:cxn>
                <a:cxn ang="0">
                  <a:pos x="227" y="11"/>
                </a:cxn>
                <a:cxn ang="0">
                  <a:pos x="192" y="16"/>
                </a:cxn>
                <a:cxn ang="0">
                  <a:pos x="155" y="18"/>
                </a:cxn>
                <a:cxn ang="0">
                  <a:pos x="124" y="20"/>
                </a:cxn>
                <a:cxn ang="0">
                  <a:pos x="93" y="20"/>
                </a:cxn>
                <a:cxn ang="0">
                  <a:pos x="63" y="20"/>
                </a:cxn>
                <a:cxn ang="0">
                  <a:pos x="38" y="18"/>
                </a:cxn>
                <a:cxn ang="0">
                  <a:pos x="17" y="16"/>
                </a:cxn>
                <a:cxn ang="0">
                  <a:pos x="0" y="14"/>
                </a:cxn>
                <a:cxn ang="0">
                  <a:pos x="0" y="14"/>
                </a:cxn>
                <a:cxn ang="0">
                  <a:pos x="17" y="16"/>
                </a:cxn>
                <a:cxn ang="0">
                  <a:pos x="38" y="20"/>
                </a:cxn>
                <a:cxn ang="0">
                  <a:pos x="65" y="22"/>
                </a:cxn>
                <a:cxn ang="0">
                  <a:pos x="93" y="24"/>
                </a:cxn>
                <a:cxn ang="0">
                  <a:pos x="124" y="27"/>
                </a:cxn>
                <a:cxn ang="0">
                  <a:pos x="158" y="27"/>
                </a:cxn>
                <a:cxn ang="0">
                  <a:pos x="194" y="24"/>
                </a:cxn>
                <a:cxn ang="0">
                  <a:pos x="231" y="22"/>
                </a:cxn>
                <a:cxn ang="0">
                  <a:pos x="267" y="18"/>
                </a:cxn>
                <a:cxn ang="0">
                  <a:pos x="303" y="11"/>
                </a:cxn>
                <a:cxn ang="0">
                  <a:pos x="298" y="0"/>
                </a:cxn>
              </a:cxnLst>
              <a:rect l="0" t="0" r="r" b="b"/>
              <a:pathLst>
                <a:path w="304" h="28">
                  <a:moveTo>
                    <a:pt x="298" y="0"/>
                  </a:moveTo>
                  <a:lnTo>
                    <a:pt x="263" y="7"/>
                  </a:lnTo>
                  <a:lnTo>
                    <a:pt x="227" y="11"/>
                  </a:lnTo>
                  <a:lnTo>
                    <a:pt x="192" y="16"/>
                  </a:lnTo>
                  <a:lnTo>
                    <a:pt x="155" y="18"/>
                  </a:lnTo>
                  <a:lnTo>
                    <a:pt x="124" y="20"/>
                  </a:lnTo>
                  <a:lnTo>
                    <a:pt x="93" y="20"/>
                  </a:lnTo>
                  <a:lnTo>
                    <a:pt x="63" y="20"/>
                  </a:lnTo>
                  <a:lnTo>
                    <a:pt x="38" y="18"/>
                  </a:lnTo>
                  <a:lnTo>
                    <a:pt x="17" y="16"/>
                  </a:lnTo>
                  <a:lnTo>
                    <a:pt x="0" y="14"/>
                  </a:lnTo>
                  <a:lnTo>
                    <a:pt x="0" y="14"/>
                  </a:lnTo>
                  <a:lnTo>
                    <a:pt x="17" y="16"/>
                  </a:lnTo>
                  <a:lnTo>
                    <a:pt x="38" y="20"/>
                  </a:lnTo>
                  <a:lnTo>
                    <a:pt x="65" y="22"/>
                  </a:lnTo>
                  <a:lnTo>
                    <a:pt x="93" y="24"/>
                  </a:lnTo>
                  <a:lnTo>
                    <a:pt x="124" y="27"/>
                  </a:lnTo>
                  <a:lnTo>
                    <a:pt x="158" y="27"/>
                  </a:lnTo>
                  <a:lnTo>
                    <a:pt x="194" y="24"/>
                  </a:lnTo>
                  <a:lnTo>
                    <a:pt x="231" y="22"/>
                  </a:lnTo>
                  <a:lnTo>
                    <a:pt x="267" y="18"/>
                  </a:lnTo>
                  <a:lnTo>
                    <a:pt x="303" y="11"/>
                  </a:lnTo>
                  <a:lnTo>
                    <a:pt x="298" y="0"/>
                  </a:lnTo>
                </a:path>
              </a:pathLst>
            </a:custGeom>
            <a:solidFill>
              <a:srgbClr val="7C6000"/>
            </a:solidFill>
            <a:ln w="9525" cap="rnd">
              <a:noFill/>
              <a:round/>
              <a:headEnd/>
              <a:tailEnd/>
            </a:ln>
            <a:effectLst/>
          </p:spPr>
          <p:txBody>
            <a:bodyPr/>
            <a:lstStyle/>
            <a:p>
              <a:pPr>
                <a:defRPr/>
              </a:pPr>
              <a:endParaRPr lang="en-US" dirty="0"/>
            </a:p>
          </p:txBody>
        </p:sp>
        <p:sp>
          <p:nvSpPr>
            <p:cNvPr id="257" name="Freeform 1281"/>
            <p:cNvSpPr>
              <a:spLocks/>
            </p:cNvSpPr>
            <p:nvPr/>
          </p:nvSpPr>
          <p:spPr bwMode="auto">
            <a:xfrm>
              <a:off x="2527" y="2668"/>
              <a:ext cx="176" cy="316"/>
            </a:xfrm>
            <a:custGeom>
              <a:avLst/>
              <a:gdLst/>
              <a:ahLst/>
              <a:cxnLst>
                <a:cxn ang="0">
                  <a:pos x="175" y="265"/>
                </a:cxn>
                <a:cxn ang="0">
                  <a:pos x="172" y="253"/>
                </a:cxn>
                <a:cxn ang="0">
                  <a:pos x="168" y="237"/>
                </a:cxn>
                <a:cxn ang="0">
                  <a:pos x="166" y="223"/>
                </a:cxn>
                <a:cxn ang="0">
                  <a:pos x="163" y="206"/>
                </a:cxn>
                <a:cxn ang="0">
                  <a:pos x="159" y="191"/>
                </a:cxn>
                <a:cxn ang="0">
                  <a:pos x="158" y="175"/>
                </a:cxn>
                <a:cxn ang="0">
                  <a:pos x="156" y="161"/>
                </a:cxn>
                <a:cxn ang="0">
                  <a:pos x="151" y="147"/>
                </a:cxn>
                <a:cxn ang="0">
                  <a:pos x="147" y="132"/>
                </a:cxn>
                <a:cxn ang="0">
                  <a:pos x="140" y="120"/>
                </a:cxn>
                <a:cxn ang="0">
                  <a:pos x="140" y="120"/>
                </a:cxn>
                <a:cxn ang="0">
                  <a:pos x="134" y="107"/>
                </a:cxn>
                <a:cxn ang="0">
                  <a:pos x="126" y="92"/>
                </a:cxn>
                <a:cxn ang="0">
                  <a:pos x="113" y="80"/>
                </a:cxn>
                <a:cxn ang="0">
                  <a:pos x="101" y="65"/>
                </a:cxn>
                <a:cxn ang="0">
                  <a:pos x="85" y="52"/>
                </a:cxn>
                <a:cxn ang="0">
                  <a:pos x="71" y="39"/>
                </a:cxn>
                <a:cxn ang="0">
                  <a:pos x="52" y="27"/>
                </a:cxn>
                <a:cxn ang="0">
                  <a:pos x="35" y="16"/>
                </a:cxn>
                <a:cxn ang="0">
                  <a:pos x="18" y="8"/>
                </a:cxn>
                <a:cxn ang="0">
                  <a:pos x="0" y="0"/>
                </a:cxn>
                <a:cxn ang="0">
                  <a:pos x="0" y="0"/>
                </a:cxn>
                <a:cxn ang="0">
                  <a:pos x="0" y="2"/>
                </a:cxn>
                <a:cxn ang="0">
                  <a:pos x="0" y="8"/>
                </a:cxn>
                <a:cxn ang="0">
                  <a:pos x="2" y="16"/>
                </a:cxn>
                <a:cxn ang="0">
                  <a:pos x="2" y="25"/>
                </a:cxn>
                <a:cxn ang="0">
                  <a:pos x="2" y="37"/>
                </a:cxn>
                <a:cxn ang="0">
                  <a:pos x="4" y="50"/>
                </a:cxn>
                <a:cxn ang="0">
                  <a:pos x="4" y="62"/>
                </a:cxn>
                <a:cxn ang="0">
                  <a:pos x="6" y="76"/>
                </a:cxn>
                <a:cxn ang="0">
                  <a:pos x="6" y="85"/>
                </a:cxn>
                <a:cxn ang="0">
                  <a:pos x="8" y="96"/>
                </a:cxn>
                <a:cxn ang="0">
                  <a:pos x="8" y="96"/>
                </a:cxn>
                <a:cxn ang="0">
                  <a:pos x="8" y="109"/>
                </a:cxn>
                <a:cxn ang="0">
                  <a:pos x="9" y="120"/>
                </a:cxn>
                <a:cxn ang="0">
                  <a:pos x="14" y="132"/>
                </a:cxn>
                <a:cxn ang="0">
                  <a:pos x="16" y="147"/>
                </a:cxn>
                <a:cxn ang="0">
                  <a:pos x="20" y="159"/>
                </a:cxn>
                <a:cxn ang="0">
                  <a:pos x="25" y="172"/>
                </a:cxn>
                <a:cxn ang="0">
                  <a:pos x="31" y="185"/>
                </a:cxn>
                <a:cxn ang="0">
                  <a:pos x="35" y="198"/>
                </a:cxn>
                <a:cxn ang="0">
                  <a:pos x="41" y="208"/>
                </a:cxn>
                <a:cxn ang="0">
                  <a:pos x="48" y="217"/>
                </a:cxn>
                <a:cxn ang="0">
                  <a:pos x="48" y="217"/>
                </a:cxn>
                <a:cxn ang="0">
                  <a:pos x="57" y="225"/>
                </a:cxn>
                <a:cxn ang="0">
                  <a:pos x="64" y="235"/>
                </a:cxn>
                <a:cxn ang="0">
                  <a:pos x="75" y="246"/>
                </a:cxn>
                <a:cxn ang="0">
                  <a:pos x="88" y="256"/>
                </a:cxn>
                <a:cxn ang="0">
                  <a:pos x="101" y="267"/>
                </a:cxn>
                <a:cxn ang="0">
                  <a:pos x="113" y="278"/>
                </a:cxn>
                <a:cxn ang="0">
                  <a:pos x="128" y="290"/>
                </a:cxn>
                <a:cxn ang="0">
                  <a:pos x="140" y="299"/>
                </a:cxn>
                <a:cxn ang="0">
                  <a:pos x="156" y="307"/>
                </a:cxn>
                <a:cxn ang="0">
                  <a:pos x="168" y="314"/>
                </a:cxn>
                <a:cxn ang="0">
                  <a:pos x="175" y="265"/>
                </a:cxn>
              </a:cxnLst>
              <a:rect l="0" t="0" r="r" b="b"/>
              <a:pathLst>
                <a:path w="176" h="315">
                  <a:moveTo>
                    <a:pt x="175" y="265"/>
                  </a:moveTo>
                  <a:lnTo>
                    <a:pt x="172" y="253"/>
                  </a:lnTo>
                  <a:lnTo>
                    <a:pt x="168" y="237"/>
                  </a:lnTo>
                  <a:lnTo>
                    <a:pt x="166" y="223"/>
                  </a:lnTo>
                  <a:lnTo>
                    <a:pt x="163" y="206"/>
                  </a:lnTo>
                  <a:lnTo>
                    <a:pt x="159" y="191"/>
                  </a:lnTo>
                  <a:lnTo>
                    <a:pt x="158" y="175"/>
                  </a:lnTo>
                  <a:lnTo>
                    <a:pt x="156" y="161"/>
                  </a:lnTo>
                  <a:lnTo>
                    <a:pt x="151" y="147"/>
                  </a:lnTo>
                  <a:lnTo>
                    <a:pt x="147" y="132"/>
                  </a:lnTo>
                  <a:lnTo>
                    <a:pt x="140" y="120"/>
                  </a:lnTo>
                  <a:lnTo>
                    <a:pt x="140" y="120"/>
                  </a:lnTo>
                  <a:lnTo>
                    <a:pt x="134" y="107"/>
                  </a:lnTo>
                  <a:lnTo>
                    <a:pt x="126" y="92"/>
                  </a:lnTo>
                  <a:lnTo>
                    <a:pt x="113" y="80"/>
                  </a:lnTo>
                  <a:lnTo>
                    <a:pt x="101" y="65"/>
                  </a:lnTo>
                  <a:lnTo>
                    <a:pt x="85" y="52"/>
                  </a:lnTo>
                  <a:lnTo>
                    <a:pt x="71" y="39"/>
                  </a:lnTo>
                  <a:lnTo>
                    <a:pt x="52" y="27"/>
                  </a:lnTo>
                  <a:lnTo>
                    <a:pt x="35" y="16"/>
                  </a:lnTo>
                  <a:lnTo>
                    <a:pt x="18" y="8"/>
                  </a:lnTo>
                  <a:lnTo>
                    <a:pt x="0" y="0"/>
                  </a:lnTo>
                  <a:lnTo>
                    <a:pt x="0" y="0"/>
                  </a:lnTo>
                  <a:lnTo>
                    <a:pt x="0" y="2"/>
                  </a:lnTo>
                  <a:lnTo>
                    <a:pt x="0" y="8"/>
                  </a:lnTo>
                  <a:lnTo>
                    <a:pt x="2" y="16"/>
                  </a:lnTo>
                  <a:lnTo>
                    <a:pt x="2" y="25"/>
                  </a:lnTo>
                  <a:lnTo>
                    <a:pt x="2" y="37"/>
                  </a:lnTo>
                  <a:lnTo>
                    <a:pt x="4" y="50"/>
                  </a:lnTo>
                  <a:lnTo>
                    <a:pt x="4" y="62"/>
                  </a:lnTo>
                  <a:lnTo>
                    <a:pt x="6" y="76"/>
                  </a:lnTo>
                  <a:lnTo>
                    <a:pt x="6" y="85"/>
                  </a:lnTo>
                  <a:lnTo>
                    <a:pt x="8" y="96"/>
                  </a:lnTo>
                  <a:lnTo>
                    <a:pt x="8" y="96"/>
                  </a:lnTo>
                  <a:lnTo>
                    <a:pt x="8" y="109"/>
                  </a:lnTo>
                  <a:lnTo>
                    <a:pt x="9" y="120"/>
                  </a:lnTo>
                  <a:lnTo>
                    <a:pt x="14" y="132"/>
                  </a:lnTo>
                  <a:lnTo>
                    <a:pt x="16" y="147"/>
                  </a:lnTo>
                  <a:lnTo>
                    <a:pt x="20" y="159"/>
                  </a:lnTo>
                  <a:lnTo>
                    <a:pt x="25" y="172"/>
                  </a:lnTo>
                  <a:lnTo>
                    <a:pt x="31" y="185"/>
                  </a:lnTo>
                  <a:lnTo>
                    <a:pt x="35" y="198"/>
                  </a:lnTo>
                  <a:lnTo>
                    <a:pt x="41" y="208"/>
                  </a:lnTo>
                  <a:lnTo>
                    <a:pt x="48" y="217"/>
                  </a:lnTo>
                  <a:lnTo>
                    <a:pt x="48" y="217"/>
                  </a:lnTo>
                  <a:lnTo>
                    <a:pt x="57" y="225"/>
                  </a:lnTo>
                  <a:lnTo>
                    <a:pt x="64" y="235"/>
                  </a:lnTo>
                  <a:lnTo>
                    <a:pt x="75" y="246"/>
                  </a:lnTo>
                  <a:lnTo>
                    <a:pt x="88" y="256"/>
                  </a:lnTo>
                  <a:lnTo>
                    <a:pt x="101" y="267"/>
                  </a:lnTo>
                  <a:lnTo>
                    <a:pt x="113" y="278"/>
                  </a:lnTo>
                  <a:lnTo>
                    <a:pt x="128" y="290"/>
                  </a:lnTo>
                  <a:lnTo>
                    <a:pt x="140" y="299"/>
                  </a:lnTo>
                  <a:lnTo>
                    <a:pt x="156" y="307"/>
                  </a:lnTo>
                  <a:lnTo>
                    <a:pt x="168" y="314"/>
                  </a:lnTo>
                  <a:lnTo>
                    <a:pt x="175" y="265"/>
                  </a:lnTo>
                </a:path>
              </a:pathLst>
            </a:custGeom>
            <a:solidFill>
              <a:srgbClr val="FFD80F"/>
            </a:solidFill>
            <a:ln w="9525" cap="rnd">
              <a:noFill/>
              <a:round/>
              <a:headEnd/>
              <a:tailEnd/>
            </a:ln>
            <a:effectLst/>
          </p:spPr>
          <p:txBody>
            <a:bodyPr/>
            <a:lstStyle/>
            <a:p>
              <a:pPr>
                <a:defRPr/>
              </a:pPr>
              <a:endParaRPr lang="en-US" dirty="0"/>
            </a:p>
          </p:txBody>
        </p:sp>
        <p:sp>
          <p:nvSpPr>
            <p:cNvPr id="258" name="Freeform 1282"/>
            <p:cNvSpPr>
              <a:spLocks/>
            </p:cNvSpPr>
            <p:nvPr/>
          </p:nvSpPr>
          <p:spPr bwMode="auto">
            <a:xfrm>
              <a:off x="2527" y="2668"/>
              <a:ext cx="176" cy="316"/>
            </a:xfrm>
            <a:custGeom>
              <a:avLst/>
              <a:gdLst/>
              <a:ahLst/>
              <a:cxnLst>
                <a:cxn ang="0">
                  <a:pos x="175" y="265"/>
                </a:cxn>
                <a:cxn ang="0">
                  <a:pos x="172" y="253"/>
                </a:cxn>
                <a:cxn ang="0">
                  <a:pos x="168" y="237"/>
                </a:cxn>
                <a:cxn ang="0">
                  <a:pos x="166" y="223"/>
                </a:cxn>
                <a:cxn ang="0">
                  <a:pos x="163" y="206"/>
                </a:cxn>
                <a:cxn ang="0">
                  <a:pos x="159" y="191"/>
                </a:cxn>
                <a:cxn ang="0">
                  <a:pos x="158" y="175"/>
                </a:cxn>
                <a:cxn ang="0">
                  <a:pos x="156" y="161"/>
                </a:cxn>
                <a:cxn ang="0">
                  <a:pos x="151" y="147"/>
                </a:cxn>
                <a:cxn ang="0">
                  <a:pos x="147" y="132"/>
                </a:cxn>
                <a:cxn ang="0">
                  <a:pos x="140" y="120"/>
                </a:cxn>
                <a:cxn ang="0">
                  <a:pos x="140" y="120"/>
                </a:cxn>
                <a:cxn ang="0">
                  <a:pos x="134" y="107"/>
                </a:cxn>
                <a:cxn ang="0">
                  <a:pos x="126" y="92"/>
                </a:cxn>
                <a:cxn ang="0">
                  <a:pos x="113" y="80"/>
                </a:cxn>
                <a:cxn ang="0">
                  <a:pos x="101" y="65"/>
                </a:cxn>
                <a:cxn ang="0">
                  <a:pos x="85" y="52"/>
                </a:cxn>
                <a:cxn ang="0">
                  <a:pos x="71" y="39"/>
                </a:cxn>
                <a:cxn ang="0">
                  <a:pos x="52" y="27"/>
                </a:cxn>
                <a:cxn ang="0">
                  <a:pos x="35" y="16"/>
                </a:cxn>
                <a:cxn ang="0">
                  <a:pos x="18" y="8"/>
                </a:cxn>
                <a:cxn ang="0">
                  <a:pos x="0" y="0"/>
                </a:cxn>
                <a:cxn ang="0">
                  <a:pos x="0" y="0"/>
                </a:cxn>
                <a:cxn ang="0">
                  <a:pos x="0" y="2"/>
                </a:cxn>
                <a:cxn ang="0">
                  <a:pos x="0" y="8"/>
                </a:cxn>
                <a:cxn ang="0">
                  <a:pos x="2" y="16"/>
                </a:cxn>
                <a:cxn ang="0">
                  <a:pos x="2" y="25"/>
                </a:cxn>
                <a:cxn ang="0">
                  <a:pos x="2" y="37"/>
                </a:cxn>
                <a:cxn ang="0">
                  <a:pos x="4" y="50"/>
                </a:cxn>
                <a:cxn ang="0">
                  <a:pos x="4" y="62"/>
                </a:cxn>
                <a:cxn ang="0">
                  <a:pos x="6" y="76"/>
                </a:cxn>
                <a:cxn ang="0">
                  <a:pos x="6" y="85"/>
                </a:cxn>
                <a:cxn ang="0">
                  <a:pos x="8" y="96"/>
                </a:cxn>
                <a:cxn ang="0">
                  <a:pos x="8" y="96"/>
                </a:cxn>
                <a:cxn ang="0">
                  <a:pos x="8" y="109"/>
                </a:cxn>
                <a:cxn ang="0">
                  <a:pos x="9" y="120"/>
                </a:cxn>
                <a:cxn ang="0">
                  <a:pos x="14" y="132"/>
                </a:cxn>
                <a:cxn ang="0">
                  <a:pos x="16" y="147"/>
                </a:cxn>
                <a:cxn ang="0">
                  <a:pos x="20" y="159"/>
                </a:cxn>
                <a:cxn ang="0">
                  <a:pos x="25" y="172"/>
                </a:cxn>
                <a:cxn ang="0">
                  <a:pos x="31" y="185"/>
                </a:cxn>
                <a:cxn ang="0">
                  <a:pos x="35" y="198"/>
                </a:cxn>
                <a:cxn ang="0">
                  <a:pos x="41" y="208"/>
                </a:cxn>
                <a:cxn ang="0">
                  <a:pos x="48" y="217"/>
                </a:cxn>
                <a:cxn ang="0">
                  <a:pos x="48" y="217"/>
                </a:cxn>
                <a:cxn ang="0">
                  <a:pos x="57" y="225"/>
                </a:cxn>
                <a:cxn ang="0">
                  <a:pos x="64" y="235"/>
                </a:cxn>
                <a:cxn ang="0">
                  <a:pos x="75" y="246"/>
                </a:cxn>
                <a:cxn ang="0">
                  <a:pos x="88" y="256"/>
                </a:cxn>
                <a:cxn ang="0">
                  <a:pos x="101" y="267"/>
                </a:cxn>
                <a:cxn ang="0">
                  <a:pos x="113" y="278"/>
                </a:cxn>
                <a:cxn ang="0">
                  <a:pos x="128" y="290"/>
                </a:cxn>
                <a:cxn ang="0">
                  <a:pos x="140" y="299"/>
                </a:cxn>
                <a:cxn ang="0">
                  <a:pos x="156" y="307"/>
                </a:cxn>
                <a:cxn ang="0">
                  <a:pos x="168" y="314"/>
                </a:cxn>
              </a:cxnLst>
              <a:rect l="0" t="0" r="r" b="b"/>
              <a:pathLst>
                <a:path w="176" h="315">
                  <a:moveTo>
                    <a:pt x="175" y="265"/>
                  </a:moveTo>
                  <a:lnTo>
                    <a:pt x="172" y="253"/>
                  </a:lnTo>
                  <a:lnTo>
                    <a:pt x="168" y="237"/>
                  </a:lnTo>
                  <a:lnTo>
                    <a:pt x="166" y="223"/>
                  </a:lnTo>
                  <a:lnTo>
                    <a:pt x="163" y="206"/>
                  </a:lnTo>
                  <a:lnTo>
                    <a:pt x="159" y="191"/>
                  </a:lnTo>
                  <a:lnTo>
                    <a:pt x="158" y="175"/>
                  </a:lnTo>
                  <a:lnTo>
                    <a:pt x="156" y="161"/>
                  </a:lnTo>
                  <a:lnTo>
                    <a:pt x="151" y="147"/>
                  </a:lnTo>
                  <a:lnTo>
                    <a:pt x="147" y="132"/>
                  </a:lnTo>
                  <a:lnTo>
                    <a:pt x="140" y="120"/>
                  </a:lnTo>
                  <a:lnTo>
                    <a:pt x="140" y="120"/>
                  </a:lnTo>
                  <a:lnTo>
                    <a:pt x="134" y="107"/>
                  </a:lnTo>
                  <a:lnTo>
                    <a:pt x="126" y="92"/>
                  </a:lnTo>
                  <a:lnTo>
                    <a:pt x="113" y="80"/>
                  </a:lnTo>
                  <a:lnTo>
                    <a:pt x="101" y="65"/>
                  </a:lnTo>
                  <a:lnTo>
                    <a:pt x="85" y="52"/>
                  </a:lnTo>
                  <a:lnTo>
                    <a:pt x="71" y="39"/>
                  </a:lnTo>
                  <a:lnTo>
                    <a:pt x="52" y="27"/>
                  </a:lnTo>
                  <a:lnTo>
                    <a:pt x="35" y="16"/>
                  </a:lnTo>
                  <a:lnTo>
                    <a:pt x="18" y="8"/>
                  </a:lnTo>
                  <a:lnTo>
                    <a:pt x="0" y="0"/>
                  </a:lnTo>
                  <a:lnTo>
                    <a:pt x="0" y="0"/>
                  </a:lnTo>
                  <a:lnTo>
                    <a:pt x="0" y="2"/>
                  </a:lnTo>
                  <a:lnTo>
                    <a:pt x="0" y="8"/>
                  </a:lnTo>
                  <a:lnTo>
                    <a:pt x="2" y="16"/>
                  </a:lnTo>
                  <a:lnTo>
                    <a:pt x="2" y="25"/>
                  </a:lnTo>
                  <a:lnTo>
                    <a:pt x="2" y="37"/>
                  </a:lnTo>
                  <a:lnTo>
                    <a:pt x="4" y="50"/>
                  </a:lnTo>
                  <a:lnTo>
                    <a:pt x="4" y="62"/>
                  </a:lnTo>
                  <a:lnTo>
                    <a:pt x="6" y="76"/>
                  </a:lnTo>
                  <a:lnTo>
                    <a:pt x="6" y="85"/>
                  </a:lnTo>
                  <a:lnTo>
                    <a:pt x="8" y="96"/>
                  </a:lnTo>
                  <a:lnTo>
                    <a:pt x="8" y="96"/>
                  </a:lnTo>
                  <a:lnTo>
                    <a:pt x="8" y="109"/>
                  </a:lnTo>
                  <a:lnTo>
                    <a:pt x="9" y="120"/>
                  </a:lnTo>
                  <a:lnTo>
                    <a:pt x="14" y="132"/>
                  </a:lnTo>
                  <a:lnTo>
                    <a:pt x="16" y="147"/>
                  </a:lnTo>
                  <a:lnTo>
                    <a:pt x="20" y="159"/>
                  </a:lnTo>
                  <a:lnTo>
                    <a:pt x="25" y="172"/>
                  </a:lnTo>
                  <a:lnTo>
                    <a:pt x="31" y="185"/>
                  </a:lnTo>
                  <a:lnTo>
                    <a:pt x="35" y="198"/>
                  </a:lnTo>
                  <a:lnTo>
                    <a:pt x="41" y="208"/>
                  </a:lnTo>
                  <a:lnTo>
                    <a:pt x="48" y="217"/>
                  </a:lnTo>
                  <a:lnTo>
                    <a:pt x="48" y="217"/>
                  </a:lnTo>
                  <a:lnTo>
                    <a:pt x="57" y="225"/>
                  </a:lnTo>
                  <a:lnTo>
                    <a:pt x="64" y="235"/>
                  </a:lnTo>
                  <a:lnTo>
                    <a:pt x="75" y="246"/>
                  </a:lnTo>
                  <a:lnTo>
                    <a:pt x="88" y="256"/>
                  </a:lnTo>
                  <a:lnTo>
                    <a:pt x="101" y="267"/>
                  </a:lnTo>
                  <a:lnTo>
                    <a:pt x="113" y="278"/>
                  </a:lnTo>
                  <a:lnTo>
                    <a:pt x="128" y="290"/>
                  </a:lnTo>
                  <a:lnTo>
                    <a:pt x="140" y="299"/>
                  </a:lnTo>
                  <a:lnTo>
                    <a:pt x="156" y="307"/>
                  </a:lnTo>
                  <a:lnTo>
                    <a:pt x="168" y="31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59" name="Freeform 1283"/>
            <p:cNvSpPr>
              <a:spLocks/>
            </p:cNvSpPr>
            <p:nvPr/>
          </p:nvSpPr>
          <p:spPr bwMode="auto">
            <a:xfrm>
              <a:off x="2579" y="2745"/>
              <a:ext cx="121" cy="200"/>
            </a:xfrm>
            <a:custGeom>
              <a:avLst/>
              <a:gdLst/>
              <a:ahLst/>
              <a:cxnLst>
                <a:cxn ang="0">
                  <a:pos x="108" y="203"/>
                </a:cxn>
                <a:cxn ang="0">
                  <a:pos x="101" y="195"/>
                </a:cxn>
                <a:cxn ang="0">
                  <a:pos x="92" y="186"/>
                </a:cxn>
                <a:cxn ang="0">
                  <a:pos x="83" y="176"/>
                </a:cxn>
                <a:cxn ang="0">
                  <a:pos x="75" y="165"/>
                </a:cxn>
                <a:cxn ang="0">
                  <a:pos x="67" y="154"/>
                </a:cxn>
                <a:cxn ang="0">
                  <a:pos x="60" y="147"/>
                </a:cxn>
                <a:cxn ang="0">
                  <a:pos x="52" y="136"/>
                </a:cxn>
                <a:cxn ang="0">
                  <a:pos x="46" y="126"/>
                </a:cxn>
                <a:cxn ang="0">
                  <a:pos x="39" y="117"/>
                </a:cxn>
                <a:cxn ang="0">
                  <a:pos x="35" y="110"/>
                </a:cxn>
                <a:cxn ang="0">
                  <a:pos x="35" y="110"/>
                </a:cxn>
                <a:cxn ang="0">
                  <a:pos x="31" y="103"/>
                </a:cxn>
                <a:cxn ang="0">
                  <a:pos x="27" y="94"/>
                </a:cxn>
                <a:cxn ang="0">
                  <a:pos x="23" y="85"/>
                </a:cxn>
                <a:cxn ang="0">
                  <a:pos x="20" y="73"/>
                </a:cxn>
                <a:cxn ang="0">
                  <a:pos x="16" y="62"/>
                </a:cxn>
                <a:cxn ang="0">
                  <a:pos x="12" y="50"/>
                </a:cxn>
                <a:cxn ang="0">
                  <a:pos x="9" y="37"/>
                </a:cxn>
                <a:cxn ang="0">
                  <a:pos x="6" y="25"/>
                </a:cxn>
                <a:cxn ang="0">
                  <a:pos x="2" y="12"/>
                </a:cxn>
                <a:cxn ang="0">
                  <a:pos x="0" y="0"/>
                </a:cxn>
                <a:cxn ang="0">
                  <a:pos x="0" y="0"/>
                </a:cxn>
                <a:cxn ang="0">
                  <a:pos x="4" y="12"/>
                </a:cxn>
                <a:cxn ang="0">
                  <a:pos x="6" y="25"/>
                </a:cxn>
                <a:cxn ang="0">
                  <a:pos x="12" y="37"/>
                </a:cxn>
                <a:cxn ang="0">
                  <a:pos x="16" y="50"/>
                </a:cxn>
                <a:cxn ang="0">
                  <a:pos x="20" y="62"/>
                </a:cxn>
                <a:cxn ang="0">
                  <a:pos x="27" y="73"/>
                </a:cxn>
                <a:cxn ang="0">
                  <a:pos x="31" y="85"/>
                </a:cxn>
                <a:cxn ang="0">
                  <a:pos x="37" y="94"/>
                </a:cxn>
                <a:cxn ang="0">
                  <a:pos x="41" y="103"/>
                </a:cxn>
                <a:cxn ang="0">
                  <a:pos x="46" y="110"/>
                </a:cxn>
                <a:cxn ang="0">
                  <a:pos x="46" y="110"/>
                </a:cxn>
                <a:cxn ang="0">
                  <a:pos x="50" y="117"/>
                </a:cxn>
                <a:cxn ang="0">
                  <a:pos x="57" y="126"/>
                </a:cxn>
                <a:cxn ang="0">
                  <a:pos x="62" y="136"/>
                </a:cxn>
                <a:cxn ang="0">
                  <a:pos x="71" y="147"/>
                </a:cxn>
                <a:cxn ang="0">
                  <a:pos x="80" y="154"/>
                </a:cxn>
                <a:cxn ang="0">
                  <a:pos x="88" y="165"/>
                </a:cxn>
                <a:cxn ang="0">
                  <a:pos x="96" y="176"/>
                </a:cxn>
                <a:cxn ang="0">
                  <a:pos x="105" y="186"/>
                </a:cxn>
                <a:cxn ang="0">
                  <a:pos x="113" y="195"/>
                </a:cxn>
                <a:cxn ang="0">
                  <a:pos x="120" y="203"/>
                </a:cxn>
                <a:cxn ang="0">
                  <a:pos x="108" y="203"/>
                </a:cxn>
              </a:cxnLst>
              <a:rect l="0" t="0" r="r" b="b"/>
              <a:pathLst>
                <a:path w="121" h="204">
                  <a:moveTo>
                    <a:pt x="108" y="203"/>
                  </a:moveTo>
                  <a:lnTo>
                    <a:pt x="101" y="195"/>
                  </a:lnTo>
                  <a:lnTo>
                    <a:pt x="92" y="186"/>
                  </a:lnTo>
                  <a:lnTo>
                    <a:pt x="83" y="176"/>
                  </a:lnTo>
                  <a:lnTo>
                    <a:pt x="75" y="165"/>
                  </a:lnTo>
                  <a:lnTo>
                    <a:pt x="67" y="154"/>
                  </a:lnTo>
                  <a:lnTo>
                    <a:pt x="60" y="147"/>
                  </a:lnTo>
                  <a:lnTo>
                    <a:pt x="52" y="136"/>
                  </a:lnTo>
                  <a:lnTo>
                    <a:pt x="46" y="126"/>
                  </a:lnTo>
                  <a:lnTo>
                    <a:pt x="39" y="117"/>
                  </a:lnTo>
                  <a:lnTo>
                    <a:pt x="35" y="110"/>
                  </a:lnTo>
                  <a:lnTo>
                    <a:pt x="35" y="110"/>
                  </a:lnTo>
                  <a:lnTo>
                    <a:pt x="31" y="103"/>
                  </a:lnTo>
                  <a:lnTo>
                    <a:pt x="27" y="94"/>
                  </a:lnTo>
                  <a:lnTo>
                    <a:pt x="23" y="85"/>
                  </a:lnTo>
                  <a:lnTo>
                    <a:pt x="20" y="73"/>
                  </a:lnTo>
                  <a:lnTo>
                    <a:pt x="16" y="62"/>
                  </a:lnTo>
                  <a:lnTo>
                    <a:pt x="12" y="50"/>
                  </a:lnTo>
                  <a:lnTo>
                    <a:pt x="9" y="37"/>
                  </a:lnTo>
                  <a:lnTo>
                    <a:pt x="6" y="25"/>
                  </a:lnTo>
                  <a:lnTo>
                    <a:pt x="2" y="12"/>
                  </a:lnTo>
                  <a:lnTo>
                    <a:pt x="0" y="0"/>
                  </a:lnTo>
                  <a:lnTo>
                    <a:pt x="0" y="0"/>
                  </a:lnTo>
                  <a:lnTo>
                    <a:pt x="4" y="12"/>
                  </a:lnTo>
                  <a:lnTo>
                    <a:pt x="6" y="25"/>
                  </a:lnTo>
                  <a:lnTo>
                    <a:pt x="12" y="37"/>
                  </a:lnTo>
                  <a:lnTo>
                    <a:pt x="16" y="50"/>
                  </a:lnTo>
                  <a:lnTo>
                    <a:pt x="20" y="62"/>
                  </a:lnTo>
                  <a:lnTo>
                    <a:pt x="27" y="73"/>
                  </a:lnTo>
                  <a:lnTo>
                    <a:pt x="31" y="85"/>
                  </a:lnTo>
                  <a:lnTo>
                    <a:pt x="37" y="94"/>
                  </a:lnTo>
                  <a:lnTo>
                    <a:pt x="41" y="103"/>
                  </a:lnTo>
                  <a:lnTo>
                    <a:pt x="46" y="110"/>
                  </a:lnTo>
                  <a:lnTo>
                    <a:pt x="46" y="110"/>
                  </a:lnTo>
                  <a:lnTo>
                    <a:pt x="50" y="117"/>
                  </a:lnTo>
                  <a:lnTo>
                    <a:pt x="57" y="126"/>
                  </a:lnTo>
                  <a:lnTo>
                    <a:pt x="62" y="136"/>
                  </a:lnTo>
                  <a:lnTo>
                    <a:pt x="71" y="147"/>
                  </a:lnTo>
                  <a:lnTo>
                    <a:pt x="80" y="154"/>
                  </a:lnTo>
                  <a:lnTo>
                    <a:pt x="88" y="165"/>
                  </a:lnTo>
                  <a:lnTo>
                    <a:pt x="96" y="176"/>
                  </a:lnTo>
                  <a:lnTo>
                    <a:pt x="105" y="186"/>
                  </a:lnTo>
                  <a:lnTo>
                    <a:pt x="113" y="195"/>
                  </a:lnTo>
                  <a:lnTo>
                    <a:pt x="120" y="203"/>
                  </a:lnTo>
                  <a:lnTo>
                    <a:pt x="108" y="203"/>
                  </a:lnTo>
                </a:path>
              </a:pathLst>
            </a:custGeom>
            <a:solidFill>
              <a:srgbClr val="7C6000"/>
            </a:solidFill>
            <a:ln w="9525" cap="rnd">
              <a:noFill/>
              <a:round/>
              <a:headEnd/>
              <a:tailEnd/>
            </a:ln>
            <a:effectLst/>
          </p:spPr>
          <p:txBody>
            <a:bodyPr/>
            <a:lstStyle/>
            <a:p>
              <a:pPr>
                <a:defRPr/>
              </a:pPr>
              <a:endParaRPr lang="en-US" dirty="0"/>
            </a:p>
          </p:txBody>
        </p:sp>
        <p:sp>
          <p:nvSpPr>
            <p:cNvPr id="260" name="Freeform 1284"/>
            <p:cNvSpPr>
              <a:spLocks/>
            </p:cNvSpPr>
            <p:nvPr/>
          </p:nvSpPr>
          <p:spPr bwMode="auto">
            <a:xfrm>
              <a:off x="2904" y="3034"/>
              <a:ext cx="246" cy="224"/>
            </a:xfrm>
            <a:custGeom>
              <a:avLst/>
              <a:gdLst/>
              <a:ahLst/>
              <a:cxnLst>
                <a:cxn ang="0">
                  <a:pos x="44" y="4"/>
                </a:cxn>
                <a:cxn ang="0">
                  <a:pos x="67" y="7"/>
                </a:cxn>
                <a:cxn ang="0">
                  <a:pos x="94" y="16"/>
                </a:cxn>
                <a:cxn ang="0">
                  <a:pos x="117" y="29"/>
                </a:cxn>
                <a:cxn ang="0">
                  <a:pos x="134" y="46"/>
                </a:cxn>
                <a:cxn ang="0">
                  <a:pos x="141" y="57"/>
                </a:cxn>
                <a:cxn ang="0">
                  <a:pos x="147" y="77"/>
                </a:cxn>
                <a:cxn ang="0">
                  <a:pos x="153" y="98"/>
                </a:cxn>
                <a:cxn ang="0">
                  <a:pos x="155" y="117"/>
                </a:cxn>
                <a:cxn ang="0">
                  <a:pos x="161" y="129"/>
                </a:cxn>
                <a:cxn ang="0">
                  <a:pos x="170" y="138"/>
                </a:cxn>
                <a:cxn ang="0">
                  <a:pos x="177" y="140"/>
                </a:cxn>
                <a:cxn ang="0">
                  <a:pos x="191" y="144"/>
                </a:cxn>
                <a:cxn ang="0">
                  <a:pos x="206" y="144"/>
                </a:cxn>
                <a:cxn ang="0">
                  <a:pos x="221" y="144"/>
                </a:cxn>
                <a:cxn ang="0">
                  <a:pos x="233" y="144"/>
                </a:cxn>
                <a:cxn ang="0">
                  <a:pos x="238" y="142"/>
                </a:cxn>
                <a:cxn ang="0">
                  <a:pos x="229" y="153"/>
                </a:cxn>
                <a:cxn ang="0">
                  <a:pos x="217" y="174"/>
                </a:cxn>
                <a:cxn ang="0">
                  <a:pos x="212" y="182"/>
                </a:cxn>
                <a:cxn ang="0">
                  <a:pos x="206" y="201"/>
                </a:cxn>
                <a:cxn ang="0">
                  <a:pos x="203" y="216"/>
                </a:cxn>
                <a:cxn ang="0">
                  <a:pos x="203" y="222"/>
                </a:cxn>
                <a:cxn ang="0">
                  <a:pos x="198" y="225"/>
                </a:cxn>
                <a:cxn ang="0">
                  <a:pos x="182" y="225"/>
                </a:cxn>
                <a:cxn ang="0">
                  <a:pos x="161" y="222"/>
                </a:cxn>
                <a:cxn ang="0">
                  <a:pos x="136" y="222"/>
                </a:cxn>
                <a:cxn ang="0">
                  <a:pos x="115" y="216"/>
                </a:cxn>
                <a:cxn ang="0">
                  <a:pos x="104" y="211"/>
                </a:cxn>
                <a:cxn ang="0">
                  <a:pos x="88" y="201"/>
                </a:cxn>
                <a:cxn ang="0">
                  <a:pos x="77" y="188"/>
                </a:cxn>
                <a:cxn ang="0">
                  <a:pos x="71" y="172"/>
                </a:cxn>
                <a:cxn ang="0">
                  <a:pos x="67" y="151"/>
                </a:cxn>
                <a:cxn ang="0">
                  <a:pos x="67" y="142"/>
                </a:cxn>
                <a:cxn ang="0">
                  <a:pos x="65" y="121"/>
                </a:cxn>
                <a:cxn ang="0">
                  <a:pos x="62" y="98"/>
                </a:cxn>
                <a:cxn ang="0">
                  <a:pos x="58" y="80"/>
                </a:cxn>
                <a:cxn ang="0">
                  <a:pos x="51" y="62"/>
                </a:cxn>
                <a:cxn ang="0">
                  <a:pos x="39" y="52"/>
                </a:cxn>
                <a:cxn ang="0">
                  <a:pos x="26" y="46"/>
                </a:cxn>
                <a:cxn ang="0">
                  <a:pos x="7" y="27"/>
                </a:cxn>
                <a:cxn ang="0">
                  <a:pos x="0" y="18"/>
                </a:cxn>
              </a:cxnLst>
              <a:rect l="0" t="0" r="r" b="b"/>
              <a:pathLst>
                <a:path w="239" h="226">
                  <a:moveTo>
                    <a:pt x="33" y="0"/>
                  </a:moveTo>
                  <a:lnTo>
                    <a:pt x="44" y="4"/>
                  </a:lnTo>
                  <a:lnTo>
                    <a:pt x="53" y="6"/>
                  </a:lnTo>
                  <a:lnTo>
                    <a:pt x="67" y="7"/>
                  </a:lnTo>
                  <a:lnTo>
                    <a:pt x="79" y="12"/>
                  </a:lnTo>
                  <a:lnTo>
                    <a:pt x="94" y="16"/>
                  </a:lnTo>
                  <a:lnTo>
                    <a:pt x="104" y="23"/>
                  </a:lnTo>
                  <a:lnTo>
                    <a:pt x="117" y="29"/>
                  </a:lnTo>
                  <a:lnTo>
                    <a:pt x="127" y="37"/>
                  </a:lnTo>
                  <a:lnTo>
                    <a:pt x="134" y="46"/>
                  </a:lnTo>
                  <a:lnTo>
                    <a:pt x="141" y="57"/>
                  </a:lnTo>
                  <a:lnTo>
                    <a:pt x="141" y="57"/>
                  </a:lnTo>
                  <a:lnTo>
                    <a:pt x="145" y="69"/>
                  </a:lnTo>
                  <a:lnTo>
                    <a:pt x="147" y="77"/>
                  </a:lnTo>
                  <a:lnTo>
                    <a:pt x="149" y="90"/>
                  </a:lnTo>
                  <a:lnTo>
                    <a:pt x="153" y="98"/>
                  </a:lnTo>
                  <a:lnTo>
                    <a:pt x="153" y="108"/>
                  </a:lnTo>
                  <a:lnTo>
                    <a:pt x="155" y="117"/>
                  </a:lnTo>
                  <a:lnTo>
                    <a:pt x="157" y="124"/>
                  </a:lnTo>
                  <a:lnTo>
                    <a:pt x="161" y="129"/>
                  </a:lnTo>
                  <a:lnTo>
                    <a:pt x="166" y="136"/>
                  </a:lnTo>
                  <a:lnTo>
                    <a:pt x="170" y="138"/>
                  </a:lnTo>
                  <a:lnTo>
                    <a:pt x="170" y="138"/>
                  </a:lnTo>
                  <a:lnTo>
                    <a:pt x="177" y="140"/>
                  </a:lnTo>
                  <a:lnTo>
                    <a:pt x="182" y="142"/>
                  </a:lnTo>
                  <a:lnTo>
                    <a:pt x="191" y="144"/>
                  </a:lnTo>
                  <a:lnTo>
                    <a:pt x="198" y="144"/>
                  </a:lnTo>
                  <a:lnTo>
                    <a:pt x="206" y="144"/>
                  </a:lnTo>
                  <a:lnTo>
                    <a:pt x="212" y="144"/>
                  </a:lnTo>
                  <a:lnTo>
                    <a:pt x="221" y="144"/>
                  </a:lnTo>
                  <a:lnTo>
                    <a:pt x="226" y="144"/>
                  </a:lnTo>
                  <a:lnTo>
                    <a:pt x="233" y="144"/>
                  </a:lnTo>
                  <a:lnTo>
                    <a:pt x="238" y="142"/>
                  </a:lnTo>
                  <a:lnTo>
                    <a:pt x="238" y="142"/>
                  </a:lnTo>
                  <a:lnTo>
                    <a:pt x="235" y="144"/>
                  </a:lnTo>
                  <a:lnTo>
                    <a:pt x="229" y="153"/>
                  </a:lnTo>
                  <a:lnTo>
                    <a:pt x="223" y="163"/>
                  </a:lnTo>
                  <a:lnTo>
                    <a:pt x="217" y="174"/>
                  </a:lnTo>
                  <a:lnTo>
                    <a:pt x="212" y="182"/>
                  </a:lnTo>
                  <a:lnTo>
                    <a:pt x="212" y="182"/>
                  </a:lnTo>
                  <a:lnTo>
                    <a:pt x="208" y="193"/>
                  </a:lnTo>
                  <a:lnTo>
                    <a:pt x="206" y="201"/>
                  </a:lnTo>
                  <a:lnTo>
                    <a:pt x="203" y="207"/>
                  </a:lnTo>
                  <a:lnTo>
                    <a:pt x="203" y="216"/>
                  </a:lnTo>
                  <a:lnTo>
                    <a:pt x="203" y="222"/>
                  </a:lnTo>
                  <a:lnTo>
                    <a:pt x="203" y="222"/>
                  </a:lnTo>
                  <a:lnTo>
                    <a:pt x="202" y="225"/>
                  </a:lnTo>
                  <a:lnTo>
                    <a:pt x="198" y="225"/>
                  </a:lnTo>
                  <a:lnTo>
                    <a:pt x="191" y="225"/>
                  </a:lnTo>
                  <a:lnTo>
                    <a:pt x="182" y="225"/>
                  </a:lnTo>
                  <a:lnTo>
                    <a:pt x="172" y="225"/>
                  </a:lnTo>
                  <a:lnTo>
                    <a:pt x="161" y="222"/>
                  </a:lnTo>
                  <a:lnTo>
                    <a:pt x="149" y="222"/>
                  </a:lnTo>
                  <a:lnTo>
                    <a:pt x="136" y="222"/>
                  </a:lnTo>
                  <a:lnTo>
                    <a:pt x="126" y="218"/>
                  </a:lnTo>
                  <a:lnTo>
                    <a:pt x="115" y="216"/>
                  </a:lnTo>
                  <a:lnTo>
                    <a:pt x="115" y="216"/>
                  </a:lnTo>
                  <a:lnTo>
                    <a:pt x="104" y="211"/>
                  </a:lnTo>
                  <a:lnTo>
                    <a:pt x="96" y="207"/>
                  </a:lnTo>
                  <a:lnTo>
                    <a:pt x="88" y="201"/>
                  </a:lnTo>
                  <a:lnTo>
                    <a:pt x="83" y="195"/>
                  </a:lnTo>
                  <a:lnTo>
                    <a:pt x="77" y="188"/>
                  </a:lnTo>
                  <a:lnTo>
                    <a:pt x="73" y="180"/>
                  </a:lnTo>
                  <a:lnTo>
                    <a:pt x="71" y="172"/>
                  </a:lnTo>
                  <a:lnTo>
                    <a:pt x="67" y="161"/>
                  </a:lnTo>
                  <a:lnTo>
                    <a:pt x="67" y="151"/>
                  </a:lnTo>
                  <a:lnTo>
                    <a:pt x="67" y="142"/>
                  </a:lnTo>
                  <a:lnTo>
                    <a:pt x="67" y="142"/>
                  </a:lnTo>
                  <a:lnTo>
                    <a:pt x="67" y="131"/>
                  </a:lnTo>
                  <a:lnTo>
                    <a:pt x="65" y="121"/>
                  </a:lnTo>
                  <a:lnTo>
                    <a:pt x="65" y="110"/>
                  </a:lnTo>
                  <a:lnTo>
                    <a:pt x="62" y="98"/>
                  </a:lnTo>
                  <a:lnTo>
                    <a:pt x="62" y="90"/>
                  </a:lnTo>
                  <a:lnTo>
                    <a:pt x="58" y="80"/>
                  </a:lnTo>
                  <a:lnTo>
                    <a:pt x="56" y="71"/>
                  </a:lnTo>
                  <a:lnTo>
                    <a:pt x="51" y="62"/>
                  </a:lnTo>
                  <a:lnTo>
                    <a:pt x="46" y="57"/>
                  </a:lnTo>
                  <a:lnTo>
                    <a:pt x="39" y="52"/>
                  </a:lnTo>
                  <a:lnTo>
                    <a:pt x="39" y="52"/>
                  </a:lnTo>
                  <a:lnTo>
                    <a:pt x="26" y="46"/>
                  </a:lnTo>
                  <a:lnTo>
                    <a:pt x="16" y="35"/>
                  </a:lnTo>
                  <a:lnTo>
                    <a:pt x="7" y="27"/>
                  </a:lnTo>
                  <a:lnTo>
                    <a:pt x="1" y="20"/>
                  </a:lnTo>
                  <a:lnTo>
                    <a:pt x="0" y="18"/>
                  </a:lnTo>
                  <a:lnTo>
                    <a:pt x="33" y="0"/>
                  </a:lnTo>
                </a:path>
              </a:pathLst>
            </a:custGeom>
            <a:solidFill>
              <a:srgbClr val="FFD80F"/>
            </a:solidFill>
            <a:ln w="9525" cap="rnd">
              <a:noFill/>
              <a:round/>
              <a:headEnd/>
              <a:tailEnd/>
            </a:ln>
            <a:effectLst/>
          </p:spPr>
          <p:txBody>
            <a:bodyPr/>
            <a:lstStyle/>
            <a:p>
              <a:pPr>
                <a:defRPr/>
              </a:pPr>
              <a:endParaRPr lang="en-US" dirty="0"/>
            </a:p>
          </p:txBody>
        </p:sp>
        <p:sp>
          <p:nvSpPr>
            <p:cNvPr id="261" name="Freeform 1285"/>
            <p:cNvSpPr>
              <a:spLocks/>
            </p:cNvSpPr>
            <p:nvPr/>
          </p:nvSpPr>
          <p:spPr bwMode="auto">
            <a:xfrm>
              <a:off x="2904" y="3034"/>
              <a:ext cx="246" cy="224"/>
            </a:xfrm>
            <a:custGeom>
              <a:avLst/>
              <a:gdLst/>
              <a:ahLst/>
              <a:cxnLst>
                <a:cxn ang="0">
                  <a:pos x="44" y="4"/>
                </a:cxn>
                <a:cxn ang="0">
                  <a:pos x="67" y="7"/>
                </a:cxn>
                <a:cxn ang="0">
                  <a:pos x="94" y="16"/>
                </a:cxn>
                <a:cxn ang="0">
                  <a:pos x="117" y="29"/>
                </a:cxn>
                <a:cxn ang="0">
                  <a:pos x="134" y="46"/>
                </a:cxn>
                <a:cxn ang="0">
                  <a:pos x="141" y="57"/>
                </a:cxn>
                <a:cxn ang="0">
                  <a:pos x="147" y="77"/>
                </a:cxn>
                <a:cxn ang="0">
                  <a:pos x="153" y="98"/>
                </a:cxn>
                <a:cxn ang="0">
                  <a:pos x="155" y="117"/>
                </a:cxn>
                <a:cxn ang="0">
                  <a:pos x="161" y="129"/>
                </a:cxn>
                <a:cxn ang="0">
                  <a:pos x="170" y="138"/>
                </a:cxn>
                <a:cxn ang="0">
                  <a:pos x="177" y="140"/>
                </a:cxn>
                <a:cxn ang="0">
                  <a:pos x="191" y="144"/>
                </a:cxn>
                <a:cxn ang="0">
                  <a:pos x="206" y="144"/>
                </a:cxn>
                <a:cxn ang="0">
                  <a:pos x="221" y="144"/>
                </a:cxn>
                <a:cxn ang="0">
                  <a:pos x="233" y="144"/>
                </a:cxn>
                <a:cxn ang="0">
                  <a:pos x="238" y="142"/>
                </a:cxn>
                <a:cxn ang="0">
                  <a:pos x="229" y="153"/>
                </a:cxn>
                <a:cxn ang="0">
                  <a:pos x="217" y="174"/>
                </a:cxn>
                <a:cxn ang="0">
                  <a:pos x="212" y="182"/>
                </a:cxn>
                <a:cxn ang="0">
                  <a:pos x="206" y="201"/>
                </a:cxn>
                <a:cxn ang="0">
                  <a:pos x="203" y="216"/>
                </a:cxn>
                <a:cxn ang="0">
                  <a:pos x="203" y="222"/>
                </a:cxn>
                <a:cxn ang="0">
                  <a:pos x="198" y="225"/>
                </a:cxn>
                <a:cxn ang="0">
                  <a:pos x="182" y="225"/>
                </a:cxn>
                <a:cxn ang="0">
                  <a:pos x="161" y="222"/>
                </a:cxn>
                <a:cxn ang="0">
                  <a:pos x="136" y="222"/>
                </a:cxn>
                <a:cxn ang="0">
                  <a:pos x="115" y="216"/>
                </a:cxn>
                <a:cxn ang="0">
                  <a:pos x="104" y="211"/>
                </a:cxn>
                <a:cxn ang="0">
                  <a:pos x="88" y="201"/>
                </a:cxn>
                <a:cxn ang="0">
                  <a:pos x="77" y="188"/>
                </a:cxn>
                <a:cxn ang="0">
                  <a:pos x="71" y="172"/>
                </a:cxn>
                <a:cxn ang="0">
                  <a:pos x="67" y="151"/>
                </a:cxn>
                <a:cxn ang="0">
                  <a:pos x="67" y="142"/>
                </a:cxn>
                <a:cxn ang="0">
                  <a:pos x="65" y="121"/>
                </a:cxn>
                <a:cxn ang="0">
                  <a:pos x="62" y="98"/>
                </a:cxn>
                <a:cxn ang="0">
                  <a:pos x="58" y="80"/>
                </a:cxn>
                <a:cxn ang="0">
                  <a:pos x="51" y="62"/>
                </a:cxn>
                <a:cxn ang="0">
                  <a:pos x="39" y="52"/>
                </a:cxn>
                <a:cxn ang="0">
                  <a:pos x="26" y="46"/>
                </a:cxn>
                <a:cxn ang="0">
                  <a:pos x="7" y="27"/>
                </a:cxn>
                <a:cxn ang="0">
                  <a:pos x="0" y="18"/>
                </a:cxn>
              </a:cxnLst>
              <a:rect l="0" t="0" r="r" b="b"/>
              <a:pathLst>
                <a:path w="239" h="226">
                  <a:moveTo>
                    <a:pt x="33" y="0"/>
                  </a:moveTo>
                  <a:lnTo>
                    <a:pt x="44" y="4"/>
                  </a:lnTo>
                  <a:lnTo>
                    <a:pt x="53" y="6"/>
                  </a:lnTo>
                  <a:lnTo>
                    <a:pt x="67" y="7"/>
                  </a:lnTo>
                  <a:lnTo>
                    <a:pt x="79" y="12"/>
                  </a:lnTo>
                  <a:lnTo>
                    <a:pt x="94" y="16"/>
                  </a:lnTo>
                  <a:lnTo>
                    <a:pt x="104" y="23"/>
                  </a:lnTo>
                  <a:lnTo>
                    <a:pt x="117" y="29"/>
                  </a:lnTo>
                  <a:lnTo>
                    <a:pt x="127" y="37"/>
                  </a:lnTo>
                  <a:lnTo>
                    <a:pt x="134" y="46"/>
                  </a:lnTo>
                  <a:lnTo>
                    <a:pt x="141" y="57"/>
                  </a:lnTo>
                  <a:lnTo>
                    <a:pt x="141" y="57"/>
                  </a:lnTo>
                  <a:lnTo>
                    <a:pt x="145" y="69"/>
                  </a:lnTo>
                  <a:lnTo>
                    <a:pt x="147" y="77"/>
                  </a:lnTo>
                  <a:lnTo>
                    <a:pt x="149" y="90"/>
                  </a:lnTo>
                  <a:lnTo>
                    <a:pt x="153" y="98"/>
                  </a:lnTo>
                  <a:lnTo>
                    <a:pt x="153" y="108"/>
                  </a:lnTo>
                  <a:lnTo>
                    <a:pt x="155" y="117"/>
                  </a:lnTo>
                  <a:lnTo>
                    <a:pt x="157" y="124"/>
                  </a:lnTo>
                  <a:lnTo>
                    <a:pt x="161" y="129"/>
                  </a:lnTo>
                  <a:lnTo>
                    <a:pt x="166" y="136"/>
                  </a:lnTo>
                  <a:lnTo>
                    <a:pt x="170" y="138"/>
                  </a:lnTo>
                  <a:lnTo>
                    <a:pt x="170" y="138"/>
                  </a:lnTo>
                  <a:lnTo>
                    <a:pt x="177" y="140"/>
                  </a:lnTo>
                  <a:lnTo>
                    <a:pt x="182" y="142"/>
                  </a:lnTo>
                  <a:lnTo>
                    <a:pt x="191" y="144"/>
                  </a:lnTo>
                  <a:lnTo>
                    <a:pt x="198" y="144"/>
                  </a:lnTo>
                  <a:lnTo>
                    <a:pt x="206" y="144"/>
                  </a:lnTo>
                  <a:lnTo>
                    <a:pt x="212" y="144"/>
                  </a:lnTo>
                  <a:lnTo>
                    <a:pt x="221" y="144"/>
                  </a:lnTo>
                  <a:lnTo>
                    <a:pt x="226" y="144"/>
                  </a:lnTo>
                  <a:lnTo>
                    <a:pt x="233" y="144"/>
                  </a:lnTo>
                  <a:lnTo>
                    <a:pt x="238" y="142"/>
                  </a:lnTo>
                  <a:lnTo>
                    <a:pt x="238" y="142"/>
                  </a:lnTo>
                  <a:lnTo>
                    <a:pt x="235" y="144"/>
                  </a:lnTo>
                  <a:lnTo>
                    <a:pt x="229" y="153"/>
                  </a:lnTo>
                  <a:lnTo>
                    <a:pt x="223" y="163"/>
                  </a:lnTo>
                  <a:lnTo>
                    <a:pt x="217" y="174"/>
                  </a:lnTo>
                  <a:lnTo>
                    <a:pt x="212" y="182"/>
                  </a:lnTo>
                  <a:lnTo>
                    <a:pt x="212" y="182"/>
                  </a:lnTo>
                  <a:lnTo>
                    <a:pt x="208" y="193"/>
                  </a:lnTo>
                  <a:lnTo>
                    <a:pt x="206" y="201"/>
                  </a:lnTo>
                  <a:lnTo>
                    <a:pt x="203" y="207"/>
                  </a:lnTo>
                  <a:lnTo>
                    <a:pt x="203" y="216"/>
                  </a:lnTo>
                  <a:lnTo>
                    <a:pt x="203" y="222"/>
                  </a:lnTo>
                  <a:lnTo>
                    <a:pt x="203" y="222"/>
                  </a:lnTo>
                  <a:lnTo>
                    <a:pt x="202" y="225"/>
                  </a:lnTo>
                  <a:lnTo>
                    <a:pt x="198" y="225"/>
                  </a:lnTo>
                  <a:lnTo>
                    <a:pt x="191" y="225"/>
                  </a:lnTo>
                  <a:lnTo>
                    <a:pt x="182" y="225"/>
                  </a:lnTo>
                  <a:lnTo>
                    <a:pt x="172" y="225"/>
                  </a:lnTo>
                  <a:lnTo>
                    <a:pt x="161" y="222"/>
                  </a:lnTo>
                  <a:lnTo>
                    <a:pt x="149" y="222"/>
                  </a:lnTo>
                  <a:lnTo>
                    <a:pt x="136" y="222"/>
                  </a:lnTo>
                  <a:lnTo>
                    <a:pt x="126" y="218"/>
                  </a:lnTo>
                  <a:lnTo>
                    <a:pt x="115" y="216"/>
                  </a:lnTo>
                  <a:lnTo>
                    <a:pt x="115" y="216"/>
                  </a:lnTo>
                  <a:lnTo>
                    <a:pt x="104" y="211"/>
                  </a:lnTo>
                  <a:lnTo>
                    <a:pt x="96" y="207"/>
                  </a:lnTo>
                  <a:lnTo>
                    <a:pt x="88" y="201"/>
                  </a:lnTo>
                  <a:lnTo>
                    <a:pt x="83" y="195"/>
                  </a:lnTo>
                  <a:lnTo>
                    <a:pt x="77" y="188"/>
                  </a:lnTo>
                  <a:lnTo>
                    <a:pt x="73" y="180"/>
                  </a:lnTo>
                  <a:lnTo>
                    <a:pt x="71" y="172"/>
                  </a:lnTo>
                  <a:lnTo>
                    <a:pt x="67" y="161"/>
                  </a:lnTo>
                  <a:lnTo>
                    <a:pt x="67" y="151"/>
                  </a:lnTo>
                  <a:lnTo>
                    <a:pt x="67" y="142"/>
                  </a:lnTo>
                  <a:lnTo>
                    <a:pt x="67" y="142"/>
                  </a:lnTo>
                  <a:lnTo>
                    <a:pt x="67" y="131"/>
                  </a:lnTo>
                  <a:lnTo>
                    <a:pt x="65" y="121"/>
                  </a:lnTo>
                  <a:lnTo>
                    <a:pt x="65" y="110"/>
                  </a:lnTo>
                  <a:lnTo>
                    <a:pt x="62" y="98"/>
                  </a:lnTo>
                  <a:lnTo>
                    <a:pt x="62" y="90"/>
                  </a:lnTo>
                  <a:lnTo>
                    <a:pt x="58" y="80"/>
                  </a:lnTo>
                  <a:lnTo>
                    <a:pt x="56" y="71"/>
                  </a:lnTo>
                  <a:lnTo>
                    <a:pt x="51" y="62"/>
                  </a:lnTo>
                  <a:lnTo>
                    <a:pt x="46" y="57"/>
                  </a:lnTo>
                  <a:lnTo>
                    <a:pt x="39" y="52"/>
                  </a:lnTo>
                  <a:lnTo>
                    <a:pt x="39" y="52"/>
                  </a:lnTo>
                  <a:lnTo>
                    <a:pt x="26" y="46"/>
                  </a:lnTo>
                  <a:lnTo>
                    <a:pt x="16" y="35"/>
                  </a:lnTo>
                  <a:lnTo>
                    <a:pt x="7" y="27"/>
                  </a:lnTo>
                  <a:lnTo>
                    <a:pt x="1" y="20"/>
                  </a:lnTo>
                  <a:lnTo>
                    <a:pt x="0" y="18"/>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62" name="Freeform 1286"/>
            <p:cNvSpPr>
              <a:spLocks/>
            </p:cNvSpPr>
            <p:nvPr/>
          </p:nvSpPr>
          <p:spPr bwMode="auto">
            <a:xfrm>
              <a:off x="2929" y="2853"/>
              <a:ext cx="222" cy="261"/>
            </a:xfrm>
            <a:custGeom>
              <a:avLst/>
              <a:gdLst/>
              <a:ahLst/>
              <a:cxnLst>
                <a:cxn ang="0">
                  <a:pos x="15" y="68"/>
                </a:cxn>
                <a:cxn ang="0">
                  <a:pos x="36" y="50"/>
                </a:cxn>
                <a:cxn ang="0">
                  <a:pos x="59" y="29"/>
                </a:cxn>
                <a:cxn ang="0">
                  <a:pos x="72" y="19"/>
                </a:cxn>
                <a:cxn ang="0">
                  <a:pos x="98" y="4"/>
                </a:cxn>
                <a:cxn ang="0">
                  <a:pos x="122" y="0"/>
                </a:cxn>
                <a:cxn ang="0">
                  <a:pos x="135" y="2"/>
                </a:cxn>
                <a:cxn ang="0">
                  <a:pos x="162" y="19"/>
                </a:cxn>
                <a:cxn ang="0">
                  <a:pos x="178" y="48"/>
                </a:cxn>
                <a:cxn ang="0">
                  <a:pos x="178" y="57"/>
                </a:cxn>
                <a:cxn ang="0">
                  <a:pos x="178" y="75"/>
                </a:cxn>
                <a:cxn ang="0">
                  <a:pos x="174" y="94"/>
                </a:cxn>
                <a:cxn ang="0">
                  <a:pos x="173" y="111"/>
                </a:cxn>
                <a:cxn ang="0">
                  <a:pos x="173" y="124"/>
                </a:cxn>
                <a:cxn ang="0">
                  <a:pos x="174" y="130"/>
                </a:cxn>
                <a:cxn ang="0">
                  <a:pos x="183" y="141"/>
                </a:cxn>
                <a:cxn ang="0">
                  <a:pos x="194" y="153"/>
                </a:cxn>
                <a:cxn ang="0">
                  <a:pos x="204" y="167"/>
                </a:cxn>
                <a:cxn ang="0">
                  <a:pos x="213" y="183"/>
                </a:cxn>
                <a:cxn ang="0">
                  <a:pos x="213" y="199"/>
                </a:cxn>
                <a:cxn ang="0">
                  <a:pos x="206" y="216"/>
                </a:cxn>
                <a:cxn ang="0">
                  <a:pos x="189" y="241"/>
                </a:cxn>
                <a:cxn ang="0">
                  <a:pos x="160" y="256"/>
                </a:cxn>
                <a:cxn ang="0">
                  <a:pos x="149" y="259"/>
                </a:cxn>
                <a:cxn ang="0">
                  <a:pos x="130" y="256"/>
                </a:cxn>
                <a:cxn ang="0">
                  <a:pos x="109" y="250"/>
                </a:cxn>
                <a:cxn ang="0">
                  <a:pos x="88" y="241"/>
                </a:cxn>
                <a:cxn ang="0">
                  <a:pos x="72" y="231"/>
                </a:cxn>
                <a:cxn ang="0">
                  <a:pos x="63" y="227"/>
                </a:cxn>
                <a:cxn ang="0">
                  <a:pos x="36" y="215"/>
                </a:cxn>
                <a:cxn ang="0">
                  <a:pos x="13" y="212"/>
                </a:cxn>
                <a:cxn ang="0">
                  <a:pos x="0" y="71"/>
                </a:cxn>
              </a:cxnLst>
              <a:rect l="0" t="0" r="r" b="b"/>
              <a:pathLst>
                <a:path w="214" h="260">
                  <a:moveTo>
                    <a:pt x="0" y="71"/>
                  </a:moveTo>
                  <a:lnTo>
                    <a:pt x="15" y="68"/>
                  </a:lnTo>
                  <a:lnTo>
                    <a:pt x="25" y="59"/>
                  </a:lnTo>
                  <a:lnTo>
                    <a:pt x="36" y="50"/>
                  </a:lnTo>
                  <a:lnTo>
                    <a:pt x="47" y="42"/>
                  </a:lnTo>
                  <a:lnTo>
                    <a:pt x="59" y="29"/>
                  </a:lnTo>
                  <a:lnTo>
                    <a:pt x="59" y="29"/>
                  </a:lnTo>
                  <a:lnTo>
                    <a:pt x="72" y="19"/>
                  </a:lnTo>
                  <a:lnTo>
                    <a:pt x="86" y="10"/>
                  </a:lnTo>
                  <a:lnTo>
                    <a:pt x="98" y="4"/>
                  </a:lnTo>
                  <a:lnTo>
                    <a:pt x="111" y="2"/>
                  </a:lnTo>
                  <a:lnTo>
                    <a:pt x="122" y="0"/>
                  </a:lnTo>
                  <a:lnTo>
                    <a:pt x="122" y="0"/>
                  </a:lnTo>
                  <a:lnTo>
                    <a:pt x="135" y="2"/>
                  </a:lnTo>
                  <a:lnTo>
                    <a:pt x="149" y="8"/>
                  </a:lnTo>
                  <a:lnTo>
                    <a:pt x="162" y="19"/>
                  </a:lnTo>
                  <a:lnTo>
                    <a:pt x="173" y="31"/>
                  </a:lnTo>
                  <a:lnTo>
                    <a:pt x="178" y="48"/>
                  </a:lnTo>
                  <a:lnTo>
                    <a:pt x="178" y="48"/>
                  </a:lnTo>
                  <a:lnTo>
                    <a:pt x="178" y="57"/>
                  </a:lnTo>
                  <a:lnTo>
                    <a:pt x="178" y="68"/>
                  </a:lnTo>
                  <a:lnTo>
                    <a:pt x="178" y="75"/>
                  </a:lnTo>
                  <a:lnTo>
                    <a:pt x="176" y="86"/>
                  </a:lnTo>
                  <a:lnTo>
                    <a:pt x="174" y="94"/>
                  </a:lnTo>
                  <a:lnTo>
                    <a:pt x="174" y="103"/>
                  </a:lnTo>
                  <a:lnTo>
                    <a:pt x="173" y="111"/>
                  </a:lnTo>
                  <a:lnTo>
                    <a:pt x="173" y="118"/>
                  </a:lnTo>
                  <a:lnTo>
                    <a:pt x="173" y="124"/>
                  </a:lnTo>
                  <a:lnTo>
                    <a:pt x="174" y="130"/>
                  </a:lnTo>
                  <a:lnTo>
                    <a:pt x="174" y="130"/>
                  </a:lnTo>
                  <a:lnTo>
                    <a:pt x="178" y="134"/>
                  </a:lnTo>
                  <a:lnTo>
                    <a:pt x="183" y="141"/>
                  </a:lnTo>
                  <a:lnTo>
                    <a:pt x="187" y="147"/>
                  </a:lnTo>
                  <a:lnTo>
                    <a:pt x="194" y="153"/>
                  </a:lnTo>
                  <a:lnTo>
                    <a:pt x="199" y="160"/>
                  </a:lnTo>
                  <a:lnTo>
                    <a:pt x="204" y="167"/>
                  </a:lnTo>
                  <a:lnTo>
                    <a:pt x="208" y="174"/>
                  </a:lnTo>
                  <a:lnTo>
                    <a:pt x="213" y="183"/>
                  </a:lnTo>
                  <a:lnTo>
                    <a:pt x="213" y="190"/>
                  </a:lnTo>
                  <a:lnTo>
                    <a:pt x="213" y="199"/>
                  </a:lnTo>
                  <a:lnTo>
                    <a:pt x="213" y="199"/>
                  </a:lnTo>
                  <a:lnTo>
                    <a:pt x="206" y="216"/>
                  </a:lnTo>
                  <a:lnTo>
                    <a:pt x="199" y="231"/>
                  </a:lnTo>
                  <a:lnTo>
                    <a:pt x="189" y="241"/>
                  </a:lnTo>
                  <a:lnTo>
                    <a:pt x="174" y="250"/>
                  </a:lnTo>
                  <a:lnTo>
                    <a:pt x="160" y="256"/>
                  </a:lnTo>
                  <a:lnTo>
                    <a:pt x="160" y="256"/>
                  </a:lnTo>
                  <a:lnTo>
                    <a:pt x="149" y="259"/>
                  </a:lnTo>
                  <a:lnTo>
                    <a:pt x="141" y="259"/>
                  </a:lnTo>
                  <a:lnTo>
                    <a:pt x="130" y="256"/>
                  </a:lnTo>
                  <a:lnTo>
                    <a:pt x="120" y="254"/>
                  </a:lnTo>
                  <a:lnTo>
                    <a:pt x="109" y="250"/>
                  </a:lnTo>
                  <a:lnTo>
                    <a:pt x="98" y="245"/>
                  </a:lnTo>
                  <a:lnTo>
                    <a:pt x="88" y="241"/>
                  </a:lnTo>
                  <a:lnTo>
                    <a:pt x="80" y="235"/>
                  </a:lnTo>
                  <a:lnTo>
                    <a:pt x="72" y="231"/>
                  </a:lnTo>
                  <a:lnTo>
                    <a:pt x="63" y="227"/>
                  </a:lnTo>
                  <a:lnTo>
                    <a:pt x="63" y="227"/>
                  </a:lnTo>
                  <a:lnTo>
                    <a:pt x="50" y="218"/>
                  </a:lnTo>
                  <a:lnTo>
                    <a:pt x="36" y="215"/>
                  </a:lnTo>
                  <a:lnTo>
                    <a:pt x="23" y="212"/>
                  </a:lnTo>
                  <a:lnTo>
                    <a:pt x="13" y="212"/>
                  </a:lnTo>
                  <a:lnTo>
                    <a:pt x="4" y="212"/>
                  </a:lnTo>
                  <a:lnTo>
                    <a:pt x="0" y="71"/>
                  </a:lnTo>
                </a:path>
              </a:pathLst>
            </a:custGeom>
            <a:solidFill>
              <a:srgbClr val="3B5959"/>
            </a:solidFill>
            <a:ln w="9525" cap="rnd">
              <a:noFill/>
              <a:round/>
              <a:headEnd/>
              <a:tailEnd/>
            </a:ln>
            <a:effectLst/>
          </p:spPr>
          <p:txBody>
            <a:bodyPr/>
            <a:lstStyle/>
            <a:p>
              <a:pPr>
                <a:defRPr/>
              </a:pPr>
              <a:endParaRPr lang="en-US" dirty="0"/>
            </a:p>
          </p:txBody>
        </p:sp>
        <p:sp>
          <p:nvSpPr>
            <p:cNvPr id="263" name="Freeform 1287"/>
            <p:cNvSpPr>
              <a:spLocks/>
            </p:cNvSpPr>
            <p:nvPr/>
          </p:nvSpPr>
          <p:spPr bwMode="auto">
            <a:xfrm>
              <a:off x="2929" y="2853"/>
              <a:ext cx="222" cy="261"/>
            </a:xfrm>
            <a:custGeom>
              <a:avLst/>
              <a:gdLst/>
              <a:ahLst/>
              <a:cxnLst>
                <a:cxn ang="0">
                  <a:pos x="0" y="71"/>
                </a:cxn>
                <a:cxn ang="0">
                  <a:pos x="15" y="68"/>
                </a:cxn>
                <a:cxn ang="0">
                  <a:pos x="25" y="59"/>
                </a:cxn>
                <a:cxn ang="0">
                  <a:pos x="36" y="50"/>
                </a:cxn>
                <a:cxn ang="0">
                  <a:pos x="47" y="42"/>
                </a:cxn>
                <a:cxn ang="0">
                  <a:pos x="59" y="29"/>
                </a:cxn>
                <a:cxn ang="0">
                  <a:pos x="59" y="29"/>
                </a:cxn>
                <a:cxn ang="0">
                  <a:pos x="72" y="19"/>
                </a:cxn>
                <a:cxn ang="0">
                  <a:pos x="86" y="10"/>
                </a:cxn>
                <a:cxn ang="0">
                  <a:pos x="98" y="4"/>
                </a:cxn>
                <a:cxn ang="0">
                  <a:pos x="111" y="2"/>
                </a:cxn>
                <a:cxn ang="0">
                  <a:pos x="122" y="0"/>
                </a:cxn>
                <a:cxn ang="0">
                  <a:pos x="122" y="0"/>
                </a:cxn>
                <a:cxn ang="0">
                  <a:pos x="135" y="2"/>
                </a:cxn>
                <a:cxn ang="0">
                  <a:pos x="149" y="8"/>
                </a:cxn>
                <a:cxn ang="0">
                  <a:pos x="162" y="19"/>
                </a:cxn>
                <a:cxn ang="0">
                  <a:pos x="173" y="31"/>
                </a:cxn>
                <a:cxn ang="0">
                  <a:pos x="178" y="48"/>
                </a:cxn>
                <a:cxn ang="0">
                  <a:pos x="178" y="48"/>
                </a:cxn>
                <a:cxn ang="0">
                  <a:pos x="178" y="57"/>
                </a:cxn>
                <a:cxn ang="0">
                  <a:pos x="178" y="68"/>
                </a:cxn>
                <a:cxn ang="0">
                  <a:pos x="178" y="75"/>
                </a:cxn>
                <a:cxn ang="0">
                  <a:pos x="176" y="86"/>
                </a:cxn>
                <a:cxn ang="0">
                  <a:pos x="174" y="94"/>
                </a:cxn>
                <a:cxn ang="0">
                  <a:pos x="174" y="103"/>
                </a:cxn>
                <a:cxn ang="0">
                  <a:pos x="173" y="111"/>
                </a:cxn>
                <a:cxn ang="0">
                  <a:pos x="173" y="118"/>
                </a:cxn>
                <a:cxn ang="0">
                  <a:pos x="173" y="124"/>
                </a:cxn>
                <a:cxn ang="0">
                  <a:pos x="174" y="130"/>
                </a:cxn>
                <a:cxn ang="0">
                  <a:pos x="174" y="130"/>
                </a:cxn>
                <a:cxn ang="0">
                  <a:pos x="178" y="134"/>
                </a:cxn>
                <a:cxn ang="0">
                  <a:pos x="183" y="141"/>
                </a:cxn>
                <a:cxn ang="0">
                  <a:pos x="187" y="147"/>
                </a:cxn>
                <a:cxn ang="0">
                  <a:pos x="194" y="153"/>
                </a:cxn>
                <a:cxn ang="0">
                  <a:pos x="199" y="160"/>
                </a:cxn>
                <a:cxn ang="0">
                  <a:pos x="204" y="167"/>
                </a:cxn>
                <a:cxn ang="0">
                  <a:pos x="208" y="174"/>
                </a:cxn>
                <a:cxn ang="0">
                  <a:pos x="213" y="183"/>
                </a:cxn>
                <a:cxn ang="0">
                  <a:pos x="213" y="190"/>
                </a:cxn>
                <a:cxn ang="0">
                  <a:pos x="213" y="199"/>
                </a:cxn>
                <a:cxn ang="0">
                  <a:pos x="213" y="199"/>
                </a:cxn>
                <a:cxn ang="0">
                  <a:pos x="206" y="216"/>
                </a:cxn>
                <a:cxn ang="0">
                  <a:pos x="199" y="231"/>
                </a:cxn>
                <a:cxn ang="0">
                  <a:pos x="189" y="241"/>
                </a:cxn>
                <a:cxn ang="0">
                  <a:pos x="174" y="250"/>
                </a:cxn>
                <a:cxn ang="0">
                  <a:pos x="160" y="256"/>
                </a:cxn>
                <a:cxn ang="0">
                  <a:pos x="160" y="256"/>
                </a:cxn>
                <a:cxn ang="0">
                  <a:pos x="149" y="259"/>
                </a:cxn>
                <a:cxn ang="0">
                  <a:pos x="141" y="259"/>
                </a:cxn>
                <a:cxn ang="0">
                  <a:pos x="130" y="256"/>
                </a:cxn>
                <a:cxn ang="0">
                  <a:pos x="120" y="254"/>
                </a:cxn>
                <a:cxn ang="0">
                  <a:pos x="109" y="250"/>
                </a:cxn>
                <a:cxn ang="0">
                  <a:pos x="98" y="245"/>
                </a:cxn>
                <a:cxn ang="0">
                  <a:pos x="88" y="241"/>
                </a:cxn>
                <a:cxn ang="0">
                  <a:pos x="80" y="235"/>
                </a:cxn>
                <a:cxn ang="0">
                  <a:pos x="72" y="231"/>
                </a:cxn>
                <a:cxn ang="0">
                  <a:pos x="63" y="227"/>
                </a:cxn>
                <a:cxn ang="0">
                  <a:pos x="63" y="227"/>
                </a:cxn>
                <a:cxn ang="0">
                  <a:pos x="50" y="218"/>
                </a:cxn>
                <a:cxn ang="0">
                  <a:pos x="36" y="215"/>
                </a:cxn>
                <a:cxn ang="0">
                  <a:pos x="23" y="212"/>
                </a:cxn>
                <a:cxn ang="0">
                  <a:pos x="13" y="212"/>
                </a:cxn>
                <a:cxn ang="0">
                  <a:pos x="4" y="212"/>
                </a:cxn>
              </a:cxnLst>
              <a:rect l="0" t="0" r="r" b="b"/>
              <a:pathLst>
                <a:path w="214" h="260">
                  <a:moveTo>
                    <a:pt x="0" y="71"/>
                  </a:moveTo>
                  <a:lnTo>
                    <a:pt x="15" y="68"/>
                  </a:lnTo>
                  <a:lnTo>
                    <a:pt x="25" y="59"/>
                  </a:lnTo>
                  <a:lnTo>
                    <a:pt x="36" y="50"/>
                  </a:lnTo>
                  <a:lnTo>
                    <a:pt x="47" y="42"/>
                  </a:lnTo>
                  <a:lnTo>
                    <a:pt x="59" y="29"/>
                  </a:lnTo>
                  <a:lnTo>
                    <a:pt x="59" y="29"/>
                  </a:lnTo>
                  <a:lnTo>
                    <a:pt x="72" y="19"/>
                  </a:lnTo>
                  <a:lnTo>
                    <a:pt x="86" y="10"/>
                  </a:lnTo>
                  <a:lnTo>
                    <a:pt x="98" y="4"/>
                  </a:lnTo>
                  <a:lnTo>
                    <a:pt x="111" y="2"/>
                  </a:lnTo>
                  <a:lnTo>
                    <a:pt x="122" y="0"/>
                  </a:lnTo>
                  <a:lnTo>
                    <a:pt x="122" y="0"/>
                  </a:lnTo>
                  <a:lnTo>
                    <a:pt x="135" y="2"/>
                  </a:lnTo>
                  <a:lnTo>
                    <a:pt x="149" y="8"/>
                  </a:lnTo>
                  <a:lnTo>
                    <a:pt x="162" y="19"/>
                  </a:lnTo>
                  <a:lnTo>
                    <a:pt x="173" y="31"/>
                  </a:lnTo>
                  <a:lnTo>
                    <a:pt x="178" y="48"/>
                  </a:lnTo>
                  <a:lnTo>
                    <a:pt x="178" y="48"/>
                  </a:lnTo>
                  <a:lnTo>
                    <a:pt x="178" y="57"/>
                  </a:lnTo>
                  <a:lnTo>
                    <a:pt x="178" y="68"/>
                  </a:lnTo>
                  <a:lnTo>
                    <a:pt x="178" y="75"/>
                  </a:lnTo>
                  <a:lnTo>
                    <a:pt x="176" y="86"/>
                  </a:lnTo>
                  <a:lnTo>
                    <a:pt x="174" y="94"/>
                  </a:lnTo>
                  <a:lnTo>
                    <a:pt x="174" y="103"/>
                  </a:lnTo>
                  <a:lnTo>
                    <a:pt x="173" y="111"/>
                  </a:lnTo>
                  <a:lnTo>
                    <a:pt x="173" y="118"/>
                  </a:lnTo>
                  <a:lnTo>
                    <a:pt x="173" y="124"/>
                  </a:lnTo>
                  <a:lnTo>
                    <a:pt x="174" y="130"/>
                  </a:lnTo>
                  <a:lnTo>
                    <a:pt x="174" y="130"/>
                  </a:lnTo>
                  <a:lnTo>
                    <a:pt x="178" y="134"/>
                  </a:lnTo>
                  <a:lnTo>
                    <a:pt x="183" y="141"/>
                  </a:lnTo>
                  <a:lnTo>
                    <a:pt x="187" y="147"/>
                  </a:lnTo>
                  <a:lnTo>
                    <a:pt x="194" y="153"/>
                  </a:lnTo>
                  <a:lnTo>
                    <a:pt x="199" y="160"/>
                  </a:lnTo>
                  <a:lnTo>
                    <a:pt x="204" y="167"/>
                  </a:lnTo>
                  <a:lnTo>
                    <a:pt x="208" y="174"/>
                  </a:lnTo>
                  <a:lnTo>
                    <a:pt x="213" y="183"/>
                  </a:lnTo>
                  <a:lnTo>
                    <a:pt x="213" y="190"/>
                  </a:lnTo>
                  <a:lnTo>
                    <a:pt x="213" y="199"/>
                  </a:lnTo>
                  <a:lnTo>
                    <a:pt x="213" y="199"/>
                  </a:lnTo>
                  <a:lnTo>
                    <a:pt x="206" y="216"/>
                  </a:lnTo>
                  <a:lnTo>
                    <a:pt x="199" y="231"/>
                  </a:lnTo>
                  <a:lnTo>
                    <a:pt x="189" y="241"/>
                  </a:lnTo>
                  <a:lnTo>
                    <a:pt x="174" y="250"/>
                  </a:lnTo>
                  <a:lnTo>
                    <a:pt x="160" y="256"/>
                  </a:lnTo>
                  <a:lnTo>
                    <a:pt x="160" y="256"/>
                  </a:lnTo>
                  <a:lnTo>
                    <a:pt x="149" y="259"/>
                  </a:lnTo>
                  <a:lnTo>
                    <a:pt x="141" y="259"/>
                  </a:lnTo>
                  <a:lnTo>
                    <a:pt x="130" y="256"/>
                  </a:lnTo>
                  <a:lnTo>
                    <a:pt x="120" y="254"/>
                  </a:lnTo>
                  <a:lnTo>
                    <a:pt x="109" y="250"/>
                  </a:lnTo>
                  <a:lnTo>
                    <a:pt x="98" y="245"/>
                  </a:lnTo>
                  <a:lnTo>
                    <a:pt x="88" y="241"/>
                  </a:lnTo>
                  <a:lnTo>
                    <a:pt x="80" y="235"/>
                  </a:lnTo>
                  <a:lnTo>
                    <a:pt x="72" y="231"/>
                  </a:lnTo>
                  <a:lnTo>
                    <a:pt x="63" y="227"/>
                  </a:lnTo>
                  <a:lnTo>
                    <a:pt x="63" y="227"/>
                  </a:lnTo>
                  <a:lnTo>
                    <a:pt x="50" y="218"/>
                  </a:lnTo>
                  <a:lnTo>
                    <a:pt x="36" y="215"/>
                  </a:lnTo>
                  <a:lnTo>
                    <a:pt x="23" y="212"/>
                  </a:lnTo>
                  <a:lnTo>
                    <a:pt x="13" y="212"/>
                  </a:lnTo>
                  <a:lnTo>
                    <a:pt x="4" y="212"/>
                  </a:lnTo>
                </a:path>
              </a:pathLst>
            </a:custGeom>
            <a:noFill/>
            <a:ln w="12700" cap="rnd" cmpd="sng">
              <a:solidFill>
                <a:srgbClr val="3B5959"/>
              </a:solidFill>
              <a:prstDash val="solid"/>
              <a:round/>
              <a:headEnd type="none" w="sm" len="sm"/>
              <a:tailEnd type="none" w="sm" len="sm"/>
            </a:ln>
            <a:effectLst/>
          </p:spPr>
          <p:txBody>
            <a:bodyPr/>
            <a:lstStyle/>
            <a:p>
              <a:pPr>
                <a:defRPr/>
              </a:pPr>
              <a:endParaRPr lang="en-US" dirty="0"/>
            </a:p>
          </p:txBody>
        </p:sp>
        <p:sp>
          <p:nvSpPr>
            <p:cNvPr id="264" name="Freeform 1288"/>
            <p:cNvSpPr>
              <a:spLocks/>
            </p:cNvSpPr>
            <p:nvPr/>
          </p:nvSpPr>
          <p:spPr bwMode="auto">
            <a:xfrm>
              <a:off x="2929" y="2845"/>
              <a:ext cx="222" cy="262"/>
            </a:xfrm>
            <a:custGeom>
              <a:avLst/>
              <a:gdLst/>
              <a:ahLst/>
              <a:cxnLst>
                <a:cxn ang="0">
                  <a:pos x="15" y="67"/>
                </a:cxn>
                <a:cxn ang="0">
                  <a:pos x="36" y="51"/>
                </a:cxn>
                <a:cxn ang="0">
                  <a:pos x="59" y="28"/>
                </a:cxn>
                <a:cxn ang="0">
                  <a:pos x="72" y="20"/>
                </a:cxn>
                <a:cxn ang="0">
                  <a:pos x="98" y="5"/>
                </a:cxn>
                <a:cxn ang="0">
                  <a:pos x="122" y="0"/>
                </a:cxn>
                <a:cxn ang="0">
                  <a:pos x="135" y="1"/>
                </a:cxn>
                <a:cxn ang="0">
                  <a:pos x="162" y="18"/>
                </a:cxn>
                <a:cxn ang="0">
                  <a:pos x="178" y="48"/>
                </a:cxn>
                <a:cxn ang="0">
                  <a:pos x="178" y="58"/>
                </a:cxn>
                <a:cxn ang="0">
                  <a:pos x="178" y="77"/>
                </a:cxn>
                <a:cxn ang="0">
                  <a:pos x="174" y="94"/>
                </a:cxn>
                <a:cxn ang="0">
                  <a:pos x="173" y="111"/>
                </a:cxn>
                <a:cxn ang="0">
                  <a:pos x="173" y="125"/>
                </a:cxn>
                <a:cxn ang="0">
                  <a:pos x="174" y="130"/>
                </a:cxn>
                <a:cxn ang="0">
                  <a:pos x="183" y="141"/>
                </a:cxn>
                <a:cxn ang="0">
                  <a:pos x="194" y="153"/>
                </a:cxn>
                <a:cxn ang="0">
                  <a:pos x="204" y="168"/>
                </a:cxn>
                <a:cxn ang="0">
                  <a:pos x="213" y="185"/>
                </a:cxn>
                <a:cxn ang="0">
                  <a:pos x="213" y="201"/>
                </a:cxn>
                <a:cxn ang="0">
                  <a:pos x="206" y="219"/>
                </a:cxn>
                <a:cxn ang="0">
                  <a:pos x="189" y="244"/>
                </a:cxn>
                <a:cxn ang="0">
                  <a:pos x="160" y="259"/>
                </a:cxn>
                <a:cxn ang="0">
                  <a:pos x="149" y="259"/>
                </a:cxn>
                <a:cxn ang="0">
                  <a:pos x="130" y="256"/>
                </a:cxn>
                <a:cxn ang="0">
                  <a:pos x="109" y="250"/>
                </a:cxn>
                <a:cxn ang="0">
                  <a:pos x="88" y="242"/>
                </a:cxn>
                <a:cxn ang="0">
                  <a:pos x="72" y="231"/>
                </a:cxn>
                <a:cxn ang="0">
                  <a:pos x="63" y="227"/>
                </a:cxn>
                <a:cxn ang="0">
                  <a:pos x="36" y="217"/>
                </a:cxn>
                <a:cxn ang="0">
                  <a:pos x="13" y="212"/>
                </a:cxn>
                <a:cxn ang="0">
                  <a:pos x="0" y="71"/>
                </a:cxn>
              </a:cxnLst>
              <a:rect l="0" t="0" r="r" b="b"/>
              <a:pathLst>
                <a:path w="214" h="260">
                  <a:moveTo>
                    <a:pt x="0" y="71"/>
                  </a:moveTo>
                  <a:lnTo>
                    <a:pt x="15" y="67"/>
                  </a:lnTo>
                  <a:lnTo>
                    <a:pt x="25" y="60"/>
                  </a:lnTo>
                  <a:lnTo>
                    <a:pt x="36" y="51"/>
                  </a:lnTo>
                  <a:lnTo>
                    <a:pt x="47" y="41"/>
                  </a:lnTo>
                  <a:lnTo>
                    <a:pt x="59" y="28"/>
                  </a:lnTo>
                  <a:lnTo>
                    <a:pt x="59" y="28"/>
                  </a:lnTo>
                  <a:lnTo>
                    <a:pt x="72" y="20"/>
                  </a:lnTo>
                  <a:lnTo>
                    <a:pt x="86" y="12"/>
                  </a:lnTo>
                  <a:lnTo>
                    <a:pt x="98" y="5"/>
                  </a:lnTo>
                  <a:lnTo>
                    <a:pt x="111" y="1"/>
                  </a:lnTo>
                  <a:lnTo>
                    <a:pt x="122" y="0"/>
                  </a:lnTo>
                  <a:lnTo>
                    <a:pt x="122" y="0"/>
                  </a:lnTo>
                  <a:lnTo>
                    <a:pt x="135" y="1"/>
                  </a:lnTo>
                  <a:lnTo>
                    <a:pt x="149" y="7"/>
                  </a:lnTo>
                  <a:lnTo>
                    <a:pt x="162" y="18"/>
                  </a:lnTo>
                  <a:lnTo>
                    <a:pt x="173" y="33"/>
                  </a:lnTo>
                  <a:lnTo>
                    <a:pt x="178" y="48"/>
                  </a:lnTo>
                  <a:lnTo>
                    <a:pt x="178" y="48"/>
                  </a:lnTo>
                  <a:lnTo>
                    <a:pt x="178" y="58"/>
                  </a:lnTo>
                  <a:lnTo>
                    <a:pt x="178" y="67"/>
                  </a:lnTo>
                  <a:lnTo>
                    <a:pt x="178" y="77"/>
                  </a:lnTo>
                  <a:lnTo>
                    <a:pt x="176" y="85"/>
                  </a:lnTo>
                  <a:lnTo>
                    <a:pt x="174" y="94"/>
                  </a:lnTo>
                  <a:lnTo>
                    <a:pt x="174" y="102"/>
                  </a:lnTo>
                  <a:lnTo>
                    <a:pt x="173" y="111"/>
                  </a:lnTo>
                  <a:lnTo>
                    <a:pt x="173" y="120"/>
                  </a:lnTo>
                  <a:lnTo>
                    <a:pt x="173" y="125"/>
                  </a:lnTo>
                  <a:lnTo>
                    <a:pt x="174" y="130"/>
                  </a:lnTo>
                  <a:lnTo>
                    <a:pt x="174" y="130"/>
                  </a:lnTo>
                  <a:lnTo>
                    <a:pt x="178" y="136"/>
                  </a:lnTo>
                  <a:lnTo>
                    <a:pt x="183" y="141"/>
                  </a:lnTo>
                  <a:lnTo>
                    <a:pt x="187" y="147"/>
                  </a:lnTo>
                  <a:lnTo>
                    <a:pt x="194" y="153"/>
                  </a:lnTo>
                  <a:lnTo>
                    <a:pt x="199" y="159"/>
                  </a:lnTo>
                  <a:lnTo>
                    <a:pt x="204" y="168"/>
                  </a:lnTo>
                  <a:lnTo>
                    <a:pt x="208" y="176"/>
                  </a:lnTo>
                  <a:lnTo>
                    <a:pt x="213" y="185"/>
                  </a:lnTo>
                  <a:lnTo>
                    <a:pt x="213" y="193"/>
                  </a:lnTo>
                  <a:lnTo>
                    <a:pt x="213" y="201"/>
                  </a:lnTo>
                  <a:lnTo>
                    <a:pt x="213" y="201"/>
                  </a:lnTo>
                  <a:lnTo>
                    <a:pt x="206" y="219"/>
                  </a:lnTo>
                  <a:lnTo>
                    <a:pt x="199" y="231"/>
                  </a:lnTo>
                  <a:lnTo>
                    <a:pt x="189" y="244"/>
                  </a:lnTo>
                  <a:lnTo>
                    <a:pt x="174" y="252"/>
                  </a:lnTo>
                  <a:lnTo>
                    <a:pt x="160" y="259"/>
                  </a:lnTo>
                  <a:lnTo>
                    <a:pt x="160" y="259"/>
                  </a:lnTo>
                  <a:lnTo>
                    <a:pt x="149" y="259"/>
                  </a:lnTo>
                  <a:lnTo>
                    <a:pt x="141" y="259"/>
                  </a:lnTo>
                  <a:lnTo>
                    <a:pt x="130" y="256"/>
                  </a:lnTo>
                  <a:lnTo>
                    <a:pt x="120" y="254"/>
                  </a:lnTo>
                  <a:lnTo>
                    <a:pt x="109" y="250"/>
                  </a:lnTo>
                  <a:lnTo>
                    <a:pt x="98" y="246"/>
                  </a:lnTo>
                  <a:lnTo>
                    <a:pt x="88" y="242"/>
                  </a:lnTo>
                  <a:lnTo>
                    <a:pt x="80" y="238"/>
                  </a:lnTo>
                  <a:lnTo>
                    <a:pt x="72" y="231"/>
                  </a:lnTo>
                  <a:lnTo>
                    <a:pt x="63" y="227"/>
                  </a:lnTo>
                  <a:lnTo>
                    <a:pt x="63" y="227"/>
                  </a:lnTo>
                  <a:lnTo>
                    <a:pt x="50" y="221"/>
                  </a:lnTo>
                  <a:lnTo>
                    <a:pt x="36" y="217"/>
                  </a:lnTo>
                  <a:lnTo>
                    <a:pt x="23" y="214"/>
                  </a:lnTo>
                  <a:lnTo>
                    <a:pt x="13" y="212"/>
                  </a:lnTo>
                  <a:lnTo>
                    <a:pt x="4" y="212"/>
                  </a:lnTo>
                  <a:lnTo>
                    <a:pt x="0" y="71"/>
                  </a:lnTo>
                </a:path>
              </a:pathLst>
            </a:custGeom>
            <a:solidFill>
              <a:srgbClr val="FFD80F"/>
            </a:solidFill>
            <a:ln w="9525" cap="rnd">
              <a:noFill/>
              <a:round/>
              <a:headEnd/>
              <a:tailEnd/>
            </a:ln>
            <a:effectLst/>
          </p:spPr>
          <p:txBody>
            <a:bodyPr/>
            <a:lstStyle/>
            <a:p>
              <a:pPr>
                <a:defRPr/>
              </a:pPr>
              <a:endParaRPr lang="en-US" dirty="0"/>
            </a:p>
          </p:txBody>
        </p:sp>
        <p:sp>
          <p:nvSpPr>
            <p:cNvPr id="265" name="Freeform 1289"/>
            <p:cNvSpPr>
              <a:spLocks/>
            </p:cNvSpPr>
            <p:nvPr/>
          </p:nvSpPr>
          <p:spPr bwMode="auto">
            <a:xfrm>
              <a:off x="2929" y="2845"/>
              <a:ext cx="222" cy="262"/>
            </a:xfrm>
            <a:custGeom>
              <a:avLst/>
              <a:gdLst/>
              <a:ahLst/>
              <a:cxnLst>
                <a:cxn ang="0">
                  <a:pos x="0" y="71"/>
                </a:cxn>
                <a:cxn ang="0">
                  <a:pos x="15" y="67"/>
                </a:cxn>
                <a:cxn ang="0">
                  <a:pos x="25" y="60"/>
                </a:cxn>
                <a:cxn ang="0">
                  <a:pos x="36" y="51"/>
                </a:cxn>
                <a:cxn ang="0">
                  <a:pos x="47" y="41"/>
                </a:cxn>
                <a:cxn ang="0">
                  <a:pos x="59" y="28"/>
                </a:cxn>
                <a:cxn ang="0">
                  <a:pos x="59" y="28"/>
                </a:cxn>
                <a:cxn ang="0">
                  <a:pos x="72" y="20"/>
                </a:cxn>
                <a:cxn ang="0">
                  <a:pos x="86" y="12"/>
                </a:cxn>
                <a:cxn ang="0">
                  <a:pos x="98" y="5"/>
                </a:cxn>
                <a:cxn ang="0">
                  <a:pos x="111" y="1"/>
                </a:cxn>
                <a:cxn ang="0">
                  <a:pos x="122" y="0"/>
                </a:cxn>
                <a:cxn ang="0">
                  <a:pos x="122" y="0"/>
                </a:cxn>
                <a:cxn ang="0">
                  <a:pos x="135" y="1"/>
                </a:cxn>
                <a:cxn ang="0">
                  <a:pos x="149" y="7"/>
                </a:cxn>
                <a:cxn ang="0">
                  <a:pos x="162" y="18"/>
                </a:cxn>
                <a:cxn ang="0">
                  <a:pos x="173" y="33"/>
                </a:cxn>
                <a:cxn ang="0">
                  <a:pos x="178" y="48"/>
                </a:cxn>
                <a:cxn ang="0">
                  <a:pos x="178" y="48"/>
                </a:cxn>
                <a:cxn ang="0">
                  <a:pos x="178" y="58"/>
                </a:cxn>
                <a:cxn ang="0">
                  <a:pos x="178" y="67"/>
                </a:cxn>
                <a:cxn ang="0">
                  <a:pos x="178" y="77"/>
                </a:cxn>
                <a:cxn ang="0">
                  <a:pos x="176" y="85"/>
                </a:cxn>
                <a:cxn ang="0">
                  <a:pos x="174" y="94"/>
                </a:cxn>
                <a:cxn ang="0">
                  <a:pos x="174" y="102"/>
                </a:cxn>
                <a:cxn ang="0">
                  <a:pos x="173" y="111"/>
                </a:cxn>
                <a:cxn ang="0">
                  <a:pos x="173" y="120"/>
                </a:cxn>
                <a:cxn ang="0">
                  <a:pos x="173" y="125"/>
                </a:cxn>
                <a:cxn ang="0">
                  <a:pos x="174" y="130"/>
                </a:cxn>
                <a:cxn ang="0">
                  <a:pos x="174" y="130"/>
                </a:cxn>
                <a:cxn ang="0">
                  <a:pos x="178" y="136"/>
                </a:cxn>
                <a:cxn ang="0">
                  <a:pos x="183" y="141"/>
                </a:cxn>
                <a:cxn ang="0">
                  <a:pos x="187" y="147"/>
                </a:cxn>
                <a:cxn ang="0">
                  <a:pos x="194" y="153"/>
                </a:cxn>
                <a:cxn ang="0">
                  <a:pos x="199" y="159"/>
                </a:cxn>
                <a:cxn ang="0">
                  <a:pos x="204" y="168"/>
                </a:cxn>
                <a:cxn ang="0">
                  <a:pos x="208" y="176"/>
                </a:cxn>
                <a:cxn ang="0">
                  <a:pos x="213" y="185"/>
                </a:cxn>
                <a:cxn ang="0">
                  <a:pos x="213" y="193"/>
                </a:cxn>
                <a:cxn ang="0">
                  <a:pos x="213" y="201"/>
                </a:cxn>
                <a:cxn ang="0">
                  <a:pos x="213" y="201"/>
                </a:cxn>
                <a:cxn ang="0">
                  <a:pos x="206" y="219"/>
                </a:cxn>
                <a:cxn ang="0">
                  <a:pos x="199" y="231"/>
                </a:cxn>
                <a:cxn ang="0">
                  <a:pos x="189" y="244"/>
                </a:cxn>
                <a:cxn ang="0">
                  <a:pos x="174" y="252"/>
                </a:cxn>
                <a:cxn ang="0">
                  <a:pos x="160" y="259"/>
                </a:cxn>
                <a:cxn ang="0">
                  <a:pos x="160" y="259"/>
                </a:cxn>
                <a:cxn ang="0">
                  <a:pos x="149" y="259"/>
                </a:cxn>
                <a:cxn ang="0">
                  <a:pos x="141" y="259"/>
                </a:cxn>
                <a:cxn ang="0">
                  <a:pos x="130" y="256"/>
                </a:cxn>
                <a:cxn ang="0">
                  <a:pos x="120" y="254"/>
                </a:cxn>
                <a:cxn ang="0">
                  <a:pos x="109" y="250"/>
                </a:cxn>
                <a:cxn ang="0">
                  <a:pos x="98" y="246"/>
                </a:cxn>
                <a:cxn ang="0">
                  <a:pos x="88" y="242"/>
                </a:cxn>
                <a:cxn ang="0">
                  <a:pos x="80" y="238"/>
                </a:cxn>
                <a:cxn ang="0">
                  <a:pos x="72" y="231"/>
                </a:cxn>
                <a:cxn ang="0">
                  <a:pos x="63" y="227"/>
                </a:cxn>
                <a:cxn ang="0">
                  <a:pos x="63" y="227"/>
                </a:cxn>
                <a:cxn ang="0">
                  <a:pos x="50" y="221"/>
                </a:cxn>
                <a:cxn ang="0">
                  <a:pos x="36" y="217"/>
                </a:cxn>
                <a:cxn ang="0">
                  <a:pos x="23" y="214"/>
                </a:cxn>
                <a:cxn ang="0">
                  <a:pos x="13" y="212"/>
                </a:cxn>
                <a:cxn ang="0">
                  <a:pos x="4" y="212"/>
                </a:cxn>
              </a:cxnLst>
              <a:rect l="0" t="0" r="r" b="b"/>
              <a:pathLst>
                <a:path w="214" h="260">
                  <a:moveTo>
                    <a:pt x="0" y="71"/>
                  </a:moveTo>
                  <a:lnTo>
                    <a:pt x="15" y="67"/>
                  </a:lnTo>
                  <a:lnTo>
                    <a:pt x="25" y="60"/>
                  </a:lnTo>
                  <a:lnTo>
                    <a:pt x="36" y="51"/>
                  </a:lnTo>
                  <a:lnTo>
                    <a:pt x="47" y="41"/>
                  </a:lnTo>
                  <a:lnTo>
                    <a:pt x="59" y="28"/>
                  </a:lnTo>
                  <a:lnTo>
                    <a:pt x="59" y="28"/>
                  </a:lnTo>
                  <a:lnTo>
                    <a:pt x="72" y="20"/>
                  </a:lnTo>
                  <a:lnTo>
                    <a:pt x="86" y="12"/>
                  </a:lnTo>
                  <a:lnTo>
                    <a:pt x="98" y="5"/>
                  </a:lnTo>
                  <a:lnTo>
                    <a:pt x="111" y="1"/>
                  </a:lnTo>
                  <a:lnTo>
                    <a:pt x="122" y="0"/>
                  </a:lnTo>
                  <a:lnTo>
                    <a:pt x="122" y="0"/>
                  </a:lnTo>
                  <a:lnTo>
                    <a:pt x="135" y="1"/>
                  </a:lnTo>
                  <a:lnTo>
                    <a:pt x="149" y="7"/>
                  </a:lnTo>
                  <a:lnTo>
                    <a:pt x="162" y="18"/>
                  </a:lnTo>
                  <a:lnTo>
                    <a:pt x="173" y="33"/>
                  </a:lnTo>
                  <a:lnTo>
                    <a:pt x="178" y="48"/>
                  </a:lnTo>
                  <a:lnTo>
                    <a:pt x="178" y="48"/>
                  </a:lnTo>
                  <a:lnTo>
                    <a:pt x="178" y="58"/>
                  </a:lnTo>
                  <a:lnTo>
                    <a:pt x="178" y="67"/>
                  </a:lnTo>
                  <a:lnTo>
                    <a:pt x="178" y="77"/>
                  </a:lnTo>
                  <a:lnTo>
                    <a:pt x="176" y="85"/>
                  </a:lnTo>
                  <a:lnTo>
                    <a:pt x="174" y="94"/>
                  </a:lnTo>
                  <a:lnTo>
                    <a:pt x="174" y="102"/>
                  </a:lnTo>
                  <a:lnTo>
                    <a:pt x="173" y="111"/>
                  </a:lnTo>
                  <a:lnTo>
                    <a:pt x="173" y="120"/>
                  </a:lnTo>
                  <a:lnTo>
                    <a:pt x="173" y="125"/>
                  </a:lnTo>
                  <a:lnTo>
                    <a:pt x="174" y="130"/>
                  </a:lnTo>
                  <a:lnTo>
                    <a:pt x="174" y="130"/>
                  </a:lnTo>
                  <a:lnTo>
                    <a:pt x="178" y="136"/>
                  </a:lnTo>
                  <a:lnTo>
                    <a:pt x="183" y="141"/>
                  </a:lnTo>
                  <a:lnTo>
                    <a:pt x="187" y="147"/>
                  </a:lnTo>
                  <a:lnTo>
                    <a:pt x="194" y="153"/>
                  </a:lnTo>
                  <a:lnTo>
                    <a:pt x="199" y="159"/>
                  </a:lnTo>
                  <a:lnTo>
                    <a:pt x="204" y="168"/>
                  </a:lnTo>
                  <a:lnTo>
                    <a:pt x="208" y="176"/>
                  </a:lnTo>
                  <a:lnTo>
                    <a:pt x="213" y="185"/>
                  </a:lnTo>
                  <a:lnTo>
                    <a:pt x="213" y="193"/>
                  </a:lnTo>
                  <a:lnTo>
                    <a:pt x="213" y="201"/>
                  </a:lnTo>
                  <a:lnTo>
                    <a:pt x="213" y="201"/>
                  </a:lnTo>
                  <a:lnTo>
                    <a:pt x="206" y="219"/>
                  </a:lnTo>
                  <a:lnTo>
                    <a:pt x="199" y="231"/>
                  </a:lnTo>
                  <a:lnTo>
                    <a:pt x="189" y="244"/>
                  </a:lnTo>
                  <a:lnTo>
                    <a:pt x="174" y="252"/>
                  </a:lnTo>
                  <a:lnTo>
                    <a:pt x="160" y="259"/>
                  </a:lnTo>
                  <a:lnTo>
                    <a:pt x="160" y="259"/>
                  </a:lnTo>
                  <a:lnTo>
                    <a:pt x="149" y="259"/>
                  </a:lnTo>
                  <a:lnTo>
                    <a:pt x="141" y="259"/>
                  </a:lnTo>
                  <a:lnTo>
                    <a:pt x="130" y="256"/>
                  </a:lnTo>
                  <a:lnTo>
                    <a:pt x="120" y="254"/>
                  </a:lnTo>
                  <a:lnTo>
                    <a:pt x="109" y="250"/>
                  </a:lnTo>
                  <a:lnTo>
                    <a:pt x="98" y="246"/>
                  </a:lnTo>
                  <a:lnTo>
                    <a:pt x="88" y="242"/>
                  </a:lnTo>
                  <a:lnTo>
                    <a:pt x="80" y="238"/>
                  </a:lnTo>
                  <a:lnTo>
                    <a:pt x="72" y="231"/>
                  </a:lnTo>
                  <a:lnTo>
                    <a:pt x="63" y="227"/>
                  </a:lnTo>
                  <a:lnTo>
                    <a:pt x="63" y="227"/>
                  </a:lnTo>
                  <a:lnTo>
                    <a:pt x="50" y="221"/>
                  </a:lnTo>
                  <a:lnTo>
                    <a:pt x="36" y="217"/>
                  </a:lnTo>
                  <a:lnTo>
                    <a:pt x="23" y="214"/>
                  </a:lnTo>
                  <a:lnTo>
                    <a:pt x="13" y="212"/>
                  </a:lnTo>
                  <a:lnTo>
                    <a:pt x="4" y="21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66" name="Freeform 1290"/>
            <p:cNvSpPr>
              <a:spLocks/>
            </p:cNvSpPr>
            <p:nvPr/>
          </p:nvSpPr>
          <p:spPr bwMode="auto">
            <a:xfrm>
              <a:off x="2899" y="2899"/>
              <a:ext cx="75" cy="193"/>
            </a:xfrm>
            <a:custGeom>
              <a:avLst/>
              <a:gdLst/>
              <a:ahLst/>
              <a:cxnLst>
                <a:cxn ang="0">
                  <a:pos x="2" y="60"/>
                </a:cxn>
                <a:cxn ang="0">
                  <a:pos x="4" y="48"/>
                </a:cxn>
                <a:cxn ang="0">
                  <a:pos x="6" y="30"/>
                </a:cxn>
                <a:cxn ang="0">
                  <a:pos x="11" y="16"/>
                </a:cxn>
                <a:cxn ang="0">
                  <a:pos x="16" y="5"/>
                </a:cxn>
                <a:cxn ang="0">
                  <a:pos x="27" y="0"/>
                </a:cxn>
                <a:cxn ang="0">
                  <a:pos x="27" y="0"/>
                </a:cxn>
                <a:cxn ang="0">
                  <a:pos x="38" y="3"/>
                </a:cxn>
                <a:cxn ang="0">
                  <a:pos x="46" y="9"/>
                </a:cxn>
                <a:cxn ang="0">
                  <a:pos x="55" y="23"/>
                </a:cxn>
                <a:cxn ang="0">
                  <a:pos x="59" y="37"/>
                </a:cxn>
                <a:cxn ang="0">
                  <a:pos x="61" y="51"/>
                </a:cxn>
                <a:cxn ang="0">
                  <a:pos x="61" y="51"/>
                </a:cxn>
                <a:cxn ang="0">
                  <a:pos x="61" y="67"/>
                </a:cxn>
                <a:cxn ang="0">
                  <a:pos x="64" y="79"/>
                </a:cxn>
                <a:cxn ang="0">
                  <a:pos x="67" y="92"/>
                </a:cxn>
                <a:cxn ang="0">
                  <a:pos x="69" y="102"/>
                </a:cxn>
                <a:cxn ang="0">
                  <a:pos x="71" y="111"/>
                </a:cxn>
                <a:cxn ang="0">
                  <a:pos x="71" y="111"/>
                </a:cxn>
                <a:cxn ang="0">
                  <a:pos x="71" y="117"/>
                </a:cxn>
                <a:cxn ang="0">
                  <a:pos x="74" y="123"/>
                </a:cxn>
                <a:cxn ang="0">
                  <a:pos x="74" y="134"/>
                </a:cxn>
                <a:cxn ang="0">
                  <a:pos x="74" y="143"/>
                </a:cxn>
                <a:cxn ang="0">
                  <a:pos x="71" y="151"/>
                </a:cxn>
                <a:cxn ang="0">
                  <a:pos x="71" y="162"/>
                </a:cxn>
                <a:cxn ang="0">
                  <a:pos x="69" y="170"/>
                </a:cxn>
                <a:cxn ang="0">
                  <a:pos x="65" y="178"/>
                </a:cxn>
                <a:cxn ang="0">
                  <a:pos x="64" y="185"/>
                </a:cxn>
                <a:cxn ang="0">
                  <a:pos x="57" y="191"/>
                </a:cxn>
                <a:cxn ang="0">
                  <a:pos x="57" y="191"/>
                </a:cxn>
                <a:cxn ang="0">
                  <a:pos x="44" y="194"/>
                </a:cxn>
                <a:cxn ang="0">
                  <a:pos x="32" y="191"/>
                </a:cxn>
                <a:cxn ang="0">
                  <a:pos x="18" y="185"/>
                </a:cxn>
                <a:cxn ang="0">
                  <a:pos x="11" y="176"/>
                </a:cxn>
                <a:cxn ang="0">
                  <a:pos x="4" y="164"/>
                </a:cxn>
                <a:cxn ang="0">
                  <a:pos x="4" y="164"/>
                </a:cxn>
                <a:cxn ang="0">
                  <a:pos x="4" y="155"/>
                </a:cxn>
                <a:cxn ang="0">
                  <a:pos x="2" y="146"/>
                </a:cxn>
                <a:cxn ang="0">
                  <a:pos x="2" y="134"/>
                </a:cxn>
                <a:cxn ang="0">
                  <a:pos x="0" y="122"/>
                </a:cxn>
                <a:cxn ang="0">
                  <a:pos x="0" y="109"/>
                </a:cxn>
                <a:cxn ang="0">
                  <a:pos x="0" y="97"/>
                </a:cxn>
                <a:cxn ang="0">
                  <a:pos x="0" y="85"/>
                </a:cxn>
                <a:cxn ang="0">
                  <a:pos x="0" y="74"/>
                </a:cxn>
                <a:cxn ang="0">
                  <a:pos x="0" y="67"/>
                </a:cxn>
                <a:cxn ang="0">
                  <a:pos x="2" y="60"/>
                </a:cxn>
                <a:cxn ang="0">
                  <a:pos x="2" y="60"/>
                </a:cxn>
              </a:cxnLst>
              <a:rect l="0" t="0" r="r" b="b"/>
              <a:pathLst>
                <a:path w="75" h="195">
                  <a:moveTo>
                    <a:pt x="2" y="60"/>
                  </a:moveTo>
                  <a:lnTo>
                    <a:pt x="4" y="48"/>
                  </a:lnTo>
                  <a:lnTo>
                    <a:pt x="6" y="30"/>
                  </a:lnTo>
                  <a:lnTo>
                    <a:pt x="11" y="16"/>
                  </a:lnTo>
                  <a:lnTo>
                    <a:pt x="16" y="5"/>
                  </a:lnTo>
                  <a:lnTo>
                    <a:pt x="27" y="0"/>
                  </a:lnTo>
                  <a:lnTo>
                    <a:pt x="27" y="0"/>
                  </a:lnTo>
                  <a:lnTo>
                    <a:pt x="38" y="3"/>
                  </a:lnTo>
                  <a:lnTo>
                    <a:pt x="46" y="9"/>
                  </a:lnTo>
                  <a:lnTo>
                    <a:pt x="55" y="23"/>
                  </a:lnTo>
                  <a:lnTo>
                    <a:pt x="59" y="37"/>
                  </a:lnTo>
                  <a:lnTo>
                    <a:pt x="61" y="51"/>
                  </a:lnTo>
                  <a:lnTo>
                    <a:pt x="61" y="51"/>
                  </a:lnTo>
                  <a:lnTo>
                    <a:pt x="61" y="67"/>
                  </a:lnTo>
                  <a:lnTo>
                    <a:pt x="64" y="79"/>
                  </a:lnTo>
                  <a:lnTo>
                    <a:pt x="67" y="92"/>
                  </a:lnTo>
                  <a:lnTo>
                    <a:pt x="69" y="102"/>
                  </a:lnTo>
                  <a:lnTo>
                    <a:pt x="71" y="111"/>
                  </a:lnTo>
                  <a:lnTo>
                    <a:pt x="71" y="111"/>
                  </a:lnTo>
                  <a:lnTo>
                    <a:pt x="71" y="117"/>
                  </a:lnTo>
                  <a:lnTo>
                    <a:pt x="74" y="123"/>
                  </a:lnTo>
                  <a:lnTo>
                    <a:pt x="74" y="134"/>
                  </a:lnTo>
                  <a:lnTo>
                    <a:pt x="74" y="143"/>
                  </a:lnTo>
                  <a:lnTo>
                    <a:pt x="71" y="151"/>
                  </a:lnTo>
                  <a:lnTo>
                    <a:pt x="71" y="162"/>
                  </a:lnTo>
                  <a:lnTo>
                    <a:pt x="69" y="170"/>
                  </a:lnTo>
                  <a:lnTo>
                    <a:pt x="65" y="178"/>
                  </a:lnTo>
                  <a:lnTo>
                    <a:pt x="64" y="185"/>
                  </a:lnTo>
                  <a:lnTo>
                    <a:pt x="57" y="191"/>
                  </a:lnTo>
                  <a:lnTo>
                    <a:pt x="57" y="191"/>
                  </a:lnTo>
                  <a:lnTo>
                    <a:pt x="44" y="194"/>
                  </a:lnTo>
                  <a:lnTo>
                    <a:pt x="32" y="191"/>
                  </a:lnTo>
                  <a:lnTo>
                    <a:pt x="18" y="185"/>
                  </a:lnTo>
                  <a:lnTo>
                    <a:pt x="11" y="176"/>
                  </a:lnTo>
                  <a:lnTo>
                    <a:pt x="4" y="164"/>
                  </a:lnTo>
                  <a:lnTo>
                    <a:pt x="4" y="164"/>
                  </a:lnTo>
                  <a:lnTo>
                    <a:pt x="4" y="155"/>
                  </a:lnTo>
                  <a:lnTo>
                    <a:pt x="2" y="146"/>
                  </a:lnTo>
                  <a:lnTo>
                    <a:pt x="2" y="134"/>
                  </a:lnTo>
                  <a:lnTo>
                    <a:pt x="0" y="122"/>
                  </a:lnTo>
                  <a:lnTo>
                    <a:pt x="0" y="109"/>
                  </a:lnTo>
                  <a:lnTo>
                    <a:pt x="0" y="97"/>
                  </a:lnTo>
                  <a:lnTo>
                    <a:pt x="0" y="85"/>
                  </a:lnTo>
                  <a:lnTo>
                    <a:pt x="0" y="74"/>
                  </a:lnTo>
                  <a:lnTo>
                    <a:pt x="0" y="67"/>
                  </a:lnTo>
                  <a:lnTo>
                    <a:pt x="2" y="60"/>
                  </a:lnTo>
                  <a:lnTo>
                    <a:pt x="2" y="60"/>
                  </a:lnTo>
                </a:path>
              </a:pathLst>
            </a:custGeom>
            <a:solidFill>
              <a:srgbClr val="3B5959"/>
            </a:solidFill>
            <a:ln w="9525" cap="rnd">
              <a:noFill/>
              <a:round/>
              <a:headEnd/>
              <a:tailEnd/>
            </a:ln>
            <a:effectLst/>
          </p:spPr>
          <p:txBody>
            <a:bodyPr/>
            <a:lstStyle/>
            <a:p>
              <a:pPr>
                <a:defRPr/>
              </a:pPr>
              <a:endParaRPr lang="en-US" dirty="0"/>
            </a:p>
          </p:txBody>
        </p:sp>
        <p:sp>
          <p:nvSpPr>
            <p:cNvPr id="267" name="Freeform 1291"/>
            <p:cNvSpPr>
              <a:spLocks/>
            </p:cNvSpPr>
            <p:nvPr/>
          </p:nvSpPr>
          <p:spPr bwMode="auto">
            <a:xfrm>
              <a:off x="2899" y="2899"/>
              <a:ext cx="75" cy="193"/>
            </a:xfrm>
            <a:custGeom>
              <a:avLst/>
              <a:gdLst/>
              <a:ahLst/>
              <a:cxnLst>
                <a:cxn ang="0">
                  <a:pos x="2" y="60"/>
                </a:cxn>
                <a:cxn ang="0">
                  <a:pos x="4" y="48"/>
                </a:cxn>
                <a:cxn ang="0">
                  <a:pos x="6" y="30"/>
                </a:cxn>
                <a:cxn ang="0">
                  <a:pos x="11" y="16"/>
                </a:cxn>
                <a:cxn ang="0">
                  <a:pos x="16" y="5"/>
                </a:cxn>
                <a:cxn ang="0">
                  <a:pos x="27" y="0"/>
                </a:cxn>
                <a:cxn ang="0">
                  <a:pos x="27" y="0"/>
                </a:cxn>
                <a:cxn ang="0">
                  <a:pos x="38" y="3"/>
                </a:cxn>
                <a:cxn ang="0">
                  <a:pos x="46" y="9"/>
                </a:cxn>
                <a:cxn ang="0">
                  <a:pos x="55" y="23"/>
                </a:cxn>
                <a:cxn ang="0">
                  <a:pos x="59" y="37"/>
                </a:cxn>
                <a:cxn ang="0">
                  <a:pos x="61" y="51"/>
                </a:cxn>
                <a:cxn ang="0">
                  <a:pos x="61" y="51"/>
                </a:cxn>
                <a:cxn ang="0">
                  <a:pos x="61" y="67"/>
                </a:cxn>
                <a:cxn ang="0">
                  <a:pos x="64" y="79"/>
                </a:cxn>
                <a:cxn ang="0">
                  <a:pos x="67" y="92"/>
                </a:cxn>
                <a:cxn ang="0">
                  <a:pos x="69" y="102"/>
                </a:cxn>
                <a:cxn ang="0">
                  <a:pos x="71" y="111"/>
                </a:cxn>
                <a:cxn ang="0">
                  <a:pos x="71" y="111"/>
                </a:cxn>
                <a:cxn ang="0">
                  <a:pos x="71" y="117"/>
                </a:cxn>
                <a:cxn ang="0">
                  <a:pos x="74" y="123"/>
                </a:cxn>
                <a:cxn ang="0">
                  <a:pos x="74" y="134"/>
                </a:cxn>
                <a:cxn ang="0">
                  <a:pos x="74" y="143"/>
                </a:cxn>
                <a:cxn ang="0">
                  <a:pos x="71" y="151"/>
                </a:cxn>
                <a:cxn ang="0">
                  <a:pos x="71" y="162"/>
                </a:cxn>
                <a:cxn ang="0">
                  <a:pos x="69" y="170"/>
                </a:cxn>
                <a:cxn ang="0">
                  <a:pos x="65" y="178"/>
                </a:cxn>
                <a:cxn ang="0">
                  <a:pos x="64" y="185"/>
                </a:cxn>
                <a:cxn ang="0">
                  <a:pos x="57" y="191"/>
                </a:cxn>
                <a:cxn ang="0">
                  <a:pos x="57" y="191"/>
                </a:cxn>
                <a:cxn ang="0">
                  <a:pos x="44" y="194"/>
                </a:cxn>
                <a:cxn ang="0">
                  <a:pos x="32" y="191"/>
                </a:cxn>
                <a:cxn ang="0">
                  <a:pos x="18" y="185"/>
                </a:cxn>
                <a:cxn ang="0">
                  <a:pos x="11" y="176"/>
                </a:cxn>
                <a:cxn ang="0">
                  <a:pos x="4" y="164"/>
                </a:cxn>
                <a:cxn ang="0">
                  <a:pos x="4" y="164"/>
                </a:cxn>
                <a:cxn ang="0">
                  <a:pos x="4" y="155"/>
                </a:cxn>
                <a:cxn ang="0">
                  <a:pos x="2" y="146"/>
                </a:cxn>
                <a:cxn ang="0">
                  <a:pos x="2" y="134"/>
                </a:cxn>
                <a:cxn ang="0">
                  <a:pos x="0" y="122"/>
                </a:cxn>
                <a:cxn ang="0">
                  <a:pos x="0" y="109"/>
                </a:cxn>
                <a:cxn ang="0">
                  <a:pos x="0" y="97"/>
                </a:cxn>
                <a:cxn ang="0">
                  <a:pos x="0" y="85"/>
                </a:cxn>
                <a:cxn ang="0">
                  <a:pos x="0" y="74"/>
                </a:cxn>
                <a:cxn ang="0">
                  <a:pos x="0" y="67"/>
                </a:cxn>
                <a:cxn ang="0">
                  <a:pos x="2" y="60"/>
                </a:cxn>
                <a:cxn ang="0">
                  <a:pos x="2" y="60"/>
                </a:cxn>
              </a:cxnLst>
              <a:rect l="0" t="0" r="r" b="b"/>
              <a:pathLst>
                <a:path w="75" h="195">
                  <a:moveTo>
                    <a:pt x="2" y="60"/>
                  </a:moveTo>
                  <a:lnTo>
                    <a:pt x="4" y="48"/>
                  </a:lnTo>
                  <a:lnTo>
                    <a:pt x="6" y="30"/>
                  </a:lnTo>
                  <a:lnTo>
                    <a:pt x="11" y="16"/>
                  </a:lnTo>
                  <a:lnTo>
                    <a:pt x="16" y="5"/>
                  </a:lnTo>
                  <a:lnTo>
                    <a:pt x="27" y="0"/>
                  </a:lnTo>
                  <a:lnTo>
                    <a:pt x="27" y="0"/>
                  </a:lnTo>
                  <a:lnTo>
                    <a:pt x="38" y="3"/>
                  </a:lnTo>
                  <a:lnTo>
                    <a:pt x="46" y="9"/>
                  </a:lnTo>
                  <a:lnTo>
                    <a:pt x="55" y="23"/>
                  </a:lnTo>
                  <a:lnTo>
                    <a:pt x="59" y="37"/>
                  </a:lnTo>
                  <a:lnTo>
                    <a:pt x="61" y="51"/>
                  </a:lnTo>
                  <a:lnTo>
                    <a:pt x="61" y="51"/>
                  </a:lnTo>
                  <a:lnTo>
                    <a:pt x="61" y="67"/>
                  </a:lnTo>
                  <a:lnTo>
                    <a:pt x="64" y="79"/>
                  </a:lnTo>
                  <a:lnTo>
                    <a:pt x="67" y="92"/>
                  </a:lnTo>
                  <a:lnTo>
                    <a:pt x="69" y="102"/>
                  </a:lnTo>
                  <a:lnTo>
                    <a:pt x="71" y="111"/>
                  </a:lnTo>
                  <a:lnTo>
                    <a:pt x="71" y="111"/>
                  </a:lnTo>
                  <a:lnTo>
                    <a:pt x="71" y="117"/>
                  </a:lnTo>
                  <a:lnTo>
                    <a:pt x="74" y="123"/>
                  </a:lnTo>
                  <a:lnTo>
                    <a:pt x="74" y="134"/>
                  </a:lnTo>
                  <a:lnTo>
                    <a:pt x="74" y="143"/>
                  </a:lnTo>
                  <a:lnTo>
                    <a:pt x="71" y="151"/>
                  </a:lnTo>
                  <a:lnTo>
                    <a:pt x="71" y="162"/>
                  </a:lnTo>
                  <a:lnTo>
                    <a:pt x="69" y="170"/>
                  </a:lnTo>
                  <a:lnTo>
                    <a:pt x="65" y="178"/>
                  </a:lnTo>
                  <a:lnTo>
                    <a:pt x="64" y="185"/>
                  </a:lnTo>
                  <a:lnTo>
                    <a:pt x="57" y="191"/>
                  </a:lnTo>
                  <a:lnTo>
                    <a:pt x="57" y="191"/>
                  </a:lnTo>
                  <a:lnTo>
                    <a:pt x="44" y="194"/>
                  </a:lnTo>
                  <a:lnTo>
                    <a:pt x="32" y="191"/>
                  </a:lnTo>
                  <a:lnTo>
                    <a:pt x="18" y="185"/>
                  </a:lnTo>
                  <a:lnTo>
                    <a:pt x="11" y="176"/>
                  </a:lnTo>
                  <a:lnTo>
                    <a:pt x="4" y="164"/>
                  </a:lnTo>
                  <a:lnTo>
                    <a:pt x="4" y="164"/>
                  </a:lnTo>
                  <a:lnTo>
                    <a:pt x="4" y="155"/>
                  </a:lnTo>
                  <a:lnTo>
                    <a:pt x="2" y="146"/>
                  </a:lnTo>
                  <a:lnTo>
                    <a:pt x="2" y="134"/>
                  </a:lnTo>
                  <a:lnTo>
                    <a:pt x="0" y="122"/>
                  </a:lnTo>
                  <a:lnTo>
                    <a:pt x="0" y="109"/>
                  </a:lnTo>
                  <a:lnTo>
                    <a:pt x="0" y="97"/>
                  </a:lnTo>
                  <a:lnTo>
                    <a:pt x="0" y="85"/>
                  </a:lnTo>
                  <a:lnTo>
                    <a:pt x="0" y="74"/>
                  </a:lnTo>
                  <a:lnTo>
                    <a:pt x="0" y="67"/>
                  </a:lnTo>
                  <a:lnTo>
                    <a:pt x="2" y="60"/>
                  </a:lnTo>
                  <a:lnTo>
                    <a:pt x="2" y="60"/>
                  </a:lnTo>
                </a:path>
              </a:pathLst>
            </a:custGeom>
            <a:noFill/>
            <a:ln w="12700" cap="rnd" cmpd="sng">
              <a:solidFill>
                <a:srgbClr val="3B5959"/>
              </a:solidFill>
              <a:prstDash val="solid"/>
              <a:round/>
              <a:headEnd type="none" w="sm" len="sm"/>
              <a:tailEnd type="none" w="sm" len="sm"/>
            </a:ln>
            <a:effectLst/>
          </p:spPr>
          <p:txBody>
            <a:bodyPr/>
            <a:lstStyle/>
            <a:p>
              <a:pPr>
                <a:defRPr/>
              </a:pPr>
              <a:endParaRPr lang="en-US" dirty="0"/>
            </a:p>
          </p:txBody>
        </p:sp>
        <p:sp>
          <p:nvSpPr>
            <p:cNvPr id="268" name="Freeform 1292"/>
            <p:cNvSpPr>
              <a:spLocks/>
            </p:cNvSpPr>
            <p:nvPr/>
          </p:nvSpPr>
          <p:spPr bwMode="auto">
            <a:xfrm>
              <a:off x="2899" y="2890"/>
              <a:ext cx="75" cy="194"/>
            </a:xfrm>
            <a:custGeom>
              <a:avLst/>
              <a:gdLst/>
              <a:ahLst/>
              <a:cxnLst>
                <a:cxn ang="0">
                  <a:pos x="2" y="60"/>
                </a:cxn>
                <a:cxn ang="0">
                  <a:pos x="4" y="48"/>
                </a:cxn>
                <a:cxn ang="0">
                  <a:pos x="6" y="31"/>
                </a:cxn>
                <a:cxn ang="0">
                  <a:pos x="11" y="14"/>
                </a:cxn>
                <a:cxn ang="0">
                  <a:pos x="16" y="4"/>
                </a:cxn>
                <a:cxn ang="0">
                  <a:pos x="27" y="0"/>
                </a:cxn>
                <a:cxn ang="0">
                  <a:pos x="27" y="0"/>
                </a:cxn>
                <a:cxn ang="0">
                  <a:pos x="38" y="2"/>
                </a:cxn>
                <a:cxn ang="0">
                  <a:pos x="46" y="9"/>
                </a:cxn>
                <a:cxn ang="0">
                  <a:pos x="55" y="23"/>
                </a:cxn>
                <a:cxn ang="0">
                  <a:pos x="59" y="35"/>
                </a:cxn>
                <a:cxn ang="0">
                  <a:pos x="61" y="52"/>
                </a:cxn>
                <a:cxn ang="0">
                  <a:pos x="61" y="52"/>
                </a:cxn>
                <a:cxn ang="0">
                  <a:pos x="61" y="65"/>
                </a:cxn>
                <a:cxn ang="0">
                  <a:pos x="64" y="80"/>
                </a:cxn>
                <a:cxn ang="0">
                  <a:pos x="67" y="90"/>
                </a:cxn>
                <a:cxn ang="0">
                  <a:pos x="69" y="101"/>
                </a:cxn>
                <a:cxn ang="0">
                  <a:pos x="71" y="111"/>
                </a:cxn>
                <a:cxn ang="0">
                  <a:pos x="71" y="111"/>
                </a:cxn>
                <a:cxn ang="0">
                  <a:pos x="71" y="117"/>
                </a:cxn>
                <a:cxn ang="0">
                  <a:pos x="74" y="124"/>
                </a:cxn>
                <a:cxn ang="0">
                  <a:pos x="74" y="132"/>
                </a:cxn>
                <a:cxn ang="0">
                  <a:pos x="74" y="143"/>
                </a:cxn>
                <a:cxn ang="0">
                  <a:pos x="71" y="152"/>
                </a:cxn>
                <a:cxn ang="0">
                  <a:pos x="71" y="162"/>
                </a:cxn>
                <a:cxn ang="0">
                  <a:pos x="69" y="170"/>
                </a:cxn>
                <a:cxn ang="0">
                  <a:pos x="65" y="179"/>
                </a:cxn>
                <a:cxn ang="0">
                  <a:pos x="64" y="185"/>
                </a:cxn>
                <a:cxn ang="0">
                  <a:pos x="57" y="189"/>
                </a:cxn>
                <a:cxn ang="0">
                  <a:pos x="57" y="189"/>
                </a:cxn>
                <a:cxn ang="0">
                  <a:pos x="44" y="194"/>
                </a:cxn>
                <a:cxn ang="0">
                  <a:pos x="32" y="191"/>
                </a:cxn>
                <a:cxn ang="0">
                  <a:pos x="18" y="185"/>
                </a:cxn>
                <a:cxn ang="0">
                  <a:pos x="11" y="177"/>
                </a:cxn>
                <a:cxn ang="0">
                  <a:pos x="4" y="164"/>
                </a:cxn>
                <a:cxn ang="0">
                  <a:pos x="4" y="164"/>
                </a:cxn>
                <a:cxn ang="0">
                  <a:pos x="4" y="155"/>
                </a:cxn>
                <a:cxn ang="0">
                  <a:pos x="2" y="145"/>
                </a:cxn>
                <a:cxn ang="0">
                  <a:pos x="2" y="134"/>
                </a:cxn>
                <a:cxn ang="0">
                  <a:pos x="0" y="122"/>
                </a:cxn>
                <a:cxn ang="0">
                  <a:pos x="0" y="109"/>
                </a:cxn>
                <a:cxn ang="0">
                  <a:pos x="0" y="97"/>
                </a:cxn>
                <a:cxn ang="0">
                  <a:pos x="0" y="85"/>
                </a:cxn>
                <a:cxn ang="0">
                  <a:pos x="0" y="76"/>
                </a:cxn>
                <a:cxn ang="0">
                  <a:pos x="0" y="67"/>
                </a:cxn>
                <a:cxn ang="0">
                  <a:pos x="2" y="60"/>
                </a:cxn>
                <a:cxn ang="0">
                  <a:pos x="2" y="60"/>
                </a:cxn>
              </a:cxnLst>
              <a:rect l="0" t="0" r="r" b="b"/>
              <a:pathLst>
                <a:path w="75" h="195">
                  <a:moveTo>
                    <a:pt x="2" y="60"/>
                  </a:moveTo>
                  <a:lnTo>
                    <a:pt x="4" y="48"/>
                  </a:lnTo>
                  <a:lnTo>
                    <a:pt x="6" y="31"/>
                  </a:lnTo>
                  <a:lnTo>
                    <a:pt x="11" y="14"/>
                  </a:lnTo>
                  <a:lnTo>
                    <a:pt x="16" y="4"/>
                  </a:lnTo>
                  <a:lnTo>
                    <a:pt x="27" y="0"/>
                  </a:lnTo>
                  <a:lnTo>
                    <a:pt x="27" y="0"/>
                  </a:lnTo>
                  <a:lnTo>
                    <a:pt x="38" y="2"/>
                  </a:lnTo>
                  <a:lnTo>
                    <a:pt x="46" y="9"/>
                  </a:lnTo>
                  <a:lnTo>
                    <a:pt x="55" y="23"/>
                  </a:lnTo>
                  <a:lnTo>
                    <a:pt x="59" y="35"/>
                  </a:lnTo>
                  <a:lnTo>
                    <a:pt x="61" y="52"/>
                  </a:lnTo>
                  <a:lnTo>
                    <a:pt x="61" y="52"/>
                  </a:lnTo>
                  <a:lnTo>
                    <a:pt x="61" y="65"/>
                  </a:lnTo>
                  <a:lnTo>
                    <a:pt x="64" y="80"/>
                  </a:lnTo>
                  <a:lnTo>
                    <a:pt x="67" y="90"/>
                  </a:lnTo>
                  <a:lnTo>
                    <a:pt x="69" y="101"/>
                  </a:lnTo>
                  <a:lnTo>
                    <a:pt x="71" y="111"/>
                  </a:lnTo>
                  <a:lnTo>
                    <a:pt x="71" y="111"/>
                  </a:lnTo>
                  <a:lnTo>
                    <a:pt x="71" y="117"/>
                  </a:lnTo>
                  <a:lnTo>
                    <a:pt x="74" y="124"/>
                  </a:lnTo>
                  <a:lnTo>
                    <a:pt x="74" y="132"/>
                  </a:lnTo>
                  <a:lnTo>
                    <a:pt x="74" y="143"/>
                  </a:lnTo>
                  <a:lnTo>
                    <a:pt x="71" y="152"/>
                  </a:lnTo>
                  <a:lnTo>
                    <a:pt x="71" y="162"/>
                  </a:lnTo>
                  <a:lnTo>
                    <a:pt x="69" y="170"/>
                  </a:lnTo>
                  <a:lnTo>
                    <a:pt x="65" y="179"/>
                  </a:lnTo>
                  <a:lnTo>
                    <a:pt x="64" y="185"/>
                  </a:lnTo>
                  <a:lnTo>
                    <a:pt x="57" y="189"/>
                  </a:lnTo>
                  <a:lnTo>
                    <a:pt x="57" y="189"/>
                  </a:lnTo>
                  <a:lnTo>
                    <a:pt x="44" y="194"/>
                  </a:lnTo>
                  <a:lnTo>
                    <a:pt x="32" y="191"/>
                  </a:lnTo>
                  <a:lnTo>
                    <a:pt x="18" y="185"/>
                  </a:lnTo>
                  <a:lnTo>
                    <a:pt x="11" y="177"/>
                  </a:lnTo>
                  <a:lnTo>
                    <a:pt x="4" y="164"/>
                  </a:lnTo>
                  <a:lnTo>
                    <a:pt x="4" y="164"/>
                  </a:lnTo>
                  <a:lnTo>
                    <a:pt x="4" y="155"/>
                  </a:lnTo>
                  <a:lnTo>
                    <a:pt x="2" y="145"/>
                  </a:lnTo>
                  <a:lnTo>
                    <a:pt x="2" y="134"/>
                  </a:lnTo>
                  <a:lnTo>
                    <a:pt x="0" y="122"/>
                  </a:lnTo>
                  <a:lnTo>
                    <a:pt x="0" y="109"/>
                  </a:lnTo>
                  <a:lnTo>
                    <a:pt x="0" y="97"/>
                  </a:lnTo>
                  <a:lnTo>
                    <a:pt x="0" y="85"/>
                  </a:lnTo>
                  <a:lnTo>
                    <a:pt x="0" y="76"/>
                  </a:lnTo>
                  <a:lnTo>
                    <a:pt x="0" y="67"/>
                  </a:lnTo>
                  <a:lnTo>
                    <a:pt x="2" y="60"/>
                  </a:lnTo>
                  <a:lnTo>
                    <a:pt x="2" y="60"/>
                  </a:lnTo>
                </a:path>
              </a:pathLst>
            </a:custGeom>
            <a:solidFill>
              <a:srgbClr val="FFD80F"/>
            </a:solidFill>
            <a:ln w="9525" cap="rnd">
              <a:noFill/>
              <a:round/>
              <a:headEnd/>
              <a:tailEnd/>
            </a:ln>
            <a:effectLst/>
          </p:spPr>
          <p:txBody>
            <a:bodyPr/>
            <a:lstStyle/>
            <a:p>
              <a:pPr>
                <a:defRPr/>
              </a:pPr>
              <a:endParaRPr lang="en-US" dirty="0"/>
            </a:p>
          </p:txBody>
        </p:sp>
        <p:sp>
          <p:nvSpPr>
            <p:cNvPr id="269" name="Freeform 1293"/>
            <p:cNvSpPr>
              <a:spLocks/>
            </p:cNvSpPr>
            <p:nvPr/>
          </p:nvSpPr>
          <p:spPr bwMode="auto">
            <a:xfrm>
              <a:off x="2899" y="2890"/>
              <a:ext cx="75" cy="194"/>
            </a:xfrm>
            <a:custGeom>
              <a:avLst/>
              <a:gdLst/>
              <a:ahLst/>
              <a:cxnLst>
                <a:cxn ang="0">
                  <a:pos x="2" y="60"/>
                </a:cxn>
                <a:cxn ang="0">
                  <a:pos x="4" y="48"/>
                </a:cxn>
                <a:cxn ang="0">
                  <a:pos x="6" y="31"/>
                </a:cxn>
                <a:cxn ang="0">
                  <a:pos x="11" y="14"/>
                </a:cxn>
                <a:cxn ang="0">
                  <a:pos x="16" y="4"/>
                </a:cxn>
                <a:cxn ang="0">
                  <a:pos x="27" y="0"/>
                </a:cxn>
                <a:cxn ang="0">
                  <a:pos x="27" y="0"/>
                </a:cxn>
                <a:cxn ang="0">
                  <a:pos x="38" y="2"/>
                </a:cxn>
                <a:cxn ang="0">
                  <a:pos x="46" y="9"/>
                </a:cxn>
                <a:cxn ang="0">
                  <a:pos x="55" y="23"/>
                </a:cxn>
                <a:cxn ang="0">
                  <a:pos x="59" y="35"/>
                </a:cxn>
                <a:cxn ang="0">
                  <a:pos x="61" y="52"/>
                </a:cxn>
                <a:cxn ang="0">
                  <a:pos x="61" y="52"/>
                </a:cxn>
                <a:cxn ang="0">
                  <a:pos x="61" y="65"/>
                </a:cxn>
                <a:cxn ang="0">
                  <a:pos x="64" y="80"/>
                </a:cxn>
                <a:cxn ang="0">
                  <a:pos x="67" y="90"/>
                </a:cxn>
                <a:cxn ang="0">
                  <a:pos x="69" y="101"/>
                </a:cxn>
                <a:cxn ang="0">
                  <a:pos x="71" y="111"/>
                </a:cxn>
                <a:cxn ang="0">
                  <a:pos x="71" y="111"/>
                </a:cxn>
                <a:cxn ang="0">
                  <a:pos x="71" y="117"/>
                </a:cxn>
                <a:cxn ang="0">
                  <a:pos x="74" y="124"/>
                </a:cxn>
                <a:cxn ang="0">
                  <a:pos x="74" y="132"/>
                </a:cxn>
                <a:cxn ang="0">
                  <a:pos x="74" y="143"/>
                </a:cxn>
                <a:cxn ang="0">
                  <a:pos x="71" y="152"/>
                </a:cxn>
                <a:cxn ang="0">
                  <a:pos x="71" y="162"/>
                </a:cxn>
                <a:cxn ang="0">
                  <a:pos x="69" y="170"/>
                </a:cxn>
                <a:cxn ang="0">
                  <a:pos x="65" y="179"/>
                </a:cxn>
                <a:cxn ang="0">
                  <a:pos x="64" y="185"/>
                </a:cxn>
                <a:cxn ang="0">
                  <a:pos x="57" y="189"/>
                </a:cxn>
                <a:cxn ang="0">
                  <a:pos x="57" y="189"/>
                </a:cxn>
                <a:cxn ang="0">
                  <a:pos x="44" y="194"/>
                </a:cxn>
                <a:cxn ang="0">
                  <a:pos x="32" y="191"/>
                </a:cxn>
                <a:cxn ang="0">
                  <a:pos x="18" y="185"/>
                </a:cxn>
                <a:cxn ang="0">
                  <a:pos x="11" y="177"/>
                </a:cxn>
                <a:cxn ang="0">
                  <a:pos x="4" y="164"/>
                </a:cxn>
                <a:cxn ang="0">
                  <a:pos x="4" y="164"/>
                </a:cxn>
                <a:cxn ang="0">
                  <a:pos x="4" y="155"/>
                </a:cxn>
                <a:cxn ang="0">
                  <a:pos x="2" y="145"/>
                </a:cxn>
                <a:cxn ang="0">
                  <a:pos x="2" y="134"/>
                </a:cxn>
                <a:cxn ang="0">
                  <a:pos x="0" y="122"/>
                </a:cxn>
                <a:cxn ang="0">
                  <a:pos x="0" y="109"/>
                </a:cxn>
                <a:cxn ang="0">
                  <a:pos x="0" y="97"/>
                </a:cxn>
                <a:cxn ang="0">
                  <a:pos x="0" y="85"/>
                </a:cxn>
                <a:cxn ang="0">
                  <a:pos x="0" y="76"/>
                </a:cxn>
                <a:cxn ang="0">
                  <a:pos x="0" y="67"/>
                </a:cxn>
                <a:cxn ang="0">
                  <a:pos x="2" y="60"/>
                </a:cxn>
                <a:cxn ang="0">
                  <a:pos x="2" y="60"/>
                </a:cxn>
              </a:cxnLst>
              <a:rect l="0" t="0" r="r" b="b"/>
              <a:pathLst>
                <a:path w="75" h="195">
                  <a:moveTo>
                    <a:pt x="2" y="60"/>
                  </a:moveTo>
                  <a:lnTo>
                    <a:pt x="4" y="48"/>
                  </a:lnTo>
                  <a:lnTo>
                    <a:pt x="6" y="31"/>
                  </a:lnTo>
                  <a:lnTo>
                    <a:pt x="11" y="14"/>
                  </a:lnTo>
                  <a:lnTo>
                    <a:pt x="16" y="4"/>
                  </a:lnTo>
                  <a:lnTo>
                    <a:pt x="27" y="0"/>
                  </a:lnTo>
                  <a:lnTo>
                    <a:pt x="27" y="0"/>
                  </a:lnTo>
                  <a:lnTo>
                    <a:pt x="38" y="2"/>
                  </a:lnTo>
                  <a:lnTo>
                    <a:pt x="46" y="9"/>
                  </a:lnTo>
                  <a:lnTo>
                    <a:pt x="55" y="23"/>
                  </a:lnTo>
                  <a:lnTo>
                    <a:pt x="59" y="35"/>
                  </a:lnTo>
                  <a:lnTo>
                    <a:pt x="61" y="52"/>
                  </a:lnTo>
                  <a:lnTo>
                    <a:pt x="61" y="52"/>
                  </a:lnTo>
                  <a:lnTo>
                    <a:pt x="61" y="65"/>
                  </a:lnTo>
                  <a:lnTo>
                    <a:pt x="64" y="80"/>
                  </a:lnTo>
                  <a:lnTo>
                    <a:pt x="67" y="90"/>
                  </a:lnTo>
                  <a:lnTo>
                    <a:pt x="69" y="101"/>
                  </a:lnTo>
                  <a:lnTo>
                    <a:pt x="71" y="111"/>
                  </a:lnTo>
                  <a:lnTo>
                    <a:pt x="71" y="111"/>
                  </a:lnTo>
                  <a:lnTo>
                    <a:pt x="71" y="117"/>
                  </a:lnTo>
                  <a:lnTo>
                    <a:pt x="74" y="124"/>
                  </a:lnTo>
                  <a:lnTo>
                    <a:pt x="74" y="132"/>
                  </a:lnTo>
                  <a:lnTo>
                    <a:pt x="74" y="143"/>
                  </a:lnTo>
                  <a:lnTo>
                    <a:pt x="71" y="152"/>
                  </a:lnTo>
                  <a:lnTo>
                    <a:pt x="71" y="162"/>
                  </a:lnTo>
                  <a:lnTo>
                    <a:pt x="69" y="170"/>
                  </a:lnTo>
                  <a:lnTo>
                    <a:pt x="65" y="179"/>
                  </a:lnTo>
                  <a:lnTo>
                    <a:pt x="64" y="185"/>
                  </a:lnTo>
                  <a:lnTo>
                    <a:pt x="57" y="189"/>
                  </a:lnTo>
                  <a:lnTo>
                    <a:pt x="57" y="189"/>
                  </a:lnTo>
                  <a:lnTo>
                    <a:pt x="44" y="194"/>
                  </a:lnTo>
                  <a:lnTo>
                    <a:pt x="32" y="191"/>
                  </a:lnTo>
                  <a:lnTo>
                    <a:pt x="18" y="185"/>
                  </a:lnTo>
                  <a:lnTo>
                    <a:pt x="11" y="177"/>
                  </a:lnTo>
                  <a:lnTo>
                    <a:pt x="4" y="164"/>
                  </a:lnTo>
                  <a:lnTo>
                    <a:pt x="4" y="164"/>
                  </a:lnTo>
                  <a:lnTo>
                    <a:pt x="4" y="155"/>
                  </a:lnTo>
                  <a:lnTo>
                    <a:pt x="2" y="145"/>
                  </a:lnTo>
                  <a:lnTo>
                    <a:pt x="2" y="134"/>
                  </a:lnTo>
                  <a:lnTo>
                    <a:pt x="0" y="122"/>
                  </a:lnTo>
                  <a:lnTo>
                    <a:pt x="0" y="109"/>
                  </a:lnTo>
                  <a:lnTo>
                    <a:pt x="0" y="97"/>
                  </a:lnTo>
                  <a:lnTo>
                    <a:pt x="0" y="85"/>
                  </a:lnTo>
                  <a:lnTo>
                    <a:pt x="0" y="76"/>
                  </a:lnTo>
                  <a:lnTo>
                    <a:pt x="0" y="67"/>
                  </a:lnTo>
                  <a:lnTo>
                    <a:pt x="2" y="60"/>
                  </a:lnTo>
                  <a:lnTo>
                    <a:pt x="2" y="6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70" name="Freeform 1294"/>
            <p:cNvSpPr>
              <a:spLocks/>
            </p:cNvSpPr>
            <p:nvPr/>
          </p:nvSpPr>
          <p:spPr bwMode="auto">
            <a:xfrm>
              <a:off x="2953" y="2910"/>
              <a:ext cx="99" cy="108"/>
            </a:xfrm>
            <a:custGeom>
              <a:avLst/>
              <a:gdLst/>
              <a:ahLst/>
              <a:cxnLst>
                <a:cxn ang="0">
                  <a:pos x="0" y="56"/>
                </a:cxn>
                <a:cxn ang="0">
                  <a:pos x="11" y="50"/>
                </a:cxn>
                <a:cxn ang="0">
                  <a:pos x="20" y="37"/>
                </a:cxn>
                <a:cxn ang="0">
                  <a:pos x="34" y="27"/>
                </a:cxn>
                <a:cxn ang="0">
                  <a:pos x="46" y="16"/>
                </a:cxn>
                <a:cxn ang="0">
                  <a:pos x="57" y="5"/>
                </a:cxn>
                <a:cxn ang="0">
                  <a:pos x="57" y="5"/>
                </a:cxn>
                <a:cxn ang="0">
                  <a:pos x="68" y="0"/>
                </a:cxn>
                <a:cxn ang="0">
                  <a:pos x="78" y="0"/>
                </a:cxn>
                <a:cxn ang="0">
                  <a:pos x="89" y="4"/>
                </a:cxn>
                <a:cxn ang="0">
                  <a:pos x="94" y="12"/>
                </a:cxn>
                <a:cxn ang="0">
                  <a:pos x="96" y="25"/>
                </a:cxn>
                <a:cxn ang="0">
                  <a:pos x="96" y="25"/>
                </a:cxn>
                <a:cxn ang="0">
                  <a:pos x="94" y="35"/>
                </a:cxn>
                <a:cxn ang="0">
                  <a:pos x="93" y="46"/>
                </a:cxn>
                <a:cxn ang="0">
                  <a:pos x="93" y="55"/>
                </a:cxn>
                <a:cxn ang="0">
                  <a:pos x="94" y="62"/>
                </a:cxn>
                <a:cxn ang="0">
                  <a:pos x="96" y="69"/>
                </a:cxn>
                <a:cxn ang="0">
                  <a:pos x="96" y="69"/>
                </a:cxn>
                <a:cxn ang="0">
                  <a:pos x="99" y="78"/>
                </a:cxn>
                <a:cxn ang="0">
                  <a:pos x="99" y="85"/>
                </a:cxn>
                <a:cxn ang="0">
                  <a:pos x="94" y="96"/>
                </a:cxn>
                <a:cxn ang="0">
                  <a:pos x="91" y="104"/>
                </a:cxn>
                <a:cxn ang="0">
                  <a:pos x="82" y="109"/>
                </a:cxn>
                <a:cxn ang="0">
                  <a:pos x="82" y="109"/>
                </a:cxn>
                <a:cxn ang="0">
                  <a:pos x="71" y="109"/>
                </a:cxn>
                <a:cxn ang="0">
                  <a:pos x="61" y="106"/>
                </a:cxn>
                <a:cxn ang="0">
                  <a:pos x="50" y="101"/>
                </a:cxn>
                <a:cxn ang="0">
                  <a:pos x="40" y="94"/>
                </a:cxn>
                <a:cxn ang="0">
                  <a:pos x="34" y="88"/>
                </a:cxn>
                <a:cxn ang="0">
                  <a:pos x="34" y="88"/>
                </a:cxn>
                <a:cxn ang="0">
                  <a:pos x="27" y="79"/>
                </a:cxn>
                <a:cxn ang="0">
                  <a:pos x="18" y="73"/>
                </a:cxn>
                <a:cxn ang="0">
                  <a:pos x="11" y="64"/>
                </a:cxn>
                <a:cxn ang="0">
                  <a:pos x="4" y="58"/>
                </a:cxn>
                <a:cxn ang="0">
                  <a:pos x="0" y="56"/>
                </a:cxn>
                <a:cxn ang="0">
                  <a:pos x="0" y="56"/>
                </a:cxn>
              </a:cxnLst>
              <a:rect l="0" t="0" r="r" b="b"/>
              <a:pathLst>
                <a:path w="100" h="110">
                  <a:moveTo>
                    <a:pt x="0" y="56"/>
                  </a:moveTo>
                  <a:lnTo>
                    <a:pt x="11" y="50"/>
                  </a:lnTo>
                  <a:lnTo>
                    <a:pt x="20" y="37"/>
                  </a:lnTo>
                  <a:lnTo>
                    <a:pt x="34" y="27"/>
                  </a:lnTo>
                  <a:lnTo>
                    <a:pt x="46" y="16"/>
                  </a:lnTo>
                  <a:lnTo>
                    <a:pt x="57" y="5"/>
                  </a:lnTo>
                  <a:lnTo>
                    <a:pt x="57" y="5"/>
                  </a:lnTo>
                  <a:lnTo>
                    <a:pt x="68" y="0"/>
                  </a:lnTo>
                  <a:lnTo>
                    <a:pt x="78" y="0"/>
                  </a:lnTo>
                  <a:lnTo>
                    <a:pt x="89" y="4"/>
                  </a:lnTo>
                  <a:lnTo>
                    <a:pt x="94" y="12"/>
                  </a:lnTo>
                  <a:lnTo>
                    <a:pt x="96" y="25"/>
                  </a:lnTo>
                  <a:lnTo>
                    <a:pt x="96" y="25"/>
                  </a:lnTo>
                  <a:lnTo>
                    <a:pt x="94" y="35"/>
                  </a:lnTo>
                  <a:lnTo>
                    <a:pt x="93" y="46"/>
                  </a:lnTo>
                  <a:lnTo>
                    <a:pt x="93" y="55"/>
                  </a:lnTo>
                  <a:lnTo>
                    <a:pt x="94" y="62"/>
                  </a:lnTo>
                  <a:lnTo>
                    <a:pt x="96" y="69"/>
                  </a:lnTo>
                  <a:lnTo>
                    <a:pt x="96" y="69"/>
                  </a:lnTo>
                  <a:lnTo>
                    <a:pt x="99" y="78"/>
                  </a:lnTo>
                  <a:lnTo>
                    <a:pt x="99" y="85"/>
                  </a:lnTo>
                  <a:lnTo>
                    <a:pt x="94" y="96"/>
                  </a:lnTo>
                  <a:lnTo>
                    <a:pt x="91" y="104"/>
                  </a:lnTo>
                  <a:lnTo>
                    <a:pt x="82" y="109"/>
                  </a:lnTo>
                  <a:lnTo>
                    <a:pt x="82" y="109"/>
                  </a:lnTo>
                  <a:lnTo>
                    <a:pt x="71" y="109"/>
                  </a:lnTo>
                  <a:lnTo>
                    <a:pt x="61" y="106"/>
                  </a:lnTo>
                  <a:lnTo>
                    <a:pt x="50" y="101"/>
                  </a:lnTo>
                  <a:lnTo>
                    <a:pt x="40" y="94"/>
                  </a:lnTo>
                  <a:lnTo>
                    <a:pt x="34" y="88"/>
                  </a:lnTo>
                  <a:lnTo>
                    <a:pt x="34" y="88"/>
                  </a:lnTo>
                  <a:lnTo>
                    <a:pt x="27" y="79"/>
                  </a:lnTo>
                  <a:lnTo>
                    <a:pt x="18" y="73"/>
                  </a:lnTo>
                  <a:lnTo>
                    <a:pt x="11" y="64"/>
                  </a:lnTo>
                  <a:lnTo>
                    <a:pt x="4" y="58"/>
                  </a:lnTo>
                  <a:lnTo>
                    <a:pt x="0" y="56"/>
                  </a:lnTo>
                  <a:lnTo>
                    <a:pt x="0" y="56"/>
                  </a:lnTo>
                </a:path>
              </a:pathLst>
            </a:custGeom>
            <a:solidFill>
              <a:srgbClr val="FFD80F"/>
            </a:solidFill>
            <a:ln w="9525" cap="rnd">
              <a:noFill/>
              <a:round/>
              <a:headEnd/>
              <a:tailEnd/>
            </a:ln>
            <a:effectLst/>
          </p:spPr>
          <p:txBody>
            <a:bodyPr/>
            <a:lstStyle/>
            <a:p>
              <a:pPr>
                <a:defRPr/>
              </a:pPr>
              <a:endParaRPr lang="en-US" dirty="0"/>
            </a:p>
          </p:txBody>
        </p:sp>
        <p:sp>
          <p:nvSpPr>
            <p:cNvPr id="271" name="Freeform 1295"/>
            <p:cNvSpPr>
              <a:spLocks/>
            </p:cNvSpPr>
            <p:nvPr/>
          </p:nvSpPr>
          <p:spPr bwMode="auto">
            <a:xfrm>
              <a:off x="2953" y="2910"/>
              <a:ext cx="99" cy="108"/>
            </a:xfrm>
            <a:custGeom>
              <a:avLst/>
              <a:gdLst/>
              <a:ahLst/>
              <a:cxnLst>
                <a:cxn ang="0">
                  <a:pos x="0" y="56"/>
                </a:cxn>
                <a:cxn ang="0">
                  <a:pos x="11" y="50"/>
                </a:cxn>
                <a:cxn ang="0">
                  <a:pos x="20" y="37"/>
                </a:cxn>
                <a:cxn ang="0">
                  <a:pos x="34" y="27"/>
                </a:cxn>
                <a:cxn ang="0">
                  <a:pos x="46" y="16"/>
                </a:cxn>
                <a:cxn ang="0">
                  <a:pos x="57" y="5"/>
                </a:cxn>
                <a:cxn ang="0">
                  <a:pos x="57" y="5"/>
                </a:cxn>
                <a:cxn ang="0">
                  <a:pos x="68" y="0"/>
                </a:cxn>
                <a:cxn ang="0">
                  <a:pos x="78" y="0"/>
                </a:cxn>
                <a:cxn ang="0">
                  <a:pos x="89" y="4"/>
                </a:cxn>
                <a:cxn ang="0">
                  <a:pos x="94" y="12"/>
                </a:cxn>
                <a:cxn ang="0">
                  <a:pos x="96" y="25"/>
                </a:cxn>
                <a:cxn ang="0">
                  <a:pos x="96" y="25"/>
                </a:cxn>
                <a:cxn ang="0">
                  <a:pos x="94" y="35"/>
                </a:cxn>
                <a:cxn ang="0">
                  <a:pos x="93" y="46"/>
                </a:cxn>
                <a:cxn ang="0">
                  <a:pos x="93" y="55"/>
                </a:cxn>
                <a:cxn ang="0">
                  <a:pos x="94" y="62"/>
                </a:cxn>
                <a:cxn ang="0">
                  <a:pos x="96" y="69"/>
                </a:cxn>
                <a:cxn ang="0">
                  <a:pos x="96" y="69"/>
                </a:cxn>
                <a:cxn ang="0">
                  <a:pos x="99" y="78"/>
                </a:cxn>
                <a:cxn ang="0">
                  <a:pos x="99" y="85"/>
                </a:cxn>
                <a:cxn ang="0">
                  <a:pos x="94" y="96"/>
                </a:cxn>
                <a:cxn ang="0">
                  <a:pos x="91" y="104"/>
                </a:cxn>
                <a:cxn ang="0">
                  <a:pos x="82" y="109"/>
                </a:cxn>
                <a:cxn ang="0">
                  <a:pos x="82" y="109"/>
                </a:cxn>
                <a:cxn ang="0">
                  <a:pos x="71" y="109"/>
                </a:cxn>
                <a:cxn ang="0">
                  <a:pos x="61" y="106"/>
                </a:cxn>
                <a:cxn ang="0">
                  <a:pos x="50" y="101"/>
                </a:cxn>
                <a:cxn ang="0">
                  <a:pos x="40" y="94"/>
                </a:cxn>
                <a:cxn ang="0">
                  <a:pos x="34" y="88"/>
                </a:cxn>
                <a:cxn ang="0">
                  <a:pos x="34" y="88"/>
                </a:cxn>
                <a:cxn ang="0">
                  <a:pos x="27" y="79"/>
                </a:cxn>
                <a:cxn ang="0">
                  <a:pos x="18" y="73"/>
                </a:cxn>
                <a:cxn ang="0">
                  <a:pos x="11" y="64"/>
                </a:cxn>
                <a:cxn ang="0">
                  <a:pos x="4" y="58"/>
                </a:cxn>
                <a:cxn ang="0">
                  <a:pos x="0" y="56"/>
                </a:cxn>
                <a:cxn ang="0">
                  <a:pos x="0" y="56"/>
                </a:cxn>
              </a:cxnLst>
              <a:rect l="0" t="0" r="r" b="b"/>
              <a:pathLst>
                <a:path w="100" h="110">
                  <a:moveTo>
                    <a:pt x="0" y="56"/>
                  </a:moveTo>
                  <a:lnTo>
                    <a:pt x="11" y="50"/>
                  </a:lnTo>
                  <a:lnTo>
                    <a:pt x="20" y="37"/>
                  </a:lnTo>
                  <a:lnTo>
                    <a:pt x="34" y="27"/>
                  </a:lnTo>
                  <a:lnTo>
                    <a:pt x="46" y="16"/>
                  </a:lnTo>
                  <a:lnTo>
                    <a:pt x="57" y="5"/>
                  </a:lnTo>
                  <a:lnTo>
                    <a:pt x="57" y="5"/>
                  </a:lnTo>
                  <a:lnTo>
                    <a:pt x="68" y="0"/>
                  </a:lnTo>
                  <a:lnTo>
                    <a:pt x="78" y="0"/>
                  </a:lnTo>
                  <a:lnTo>
                    <a:pt x="89" y="4"/>
                  </a:lnTo>
                  <a:lnTo>
                    <a:pt x="94" y="12"/>
                  </a:lnTo>
                  <a:lnTo>
                    <a:pt x="96" y="25"/>
                  </a:lnTo>
                  <a:lnTo>
                    <a:pt x="96" y="25"/>
                  </a:lnTo>
                  <a:lnTo>
                    <a:pt x="94" y="35"/>
                  </a:lnTo>
                  <a:lnTo>
                    <a:pt x="93" y="46"/>
                  </a:lnTo>
                  <a:lnTo>
                    <a:pt x="93" y="55"/>
                  </a:lnTo>
                  <a:lnTo>
                    <a:pt x="94" y="62"/>
                  </a:lnTo>
                  <a:lnTo>
                    <a:pt x="96" y="69"/>
                  </a:lnTo>
                  <a:lnTo>
                    <a:pt x="96" y="69"/>
                  </a:lnTo>
                  <a:lnTo>
                    <a:pt x="99" y="78"/>
                  </a:lnTo>
                  <a:lnTo>
                    <a:pt x="99" y="85"/>
                  </a:lnTo>
                  <a:lnTo>
                    <a:pt x="94" y="96"/>
                  </a:lnTo>
                  <a:lnTo>
                    <a:pt x="91" y="104"/>
                  </a:lnTo>
                  <a:lnTo>
                    <a:pt x="82" y="109"/>
                  </a:lnTo>
                  <a:lnTo>
                    <a:pt x="82" y="109"/>
                  </a:lnTo>
                  <a:lnTo>
                    <a:pt x="71" y="109"/>
                  </a:lnTo>
                  <a:lnTo>
                    <a:pt x="61" y="106"/>
                  </a:lnTo>
                  <a:lnTo>
                    <a:pt x="50" y="101"/>
                  </a:lnTo>
                  <a:lnTo>
                    <a:pt x="40" y="94"/>
                  </a:lnTo>
                  <a:lnTo>
                    <a:pt x="34" y="88"/>
                  </a:lnTo>
                  <a:lnTo>
                    <a:pt x="34" y="88"/>
                  </a:lnTo>
                  <a:lnTo>
                    <a:pt x="27" y="79"/>
                  </a:lnTo>
                  <a:lnTo>
                    <a:pt x="18" y="73"/>
                  </a:lnTo>
                  <a:lnTo>
                    <a:pt x="11" y="64"/>
                  </a:lnTo>
                  <a:lnTo>
                    <a:pt x="4" y="58"/>
                  </a:lnTo>
                  <a:lnTo>
                    <a:pt x="0" y="56"/>
                  </a:lnTo>
                  <a:lnTo>
                    <a:pt x="0" y="5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72" name="Freeform 1296"/>
            <p:cNvSpPr>
              <a:spLocks/>
            </p:cNvSpPr>
            <p:nvPr/>
          </p:nvSpPr>
          <p:spPr bwMode="auto">
            <a:xfrm>
              <a:off x="2633" y="3038"/>
              <a:ext cx="247" cy="223"/>
            </a:xfrm>
            <a:custGeom>
              <a:avLst/>
              <a:gdLst/>
              <a:ahLst/>
              <a:cxnLst>
                <a:cxn ang="0">
                  <a:pos x="195" y="4"/>
                </a:cxn>
                <a:cxn ang="0">
                  <a:pos x="169" y="7"/>
                </a:cxn>
                <a:cxn ang="0">
                  <a:pos x="144" y="16"/>
                </a:cxn>
                <a:cxn ang="0">
                  <a:pos x="119" y="29"/>
                </a:cxn>
                <a:cxn ang="0">
                  <a:pos x="103" y="46"/>
                </a:cxn>
                <a:cxn ang="0">
                  <a:pos x="98" y="57"/>
                </a:cxn>
                <a:cxn ang="0">
                  <a:pos x="89" y="77"/>
                </a:cxn>
                <a:cxn ang="0">
                  <a:pos x="86" y="98"/>
                </a:cxn>
                <a:cxn ang="0">
                  <a:pos x="82" y="117"/>
                </a:cxn>
                <a:cxn ang="0">
                  <a:pos x="75" y="129"/>
                </a:cxn>
                <a:cxn ang="0">
                  <a:pos x="66" y="138"/>
                </a:cxn>
                <a:cxn ang="0">
                  <a:pos x="61" y="140"/>
                </a:cxn>
                <a:cxn ang="0">
                  <a:pos x="48" y="144"/>
                </a:cxn>
                <a:cxn ang="0">
                  <a:pos x="33" y="144"/>
                </a:cxn>
                <a:cxn ang="0">
                  <a:pos x="18" y="144"/>
                </a:cxn>
                <a:cxn ang="0">
                  <a:pos x="6" y="144"/>
                </a:cxn>
                <a:cxn ang="0">
                  <a:pos x="0" y="142"/>
                </a:cxn>
                <a:cxn ang="0">
                  <a:pos x="8" y="153"/>
                </a:cxn>
                <a:cxn ang="0">
                  <a:pos x="23" y="174"/>
                </a:cxn>
                <a:cxn ang="0">
                  <a:pos x="27" y="182"/>
                </a:cxn>
                <a:cxn ang="0">
                  <a:pos x="31" y="201"/>
                </a:cxn>
                <a:cxn ang="0">
                  <a:pos x="33" y="216"/>
                </a:cxn>
                <a:cxn ang="0">
                  <a:pos x="33" y="222"/>
                </a:cxn>
                <a:cxn ang="0">
                  <a:pos x="39" y="225"/>
                </a:cxn>
                <a:cxn ang="0">
                  <a:pos x="57" y="225"/>
                </a:cxn>
                <a:cxn ang="0">
                  <a:pos x="77" y="222"/>
                </a:cxn>
                <a:cxn ang="0">
                  <a:pos x="100" y="222"/>
                </a:cxn>
                <a:cxn ang="0">
                  <a:pos x="123" y="216"/>
                </a:cxn>
                <a:cxn ang="0">
                  <a:pos x="132" y="211"/>
                </a:cxn>
                <a:cxn ang="0">
                  <a:pos x="149" y="201"/>
                </a:cxn>
                <a:cxn ang="0">
                  <a:pos x="160" y="188"/>
                </a:cxn>
                <a:cxn ang="0">
                  <a:pos x="167" y="172"/>
                </a:cxn>
                <a:cxn ang="0">
                  <a:pos x="169" y="151"/>
                </a:cxn>
                <a:cxn ang="0">
                  <a:pos x="172" y="142"/>
                </a:cxn>
                <a:cxn ang="0">
                  <a:pos x="172" y="121"/>
                </a:cxn>
                <a:cxn ang="0">
                  <a:pos x="174" y="98"/>
                </a:cxn>
                <a:cxn ang="0">
                  <a:pos x="178" y="80"/>
                </a:cxn>
                <a:cxn ang="0">
                  <a:pos x="187" y="62"/>
                </a:cxn>
                <a:cxn ang="0">
                  <a:pos x="197" y="52"/>
                </a:cxn>
                <a:cxn ang="0">
                  <a:pos x="210" y="46"/>
                </a:cxn>
                <a:cxn ang="0">
                  <a:pos x="231" y="27"/>
                </a:cxn>
                <a:cxn ang="0">
                  <a:pos x="239" y="18"/>
                </a:cxn>
              </a:cxnLst>
              <a:rect l="0" t="0" r="r" b="b"/>
              <a:pathLst>
                <a:path w="240" h="226">
                  <a:moveTo>
                    <a:pt x="203" y="0"/>
                  </a:moveTo>
                  <a:lnTo>
                    <a:pt x="195" y="4"/>
                  </a:lnTo>
                  <a:lnTo>
                    <a:pt x="183" y="6"/>
                  </a:lnTo>
                  <a:lnTo>
                    <a:pt x="169" y="7"/>
                  </a:lnTo>
                  <a:lnTo>
                    <a:pt x="157" y="12"/>
                  </a:lnTo>
                  <a:lnTo>
                    <a:pt x="144" y="16"/>
                  </a:lnTo>
                  <a:lnTo>
                    <a:pt x="132" y="23"/>
                  </a:lnTo>
                  <a:lnTo>
                    <a:pt x="119" y="29"/>
                  </a:lnTo>
                  <a:lnTo>
                    <a:pt x="111" y="37"/>
                  </a:lnTo>
                  <a:lnTo>
                    <a:pt x="103" y="46"/>
                  </a:lnTo>
                  <a:lnTo>
                    <a:pt x="98" y="57"/>
                  </a:lnTo>
                  <a:lnTo>
                    <a:pt x="98" y="57"/>
                  </a:lnTo>
                  <a:lnTo>
                    <a:pt x="94" y="69"/>
                  </a:lnTo>
                  <a:lnTo>
                    <a:pt x="89" y="77"/>
                  </a:lnTo>
                  <a:lnTo>
                    <a:pt x="87" y="90"/>
                  </a:lnTo>
                  <a:lnTo>
                    <a:pt x="86" y="98"/>
                  </a:lnTo>
                  <a:lnTo>
                    <a:pt x="84" y="108"/>
                  </a:lnTo>
                  <a:lnTo>
                    <a:pt x="82" y="117"/>
                  </a:lnTo>
                  <a:lnTo>
                    <a:pt x="80" y="124"/>
                  </a:lnTo>
                  <a:lnTo>
                    <a:pt x="75" y="129"/>
                  </a:lnTo>
                  <a:lnTo>
                    <a:pt x="71" y="136"/>
                  </a:lnTo>
                  <a:lnTo>
                    <a:pt x="66" y="138"/>
                  </a:lnTo>
                  <a:lnTo>
                    <a:pt x="66" y="138"/>
                  </a:lnTo>
                  <a:lnTo>
                    <a:pt x="61" y="140"/>
                  </a:lnTo>
                  <a:lnTo>
                    <a:pt x="54" y="142"/>
                  </a:lnTo>
                  <a:lnTo>
                    <a:pt x="48" y="144"/>
                  </a:lnTo>
                  <a:lnTo>
                    <a:pt x="39" y="144"/>
                  </a:lnTo>
                  <a:lnTo>
                    <a:pt x="33" y="144"/>
                  </a:lnTo>
                  <a:lnTo>
                    <a:pt x="25" y="144"/>
                  </a:lnTo>
                  <a:lnTo>
                    <a:pt x="18" y="144"/>
                  </a:lnTo>
                  <a:lnTo>
                    <a:pt x="12" y="144"/>
                  </a:lnTo>
                  <a:lnTo>
                    <a:pt x="6" y="144"/>
                  </a:lnTo>
                  <a:lnTo>
                    <a:pt x="0" y="142"/>
                  </a:lnTo>
                  <a:lnTo>
                    <a:pt x="0" y="142"/>
                  </a:lnTo>
                  <a:lnTo>
                    <a:pt x="4" y="144"/>
                  </a:lnTo>
                  <a:lnTo>
                    <a:pt x="8" y="153"/>
                  </a:lnTo>
                  <a:lnTo>
                    <a:pt x="16" y="163"/>
                  </a:lnTo>
                  <a:lnTo>
                    <a:pt x="23" y="174"/>
                  </a:lnTo>
                  <a:lnTo>
                    <a:pt x="27" y="182"/>
                  </a:lnTo>
                  <a:lnTo>
                    <a:pt x="27" y="182"/>
                  </a:lnTo>
                  <a:lnTo>
                    <a:pt x="29" y="193"/>
                  </a:lnTo>
                  <a:lnTo>
                    <a:pt x="31" y="201"/>
                  </a:lnTo>
                  <a:lnTo>
                    <a:pt x="33" y="207"/>
                  </a:lnTo>
                  <a:lnTo>
                    <a:pt x="33" y="216"/>
                  </a:lnTo>
                  <a:lnTo>
                    <a:pt x="33" y="222"/>
                  </a:lnTo>
                  <a:lnTo>
                    <a:pt x="33" y="222"/>
                  </a:lnTo>
                  <a:lnTo>
                    <a:pt x="36" y="225"/>
                  </a:lnTo>
                  <a:lnTo>
                    <a:pt x="39" y="225"/>
                  </a:lnTo>
                  <a:lnTo>
                    <a:pt x="46" y="225"/>
                  </a:lnTo>
                  <a:lnTo>
                    <a:pt x="57" y="225"/>
                  </a:lnTo>
                  <a:lnTo>
                    <a:pt x="66" y="225"/>
                  </a:lnTo>
                  <a:lnTo>
                    <a:pt x="77" y="222"/>
                  </a:lnTo>
                  <a:lnTo>
                    <a:pt x="89" y="222"/>
                  </a:lnTo>
                  <a:lnTo>
                    <a:pt x="100" y="222"/>
                  </a:lnTo>
                  <a:lnTo>
                    <a:pt x="112" y="218"/>
                  </a:lnTo>
                  <a:lnTo>
                    <a:pt x="123" y="216"/>
                  </a:lnTo>
                  <a:lnTo>
                    <a:pt x="123" y="216"/>
                  </a:lnTo>
                  <a:lnTo>
                    <a:pt x="132" y="211"/>
                  </a:lnTo>
                  <a:lnTo>
                    <a:pt x="140" y="207"/>
                  </a:lnTo>
                  <a:lnTo>
                    <a:pt x="149" y="201"/>
                  </a:lnTo>
                  <a:lnTo>
                    <a:pt x="155" y="195"/>
                  </a:lnTo>
                  <a:lnTo>
                    <a:pt x="160" y="188"/>
                  </a:lnTo>
                  <a:lnTo>
                    <a:pt x="163" y="180"/>
                  </a:lnTo>
                  <a:lnTo>
                    <a:pt x="167" y="172"/>
                  </a:lnTo>
                  <a:lnTo>
                    <a:pt x="169" y="161"/>
                  </a:lnTo>
                  <a:lnTo>
                    <a:pt x="169" y="151"/>
                  </a:lnTo>
                  <a:lnTo>
                    <a:pt x="172" y="142"/>
                  </a:lnTo>
                  <a:lnTo>
                    <a:pt x="172" y="142"/>
                  </a:lnTo>
                  <a:lnTo>
                    <a:pt x="172" y="131"/>
                  </a:lnTo>
                  <a:lnTo>
                    <a:pt x="172" y="121"/>
                  </a:lnTo>
                  <a:lnTo>
                    <a:pt x="172" y="110"/>
                  </a:lnTo>
                  <a:lnTo>
                    <a:pt x="174" y="98"/>
                  </a:lnTo>
                  <a:lnTo>
                    <a:pt x="176" y="90"/>
                  </a:lnTo>
                  <a:lnTo>
                    <a:pt x="178" y="80"/>
                  </a:lnTo>
                  <a:lnTo>
                    <a:pt x="183" y="71"/>
                  </a:lnTo>
                  <a:lnTo>
                    <a:pt x="187" y="62"/>
                  </a:lnTo>
                  <a:lnTo>
                    <a:pt x="190" y="57"/>
                  </a:lnTo>
                  <a:lnTo>
                    <a:pt x="197" y="52"/>
                  </a:lnTo>
                  <a:lnTo>
                    <a:pt x="197" y="52"/>
                  </a:lnTo>
                  <a:lnTo>
                    <a:pt x="210" y="46"/>
                  </a:lnTo>
                  <a:lnTo>
                    <a:pt x="220" y="35"/>
                  </a:lnTo>
                  <a:lnTo>
                    <a:pt x="231" y="27"/>
                  </a:lnTo>
                  <a:lnTo>
                    <a:pt x="235" y="20"/>
                  </a:lnTo>
                  <a:lnTo>
                    <a:pt x="239" y="18"/>
                  </a:lnTo>
                  <a:lnTo>
                    <a:pt x="203" y="0"/>
                  </a:lnTo>
                </a:path>
              </a:pathLst>
            </a:custGeom>
            <a:solidFill>
              <a:srgbClr val="FFD80F"/>
            </a:solidFill>
            <a:ln w="9525" cap="rnd">
              <a:noFill/>
              <a:round/>
              <a:headEnd/>
              <a:tailEnd/>
            </a:ln>
            <a:effectLst/>
          </p:spPr>
          <p:txBody>
            <a:bodyPr/>
            <a:lstStyle/>
            <a:p>
              <a:pPr>
                <a:defRPr/>
              </a:pPr>
              <a:endParaRPr lang="en-US" dirty="0"/>
            </a:p>
          </p:txBody>
        </p:sp>
        <p:sp>
          <p:nvSpPr>
            <p:cNvPr id="273" name="Freeform 1297"/>
            <p:cNvSpPr>
              <a:spLocks/>
            </p:cNvSpPr>
            <p:nvPr/>
          </p:nvSpPr>
          <p:spPr bwMode="auto">
            <a:xfrm>
              <a:off x="2633" y="3038"/>
              <a:ext cx="247" cy="223"/>
            </a:xfrm>
            <a:custGeom>
              <a:avLst/>
              <a:gdLst/>
              <a:ahLst/>
              <a:cxnLst>
                <a:cxn ang="0">
                  <a:pos x="195" y="4"/>
                </a:cxn>
                <a:cxn ang="0">
                  <a:pos x="169" y="7"/>
                </a:cxn>
                <a:cxn ang="0">
                  <a:pos x="144" y="16"/>
                </a:cxn>
                <a:cxn ang="0">
                  <a:pos x="119" y="29"/>
                </a:cxn>
                <a:cxn ang="0">
                  <a:pos x="103" y="46"/>
                </a:cxn>
                <a:cxn ang="0">
                  <a:pos x="98" y="57"/>
                </a:cxn>
                <a:cxn ang="0">
                  <a:pos x="89" y="77"/>
                </a:cxn>
                <a:cxn ang="0">
                  <a:pos x="86" y="98"/>
                </a:cxn>
                <a:cxn ang="0">
                  <a:pos x="82" y="117"/>
                </a:cxn>
                <a:cxn ang="0">
                  <a:pos x="75" y="129"/>
                </a:cxn>
                <a:cxn ang="0">
                  <a:pos x="66" y="138"/>
                </a:cxn>
                <a:cxn ang="0">
                  <a:pos x="61" y="140"/>
                </a:cxn>
                <a:cxn ang="0">
                  <a:pos x="48" y="144"/>
                </a:cxn>
                <a:cxn ang="0">
                  <a:pos x="33" y="144"/>
                </a:cxn>
                <a:cxn ang="0">
                  <a:pos x="18" y="144"/>
                </a:cxn>
                <a:cxn ang="0">
                  <a:pos x="6" y="144"/>
                </a:cxn>
                <a:cxn ang="0">
                  <a:pos x="0" y="142"/>
                </a:cxn>
                <a:cxn ang="0">
                  <a:pos x="8" y="153"/>
                </a:cxn>
                <a:cxn ang="0">
                  <a:pos x="23" y="174"/>
                </a:cxn>
                <a:cxn ang="0">
                  <a:pos x="27" y="182"/>
                </a:cxn>
                <a:cxn ang="0">
                  <a:pos x="31" y="201"/>
                </a:cxn>
                <a:cxn ang="0">
                  <a:pos x="33" y="216"/>
                </a:cxn>
                <a:cxn ang="0">
                  <a:pos x="33" y="222"/>
                </a:cxn>
                <a:cxn ang="0">
                  <a:pos x="39" y="225"/>
                </a:cxn>
                <a:cxn ang="0">
                  <a:pos x="57" y="225"/>
                </a:cxn>
                <a:cxn ang="0">
                  <a:pos x="77" y="222"/>
                </a:cxn>
                <a:cxn ang="0">
                  <a:pos x="100" y="222"/>
                </a:cxn>
                <a:cxn ang="0">
                  <a:pos x="123" y="216"/>
                </a:cxn>
                <a:cxn ang="0">
                  <a:pos x="132" y="211"/>
                </a:cxn>
                <a:cxn ang="0">
                  <a:pos x="149" y="201"/>
                </a:cxn>
                <a:cxn ang="0">
                  <a:pos x="160" y="188"/>
                </a:cxn>
                <a:cxn ang="0">
                  <a:pos x="167" y="172"/>
                </a:cxn>
                <a:cxn ang="0">
                  <a:pos x="169" y="151"/>
                </a:cxn>
                <a:cxn ang="0">
                  <a:pos x="172" y="142"/>
                </a:cxn>
                <a:cxn ang="0">
                  <a:pos x="172" y="121"/>
                </a:cxn>
                <a:cxn ang="0">
                  <a:pos x="174" y="98"/>
                </a:cxn>
                <a:cxn ang="0">
                  <a:pos x="178" y="80"/>
                </a:cxn>
                <a:cxn ang="0">
                  <a:pos x="187" y="62"/>
                </a:cxn>
                <a:cxn ang="0">
                  <a:pos x="197" y="52"/>
                </a:cxn>
                <a:cxn ang="0">
                  <a:pos x="210" y="46"/>
                </a:cxn>
                <a:cxn ang="0">
                  <a:pos x="231" y="27"/>
                </a:cxn>
                <a:cxn ang="0">
                  <a:pos x="239" y="18"/>
                </a:cxn>
              </a:cxnLst>
              <a:rect l="0" t="0" r="r" b="b"/>
              <a:pathLst>
                <a:path w="240" h="226">
                  <a:moveTo>
                    <a:pt x="203" y="0"/>
                  </a:moveTo>
                  <a:lnTo>
                    <a:pt x="195" y="4"/>
                  </a:lnTo>
                  <a:lnTo>
                    <a:pt x="183" y="6"/>
                  </a:lnTo>
                  <a:lnTo>
                    <a:pt x="169" y="7"/>
                  </a:lnTo>
                  <a:lnTo>
                    <a:pt x="157" y="12"/>
                  </a:lnTo>
                  <a:lnTo>
                    <a:pt x="144" y="16"/>
                  </a:lnTo>
                  <a:lnTo>
                    <a:pt x="132" y="23"/>
                  </a:lnTo>
                  <a:lnTo>
                    <a:pt x="119" y="29"/>
                  </a:lnTo>
                  <a:lnTo>
                    <a:pt x="111" y="37"/>
                  </a:lnTo>
                  <a:lnTo>
                    <a:pt x="103" y="46"/>
                  </a:lnTo>
                  <a:lnTo>
                    <a:pt x="98" y="57"/>
                  </a:lnTo>
                  <a:lnTo>
                    <a:pt x="98" y="57"/>
                  </a:lnTo>
                  <a:lnTo>
                    <a:pt x="94" y="69"/>
                  </a:lnTo>
                  <a:lnTo>
                    <a:pt x="89" y="77"/>
                  </a:lnTo>
                  <a:lnTo>
                    <a:pt x="87" y="90"/>
                  </a:lnTo>
                  <a:lnTo>
                    <a:pt x="86" y="98"/>
                  </a:lnTo>
                  <a:lnTo>
                    <a:pt x="84" y="108"/>
                  </a:lnTo>
                  <a:lnTo>
                    <a:pt x="82" y="117"/>
                  </a:lnTo>
                  <a:lnTo>
                    <a:pt x="80" y="124"/>
                  </a:lnTo>
                  <a:lnTo>
                    <a:pt x="75" y="129"/>
                  </a:lnTo>
                  <a:lnTo>
                    <a:pt x="71" y="136"/>
                  </a:lnTo>
                  <a:lnTo>
                    <a:pt x="66" y="138"/>
                  </a:lnTo>
                  <a:lnTo>
                    <a:pt x="66" y="138"/>
                  </a:lnTo>
                  <a:lnTo>
                    <a:pt x="61" y="140"/>
                  </a:lnTo>
                  <a:lnTo>
                    <a:pt x="54" y="142"/>
                  </a:lnTo>
                  <a:lnTo>
                    <a:pt x="48" y="144"/>
                  </a:lnTo>
                  <a:lnTo>
                    <a:pt x="39" y="144"/>
                  </a:lnTo>
                  <a:lnTo>
                    <a:pt x="33" y="144"/>
                  </a:lnTo>
                  <a:lnTo>
                    <a:pt x="25" y="144"/>
                  </a:lnTo>
                  <a:lnTo>
                    <a:pt x="18" y="144"/>
                  </a:lnTo>
                  <a:lnTo>
                    <a:pt x="12" y="144"/>
                  </a:lnTo>
                  <a:lnTo>
                    <a:pt x="6" y="144"/>
                  </a:lnTo>
                  <a:lnTo>
                    <a:pt x="0" y="142"/>
                  </a:lnTo>
                  <a:lnTo>
                    <a:pt x="0" y="142"/>
                  </a:lnTo>
                  <a:lnTo>
                    <a:pt x="4" y="144"/>
                  </a:lnTo>
                  <a:lnTo>
                    <a:pt x="8" y="153"/>
                  </a:lnTo>
                  <a:lnTo>
                    <a:pt x="16" y="163"/>
                  </a:lnTo>
                  <a:lnTo>
                    <a:pt x="23" y="174"/>
                  </a:lnTo>
                  <a:lnTo>
                    <a:pt x="27" y="182"/>
                  </a:lnTo>
                  <a:lnTo>
                    <a:pt x="27" y="182"/>
                  </a:lnTo>
                  <a:lnTo>
                    <a:pt x="29" y="193"/>
                  </a:lnTo>
                  <a:lnTo>
                    <a:pt x="31" y="201"/>
                  </a:lnTo>
                  <a:lnTo>
                    <a:pt x="33" y="207"/>
                  </a:lnTo>
                  <a:lnTo>
                    <a:pt x="33" y="216"/>
                  </a:lnTo>
                  <a:lnTo>
                    <a:pt x="33" y="222"/>
                  </a:lnTo>
                  <a:lnTo>
                    <a:pt x="33" y="222"/>
                  </a:lnTo>
                  <a:lnTo>
                    <a:pt x="36" y="225"/>
                  </a:lnTo>
                  <a:lnTo>
                    <a:pt x="39" y="225"/>
                  </a:lnTo>
                  <a:lnTo>
                    <a:pt x="46" y="225"/>
                  </a:lnTo>
                  <a:lnTo>
                    <a:pt x="57" y="225"/>
                  </a:lnTo>
                  <a:lnTo>
                    <a:pt x="66" y="225"/>
                  </a:lnTo>
                  <a:lnTo>
                    <a:pt x="77" y="222"/>
                  </a:lnTo>
                  <a:lnTo>
                    <a:pt x="89" y="222"/>
                  </a:lnTo>
                  <a:lnTo>
                    <a:pt x="100" y="222"/>
                  </a:lnTo>
                  <a:lnTo>
                    <a:pt x="112" y="218"/>
                  </a:lnTo>
                  <a:lnTo>
                    <a:pt x="123" y="216"/>
                  </a:lnTo>
                  <a:lnTo>
                    <a:pt x="123" y="216"/>
                  </a:lnTo>
                  <a:lnTo>
                    <a:pt x="132" y="211"/>
                  </a:lnTo>
                  <a:lnTo>
                    <a:pt x="140" y="207"/>
                  </a:lnTo>
                  <a:lnTo>
                    <a:pt x="149" y="201"/>
                  </a:lnTo>
                  <a:lnTo>
                    <a:pt x="155" y="195"/>
                  </a:lnTo>
                  <a:lnTo>
                    <a:pt x="160" y="188"/>
                  </a:lnTo>
                  <a:lnTo>
                    <a:pt x="163" y="180"/>
                  </a:lnTo>
                  <a:lnTo>
                    <a:pt x="167" y="172"/>
                  </a:lnTo>
                  <a:lnTo>
                    <a:pt x="169" y="161"/>
                  </a:lnTo>
                  <a:lnTo>
                    <a:pt x="169" y="151"/>
                  </a:lnTo>
                  <a:lnTo>
                    <a:pt x="172" y="142"/>
                  </a:lnTo>
                  <a:lnTo>
                    <a:pt x="172" y="142"/>
                  </a:lnTo>
                  <a:lnTo>
                    <a:pt x="172" y="131"/>
                  </a:lnTo>
                  <a:lnTo>
                    <a:pt x="172" y="121"/>
                  </a:lnTo>
                  <a:lnTo>
                    <a:pt x="172" y="110"/>
                  </a:lnTo>
                  <a:lnTo>
                    <a:pt x="174" y="98"/>
                  </a:lnTo>
                  <a:lnTo>
                    <a:pt x="176" y="90"/>
                  </a:lnTo>
                  <a:lnTo>
                    <a:pt x="178" y="80"/>
                  </a:lnTo>
                  <a:lnTo>
                    <a:pt x="183" y="71"/>
                  </a:lnTo>
                  <a:lnTo>
                    <a:pt x="187" y="62"/>
                  </a:lnTo>
                  <a:lnTo>
                    <a:pt x="190" y="57"/>
                  </a:lnTo>
                  <a:lnTo>
                    <a:pt x="197" y="52"/>
                  </a:lnTo>
                  <a:lnTo>
                    <a:pt x="197" y="52"/>
                  </a:lnTo>
                  <a:lnTo>
                    <a:pt x="210" y="46"/>
                  </a:lnTo>
                  <a:lnTo>
                    <a:pt x="220" y="35"/>
                  </a:lnTo>
                  <a:lnTo>
                    <a:pt x="231" y="27"/>
                  </a:lnTo>
                  <a:lnTo>
                    <a:pt x="235" y="20"/>
                  </a:lnTo>
                  <a:lnTo>
                    <a:pt x="239" y="18"/>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74" name="Freeform 1298"/>
            <p:cNvSpPr>
              <a:spLocks/>
            </p:cNvSpPr>
            <p:nvPr/>
          </p:nvSpPr>
          <p:spPr bwMode="auto">
            <a:xfrm>
              <a:off x="2645" y="2853"/>
              <a:ext cx="215" cy="261"/>
            </a:xfrm>
            <a:custGeom>
              <a:avLst/>
              <a:gdLst/>
              <a:ahLst/>
              <a:cxnLst>
                <a:cxn ang="0">
                  <a:pos x="200" y="68"/>
                </a:cxn>
                <a:cxn ang="0">
                  <a:pos x="177" y="50"/>
                </a:cxn>
                <a:cxn ang="0">
                  <a:pos x="154" y="29"/>
                </a:cxn>
                <a:cxn ang="0">
                  <a:pos x="142" y="19"/>
                </a:cxn>
                <a:cxn ang="0">
                  <a:pos x="116" y="4"/>
                </a:cxn>
                <a:cxn ang="0">
                  <a:pos x="91" y="0"/>
                </a:cxn>
                <a:cxn ang="0">
                  <a:pos x="78" y="2"/>
                </a:cxn>
                <a:cxn ang="0">
                  <a:pos x="50" y="19"/>
                </a:cxn>
                <a:cxn ang="0">
                  <a:pos x="34" y="48"/>
                </a:cxn>
                <a:cxn ang="0">
                  <a:pos x="34" y="57"/>
                </a:cxn>
                <a:cxn ang="0">
                  <a:pos x="36" y="75"/>
                </a:cxn>
                <a:cxn ang="0">
                  <a:pos x="38" y="94"/>
                </a:cxn>
                <a:cxn ang="0">
                  <a:pos x="40" y="111"/>
                </a:cxn>
                <a:cxn ang="0">
                  <a:pos x="40" y="124"/>
                </a:cxn>
                <a:cxn ang="0">
                  <a:pos x="38" y="130"/>
                </a:cxn>
                <a:cxn ang="0">
                  <a:pos x="31" y="141"/>
                </a:cxn>
                <a:cxn ang="0">
                  <a:pos x="20" y="153"/>
                </a:cxn>
                <a:cxn ang="0">
                  <a:pos x="8" y="167"/>
                </a:cxn>
                <a:cxn ang="0">
                  <a:pos x="2" y="183"/>
                </a:cxn>
                <a:cxn ang="0">
                  <a:pos x="2" y="199"/>
                </a:cxn>
                <a:cxn ang="0">
                  <a:pos x="6" y="216"/>
                </a:cxn>
                <a:cxn ang="0">
                  <a:pos x="25" y="241"/>
                </a:cxn>
                <a:cxn ang="0">
                  <a:pos x="52" y="256"/>
                </a:cxn>
                <a:cxn ang="0">
                  <a:pos x="63" y="259"/>
                </a:cxn>
                <a:cxn ang="0">
                  <a:pos x="84" y="256"/>
                </a:cxn>
                <a:cxn ang="0">
                  <a:pos x="105" y="250"/>
                </a:cxn>
                <a:cxn ang="0">
                  <a:pos x="124" y="241"/>
                </a:cxn>
                <a:cxn ang="0">
                  <a:pos x="143" y="231"/>
                </a:cxn>
                <a:cxn ang="0">
                  <a:pos x="150" y="227"/>
                </a:cxn>
                <a:cxn ang="0">
                  <a:pos x="177" y="215"/>
                </a:cxn>
                <a:cxn ang="0">
                  <a:pos x="200" y="212"/>
                </a:cxn>
                <a:cxn ang="0">
                  <a:pos x="214" y="71"/>
                </a:cxn>
              </a:cxnLst>
              <a:rect l="0" t="0" r="r" b="b"/>
              <a:pathLst>
                <a:path w="215" h="260">
                  <a:moveTo>
                    <a:pt x="214" y="71"/>
                  </a:moveTo>
                  <a:lnTo>
                    <a:pt x="200" y="68"/>
                  </a:lnTo>
                  <a:lnTo>
                    <a:pt x="188" y="59"/>
                  </a:lnTo>
                  <a:lnTo>
                    <a:pt x="177" y="50"/>
                  </a:lnTo>
                  <a:lnTo>
                    <a:pt x="167" y="42"/>
                  </a:lnTo>
                  <a:lnTo>
                    <a:pt x="154" y="29"/>
                  </a:lnTo>
                  <a:lnTo>
                    <a:pt x="154" y="29"/>
                  </a:lnTo>
                  <a:lnTo>
                    <a:pt x="142" y="19"/>
                  </a:lnTo>
                  <a:lnTo>
                    <a:pt x="129" y="10"/>
                  </a:lnTo>
                  <a:lnTo>
                    <a:pt x="116" y="4"/>
                  </a:lnTo>
                  <a:lnTo>
                    <a:pt x="103" y="2"/>
                  </a:lnTo>
                  <a:lnTo>
                    <a:pt x="91" y="0"/>
                  </a:lnTo>
                  <a:lnTo>
                    <a:pt x="91" y="0"/>
                  </a:lnTo>
                  <a:lnTo>
                    <a:pt x="78" y="2"/>
                  </a:lnTo>
                  <a:lnTo>
                    <a:pt x="63" y="8"/>
                  </a:lnTo>
                  <a:lnTo>
                    <a:pt x="50" y="19"/>
                  </a:lnTo>
                  <a:lnTo>
                    <a:pt x="40" y="31"/>
                  </a:lnTo>
                  <a:lnTo>
                    <a:pt x="34" y="48"/>
                  </a:lnTo>
                  <a:lnTo>
                    <a:pt x="34" y="48"/>
                  </a:lnTo>
                  <a:lnTo>
                    <a:pt x="34" y="57"/>
                  </a:lnTo>
                  <a:lnTo>
                    <a:pt x="34" y="68"/>
                  </a:lnTo>
                  <a:lnTo>
                    <a:pt x="36" y="75"/>
                  </a:lnTo>
                  <a:lnTo>
                    <a:pt x="38" y="86"/>
                  </a:lnTo>
                  <a:lnTo>
                    <a:pt x="38" y="94"/>
                  </a:lnTo>
                  <a:lnTo>
                    <a:pt x="40" y="103"/>
                  </a:lnTo>
                  <a:lnTo>
                    <a:pt x="40" y="111"/>
                  </a:lnTo>
                  <a:lnTo>
                    <a:pt x="40" y="118"/>
                  </a:lnTo>
                  <a:lnTo>
                    <a:pt x="40" y="124"/>
                  </a:lnTo>
                  <a:lnTo>
                    <a:pt x="38" y="130"/>
                  </a:lnTo>
                  <a:lnTo>
                    <a:pt x="38" y="130"/>
                  </a:lnTo>
                  <a:lnTo>
                    <a:pt x="36" y="134"/>
                  </a:lnTo>
                  <a:lnTo>
                    <a:pt x="31" y="141"/>
                  </a:lnTo>
                  <a:lnTo>
                    <a:pt x="25" y="147"/>
                  </a:lnTo>
                  <a:lnTo>
                    <a:pt x="20" y="153"/>
                  </a:lnTo>
                  <a:lnTo>
                    <a:pt x="15" y="160"/>
                  </a:lnTo>
                  <a:lnTo>
                    <a:pt x="8" y="167"/>
                  </a:lnTo>
                  <a:lnTo>
                    <a:pt x="4" y="174"/>
                  </a:lnTo>
                  <a:lnTo>
                    <a:pt x="2" y="183"/>
                  </a:lnTo>
                  <a:lnTo>
                    <a:pt x="0" y="190"/>
                  </a:lnTo>
                  <a:lnTo>
                    <a:pt x="2" y="199"/>
                  </a:lnTo>
                  <a:lnTo>
                    <a:pt x="2" y="199"/>
                  </a:lnTo>
                  <a:lnTo>
                    <a:pt x="6" y="216"/>
                  </a:lnTo>
                  <a:lnTo>
                    <a:pt x="15" y="231"/>
                  </a:lnTo>
                  <a:lnTo>
                    <a:pt x="25" y="241"/>
                  </a:lnTo>
                  <a:lnTo>
                    <a:pt x="38" y="250"/>
                  </a:lnTo>
                  <a:lnTo>
                    <a:pt x="52" y="256"/>
                  </a:lnTo>
                  <a:lnTo>
                    <a:pt x="52" y="256"/>
                  </a:lnTo>
                  <a:lnTo>
                    <a:pt x="63" y="259"/>
                  </a:lnTo>
                  <a:lnTo>
                    <a:pt x="71" y="259"/>
                  </a:lnTo>
                  <a:lnTo>
                    <a:pt x="84" y="256"/>
                  </a:lnTo>
                  <a:lnTo>
                    <a:pt x="94" y="254"/>
                  </a:lnTo>
                  <a:lnTo>
                    <a:pt x="105" y="250"/>
                  </a:lnTo>
                  <a:lnTo>
                    <a:pt x="116" y="245"/>
                  </a:lnTo>
                  <a:lnTo>
                    <a:pt x="124" y="241"/>
                  </a:lnTo>
                  <a:lnTo>
                    <a:pt x="135" y="235"/>
                  </a:lnTo>
                  <a:lnTo>
                    <a:pt x="143" y="231"/>
                  </a:lnTo>
                  <a:lnTo>
                    <a:pt x="150" y="227"/>
                  </a:lnTo>
                  <a:lnTo>
                    <a:pt x="150" y="227"/>
                  </a:lnTo>
                  <a:lnTo>
                    <a:pt x="165" y="218"/>
                  </a:lnTo>
                  <a:lnTo>
                    <a:pt x="177" y="215"/>
                  </a:lnTo>
                  <a:lnTo>
                    <a:pt x="190" y="212"/>
                  </a:lnTo>
                  <a:lnTo>
                    <a:pt x="200" y="212"/>
                  </a:lnTo>
                  <a:lnTo>
                    <a:pt x="209" y="212"/>
                  </a:lnTo>
                  <a:lnTo>
                    <a:pt x="214" y="71"/>
                  </a:lnTo>
                </a:path>
              </a:pathLst>
            </a:custGeom>
            <a:solidFill>
              <a:srgbClr val="3B5959"/>
            </a:solidFill>
            <a:ln w="9525" cap="rnd">
              <a:noFill/>
              <a:round/>
              <a:headEnd/>
              <a:tailEnd/>
            </a:ln>
            <a:effectLst/>
          </p:spPr>
          <p:txBody>
            <a:bodyPr/>
            <a:lstStyle/>
            <a:p>
              <a:pPr>
                <a:defRPr/>
              </a:pPr>
              <a:endParaRPr lang="en-US" dirty="0"/>
            </a:p>
          </p:txBody>
        </p:sp>
        <p:sp>
          <p:nvSpPr>
            <p:cNvPr id="275" name="Freeform 1299"/>
            <p:cNvSpPr>
              <a:spLocks/>
            </p:cNvSpPr>
            <p:nvPr/>
          </p:nvSpPr>
          <p:spPr bwMode="auto">
            <a:xfrm>
              <a:off x="2645" y="2853"/>
              <a:ext cx="215" cy="261"/>
            </a:xfrm>
            <a:custGeom>
              <a:avLst/>
              <a:gdLst/>
              <a:ahLst/>
              <a:cxnLst>
                <a:cxn ang="0">
                  <a:pos x="214" y="71"/>
                </a:cxn>
                <a:cxn ang="0">
                  <a:pos x="200" y="68"/>
                </a:cxn>
                <a:cxn ang="0">
                  <a:pos x="188" y="59"/>
                </a:cxn>
                <a:cxn ang="0">
                  <a:pos x="177" y="50"/>
                </a:cxn>
                <a:cxn ang="0">
                  <a:pos x="167" y="42"/>
                </a:cxn>
                <a:cxn ang="0">
                  <a:pos x="154" y="29"/>
                </a:cxn>
                <a:cxn ang="0">
                  <a:pos x="154" y="29"/>
                </a:cxn>
                <a:cxn ang="0">
                  <a:pos x="142" y="19"/>
                </a:cxn>
                <a:cxn ang="0">
                  <a:pos x="129" y="10"/>
                </a:cxn>
                <a:cxn ang="0">
                  <a:pos x="116" y="4"/>
                </a:cxn>
                <a:cxn ang="0">
                  <a:pos x="103" y="2"/>
                </a:cxn>
                <a:cxn ang="0">
                  <a:pos x="91" y="0"/>
                </a:cxn>
                <a:cxn ang="0">
                  <a:pos x="91" y="0"/>
                </a:cxn>
                <a:cxn ang="0">
                  <a:pos x="78" y="2"/>
                </a:cxn>
                <a:cxn ang="0">
                  <a:pos x="63" y="8"/>
                </a:cxn>
                <a:cxn ang="0">
                  <a:pos x="50" y="19"/>
                </a:cxn>
                <a:cxn ang="0">
                  <a:pos x="40" y="31"/>
                </a:cxn>
                <a:cxn ang="0">
                  <a:pos x="34" y="48"/>
                </a:cxn>
                <a:cxn ang="0">
                  <a:pos x="34" y="48"/>
                </a:cxn>
                <a:cxn ang="0">
                  <a:pos x="34" y="57"/>
                </a:cxn>
                <a:cxn ang="0">
                  <a:pos x="34" y="68"/>
                </a:cxn>
                <a:cxn ang="0">
                  <a:pos x="36" y="75"/>
                </a:cxn>
                <a:cxn ang="0">
                  <a:pos x="38" y="86"/>
                </a:cxn>
                <a:cxn ang="0">
                  <a:pos x="38" y="94"/>
                </a:cxn>
                <a:cxn ang="0">
                  <a:pos x="40" y="103"/>
                </a:cxn>
                <a:cxn ang="0">
                  <a:pos x="40" y="111"/>
                </a:cxn>
                <a:cxn ang="0">
                  <a:pos x="40" y="118"/>
                </a:cxn>
                <a:cxn ang="0">
                  <a:pos x="40" y="124"/>
                </a:cxn>
                <a:cxn ang="0">
                  <a:pos x="38" y="130"/>
                </a:cxn>
                <a:cxn ang="0">
                  <a:pos x="38" y="130"/>
                </a:cxn>
                <a:cxn ang="0">
                  <a:pos x="36" y="134"/>
                </a:cxn>
                <a:cxn ang="0">
                  <a:pos x="31" y="141"/>
                </a:cxn>
                <a:cxn ang="0">
                  <a:pos x="25" y="147"/>
                </a:cxn>
                <a:cxn ang="0">
                  <a:pos x="20" y="153"/>
                </a:cxn>
                <a:cxn ang="0">
                  <a:pos x="15" y="160"/>
                </a:cxn>
                <a:cxn ang="0">
                  <a:pos x="8" y="167"/>
                </a:cxn>
                <a:cxn ang="0">
                  <a:pos x="4" y="174"/>
                </a:cxn>
                <a:cxn ang="0">
                  <a:pos x="2" y="183"/>
                </a:cxn>
                <a:cxn ang="0">
                  <a:pos x="0" y="190"/>
                </a:cxn>
                <a:cxn ang="0">
                  <a:pos x="2" y="199"/>
                </a:cxn>
                <a:cxn ang="0">
                  <a:pos x="2" y="199"/>
                </a:cxn>
                <a:cxn ang="0">
                  <a:pos x="6" y="216"/>
                </a:cxn>
                <a:cxn ang="0">
                  <a:pos x="15" y="231"/>
                </a:cxn>
                <a:cxn ang="0">
                  <a:pos x="25" y="241"/>
                </a:cxn>
                <a:cxn ang="0">
                  <a:pos x="38" y="250"/>
                </a:cxn>
                <a:cxn ang="0">
                  <a:pos x="52" y="256"/>
                </a:cxn>
                <a:cxn ang="0">
                  <a:pos x="52" y="256"/>
                </a:cxn>
                <a:cxn ang="0">
                  <a:pos x="63" y="259"/>
                </a:cxn>
                <a:cxn ang="0">
                  <a:pos x="71" y="259"/>
                </a:cxn>
                <a:cxn ang="0">
                  <a:pos x="84" y="256"/>
                </a:cxn>
                <a:cxn ang="0">
                  <a:pos x="94" y="254"/>
                </a:cxn>
                <a:cxn ang="0">
                  <a:pos x="105" y="250"/>
                </a:cxn>
                <a:cxn ang="0">
                  <a:pos x="116" y="245"/>
                </a:cxn>
                <a:cxn ang="0">
                  <a:pos x="124" y="241"/>
                </a:cxn>
                <a:cxn ang="0">
                  <a:pos x="135" y="235"/>
                </a:cxn>
                <a:cxn ang="0">
                  <a:pos x="143" y="231"/>
                </a:cxn>
                <a:cxn ang="0">
                  <a:pos x="150" y="227"/>
                </a:cxn>
                <a:cxn ang="0">
                  <a:pos x="150" y="227"/>
                </a:cxn>
                <a:cxn ang="0">
                  <a:pos x="165" y="218"/>
                </a:cxn>
                <a:cxn ang="0">
                  <a:pos x="177" y="215"/>
                </a:cxn>
                <a:cxn ang="0">
                  <a:pos x="190" y="212"/>
                </a:cxn>
                <a:cxn ang="0">
                  <a:pos x="200" y="212"/>
                </a:cxn>
                <a:cxn ang="0">
                  <a:pos x="209" y="212"/>
                </a:cxn>
              </a:cxnLst>
              <a:rect l="0" t="0" r="r" b="b"/>
              <a:pathLst>
                <a:path w="215" h="260">
                  <a:moveTo>
                    <a:pt x="214" y="71"/>
                  </a:moveTo>
                  <a:lnTo>
                    <a:pt x="200" y="68"/>
                  </a:lnTo>
                  <a:lnTo>
                    <a:pt x="188" y="59"/>
                  </a:lnTo>
                  <a:lnTo>
                    <a:pt x="177" y="50"/>
                  </a:lnTo>
                  <a:lnTo>
                    <a:pt x="167" y="42"/>
                  </a:lnTo>
                  <a:lnTo>
                    <a:pt x="154" y="29"/>
                  </a:lnTo>
                  <a:lnTo>
                    <a:pt x="154" y="29"/>
                  </a:lnTo>
                  <a:lnTo>
                    <a:pt x="142" y="19"/>
                  </a:lnTo>
                  <a:lnTo>
                    <a:pt x="129" y="10"/>
                  </a:lnTo>
                  <a:lnTo>
                    <a:pt x="116" y="4"/>
                  </a:lnTo>
                  <a:lnTo>
                    <a:pt x="103" y="2"/>
                  </a:lnTo>
                  <a:lnTo>
                    <a:pt x="91" y="0"/>
                  </a:lnTo>
                  <a:lnTo>
                    <a:pt x="91" y="0"/>
                  </a:lnTo>
                  <a:lnTo>
                    <a:pt x="78" y="2"/>
                  </a:lnTo>
                  <a:lnTo>
                    <a:pt x="63" y="8"/>
                  </a:lnTo>
                  <a:lnTo>
                    <a:pt x="50" y="19"/>
                  </a:lnTo>
                  <a:lnTo>
                    <a:pt x="40" y="31"/>
                  </a:lnTo>
                  <a:lnTo>
                    <a:pt x="34" y="48"/>
                  </a:lnTo>
                  <a:lnTo>
                    <a:pt x="34" y="48"/>
                  </a:lnTo>
                  <a:lnTo>
                    <a:pt x="34" y="57"/>
                  </a:lnTo>
                  <a:lnTo>
                    <a:pt x="34" y="68"/>
                  </a:lnTo>
                  <a:lnTo>
                    <a:pt x="36" y="75"/>
                  </a:lnTo>
                  <a:lnTo>
                    <a:pt x="38" y="86"/>
                  </a:lnTo>
                  <a:lnTo>
                    <a:pt x="38" y="94"/>
                  </a:lnTo>
                  <a:lnTo>
                    <a:pt x="40" y="103"/>
                  </a:lnTo>
                  <a:lnTo>
                    <a:pt x="40" y="111"/>
                  </a:lnTo>
                  <a:lnTo>
                    <a:pt x="40" y="118"/>
                  </a:lnTo>
                  <a:lnTo>
                    <a:pt x="40" y="124"/>
                  </a:lnTo>
                  <a:lnTo>
                    <a:pt x="38" y="130"/>
                  </a:lnTo>
                  <a:lnTo>
                    <a:pt x="38" y="130"/>
                  </a:lnTo>
                  <a:lnTo>
                    <a:pt x="36" y="134"/>
                  </a:lnTo>
                  <a:lnTo>
                    <a:pt x="31" y="141"/>
                  </a:lnTo>
                  <a:lnTo>
                    <a:pt x="25" y="147"/>
                  </a:lnTo>
                  <a:lnTo>
                    <a:pt x="20" y="153"/>
                  </a:lnTo>
                  <a:lnTo>
                    <a:pt x="15" y="160"/>
                  </a:lnTo>
                  <a:lnTo>
                    <a:pt x="8" y="167"/>
                  </a:lnTo>
                  <a:lnTo>
                    <a:pt x="4" y="174"/>
                  </a:lnTo>
                  <a:lnTo>
                    <a:pt x="2" y="183"/>
                  </a:lnTo>
                  <a:lnTo>
                    <a:pt x="0" y="190"/>
                  </a:lnTo>
                  <a:lnTo>
                    <a:pt x="2" y="199"/>
                  </a:lnTo>
                  <a:lnTo>
                    <a:pt x="2" y="199"/>
                  </a:lnTo>
                  <a:lnTo>
                    <a:pt x="6" y="216"/>
                  </a:lnTo>
                  <a:lnTo>
                    <a:pt x="15" y="231"/>
                  </a:lnTo>
                  <a:lnTo>
                    <a:pt x="25" y="241"/>
                  </a:lnTo>
                  <a:lnTo>
                    <a:pt x="38" y="250"/>
                  </a:lnTo>
                  <a:lnTo>
                    <a:pt x="52" y="256"/>
                  </a:lnTo>
                  <a:lnTo>
                    <a:pt x="52" y="256"/>
                  </a:lnTo>
                  <a:lnTo>
                    <a:pt x="63" y="259"/>
                  </a:lnTo>
                  <a:lnTo>
                    <a:pt x="71" y="259"/>
                  </a:lnTo>
                  <a:lnTo>
                    <a:pt x="84" y="256"/>
                  </a:lnTo>
                  <a:lnTo>
                    <a:pt x="94" y="254"/>
                  </a:lnTo>
                  <a:lnTo>
                    <a:pt x="105" y="250"/>
                  </a:lnTo>
                  <a:lnTo>
                    <a:pt x="116" y="245"/>
                  </a:lnTo>
                  <a:lnTo>
                    <a:pt x="124" y="241"/>
                  </a:lnTo>
                  <a:lnTo>
                    <a:pt x="135" y="235"/>
                  </a:lnTo>
                  <a:lnTo>
                    <a:pt x="143" y="231"/>
                  </a:lnTo>
                  <a:lnTo>
                    <a:pt x="150" y="227"/>
                  </a:lnTo>
                  <a:lnTo>
                    <a:pt x="150" y="227"/>
                  </a:lnTo>
                  <a:lnTo>
                    <a:pt x="165" y="218"/>
                  </a:lnTo>
                  <a:lnTo>
                    <a:pt x="177" y="215"/>
                  </a:lnTo>
                  <a:lnTo>
                    <a:pt x="190" y="212"/>
                  </a:lnTo>
                  <a:lnTo>
                    <a:pt x="200" y="212"/>
                  </a:lnTo>
                  <a:lnTo>
                    <a:pt x="209" y="212"/>
                  </a:lnTo>
                </a:path>
              </a:pathLst>
            </a:custGeom>
            <a:noFill/>
            <a:ln w="12700" cap="rnd" cmpd="sng">
              <a:solidFill>
                <a:srgbClr val="3B5959"/>
              </a:solidFill>
              <a:prstDash val="solid"/>
              <a:round/>
              <a:headEnd type="none" w="sm" len="sm"/>
              <a:tailEnd type="none" w="sm" len="sm"/>
            </a:ln>
            <a:effectLst/>
          </p:spPr>
          <p:txBody>
            <a:bodyPr/>
            <a:lstStyle/>
            <a:p>
              <a:pPr>
                <a:defRPr/>
              </a:pPr>
              <a:endParaRPr lang="en-US" dirty="0"/>
            </a:p>
          </p:txBody>
        </p:sp>
        <p:sp>
          <p:nvSpPr>
            <p:cNvPr id="276" name="Freeform 1300"/>
            <p:cNvSpPr>
              <a:spLocks/>
            </p:cNvSpPr>
            <p:nvPr/>
          </p:nvSpPr>
          <p:spPr bwMode="auto">
            <a:xfrm>
              <a:off x="2633" y="2845"/>
              <a:ext cx="222" cy="262"/>
            </a:xfrm>
            <a:custGeom>
              <a:avLst/>
              <a:gdLst/>
              <a:ahLst/>
              <a:cxnLst>
                <a:cxn ang="0">
                  <a:pos x="200" y="67"/>
                </a:cxn>
                <a:cxn ang="0">
                  <a:pos x="177" y="51"/>
                </a:cxn>
                <a:cxn ang="0">
                  <a:pos x="154" y="28"/>
                </a:cxn>
                <a:cxn ang="0">
                  <a:pos x="142" y="20"/>
                </a:cxn>
                <a:cxn ang="0">
                  <a:pos x="116" y="5"/>
                </a:cxn>
                <a:cxn ang="0">
                  <a:pos x="91" y="0"/>
                </a:cxn>
                <a:cxn ang="0">
                  <a:pos x="78" y="1"/>
                </a:cxn>
                <a:cxn ang="0">
                  <a:pos x="50" y="18"/>
                </a:cxn>
                <a:cxn ang="0">
                  <a:pos x="34" y="48"/>
                </a:cxn>
                <a:cxn ang="0">
                  <a:pos x="34" y="58"/>
                </a:cxn>
                <a:cxn ang="0">
                  <a:pos x="36" y="77"/>
                </a:cxn>
                <a:cxn ang="0">
                  <a:pos x="38" y="94"/>
                </a:cxn>
                <a:cxn ang="0">
                  <a:pos x="40" y="111"/>
                </a:cxn>
                <a:cxn ang="0">
                  <a:pos x="40" y="125"/>
                </a:cxn>
                <a:cxn ang="0">
                  <a:pos x="38" y="130"/>
                </a:cxn>
                <a:cxn ang="0">
                  <a:pos x="31" y="141"/>
                </a:cxn>
                <a:cxn ang="0">
                  <a:pos x="20" y="153"/>
                </a:cxn>
                <a:cxn ang="0">
                  <a:pos x="8" y="168"/>
                </a:cxn>
                <a:cxn ang="0">
                  <a:pos x="2" y="185"/>
                </a:cxn>
                <a:cxn ang="0">
                  <a:pos x="2" y="201"/>
                </a:cxn>
                <a:cxn ang="0">
                  <a:pos x="6" y="219"/>
                </a:cxn>
                <a:cxn ang="0">
                  <a:pos x="25" y="244"/>
                </a:cxn>
                <a:cxn ang="0">
                  <a:pos x="52" y="259"/>
                </a:cxn>
                <a:cxn ang="0">
                  <a:pos x="63" y="259"/>
                </a:cxn>
                <a:cxn ang="0">
                  <a:pos x="84" y="256"/>
                </a:cxn>
                <a:cxn ang="0">
                  <a:pos x="105" y="250"/>
                </a:cxn>
                <a:cxn ang="0">
                  <a:pos x="124" y="242"/>
                </a:cxn>
                <a:cxn ang="0">
                  <a:pos x="143" y="231"/>
                </a:cxn>
                <a:cxn ang="0">
                  <a:pos x="150" y="227"/>
                </a:cxn>
                <a:cxn ang="0">
                  <a:pos x="177" y="217"/>
                </a:cxn>
                <a:cxn ang="0">
                  <a:pos x="200" y="212"/>
                </a:cxn>
                <a:cxn ang="0">
                  <a:pos x="214" y="71"/>
                </a:cxn>
              </a:cxnLst>
              <a:rect l="0" t="0" r="r" b="b"/>
              <a:pathLst>
                <a:path w="215" h="260">
                  <a:moveTo>
                    <a:pt x="214" y="71"/>
                  </a:moveTo>
                  <a:lnTo>
                    <a:pt x="200" y="67"/>
                  </a:lnTo>
                  <a:lnTo>
                    <a:pt x="188" y="60"/>
                  </a:lnTo>
                  <a:lnTo>
                    <a:pt x="177" y="51"/>
                  </a:lnTo>
                  <a:lnTo>
                    <a:pt x="167" y="41"/>
                  </a:lnTo>
                  <a:lnTo>
                    <a:pt x="154" y="28"/>
                  </a:lnTo>
                  <a:lnTo>
                    <a:pt x="154" y="28"/>
                  </a:lnTo>
                  <a:lnTo>
                    <a:pt x="142" y="20"/>
                  </a:lnTo>
                  <a:lnTo>
                    <a:pt x="129" y="12"/>
                  </a:lnTo>
                  <a:lnTo>
                    <a:pt x="116" y="5"/>
                  </a:lnTo>
                  <a:lnTo>
                    <a:pt x="103" y="1"/>
                  </a:lnTo>
                  <a:lnTo>
                    <a:pt x="91" y="0"/>
                  </a:lnTo>
                  <a:lnTo>
                    <a:pt x="91" y="0"/>
                  </a:lnTo>
                  <a:lnTo>
                    <a:pt x="78" y="1"/>
                  </a:lnTo>
                  <a:lnTo>
                    <a:pt x="63" y="7"/>
                  </a:lnTo>
                  <a:lnTo>
                    <a:pt x="50" y="18"/>
                  </a:lnTo>
                  <a:lnTo>
                    <a:pt x="40" y="33"/>
                  </a:lnTo>
                  <a:lnTo>
                    <a:pt x="34" y="48"/>
                  </a:lnTo>
                  <a:lnTo>
                    <a:pt x="34" y="48"/>
                  </a:lnTo>
                  <a:lnTo>
                    <a:pt x="34" y="58"/>
                  </a:lnTo>
                  <a:lnTo>
                    <a:pt x="34" y="67"/>
                  </a:lnTo>
                  <a:lnTo>
                    <a:pt x="36" y="77"/>
                  </a:lnTo>
                  <a:lnTo>
                    <a:pt x="38" y="85"/>
                  </a:lnTo>
                  <a:lnTo>
                    <a:pt x="38" y="94"/>
                  </a:lnTo>
                  <a:lnTo>
                    <a:pt x="40" y="102"/>
                  </a:lnTo>
                  <a:lnTo>
                    <a:pt x="40" y="111"/>
                  </a:lnTo>
                  <a:lnTo>
                    <a:pt x="40" y="120"/>
                  </a:lnTo>
                  <a:lnTo>
                    <a:pt x="40" y="125"/>
                  </a:lnTo>
                  <a:lnTo>
                    <a:pt x="38" y="130"/>
                  </a:lnTo>
                  <a:lnTo>
                    <a:pt x="38" y="130"/>
                  </a:lnTo>
                  <a:lnTo>
                    <a:pt x="36" y="136"/>
                  </a:lnTo>
                  <a:lnTo>
                    <a:pt x="31" y="141"/>
                  </a:lnTo>
                  <a:lnTo>
                    <a:pt x="25" y="147"/>
                  </a:lnTo>
                  <a:lnTo>
                    <a:pt x="20" y="153"/>
                  </a:lnTo>
                  <a:lnTo>
                    <a:pt x="15" y="159"/>
                  </a:lnTo>
                  <a:lnTo>
                    <a:pt x="8" y="168"/>
                  </a:lnTo>
                  <a:lnTo>
                    <a:pt x="4" y="176"/>
                  </a:lnTo>
                  <a:lnTo>
                    <a:pt x="2" y="185"/>
                  </a:lnTo>
                  <a:lnTo>
                    <a:pt x="0" y="193"/>
                  </a:lnTo>
                  <a:lnTo>
                    <a:pt x="2" y="201"/>
                  </a:lnTo>
                  <a:lnTo>
                    <a:pt x="2" y="201"/>
                  </a:lnTo>
                  <a:lnTo>
                    <a:pt x="6" y="219"/>
                  </a:lnTo>
                  <a:lnTo>
                    <a:pt x="15" y="231"/>
                  </a:lnTo>
                  <a:lnTo>
                    <a:pt x="25" y="244"/>
                  </a:lnTo>
                  <a:lnTo>
                    <a:pt x="38" y="252"/>
                  </a:lnTo>
                  <a:lnTo>
                    <a:pt x="52" y="259"/>
                  </a:lnTo>
                  <a:lnTo>
                    <a:pt x="52" y="259"/>
                  </a:lnTo>
                  <a:lnTo>
                    <a:pt x="63" y="259"/>
                  </a:lnTo>
                  <a:lnTo>
                    <a:pt x="71" y="259"/>
                  </a:lnTo>
                  <a:lnTo>
                    <a:pt x="84" y="256"/>
                  </a:lnTo>
                  <a:lnTo>
                    <a:pt x="94" y="254"/>
                  </a:lnTo>
                  <a:lnTo>
                    <a:pt x="105" y="250"/>
                  </a:lnTo>
                  <a:lnTo>
                    <a:pt x="116" y="246"/>
                  </a:lnTo>
                  <a:lnTo>
                    <a:pt x="124" y="242"/>
                  </a:lnTo>
                  <a:lnTo>
                    <a:pt x="135" y="238"/>
                  </a:lnTo>
                  <a:lnTo>
                    <a:pt x="143" y="231"/>
                  </a:lnTo>
                  <a:lnTo>
                    <a:pt x="150" y="227"/>
                  </a:lnTo>
                  <a:lnTo>
                    <a:pt x="150" y="227"/>
                  </a:lnTo>
                  <a:lnTo>
                    <a:pt x="165" y="221"/>
                  </a:lnTo>
                  <a:lnTo>
                    <a:pt x="177" y="217"/>
                  </a:lnTo>
                  <a:lnTo>
                    <a:pt x="190" y="214"/>
                  </a:lnTo>
                  <a:lnTo>
                    <a:pt x="200" y="212"/>
                  </a:lnTo>
                  <a:lnTo>
                    <a:pt x="209" y="212"/>
                  </a:lnTo>
                  <a:lnTo>
                    <a:pt x="214" y="71"/>
                  </a:lnTo>
                </a:path>
              </a:pathLst>
            </a:custGeom>
            <a:solidFill>
              <a:srgbClr val="FFD80F"/>
            </a:solidFill>
            <a:ln w="9525" cap="rnd">
              <a:noFill/>
              <a:round/>
              <a:headEnd/>
              <a:tailEnd/>
            </a:ln>
            <a:effectLst/>
          </p:spPr>
          <p:txBody>
            <a:bodyPr/>
            <a:lstStyle/>
            <a:p>
              <a:pPr>
                <a:defRPr/>
              </a:pPr>
              <a:endParaRPr lang="en-US" dirty="0"/>
            </a:p>
          </p:txBody>
        </p:sp>
        <p:sp>
          <p:nvSpPr>
            <p:cNvPr id="277" name="Freeform 1301"/>
            <p:cNvSpPr>
              <a:spLocks/>
            </p:cNvSpPr>
            <p:nvPr/>
          </p:nvSpPr>
          <p:spPr bwMode="auto">
            <a:xfrm>
              <a:off x="2633" y="2845"/>
              <a:ext cx="222" cy="262"/>
            </a:xfrm>
            <a:custGeom>
              <a:avLst/>
              <a:gdLst/>
              <a:ahLst/>
              <a:cxnLst>
                <a:cxn ang="0">
                  <a:pos x="214" y="71"/>
                </a:cxn>
                <a:cxn ang="0">
                  <a:pos x="200" y="67"/>
                </a:cxn>
                <a:cxn ang="0">
                  <a:pos x="188" y="60"/>
                </a:cxn>
                <a:cxn ang="0">
                  <a:pos x="177" y="51"/>
                </a:cxn>
                <a:cxn ang="0">
                  <a:pos x="167" y="41"/>
                </a:cxn>
                <a:cxn ang="0">
                  <a:pos x="154" y="28"/>
                </a:cxn>
                <a:cxn ang="0">
                  <a:pos x="154" y="28"/>
                </a:cxn>
                <a:cxn ang="0">
                  <a:pos x="142" y="20"/>
                </a:cxn>
                <a:cxn ang="0">
                  <a:pos x="129" y="12"/>
                </a:cxn>
                <a:cxn ang="0">
                  <a:pos x="116" y="5"/>
                </a:cxn>
                <a:cxn ang="0">
                  <a:pos x="103" y="1"/>
                </a:cxn>
                <a:cxn ang="0">
                  <a:pos x="91" y="0"/>
                </a:cxn>
                <a:cxn ang="0">
                  <a:pos x="91" y="0"/>
                </a:cxn>
                <a:cxn ang="0">
                  <a:pos x="78" y="1"/>
                </a:cxn>
                <a:cxn ang="0">
                  <a:pos x="63" y="7"/>
                </a:cxn>
                <a:cxn ang="0">
                  <a:pos x="50" y="18"/>
                </a:cxn>
                <a:cxn ang="0">
                  <a:pos x="40" y="33"/>
                </a:cxn>
                <a:cxn ang="0">
                  <a:pos x="34" y="48"/>
                </a:cxn>
                <a:cxn ang="0">
                  <a:pos x="34" y="48"/>
                </a:cxn>
                <a:cxn ang="0">
                  <a:pos x="34" y="58"/>
                </a:cxn>
                <a:cxn ang="0">
                  <a:pos x="34" y="67"/>
                </a:cxn>
                <a:cxn ang="0">
                  <a:pos x="36" y="77"/>
                </a:cxn>
                <a:cxn ang="0">
                  <a:pos x="38" y="85"/>
                </a:cxn>
                <a:cxn ang="0">
                  <a:pos x="38" y="94"/>
                </a:cxn>
                <a:cxn ang="0">
                  <a:pos x="40" y="102"/>
                </a:cxn>
                <a:cxn ang="0">
                  <a:pos x="40" y="111"/>
                </a:cxn>
                <a:cxn ang="0">
                  <a:pos x="40" y="120"/>
                </a:cxn>
                <a:cxn ang="0">
                  <a:pos x="40" y="125"/>
                </a:cxn>
                <a:cxn ang="0">
                  <a:pos x="38" y="130"/>
                </a:cxn>
                <a:cxn ang="0">
                  <a:pos x="38" y="130"/>
                </a:cxn>
                <a:cxn ang="0">
                  <a:pos x="36" y="136"/>
                </a:cxn>
                <a:cxn ang="0">
                  <a:pos x="31" y="141"/>
                </a:cxn>
                <a:cxn ang="0">
                  <a:pos x="25" y="147"/>
                </a:cxn>
                <a:cxn ang="0">
                  <a:pos x="20" y="153"/>
                </a:cxn>
                <a:cxn ang="0">
                  <a:pos x="15" y="159"/>
                </a:cxn>
                <a:cxn ang="0">
                  <a:pos x="8" y="168"/>
                </a:cxn>
                <a:cxn ang="0">
                  <a:pos x="4" y="176"/>
                </a:cxn>
                <a:cxn ang="0">
                  <a:pos x="2" y="185"/>
                </a:cxn>
                <a:cxn ang="0">
                  <a:pos x="0" y="193"/>
                </a:cxn>
                <a:cxn ang="0">
                  <a:pos x="2" y="201"/>
                </a:cxn>
                <a:cxn ang="0">
                  <a:pos x="2" y="201"/>
                </a:cxn>
                <a:cxn ang="0">
                  <a:pos x="6" y="219"/>
                </a:cxn>
                <a:cxn ang="0">
                  <a:pos x="15" y="231"/>
                </a:cxn>
                <a:cxn ang="0">
                  <a:pos x="25" y="244"/>
                </a:cxn>
                <a:cxn ang="0">
                  <a:pos x="38" y="252"/>
                </a:cxn>
                <a:cxn ang="0">
                  <a:pos x="52" y="259"/>
                </a:cxn>
                <a:cxn ang="0">
                  <a:pos x="52" y="259"/>
                </a:cxn>
                <a:cxn ang="0">
                  <a:pos x="63" y="259"/>
                </a:cxn>
                <a:cxn ang="0">
                  <a:pos x="71" y="259"/>
                </a:cxn>
                <a:cxn ang="0">
                  <a:pos x="84" y="256"/>
                </a:cxn>
                <a:cxn ang="0">
                  <a:pos x="94" y="254"/>
                </a:cxn>
                <a:cxn ang="0">
                  <a:pos x="105" y="250"/>
                </a:cxn>
                <a:cxn ang="0">
                  <a:pos x="116" y="246"/>
                </a:cxn>
                <a:cxn ang="0">
                  <a:pos x="124" y="242"/>
                </a:cxn>
                <a:cxn ang="0">
                  <a:pos x="135" y="238"/>
                </a:cxn>
                <a:cxn ang="0">
                  <a:pos x="143" y="231"/>
                </a:cxn>
                <a:cxn ang="0">
                  <a:pos x="150" y="227"/>
                </a:cxn>
                <a:cxn ang="0">
                  <a:pos x="150" y="227"/>
                </a:cxn>
                <a:cxn ang="0">
                  <a:pos x="165" y="221"/>
                </a:cxn>
                <a:cxn ang="0">
                  <a:pos x="177" y="217"/>
                </a:cxn>
                <a:cxn ang="0">
                  <a:pos x="190" y="214"/>
                </a:cxn>
                <a:cxn ang="0">
                  <a:pos x="200" y="212"/>
                </a:cxn>
                <a:cxn ang="0">
                  <a:pos x="209" y="212"/>
                </a:cxn>
              </a:cxnLst>
              <a:rect l="0" t="0" r="r" b="b"/>
              <a:pathLst>
                <a:path w="215" h="260">
                  <a:moveTo>
                    <a:pt x="214" y="71"/>
                  </a:moveTo>
                  <a:lnTo>
                    <a:pt x="200" y="67"/>
                  </a:lnTo>
                  <a:lnTo>
                    <a:pt x="188" y="60"/>
                  </a:lnTo>
                  <a:lnTo>
                    <a:pt x="177" y="51"/>
                  </a:lnTo>
                  <a:lnTo>
                    <a:pt x="167" y="41"/>
                  </a:lnTo>
                  <a:lnTo>
                    <a:pt x="154" y="28"/>
                  </a:lnTo>
                  <a:lnTo>
                    <a:pt x="154" y="28"/>
                  </a:lnTo>
                  <a:lnTo>
                    <a:pt x="142" y="20"/>
                  </a:lnTo>
                  <a:lnTo>
                    <a:pt x="129" y="12"/>
                  </a:lnTo>
                  <a:lnTo>
                    <a:pt x="116" y="5"/>
                  </a:lnTo>
                  <a:lnTo>
                    <a:pt x="103" y="1"/>
                  </a:lnTo>
                  <a:lnTo>
                    <a:pt x="91" y="0"/>
                  </a:lnTo>
                  <a:lnTo>
                    <a:pt x="91" y="0"/>
                  </a:lnTo>
                  <a:lnTo>
                    <a:pt x="78" y="1"/>
                  </a:lnTo>
                  <a:lnTo>
                    <a:pt x="63" y="7"/>
                  </a:lnTo>
                  <a:lnTo>
                    <a:pt x="50" y="18"/>
                  </a:lnTo>
                  <a:lnTo>
                    <a:pt x="40" y="33"/>
                  </a:lnTo>
                  <a:lnTo>
                    <a:pt x="34" y="48"/>
                  </a:lnTo>
                  <a:lnTo>
                    <a:pt x="34" y="48"/>
                  </a:lnTo>
                  <a:lnTo>
                    <a:pt x="34" y="58"/>
                  </a:lnTo>
                  <a:lnTo>
                    <a:pt x="34" y="67"/>
                  </a:lnTo>
                  <a:lnTo>
                    <a:pt x="36" y="77"/>
                  </a:lnTo>
                  <a:lnTo>
                    <a:pt x="38" y="85"/>
                  </a:lnTo>
                  <a:lnTo>
                    <a:pt x="38" y="94"/>
                  </a:lnTo>
                  <a:lnTo>
                    <a:pt x="40" y="102"/>
                  </a:lnTo>
                  <a:lnTo>
                    <a:pt x="40" y="111"/>
                  </a:lnTo>
                  <a:lnTo>
                    <a:pt x="40" y="120"/>
                  </a:lnTo>
                  <a:lnTo>
                    <a:pt x="40" y="125"/>
                  </a:lnTo>
                  <a:lnTo>
                    <a:pt x="38" y="130"/>
                  </a:lnTo>
                  <a:lnTo>
                    <a:pt x="38" y="130"/>
                  </a:lnTo>
                  <a:lnTo>
                    <a:pt x="36" y="136"/>
                  </a:lnTo>
                  <a:lnTo>
                    <a:pt x="31" y="141"/>
                  </a:lnTo>
                  <a:lnTo>
                    <a:pt x="25" y="147"/>
                  </a:lnTo>
                  <a:lnTo>
                    <a:pt x="20" y="153"/>
                  </a:lnTo>
                  <a:lnTo>
                    <a:pt x="15" y="159"/>
                  </a:lnTo>
                  <a:lnTo>
                    <a:pt x="8" y="168"/>
                  </a:lnTo>
                  <a:lnTo>
                    <a:pt x="4" y="176"/>
                  </a:lnTo>
                  <a:lnTo>
                    <a:pt x="2" y="185"/>
                  </a:lnTo>
                  <a:lnTo>
                    <a:pt x="0" y="193"/>
                  </a:lnTo>
                  <a:lnTo>
                    <a:pt x="2" y="201"/>
                  </a:lnTo>
                  <a:lnTo>
                    <a:pt x="2" y="201"/>
                  </a:lnTo>
                  <a:lnTo>
                    <a:pt x="6" y="219"/>
                  </a:lnTo>
                  <a:lnTo>
                    <a:pt x="15" y="231"/>
                  </a:lnTo>
                  <a:lnTo>
                    <a:pt x="25" y="244"/>
                  </a:lnTo>
                  <a:lnTo>
                    <a:pt x="38" y="252"/>
                  </a:lnTo>
                  <a:lnTo>
                    <a:pt x="52" y="259"/>
                  </a:lnTo>
                  <a:lnTo>
                    <a:pt x="52" y="259"/>
                  </a:lnTo>
                  <a:lnTo>
                    <a:pt x="63" y="259"/>
                  </a:lnTo>
                  <a:lnTo>
                    <a:pt x="71" y="259"/>
                  </a:lnTo>
                  <a:lnTo>
                    <a:pt x="84" y="256"/>
                  </a:lnTo>
                  <a:lnTo>
                    <a:pt x="94" y="254"/>
                  </a:lnTo>
                  <a:lnTo>
                    <a:pt x="105" y="250"/>
                  </a:lnTo>
                  <a:lnTo>
                    <a:pt x="116" y="246"/>
                  </a:lnTo>
                  <a:lnTo>
                    <a:pt x="124" y="242"/>
                  </a:lnTo>
                  <a:lnTo>
                    <a:pt x="135" y="238"/>
                  </a:lnTo>
                  <a:lnTo>
                    <a:pt x="143" y="231"/>
                  </a:lnTo>
                  <a:lnTo>
                    <a:pt x="150" y="227"/>
                  </a:lnTo>
                  <a:lnTo>
                    <a:pt x="150" y="227"/>
                  </a:lnTo>
                  <a:lnTo>
                    <a:pt x="165" y="221"/>
                  </a:lnTo>
                  <a:lnTo>
                    <a:pt x="177" y="217"/>
                  </a:lnTo>
                  <a:lnTo>
                    <a:pt x="190" y="214"/>
                  </a:lnTo>
                  <a:lnTo>
                    <a:pt x="200" y="212"/>
                  </a:lnTo>
                  <a:lnTo>
                    <a:pt x="209" y="21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78" name="Freeform 1302"/>
            <p:cNvSpPr>
              <a:spLocks/>
            </p:cNvSpPr>
            <p:nvPr/>
          </p:nvSpPr>
          <p:spPr bwMode="auto">
            <a:xfrm>
              <a:off x="2806" y="2876"/>
              <a:ext cx="74" cy="192"/>
            </a:xfrm>
            <a:custGeom>
              <a:avLst/>
              <a:gdLst/>
              <a:ahLst/>
              <a:cxnLst>
                <a:cxn ang="0">
                  <a:pos x="73" y="60"/>
                </a:cxn>
                <a:cxn ang="0">
                  <a:pos x="71" y="48"/>
                </a:cxn>
                <a:cxn ang="0">
                  <a:pos x="67" y="30"/>
                </a:cxn>
                <a:cxn ang="0">
                  <a:pos x="62" y="16"/>
                </a:cxn>
                <a:cxn ang="0">
                  <a:pos x="57" y="5"/>
                </a:cxn>
                <a:cxn ang="0">
                  <a:pos x="46" y="0"/>
                </a:cxn>
                <a:cxn ang="0">
                  <a:pos x="46" y="0"/>
                </a:cxn>
                <a:cxn ang="0">
                  <a:pos x="36" y="3"/>
                </a:cxn>
                <a:cxn ang="0">
                  <a:pos x="27" y="9"/>
                </a:cxn>
                <a:cxn ang="0">
                  <a:pos x="18" y="23"/>
                </a:cxn>
                <a:cxn ang="0">
                  <a:pos x="14" y="37"/>
                </a:cxn>
                <a:cxn ang="0">
                  <a:pos x="14" y="51"/>
                </a:cxn>
                <a:cxn ang="0">
                  <a:pos x="14" y="51"/>
                </a:cxn>
                <a:cxn ang="0">
                  <a:pos x="12" y="67"/>
                </a:cxn>
                <a:cxn ang="0">
                  <a:pos x="11" y="79"/>
                </a:cxn>
                <a:cxn ang="0">
                  <a:pos x="8" y="92"/>
                </a:cxn>
                <a:cxn ang="0">
                  <a:pos x="6" y="102"/>
                </a:cxn>
                <a:cxn ang="0">
                  <a:pos x="2" y="111"/>
                </a:cxn>
                <a:cxn ang="0">
                  <a:pos x="2" y="111"/>
                </a:cxn>
                <a:cxn ang="0">
                  <a:pos x="2" y="117"/>
                </a:cxn>
                <a:cxn ang="0">
                  <a:pos x="2" y="123"/>
                </a:cxn>
                <a:cxn ang="0">
                  <a:pos x="0" y="134"/>
                </a:cxn>
                <a:cxn ang="0">
                  <a:pos x="0" y="143"/>
                </a:cxn>
                <a:cxn ang="0">
                  <a:pos x="2" y="151"/>
                </a:cxn>
                <a:cxn ang="0">
                  <a:pos x="2" y="162"/>
                </a:cxn>
                <a:cxn ang="0">
                  <a:pos x="6" y="170"/>
                </a:cxn>
                <a:cxn ang="0">
                  <a:pos x="8" y="178"/>
                </a:cxn>
                <a:cxn ang="0">
                  <a:pos x="12" y="185"/>
                </a:cxn>
                <a:cxn ang="0">
                  <a:pos x="16" y="191"/>
                </a:cxn>
                <a:cxn ang="0">
                  <a:pos x="16" y="191"/>
                </a:cxn>
                <a:cxn ang="0">
                  <a:pos x="29" y="194"/>
                </a:cxn>
                <a:cxn ang="0">
                  <a:pos x="41" y="191"/>
                </a:cxn>
                <a:cxn ang="0">
                  <a:pos x="55" y="185"/>
                </a:cxn>
                <a:cxn ang="0">
                  <a:pos x="64" y="176"/>
                </a:cxn>
                <a:cxn ang="0">
                  <a:pos x="69" y="164"/>
                </a:cxn>
                <a:cxn ang="0">
                  <a:pos x="69" y="164"/>
                </a:cxn>
                <a:cxn ang="0">
                  <a:pos x="71" y="155"/>
                </a:cxn>
                <a:cxn ang="0">
                  <a:pos x="71" y="146"/>
                </a:cxn>
                <a:cxn ang="0">
                  <a:pos x="71" y="134"/>
                </a:cxn>
                <a:cxn ang="0">
                  <a:pos x="73" y="122"/>
                </a:cxn>
                <a:cxn ang="0">
                  <a:pos x="73" y="109"/>
                </a:cxn>
                <a:cxn ang="0">
                  <a:pos x="76" y="97"/>
                </a:cxn>
                <a:cxn ang="0">
                  <a:pos x="76" y="85"/>
                </a:cxn>
                <a:cxn ang="0">
                  <a:pos x="76" y="74"/>
                </a:cxn>
                <a:cxn ang="0">
                  <a:pos x="73" y="67"/>
                </a:cxn>
                <a:cxn ang="0">
                  <a:pos x="73" y="60"/>
                </a:cxn>
                <a:cxn ang="0">
                  <a:pos x="73" y="60"/>
                </a:cxn>
              </a:cxnLst>
              <a:rect l="0" t="0" r="r" b="b"/>
              <a:pathLst>
                <a:path w="77" h="195">
                  <a:moveTo>
                    <a:pt x="73" y="60"/>
                  </a:moveTo>
                  <a:lnTo>
                    <a:pt x="71" y="48"/>
                  </a:lnTo>
                  <a:lnTo>
                    <a:pt x="67" y="30"/>
                  </a:lnTo>
                  <a:lnTo>
                    <a:pt x="62" y="16"/>
                  </a:lnTo>
                  <a:lnTo>
                    <a:pt x="57" y="5"/>
                  </a:lnTo>
                  <a:lnTo>
                    <a:pt x="46" y="0"/>
                  </a:lnTo>
                  <a:lnTo>
                    <a:pt x="46" y="0"/>
                  </a:lnTo>
                  <a:lnTo>
                    <a:pt x="36" y="3"/>
                  </a:lnTo>
                  <a:lnTo>
                    <a:pt x="27" y="9"/>
                  </a:lnTo>
                  <a:lnTo>
                    <a:pt x="18" y="23"/>
                  </a:lnTo>
                  <a:lnTo>
                    <a:pt x="14" y="37"/>
                  </a:lnTo>
                  <a:lnTo>
                    <a:pt x="14" y="51"/>
                  </a:lnTo>
                  <a:lnTo>
                    <a:pt x="14" y="51"/>
                  </a:lnTo>
                  <a:lnTo>
                    <a:pt x="12" y="67"/>
                  </a:lnTo>
                  <a:lnTo>
                    <a:pt x="11" y="79"/>
                  </a:lnTo>
                  <a:lnTo>
                    <a:pt x="8" y="92"/>
                  </a:lnTo>
                  <a:lnTo>
                    <a:pt x="6" y="102"/>
                  </a:lnTo>
                  <a:lnTo>
                    <a:pt x="2" y="111"/>
                  </a:lnTo>
                  <a:lnTo>
                    <a:pt x="2" y="111"/>
                  </a:lnTo>
                  <a:lnTo>
                    <a:pt x="2" y="117"/>
                  </a:lnTo>
                  <a:lnTo>
                    <a:pt x="2" y="123"/>
                  </a:lnTo>
                  <a:lnTo>
                    <a:pt x="0" y="134"/>
                  </a:lnTo>
                  <a:lnTo>
                    <a:pt x="0" y="143"/>
                  </a:lnTo>
                  <a:lnTo>
                    <a:pt x="2" y="151"/>
                  </a:lnTo>
                  <a:lnTo>
                    <a:pt x="2" y="162"/>
                  </a:lnTo>
                  <a:lnTo>
                    <a:pt x="6" y="170"/>
                  </a:lnTo>
                  <a:lnTo>
                    <a:pt x="8" y="178"/>
                  </a:lnTo>
                  <a:lnTo>
                    <a:pt x="12" y="185"/>
                  </a:lnTo>
                  <a:lnTo>
                    <a:pt x="16" y="191"/>
                  </a:lnTo>
                  <a:lnTo>
                    <a:pt x="16" y="191"/>
                  </a:lnTo>
                  <a:lnTo>
                    <a:pt x="29" y="194"/>
                  </a:lnTo>
                  <a:lnTo>
                    <a:pt x="41" y="191"/>
                  </a:lnTo>
                  <a:lnTo>
                    <a:pt x="55" y="185"/>
                  </a:lnTo>
                  <a:lnTo>
                    <a:pt x="64" y="176"/>
                  </a:lnTo>
                  <a:lnTo>
                    <a:pt x="69" y="164"/>
                  </a:lnTo>
                  <a:lnTo>
                    <a:pt x="69" y="164"/>
                  </a:lnTo>
                  <a:lnTo>
                    <a:pt x="71" y="155"/>
                  </a:lnTo>
                  <a:lnTo>
                    <a:pt x="71" y="146"/>
                  </a:lnTo>
                  <a:lnTo>
                    <a:pt x="71" y="134"/>
                  </a:lnTo>
                  <a:lnTo>
                    <a:pt x="73" y="122"/>
                  </a:lnTo>
                  <a:lnTo>
                    <a:pt x="73" y="109"/>
                  </a:lnTo>
                  <a:lnTo>
                    <a:pt x="76" y="97"/>
                  </a:lnTo>
                  <a:lnTo>
                    <a:pt x="76" y="85"/>
                  </a:lnTo>
                  <a:lnTo>
                    <a:pt x="76" y="74"/>
                  </a:lnTo>
                  <a:lnTo>
                    <a:pt x="73" y="67"/>
                  </a:lnTo>
                  <a:lnTo>
                    <a:pt x="73" y="60"/>
                  </a:lnTo>
                  <a:lnTo>
                    <a:pt x="73" y="60"/>
                  </a:lnTo>
                </a:path>
              </a:pathLst>
            </a:custGeom>
            <a:solidFill>
              <a:srgbClr val="3B5959"/>
            </a:solidFill>
            <a:ln w="9525" cap="rnd">
              <a:noFill/>
              <a:round/>
              <a:headEnd/>
              <a:tailEnd/>
            </a:ln>
            <a:effectLst/>
          </p:spPr>
          <p:txBody>
            <a:bodyPr/>
            <a:lstStyle/>
            <a:p>
              <a:pPr>
                <a:defRPr/>
              </a:pPr>
              <a:endParaRPr lang="en-US" dirty="0"/>
            </a:p>
          </p:txBody>
        </p:sp>
        <p:sp>
          <p:nvSpPr>
            <p:cNvPr id="279" name="Freeform 1303"/>
            <p:cNvSpPr>
              <a:spLocks/>
            </p:cNvSpPr>
            <p:nvPr/>
          </p:nvSpPr>
          <p:spPr bwMode="auto">
            <a:xfrm>
              <a:off x="2806" y="2876"/>
              <a:ext cx="74" cy="192"/>
            </a:xfrm>
            <a:custGeom>
              <a:avLst/>
              <a:gdLst/>
              <a:ahLst/>
              <a:cxnLst>
                <a:cxn ang="0">
                  <a:pos x="73" y="60"/>
                </a:cxn>
                <a:cxn ang="0">
                  <a:pos x="71" y="48"/>
                </a:cxn>
                <a:cxn ang="0">
                  <a:pos x="67" y="30"/>
                </a:cxn>
                <a:cxn ang="0">
                  <a:pos x="62" y="16"/>
                </a:cxn>
                <a:cxn ang="0">
                  <a:pos x="57" y="5"/>
                </a:cxn>
                <a:cxn ang="0">
                  <a:pos x="46" y="0"/>
                </a:cxn>
                <a:cxn ang="0">
                  <a:pos x="46" y="0"/>
                </a:cxn>
                <a:cxn ang="0">
                  <a:pos x="36" y="3"/>
                </a:cxn>
                <a:cxn ang="0">
                  <a:pos x="27" y="9"/>
                </a:cxn>
                <a:cxn ang="0">
                  <a:pos x="18" y="23"/>
                </a:cxn>
                <a:cxn ang="0">
                  <a:pos x="14" y="37"/>
                </a:cxn>
                <a:cxn ang="0">
                  <a:pos x="14" y="51"/>
                </a:cxn>
                <a:cxn ang="0">
                  <a:pos x="14" y="51"/>
                </a:cxn>
                <a:cxn ang="0">
                  <a:pos x="12" y="67"/>
                </a:cxn>
                <a:cxn ang="0">
                  <a:pos x="11" y="79"/>
                </a:cxn>
                <a:cxn ang="0">
                  <a:pos x="8" y="92"/>
                </a:cxn>
                <a:cxn ang="0">
                  <a:pos x="6" y="102"/>
                </a:cxn>
                <a:cxn ang="0">
                  <a:pos x="2" y="111"/>
                </a:cxn>
                <a:cxn ang="0">
                  <a:pos x="2" y="111"/>
                </a:cxn>
                <a:cxn ang="0">
                  <a:pos x="2" y="117"/>
                </a:cxn>
                <a:cxn ang="0">
                  <a:pos x="2" y="123"/>
                </a:cxn>
                <a:cxn ang="0">
                  <a:pos x="0" y="134"/>
                </a:cxn>
                <a:cxn ang="0">
                  <a:pos x="0" y="143"/>
                </a:cxn>
                <a:cxn ang="0">
                  <a:pos x="2" y="151"/>
                </a:cxn>
                <a:cxn ang="0">
                  <a:pos x="2" y="162"/>
                </a:cxn>
                <a:cxn ang="0">
                  <a:pos x="6" y="170"/>
                </a:cxn>
                <a:cxn ang="0">
                  <a:pos x="8" y="178"/>
                </a:cxn>
                <a:cxn ang="0">
                  <a:pos x="12" y="185"/>
                </a:cxn>
                <a:cxn ang="0">
                  <a:pos x="16" y="191"/>
                </a:cxn>
                <a:cxn ang="0">
                  <a:pos x="16" y="191"/>
                </a:cxn>
                <a:cxn ang="0">
                  <a:pos x="29" y="194"/>
                </a:cxn>
                <a:cxn ang="0">
                  <a:pos x="41" y="191"/>
                </a:cxn>
                <a:cxn ang="0">
                  <a:pos x="55" y="185"/>
                </a:cxn>
                <a:cxn ang="0">
                  <a:pos x="64" y="176"/>
                </a:cxn>
                <a:cxn ang="0">
                  <a:pos x="69" y="164"/>
                </a:cxn>
                <a:cxn ang="0">
                  <a:pos x="69" y="164"/>
                </a:cxn>
                <a:cxn ang="0">
                  <a:pos x="71" y="155"/>
                </a:cxn>
                <a:cxn ang="0">
                  <a:pos x="71" y="146"/>
                </a:cxn>
                <a:cxn ang="0">
                  <a:pos x="71" y="134"/>
                </a:cxn>
                <a:cxn ang="0">
                  <a:pos x="73" y="122"/>
                </a:cxn>
                <a:cxn ang="0">
                  <a:pos x="73" y="109"/>
                </a:cxn>
                <a:cxn ang="0">
                  <a:pos x="76" y="97"/>
                </a:cxn>
                <a:cxn ang="0">
                  <a:pos x="76" y="85"/>
                </a:cxn>
                <a:cxn ang="0">
                  <a:pos x="76" y="74"/>
                </a:cxn>
                <a:cxn ang="0">
                  <a:pos x="73" y="67"/>
                </a:cxn>
                <a:cxn ang="0">
                  <a:pos x="73" y="60"/>
                </a:cxn>
                <a:cxn ang="0">
                  <a:pos x="73" y="60"/>
                </a:cxn>
              </a:cxnLst>
              <a:rect l="0" t="0" r="r" b="b"/>
              <a:pathLst>
                <a:path w="77" h="195">
                  <a:moveTo>
                    <a:pt x="73" y="60"/>
                  </a:moveTo>
                  <a:lnTo>
                    <a:pt x="71" y="48"/>
                  </a:lnTo>
                  <a:lnTo>
                    <a:pt x="67" y="30"/>
                  </a:lnTo>
                  <a:lnTo>
                    <a:pt x="62" y="16"/>
                  </a:lnTo>
                  <a:lnTo>
                    <a:pt x="57" y="5"/>
                  </a:lnTo>
                  <a:lnTo>
                    <a:pt x="46" y="0"/>
                  </a:lnTo>
                  <a:lnTo>
                    <a:pt x="46" y="0"/>
                  </a:lnTo>
                  <a:lnTo>
                    <a:pt x="36" y="3"/>
                  </a:lnTo>
                  <a:lnTo>
                    <a:pt x="27" y="9"/>
                  </a:lnTo>
                  <a:lnTo>
                    <a:pt x="18" y="23"/>
                  </a:lnTo>
                  <a:lnTo>
                    <a:pt x="14" y="37"/>
                  </a:lnTo>
                  <a:lnTo>
                    <a:pt x="14" y="51"/>
                  </a:lnTo>
                  <a:lnTo>
                    <a:pt x="14" y="51"/>
                  </a:lnTo>
                  <a:lnTo>
                    <a:pt x="12" y="67"/>
                  </a:lnTo>
                  <a:lnTo>
                    <a:pt x="11" y="79"/>
                  </a:lnTo>
                  <a:lnTo>
                    <a:pt x="8" y="92"/>
                  </a:lnTo>
                  <a:lnTo>
                    <a:pt x="6" y="102"/>
                  </a:lnTo>
                  <a:lnTo>
                    <a:pt x="2" y="111"/>
                  </a:lnTo>
                  <a:lnTo>
                    <a:pt x="2" y="111"/>
                  </a:lnTo>
                  <a:lnTo>
                    <a:pt x="2" y="117"/>
                  </a:lnTo>
                  <a:lnTo>
                    <a:pt x="2" y="123"/>
                  </a:lnTo>
                  <a:lnTo>
                    <a:pt x="0" y="134"/>
                  </a:lnTo>
                  <a:lnTo>
                    <a:pt x="0" y="143"/>
                  </a:lnTo>
                  <a:lnTo>
                    <a:pt x="2" y="151"/>
                  </a:lnTo>
                  <a:lnTo>
                    <a:pt x="2" y="162"/>
                  </a:lnTo>
                  <a:lnTo>
                    <a:pt x="6" y="170"/>
                  </a:lnTo>
                  <a:lnTo>
                    <a:pt x="8" y="178"/>
                  </a:lnTo>
                  <a:lnTo>
                    <a:pt x="12" y="185"/>
                  </a:lnTo>
                  <a:lnTo>
                    <a:pt x="16" y="191"/>
                  </a:lnTo>
                  <a:lnTo>
                    <a:pt x="16" y="191"/>
                  </a:lnTo>
                  <a:lnTo>
                    <a:pt x="29" y="194"/>
                  </a:lnTo>
                  <a:lnTo>
                    <a:pt x="41" y="191"/>
                  </a:lnTo>
                  <a:lnTo>
                    <a:pt x="55" y="185"/>
                  </a:lnTo>
                  <a:lnTo>
                    <a:pt x="64" y="176"/>
                  </a:lnTo>
                  <a:lnTo>
                    <a:pt x="69" y="164"/>
                  </a:lnTo>
                  <a:lnTo>
                    <a:pt x="69" y="164"/>
                  </a:lnTo>
                  <a:lnTo>
                    <a:pt x="71" y="155"/>
                  </a:lnTo>
                  <a:lnTo>
                    <a:pt x="71" y="146"/>
                  </a:lnTo>
                  <a:lnTo>
                    <a:pt x="71" y="134"/>
                  </a:lnTo>
                  <a:lnTo>
                    <a:pt x="73" y="122"/>
                  </a:lnTo>
                  <a:lnTo>
                    <a:pt x="73" y="109"/>
                  </a:lnTo>
                  <a:lnTo>
                    <a:pt x="76" y="97"/>
                  </a:lnTo>
                  <a:lnTo>
                    <a:pt x="76" y="85"/>
                  </a:lnTo>
                  <a:lnTo>
                    <a:pt x="76" y="74"/>
                  </a:lnTo>
                  <a:lnTo>
                    <a:pt x="73" y="67"/>
                  </a:lnTo>
                  <a:lnTo>
                    <a:pt x="73" y="60"/>
                  </a:lnTo>
                  <a:lnTo>
                    <a:pt x="73" y="60"/>
                  </a:lnTo>
                </a:path>
              </a:pathLst>
            </a:custGeom>
            <a:noFill/>
            <a:ln w="12700" cap="rnd" cmpd="sng">
              <a:solidFill>
                <a:srgbClr val="3B5959"/>
              </a:solidFill>
              <a:prstDash val="solid"/>
              <a:round/>
              <a:headEnd type="none" w="sm" len="sm"/>
              <a:tailEnd type="none" w="sm" len="sm"/>
            </a:ln>
            <a:effectLst/>
          </p:spPr>
          <p:txBody>
            <a:bodyPr/>
            <a:lstStyle/>
            <a:p>
              <a:pPr>
                <a:defRPr/>
              </a:pPr>
              <a:endParaRPr lang="en-US" dirty="0"/>
            </a:p>
          </p:txBody>
        </p:sp>
        <p:sp>
          <p:nvSpPr>
            <p:cNvPr id="280" name="Freeform 1304"/>
            <p:cNvSpPr>
              <a:spLocks/>
            </p:cNvSpPr>
            <p:nvPr/>
          </p:nvSpPr>
          <p:spPr bwMode="auto">
            <a:xfrm>
              <a:off x="2806" y="2876"/>
              <a:ext cx="74" cy="192"/>
            </a:xfrm>
            <a:custGeom>
              <a:avLst/>
              <a:gdLst/>
              <a:ahLst/>
              <a:cxnLst>
                <a:cxn ang="0">
                  <a:pos x="73" y="60"/>
                </a:cxn>
                <a:cxn ang="0">
                  <a:pos x="71" y="48"/>
                </a:cxn>
                <a:cxn ang="0">
                  <a:pos x="67" y="31"/>
                </a:cxn>
                <a:cxn ang="0">
                  <a:pos x="62" y="14"/>
                </a:cxn>
                <a:cxn ang="0">
                  <a:pos x="57" y="4"/>
                </a:cxn>
                <a:cxn ang="0">
                  <a:pos x="46" y="0"/>
                </a:cxn>
                <a:cxn ang="0">
                  <a:pos x="46" y="0"/>
                </a:cxn>
                <a:cxn ang="0">
                  <a:pos x="36" y="2"/>
                </a:cxn>
                <a:cxn ang="0">
                  <a:pos x="27" y="9"/>
                </a:cxn>
                <a:cxn ang="0">
                  <a:pos x="18" y="23"/>
                </a:cxn>
                <a:cxn ang="0">
                  <a:pos x="14" y="35"/>
                </a:cxn>
                <a:cxn ang="0">
                  <a:pos x="14" y="52"/>
                </a:cxn>
                <a:cxn ang="0">
                  <a:pos x="14" y="52"/>
                </a:cxn>
                <a:cxn ang="0">
                  <a:pos x="12" y="65"/>
                </a:cxn>
                <a:cxn ang="0">
                  <a:pos x="11" y="80"/>
                </a:cxn>
                <a:cxn ang="0">
                  <a:pos x="8" y="90"/>
                </a:cxn>
                <a:cxn ang="0">
                  <a:pos x="6" y="101"/>
                </a:cxn>
                <a:cxn ang="0">
                  <a:pos x="2" y="111"/>
                </a:cxn>
                <a:cxn ang="0">
                  <a:pos x="2" y="111"/>
                </a:cxn>
                <a:cxn ang="0">
                  <a:pos x="2" y="117"/>
                </a:cxn>
                <a:cxn ang="0">
                  <a:pos x="2" y="124"/>
                </a:cxn>
                <a:cxn ang="0">
                  <a:pos x="0" y="132"/>
                </a:cxn>
                <a:cxn ang="0">
                  <a:pos x="0" y="143"/>
                </a:cxn>
                <a:cxn ang="0">
                  <a:pos x="2" y="152"/>
                </a:cxn>
                <a:cxn ang="0">
                  <a:pos x="2" y="162"/>
                </a:cxn>
                <a:cxn ang="0">
                  <a:pos x="6" y="170"/>
                </a:cxn>
                <a:cxn ang="0">
                  <a:pos x="8" y="179"/>
                </a:cxn>
                <a:cxn ang="0">
                  <a:pos x="12" y="185"/>
                </a:cxn>
                <a:cxn ang="0">
                  <a:pos x="16" y="189"/>
                </a:cxn>
                <a:cxn ang="0">
                  <a:pos x="16" y="189"/>
                </a:cxn>
                <a:cxn ang="0">
                  <a:pos x="29" y="194"/>
                </a:cxn>
                <a:cxn ang="0">
                  <a:pos x="41" y="191"/>
                </a:cxn>
                <a:cxn ang="0">
                  <a:pos x="55" y="185"/>
                </a:cxn>
                <a:cxn ang="0">
                  <a:pos x="64" y="177"/>
                </a:cxn>
                <a:cxn ang="0">
                  <a:pos x="69" y="164"/>
                </a:cxn>
                <a:cxn ang="0">
                  <a:pos x="69" y="164"/>
                </a:cxn>
                <a:cxn ang="0">
                  <a:pos x="71" y="155"/>
                </a:cxn>
                <a:cxn ang="0">
                  <a:pos x="71" y="145"/>
                </a:cxn>
                <a:cxn ang="0">
                  <a:pos x="71" y="134"/>
                </a:cxn>
                <a:cxn ang="0">
                  <a:pos x="73" y="122"/>
                </a:cxn>
                <a:cxn ang="0">
                  <a:pos x="73" y="109"/>
                </a:cxn>
                <a:cxn ang="0">
                  <a:pos x="76" y="97"/>
                </a:cxn>
                <a:cxn ang="0">
                  <a:pos x="76" y="85"/>
                </a:cxn>
                <a:cxn ang="0">
                  <a:pos x="76" y="76"/>
                </a:cxn>
                <a:cxn ang="0">
                  <a:pos x="73" y="67"/>
                </a:cxn>
                <a:cxn ang="0">
                  <a:pos x="73" y="60"/>
                </a:cxn>
                <a:cxn ang="0">
                  <a:pos x="73" y="60"/>
                </a:cxn>
              </a:cxnLst>
              <a:rect l="0" t="0" r="r" b="b"/>
              <a:pathLst>
                <a:path w="77" h="195">
                  <a:moveTo>
                    <a:pt x="73" y="60"/>
                  </a:moveTo>
                  <a:lnTo>
                    <a:pt x="71" y="48"/>
                  </a:lnTo>
                  <a:lnTo>
                    <a:pt x="67" y="31"/>
                  </a:lnTo>
                  <a:lnTo>
                    <a:pt x="62" y="14"/>
                  </a:lnTo>
                  <a:lnTo>
                    <a:pt x="57" y="4"/>
                  </a:lnTo>
                  <a:lnTo>
                    <a:pt x="46" y="0"/>
                  </a:lnTo>
                  <a:lnTo>
                    <a:pt x="46" y="0"/>
                  </a:lnTo>
                  <a:lnTo>
                    <a:pt x="36" y="2"/>
                  </a:lnTo>
                  <a:lnTo>
                    <a:pt x="27" y="9"/>
                  </a:lnTo>
                  <a:lnTo>
                    <a:pt x="18" y="23"/>
                  </a:lnTo>
                  <a:lnTo>
                    <a:pt x="14" y="35"/>
                  </a:lnTo>
                  <a:lnTo>
                    <a:pt x="14" y="52"/>
                  </a:lnTo>
                  <a:lnTo>
                    <a:pt x="14" y="52"/>
                  </a:lnTo>
                  <a:lnTo>
                    <a:pt x="12" y="65"/>
                  </a:lnTo>
                  <a:lnTo>
                    <a:pt x="11" y="80"/>
                  </a:lnTo>
                  <a:lnTo>
                    <a:pt x="8" y="90"/>
                  </a:lnTo>
                  <a:lnTo>
                    <a:pt x="6" y="101"/>
                  </a:lnTo>
                  <a:lnTo>
                    <a:pt x="2" y="111"/>
                  </a:lnTo>
                  <a:lnTo>
                    <a:pt x="2" y="111"/>
                  </a:lnTo>
                  <a:lnTo>
                    <a:pt x="2" y="117"/>
                  </a:lnTo>
                  <a:lnTo>
                    <a:pt x="2" y="124"/>
                  </a:lnTo>
                  <a:lnTo>
                    <a:pt x="0" y="132"/>
                  </a:lnTo>
                  <a:lnTo>
                    <a:pt x="0" y="143"/>
                  </a:lnTo>
                  <a:lnTo>
                    <a:pt x="2" y="152"/>
                  </a:lnTo>
                  <a:lnTo>
                    <a:pt x="2" y="162"/>
                  </a:lnTo>
                  <a:lnTo>
                    <a:pt x="6" y="170"/>
                  </a:lnTo>
                  <a:lnTo>
                    <a:pt x="8" y="179"/>
                  </a:lnTo>
                  <a:lnTo>
                    <a:pt x="12" y="185"/>
                  </a:lnTo>
                  <a:lnTo>
                    <a:pt x="16" y="189"/>
                  </a:lnTo>
                  <a:lnTo>
                    <a:pt x="16" y="189"/>
                  </a:lnTo>
                  <a:lnTo>
                    <a:pt x="29" y="194"/>
                  </a:lnTo>
                  <a:lnTo>
                    <a:pt x="41" y="191"/>
                  </a:lnTo>
                  <a:lnTo>
                    <a:pt x="55" y="185"/>
                  </a:lnTo>
                  <a:lnTo>
                    <a:pt x="64" y="177"/>
                  </a:lnTo>
                  <a:lnTo>
                    <a:pt x="69" y="164"/>
                  </a:lnTo>
                  <a:lnTo>
                    <a:pt x="69" y="164"/>
                  </a:lnTo>
                  <a:lnTo>
                    <a:pt x="71" y="155"/>
                  </a:lnTo>
                  <a:lnTo>
                    <a:pt x="71" y="145"/>
                  </a:lnTo>
                  <a:lnTo>
                    <a:pt x="71" y="134"/>
                  </a:lnTo>
                  <a:lnTo>
                    <a:pt x="73" y="122"/>
                  </a:lnTo>
                  <a:lnTo>
                    <a:pt x="73" y="109"/>
                  </a:lnTo>
                  <a:lnTo>
                    <a:pt x="76" y="97"/>
                  </a:lnTo>
                  <a:lnTo>
                    <a:pt x="76" y="85"/>
                  </a:lnTo>
                  <a:lnTo>
                    <a:pt x="76" y="76"/>
                  </a:lnTo>
                  <a:lnTo>
                    <a:pt x="73" y="67"/>
                  </a:lnTo>
                  <a:lnTo>
                    <a:pt x="73" y="60"/>
                  </a:lnTo>
                  <a:lnTo>
                    <a:pt x="73" y="60"/>
                  </a:lnTo>
                </a:path>
              </a:pathLst>
            </a:custGeom>
            <a:solidFill>
              <a:srgbClr val="FFD80F"/>
            </a:solidFill>
            <a:ln w="9525" cap="rnd">
              <a:noFill/>
              <a:round/>
              <a:headEnd/>
              <a:tailEnd/>
            </a:ln>
            <a:effectLst/>
          </p:spPr>
          <p:txBody>
            <a:bodyPr/>
            <a:lstStyle/>
            <a:p>
              <a:pPr>
                <a:defRPr/>
              </a:pPr>
              <a:endParaRPr lang="en-US" dirty="0"/>
            </a:p>
          </p:txBody>
        </p:sp>
        <p:sp>
          <p:nvSpPr>
            <p:cNvPr id="281" name="Freeform 1305"/>
            <p:cNvSpPr>
              <a:spLocks/>
            </p:cNvSpPr>
            <p:nvPr/>
          </p:nvSpPr>
          <p:spPr bwMode="auto">
            <a:xfrm>
              <a:off x="2806" y="2876"/>
              <a:ext cx="74" cy="192"/>
            </a:xfrm>
            <a:custGeom>
              <a:avLst/>
              <a:gdLst/>
              <a:ahLst/>
              <a:cxnLst>
                <a:cxn ang="0">
                  <a:pos x="73" y="60"/>
                </a:cxn>
                <a:cxn ang="0">
                  <a:pos x="71" y="48"/>
                </a:cxn>
                <a:cxn ang="0">
                  <a:pos x="67" y="31"/>
                </a:cxn>
                <a:cxn ang="0">
                  <a:pos x="62" y="14"/>
                </a:cxn>
                <a:cxn ang="0">
                  <a:pos x="57" y="4"/>
                </a:cxn>
                <a:cxn ang="0">
                  <a:pos x="46" y="0"/>
                </a:cxn>
                <a:cxn ang="0">
                  <a:pos x="46" y="0"/>
                </a:cxn>
                <a:cxn ang="0">
                  <a:pos x="36" y="2"/>
                </a:cxn>
                <a:cxn ang="0">
                  <a:pos x="27" y="9"/>
                </a:cxn>
                <a:cxn ang="0">
                  <a:pos x="18" y="23"/>
                </a:cxn>
                <a:cxn ang="0">
                  <a:pos x="14" y="35"/>
                </a:cxn>
                <a:cxn ang="0">
                  <a:pos x="14" y="52"/>
                </a:cxn>
                <a:cxn ang="0">
                  <a:pos x="14" y="52"/>
                </a:cxn>
                <a:cxn ang="0">
                  <a:pos x="12" y="65"/>
                </a:cxn>
                <a:cxn ang="0">
                  <a:pos x="11" y="80"/>
                </a:cxn>
                <a:cxn ang="0">
                  <a:pos x="8" y="90"/>
                </a:cxn>
                <a:cxn ang="0">
                  <a:pos x="6" y="101"/>
                </a:cxn>
                <a:cxn ang="0">
                  <a:pos x="2" y="111"/>
                </a:cxn>
                <a:cxn ang="0">
                  <a:pos x="2" y="111"/>
                </a:cxn>
                <a:cxn ang="0">
                  <a:pos x="2" y="117"/>
                </a:cxn>
                <a:cxn ang="0">
                  <a:pos x="2" y="124"/>
                </a:cxn>
                <a:cxn ang="0">
                  <a:pos x="0" y="132"/>
                </a:cxn>
                <a:cxn ang="0">
                  <a:pos x="0" y="143"/>
                </a:cxn>
                <a:cxn ang="0">
                  <a:pos x="2" y="152"/>
                </a:cxn>
                <a:cxn ang="0">
                  <a:pos x="2" y="162"/>
                </a:cxn>
                <a:cxn ang="0">
                  <a:pos x="6" y="170"/>
                </a:cxn>
                <a:cxn ang="0">
                  <a:pos x="8" y="179"/>
                </a:cxn>
                <a:cxn ang="0">
                  <a:pos x="12" y="185"/>
                </a:cxn>
                <a:cxn ang="0">
                  <a:pos x="16" y="189"/>
                </a:cxn>
                <a:cxn ang="0">
                  <a:pos x="16" y="189"/>
                </a:cxn>
                <a:cxn ang="0">
                  <a:pos x="29" y="194"/>
                </a:cxn>
                <a:cxn ang="0">
                  <a:pos x="41" y="191"/>
                </a:cxn>
                <a:cxn ang="0">
                  <a:pos x="55" y="185"/>
                </a:cxn>
                <a:cxn ang="0">
                  <a:pos x="64" y="177"/>
                </a:cxn>
                <a:cxn ang="0">
                  <a:pos x="69" y="164"/>
                </a:cxn>
                <a:cxn ang="0">
                  <a:pos x="69" y="164"/>
                </a:cxn>
                <a:cxn ang="0">
                  <a:pos x="71" y="155"/>
                </a:cxn>
                <a:cxn ang="0">
                  <a:pos x="71" y="145"/>
                </a:cxn>
                <a:cxn ang="0">
                  <a:pos x="71" y="134"/>
                </a:cxn>
                <a:cxn ang="0">
                  <a:pos x="73" y="122"/>
                </a:cxn>
                <a:cxn ang="0">
                  <a:pos x="73" y="109"/>
                </a:cxn>
                <a:cxn ang="0">
                  <a:pos x="76" y="97"/>
                </a:cxn>
                <a:cxn ang="0">
                  <a:pos x="76" y="85"/>
                </a:cxn>
                <a:cxn ang="0">
                  <a:pos x="76" y="76"/>
                </a:cxn>
                <a:cxn ang="0">
                  <a:pos x="73" y="67"/>
                </a:cxn>
                <a:cxn ang="0">
                  <a:pos x="73" y="60"/>
                </a:cxn>
                <a:cxn ang="0">
                  <a:pos x="73" y="60"/>
                </a:cxn>
              </a:cxnLst>
              <a:rect l="0" t="0" r="r" b="b"/>
              <a:pathLst>
                <a:path w="77" h="195">
                  <a:moveTo>
                    <a:pt x="73" y="60"/>
                  </a:moveTo>
                  <a:lnTo>
                    <a:pt x="71" y="48"/>
                  </a:lnTo>
                  <a:lnTo>
                    <a:pt x="67" y="31"/>
                  </a:lnTo>
                  <a:lnTo>
                    <a:pt x="62" y="14"/>
                  </a:lnTo>
                  <a:lnTo>
                    <a:pt x="57" y="4"/>
                  </a:lnTo>
                  <a:lnTo>
                    <a:pt x="46" y="0"/>
                  </a:lnTo>
                  <a:lnTo>
                    <a:pt x="46" y="0"/>
                  </a:lnTo>
                  <a:lnTo>
                    <a:pt x="36" y="2"/>
                  </a:lnTo>
                  <a:lnTo>
                    <a:pt x="27" y="9"/>
                  </a:lnTo>
                  <a:lnTo>
                    <a:pt x="18" y="23"/>
                  </a:lnTo>
                  <a:lnTo>
                    <a:pt x="14" y="35"/>
                  </a:lnTo>
                  <a:lnTo>
                    <a:pt x="14" y="52"/>
                  </a:lnTo>
                  <a:lnTo>
                    <a:pt x="14" y="52"/>
                  </a:lnTo>
                  <a:lnTo>
                    <a:pt x="12" y="65"/>
                  </a:lnTo>
                  <a:lnTo>
                    <a:pt x="11" y="80"/>
                  </a:lnTo>
                  <a:lnTo>
                    <a:pt x="8" y="90"/>
                  </a:lnTo>
                  <a:lnTo>
                    <a:pt x="6" y="101"/>
                  </a:lnTo>
                  <a:lnTo>
                    <a:pt x="2" y="111"/>
                  </a:lnTo>
                  <a:lnTo>
                    <a:pt x="2" y="111"/>
                  </a:lnTo>
                  <a:lnTo>
                    <a:pt x="2" y="117"/>
                  </a:lnTo>
                  <a:lnTo>
                    <a:pt x="2" y="124"/>
                  </a:lnTo>
                  <a:lnTo>
                    <a:pt x="0" y="132"/>
                  </a:lnTo>
                  <a:lnTo>
                    <a:pt x="0" y="143"/>
                  </a:lnTo>
                  <a:lnTo>
                    <a:pt x="2" y="152"/>
                  </a:lnTo>
                  <a:lnTo>
                    <a:pt x="2" y="162"/>
                  </a:lnTo>
                  <a:lnTo>
                    <a:pt x="6" y="170"/>
                  </a:lnTo>
                  <a:lnTo>
                    <a:pt x="8" y="179"/>
                  </a:lnTo>
                  <a:lnTo>
                    <a:pt x="12" y="185"/>
                  </a:lnTo>
                  <a:lnTo>
                    <a:pt x="16" y="189"/>
                  </a:lnTo>
                  <a:lnTo>
                    <a:pt x="16" y="189"/>
                  </a:lnTo>
                  <a:lnTo>
                    <a:pt x="29" y="194"/>
                  </a:lnTo>
                  <a:lnTo>
                    <a:pt x="41" y="191"/>
                  </a:lnTo>
                  <a:lnTo>
                    <a:pt x="55" y="185"/>
                  </a:lnTo>
                  <a:lnTo>
                    <a:pt x="64" y="177"/>
                  </a:lnTo>
                  <a:lnTo>
                    <a:pt x="69" y="164"/>
                  </a:lnTo>
                  <a:lnTo>
                    <a:pt x="69" y="164"/>
                  </a:lnTo>
                  <a:lnTo>
                    <a:pt x="71" y="155"/>
                  </a:lnTo>
                  <a:lnTo>
                    <a:pt x="71" y="145"/>
                  </a:lnTo>
                  <a:lnTo>
                    <a:pt x="71" y="134"/>
                  </a:lnTo>
                  <a:lnTo>
                    <a:pt x="73" y="122"/>
                  </a:lnTo>
                  <a:lnTo>
                    <a:pt x="73" y="109"/>
                  </a:lnTo>
                  <a:lnTo>
                    <a:pt x="76" y="97"/>
                  </a:lnTo>
                  <a:lnTo>
                    <a:pt x="76" y="85"/>
                  </a:lnTo>
                  <a:lnTo>
                    <a:pt x="76" y="76"/>
                  </a:lnTo>
                  <a:lnTo>
                    <a:pt x="73" y="67"/>
                  </a:lnTo>
                  <a:lnTo>
                    <a:pt x="73" y="60"/>
                  </a:lnTo>
                  <a:lnTo>
                    <a:pt x="73" y="6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82" name="Freeform 1306"/>
            <p:cNvSpPr>
              <a:spLocks/>
            </p:cNvSpPr>
            <p:nvPr/>
          </p:nvSpPr>
          <p:spPr bwMode="auto">
            <a:xfrm>
              <a:off x="2729" y="2918"/>
              <a:ext cx="100" cy="110"/>
            </a:xfrm>
            <a:custGeom>
              <a:avLst/>
              <a:gdLst/>
              <a:ahLst/>
              <a:cxnLst>
                <a:cxn ang="0">
                  <a:pos x="99" y="56"/>
                </a:cxn>
                <a:cxn ang="0">
                  <a:pos x="90" y="50"/>
                </a:cxn>
                <a:cxn ang="0">
                  <a:pos x="78" y="37"/>
                </a:cxn>
                <a:cxn ang="0">
                  <a:pos x="64" y="27"/>
                </a:cxn>
                <a:cxn ang="0">
                  <a:pos x="52" y="16"/>
                </a:cxn>
                <a:cxn ang="0">
                  <a:pos x="44" y="5"/>
                </a:cxn>
                <a:cxn ang="0">
                  <a:pos x="44" y="5"/>
                </a:cxn>
                <a:cxn ang="0">
                  <a:pos x="33" y="0"/>
                </a:cxn>
                <a:cxn ang="0">
                  <a:pos x="23" y="0"/>
                </a:cxn>
                <a:cxn ang="0">
                  <a:pos x="9" y="4"/>
                </a:cxn>
                <a:cxn ang="0">
                  <a:pos x="4" y="12"/>
                </a:cxn>
                <a:cxn ang="0">
                  <a:pos x="2" y="25"/>
                </a:cxn>
                <a:cxn ang="0">
                  <a:pos x="2" y="25"/>
                </a:cxn>
                <a:cxn ang="0">
                  <a:pos x="4" y="35"/>
                </a:cxn>
                <a:cxn ang="0">
                  <a:pos x="6" y="46"/>
                </a:cxn>
                <a:cxn ang="0">
                  <a:pos x="6" y="55"/>
                </a:cxn>
                <a:cxn ang="0">
                  <a:pos x="6" y="62"/>
                </a:cxn>
                <a:cxn ang="0">
                  <a:pos x="2" y="69"/>
                </a:cxn>
                <a:cxn ang="0">
                  <a:pos x="2" y="69"/>
                </a:cxn>
                <a:cxn ang="0">
                  <a:pos x="0" y="78"/>
                </a:cxn>
                <a:cxn ang="0">
                  <a:pos x="0" y="85"/>
                </a:cxn>
                <a:cxn ang="0">
                  <a:pos x="4" y="96"/>
                </a:cxn>
                <a:cxn ang="0">
                  <a:pos x="9" y="104"/>
                </a:cxn>
                <a:cxn ang="0">
                  <a:pos x="18" y="109"/>
                </a:cxn>
                <a:cxn ang="0">
                  <a:pos x="18" y="109"/>
                </a:cxn>
                <a:cxn ang="0">
                  <a:pos x="27" y="109"/>
                </a:cxn>
                <a:cxn ang="0">
                  <a:pos x="39" y="106"/>
                </a:cxn>
                <a:cxn ang="0">
                  <a:pos x="50" y="101"/>
                </a:cxn>
                <a:cxn ang="0">
                  <a:pos x="58" y="94"/>
                </a:cxn>
                <a:cxn ang="0">
                  <a:pos x="64" y="88"/>
                </a:cxn>
                <a:cxn ang="0">
                  <a:pos x="64" y="88"/>
                </a:cxn>
                <a:cxn ang="0">
                  <a:pos x="71" y="79"/>
                </a:cxn>
                <a:cxn ang="0">
                  <a:pos x="82" y="73"/>
                </a:cxn>
                <a:cxn ang="0">
                  <a:pos x="90" y="64"/>
                </a:cxn>
                <a:cxn ang="0">
                  <a:pos x="96" y="58"/>
                </a:cxn>
                <a:cxn ang="0">
                  <a:pos x="99" y="56"/>
                </a:cxn>
                <a:cxn ang="0">
                  <a:pos x="99" y="56"/>
                </a:cxn>
              </a:cxnLst>
              <a:rect l="0" t="0" r="r" b="b"/>
              <a:pathLst>
                <a:path w="100" h="110">
                  <a:moveTo>
                    <a:pt x="99" y="56"/>
                  </a:moveTo>
                  <a:lnTo>
                    <a:pt x="90" y="50"/>
                  </a:lnTo>
                  <a:lnTo>
                    <a:pt x="78" y="37"/>
                  </a:lnTo>
                  <a:lnTo>
                    <a:pt x="64" y="27"/>
                  </a:lnTo>
                  <a:lnTo>
                    <a:pt x="52" y="16"/>
                  </a:lnTo>
                  <a:lnTo>
                    <a:pt x="44" y="5"/>
                  </a:lnTo>
                  <a:lnTo>
                    <a:pt x="44" y="5"/>
                  </a:lnTo>
                  <a:lnTo>
                    <a:pt x="33" y="0"/>
                  </a:lnTo>
                  <a:lnTo>
                    <a:pt x="23" y="0"/>
                  </a:lnTo>
                  <a:lnTo>
                    <a:pt x="9" y="4"/>
                  </a:lnTo>
                  <a:lnTo>
                    <a:pt x="4" y="12"/>
                  </a:lnTo>
                  <a:lnTo>
                    <a:pt x="2" y="25"/>
                  </a:lnTo>
                  <a:lnTo>
                    <a:pt x="2" y="25"/>
                  </a:lnTo>
                  <a:lnTo>
                    <a:pt x="4" y="35"/>
                  </a:lnTo>
                  <a:lnTo>
                    <a:pt x="6" y="46"/>
                  </a:lnTo>
                  <a:lnTo>
                    <a:pt x="6" y="55"/>
                  </a:lnTo>
                  <a:lnTo>
                    <a:pt x="6" y="62"/>
                  </a:lnTo>
                  <a:lnTo>
                    <a:pt x="2" y="69"/>
                  </a:lnTo>
                  <a:lnTo>
                    <a:pt x="2" y="69"/>
                  </a:lnTo>
                  <a:lnTo>
                    <a:pt x="0" y="78"/>
                  </a:lnTo>
                  <a:lnTo>
                    <a:pt x="0" y="85"/>
                  </a:lnTo>
                  <a:lnTo>
                    <a:pt x="4" y="96"/>
                  </a:lnTo>
                  <a:lnTo>
                    <a:pt x="9" y="104"/>
                  </a:lnTo>
                  <a:lnTo>
                    <a:pt x="18" y="109"/>
                  </a:lnTo>
                  <a:lnTo>
                    <a:pt x="18" y="109"/>
                  </a:lnTo>
                  <a:lnTo>
                    <a:pt x="27" y="109"/>
                  </a:lnTo>
                  <a:lnTo>
                    <a:pt x="39" y="106"/>
                  </a:lnTo>
                  <a:lnTo>
                    <a:pt x="50" y="101"/>
                  </a:lnTo>
                  <a:lnTo>
                    <a:pt x="58" y="94"/>
                  </a:lnTo>
                  <a:lnTo>
                    <a:pt x="64" y="88"/>
                  </a:lnTo>
                  <a:lnTo>
                    <a:pt x="64" y="88"/>
                  </a:lnTo>
                  <a:lnTo>
                    <a:pt x="71" y="79"/>
                  </a:lnTo>
                  <a:lnTo>
                    <a:pt x="82" y="73"/>
                  </a:lnTo>
                  <a:lnTo>
                    <a:pt x="90" y="64"/>
                  </a:lnTo>
                  <a:lnTo>
                    <a:pt x="96" y="58"/>
                  </a:lnTo>
                  <a:lnTo>
                    <a:pt x="99" y="56"/>
                  </a:lnTo>
                  <a:lnTo>
                    <a:pt x="99" y="56"/>
                  </a:lnTo>
                </a:path>
              </a:pathLst>
            </a:custGeom>
            <a:solidFill>
              <a:srgbClr val="FFD80F"/>
            </a:solidFill>
            <a:ln w="9525" cap="rnd">
              <a:noFill/>
              <a:round/>
              <a:headEnd/>
              <a:tailEnd/>
            </a:ln>
            <a:effectLst/>
          </p:spPr>
          <p:txBody>
            <a:bodyPr/>
            <a:lstStyle/>
            <a:p>
              <a:pPr>
                <a:defRPr/>
              </a:pPr>
              <a:endParaRPr lang="en-US" dirty="0"/>
            </a:p>
          </p:txBody>
        </p:sp>
        <p:sp>
          <p:nvSpPr>
            <p:cNvPr id="283" name="Freeform 1307"/>
            <p:cNvSpPr>
              <a:spLocks/>
            </p:cNvSpPr>
            <p:nvPr/>
          </p:nvSpPr>
          <p:spPr bwMode="auto">
            <a:xfrm>
              <a:off x="2729" y="2918"/>
              <a:ext cx="100" cy="110"/>
            </a:xfrm>
            <a:custGeom>
              <a:avLst/>
              <a:gdLst/>
              <a:ahLst/>
              <a:cxnLst>
                <a:cxn ang="0">
                  <a:pos x="99" y="56"/>
                </a:cxn>
                <a:cxn ang="0">
                  <a:pos x="90" y="50"/>
                </a:cxn>
                <a:cxn ang="0">
                  <a:pos x="78" y="37"/>
                </a:cxn>
                <a:cxn ang="0">
                  <a:pos x="64" y="27"/>
                </a:cxn>
                <a:cxn ang="0">
                  <a:pos x="52" y="16"/>
                </a:cxn>
                <a:cxn ang="0">
                  <a:pos x="44" y="5"/>
                </a:cxn>
                <a:cxn ang="0">
                  <a:pos x="44" y="5"/>
                </a:cxn>
                <a:cxn ang="0">
                  <a:pos x="33" y="0"/>
                </a:cxn>
                <a:cxn ang="0">
                  <a:pos x="23" y="0"/>
                </a:cxn>
                <a:cxn ang="0">
                  <a:pos x="9" y="4"/>
                </a:cxn>
                <a:cxn ang="0">
                  <a:pos x="4" y="12"/>
                </a:cxn>
                <a:cxn ang="0">
                  <a:pos x="2" y="25"/>
                </a:cxn>
                <a:cxn ang="0">
                  <a:pos x="2" y="25"/>
                </a:cxn>
                <a:cxn ang="0">
                  <a:pos x="4" y="35"/>
                </a:cxn>
                <a:cxn ang="0">
                  <a:pos x="6" y="46"/>
                </a:cxn>
                <a:cxn ang="0">
                  <a:pos x="6" y="55"/>
                </a:cxn>
                <a:cxn ang="0">
                  <a:pos x="6" y="62"/>
                </a:cxn>
                <a:cxn ang="0">
                  <a:pos x="2" y="69"/>
                </a:cxn>
                <a:cxn ang="0">
                  <a:pos x="2" y="69"/>
                </a:cxn>
                <a:cxn ang="0">
                  <a:pos x="0" y="78"/>
                </a:cxn>
                <a:cxn ang="0">
                  <a:pos x="0" y="85"/>
                </a:cxn>
                <a:cxn ang="0">
                  <a:pos x="4" y="96"/>
                </a:cxn>
                <a:cxn ang="0">
                  <a:pos x="9" y="104"/>
                </a:cxn>
                <a:cxn ang="0">
                  <a:pos x="18" y="109"/>
                </a:cxn>
                <a:cxn ang="0">
                  <a:pos x="18" y="109"/>
                </a:cxn>
                <a:cxn ang="0">
                  <a:pos x="27" y="109"/>
                </a:cxn>
                <a:cxn ang="0">
                  <a:pos x="39" y="106"/>
                </a:cxn>
                <a:cxn ang="0">
                  <a:pos x="50" y="101"/>
                </a:cxn>
                <a:cxn ang="0">
                  <a:pos x="58" y="94"/>
                </a:cxn>
                <a:cxn ang="0">
                  <a:pos x="64" y="88"/>
                </a:cxn>
                <a:cxn ang="0">
                  <a:pos x="64" y="88"/>
                </a:cxn>
                <a:cxn ang="0">
                  <a:pos x="71" y="79"/>
                </a:cxn>
                <a:cxn ang="0">
                  <a:pos x="82" y="73"/>
                </a:cxn>
                <a:cxn ang="0">
                  <a:pos x="90" y="64"/>
                </a:cxn>
                <a:cxn ang="0">
                  <a:pos x="96" y="58"/>
                </a:cxn>
                <a:cxn ang="0">
                  <a:pos x="99" y="56"/>
                </a:cxn>
                <a:cxn ang="0">
                  <a:pos x="99" y="56"/>
                </a:cxn>
              </a:cxnLst>
              <a:rect l="0" t="0" r="r" b="b"/>
              <a:pathLst>
                <a:path w="100" h="110">
                  <a:moveTo>
                    <a:pt x="99" y="56"/>
                  </a:moveTo>
                  <a:lnTo>
                    <a:pt x="90" y="50"/>
                  </a:lnTo>
                  <a:lnTo>
                    <a:pt x="78" y="37"/>
                  </a:lnTo>
                  <a:lnTo>
                    <a:pt x="64" y="27"/>
                  </a:lnTo>
                  <a:lnTo>
                    <a:pt x="52" y="16"/>
                  </a:lnTo>
                  <a:lnTo>
                    <a:pt x="44" y="5"/>
                  </a:lnTo>
                  <a:lnTo>
                    <a:pt x="44" y="5"/>
                  </a:lnTo>
                  <a:lnTo>
                    <a:pt x="33" y="0"/>
                  </a:lnTo>
                  <a:lnTo>
                    <a:pt x="23" y="0"/>
                  </a:lnTo>
                  <a:lnTo>
                    <a:pt x="9" y="4"/>
                  </a:lnTo>
                  <a:lnTo>
                    <a:pt x="4" y="12"/>
                  </a:lnTo>
                  <a:lnTo>
                    <a:pt x="2" y="25"/>
                  </a:lnTo>
                  <a:lnTo>
                    <a:pt x="2" y="25"/>
                  </a:lnTo>
                  <a:lnTo>
                    <a:pt x="4" y="35"/>
                  </a:lnTo>
                  <a:lnTo>
                    <a:pt x="6" y="46"/>
                  </a:lnTo>
                  <a:lnTo>
                    <a:pt x="6" y="55"/>
                  </a:lnTo>
                  <a:lnTo>
                    <a:pt x="6" y="62"/>
                  </a:lnTo>
                  <a:lnTo>
                    <a:pt x="2" y="69"/>
                  </a:lnTo>
                  <a:lnTo>
                    <a:pt x="2" y="69"/>
                  </a:lnTo>
                  <a:lnTo>
                    <a:pt x="0" y="78"/>
                  </a:lnTo>
                  <a:lnTo>
                    <a:pt x="0" y="85"/>
                  </a:lnTo>
                  <a:lnTo>
                    <a:pt x="4" y="96"/>
                  </a:lnTo>
                  <a:lnTo>
                    <a:pt x="9" y="104"/>
                  </a:lnTo>
                  <a:lnTo>
                    <a:pt x="18" y="109"/>
                  </a:lnTo>
                  <a:lnTo>
                    <a:pt x="18" y="109"/>
                  </a:lnTo>
                  <a:lnTo>
                    <a:pt x="27" y="109"/>
                  </a:lnTo>
                  <a:lnTo>
                    <a:pt x="39" y="106"/>
                  </a:lnTo>
                  <a:lnTo>
                    <a:pt x="50" y="101"/>
                  </a:lnTo>
                  <a:lnTo>
                    <a:pt x="58" y="94"/>
                  </a:lnTo>
                  <a:lnTo>
                    <a:pt x="64" y="88"/>
                  </a:lnTo>
                  <a:lnTo>
                    <a:pt x="64" y="88"/>
                  </a:lnTo>
                  <a:lnTo>
                    <a:pt x="71" y="79"/>
                  </a:lnTo>
                  <a:lnTo>
                    <a:pt x="82" y="73"/>
                  </a:lnTo>
                  <a:lnTo>
                    <a:pt x="90" y="64"/>
                  </a:lnTo>
                  <a:lnTo>
                    <a:pt x="96" y="58"/>
                  </a:lnTo>
                  <a:lnTo>
                    <a:pt x="99" y="56"/>
                  </a:lnTo>
                  <a:lnTo>
                    <a:pt x="99" y="5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84" name="Freeform 1308"/>
            <p:cNvSpPr>
              <a:spLocks/>
            </p:cNvSpPr>
            <p:nvPr/>
          </p:nvSpPr>
          <p:spPr bwMode="auto">
            <a:xfrm>
              <a:off x="2386" y="2814"/>
              <a:ext cx="50" cy="54"/>
            </a:xfrm>
            <a:custGeom>
              <a:avLst/>
              <a:gdLst/>
              <a:ahLst/>
              <a:cxnLst>
                <a:cxn ang="0">
                  <a:pos x="27" y="55"/>
                </a:cxn>
                <a:cxn ang="0">
                  <a:pos x="36" y="52"/>
                </a:cxn>
                <a:cxn ang="0">
                  <a:pos x="44" y="48"/>
                </a:cxn>
                <a:cxn ang="0">
                  <a:pos x="50" y="41"/>
                </a:cxn>
                <a:cxn ang="0">
                  <a:pos x="52" y="35"/>
                </a:cxn>
                <a:cxn ang="0">
                  <a:pos x="55" y="27"/>
                </a:cxn>
                <a:cxn ang="0">
                  <a:pos x="55" y="27"/>
                </a:cxn>
                <a:cxn ang="0">
                  <a:pos x="52" y="18"/>
                </a:cxn>
                <a:cxn ang="0">
                  <a:pos x="50" y="11"/>
                </a:cxn>
                <a:cxn ang="0">
                  <a:pos x="44" y="4"/>
                </a:cxn>
                <a:cxn ang="0">
                  <a:pos x="36" y="0"/>
                </a:cxn>
                <a:cxn ang="0">
                  <a:pos x="27" y="0"/>
                </a:cxn>
                <a:cxn ang="0">
                  <a:pos x="27" y="0"/>
                </a:cxn>
                <a:cxn ang="0">
                  <a:pos x="18" y="0"/>
                </a:cxn>
                <a:cxn ang="0">
                  <a:pos x="11" y="4"/>
                </a:cxn>
                <a:cxn ang="0">
                  <a:pos x="4" y="11"/>
                </a:cxn>
                <a:cxn ang="0">
                  <a:pos x="0" y="18"/>
                </a:cxn>
                <a:cxn ang="0">
                  <a:pos x="0" y="27"/>
                </a:cxn>
                <a:cxn ang="0">
                  <a:pos x="0" y="27"/>
                </a:cxn>
                <a:cxn ang="0">
                  <a:pos x="0" y="35"/>
                </a:cxn>
                <a:cxn ang="0">
                  <a:pos x="4" y="41"/>
                </a:cxn>
                <a:cxn ang="0">
                  <a:pos x="11" y="48"/>
                </a:cxn>
                <a:cxn ang="0">
                  <a:pos x="18" y="52"/>
                </a:cxn>
                <a:cxn ang="0">
                  <a:pos x="27" y="55"/>
                </a:cxn>
                <a:cxn ang="0">
                  <a:pos x="27" y="55"/>
                </a:cxn>
              </a:cxnLst>
              <a:rect l="0" t="0" r="r" b="b"/>
              <a:pathLst>
                <a:path w="56" h="56">
                  <a:moveTo>
                    <a:pt x="27" y="55"/>
                  </a:moveTo>
                  <a:lnTo>
                    <a:pt x="36" y="52"/>
                  </a:lnTo>
                  <a:lnTo>
                    <a:pt x="44" y="48"/>
                  </a:lnTo>
                  <a:lnTo>
                    <a:pt x="50" y="41"/>
                  </a:lnTo>
                  <a:lnTo>
                    <a:pt x="52" y="35"/>
                  </a:lnTo>
                  <a:lnTo>
                    <a:pt x="55" y="27"/>
                  </a:lnTo>
                  <a:lnTo>
                    <a:pt x="55" y="27"/>
                  </a:lnTo>
                  <a:lnTo>
                    <a:pt x="52" y="18"/>
                  </a:lnTo>
                  <a:lnTo>
                    <a:pt x="50" y="11"/>
                  </a:lnTo>
                  <a:lnTo>
                    <a:pt x="44" y="4"/>
                  </a:lnTo>
                  <a:lnTo>
                    <a:pt x="36" y="0"/>
                  </a:lnTo>
                  <a:lnTo>
                    <a:pt x="27" y="0"/>
                  </a:lnTo>
                  <a:lnTo>
                    <a:pt x="27" y="0"/>
                  </a:lnTo>
                  <a:lnTo>
                    <a:pt x="18" y="0"/>
                  </a:lnTo>
                  <a:lnTo>
                    <a:pt x="11" y="4"/>
                  </a:lnTo>
                  <a:lnTo>
                    <a:pt x="4" y="11"/>
                  </a:lnTo>
                  <a:lnTo>
                    <a:pt x="0" y="18"/>
                  </a:lnTo>
                  <a:lnTo>
                    <a:pt x="0" y="27"/>
                  </a:lnTo>
                  <a:lnTo>
                    <a:pt x="0" y="27"/>
                  </a:lnTo>
                  <a:lnTo>
                    <a:pt x="0" y="35"/>
                  </a:lnTo>
                  <a:lnTo>
                    <a:pt x="4" y="41"/>
                  </a:lnTo>
                  <a:lnTo>
                    <a:pt x="11" y="48"/>
                  </a:lnTo>
                  <a:lnTo>
                    <a:pt x="18" y="52"/>
                  </a:lnTo>
                  <a:lnTo>
                    <a:pt x="27" y="55"/>
                  </a:lnTo>
                  <a:lnTo>
                    <a:pt x="27" y="55"/>
                  </a:lnTo>
                </a:path>
              </a:pathLst>
            </a:custGeom>
            <a:solidFill>
              <a:srgbClr val="FFD80F"/>
            </a:solidFill>
            <a:ln w="9525" cap="rnd">
              <a:noFill/>
              <a:round/>
              <a:headEnd/>
              <a:tailEnd/>
            </a:ln>
            <a:effectLst/>
          </p:spPr>
          <p:txBody>
            <a:bodyPr/>
            <a:lstStyle/>
            <a:p>
              <a:pPr>
                <a:defRPr/>
              </a:pPr>
              <a:endParaRPr lang="en-US" dirty="0"/>
            </a:p>
          </p:txBody>
        </p:sp>
        <p:sp>
          <p:nvSpPr>
            <p:cNvPr id="285" name="Freeform 1309"/>
            <p:cNvSpPr>
              <a:spLocks/>
            </p:cNvSpPr>
            <p:nvPr/>
          </p:nvSpPr>
          <p:spPr bwMode="auto">
            <a:xfrm>
              <a:off x="2386" y="2814"/>
              <a:ext cx="50" cy="54"/>
            </a:xfrm>
            <a:custGeom>
              <a:avLst/>
              <a:gdLst/>
              <a:ahLst/>
              <a:cxnLst>
                <a:cxn ang="0">
                  <a:pos x="27" y="55"/>
                </a:cxn>
                <a:cxn ang="0">
                  <a:pos x="36" y="52"/>
                </a:cxn>
                <a:cxn ang="0">
                  <a:pos x="44" y="48"/>
                </a:cxn>
                <a:cxn ang="0">
                  <a:pos x="50" y="41"/>
                </a:cxn>
                <a:cxn ang="0">
                  <a:pos x="52" y="35"/>
                </a:cxn>
                <a:cxn ang="0">
                  <a:pos x="55" y="27"/>
                </a:cxn>
                <a:cxn ang="0">
                  <a:pos x="55" y="27"/>
                </a:cxn>
                <a:cxn ang="0">
                  <a:pos x="52" y="18"/>
                </a:cxn>
                <a:cxn ang="0">
                  <a:pos x="50" y="11"/>
                </a:cxn>
                <a:cxn ang="0">
                  <a:pos x="44" y="4"/>
                </a:cxn>
                <a:cxn ang="0">
                  <a:pos x="36" y="0"/>
                </a:cxn>
                <a:cxn ang="0">
                  <a:pos x="27" y="0"/>
                </a:cxn>
                <a:cxn ang="0">
                  <a:pos x="27" y="0"/>
                </a:cxn>
                <a:cxn ang="0">
                  <a:pos x="18" y="0"/>
                </a:cxn>
                <a:cxn ang="0">
                  <a:pos x="11" y="4"/>
                </a:cxn>
                <a:cxn ang="0">
                  <a:pos x="4" y="11"/>
                </a:cxn>
                <a:cxn ang="0">
                  <a:pos x="0" y="18"/>
                </a:cxn>
                <a:cxn ang="0">
                  <a:pos x="0" y="27"/>
                </a:cxn>
                <a:cxn ang="0">
                  <a:pos x="0" y="27"/>
                </a:cxn>
                <a:cxn ang="0">
                  <a:pos x="0" y="35"/>
                </a:cxn>
                <a:cxn ang="0">
                  <a:pos x="4" y="41"/>
                </a:cxn>
                <a:cxn ang="0">
                  <a:pos x="11" y="48"/>
                </a:cxn>
                <a:cxn ang="0">
                  <a:pos x="18" y="52"/>
                </a:cxn>
                <a:cxn ang="0">
                  <a:pos x="27" y="55"/>
                </a:cxn>
                <a:cxn ang="0">
                  <a:pos x="27" y="55"/>
                </a:cxn>
              </a:cxnLst>
              <a:rect l="0" t="0" r="r" b="b"/>
              <a:pathLst>
                <a:path w="56" h="56">
                  <a:moveTo>
                    <a:pt x="27" y="55"/>
                  </a:moveTo>
                  <a:lnTo>
                    <a:pt x="36" y="52"/>
                  </a:lnTo>
                  <a:lnTo>
                    <a:pt x="44" y="48"/>
                  </a:lnTo>
                  <a:lnTo>
                    <a:pt x="50" y="41"/>
                  </a:lnTo>
                  <a:lnTo>
                    <a:pt x="52" y="35"/>
                  </a:lnTo>
                  <a:lnTo>
                    <a:pt x="55" y="27"/>
                  </a:lnTo>
                  <a:lnTo>
                    <a:pt x="55" y="27"/>
                  </a:lnTo>
                  <a:lnTo>
                    <a:pt x="52" y="18"/>
                  </a:lnTo>
                  <a:lnTo>
                    <a:pt x="50" y="11"/>
                  </a:lnTo>
                  <a:lnTo>
                    <a:pt x="44" y="4"/>
                  </a:lnTo>
                  <a:lnTo>
                    <a:pt x="36" y="0"/>
                  </a:lnTo>
                  <a:lnTo>
                    <a:pt x="27" y="0"/>
                  </a:lnTo>
                  <a:lnTo>
                    <a:pt x="27" y="0"/>
                  </a:lnTo>
                  <a:lnTo>
                    <a:pt x="18" y="0"/>
                  </a:lnTo>
                  <a:lnTo>
                    <a:pt x="11" y="4"/>
                  </a:lnTo>
                  <a:lnTo>
                    <a:pt x="4" y="11"/>
                  </a:lnTo>
                  <a:lnTo>
                    <a:pt x="0" y="18"/>
                  </a:lnTo>
                  <a:lnTo>
                    <a:pt x="0" y="27"/>
                  </a:lnTo>
                  <a:lnTo>
                    <a:pt x="0" y="27"/>
                  </a:lnTo>
                  <a:lnTo>
                    <a:pt x="0" y="35"/>
                  </a:lnTo>
                  <a:lnTo>
                    <a:pt x="4" y="41"/>
                  </a:lnTo>
                  <a:lnTo>
                    <a:pt x="11" y="48"/>
                  </a:lnTo>
                  <a:lnTo>
                    <a:pt x="18" y="52"/>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86" name="Freeform 1310"/>
            <p:cNvSpPr>
              <a:spLocks/>
            </p:cNvSpPr>
            <p:nvPr/>
          </p:nvSpPr>
          <p:spPr bwMode="auto">
            <a:xfrm>
              <a:off x="2460" y="2719"/>
              <a:ext cx="50" cy="54"/>
            </a:xfrm>
            <a:custGeom>
              <a:avLst/>
              <a:gdLst/>
              <a:ahLst/>
              <a:cxnLst>
                <a:cxn ang="0">
                  <a:pos x="27" y="55"/>
                </a:cxn>
                <a:cxn ang="0">
                  <a:pos x="36" y="52"/>
                </a:cxn>
                <a:cxn ang="0">
                  <a:pos x="41" y="50"/>
                </a:cxn>
                <a:cxn ang="0">
                  <a:pos x="48" y="45"/>
                </a:cxn>
                <a:cxn ang="0">
                  <a:pos x="52" y="36"/>
                </a:cxn>
                <a:cxn ang="0">
                  <a:pos x="55" y="27"/>
                </a:cxn>
                <a:cxn ang="0">
                  <a:pos x="55" y="27"/>
                </a:cxn>
                <a:cxn ang="0">
                  <a:pos x="52" y="19"/>
                </a:cxn>
                <a:cxn ang="0">
                  <a:pos x="48" y="11"/>
                </a:cxn>
                <a:cxn ang="0">
                  <a:pos x="41" y="4"/>
                </a:cxn>
                <a:cxn ang="0">
                  <a:pos x="36" y="0"/>
                </a:cxn>
                <a:cxn ang="0">
                  <a:pos x="27" y="0"/>
                </a:cxn>
                <a:cxn ang="0">
                  <a:pos x="27" y="0"/>
                </a:cxn>
                <a:cxn ang="0">
                  <a:pos x="18" y="0"/>
                </a:cxn>
                <a:cxn ang="0">
                  <a:pos x="11" y="4"/>
                </a:cxn>
                <a:cxn ang="0">
                  <a:pos x="4" y="11"/>
                </a:cxn>
                <a:cxn ang="0">
                  <a:pos x="0" y="19"/>
                </a:cxn>
                <a:cxn ang="0">
                  <a:pos x="0" y="27"/>
                </a:cxn>
                <a:cxn ang="0">
                  <a:pos x="0" y="27"/>
                </a:cxn>
                <a:cxn ang="0">
                  <a:pos x="0" y="36"/>
                </a:cxn>
                <a:cxn ang="0">
                  <a:pos x="4" y="45"/>
                </a:cxn>
                <a:cxn ang="0">
                  <a:pos x="11" y="50"/>
                </a:cxn>
                <a:cxn ang="0">
                  <a:pos x="18" y="52"/>
                </a:cxn>
                <a:cxn ang="0">
                  <a:pos x="27" y="55"/>
                </a:cxn>
                <a:cxn ang="0">
                  <a:pos x="27" y="55"/>
                </a:cxn>
              </a:cxnLst>
              <a:rect l="0" t="0" r="r" b="b"/>
              <a:pathLst>
                <a:path w="56" h="56">
                  <a:moveTo>
                    <a:pt x="27" y="55"/>
                  </a:moveTo>
                  <a:lnTo>
                    <a:pt x="36" y="52"/>
                  </a:lnTo>
                  <a:lnTo>
                    <a:pt x="41" y="50"/>
                  </a:lnTo>
                  <a:lnTo>
                    <a:pt x="48" y="45"/>
                  </a:lnTo>
                  <a:lnTo>
                    <a:pt x="52" y="36"/>
                  </a:lnTo>
                  <a:lnTo>
                    <a:pt x="55" y="27"/>
                  </a:lnTo>
                  <a:lnTo>
                    <a:pt x="55" y="27"/>
                  </a:lnTo>
                  <a:lnTo>
                    <a:pt x="52" y="19"/>
                  </a:lnTo>
                  <a:lnTo>
                    <a:pt x="48" y="11"/>
                  </a:lnTo>
                  <a:lnTo>
                    <a:pt x="41" y="4"/>
                  </a:lnTo>
                  <a:lnTo>
                    <a:pt x="36" y="0"/>
                  </a:lnTo>
                  <a:lnTo>
                    <a:pt x="27" y="0"/>
                  </a:lnTo>
                  <a:lnTo>
                    <a:pt x="27" y="0"/>
                  </a:lnTo>
                  <a:lnTo>
                    <a:pt x="18" y="0"/>
                  </a:lnTo>
                  <a:lnTo>
                    <a:pt x="11" y="4"/>
                  </a:lnTo>
                  <a:lnTo>
                    <a:pt x="4" y="11"/>
                  </a:lnTo>
                  <a:lnTo>
                    <a:pt x="0" y="19"/>
                  </a:lnTo>
                  <a:lnTo>
                    <a:pt x="0" y="27"/>
                  </a:lnTo>
                  <a:lnTo>
                    <a:pt x="0" y="27"/>
                  </a:lnTo>
                  <a:lnTo>
                    <a:pt x="0" y="36"/>
                  </a:lnTo>
                  <a:lnTo>
                    <a:pt x="4" y="45"/>
                  </a:lnTo>
                  <a:lnTo>
                    <a:pt x="11" y="50"/>
                  </a:lnTo>
                  <a:lnTo>
                    <a:pt x="18" y="52"/>
                  </a:lnTo>
                  <a:lnTo>
                    <a:pt x="27" y="55"/>
                  </a:lnTo>
                  <a:lnTo>
                    <a:pt x="27" y="55"/>
                  </a:lnTo>
                </a:path>
              </a:pathLst>
            </a:custGeom>
            <a:solidFill>
              <a:srgbClr val="FFD80F"/>
            </a:solidFill>
            <a:ln w="9525" cap="rnd">
              <a:noFill/>
              <a:round/>
              <a:headEnd/>
              <a:tailEnd/>
            </a:ln>
            <a:effectLst/>
          </p:spPr>
          <p:txBody>
            <a:bodyPr/>
            <a:lstStyle/>
            <a:p>
              <a:pPr>
                <a:defRPr/>
              </a:pPr>
              <a:endParaRPr lang="en-US" dirty="0"/>
            </a:p>
          </p:txBody>
        </p:sp>
        <p:sp>
          <p:nvSpPr>
            <p:cNvPr id="287" name="Freeform 1311"/>
            <p:cNvSpPr>
              <a:spLocks/>
            </p:cNvSpPr>
            <p:nvPr/>
          </p:nvSpPr>
          <p:spPr bwMode="auto">
            <a:xfrm>
              <a:off x="2460" y="2719"/>
              <a:ext cx="50" cy="54"/>
            </a:xfrm>
            <a:custGeom>
              <a:avLst/>
              <a:gdLst/>
              <a:ahLst/>
              <a:cxnLst>
                <a:cxn ang="0">
                  <a:pos x="27" y="55"/>
                </a:cxn>
                <a:cxn ang="0">
                  <a:pos x="36" y="52"/>
                </a:cxn>
                <a:cxn ang="0">
                  <a:pos x="41" y="50"/>
                </a:cxn>
                <a:cxn ang="0">
                  <a:pos x="48" y="45"/>
                </a:cxn>
                <a:cxn ang="0">
                  <a:pos x="52" y="36"/>
                </a:cxn>
                <a:cxn ang="0">
                  <a:pos x="55" y="27"/>
                </a:cxn>
                <a:cxn ang="0">
                  <a:pos x="55" y="27"/>
                </a:cxn>
                <a:cxn ang="0">
                  <a:pos x="52" y="19"/>
                </a:cxn>
                <a:cxn ang="0">
                  <a:pos x="48" y="11"/>
                </a:cxn>
                <a:cxn ang="0">
                  <a:pos x="41" y="4"/>
                </a:cxn>
                <a:cxn ang="0">
                  <a:pos x="36" y="0"/>
                </a:cxn>
                <a:cxn ang="0">
                  <a:pos x="27" y="0"/>
                </a:cxn>
                <a:cxn ang="0">
                  <a:pos x="27" y="0"/>
                </a:cxn>
                <a:cxn ang="0">
                  <a:pos x="18" y="0"/>
                </a:cxn>
                <a:cxn ang="0">
                  <a:pos x="11" y="4"/>
                </a:cxn>
                <a:cxn ang="0">
                  <a:pos x="4" y="11"/>
                </a:cxn>
                <a:cxn ang="0">
                  <a:pos x="0" y="19"/>
                </a:cxn>
                <a:cxn ang="0">
                  <a:pos x="0" y="27"/>
                </a:cxn>
                <a:cxn ang="0">
                  <a:pos x="0" y="27"/>
                </a:cxn>
                <a:cxn ang="0">
                  <a:pos x="0" y="36"/>
                </a:cxn>
                <a:cxn ang="0">
                  <a:pos x="4" y="45"/>
                </a:cxn>
                <a:cxn ang="0">
                  <a:pos x="11" y="50"/>
                </a:cxn>
                <a:cxn ang="0">
                  <a:pos x="18" y="52"/>
                </a:cxn>
                <a:cxn ang="0">
                  <a:pos x="27" y="55"/>
                </a:cxn>
                <a:cxn ang="0">
                  <a:pos x="27" y="55"/>
                </a:cxn>
              </a:cxnLst>
              <a:rect l="0" t="0" r="r" b="b"/>
              <a:pathLst>
                <a:path w="56" h="56">
                  <a:moveTo>
                    <a:pt x="27" y="55"/>
                  </a:moveTo>
                  <a:lnTo>
                    <a:pt x="36" y="52"/>
                  </a:lnTo>
                  <a:lnTo>
                    <a:pt x="41" y="50"/>
                  </a:lnTo>
                  <a:lnTo>
                    <a:pt x="48" y="45"/>
                  </a:lnTo>
                  <a:lnTo>
                    <a:pt x="52" y="36"/>
                  </a:lnTo>
                  <a:lnTo>
                    <a:pt x="55" y="27"/>
                  </a:lnTo>
                  <a:lnTo>
                    <a:pt x="55" y="27"/>
                  </a:lnTo>
                  <a:lnTo>
                    <a:pt x="52" y="19"/>
                  </a:lnTo>
                  <a:lnTo>
                    <a:pt x="48" y="11"/>
                  </a:lnTo>
                  <a:lnTo>
                    <a:pt x="41" y="4"/>
                  </a:lnTo>
                  <a:lnTo>
                    <a:pt x="36" y="0"/>
                  </a:lnTo>
                  <a:lnTo>
                    <a:pt x="27" y="0"/>
                  </a:lnTo>
                  <a:lnTo>
                    <a:pt x="27" y="0"/>
                  </a:lnTo>
                  <a:lnTo>
                    <a:pt x="18" y="0"/>
                  </a:lnTo>
                  <a:lnTo>
                    <a:pt x="11" y="4"/>
                  </a:lnTo>
                  <a:lnTo>
                    <a:pt x="4" y="11"/>
                  </a:lnTo>
                  <a:lnTo>
                    <a:pt x="0" y="19"/>
                  </a:lnTo>
                  <a:lnTo>
                    <a:pt x="0" y="27"/>
                  </a:lnTo>
                  <a:lnTo>
                    <a:pt x="0" y="27"/>
                  </a:lnTo>
                  <a:lnTo>
                    <a:pt x="0" y="36"/>
                  </a:lnTo>
                  <a:lnTo>
                    <a:pt x="4" y="45"/>
                  </a:lnTo>
                  <a:lnTo>
                    <a:pt x="11" y="50"/>
                  </a:lnTo>
                  <a:lnTo>
                    <a:pt x="18" y="52"/>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88" name="Freeform 1312"/>
            <p:cNvSpPr>
              <a:spLocks/>
            </p:cNvSpPr>
            <p:nvPr/>
          </p:nvSpPr>
          <p:spPr bwMode="auto">
            <a:xfrm>
              <a:off x="2214" y="2559"/>
              <a:ext cx="49" cy="54"/>
            </a:xfrm>
            <a:custGeom>
              <a:avLst/>
              <a:gdLst/>
              <a:ahLst/>
              <a:cxnLst>
                <a:cxn ang="0">
                  <a:pos x="27" y="55"/>
                </a:cxn>
                <a:cxn ang="0">
                  <a:pos x="36" y="55"/>
                </a:cxn>
                <a:cxn ang="0">
                  <a:pos x="44" y="50"/>
                </a:cxn>
                <a:cxn ang="0">
                  <a:pos x="50" y="44"/>
                </a:cxn>
                <a:cxn ang="0">
                  <a:pos x="52" y="36"/>
                </a:cxn>
                <a:cxn ang="0">
                  <a:pos x="55" y="27"/>
                </a:cxn>
                <a:cxn ang="0">
                  <a:pos x="55" y="27"/>
                </a:cxn>
                <a:cxn ang="0">
                  <a:pos x="52" y="19"/>
                </a:cxn>
                <a:cxn ang="0">
                  <a:pos x="50" y="11"/>
                </a:cxn>
                <a:cxn ang="0">
                  <a:pos x="44" y="4"/>
                </a:cxn>
                <a:cxn ang="0">
                  <a:pos x="36" y="2"/>
                </a:cxn>
                <a:cxn ang="0">
                  <a:pos x="27" y="0"/>
                </a:cxn>
                <a:cxn ang="0">
                  <a:pos x="27" y="0"/>
                </a:cxn>
                <a:cxn ang="0">
                  <a:pos x="18" y="2"/>
                </a:cxn>
                <a:cxn ang="0">
                  <a:pos x="11" y="4"/>
                </a:cxn>
                <a:cxn ang="0">
                  <a:pos x="4" y="11"/>
                </a:cxn>
                <a:cxn ang="0">
                  <a:pos x="0" y="19"/>
                </a:cxn>
                <a:cxn ang="0">
                  <a:pos x="0" y="27"/>
                </a:cxn>
                <a:cxn ang="0">
                  <a:pos x="0" y="27"/>
                </a:cxn>
                <a:cxn ang="0">
                  <a:pos x="0" y="36"/>
                </a:cxn>
                <a:cxn ang="0">
                  <a:pos x="4" y="44"/>
                </a:cxn>
                <a:cxn ang="0">
                  <a:pos x="11" y="50"/>
                </a:cxn>
                <a:cxn ang="0">
                  <a:pos x="18" y="55"/>
                </a:cxn>
                <a:cxn ang="0">
                  <a:pos x="27" y="55"/>
                </a:cxn>
                <a:cxn ang="0">
                  <a:pos x="27" y="55"/>
                </a:cxn>
              </a:cxnLst>
              <a:rect l="0" t="0" r="r" b="b"/>
              <a:pathLst>
                <a:path w="56" h="56">
                  <a:moveTo>
                    <a:pt x="27" y="55"/>
                  </a:moveTo>
                  <a:lnTo>
                    <a:pt x="36" y="55"/>
                  </a:lnTo>
                  <a:lnTo>
                    <a:pt x="44" y="50"/>
                  </a:lnTo>
                  <a:lnTo>
                    <a:pt x="50" y="44"/>
                  </a:lnTo>
                  <a:lnTo>
                    <a:pt x="52" y="36"/>
                  </a:lnTo>
                  <a:lnTo>
                    <a:pt x="55" y="27"/>
                  </a:lnTo>
                  <a:lnTo>
                    <a:pt x="55" y="27"/>
                  </a:lnTo>
                  <a:lnTo>
                    <a:pt x="52" y="19"/>
                  </a:lnTo>
                  <a:lnTo>
                    <a:pt x="50" y="11"/>
                  </a:lnTo>
                  <a:lnTo>
                    <a:pt x="44" y="4"/>
                  </a:lnTo>
                  <a:lnTo>
                    <a:pt x="36" y="2"/>
                  </a:lnTo>
                  <a:lnTo>
                    <a:pt x="27" y="0"/>
                  </a:lnTo>
                  <a:lnTo>
                    <a:pt x="27" y="0"/>
                  </a:lnTo>
                  <a:lnTo>
                    <a:pt x="18" y="2"/>
                  </a:lnTo>
                  <a:lnTo>
                    <a:pt x="11" y="4"/>
                  </a:lnTo>
                  <a:lnTo>
                    <a:pt x="4" y="11"/>
                  </a:lnTo>
                  <a:lnTo>
                    <a:pt x="0" y="19"/>
                  </a:lnTo>
                  <a:lnTo>
                    <a:pt x="0" y="27"/>
                  </a:lnTo>
                  <a:lnTo>
                    <a:pt x="0" y="27"/>
                  </a:lnTo>
                  <a:lnTo>
                    <a:pt x="0" y="36"/>
                  </a:lnTo>
                  <a:lnTo>
                    <a:pt x="4" y="44"/>
                  </a:lnTo>
                  <a:lnTo>
                    <a:pt x="11" y="50"/>
                  </a:lnTo>
                  <a:lnTo>
                    <a:pt x="18" y="55"/>
                  </a:lnTo>
                  <a:lnTo>
                    <a:pt x="27" y="55"/>
                  </a:lnTo>
                  <a:lnTo>
                    <a:pt x="27" y="55"/>
                  </a:lnTo>
                </a:path>
              </a:pathLst>
            </a:custGeom>
            <a:solidFill>
              <a:srgbClr val="FFD80F"/>
            </a:solidFill>
            <a:ln w="9525" cap="rnd">
              <a:noFill/>
              <a:round/>
              <a:headEnd/>
              <a:tailEnd/>
            </a:ln>
            <a:effectLst/>
          </p:spPr>
          <p:txBody>
            <a:bodyPr/>
            <a:lstStyle/>
            <a:p>
              <a:pPr>
                <a:defRPr/>
              </a:pPr>
              <a:endParaRPr lang="en-US" dirty="0"/>
            </a:p>
          </p:txBody>
        </p:sp>
        <p:sp>
          <p:nvSpPr>
            <p:cNvPr id="289" name="Freeform 1313"/>
            <p:cNvSpPr>
              <a:spLocks/>
            </p:cNvSpPr>
            <p:nvPr/>
          </p:nvSpPr>
          <p:spPr bwMode="auto">
            <a:xfrm>
              <a:off x="2214" y="2559"/>
              <a:ext cx="49" cy="54"/>
            </a:xfrm>
            <a:custGeom>
              <a:avLst/>
              <a:gdLst/>
              <a:ahLst/>
              <a:cxnLst>
                <a:cxn ang="0">
                  <a:pos x="27" y="55"/>
                </a:cxn>
                <a:cxn ang="0">
                  <a:pos x="36" y="55"/>
                </a:cxn>
                <a:cxn ang="0">
                  <a:pos x="44" y="50"/>
                </a:cxn>
                <a:cxn ang="0">
                  <a:pos x="50" y="44"/>
                </a:cxn>
                <a:cxn ang="0">
                  <a:pos x="52" y="36"/>
                </a:cxn>
                <a:cxn ang="0">
                  <a:pos x="55" y="27"/>
                </a:cxn>
                <a:cxn ang="0">
                  <a:pos x="55" y="27"/>
                </a:cxn>
                <a:cxn ang="0">
                  <a:pos x="52" y="19"/>
                </a:cxn>
                <a:cxn ang="0">
                  <a:pos x="50" y="11"/>
                </a:cxn>
                <a:cxn ang="0">
                  <a:pos x="44" y="4"/>
                </a:cxn>
                <a:cxn ang="0">
                  <a:pos x="36" y="2"/>
                </a:cxn>
                <a:cxn ang="0">
                  <a:pos x="27" y="0"/>
                </a:cxn>
                <a:cxn ang="0">
                  <a:pos x="27" y="0"/>
                </a:cxn>
                <a:cxn ang="0">
                  <a:pos x="18" y="2"/>
                </a:cxn>
                <a:cxn ang="0">
                  <a:pos x="11" y="4"/>
                </a:cxn>
                <a:cxn ang="0">
                  <a:pos x="4" y="11"/>
                </a:cxn>
                <a:cxn ang="0">
                  <a:pos x="0" y="19"/>
                </a:cxn>
                <a:cxn ang="0">
                  <a:pos x="0" y="27"/>
                </a:cxn>
                <a:cxn ang="0">
                  <a:pos x="0" y="27"/>
                </a:cxn>
                <a:cxn ang="0">
                  <a:pos x="0" y="36"/>
                </a:cxn>
                <a:cxn ang="0">
                  <a:pos x="4" y="44"/>
                </a:cxn>
                <a:cxn ang="0">
                  <a:pos x="11" y="50"/>
                </a:cxn>
                <a:cxn ang="0">
                  <a:pos x="18" y="55"/>
                </a:cxn>
                <a:cxn ang="0">
                  <a:pos x="27" y="55"/>
                </a:cxn>
                <a:cxn ang="0">
                  <a:pos x="27" y="55"/>
                </a:cxn>
              </a:cxnLst>
              <a:rect l="0" t="0" r="r" b="b"/>
              <a:pathLst>
                <a:path w="56" h="56">
                  <a:moveTo>
                    <a:pt x="27" y="55"/>
                  </a:moveTo>
                  <a:lnTo>
                    <a:pt x="36" y="55"/>
                  </a:lnTo>
                  <a:lnTo>
                    <a:pt x="44" y="50"/>
                  </a:lnTo>
                  <a:lnTo>
                    <a:pt x="50" y="44"/>
                  </a:lnTo>
                  <a:lnTo>
                    <a:pt x="52" y="36"/>
                  </a:lnTo>
                  <a:lnTo>
                    <a:pt x="55" y="27"/>
                  </a:lnTo>
                  <a:lnTo>
                    <a:pt x="55" y="27"/>
                  </a:lnTo>
                  <a:lnTo>
                    <a:pt x="52" y="19"/>
                  </a:lnTo>
                  <a:lnTo>
                    <a:pt x="50" y="11"/>
                  </a:lnTo>
                  <a:lnTo>
                    <a:pt x="44" y="4"/>
                  </a:lnTo>
                  <a:lnTo>
                    <a:pt x="36" y="2"/>
                  </a:lnTo>
                  <a:lnTo>
                    <a:pt x="27" y="0"/>
                  </a:lnTo>
                  <a:lnTo>
                    <a:pt x="27" y="0"/>
                  </a:lnTo>
                  <a:lnTo>
                    <a:pt x="18" y="2"/>
                  </a:lnTo>
                  <a:lnTo>
                    <a:pt x="11" y="4"/>
                  </a:lnTo>
                  <a:lnTo>
                    <a:pt x="4" y="11"/>
                  </a:lnTo>
                  <a:lnTo>
                    <a:pt x="0" y="19"/>
                  </a:lnTo>
                  <a:lnTo>
                    <a:pt x="0" y="27"/>
                  </a:lnTo>
                  <a:lnTo>
                    <a:pt x="0" y="27"/>
                  </a:lnTo>
                  <a:lnTo>
                    <a:pt x="0" y="36"/>
                  </a:lnTo>
                  <a:lnTo>
                    <a:pt x="4" y="44"/>
                  </a:lnTo>
                  <a:lnTo>
                    <a:pt x="11" y="50"/>
                  </a:lnTo>
                  <a:lnTo>
                    <a:pt x="18" y="55"/>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90" name="Freeform 1314"/>
            <p:cNvSpPr>
              <a:spLocks/>
            </p:cNvSpPr>
            <p:nvPr/>
          </p:nvSpPr>
          <p:spPr bwMode="auto">
            <a:xfrm>
              <a:off x="2312" y="2614"/>
              <a:ext cx="50" cy="54"/>
            </a:xfrm>
            <a:custGeom>
              <a:avLst/>
              <a:gdLst/>
              <a:ahLst/>
              <a:cxnLst>
                <a:cxn ang="0">
                  <a:pos x="28" y="55"/>
                </a:cxn>
                <a:cxn ang="0">
                  <a:pos x="36" y="52"/>
                </a:cxn>
                <a:cxn ang="0">
                  <a:pos x="44" y="48"/>
                </a:cxn>
                <a:cxn ang="0">
                  <a:pos x="51" y="41"/>
                </a:cxn>
                <a:cxn ang="0">
                  <a:pos x="56" y="35"/>
                </a:cxn>
                <a:cxn ang="0">
                  <a:pos x="56" y="27"/>
                </a:cxn>
                <a:cxn ang="0">
                  <a:pos x="56" y="27"/>
                </a:cxn>
                <a:cxn ang="0">
                  <a:pos x="56" y="18"/>
                </a:cxn>
                <a:cxn ang="0">
                  <a:pos x="51" y="9"/>
                </a:cxn>
                <a:cxn ang="0">
                  <a:pos x="44" y="4"/>
                </a:cxn>
                <a:cxn ang="0">
                  <a:pos x="36" y="0"/>
                </a:cxn>
                <a:cxn ang="0">
                  <a:pos x="28" y="0"/>
                </a:cxn>
                <a:cxn ang="0">
                  <a:pos x="28" y="0"/>
                </a:cxn>
                <a:cxn ang="0">
                  <a:pos x="19" y="0"/>
                </a:cxn>
                <a:cxn ang="0">
                  <a:pos x="11" y="4"/>
                </a:cxn>
                <a:cxn ang="0">
                  <a:pos x="6" y="9"/>
                </a:cxn>
                <a:cxn ang="0">
                  <a:pos x="2" y="18"/>
                </a:cxn>
                <a:cxn ang="0">
                  <a:pos x="0" y="27"/>
                </a:cxn>
                <a:cxn ang="0">
                  <a:pos x="0" y="27"/>
                </a:cxn>
                <a:cxn ang="0">
                  <a:pos x="2" y="35"/>
                </a:cxn>
                <a:cxn ang="0">
                  <a:pos x="6" y="41"/>
                </a:cxn>
                <a:cxn ang="0">
                  <a:pos x="11" y="48"/>
                </a:cxn>
                <a:cxn ang="0">
                  <a:pos x="19" y="52"/>
                </a:cxn>
                <a:cxn ang="0">
                  <a:pos x="28" y="55"/>
                </a:cxn>
                <a:cxn ang="0">
                  <a:pos x="28" y="55"/>
                </a:cxn>
              </a:cxnLst>
              <a:rect l="0" t="0" r="r" b="b"/>
              <a:pathLst>
                <a:path w="57" h="56">
                  <a:moveTo>
                    <a:pt x="28" y="55"/>
                  </a:moveTo>
                  <a:lnTo>
                    <a:pt x="36" y="52"/>
                  </a:lnTo>
                  <a:lnTo>
                    <a:pt x="44" y="48"/>
                  </a:lnTo>
                  <a:lnTo>
                    <a:pt x="51" y="41"/>
                  </a:lnTo>
                  <a:lnTo>
                    <a:pt x="56" y="35"/>
                  </a:lnTo>
                  <a:lnTo>
                    <a:pt x="56" y="27"/>
                  </a:lnTo>
                  <a:lnTo>
                    <a:pt x="56" y="27"/>
                  </a:lnTo>
                  <a:lnTo>
                    <a:pt x="56" y="18"/>
                  </a:lnTo>
                  <a:lnTo>
                    <a:pt x="51" y="9"/>
                  </a:lnTo>
                  <a:lnTo>
                    <a:pt x="44" y="4"/>
                  </a:lnTo>
                  <a:lnTo>
                    <a:pt x="36" y="0"/>
                  </a:lnTo>
                  <a:lnTo>
                    <a:pt x="28" y="0"/>
                  </a:lnTo>
                  <a:lnTo>
                    <a:pt x="28" y="0"/>
                  </a:lnTo>
                  <a:lnTo>
                    <a:pt x="19" y="0"/>
                  </a:lnTo>
                  <a:lnTo>
                    <a:pt x="11" y="4"/>
                  </a:lnTo>
                  <a:lnTo>
                    <a:pt x="6" y="9"/>
                  </a:lnTo>
                  <a:lnTo>
                    <a:pt x="2" y="18"/>
                  </a:lnTo>
                  <a:lnTo>
                    <a:pt x="0" y="27"/>
                  </a:lnTo>
                  <a:lnTo>
                    <a:pt x="0" y="27"/>
                  </a:lnTo>
                  <a:lnTo>
                    <a:pt x="2" y="35"/>
                  </a:lnTo>
                  <a:lnTo>
                    <a:pt x="6" y="41"/>
                  </a:lnTo>
                  <a:lnTo>
                    <a:pt x="11" y="48"/>
                  </a:lnTo>
                  <a:lnTo>
                    <a:pt x="19" y="52"/>
                  </a:lnTo>
                  <a:lnTo>
                    <a:pt x="28" y="55"/>
                  </a:lnTo>
                  <a:lnTo>
                    <a:pt x="28" y="55"/>
                  </a:lnTo>
                </a:path>
              </a:pathLst>
            </a:custGeom>
            <a:solidFill>
              <a:srgbClr val="FFD80F"/>
            </a:solidFill>
            <a:ln w="9525" cap="rnd">
              <a:noFill/>
              <a:round/>
              <a:headEnd/>
              <a:tailEnd/>
            </a:ln>
            <a:effectLst/>
          </p:spPr>
          <p:txBody>
            <a:bodyPr/>
            <a:lstStyle/>
            <a:p>
              <a:pPr>
                <a:defRPr/>
              </a:pPr>
              <a:endParaRPr lang="en-US" dirty="0"/>
            </a:p>
          </p:txBody>
        </p:sp>
        <p:sp>
          <p:nvSpPr>
            <p:cNvPr id="291" name="Freeform 1315"/>
            <p:cNvSpPr>
              <a:spLocks/>
            </p:cNvSpPr>
            <p:nvPr/>
          </p:nvSpPr>
          <p:spPr bwMode="auto">
            <a:xfrm>
              <a:off x="2312" y="2614"/>
              <a:ext cx="50" cy="54"/>
            </a:xfrm>
            <a:custGeom>
              <a:avLst/>
              <a:gdLst/>
              <a:ahLst/>
              <a:cxnLst>
                <a:cxn ang="0">
                  <a:pos x="28" y="55"/>
                </a:cxn>
                <a:cxn ang="0">
                  <a:pos x="36" y="52"/>
                </a:cxn>
                <a:cxn ang="0">
                  <a:pos x="44" y="48"/>
                </a:cxn>
                <a:cxn ang="0">
                  <a:pos x="51" y="41"/>
                </a:cxn>
                <a:cxn ang="0">
                  <a:pos x="56" y="35"/>
                </a:cxn>
                <a:cxn ang="0">
                  <a:pos x="56" y="27"/>
                </a:cxn>
                <a:cxn ang="0">
                  <a:pos x="56" y="27"/>
                </a:cxn>
                <a:cxn ang="0">
                  <a:pos x="56" y="18"/>
                </a:cxn>
                <a:cxn ang="0">
                  <a:pos x="51" y="9"/>
                </a:cxn>
                <a:cxn ang="0">
                  <a:pos x="44" y="4"/>
                </a:cxn>
                <a:cxn ang="0">
                  <a:pos x="36" y="0"/>
                </a:cxn>
                <a:cxn ang="0">
                  <a:pos x="28" y="0"/>
                </a:cxn>
                <a:cxn ang="0">
                  <a:pos x="28" y="0"/>
                </a:cxn>
                <a:cxn ang="0">
                  <a:pos x="19" y="0"/>
                </a:cxn>
                <a:cxn ang="0">
                  <a:pos x="11" y="4"/>
                </a:cxn>
                <a:cxn ang="0">
                  <a:pos x="6" y="9"/>
                </a:cxn>
                <a:cxn ang="0">
                  <a:pos x="2" y="18"/>
                </a:cxn>
                <a:cxn ang="0">
                  <a:pos x="0" y="27"/>
                </a:cxn>
                <a:cxn ang="0">
                  <a:pos x="0" y="27"/>
                </a:cxn>
                <a:cxn ang="0">
                  <a:pos x="2" y="35"/>
                </a:cxn>
                <a:cxn ang="0">
                  <a:pos x="6" y="41"/>
                </a:cxn>
                <a:cxn ang="0">
                  <a:pos x="11" y="48"/>
                </a:cxn>
                <a:cxn ang="0">
                  <a:pos x="19" y="52"/>
                </a:cxn>
                <a:cxn ang="0">
                  <a:pos x="28" y="55"/>
                </a:cxn>
                <a:cxn ang="0">
                  <a:pos x="28" y="55"/>
                </a:cxn>
              </a:cxnLst>
              <a:rect l="0" t="0" r="r" b="b"/>
              <a:pathLst>
                <a:path w="57" h="56">
                  <a:moveTo>
                    <a:pt x="28" y="55"/>
                  </a:moveTo>
                  <a:lnTo>
                    <a:pt x="36" y="52"/>
                  </a:lnTo>
                  <a:lnTo>
                    <a:pt x="44" y="48"/>
                  </a:lnTo>
                  <a:lnTo>
                    <a:pt x="51" y="41"/>
                  </a:lnTo>
                  <a:lnTo>
                    <a:pt x="56" y="35"/>
                  </a:lnTo>
                  <a:lnTo>
                    <a:pt x="56" y="27"/>
                  </a:lnTo>
                  <a:lnTo>
                    <a:pt x="56" y="27"/>
                  </a:lnTo>
                  <a:lnTo>
                    <a:pt x="56" y="18"/>
                  </a:lnTo>
                  <a:lnTo>
                    <a:pt x="51" y="9"/>
                  </a:lnTo>
                  <a:lnTo>
                    <a:pt x="44" y="4"/>
                  </a:lnTo>
                  <a:lnTo>
                    <a:pt x="36" y="0"/>
                  </a:lnTo>
                  <a:lnTo>
                    <a:pt x="28" y="0"/>
                  </a:lnTo>
                  <a:lnTo>
                    <a:pt x="28" y="0"/>
                  </a:lnTo>
                  <a:lnTo>
                    <a:pt x="19" y="0"/>
                  </a:lnTo>
                  <a:lnTo>
                    <a:pt x="11" y="4"/>
                  </a:lnTo>
                  <a:lnTo>
                    <a:pt x="6" y="9"/>
                  </a:lnTo>
                  <a:lnTo>
                    <a:pt x="2" y="18"/>
                  </a:lnTo>
                  <a:lnTo>
                    <a:pt x="0" y="27"/>
                  </a:lnTo>
                  <a:lnTo>
                    <a:pt x="0" y="27"/>
                  </a:lnTo>
                  <a:lnTo>
                    <a:pt x="2" y="35"/>
                  </a:lnTo>
                  <a:lnTo>
                    <a:pt x="6" y="41"/>
                  </a:lnTo>
                  <a:lnTo>
                    <a:pt x="11" y="48"/>
                  </a:lnTo>
                  <a:lnTo>
                    <a:pt x="19" y="52"/>
                  </a:lnTo>
                  <a:lnTo>
                    <a:pt x="28" y="55"/>
                  </a:lnTo>
                  <a:lnTo>
                    <a:pt x="28" y="5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92" name="Freeform 1316"/>
            <p:cNvSpPr>
              <a:spLocks/>
            </p:cNvSpPr>
            <p:nvPr/>
          </p:nvSpPr>
          <p:spPr bwMode="auto">
            <a:xfrm>
              <a:off x="1979" y="1236"/>
              <a:ext cx="1842" cy="1247"/>
            </a:xfrm>
            <a:custGeom>
              <a:avLst/>
              <a:gdLst/>
              <a:ahLst/>
              <a:cxnLst>
                <a:cxn ang="0">
                  <a:pos x="711" y="297"/>
                </a:cxn>
                <a:cxn ang="0">
                  <a:pos x="455" y="455"/>
                </a:cxn>
                <a:cxn ang="0">
                  <a:pos x="296" y="711"/>
                </a:cxn>
                <a:cxn ang="0">
                  <a:pos x="262" y="921"/>
                </a:cxn>
                <a:cxn ang="0">
                  <a:pos x="267" y="994"/>
                </a:cxn>
                <a:cxn ang="0">
                  <a:pos x="278" y="1068"/>
                </a:cxn>
                <a:cxn ang="0">
                  <a:pos x="296" y="1135"/>
                </a:cxn>
                <a:cxn ang="0">
                  <a:pos x="303" y="1156"/>
                </a:cxn>
                <a:cxn ang="0">
                  <a:pos x="258" y="1140"/>
                </a:cxn>
                <a:cxn ang="0">
                  <a:pos x="195" y="1108"/>
                </a:cxn>
                <a:cxn ang="0">
                  <a:pos x="138" y="1074"/>
                </a:cxn>
                <a:cxn ang="0">
                  <a:pos x="130" y="1085"/>
                </a:cxn>
                <a:cxn ang="0">
                  <a:pos x="101" y="1133"/>
                </a:cxn>
                <a:cxn ang="0">
                  <a:pos x="69" y="1202"/>
                </a:cxn>
                <a:cxn ang="0">
                  <a:pos x="58" y="1249"/>
                </a:cxn>
                <a:cxn ang="0">
                  <a:pos x="29" y="1156"/>
                </a:cxn>
                <a:cxn ang="0">
                  <a:pos x="9" y="1057"/>
                </a:cxn>
                <a:cxn ang="0">
                  <a:pos x="0" y="956"/>
                </a:cxn>
                <a:cxn ang="0">
                  <a:pos x="9" y="771"/>
                </a:cxn>
                <a:cxn ang="0">
                  <a:pos x="177" y="377"/>
                </a:cxn>
                <a:cxn ang="0">
                  <a:pos x="497" y="101"/>
                </a:cxn>
                <a:cxn ang="0">
                  <a:pos x="920" y="0"/>
                </a:cxn>
                <a:cxn ang="0">
                  <a:pos x="1210" y="46"/>
                </a:cxn>
                <a:cxn ang="0">
                  <a:pos x="1571" y="269"/>
                </a:cxn>
                <a:cxn ang="0">
                  <a:pos x="1794" y="630"/>
                </a:cxn>
                <a:cxn ang="0">
                  <a:pos x="1841" y="921"/>
                </a:cxn>
                <a:cxn ang="0">
                  <a:pos x="1835" y="1024"/>
                </a:cxn>
                <a:cxn ang="0">
                  <a:pos x="1817" y="1122"/>
                </a:cxn>
                <a:cxn ang="0">
                  <a:pos x="1790" y="1220"/>
                </a:cxn>
                <a:cxn ang="0">
                  <a:pos x="1778" y="1225"/>
                </a:cxn>
                <a:cxn ang="0">
                  <a:pos x="1750" y="1154"/>
                </a:cxn>
                <a:cxn ang="0">
                  <a:pos x="1716" y="1098"/>
                </a:cxn>
                <a:cxn ang="0">
                  <a:pos x="1702" y="1074"/>
                </a:cxn>
                <a:cxn ang="0">
                  <a:pos x="1666" y="1098"/>
                </a:cxn>
                <a:cxn ang="0">
                  <a:pos x="1601" y="1129"/>
                </a:cxn>
                <a:cxn ang="0">
                  <a:pos x="1546" y="1152"/>
                </a:cxn>
                <a:cxn ang="0">
                  <a:pos x="1534" y="1158"/>
                </a:cxn>
                <a:cxn ang="0">
                  <a:pos x="1555" y="1089"/>
                </a:cxn>
                <a:cxn ang="0">
                  <a:pos x="1571" y="1020"/>
                </a:cxn>
                <a:cxn ang="0">
                  <a:pos x="1578" y="946"/>
                </a:cxn>
                <a:cxn ang="0">
                  <a:pos x="1569" y="813"/>
                </a:cxn>
                <a:cxn ang="0">
                  <a:pos x="1451" y="533"/>
                </a:cxn>
                <a:cxn ang="0">
                  <a:pos x="1221" y="337"/>
                </a:cxn>
                <a:cxn ang="0">
                  <a:pos x="920" y="264"/>
                </a:cxn>
              </a:cxnLst>
              <a:rect l="0" t="0" r="r" b="b"/>
              <a:pathLst>
                <a:path w="1842" h="1250">
                  <a:moveTo>
                    <a:pt x="920" y="264"/>
                  </a:moveTo>
                  <a:lnTo>
                    <a:pt x="812" y="271"/>
                  </a:lnTo>
                  <a:lnTo>
                    <a:pt x="711" y="297"/>
                  </a:lnTo>
                  <a:lnTo>
                    <a:pt x="616" y="337"/>
                  </a:lnTo>
                  <a:lnTo>
                    <a:pt x="531" y="389"/>
                  </a:lnTo>
                  <a:lnTo>
                    <a:pt x="455" y="455"/>
                  </a:lnTo>
                  <a:lnTo>
                    <a:pt x="389" y="533"/>
                  </a:lnTo>
                  <a:lnTo>
                    <a:pt x="336" y="619"/>
                  </a:lnTo>
                  <a:lnTo>
                    <a:pt x="296" y="711"/>
                  </a:lnTo>
                  <a:lnTo>
                    <a:pt x="271" y="813"/>
                  </a:lnTo>
                  <a:lnTo>
                    <a:pt x="262" y="921"/>
                  </a:lnTo>
                  <a:lnTo>
                    <a:pt x="262" y="921"/>
                  </a:lnTo>
                  <a:lnTo>
                    <a:pt x="262" y="946"/>
                  </a:lnTo>
                  <a:lnTo>
                    <a:pt x="262" y="971"/>
                  </a:lnTo>
                  <a:lnTo>
                    <a:pt x="267" y="994"/>
                  </a:lnTo>
                  <a:lnTo>
                    <a:pt x="269" y="1020"/>
                  </a:lnTo>
                  <a:lnTo>
                    <a:pt x="273" y="1043"/>
                  </a:lnTo>
                  <a:lnTo>
                    <a:pt x="278" y="1068"/>
                  </a:lnTo>
                  <a:lnTo>
                    <a:pt x="283" y="1089"/>
                  </a:lnTo>
                  <a:lnTo>
                    <a:pt x="290" y="1112"/>
                  </a:lnTo>
                  <a:lnTo>
                    <a:pt x="296" y="1135"/>
                  </a:lnTo>
                  <a:lnTo>
                    <a:pt x="305" y="1158"/>
                  </a:lnTo>
                  <a:lnTo>
                    <a:pt x="305" y="1158"/>
                  </a:lnTo>
                  <a:lnTo>
                    <a:pt x="303" y="1156"/>
                  </a:lnTo>
                  <a:lnTo>
                    <a:pt x="292" y="1152"/>
                  </a:lnTo>
                  <a:lnTo>
                    <a:pt x="278" y="1146"/>
                  </a:lnTo>
                  <a:lnTo>
                    <a:pt x="258" y="1140"/>
                  </a:lnTo>
                  <a:lnTo>
                    <a:pt x="237" y="1129"/>
                  </a:lnTo>
                  <a:lnTo>
                    <a:pt x="216" y="1119"/>
                  </a:lnTo>
                  <a:lnTo>
                    <a:pt x="195" y="1108"/>
                  </a:lnTo>
                  <a:lnTo>
                    <a:pt x="172" y="1098"/>
                  </a:lnTo>
                  <a:lnTo>
                    <a:pt x="153" y="1085"/>
                  </a:lnTo>
                  <a:lnTo>
                    <a:pt x="138" y="1074"/>
                  </a:lnTo>
                  <a:lnTo>
                    <a:pt x="138" y="1074"/>
                  </a:lnTo>
                  <a:lnTo>
                    <a:pt x="136" y="1076"/>
                  </a:lnTo>
                  <a:lnTo>
                    <a:pt x="130" y="1085"/>
                  </a:lnTo>
                  <a:lnTo>
                    <a:pt x="122" y="1098"/>
                  </a:lnTo>
                  <a:lnTo>
                    <a:pt x="111" y="1114"/>
                  </a:lnTo>
                  <a:lnTo>
                    <a:pt x="101" y="1133"/>
                  </a:lnTo>
                  <a:lnTo>
                    <a:pt x="87" y="1154"/>
                  </a:lnTo>
                  <a:lnTo>
                    <a:pt x="78" y="1179"/>
                  </a:lnTo>
                  <a:lnTo>
                    <a:pt x="69" y="1202"/>
                  </a:lnTo>
                  <a:lnTo>
                    <a:pt x="62" y="1225"/>
                  </a:lnTo>
                  <a:lnTo>
                    <a:pt x="58" y="1249"/>
                  </a:lnTo>
                  <a:lnTo>
                    <a:pt x="58" y="1249"/>
                  </a:lnTo>
                  <a:lnTo>
                    <a:pt x="48" y="1220"/>
                  </a:lnTo>
                  <a:lnTo>
                    <a:pt x="37" y="1188"/>
                  </a:lnTo>
                  <a:lnTo>
                    <a:pt x="29" y="1156"/>
                  </a:lnTo>
                  <a:lnTo>
                    <a:pt x="20" y="1122"/>
                  </a:lnTo>
                  <a:lnTo>
                    <a:pt x="14" y="1091"/>
                  </a:lnTo>
                  <a:lnTo>
                    <a:pt x="9" y="1057"/>
                  </a:lnTo>
                  <a:lnTo>
                    <a:pt x="4" y="1024"/>
                  </a:lnTo>
                  <a:lnTo>
                    <a:pt x="2" y="990"/>
                  </a:lnTo>
                  <a:lnTo>
                    <a:pt x="0" y="956"/>
                  </a:lnTo>
                  <a:lnTo>
                    <a:pt x="0" y="921"/>
                  </a:lnTo>
                  <a:lnTo>
                    <a:pt x="0" y="921"/>
                  </a:lnTo>
                  <a:lnTo>
                    <a:pt x="9" y="771"/>
                  </a:lnTo>
                  <a:lnTo>
                    <a:pt x="46" y="630"/>
                  </a:lnTo>
                  <a:lnTo>
                    <a:pt x="101" y="497"/>
                  </a:lnTo>
                  <a:lnTo>
                    <a:pt x="177" y="377"/>
                  </a:lnTo>
                  <a:lnTo>
                    <a:pt x="269" y="269"/>
                  </a:lnTo>
                  <a:lnTo>
                    <a:pt x="377" y="177"/>
                  </a:lnTo>
                  <a:lnTo>
                    <a:pt x="497" y="101"/>
                  </a:lnTo>
                  <a:lnTo>
                    <a:pt x="630" y="46"/>
                  </a:lnTo>
                  <a:lnTo>
                    <a:pt x="770" y="11"/>
                  </a:lnTo>
                  <a:lnTo>
                    <a:pt x="920" y="0"/>
                  </a:lnTo>
                  <a:lnTo>
                    <a:pt x="920" y="0"/>
                  </a:lnTo>
                  <a:lnTo>
                    <a:pt x="1070" y="11"/>
                  </a:lnTo>
                  <a:lnTo>
                    <a:pt x="1210" y="46"/>
                  </a:lnTo>
                  <a:lnTo>
                    <a:pt x="1343" y="101"/>
                  </a:lnTo>
                  <a:lnTo>
                    <a:pt x="1463" y="177"/>
                  </a:lnTo>
                  <a:lnTo>
                    <a:pt x="1571" y="269"/>
                  </a:lnTo>
                  <a:lnTo>
                    <a:pt x="1661" y="377"/>
                  </a:lnTo>
                  <a:lnTo>
                    <a:pt x="1737" y="497"/>
                  </a:lnTo>
                  <a:lnTo>
                    <a:pt x="1794" y="630"/>
                  </a:lnTo>
                  <a:lnTo>
                    <a:pt x="1828" y="771"/>
                  </a:lnTo>
                  <a:lnTo>
                    <a:pt x="1841" y="921"/>
                  </a:lnTo>
                  <a:lnTo>
                    <a:pt x="1841" y="921"/>
                  </a:lnTo>
                  <a:lnTo>
                    <a:pt x="1841" y="956"/>
                  </a:lnTo>
                  <a:lnTo>
                    <a:pt x="1838" y="990"/>
                  </a:lnTo>
                  <a:lnTo>
                    <a:pt x="1835" y="1024"/>
                  </a:lnTo>
                  <a:lnTo>
                    <a:pt x="1831" y="1057"/>
                  </a:lnTo>
                  <a:lnTo>
                    <a:pt x="1824" y="1091"/>
                  </a:lnTo>
                  <a:lnTo>
                    <a:pt x="1817" y="1122"/>
                  </a:lnTo>
                  <a:lnTo>
                    <a:pt x="1811" y="1156"/>
                  </a:lnTo>
                  <a:lnTo>
                    <a:pt x="1801" y="1188"/>
                  </a:lnTo>
                  <a:lnTo>
                    <a:pt x="1790" y="1220"/>
                  </a:lnTo>
                  <a:lnTo>
                    <a:pt x="1780" y="1249"/>
                  </a:lnTo>
                  <a:lnTo>
                    <a:pt x="1780" y="1249"/>
                  </a:lnTo>
                  <a:lnTo>
                    <a:pt x="1778" y="1225"/>
                  </a:lnTo>
                  <a:lnTo>
                    <a:pt x="1771" y="1202"/>
                  </a:lnTo>
                  <a:lnTo>
                    <a:pt x="1760" y="1179"/>
                  </a:lnTo>
                  <a:lnTo>
                    <a:pt x="1750" y="1154"/>
                  </a:lnTo>
                  <a:lnTo>
                    <a:pt x="1739" y="1133"/>
                  </a:lnTo>
                  <a:lnTo>
                    <a:pt x="1727" y="1114"/>
                  </a:lnTo>
                  <a:lnTo>
                    <a:pt x="1716" y="1098"/>
                  </a:lnTo>
                  <a:lnTo>
                    <a:pt x="1709" y="1085"/>
                  </a:lnTo>
                  <a:lnTo>
                    <a:pt x="1704" y="1076"/>
                  </a:lnTo>
                  <a:lnTo>
                    <a:pt x="1702" y="1074"/>
                  </a:lnTo>
                  <a:lnTo>
                    <a:pt x="1702" y="1074"/>
                  </a:lnTo>
                  <a:lnTo>
                    <a:pt x="1684" y="1085"/>
                  </a:lnTo>
                  <a:lnTo>
                    <a:pt x="1666" y="1098"/>
                  </a:lnTo>
                  <a:lnTo>
                    <a:pt x="1645" y="1108"/>
                  </a:lnTo>
                  <a:lnTo>
                    <a:pt x="1624" y="1119"/>
                  </a:lnTo>
                  <a:lnTo>
                    <a:pt x="1601" y="1129"/>
                  </a:lnTo>
                  <a:lnTo>
                    <a:pt x="1580" y="1140"/>
                  </a:lnTo>
                  <a:lnTo>
                    <a:pt x="1560" y="1146"/>
                  </a:lnTo>
                  <a:lnTo>
                    <a:pt x="1546" y="1152"/>
                  </a:lnTo>
                  <a:lnTo>
                    <a:pt x="1537" y="1156"/>
                  </a:lnTo>
                  <a:lnTo>
                    <a:pt x="1534" y="1158"/>
                  </a:lnTo>
                  <a:lnTo>
                    <a:pt x="1534" y="1158"/>
                  </a:lnTo>
                  <a:lnTo>
                    <a:pt x="1541" y="1135"/>
                  </a:lnTo>
                  <a:lnTo>
                    <a:pt x="1550" y="1112"/>
                  </a:lnTo>
                  <a:lnTo>
                    <a:pt x="1555" y="1089"/>
                  </a:lnTo>
                  <a:lnTo>
                    <a:pt x="1560" y="1068"/>
                  </a:lnTo>
                  <a:lnTo>
                    <a:pt x="1567" y="1043"/>
                  </a:lnTo>
                  <a:lnTo>
                    <a:pt x="1571" y="1020"/>
                  </a:lnTo>
                  <a:lnTo>
                    <a:pt x="1573" y="994"/>
                  </a:lnTo>
                  <a:lnTo>
                    <a:pt x="1575" y="971"/>
                  </a:lnTo>
                  <a:lnTo>
                    <a:pt x="1578" y="946"/>
                  </a:lnTo>
                  <a:lnTo>
                    <a:pt x="1578" y="921"/>
                  </a:lnTo>
                  <a:lnTo>
                    <a:pt x="1578" y="921"/>
                  </a:lnTo>
                  <a:lnTo>
                    <a:pt x="1569" y="813"/>
                  </a:lnTo>
                  <a:lnTo>
                    <a:pt x="1544" y="711"/>
                  </a:lnTo>
                  <a:lnTo>
                    <a:pt x="1504" y="619"/>
                  </a:lnTo>
                  <a:lnTo>
                    <a:pt x="1451" y="533"/>
                  </a:lnTo>
                  <a:lnTo>
                    <a:pt x="1384" y="455"/>
                  </a:lnTo>
                  <a:lnTo>
                    <a:pt x="1308" y="389"/>
                  </a:lnTo>
                  <a:lnTo>
                    <a:pt x="1221" y="337"/>
                  </a:lnTo>
                  <a:lnTo>
                    <a:pt x="1127" y="297"/>
                  </a:lnTo>
                  <a:lnTo>
                    <a:pt x="1026" y="271"/>
                  </a:lnTo>
                  <a:lnTo>
                    <a:pt x="920" y="264"/>
                  </a:lnTo>
                  <a:lnTo>
                    <a:pt x="920" y="264"/>
                  </a:lnTo>
                </a:path>
              </a:pathLst>
            </a:custGeom>
            <a:solidFill>
              <a:srgbClr val="FFD80F"/>
            </a:solidFill>
            <a:ln w="9525" cap="rnd">
              <a:noFill/>
              <a:round/>
              <a:headEnd/>
              <a:tailEnd/>
            </a:ln>
            <a:effectLst/>
          </p:spPr>
          <p:txBody>
            <a:bodyPr/>
            <a:lstStyle/>
            <a:p>
              <a:pPr>
                <a:defRPr/>
              </a:pPr>
              <a:endParaRPr lang="en-US" dirty="0"/>
            </a:p>
          </p:txBody>
        </p:sp>
        <p:sp>
          <p:nvSpPr>
            <p:cNvPr id="293" name="Freeform 1317"/>
            <p:cNvSpPr>
              <a:spLocks/>
            </p:cNvSpPr>
            <p:nvPr/>
          </p:nvSpPr>
          <p:spPr bwMode="auto">
            <a:xfrm>
              <a:off x="1979" y="1236"/>
              <a:ext cx="1842" cy="1247"/>
            </a:xfrm>
            <a:custGeom>
              <a:avLst/>
              <a:gdLst/>
              <a:ahLst/>
              <a:cxnLst>
                <a:cxn ang="0">
                  <a:pos x="711" y="297"/>
                </a:cxn>
                <a:cxn ang="0">
                  <a:pos x="455" y="455"/>
                </a:cxn>
                <a:cxn ang="0">
                  <a:pos x="296" y="711"/>
                </a:cxn>
                <a:cxn ang="0">
                  <a:pos x="262" y="921"/>
                </a:cxn>
                <a:cxn ang="0">
                  <a:pos x="267" y="994"/>
                </a:cxn>
                <a:cxn ang="0">
                  <a:pos x="278" y="1068"/>
                </a:cxn>
                <a:cxn ang="0">
                  <a:pos x="296" y="1135"/>
                </a:cxn>
                <a:cxn ang="0">
                  <a:pos x="303" y="1156"/>
                </a:cxn>
                <a:cxn ang="0">
                  <a:pos x="258" y="1140"/>
                </a:cxn>
                <a:cxn ang="0">
                  <a:pos x="195" y="1108"/>
                </a:cxn>
                <a:cxn ang="0">
                  <a:pos x="138" y="1074"/>
                </a:cxn>
                <a:cxn ang="0">
                  <a:pos x="130" y="1085"/>
                </a:cxn>
                <a:cxn ang="0">
                  <a:pos x="101" y="1133"/>
                </a:cxn>
                <a:cxn ang="0">
                  <a:pos x="69" y="1202"/>
                </a:cxn>
                <a:cxn ang="0">
                  <a:pos x="58" y="1249"/>
                </a:cxn>
                <a:cxn ang="0">
                  <a:pos x="29" y="1156"/>
                </a:cxn>
                <a:cxn ang="0">
                  <a:pos x="9" y="1057"/>
                </a:cxn>
                <a:cxn ang="0">
                  <a:pos x="0" y="956"/>
                </a:cxn>
                <a:cxn ang="0">
                  <a:pos x="9" y="771"/>
                </a:cxn>
                <a:cxn ang="0">
                  <a:pos x="177" y="377"/>
                </a:cxn>
                <a:cxn ang="0">
                  <a:pos x="497" y="101"/>
                </a:cxn>
                <a:cxn ang="0">
                  <a:pos x="920" y="0"/>
                </a:cxn>
                <a:cxn ang="0">
                  <a:pos x="1210" y="46"/>
                </a:cxn>
                <a:cxn ang="0">
                  <a:pos x="1571" y="269"/>
                </a:cxn>
                <a:cxn ang="0">
                  <a:pos x="1794" y="630"/>
                </a:cxn>
                <a:cxn ang="0">
                  <a:pos x="1841" y="921"/>
                </a:cxn>
                <a:cxn ang="0">
                  <a:pos x="1835" y="1024"/>
                </a:cxn>
                <a:cxn ang="0">
                  <a:pos x="1817" y="1122"/>
                </a:cxn>
                <a:cxn ang="0">
                  <a:pos x="1790" y="1220"/>
                </a:cxn>
                <a:cxn ang="0">
                  <a:pos x="1778" y="1225"/>
                </a:cxn>
                <a:cxn ang="0">
                  <a:pos x="1750" y="1154"/>
                </a:cxn>
                <a:cxn ang="0">
                  <a:pos x="1716" y="1098"/>
                </a:cxn>
                <a:cxn ang="0">
                  <a:pos x="1702" y="1074"/>
                </a:cxn>
                <a:cxn ang="0">
                  <a:pos x="1666" y="1098"/>
                </a:cxn>
                <a:cxn ang="0">
                  <a:pos x="1601" y="1129"/>
                </a:cxn>
                <a:cxn ang="0">
                  <a:pos x="1546" y="1152"/>
                </a:cxn>
                <a:cxn ang="0">
                  <a:pos x="1534" y="1158"/>
                </a:cxn>
                <a:cxn ang="0">
                  <a:pos x="1555" y="1089"/>
                </a:cxn>
                <a:cxn ang="0">
                  <a:pos x="1571" y="1020"/>
                </a:cxn>
                <a:cxn ang="0">
                  <a:pos x="1578" y="946"/>
                </a:cxn>
                <a:cxn ang="0">
                  <a:pos x="1569" y="813"/>
                </a:cxn>
                <a:cxn ang="0">
                  <a:pos x="1451" y="533"/>
                </a:cxn>
                <a:cxn ang="0">
                  <a:pos x="1221" y="337"/>
                </a:cxn>
                <a:cxn ang="0">
                  <a:pos x="920" y="264"/>
                </a:cxn>
              </a:cxnLst>
              <a:rect l="0" t="0" r="r" b="b"/>
              <a:pathLst>
                <a:path w="1842" h="1250">
                  <a:moveTo>
                    <a:pt x="920" y="264"/>
                  </a:moveTo>
                  <a:lnTo>
                    <a:pt x="812" y="271"/>
                  </a:lnTo>
                  <a:lnTo>
                    <a:pt x="711" y="297"/>
                  </a:lnTo>
                  <a:lnTo>
                    <a:pt x="616" y="337"/>
                  </a:lnTo>
                  <a:lnTo>
                    <a:pt x="531" y="389"/>
                  </a:lnTo>
                  <a:lnTo>
                    <a:pt x="455" y="455"/>
                  </a:lnTo>
                  <a:lnTo>
                    <a:pt x="389" y="533"/>
                  </a:lnTo>
                  <a:lnTo>
                    <a:pt x="336" y="619"/>
                  </a:lnTo>
                  <a:lnTo>
                    <a:pt x="296" y="711"/>
                  </a:lnTo>
                  <a:lnTo>
                    <a:pt x="271" y="813"/>
                  </a:lnTo>
                  <a:lnTo>
                    <a:pt x="262" y="921"/>
                  </a:lnTo>
                  <a:lnTo>
                    <a:pt x="262" y="921"/>
                  </a:lnTo>
                  <a:lnTo>
                    <a:pt x="262" y="946"/>
                  </a:lnTo>
                  <a:lnTo>
                    <a:pt x="262" y="971"/>
                  </a:lnTo>
                  <a:lnTo>
                    <a:pt x="267" y="994"/>
                  </a:lnTo>
                  <a:lnTo>
                    <a:pt x="269" y="1020"/>
                  </a:lnTo>
                  <a:lnTo>
                    <a:pt x="273" y="1043"/>
                  </a:lnTo>
                  <a:lnTo>
                    <a:pt x="278" y="1068"/>
                  </a:lnTo>
                  <a:lnTo>
                    <a:pt x="283" y="1089"/>
                  </a:lnTo>
                  <a:lnTo>
                    <a:pt x="290" y="1112"/>
                  </a:lnTo>
                  <a:lnTo>
                    <a:pt x="296" y="1135"/>
                  </a:lnTo>
                  <a:lnTo>
                    <a:pt x="305" y="1158"/>
                  </a:lnTo>
                  <a:lnTo>
                    <a:pt x="305" y="1158"/>
                  </a:lnTo>
                  <a:lnTo>
                    <a:pt x="303" y="1156"/>
                  </a:lnTo>
                  <a:lnTo>
                    <a:pt x="292" y="1152"/>
                  </a:lnTo>
                  <a:lnTo>
                    <a:pt x="278" y="1146"/>
                  </a:lnTo>
                  <a:lnTo>
                    <a:pt x="258" y="1140"/>
                  </a:lnTo>
                  <a:lnTo>
                    <a:pt x="237" y="1129"/>
                  </a:lnTo>
                  <a:lnTo>
                    <a:pt x="216" y="1119"/>
                  </a:lnTo>
                  <a:lnTo>
                    <a:pt x="195" y="1108"/>
                  </a:lnTo>
                  <a:lnTo>
                    <a:pt x="172" y="1098"/>
                  </a:lnTo>
                  <a:lnTo>
                    <a:pt x="153" y="1085"/>
                  </a:lnTo>
                  <a:lnTo>
                    <a:pt x="138" y="1074"/>
                  </a:lnTo>
                  <a:lnTo>
                    <a:pt x="138" y="1074"/>
                  </a:lnTo>
                  <a:lnTo>
                    <a:pt x="136" y="1076"/>
                  </a:lnTo>
                  <a:lnTo>
                    <a:pt x="130" y="1085"/>
                  </a:lnTo>
                  <a:lnTo>
                    <a:pt x="122" y="1098"/>
                  </a:lnTo>
                  <a:lnTo>
                    <a:pt x="111" y="1114"/>
                  </a:lnTo>
                  <a:lnTo>
                    <a:pt x="101" y="1133"/>
                  </a:lnTo>
                  <a:lnTo>
                    <a:pt x="87" y="1154"/>
                  </a:lnTo>
                  <a:lnTo>
                    <a:pt x="78" y="1179"/>
                  </a:lnTo>
                  <a:lnTo>
                    <a:pt x="69" y="1202"/>
                  </a:lnTo>
                  <a:lnTo>
                    <a:pt x="62" y="1225"/>
                  </a:lnTo>
                  <a:lnTo>
                    <a:pt x="58" y="1249"/>
                  </a:lnTo>
                  <a:lnTo>
                    <a:pt x="58" y="1249"/>
                  </a:lnTo>
                  <a:lnTo>
                    <a:pt x="48" y="1220"/>
                  </a:lnTo>
                  <a:lnTo>
                    <a:pt x="37" y="1188"/>
                  </a:lnTo>
                  <a:lnTo>
                    <a:pt x="29" y="1156"/>
                  </a:lnTo>
                  <a:lnTo>
                    <a:pt x="20" y="1122"/>
                  </a:lnTo>
                  <a:lnTo>
                    <a:pt x="14" y="1091"/>
                  </a:lnTo>
                  <a:lnTo>
                    <a:pt x="9" y="1057"/>
                  </a:lnTo>
                  <a:lnTo>
                    <a:pt x="4" y="1024"/>
                  </a:lnTo>
                  <a:lnTo>
                    <a:pt x="2" y="990"/>
                  </a:lnTo>
                  <a:lnTo>
                    <a:pt x="0" y="956"/>
                  </a:lnTo>
                  <a:lnTo>
                    <a:pt x="0" y="921"/>
                  </a:lnTo>
                  <a:lnTo>
                    <a:pt x="0" y="921"/>
                  </a:lnTo>
                  <a:lnTo>
                    <a:pt x="9" y="771"/>
                  </a:lnTo>
                  <a:lnTo>
                    <a:pt x="46" y="630"/>
                  </a:lnTo>
                  <a:lnTo>
                    <a:pt x="101" y="497"/>
                  </a:lnTo>
                  <a:lnTo>
                    <a:pt x="177" y="377"/>
                  </a:lnTo>
                  <a:lnTo>
                    <a:pt x="269" y="269"/>
                  </a:lnTo>
                  <a:lnTo>
                    <a:pt x="377" y="177"/>
                  </a:lnTo>
                  <a:lnTo>
                    <a:pt x="497" y="101"/>
                  </a:lnTo>
                  <a:lnTo>
                    <a:pt x="630" y="46"/>
                  </a:lnTo>
                  <a:lnTo>
                    <a:pt x="770" y="11"/>
                  </a:lnTo>
                  <a:lnTo>
                    <a:pt x="920" y="0"/>
                  </a:lnTo>
                  <a:lnTo>
                    <a:pt x="920" y="0"/>
                  </a:lnTo>
                  <a:lnTo>
                    <a:pt x="1070" y="11"/>
                  </a:lnTo>
                  <a:lnTo>
                    <a:pt x="1210" y="46"/>
                  </a:lnTo>
                  <a:lnTo>
                    <a:pt x="1343" y="101"/>
                  </a:lnTo>
                  <a:lnTo>
                    <a:pt x="1463" y="177"/>
                  </a:lnTo>
                  <a:lnTo>
                    <a:pt x="1571" y="269"/>
                  </a:lnTo>
                  <a:lnTo>
                    <a:pt x="1661" y="377"/>
                  </a:lnTo>
                  <a:lnTo>
                    <a:pt x="1737" y="497"/>
                  </a:lnTo>
                  <a:lnTo>
                    <a:pt x="1794" y="630"/>
                  </a:lnTo>
                  <a:lnTo>
                    <a:pt x="1828" y="771"/>
                  </a:lnTo>
                  <a:lnTo>
                    <a:pt x="1841" y="921"/>
                  </a:lnTo>
                  <a:lnTo>
                    <a:pt x="1841" y="921"/>
                  </a:lnTo>
                  <a:lnTo>
                    <a:pt x="1841" y="956"/>
                  </a:lnTo>
                  <a:lnTo>
                    <a:pt x="1838" y="990"/>
                  </a:lnTo>
                  <a:lnTo>
                    <a:pt x="1835" y="1024"/>
                  </a:lnTo>
                  <a:lnTo>
                    <a:pt x="1831" y="1057"/>
                  </a:lnTo>
                  <a:lnTo>
                    <a:pt x="1824" y="1091"/>
                  </a:lnTo>
                  <a:lnTo>
                    <a:pt x="1817" y="1122"/>
                  </a:lnTo>
                  <a:lnTo>
                    <a:pt x="1811" y="1156"/>
                  </a:lnTo>
                  <a:lnTo>
                    <a:pt x="1801" y="1188"/>
                  </a:lnTo>
                  <a:lnTo>
                    <a:pt x="1790" y="1220"/>
                  </a:lnTo>
                  <a:lnTo>
                    <a:pt x="1780" y="1249"/>
                  </a:lnTo>
                  <a:lnTo>
                    <a:pt x="1780" y="1249"/>
                  </a:lnTo>
                  <a:lnTo>
                    <a:pt x="1778" y="1225"/>
                  </a:lnTo>
                  <a:lnTo>
                    <a:pt x="1771" y="1202"/>
                  </a:lnTo>
                  <a:lnTo>
                    <a:pt x="1760" y="1179"/>
                  </a:lnTo>
                  <a:lnTo>
                    <a:pt x="1750" y="1154"/>
                  </a:lnTo>
                  <a:lnTo>
                    <a:pt x="1739" y="1133"/>
                  </a:lnTo>
                  <a:lnTo>
                    <a:pt x="1727" y="1114"/>
                  </a:lnTo>
                  <a:lnTo>
                    <a:pt x="1716" y="1098"/>
                  </a:lnTo>
                  <a:lnTo>
                    <a:pt x="1709" y="1085"/>
                  </a:lnTo>
                  <a:lnTo>
                    <a:pt x="1704" y="1076"/>
                  </a:lnTo>
                  <a:lnTo>
                    <a:pt x="1702" y="1074"/>
                  </a:lnTo>
                  <a:lnTo>
                    <a:pt x="1702" y="1074"/>
                  </a:lnTo>
                  <a:lnTo>
                    <a:pt x="1684" y="1085"/>
                  </a:lnTo>
                  <a:lnTo>
                    <a:pt x="1666" y="1098"/>
                  </a:lnTo>
                  <a:lnTo>
                    <a:pt x="1645" y="1108"/>
                  </a:lnTo>
                  <a:lnTo>
                    <a:pt x="1624" y="1119"/>
                  </a:lnTo>
                  <a:lnTo>
                    <a:pt x="1601" y="1129"/>
                  </a:lnTo>
                  <a:lnTo>
                    <a:pt x="1580" y="1140"/>
                  </a:lnTo>
                  <a:lnTo>
                    <a:pt x="1560" y="1146"/>
                  </a:lnTo>
                  <a:lnTo>
                    <a:pt x="1546" y="1152"/>
                  </a:lnTo>
                  <a:lnTo>
                    <a:pt x="1537" y="1156"/>
                  </a:lnTo>
                  <a:lnTo>
                    <a:pt x="1534" y="1158"/>
                  </a:lnTo>
                  <a:lnTo>
                    <a:pt x="1534" y="1158"/>
                  </a:lnTo>
                  <a:lnTo>
                    <a:pt x="1541" y="1135"/>
                  </a:lnTo>
                  <a:lnTo>
                    <a:pt x="1550" y="1112"/>
                  </a:lnTo>
                  <a:lnTo>
                    <a:pt x="1555" y="1089"/>
                  </a:lnTo>
                  <a:lnTo>
                    <a:pt x="1560" y="1068"/>
                  </a:lnTo>
                  <a:lnTo>
                    <a:pt x="1567" y="1043"/>
                  </a:lnTo>
                  <a:lnTo>
                    <a:pt x="1571" y="1020"/>
                  </a:lnTo>
                  <a:lnTo>
                    <a:pt x="1573" y="994"/>
                  </a:lnTo>
                  <a:lnTo>
                    <a:pt x="1575" y="971"/>
                  </a:lnTo>
                  <a:lnTo>
                    <a:pt x="1578" y="946"/>
                  </a:lnTo>
                  <a:lnTo>
                    <a:pt x="1578" y="921"/>
                  </a:lnTo>
                  <a:lnTo>
                    <a:pt x="1578" y="921"/>
                  </a:lnTo>
                  <a:lnTo>
                    <a:pt x="1569" y="813"/>
                  </a:lnTo>
                  <a:lnTo>
                    <a:pt x="1544" y="711"/>
                  </a:lnTo>
                  <a:lnTo>
                    <a:pt x="1504" y="619"/>
                  </a:lnTo>
                  <a:lnTo>
                    <a:pt x="1451" y="533"/>
                  </a:lnTo>
                  <a:lnTo>
                    <a:pt x="1384" y="455"/>
                  </a:lnTo>
                  <a:lnTo>
                    <a:pt x="1308" y="389"/>
                  </a:lnTo>
                  <a:lnTo>
                    <a:pt x="1221" y="337"/>
                  </a:lnTo>
                  <a:lnTo>
                    <a:pt x="1127" y="297"/>
                  </a:lnTo>
                  <a:lnTo>
                    <a:pt x="1026" y="271"/>
                  </a:lnTo>
                  <a:lnTo>
                    <a:pt x="920" y="264"/>
                  </a:lnTo>
                  <a:lnTo>
                    <a:pt x="920" y="26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94" name="Freeform 1318"/>
            <p:cNvSpPr>
              <a:spLocks/>
            </p:cNvSpPr>
            <p:nvPr/>
          </p:nvSpPr>
          <p:spPr bwMode="auto">
            <a:xfrm>
              <a:off x="2013" y="1274"/>
              <a:ext cx="1523" cy="948"/>
            </a:xfrm>
            <a:custGeom>
              <a:avLst/>
              <a:gdLst/>
              <a:ahLst/>
              <a:cxnLst>
                <a:cxn ang="0">
                  <a:pos x="10" y="727"/>
                </a:cxn>
                <a:cxn ang="0">
                  <a:pos x="98" y="460"/>
                </a:cxn>
                <a:cxn ang="0">
                  <a:pos x="263" y="246"/>
                </a:cxn>
                <a:cxn ang="0">
                  <a:pos x="489" y="92"/>
                </a:cxn>
                <a:cxn ang="0">
                  <a:pos x="761" y="10"/>
                </a:cxn>
                <a:cxn ang="0">
                  <a:pos x="910" y="0"/>
                </a:cxn>
                <a:cxn ang="0">
                  <a:pos x="1043" y="8"/>
                </a:cxn>
                <a:cxn ang="0">
                  <a:pos x="1161" y="34"/>
                </a:cxn>
                <a:cxn ang="0">
                  <a:pos x="1269" y="75"/>
                </a:cxn>
                <a:cxn ang="0">
                  <a:pos x="1372" y="134"/>
                </a:cxn>
                <a:cxn ang="0">
                  <a:pos x="1471" y="210"/>
                </a:cxn>
                <a:cxn ang="0">
                  <a:pos x="1496" y="233"/>
                </a:cxn>
                <a:cxn ang="0">
                  <a:pos x="1522" y="271"/>
                </a:cxn>
                <a:cxn ang="0">
                  <a:pos x="1504" y="290"/>
                </a:cxn>
                <a:cxn ang="0">
                  <a:pos x="1443" y="290"/>
                </a:cxn>
                <a:cxn ang="0">
                  <a:pos x="1333" y="262"/>
                </a:cxn>
                <a:cxn ang="0">
                  <a:pos x="1260" y="239"/>
                </a:cxn>
                <a:cxn ang="0">
                  <a:pos x="1094" y="200"/>
                </a:cxn>
                <a:cxn ang="0">
                  <a:pos x="919" y="186"/>
                </a:cxn>
                <a:cxn ang="0">
                  <a:pos x="744" y="207"/>
                </a:cxn>
                <a:cxn ang="0">
                  <a:pos x="581" y="258"/>
                </a:cxn>
                <a:cxn ang="0">
                  <a:pos x="445" y="347"/>
                </a:cxn>
                <a:cxn ang="0">
                  <a:pos x="390" y="398"/>
                </a:cxn>
                <a:cxn ang="0">
                  <a:pos x="310" y="488"/>
                </a:cxn>
                <a:cxn ang="0">
                  <a:pos x="263" y="570"/>
                </a:cxn>
                <a:cxn ang="0">
                  <a:pos x="232" y="654"/>
                </a:cxn>
                <a:cxn ang="0">
                  <a:pos x="206" y="745"/>
                </a:cxn>
                <a:cxn ang="0">
                  <a:pos x="192" y="797"/>
                </a:cxn>
                <a:cxn ang="0">
                  <a:pos x="147" y="886"/>
                </a:cxn>
                <a:cxn ang="0">
                  <a:pos x="98" y="936"/>
                </a:cxn>
                <a:cxn ang="0">
                  <a:pos x="50" y="949"/>
                </a:cxn>
                <a:cxn ang="0">
                  <a:pos x="15" y="928"/>
                </a:cxn>
                <a:cxn ang="0">
                  <a:pos x="0" y="875"/>
                </a:cxn>
              </a:cxnLst>
              <a:rect l="0" t="0" r="r" b="b"/>
              <a:pathLst>
                <a:path w="1523" h="950">
                  <a:moveTo>
                    <a:pt x="0" y="875"/>
                  </a:moveTo>
                  <a:lnTo>
                    <a:pt x="10" y="727"/>
                  </a:lnTo>
                  <a:lnTo>
                    <a:pt x="47" y="589"/>
                  </a:lnTo>
                  <a:lnTo>
                    <a:pt x="98" y="460"/>
                  </a:lnTo>
                  <a:lnTo>
                    <a:pt x="172" y="347"/>
                  </a:lnTo>
                  <a:lnTo>
                    <a:pt x="263" y="246"/>
                  </a:lnTo>
                  <a:lnTo>
                    <a:pt x="369" y="159"/>
                  </a:lnTo>
                  <a:lnTo>
                    <a:pt x="489" y="92"/>
                  </a:lnTo>
                  <a:lnTo>
                    <a:pt x="620" y="41"/>
                  </a:lnTo>
                  <a:lnTo>
                    <a:pt x="761" y="10"/>
                  </a:lnTo>
                  <a:lnTo>
                    <a:pt x="910" y="0"/>
                  </a:lnTo>
                  <a:lnTo>
                    <a:pt x="910" y="0"/>
                  </a:lnTo>
                  <a:lnTo>
                    <a:pt x="977" y="2"/>
                  </a:lnTo>
                  <a:lnTo>
                    <a:pt x="1043" y="8"/>
                  </a:lnTo>
                  <a:lnTo>
                    <a:pt x="1101" y="18"/>
                  </a:lnTo>
                  <a:lnTo>
                    <a:pt x="1161" y="34"/>
                  </a:lnTo>
                  <a:lnTo>
                    <a:pt x="1216" y="52"/>
                  </a:lnTo>
                  <a:lnTo>
                    <a:pt x="1269" y="75"/>
                  </a:lnTo>
                  <a:lnTo>
                    <a:pt x="1321" y="103"/>
                  </a:lnTo>
                  <a:lnTo>
                    <a:pt x="1372" y="134"/>
                  </a:lnTo>
                  <a:lnTo>
                    <a:pt x="1420" y="170"/>
                  </a:lnTo>
                  <a:lnTo>
                    <a:pt x="1471" y="210"/>
                  </a:lnTo>
                  <a:lnTo>
                    <a:pt x="1471" y="210"/>
                  </a:lnTo>
                  <a:lnTo>
                    <a:pt x="1496" y="233"/>
                  </a:lnTo>
                  <a:lnTo>
                    <a:pt x="1513" y="255"/>
                  </a:lnTo>
                  <a:lnTo>
                    <a:pt x="1522" y="271"/>
                  </a:lnTo>
                  <a:lnTo>
                    <a:pt x="1517" y="281"/>
                  </a:lnTo>
                  <a:lnTo>
                    <a:pt x="1504" y="290"/>
                  </a:lnTo>
                  <a:lnTo>
                    <a:pt x="1479" y="292"/>
                  </a:lnTo>
                  <a:lnTo>
                    <a:pt x="1443" y="290"/>
                  </a:lnTo>
                  <a:lnTo>
                    <a:pt x="1395" y="280"/>
                  </a:lnTo>
                  <a:lnTo>
                    <a:pt x="1333" y="262"/>
                  </a:lnTo>
                  <a:lnTo>
                    <a:pt x="1260" y="239"/>
                  </a:lnTo>
                  <a:lnTo>
                    <a:pt x="1260" y="239"/>
                  </a:lnTo>
                  <a:lnTo>
                    <a:pt x="1179" y="216"/>
                  </a:lnTo>
                  <a:lnTo>
                    <a:pt x="1094" y="200"/>
                  </a:lnTo>
                  <a:lnTo>
                    <a:pt x="1007" y="191"/>
                  </a:lnTo>
                  <a:lnTo>
                    <a:pt x="919" y="186"/>
                  </a:lnTo>
                  <a:lnTo>
                    <a:pt x="828" y="193"/>
                  </a:lnTo>
                  <a:lnTo>
                    <a:pt x="744" y="207"/>
                  </a:lnTo>
                  <a:lnTo>
                    <a:pt x="659" y="229"/>
                  </a:lnTo>
                  <a:lnTo>
                    <a:pt x="581" y="258"/>
                  </a:lnTo>
                  <a:lnTo>
                    <a:pt x="508" y="299"/>
                  </a:lnTo>
                  <a:lnTo>
                    <a:pt x="445" y="347"/>
                  </a:lnTo>
                  <a:lnTo>
                    <a:pt x="445" y="347"/>
                  </a:lnTo>
                  <a:lnTo>
                    <a:pt x="390" y="398"/>
                  </a:lnTo>
                  <a:lnTo>
                    <a:pt x="346" y="444"/>
                  </a:lnTo>
                  <a:lnTo>
                    <a:pt x="310" y="488"/>
                  </a:lnTo>
                  <a:lnTo>
                    <a:pt x="282" y="530"/>
                  </a:lnTo>
                  <a:lnTo>
                    <a:pt x="263" y="570"/>
                  </a:lnTo>
                  <a:lnTo>
                    <a:pt x="247" y="612"/>
                  </a:lnTo>
                  <a:lnTo>
                    <a:pt x="232" y="654"/>
                  </a:lnTo>
                  <a:lnTo>
                    <a:pt x="219" y="698"/>
                  </a:lnTo>
                  <a:lnTo>
                    <a:pt x="206" y="745"/>
                  </a:lnTo>
                  <a:lnTo>
                    <a:pt x="192" y="797"/>
                  </a:lnTo>
                  <a:lnTo>
                    <a:pt x="192" y="797"/>
                  </a:lnTo>
                  <a:lnTo>
                    <a:pt x="171" y="847"/>
                  </a:lnTo>
                  <a:lnTo>
                    <a:pt x="147" y="886"/>
                  </a:lnTo>
                  <a:lnTo>
                    <a:pt x="124" y="916"/>
                  </a:lnTo>
                  <a:lnTo>
                    <a:pt x="98" y="936"/>
                  </a:lnTo>
                  <a:lnTo>
                    <a:pt x="73" y="946"/>
                  </a:lnTo>
                  <a:lnTo>
                    <a:pt x="50" y="949"/>
                  </a:lnTo>
                  <a:lnTo>
                    <a:pt x="29" y="942"/>
                  </a:lnTo>
                  <a:lnTo>
                    <a:pt x="15" y="928"/>
                  </a:lnTo>
                  <a:lnTo>
                    <a:pt x="2" y="905"/>
                  </a:lnTo>
                  <a:lnTo>
                    <a:pt x="0" y="875"/>
                  </a:lnTo>
                  <a:lnTo>
                    <a:pt x="0" y="875"/>
                  </a:lnTo>
                </a:path>
              </a:pathLst>
            </a:custGeom>
            <a:solidFill>
              <a:srgbClr val="FFD80F"/>
            </a:solidFill>
            <a:ln w="9525" cap="rnd">
              <a:noFill/>
              <a:round/>
              <a:headEnd/>
              <a:tailEnd/>
            </a:ln>
            <a:effectLst/>
          </p:spPr>
          <p:txBody>
            <a:bodyPr/>
            <a:lstStyle/>
            <a:p>
              <a:pPr>
                <a:defRPr/>
              </a:pPr>
              <a:endParaRPr lang="en-US" dirty="0"/>
            </a:p>
          </p:txBody>
        </p:sp>
        <p:sp>
          <p:nvSpPr>
            <p:cNvPr id="295" name="Freeform 1319"/>
            <p:cNvSpPr>
              <a:spLocks/>
            </p:cNvSpPr>
            <p:nvPr/>
          </p:nvSpPr>
          <p:spPr bwMode="auto">
            <a:xfrm>
              <a:off x="2016" y="1275"/>
              <a:ext cx="1500" cy="931"/>
            </a:xfrm>
            <a:custGeom>
              <a:avLst/>
              <a:gdLst/>
              <a:ahLst/>
              <a:cxnLst>
                <a:cxn ang="0">
                  <a:pos x="15" y="711"/>
                </a:cxn>
                <a:cxn ang="0">
                  <a:pos x="105" y="449"/>
                </a:cxn>
                <a:cxn ang="0">
                  <a:pos x="268" y="239"/>
                </a:cxn>
                <a:cxn ang="0">
                  <a:pos x="491" y="90"/>
                </a:cxn>
                <a:cxn ang="0">
                  <a:pos x="756" y="9"/>
                </a:cxn>
                <a:cxn ang="0">
                  <a:pos x="904" y="0"/>
                </a:cxn>
                <a:cxn ang="0">
                  <a:pos x="1034" y="8"/>
                </a:cxn>
                <a:cxn ang="0">
                  <a:pos x="1150" y="31"/>
                </a:cxn>
                <a:cxn ang="0">
                  <a:pos x="1256" y="73"/>
                </a:cxn>
                <a:cxn ang="0">
                  <a:pos x="1355" y="128"/>
                </a:cxn>
                <a:cxn ang="0">
                  <a:pos x="1449" y="200"/>
                </a:cxn>
                <a:cxn ang="0">
                  <a:pos x="1474" y="223"/>
                </a:cxn>
                <a:cxn ang="0">
                  <a:pos x="1498" y="256"/>
                </a:cxn>
                <a:cxn ang="0">
                  <a:pos x="1481" y="275"/>
                </a:cxn>
                <a:cxn ang="0">
                  <a:pos x="1422" y="275"/>
                </a:cxn>
                <a:cxn ang="0">
                  <a:pos x="1319" y="250"/>
                </a:cxn>
                <a:cxn ang="0">
                  <a:pos x="1249" y="227"/>
                </a:cxn>
                <a:cxn ang="0">
                  <a:pos x="1083" y="189"/>
                </a:cxn>
                <a:cxn ang="0">
                  <a:pos x="910" y="179"/>
                </a:cxn>
                <a:cxn ang="0">
                  <a:pos x="735" y="197"/>
                </a:cxn>
                <a:cxn ang="0">
                  <a:pos x="573" y="250"/>
                </a:cxn>
                <a:cxn ang="0">
                  <a:pos x="436" y="336"/>
                </a:cxn>
                <a:cxn ang="0">
                  <a:pos x="381" y="386"/>
                </a:cxn>
                <a:cxn ang="0">
                  <a:pos x="303" y="477"/>
                </a:cxn>
                <a:cxn ang="0">
                  <a:pos x="255" y="559"/>
                </a:cxn>
                <a:cxn ang="0">
                  <a:pos x="223" y="641"/>
                </a:cxn>
                <a:cxn ang="0">
                  <a:pos x="197" y="729"/>
                </a:cxn>
                <a:cxn ang="0">
                  <a:pos x="183" y="780"/>
                </a:cxn>
                <a:cxn ang="0">
                  <a:pos x="142" y="866"/>
                </a:cxn>
                <a:cxn ang="0">
                  <a:pos x="94" y="916"/>
                </a:cxn>
                <a:cxn ang="0">
                  <a:pos x="48" y="930"/>
                </a:cxn>
                <a:cxn ang="0">
                  <a:pos x="15" y="911"/>
                </a:cxn>
                <a:cxn ang="0">
                  <a:pos x="0" y="858"/>
                </a:cxn>
              </a:cxnLst>
              <a:rect l="0" t="0" r="r" b="b"/>
              <a:pathLst>
                <a:path w="1499" h="931">
                  <a:moveTo>
                    <a:pt x="0" y="858"/>
                  </a:moveTo>
                  <a:lnTo>
                    <a:pt x="15" y="711"/>
                  </a:lnTo>
                  <a:lnTo>
                    <a:pt x="50" y="576"/>
                  </a:lnTo>
                  <a:lnTo>
                    <a:pt x="105" y="449"/>
                  </a:lnTo>
                  <a:lnTo>
                    <a:pt x="179" y="338"/>
                  </a:lnTo>
                  <a:lnTo>
                    <a:pt x="268" y="239"/>
                  </a:lnTo>
                  <a:lnTo>
                    <a:pt x="372" y="157"/>
                  </a:lnTo>
                  <a:lnTo>
                    <a:pt x="491" y="90"/>
                  </a:lnTo>
                  <a:lnTo>
                    <a:pt x="619" y="39"/>
                  </a:lnTo>
                  <a:lnTo>
                    <a:pt x="756" y="9"/>
                  </a:lnTo>
                  <a:lnTo>
                    <a:pt x="904" y="0"/>
                  </a:lnTo>
                  <a:lnTo>
                    <a:pt x="904" y="0"/>
                  </a:lnTo>
                  <a:lnTo>
                    <a:pt x="970" y="2"/>
                  </a:lnTo>
                  <a:lnTo>
                    <a:pt x="1034" y="8"/>
                  </a:lnTo>
                  <a:lnTo>
                    <a:pt x="1094" y="18"/>
                  </a:lnTo>
                  <a:lnTo>
                    <a:pt x="1150" y="31"/>
                  </a:lnTo>
                  <a:lnTo>
                    <a:pt x="1203" y="50"/>
                  </a:lnTo>
                  <a:lnTo>
                    <a:pt x="1256" y="73"/>
                  </a:lnTo>
                  <a:lnTo>
                    <a:pt x="1306" y="98"/>
                  </a:lnTo>
                  <a:lnTo>
                    <a:pt x="1355" y="128"/>
                  </a:lnTo>
                  <a:lnTo>
                    <a:pt x="1401" y="161"/>
                  </a:lnTo>
                  <a:lnTo>
                    <a:pt x="1449" y="200"/>
                  </a:lnTo>
                  <a:lnTo>
                    <a:pt x="1449" y="200"/>
                  </a:lnTo>
                  <a:lnTo>
                    <a:pt x="1474" y="223"/>
                  </a:lnTo>
                  <a:lnTo>
                    <a:pt x="1492" y="241"/>
                  </a:lnTo>
                  <a:lnTo>
                    <a:pt x="1498" y="256"/>
                  </a:lnTo>
                  <a:lnTo>
                    <a:pt x="1494" y="269"/>
                  </a:lnTo>
                  <a:lnTo>
                    <a:pt x="1481" y="275"/>
                  </a:lnTo>
                  <a:lnTo>
                    <a:pt x="1458" y="278"/>
                  </a:lnTo>
                  <a:lnTo>
                    <a:pt x="1422" y="275"/>
                  </a:lnTo>
                  <a:lnTo>
                    <a:pt x="1375" y="264"/>
                  </a:lnTo>
                  <a:lnTo>
                    <a:pt x="1319" y="250"/>
                  </a:lnTo>
                  <a:lnTo>
                    <a:pt x="1249" y="227"/>
                  </a:lnTo>
                  <a:lnTo>
                    <a:pt x="1249" y="227"/>
                  </a:lnTo>
                  <a:lnTo>
                    <a:pt x="1168" y="204"/>
                  </a:lnTo>
                  <a:lnTo>
                    <a:pt x="1083" y="189"/>
                  </a:lnTo>
                  <a:lnTo>
                    <a:pt x="996" y="181"/>
                  </a:lnTo>
                  <a:lnTo>
                    <a:pt x="910" y="179"/>
                  </a:lnTo>
                  <a:lnTo>
                    <a:pt x="821" y="184"/>
                  </a:lnTo>
                  <a:lnTo>
                    <a:pt x="735" y="197"/>
                  </a:lnTo>
                  <a:lnTo>
                    <a:pt x="653" y="218"/>
                  </a:lnTo>
                  <a:lnTo>
                    <a:pt x="573" y="250"/>
                  </a:lnTo>
                  <a:lnTo>
                    <a:pt x="501" y="288"/>
                  </a:lnTo>
                  <a:lnTo>
                    <a:pt x="436" y="336"/>
                  </a:lnTo>
                  <a:lnTo>
                    <a:pt x="436" y="336"/>
                  </a:lnTo>
                  <a:lnTo>
                    <a:pt x="381" y="386"/>
                  </a:lnTo>
                  <a:lnTo>
                    <a:pt x="337" y="433"/>
                  </a:lnTo>
                  <a:lnTo>
                    <a:pt x="303" y="477"/>
                  </a:lnTo>
                  <a:lnTo>
                    <a:pt x="276" y="519"/>
                  </a:lnTo>
                  <a:lnTo>
                    <a:pt x="255" y="559"/>
                  </a:lnTo>
                  <a:lnTo>
                    <a:pt x="238" y="599"/>
                  </a:lnTo>
                  <a:lnTo>
                    <a:pt x="223" y="641"/>
                  </a:lnTo>
                  <a:lnTo>
                    <a:pt x="211" y="685"/>
                  </a:lnTo>
                  <a:lnTo>
                    <a:pt x="197" y="729"/>
                  </a:lnTo>
                  <a:lnTo>
                    <a:pt x="183" y="780"/>
                  </a:lnTo>
                  <a:lnTo>
                    <a:pt x="183" y="780"/>
                  </a:lnTo>
                  <a:lnTo>
                    <a:pt x="164" y="828"/>
                  </a:lnTo>
                  <a:lnTo>
                    <a:pt x="142" y="866"/>
                  </a:lnTo>
                  <a:lnTo>
                    <a:pt x="117" y="895"/>
                  </a:lnTo>
                  <a:lnTo>
                    <a:pt x="94" y="916"/>
                  </a:lnTo>
                  <a:lnTo>
                    <a:pt x="71" y="927"/>
                  </a:lnTo>
                  <a:lnTo>
                    <a:pt x="48" y="930"/>
                  </a:lnTo>
                  <a:lnTo>
                    <a:pt x="29" y="923"/>
                  </a:lnTo>
                  <a:lnTo>
                    <a:pt x="15" y="911"/>
                  </a:lnTo>
                  <a:lnTo>
                    <a:pt x="4" y="888"/>
                  </a:lnTo>
                  <a:lnTo>
                    <a:pt x="0" y="858"/>
                  </a:lnTo>
                  <a:lnTo>
                    <a:pt x="0" y="858"/>
                  </a:lnTo>
                </a:path>
              </a:pathLst>
            </a:custGeom>
            <a:solidFill>
              <a:srgbClr val="FFDA18"/>
            </a:solidFill>
            <a:ln w="9525" cap="rnd">
              <a:noFill/>
              <a:round/>
              <a:headEnd/>
              <a:tailEnd/>
            </a:ln>
            <a:effectLst/>
          </p:spPr>
          <p:txBody>
            <a:bodyPr/>
            <a:lstStyle/>
            <a:p>
              <a:pPr>
                <a:defRPr/>
              </a:pPr>
              <a:endParaRPr lang="en-US" dirty="0"/>
            </a:p>
          </p:txBody>
        </p:sp>
        <p:sp>
          <p:nvSpPr>
            <p:cNvPr id="296" name="Freeform 1320"/>
            <p:cNvSpPr>
              <a:spLocks/>
            </p:cNvSpPr>
            <p:nvPr/>
          </p:nvSpPr>
          <p:spPr bwMode="auto">
            <a:xfrm>
              <a:off x="2024" y="1275"/>
              <a:ext cx="1474" cy="916"/>
            </a:xfrm>
            <a:custGeom>
              <a:avLst/>
              <a:gdLst/>
              <a:ahLst/>
              <a:cxnLst>
                <a:cxn ang="0">
                  <a:pos x="16" y="696"/>
                </a:cxn>
                <a:cxn ang="0">
                  <a:pos x="110" y="440"/>
                </a:cxn>
                <a:cxn ang="0">
                  <a:pos x="271" y="233"/>
                </a:cxn>
                <a:cxn ang="0">
                  <a:pos x="490" y="88"/>
                </a:cxn>
                <a:cxn ang="0">
                  <a:pos x="752" y="9"/>
                </a:cxn>
                <a:cxn ang="0">
                  <a:pos x="895" y="0"/>
                </a:cxn>
                <a:cxn ang="0">
                  <a:pos x="1024" y="7"/>
                </a:cxn>
                <a:cxn ang="0">
                  <a:pos x="1136" y="31"/>
                </a:cxn>
                <a:cxn ang="0">
                  <a:pos x="1240" y="69"/>
                </a:cxn>
                <a:cxn ang="0">
                  <a:pos x="1336" y="122"/>
                </a:cxn>
                <a:cxn ang="0">
                  <a:pos x="1428" y="189"/>
                </a:cxn>
                <a:cxn ang="0">
                  <a:pos x="1452" y="212"/>
                </a:cxn>
                <a:cxn ang="0">
                  <a:pos x="1473" y="244"/>
                </a:cxn>
                <a:cxn ang="0">
                  <a:pos x="1458" y="262"/>
                </a:cxn>
                <a:cxn ang="0">
                  <a:pos x="1401" y="260"/>
                </a:cxn>
                <a:cxn ang="0">
                  <a:pos x="1302" y="235"/>
                </a:cxn>
                <a:cxn ang="0">
                  <a:pos x="1235" y="214"/>
                </a:cxn>
                <a:cxn ang="0">
                  <a:pos x="1072" y="177"/>
                </a:cxn>
                <a:cxn ang="0">
                  <a:pos x="897" y="168"/>
                </a:cxn>
                <a:cxn ang="0">
                  <a:pos x="724" y="187"/>
                </a:cxn>
                <a:cxn ang="0">
                  <a:pos x="564" y="239"/>
                </a:cxn>
                <a:cxn ang="0">
                  <a:pos x="427" y="325"/>
                </a:cxn>
                <a:cxn ang="0">
                  <a:pos x="372" y="376"/>
                </a:cxn>
                <a:cxn ang="0">
                  <a:pos x="292" y="467"/>
                </a:cxn>
                <a:cxn ang="0">
                  <a:pos x="244" y="546"/>
                </a:cxn>
                <a:cxn ang="0">
                  <a:pos x="212" y="629"/>
                </a:cxn>
                <a:cxn ang="0">
                  <a:pos x="187" y="716"/>
                </a:cxn>
                <a:cxn ang="0">
                  <a:pos x="172" y="764"/>
                </a:cxn>
                <a:cxn ang="0">
                  <a:pos x="133" y="850"/>
                </a:cxn>
                <a:cxn ang="0">
                  <a:pos x="88" y="896"/>
                </a:cxn>
                <a:cxn ang="0">
                  <a:pos x="44" y="912"/>
                </a:cxn>
                <a:cxn ang="0">
                  <a:pos x="12" y="892"/>
                </a:cxn>
                <a:cxn ang="0">
                  <a:pos x="0" y="841"/>
                </a:cxn>
              </a:cxnLst>
              <a:rect l="0" t="0" r="r" b="b"/>
              <a:pathLst>
                <a:path w="1474" h="913">
                  <a:moveTo>
                    <a:pt x="0" y="841"/>
                  </a:moveTo>
                  <a:lnTo>
                    <a:pt x="16" y="696"/>
                  </a:lnTo>
                  <a:lnTo>
                    <a:pt x="52" y="562"/>
                  </a:lnTo>
                  <a:lnTo>
                    <a:pt x="110" y="440"/>
                  </a:lnTo>
                  <a:lnTo>
                    <a:pt x="183" y="330"/>
                  </a:lnTo>
                  <a:lnTo>
                    <a:pt x="271" y="233"/>
                  </a:lnTo>
                  <a:lnTo>
                    <a:pt x="375" y="151"/>
                  </a:lnTo>
                  <a:lnTo>
                    <a:pt x="490" y="88"/>
                  </a:lnTo>
                  <a:lnTo>
                    <a:pt x="617" y="39"/>
                  </a:lnTo>
                  <a:lnTo>
                    <a:pt x="752" y="9"/>
                  </a:lnTo>
                  <a:lnTo>
                    <a:pt x="895" y="0"/>
                  </a:lnTo>
                  <a:lnTo>
                    <a:pt x="895" y="0"/>
                  </a:lnTo>
                  <a:lnTo>
                    <a:pt x="961" y="2"/>
                  </a:lnTo>
                  <a:lnTo>
                    <a:pt x="1024" y="7"/>
                  </a:lnTo>
                  <a:lnTo>
                    <a:pt x="1081" y="18"/>
                  </a:lnTo>
                  <a:lnTo>
                    <a:pt x="1136" y="31"/>
                  </a:lnTo>
                  <a:lnTo>
                    <a:pt x="1190" y="48"/>
                  </a:lnTo>
                  <a:lnTo>
                    <a:pt x="1240" y="69"/>
                  </a:lnTo>
                  <a:lnTo>
                    <a:pt x="1290" y="94"/>
                  </a:lnTo>
                  <a:lnTo>
                    <a:pt x="1336" y="122"/>
                  </a:lnTo>
                  <a:lnTo>
                    <a:pt x="1382" y="154"/>
                  </a:lnTo>
                  <a:lnTo>
                    <a:pt x="1428" y="189"/>
                  </a:lnTo>
                  <a:lnTo>
                    <a:pt x="1428" y="189"/>
                  </a:lnTo>
                  <a:lnTo>
                    <a:pt x="1452" y="212"/>
                  </a:lnTo>
                  <a:lnTo>
                    <a:pt x="1466" y="228"/>
                  </a:lnTo>
                  <a:lnTo>
                    <a:pt x="1473" y="244"/>
                  </a:lnTo>
                  <a:lnTo>
                    <a:pt x="1470" y="254"/>
                  </a:lnTo>
                  <a:lnTo>
                    <a:pt x="1458" y="262"/>
                  </a:lnTo>
                  <a:lnTo>
                    <a:pt x="1435" y="265"/>
                  </a:lnTo>
                  <a:lnTo>
                    <a:pt x="1401" y="260"/>
                  </a:lnTo>
                  <a:lnTo>
                    <a:pt x="1357" y="250"/>
                  </a:lnTo>
                  <a:lnTo>
                    <a:pt x="1302" y="235"/>
                  </a:lnTo>
                  <a:lnTo>
                    <a:pt x="1235" y="214"/>
                  </a:lnTo>
                  <a:lnTo>
                    <a:pt x="1235" y="214"/>
                  </a:lnTo>
                  <a:lnTo>
                    <a:pt x="1155" y="193"/>
                  </a:lnTo>
                  <a:lnTo>
                    <a:pt x="1072" y="177"/>
                  </a:lnTo>
                  <a:lnTo>
                    <a:pt x="986" y="168"/>
                  </a:lnTo>
                  <a:lnTo>
                    <a:pt x="897" y="168"/>
                  </a:lnTo>
                  <a:lnTo>
                    <a:pt x="811" y="174"/>
                  </a:lnTo>
                  <a:lnTo>
                    <a:pt x="724" y="187"/>
                  </a:lnTo>
                  <a:lnTo>
                    <a:pt x="642" y="207"/>
                  </a:lnTo>
                  <a:lnTo>
                    <a:pt x="564" y="239"/>
                  </a:lnTo>
                  <a:lnTo>
                    <a:pt x="492" y="277"/>
                  </a:lnTo>
                  <a:lnTo>
                    <a:pt x="427" y="325"/>
                  </a:lnTo>
                  <a:lnTo>
                    <a:pt x="427" y="325"/>
                  </a:lnTo>
                  <a:lnTo>
                    <a:pt x="372" y="376"/>
                  </a:lnTo>
                  <a:lnTo>
                    <a:pt x="328" y="423"/>
                  </a:lnTo>
                  <a:lnTo>
                    <a:pt x="292" y="467"/>
                  </a:lnTo>
                  <a:lnTo>
                    <a:pt x="265" y="509"/>
                  </a:lnTo>
                  <a:lnTo>
                    <a:pt x="244" y="546"/>
                  </a:lnTo>
                  <a:lnTo>
                    <a:pt x="227" y="589"/>
                  </a:lnTo>
                  <a:lnTo>
                    <a:pt x="212" y="629"/>
                  </a:lnTo>
                  <a:lnTo>
                    <a:pt x="200" y="671"/>
                  </a:lnTo>
                  <a:lnTo>
                    <a:pt x="187" y="716"/>
                  </a:lnTo>
                  <a:lnTo>
                    <a:pt x="172" y="764"/>
                  </a:lnTo>
                  <a:lnTo>
                    <a:pt x="172" y="764"/>
                  </a:lnTo>
                  <a:lnTo>
                    <a:pt x="156" y="812"/>
                  </a:lnTo>
                  <a:lnTo>
                    <a:pt x="133" y="850"/>
                  </a:lnTo>
                  <a:lnTo>
                    <a:pt x="111" y="877"/>
                  </a:lnTo>
                  <a:lnTo>
                    <a:pt x="88" y="896"/>
                  </a:lnTo>
                  <a:lnTo>
                    <a:pt x="64" y="909"/>
                  </a:lnTo>
                  <a:lnTo>
                    <a:pt x="44" y="912"/>
                  </a:lnTo>
                  <a:lnTo>
                    <a:pt x="27" y="905"/>
                  </a:lnTo>
                  <a:lnTo>
                    <a:pt x="12" y="892"/>
                  </a:lnTo>
                  <a:lnTo>
                    <a:pt x="2" y="869"/>
                  </a:lnTo>
                  <a:lnTo>
                    <a:pt x="0" y="841"/>
                  </a:lnTo>
                  <a:lnTo>
                    <a:pt x="0" y="841"/>
                  </a:lnTo>
                </a:path>
              </a:pathLst>
            </a:custGeom>
            <a:solidFill>
              <a:srgbClr val="FFDC22"/>
            </a:solidFill>
            <a:ln w="9525" cap="rnd">
              <a:noFill/>
              <a:round/>
              <a:headEnd/>
              <a:tailEnd/>
            </a:ln>
            <a:effectLst/>
          </p:spPr>
          <p:txBody>
            <a:bodyPr/>
            <a:lstStyle/>
            <a:p>
              <a:pPr>
                <a:defRPr/>
              </a:pPr>
              <a:endParaRPr lang="en-US" dirty="0"/>
            </a:p>
          </p:txBody>
        </p:sp>
        <p:sp>
          <p:nvSpPr>
            <p:cNvPr id="297" name="Freeform 1321"/>
            <p:cNvSpPr>
              <a:spLocks/>
            </p:cNvSpPr>
            <p:nvPr/>
          </p:nvSpPr>
          <p:spPr bwMode="auto">
            <a:xfrm>
              <a:off x="2016" y="1275"/>
              <a:ext cx="1455" cy="893"/>
            </a:xfrm>
            <a:custGeom>
              <a:avLst/>
              <a:gdLst/>
              <a:ahLst/>
              <a:cxnLst>
                <a:cxn ang="0">
                  <a:pos x="16" y="680"/>
                </a:cxn>
                <a:cxn ang="0">
                  <a:pos x="113" y="426"/>
                </a:cxn>
                <a:cxn ang="0">
                  <a:pos x="276" y="224"/>
                </a:cxn>
                <a:cxn ang="0">
                  <a:pos x="490" y="83"/>
                </a:cxn>
                <a:cxn ang="0">
                  <a:pos x="748" y="7"/>
                </a:cxn>
                <a:cxn ang="0">
                  <a:pos x="886" y="0"/>
                </a:cxn>
                <a:cxn ang="0">
                  <a:pos x="1011" y="5"/>
                </a:cxn>
                <a:cxn ang="0">
                  <a:pos x="1123" y="27"/>
                </a:cxn>
                <a:cxn ang="0">
                  <a:pos x="1224" y="64"/>
                </a:cxn>
                <a:cxn ang="0">
                  <a:pos x="1316" y="113"/>
                </a:cxn>
                <a:cxn ang="0">
                  <a:pos x="1405" y="178"/>
                </a:cxn>
                <a:cxn ang="0">
                  <a:pos x="1429" y="198"/>
                </a:cxn>
                <a:cxn ang="0">
                  <a:pos x="1450" y="228"/>
                </a:cxn>
                <a:cxn ang="0">
                  <a:pos x="1433" y="246"/>
                </a:cxn>
                <a:cxn ang="0">
                  <a:pos x="1378" y="244"/>
                </a:cxn>
                <a:cxn ang="0">
                  <a:pos x="1283" y="221"/>
                </a:cxn>
                <a:cxn ang="0">
                  <a:pos x="1220" y="199"/>
                </a:cxn>
                <a:cxn ang="0">
                  <a:pos x="1059" y="163"/>
                </a:cxn>
                <a:cxn ang="0">
                  <a:pos x="886" y="155"/>
                </a:cxn>
                <a:cxn ang="0">
                  <a:pos x="716" y="174"/>
                </a:cxn>
                <a:cxn ang="0">
                  <a:pos x="554" y="226"/>
                </a:cxn>
                <a:cxn ang="0">
                  <a:pos x="416" y="313"/>
                </a:cxn>
                <a:cxn ang="0">
                  <a:pos x="361" y="364"/>
                </a:cxn>
                <a:cxn ang="0">
                  <a:pos x="281" y="454"/>
                </a:cxn>
                <a:cxn ang="0">
                  <a:pos x="233" y="534"/>
                </a:cxn>
                <a:cxn ang="0">
                  <a:pos x="202" y="615"/>
                </a:cxn>
                <a:cxn ang="0">
                  <a:pos x="177" y="698"/>
                </a:cxn>
                <a:cxn ang="0">
                  <a:pos x="161" y="744"/>
                </a:cxn>
                <a:cxn ang="0">
                  <a:pos x="124" y="829"/>
                </a:cxn>
                <a:cxn ang="0">
                  <a:pos x="80" y="875"/>
                </a:cxn>
                <a:cxn ang="0">
                  <a:pos x="39" y="888"/>
                </a:cxn>
                <a:cxn ang="0">
                  <a:pos x="9" y="869"/>
                </a:cxn>
                <a:cxn ang="0">
                  <a:pos x="0" y="823"/>
                </a:cxn>
              </a:cxnLst>
              <a:rect l="0" t="0" r="r" b="b"/>
              <a:pathLst>
                <a:path w="1451" h="889">
                  <a:moveTo>
                    <a:pt x="0" y="823"/>
                  </a:moveTo>
                  <a:lnTo>
                    <a:pt x="16" y="680"/>
                  </a:lnTo>
                  <a:lnTo>
                    <a:pt x="55" y="546"/>
                  </a:lnTo>
                  <a:lnTo>
                    <a:pt x="113" y="426"/>
                  </a:lnTo>
                  <a:lnTo>
                    <a:pt x="187" y="320"/>
                  </a:lnTo>
                  <a:lnTo>
                    <a:pt x="276" y="224"/>
                  </a:lnTo>
                  <a:lnTo>
                    <a:pt x="377" y="147"/>
                  </a:lnTo>
                  <a:lnTo>
                    <a:pt x="490" y="83"/>
                  </a:lnTo>
                  <a:lnTo>
                    <a:pt x="614" y="37"/>
                  </a:lnTo>
                  <a:lnTo>
                    <a:pt x="748" y="7"/>
                  </a:lnTo>
                  <a:lnTo>
                    <a:pt x="886" y="0"/>
                  </a:lnTo>
                  <a:lnTo>
                    <a:pt x="886" y="0"/>
                  </a:lnTo>
                  <a:lnTo>
                    <a:pt x="952" y="2"/>
                  </a:lnTo>
                  <a:lnTo>
                    <a:pt x="1011" y="5"/>
                  </a:lnTo>
                  <a:lnTo>
                    <a:pt x="1068" y="14"/>
                  </a:lnTo>
                  <a:lnTo>
                    <a:pt x="1123" y="27"/>
                  </a:lnTo>
                  <a:lnTo>
                    <a:pt x="1176" y="44"/>
                  </a:lnTo>
                  <a:lnTo>
                    <a:pt x="1224" y="64"/>
                  </a:lnTo>
                  <a:lnTo>
                    <a:pt x="1272" y="88"/>
                  </a:lnTo>
                  <a:lnTo>
                    <a:pt x="1316" y="113"/>
                  </a:lnTo>
                  <a:lnTo>
                    <a:pt x="1360" y="145"/>
                  </a:lnTo>
                  <a:lnTo>
                    <a:pt x="1405" y="178"/>
                  </a:lnTo>
                  <a:lnTo>
                    <a:pt x="1405" y="178"/>
                  </a:lnTo>
                  <a:lnTo>
                    <a:pt x="1429" y="198"/>
                  </a:lnTo>
                  <a:lnTo>
                    <a:pt x="1443" y="216"/>
                  </a:lnTo>
                  <a:lnTo>
                    <a:pt x="1450" y="228"/>
                  </a:lnTo>
                  <a:lnTo>
                    <a:pt x="1445" y="239"/>
                  </a:lnTo>
                  <a:lnTo>
                    <a:pt x="1433" y="246"/>
                  </a:lnTo>
                  <a:lnTo>
                    <a:pt x="1409" y="246"/>
                  </a:lnTo>
                  <a:lnTo>
                    <a:pt x="1378" y="244"/>
                  </a:lnTo>
                  <a:lnTo>
                    <a:pt x="1335" y="235"/>
                  </a:lnTo>
                  <a:lnTo>
                    <a:pt x="1283" y="221"/>
                  </a:lnTo>
                  <a:lnTo>
                    <a:pt x="1220" y="199"/>
                  </a:lnTo>
                  <a:lnTo>
                    <a:pt x="1220" y="199"/>
                  </a:lnTo>
                  <a:lnTo>
                    <a:pt x="1141" y="178"/>
                  </a:lnTo>
                  <a:lnTo>
                    <a:pt x="1059" y="163"/>
                  </a:lnTo>
                  <a:lnTo>
                    <a:pt x="973" y="155"/>
                  </a:lnTo>
                  <a:lnTo>
                    <a:pt x="886" y="155"/>
                  </a:lnTo>
                  <a:lnTo>
                    <a:pt x="800" y="161"/>
                  </a:lnTo>
                  <a:lnTo>
                    <a:pt x="716" y="174"/>
                  </a:lnTo>
                  <a:lnTo>
                    <a:pt x="631" y="198"/>
                  </a:lnTo>
                  <a:lnTo>
                    <a:pt x="554" y="226"/>
                  </a:lnTo>
                  <a:lnTo>
                    <a:pt x="481" y="267"/>
                  </a:lnTo>
                  <a:lnTo>
                    <a:pt x="416" y="313"/>
                  </a:lnTo>
                  <a:lnTo>
                    <a:pt x="416" y="313"/>
                  </a:lnTo>
                  <a:lnTo>
                    <a:pt x="361" y="364"/>
                  </a:lnTo>
                  <a:lnTo>
                    <a:pt x="317" y="410"/>
                  </a:lnTo>
                  <a:lnTo>
                    <a:pt x="281" y="454"/>
                  </a:lnTo>
                  <a:lnTo>
                    <a:pt x="255" y="496"/>
                  </a:lnTo>
                  <a:lnTo>
                    <a:pt x="233" y="534"/>
                  </a:lnTo>
                  <a:lnTo>
                    <a:pt x="216" y="574"/>
                  </a:lnTo>
                  <a:lnTo>
                    <a:pt x="202" y="615"/>
                  </a:lnTo>
                  <a:lnTo>
                    <a:pt x="189" y="656"/>
                  </a:lnTo>
                  <a:lnTo>
                    <a:pt x="177" y="698"/>
                  </a:lnTo>
                  <a:lnTo>
                    <a:pt x="161" y="744"/>
                  </a:lnTo>
                  <a:lnTo>
                    <a:pt x="161" y="744"/>
                  </a:lnTo>
                  <a:lnTo>
                    <a:pt x="145" y="793"/>
                  </a:lnTo>
                  <a:lnTo>
                    <a:pt x="124" y="829"/>
                  </a:lnTo>
                  <a:lnTo>
                    <a:pt x="103" y="857"/>
                  </a:lnTo>
                  <a:lnTo>
                    <a:pt x="80" y="875"/>
                  </a:lnTo>
                  <a:lnTo>
                    <a:pt x="58" y="885"/>
                  </a:lnTo>
                  <a:lnTo>
                    <a:pt x="39" y="888"/>
                  </a:lnTo>
                  <a:lnTo>
                    <a:pt x="23" y="883"/>
                  </a:lnTo>
                  <a:lnTo>
                    <a:pt x="9" y="869"/>
                  </a:lnTo>
                  <a:lnTo>
                    <a:pt x="2" y="850"/>
                  </a:lnTo>
                  <a:lnTo>
                    <a:pt x="0" y="823"/>
                  </a:lnTo>
                  <a:lnTo>
                    <a:pt x="0" y="823"/>
                  </a:lnTo>
                </a:path>
              </a:pathLst>
            </a:custGeom>
            <a:solidFill>
              <a:srgbClr val="FFDE2C"/>
            </a:solidFill>
            <a:ln w="9525" cap="rnd">
              <a:noFill/>
              <a:round/>
              <a:headEnd/>
              <a:tailEnd/>
            </a:ln>
            <a:effectLst/>
          </p:spPr>
          <p:txBody>
            <a:bodyPr/>
            <a:lstStyle/>
            <a:p>
              <a:pPr>
                <a:defRPr/>
              </a:pPr>
              <a:endParaRPr lang="en-US" dirty="0"/>
            </a:p>
          </p:txBody>
        </p:sp>
        <p:sp>
          <p:nvSpPr>
            <p:cNvPr id="298" name="Freeform 1322"/>
            <p:cNvSpPr>
              <a:spLocks/>
            </p:cNvSpPr>
            <p:nvPr/>
          </p:nvSpPr>
          <p:spPr bwMode="auto">
            <a:xfrm>
              <a:off x="2036" y="1284"/>
              <a:ext cx="1427" cy="869"/>
            </a:xfrm>
            <a:custGeom>
              <a:avLst/>
              <a:gdLst/>
              <a:ahLst/>
              <a:cxnLst>
                <a:cxn ang="0">
                  <a:pos x="20" y="661"/>
                </a:cxn>
                <a:cxn ang="0">
                  <a:pos x="117" y="416"/>
                </a:cxn>
                <a:cxn ang="0">
                  <a:pos x="279" y="218"/>
                </a:cxn>
                <a:cxn ang="0">
                  <a:pos x="494" y="81"/>
                </a:cxn>
                <a:cxn ang="0">
                  <a:pos x="745" y="7"/>
                </a:cxn>
                <a:cxn ang="0">
                  <a:pos x="879" y="0"/>
                </a:cxn>
                <a:cxn ang="0">
                  <a:pos x="1002" y="5"/>
                </a:cxn>
                <a:cxn ang="0">
                  <a:pos x="1111" y="26"/>
                </a:cxn>
                <a:cxn ang="0">
                  <a:pos x="1210" y="60"/>
                </a:cxn>
                <a:cxn ang="0">
                  <a:pos x="1301" y="106"/>
                </a:cxn>
                <a:cxn ang="0">
                  <a:pos x="1383" y="168"/>
                </a:cxn>
                <a:cxn ang="0">
                  <a:pos x="1404" y="186"/>
                </a:cxn>
                <a:cxn ang="0">
                  <a:pos x="1426" y="216"/>
                </a:cxn>
                <a:cxn ang="0">
                  <a:pos x="1408" y="230"/>
                </a:cxn>
                <a:cxn ang="0">
                  <a:pos x="1357" y="228"/>
                </a:cxn>
                <a:cxn ang="0">
                  <a:pos x="1267" y="207"/>
                </a:cxn>
                <a:cxn ang="0">
                  <a:pos x="1206" y="188"/>
                </a:cxn>
                <a:cxn ang="0">
                  <a:pos x="1048" y="152"/>
                </a:cxn>
                <a:cxn ang="0">
                  <a:pos x="877" y="145"/>
                </a:cxn>
                <a:cxn ang="0">
                  <a:pos x="706" y="163"/>
                </a:cxn>
                <a:cxn ang="0">
                  <a:pos x="547" y="216"/>
                </a:cxn>
                <a:cxn ang="0">
                  <a:pos x="410" y="304"/>
                </a:cxn>
                <a:cxn ang="0">
                  <a:pos x="352" y="352"/>
                </a:cxn>
                <a:cxn ang="0">
                  <a:pos x="275" y="442"/>
                </a:cxn>
                <a:cxn ang="0">
                  <a:pos x="225" y="522"/>
                </a:cxn>
                <a:cxn ang="0">
                  <a:pos x="193" y="601"/>
                </a:cxn>
                <a:cxn ang="0">
                  <a:pos x="168" y="683"/>
                </a:cxn>
                <a:cxn ang="0">
                  <a:pos x="155" y="729"/>
                </a:cxn>
                <a:cxn ang="0">
                  <a:pos x="117" y="808"/>
                </a:cxn>
                <a:cxn ang="0">
                  <a:pos x="75" y="855"/>
                </a:cxn>
                <a:cxn ang="0">
                  <a:pos x="37" y="868"/>
                </a:cxn>
                <a:cxn ang="0">
                  <a:pos x="9" y="851"/>
                </a:cxn>
                <a:cxn ang="0">
                  <a:pos x="0" y="805"/>
                </a:cxn>
              </a:cxnLst>
              <a:rect l="0" t="0" r="r" b="b"/>
              <a:pathLst>
                <a:path w="1427" h="869">
                  <a:moveTo>
                    <a:pt x="0" y="805"/>
                  </a:moveTo>
                  <a:lnTo>
                    <a:pt x="20" y="661"/>
                  </a:lnTo>
                  <a:lnTo>
                    <a:pt x="60" y="531"/>
                  </a:lnTo>
                  <a:lnTo>
                    <a:pt x="117" y="416"/>
                  </a:lnTo>
                  <a:lnTo>
                    <a:pt x="191" y="308"/>
                  </a:lnTo>
                  <a:lnTo>
                    <a:pt x="279" y="218"/>
                  </a:lnTo>
                  <a:lnTo>
                    <a:pt x="380" y="142"/>
                  </a:lnTo>
                  <a:lnTo>
                    <a:pt x="494" y="81"/>
                  </a:lnTo>
                  <a:lnTo>
                    <a:pt x="614" y="37"/>
                  </a:lnTo>
                  <a:lnTo>
                    <a:pt x="745" y="7"/>
                  </a:lnTo>
                  <a:lnTo>
                    <a:pt x="879" y="0"/>
                  </a:lnTo>
                  <a:lnTo>
                    <a:pt x="879" y="0"/>
                  </a:lnTo>
                  <a:lnTo>
                    <a:pt x="943" y="1"/>
                  </a:lnTo>
                  <a:lnTo>
                    <a:pt x="1002" y="5"/>
                  </a:lnTo>
                  <a:lnTo>
                    <a:pt x="1058" y="14"/>
                  </a:lnTo>
                  <a:lnTo>
                    <a:pt x="1111" y="26"/>
                  </a:lnTo>
                  <a:lnTo>
                    <a:pt x="1162" y="41"/>
                  </a:lnTo>
                  <a:lnTo>
                    <a:pt x="1210" y="60"/>
                  </a:lnTo>
                  <a:lnTo>
                    <a:pt x="1256" y="83"/>
                  </a:lnTo>
                  <a:lnTo>
                    <a:pt x="1301" y="106"/>
                  </a:lnTo>
                  <a:lnTo>
                    <a:pt x="1343" y="136"/>
                  </a:lnTo>
                  <a:lnTo>
                    <a:pt x="1383" y="168"/>
                  </a:lnTo>
                  <a:lnTo>
                    <a:pt x="1383" y="168"/>
                  </a:lnTo>
                  <a:lnTo>
                    <a:pt x="1404" y="186"/>
                  </a:lnTo>
                  <a:lnTo>
                    <a:pt x="1419" y="203"/>
                  </a:lnTo>
                  <a:lnTo>
                    <a:pt x="1426" y="216"/>
                  </a:lnTo>
                  <a:lnTo>
                    <a:pt x="1423" y="226"/>
                  </a:lnTo>
                  <a:lnTo>
                    <a:pt x="1408" y="230"/>
                  </a:lnTo>
                  <a:lnTo>
                    <a:pt x="1387" y="232"/>
                  </a:lnTo>
                  <a:lnTo>
                    <a:pt x="1357" y="228"/>
                  </a:lnTo>
                  <a:lnTo>
                    <a:pt x="1318" y="220"/>
                  </a:lnTo>
                  <a:lnTo>
                    <a:pt x="1267" y="207"/>
                  </a:lnTo>
                  <a:lnTo>
                    <a:pt x="1206" y="188"/>
                  </a:lnTo>
                  <a:lnTo>
                    <a:pt x="1206" y="188"/>
                  </a:lnTo>
                  <a:lnTo>
                    <a:pt x="1130" y="168"/>
                  </a:lnTo>
                  <a:lnTo>
                    <a:pt x="1048" y="152"/>
                  </a:lnTo>
                  <a:lnTo>
                    <a:pt x="964" y="145"/>
                  </a:lnTo>
                  <a:lnTo>
                    <a:pt x="877" y="145"/>
                  </a:lnTo>
                  <a:lnTo>
                    <a:pt x="791" y="148"/>
                  </a:lnTo>
                  <a:lnTo>
                    <a:pt x="706" y="163"/>
                  </a:lnTo>
                  <a:lnTo>
                    <a:pt x="625" y="186"/>
                  </a:lnTo>
                  <a:lnTo>
                    <a:pt x="547" y="216"/>
                  </a:lnTo>
                  <a:lnTo>
                    <a:pt x="473" y="256"/>
                  </a:lnTo>
                  <a:lnTo>
                    <a:pt x="410" y="304"/>
                  </a:lnTo>
                  <a:lnTo>
                    <a:pt x="410" y="304"/>
                  </a:lnTo>
                  <a:lnTo>
                    <a:pt x="352" y="352"/>
                  </a:lnTo>
                  <a:lnTo>
                    <a:pt x="311" y="398"/>
                  </a:lnTo>
                  <a:lnTo>
                    <a:pt x="275" y="442"/>
                  </a:lnTo>
                  <a:lnTo>
                    <a:pt x="246" y="483"/>
                  </a:lnTo>
                  <a:lnTo>
                    <a:pt x="225" y="522"/>
                  </a:lnTo>
                  <a:lnTo>
                    <a:pt x="207" y="561"/>
                  </a:lnTo>
                  <a:lnTo>
                    <a:pt x="193" y="601"/>
                  </a:lnTo>
                  <a:lnTo>
                    <a:pt x="180" y="640"/>
                  </a:lnTo>
                  <a:lnTo>
                    <a:pt x="168" y="683"/>
                  </a:lnTo>
                  <a:lnTo>
                    <a:pt x="155" y="729"/>
                  </a:lnTo>
                  <a:lnTo>
                    <a:pt x="155" y="729"/>
                  </a:lnTo>
                  <a:lnTo>
                    <a:pt x="136" y="773"/>
                  </a:lnTo>
                  <a:lnTo>
                    <a:pt x="117" y="808"/>
                  </a:lnTo>
                  <a:lnTo>
                    <a:pt x="96" y="836"/>
                  </a:lnTo>
                  <a:lnTo>
                    <a:pt x="75" y="855"/>
                  </a:lnTo>
                  <a:lnTo>
                    <a:pt x="56" y="865"/>
                  </a:lnTo>
                  <a:lnTo>
                    <a:pt x="37" y="868"/>
                  </a:lnTo>
                  <a:lnTo>
                    <a:pt x="23" y="863"/>
                  </a:lnTo>
                  <a:lnTo>
                    <a:pt x="9" y="851"/>
                  </a:lnTo>
                  <a:lnTo>
                    <a:pt x="1" y="830"/>
                  </a:lnTo>
                  <a:lnTo>
                    <a:pt x="0" y="805"/>
                  </a:lnTo>
                  <a:lnTo>
                    <a:pt x="0" y="805"/>
                  </a:lnTo>
                </a:path>
              </a:pathLst>
            </a:custGeom>
            <a:solidFill>
              <a:srgbClr val="FFE035"/>
            </a:solidFill>
            <a:ln w="9525" cap="rnd">
              <a:noFill/>
              <a:round/>
              <a:headEnd/>
              <a:tailEnd/>
            </a:ln>
            <a:effectLst/>
          </p:spPr>
          <p:txBody>
            <a:bodyPr/>
            <a:lstStyle/>
            <a:p>
              <a:pPr>
                <a:defRPr/>
              </a:pPr>
              <a:endParaRPr lang="en-US" dirty="0"/>
            </a:p>
          </p:txBody>
        </p:sp>
        <p:sp>
          <p:nvSpPr>
            <p:cNvPr id="299" name="Freeform 1323"/>
            <p:cNvSpPr>
              <a:spLocks/>
            </p:cNvSpPr>
            <p:nvPr/>
          </p:nvSpPr>
          <p:spPr bwMode="auto">
            <a:xfrm>
              <a:off x="2040" y="1282"/>
              <a:ext cx="1403" cy="855"/>
            </a:xfrm>
            <a:custGeom>
              <a:avLst/>
              <a:gdLst/>
              <a:ahLst/>
              <a:cxnLst>
                <a:cxn ang="0">
                  <a:pos x="23" y="649"/>
                </a:cxn>
                <a:cxn ang="0">
                  <a:pos x="122" y="405"/>
                </a:cxn>
                <a:cxn ang="0">
                  <a:pos x="285" y="213"/>
                </a:cxn>
                <a:cxn ang="0">
                  <a:pos x="494" y="80"/>
                </a:cxn>
                <a:cxn ang="0">
                  <a:pos x="742" y="11"/>
                </a:cxn>
                <a:cxn ang="0">
                  <a:pos x="872" y="0"/>
                </a:cxn>
                <a:cxn ang="0">
                  <a:pos x="993" y="6"/>
                </a:cxn>
                <a:cxn ang="0">
                  <a:pos x="1100" y="27"/>
                </a:cxn>
                <a:cxn ang="0">
                  <a:pos x="1198" y="59"/>
                </a:cxn>
                <a:cxn ang="0">
                  <a:pos x="1284" y="103"/>
                </a:cxn>
                <a:cxn ang="0">
                  <a:pos x="1362" y="158"/>
                </a:cxn>
                <a:cxn ang="0">
                  <a:pos x="1383" y="177"/>
                </a:cxn>
                <a:cxn ang="0">
                  <a:pos x="1402" y="204"/>
                </a:cxn>
                <a:cxn ang="0">
                  <a:pos x="1387" y="217"/>
                </a:cxn>
                <a:cxn ang="0">
                  <a:pos x="1339" y="215"/>
                </a:cxn>
                <a:cxn ang="0">
                  <a:pos x="1250" y="194"/>
                </a:cxn>
                <a:cxn ang="0">
                  <a:pos x="1194" y="177"/>
                </a:cxn>
                <a:cxn ang="0">
                  <a:pos x="1037" y="142"/>
                </a:cxn>
                <a:cxn ang="0">
                  <a:pos x="869" y="135"/>
                </a:cxn>
                <a:cxn ang="0">
                  <a:pos x="697" y="154"/>
                </a:cxn>
                <a:cxn ang="0">
                  <a:pos x="538" y="209"/>
                </a:cxn>
                <a:cxn ang="0">
                  <a:pos x="400" y="295"/>
                </a:cxn>
                <a:cxn ang="0">
                  <a:pos x="345" y="345"/>
                </a:cxn>
                <a:cxn ang="0">
                  <a:pos x="266" y="434"/>
                </a:cxn>
                <a:cxn ang="0">
                  <a:pos x="215" y="514"/>
                </a:cxn>
                <a:cxn ang="0">
                  <a:pos x="183" y="592"/>
                </a:cxn>
                <a:cxn ang="0">
                  <a:pos x="158" y="670"/>
                </a:cxn>
                <a:cxn ang="0">
                  <a:pos x="145" y="714"/>
                </a:cxn>
                <a:cxn ang="0">
                  <a:pos x="110" y="794"/>
                </a:cxn>
                <a:cxn ang="0">
                  <a:pos x="70" y="838"/>
                </a:cxn>
                <a:cxn ang="0">
                  <a:pos x="34" y="852"/>
                </a:cxn>
                <a:cxn ang="0">
                  <a:pos x="8" y="834"/>
                </a:cxn>
                <a:cxn ang="0">
                  <a:pos x="0" y="790"/>
                </a:cxn>
              </a:cxnLst>
              <a:rect l="0" t="0" r="r" b="b"/>
              <a:pathLst>
                <a:path w="1403" h="853">
                  <a:moveTo>
                    <a:pt x="0" y="790"/>
                  </a:moveTo>
                  <a:lnTo>
                    <a:pt x="23" y="649"/>
                  </a:lnTo>
                  <a:lnTo>
                    <a:pt x="63" y="520"/>
                  </a:lnTo>
                  <a:lnTo>
                    <a:pt x="122" y="405"/>
                  </a:lnTo>
                  <a:lnTo>
                    <a:pt x="195" y="301"/>
                  </a:lnTo>
                  <a:lnTo>
                    <a:pt x="285" y="213"/>
                  </a:lnTo>
                  <a:lnTo>
                    <a:pt x="384" y="139"/>
                  </a:lnTo>
                  <a:lnTo>
                    <a:pt x="494" y="80"/>
                  </a:lnTo>
                  <a:lnTo>
                    <a:pt x="614" y="36"/>
                  </a:lnTo>
                  <a:lnTo>
                    <a:pt x="742" y="11"/>
                  </a:lnTo>
                  <a:lnTo>
                    <a:pt x="872" y="0"/>
                  </a:lnTo>
                  <a:lnTo>
                    <a:pt x="872" y="0"/>
                  </a:lnTo>
                  <a:lnTo>
                    <a:pt x="934" y="2"/>
                  </a:lnTo>
                  <a:lnTo>
                    <a:pt x="993" y="6"/>
                  </a:lnTo>
                  <a:lnTo>
                    <a:pt x="1048" y="15"/>
                  </a:lnTo>
                  <a:lnTo>
                    <a:pt x="1100" y="27"/>
                  </a:lnTo>
                  <a:lnTo>
                    <a:pt x="1148" y="40"/>
                  </a:lnTo>
                  <a:lnTo>
                    <a:pt x="1198" y="59"/>
                  </a:lnTo>
                  <a:lnTo>
                    <a:pt x="1242" y="80"/>
                  </a:lnTo>
                  <a:lnTo>
                    <a:pt x="1284" y="103"/>
                  </a:lnTo>
                  <a:lnTo>
                    <a:pt x="1324" y="128"/>
                  </a:lnTo>
                  <a:lnTo>
                    <a:pt x="1362" y="158"/>
                  </a:lnTo>
                  <a:lnTo>
                    <a:pt x="1362" y="158"/>
                  </a:lnTo>
                  <a:lnTo>
                    <a:pt x="1383" y="177"/>
                  </a:lnTo>
                  <a:lnTo>
                    <a:pt x="1398" y="192"/>
                  </a:lnTo>
                  <a:lnTo>
                    <a:pt x="1402" y="204"/>
                  </a:lnTo>
                  <a:lnTo>
                    <a:pt x="1399" y="213"/>
                  </a:lnTo>
                  <a:lnTo>
                    <a:pt x="1387" y="217"/>
                  </a:lnTo>
                  <a:lnTo>
                    <a:pt x="1366" y="220"/>
                  </a:lnTo>
                  <a:lnTo>
                    <a:pt x="1339" y="215"/>
                  </a:lnTo>
                  <a:lnTo>
                    <a:pt x="1299" y="209"/>
                  </a:lnTo>
                  <a:lnTo>
                    <a:pt x="1250" y="194"/>
                  </a:lnTo>
                  <a:lnTo>
                    <a:pt x="1194" y="177"/>
                  </a:lnTo>
                  <a:lnTo>
                    <a:pt x="1194" y="177"/>
                  </a:lnTo>
                  <a:lnTo>
                    <a:pt x="1118" y="156"/>
                  </a:lnTo>
                  <a:lnTo>
                    <a:pt x="1037" y="142"/>
                  </a:lnTo>
                  <a:lnTo>
                    <a:pt x="955" y="135"/>
                  </a:lnTo>
                  <a:lnTo>
                    <a:pt x="869" y="135"/>
                  </a:lnTo>
                  <a:lnTo>
                    <a:pt x="782" y="142"/>
                  </a:lnTo>
                  <a:lnTo>
                    <a:pt x="697" y="154"/>
                  </a:lnTo>
                  <a:lnTo>
                    <a:pt x="616" y="177"/>
                  </a:lnTo>
                  <a:lnTo>
                    <a:pt x="538" y="209"/>
                  </a:lnTo>
                  <a:lnTo>
                    <a:pt x="466" y="246"/>
                  </a:lnTo>
                  <a:lnTo>
                    <a:pt x="400" y="295"/>
                  </a:lnTo>
                  <a:lnTo>
                    <a:pt x="400" y="295"/>
                  </a:lnTo>
                  <a:lnTo>
                    <a:pt x="345" y="345"/>
                  </a:lnTo>
                  <a:lnTo>
                    <a:pt x="301" y="390"/>
                  </a:lnTo>
                  <a:lnTo>
                    <a:pt x="266" y="434"/>
                  </a:lnTo>
                  <a:lnTo>
                    <a:pt x="236" y="474"/>
                  </a:lnTo>
                  <a:lnTo>
                    <a:pt x="215" y="514"/>
                  </a:lnTo>
                  <a:lnTo>
                    <a:pt x="198" y="552"/>
                  </a:lnTo>
                  <a:lnTo>
                    <a:pt x="183" y="592"/>
                  </a:lnTo>
                  <a:lnTo>
                    <a:pt x="170" y="630"/>
                  </a:lnTo>
                  <a:lnTo>
                    <a:pt x="158" y="670"/>
                  </a:lnTo>
                  <a:lnTo>
                    <a:pt x="145" y="714"/>
                  </a:lnTo>
                  <a:lnTo>
                    <a:pt x="145" y="714"/>
                  </a:lnTo>
                  <a:lnTo>
                    <a:pt x="128" y="758"/>
                  </a:lnTo>
                  <a:lnTo>
                    <a:pt x="110" y="794"/>
                  </a:lnTo>
                  <a:lnTo>
                    <a:pt x="91" y="820"/>
                  </a:lnTo>
                  <a:lnTo>
                    <a:pt x="70" y="838"/>
                  </a:lnTo>
                  <a:lnTo>
                    <a:pt x="50" y="849"/>
                  </a:lnTo>
                  <a:lnTo>
                    <a:pt x="34" y="852"/>
                  </a:lnTo>
                  <a:lnTo>
                    <a:pt x="19" y="845"/>
                  </a:lnTo>
                  <a:lnTo>
                    <a:pt x="8" y="834"/>
                  </a:lnTo>
                  <a:lnTo>
                    <a:pt x="2" y="815"/>
                  </a:lnTo>
                  <a:lnTo>
                    <a:pt x="0" y="790"/>
                  </a:lnTo>
                  <a:lnTo>
                    <a:pt x="0" y="790"/>
                  </a:lnTo>
                </a:path>
              </a:pathLst>
            </a:custGeom>
            <a:solidFill>
              <a:srgbClr val="FFE23F"/>
            </a:solidFill>
            <a:ln w="9525" cap="rnd">
              <a:noFill/>
              <a:round/>
              <a:headEnd/>
              <a:tailEnd/>
            </a:ln>
            <a:effectLst/>
          </p:spPr>
          <p:txBody>
            <a:bodyPr/>
            <a:lstStyle/>
            <a:p>
              <a:pPr>
                <a:defRPr/>
              </a:pPr>
              <a:endParaRPr lang="en-US" dirty="0"/>
            </a:p>
          </p:txBody>
        </p:sp>
        <p:sp>
          <p:nvSpPr>
            <p:cNvPr id="300" name="Freeform 1324"/>
            <p:cNvSpPr>
              <a:spLocks/>
            </p:cNvSpPr>
            <p:nvPr/>
          </p:nvSpPr>
          <p:spPr bwMode="auto">
            <a:xfrm>
              <a:off x="2048" y="1289"/>
              <a:ext cx="1377" cy="831"/>
            </a:xfrm>
            <a:custGeom>
              <a:avLst/>
              <a:gdLst/>
              <a:ahLst/>
              <a:cxnLst>
                <a:cxn ang="0">
                  <a:pos x="25" y="631"/>
                </a:cxn>
                <a:cxn ang="0">
                  <a:pos x="126" y="391"/>
                </a:cxn>
                <a:cxn ang="0">
                  <a:pos x="287" y="204"/>
                </a:cxn>
                <a:cxn ang="0">
                  <a:pos x="494" y="75"/>
                </a:cxn>
                <a:cxn ang="0">
                  <a:pos x="735" y="8"/>
                </a:cxn>
                <a:cxn ang="0">
                  <a:pos x="864" y="0"/>
                </a:cxn>
                <a:cxn ang="0">
                  <a:pos x="982" y="6"/>
                </a:cxn>
                <a:cxn ang="0">
                  <a:pos x="1087" y="23"/>
                </a:cxn>
                <a:cxn ang="0">
                  <a:pos x="1180" y="55"/>
                </a:cxn>
                <a:cxn ang="0">
                  <a:pos x="1264" y="94"/>
                </a:cxn>
                <a:cxn ang="0">
                  <a:pos x="1340" y="147"/>
                </a:cxn>
                <a:cxn ang="0">
                  <a:pos x="1359" y="165"/>
                </a:cxn>
                <a:cxn ang="0">
                  <a:pos x="1376" y="190"/>
                </a:cxn>
                <a:cxn ang="0">
                  <a:pos x="1363" y="202"/>
                </a:cxn>
                <a:cxn ang="0">
                  <a:pos x="1315" y="200"/>
                </a:cxn>
                <a:cxn ang="0">
                  <a:pos x="1233" y="179"/>
                </a:cxn>
                <a:cxn ang="0">
                  <a:pos x="1180" y="162"/>
                </a:cxn>
                <a:cxn ang="0">
                  <a:pos x="1026" y="128"/>
                </a:cxn>
                <a:cxn ang="0">
                  <a:pos x="857" y="122"/>
                </a:cxn>
                <a:cxn ang="0">
                  <a:pos x="687" y="143"/>
                </a:cxn>
                <a:cxn ang="0">
                  <a:pos x="529" y="195"/>
                </a:cxn>
                <a:cxn ang="0">
                  <a:pos x="391" y="282"/>
                </a:cxn>
                <a:cxn ang="0">
                  <a:pos x="337" y="333"/>
                </a:cxn>
                <a:cxn ang="0">
                  <a:pos x="255" y="421"/>
                </a:cxn>
                <a:cxn ang="0">
                  <a:pos x="204" y="501"/>
                </a:cxn>
                <a:cxn ang="0">
                  <a:pos x="172" y="575"/>
                </a:cxn>
                <a:cxn ang="0">
                  <a:pos x="149" y="653"/>
                </a:cxn>
                <a:cxn ang="0">
                  <a:pos x="137" y="695"/>
                </a:cxn>
                <a:cxn ang="0">
                  <a:pos x="101" y="773"/>
                </a:cxn>
                <a:cxn ang="0">
                  <a:pos x="63" y="817"/>
                </a:cxn>
                <a:cxn ang="0">
                  <a:pos x="29" y="830"/>
                </a:cxn>
                <a:cxn ang="0">
                  <a:pos x="6" y="813"/>
                </a:cxn>
                <a:cxn ang="0">
                  <a:pos x="0" y="771"/>
                </a:cxn>
              </a:cxnLst>
              <a:rect l="0" t="0" r="r" b="b"/>
              <a:pathLst>
                <a:path w="1377" h="831">
                  <a:moveTo>
                    <a:pt x="0" y="771"/>
                  </a:moveTo>
                  <a:lnTo>
                    <a:pt x="25" y="631"/>
                  </a:lnTo>
                  <a:lnTo>
                    <a:pt x="67" y="506"/>
                  </a:lnTo>
                  <a:lnTo>
                    <a:pt x="126" y="391"/>
                  </a:lnTo>
                  <a:lnTo>
                    <a:pt x="200" y="290"/>
                  </a:lnTo>
                  <a:lnTo>
                    <a:pt x="287" y="204"/>
                  </a:lnTo>
                  <a:lnTo>
                    <a:pt x="386" y="133"/>
                  </a:lnTo>
                  <a:lnTo>
                    <a:pt x="494" y="75"/>
                  </a:lnTo>
                  <a:lnTo>
                    <a:pt x="611" y="34"/>
                  </a:lnTo>
                  <a:lnTo>
                    <a:pt x="735" y="8"/>
                  </a:lnTo>
                  <a:lnTo>
                    <a:pt x="864" y="0"/>
                  </a:lnTo>
                  <a:lnTo>
                    <a:pt x="864" y="0"/>
                  </a:lnTo>
                  <a:lnTo>
                    <a:pt x="925" y="2"/>
                  </a:lnTo>
                  <a:lnTo>
                    <a:pt x="982" y="6"/>
                  </a:lnTo>
                  <a:lnTo>
                    <a:pt x="1037" y="13"/>
                  </a:lnTo>
                  <a:lnTo>
                    <a:pt x="1087" y="23"/>
                  </a:lnTo>
                  <a:lnTo>
                    <a:pt x="1136" y="36"/>
                  </a:lnTo>
                  <a:lnTo>
                    <a:pt x="1180" y="55"/>
                  </a:lnTo>
                  <a:lnTo>
                    <a:pt x="1224" y="71"/>
                  </a:lnTo>
                  <a:lnTo>
                    <a:pt x="1264" y="94"/>
                  </a:lnTo>
                  <a:lnTo>
                    <a:pt x="1304" y="117"/>
                  </a:lnTo>
                  <a:lnTo>
                    <a:pt x="1340" y="147"/>
                  </a:lnTo>
                  <a:lnTo>
                    <a:pt x="1340" y="147"/>
                  </a:lnTo>
                  <a:lnTo>
                    <a:pt x="1359" y="165"/>
                  </a:lnTo>
                  <a:lnTo>
                    <a:pt x="1371" y="179"/>
                  </a:lnTo>
                  <a:lnTo>
                    <a:pt x="1376" y="190"/>
                  </a:lnTo>
                  <a:lnTo>
                    <a:pt x="1373" y="198"/>
                  </a:lnTo>
                  <a:lnTo>
                    <a:pt x="1363" y="202"/>
                  </a:lnTo>
                  <a:lnTo>
                    <a:pt x="1341" y="202"/>
                  </a:lnTo>
                  <a:lnTo>
                    <a:pt x="1315" y="200"/>
                  </a:lnTo>
                  <a:lnTo>
                    <a:pt x="1279" y="191"/>
                  </a:lnTo>
                  <a:lnTo>
                    <a:pt x="1233" y="179"/>
                  </a:lnTo>
                  <a:lnTo>
                    <a:pt x="1180" y="162"/>
                  </a:lnTo>
                  <a:lnTo>
                    <a:pt x="1180" y="162"/>
                  </a:lnTo>
                  <a:lnTo>
                    <a:pt x="1104" y="143"/>
                  </a:lnTo>
                  <a:lnTo>
                    <a:pt x="1026" y="128"/>
                  </a:lnTo>
                  <a:lnTo>
                    <a:pt x="941" y="122"/>
                  </a:lnTo>
                  <a:lnTo>
                    <a:pt x="857" y="122"/>
                  </a:lnTo>
                  <a:lnTo>
                    <a:pt x="773" y="128"/>
                  </a:lnTo>
                  <a:lnTo>
                    <a:pt x="687" y="143"/>
                  </a:lnTo>
                  <a:lnTo>
                    <a:pt x="607" y="165"/>
                  </a:lnTo>
                  <a:lnTo>
                    <a:pt x="529" y="195"/>
                  </a:lnTo>
                  <a:lnTo>
                    <a:pt x="457" y="234"/>
                  </a:lnTo>
                  <a:lnTo>
                    <a:pt x="391" y="282"/>
                  </a:lnTo>
                  <a:lnTo>
                    <a:pt x="391" y="282"/>
                  </a:lnTo>
                  <a:lnTo>
                    <a:pt x="337" y="333"/>
                  </a:lnTo>
                  <a:lnTo>
                    <a:pt x="290" y="379"/>
                  </a:lnTo>
                  <a:lnTo>
                    <a:pt x="255" y="421"/>
                  </a:lnTo>
                  <a:lnTo>
                    <a:pt x="225" y="461"/>
                  </a:lnTo>
                  <a:lnTo>
                    <a:pt x="204" y="501"/>
                  </a:lnTo>
                  <a:lnTo>
                    <a:pt x="188" y="539"/>
                  </a:lnTo>
                  <a:lnTo>
                    <a:pt x="172" y="575"/>
                  </a:lnTo>
                  <a:lnTo>
                    <a:pt x="160" y="613"/>
                  </a:lnTo>
                  <a:lnTo>
                    <a:pt x="149" y="653"/>
                  </a:lnTo>
                  <a:lnTo>
                    <a:pt x="137" y="695"/>
                  </a:lnTo>
                  <a:lnTo>
                    <a:pt x="137" y="695"/>
                  </a:lnTo>
                  <a:lnTo>
                    <a:pt x="119" y="737"/>
                  </a:lnTo>
                  <a:lnTo>
                    <a:pt x="101" y="773"/>
                  </a:lnTo>
                  <a:lnTo>
                    <a:pt x="82" y="799"/>
                  </a:lnTo>
                  <a:lnTo>
                    <a:pt x="63" y="817"/>
                  </a:lnTo>
                  <a:lnTo>
                    <a:pt x="46" y="827"/>
                  </a:lnTo>
                  <a:lnTo>
                    <a:pt x="29" y="830"/>
                  </a:lnTo>
                  <a:lnTo>
                    <a:pt x="16" y="824"/>
                  </a:lnTo>
                  <a:lnTo>
                    <a:pt x="6" y="813"/>
                  </a:lnTo>
                  <a:lnTo>
                    <a:pt x="0" y="794"/>
                  </a:lnTo>
                  <a:lnTo>
                    <a:pt x="0" y="771"/>
                  </a:lnTo>
                  <a:lnTo>
                    <a:pt x="0" y="771"/>
                  </a:lnTo>
                </a:path>
              </a:pathLst>
            </a:custGeom>
            <a:solidFill>
              <a:srgbClr val="FFE448"/>
            </a:solidFill>
            <a:ln w="9525" cap="rnd">
              <a:noFill/>
              <a:round/>
              <a:headEnd/>
              <a:tailEnd/>
            </a:ln>
            <a:effectLst/>
          </p:spPr>
          <p:txBody>
            <a:bodyPr/>
            <a:lstStyle/>
            <a:p>
              <a:pPr>
                <a:defRPr/>
              </a:pPr>
              <a:endParaRPr lang="en-US" dirty="0"/>
            </a:p>
          </p:txBody>
        </p:sp>
        <p:sp>
          <p:nvSpPr>
            <p:cNvPr id="301" name="Freeform 1325"/>
            <p:cNvSpPr>
              <a:spLocks/>
            </p:cNvSpPr>
            <p:nvPr/>
          </p:nvSpPr>
          <p:spPr bwMode="auto">
            <a:xfrm>
              <a:off x="2041" y="1285"/>
              <a:ext cx="1356" cy="809"/>
            </a:xfrm>
            <a:custGeom>
              <a:avLst/>
              <a:gdLst/>
              <a:ahLst/>
              <a:cxnLst>
                <a:cxn ang="0">
                  <a:pos x="27" y="617"/>
                </a:cxn>
                <a:cxn ang="0">
                  <a:pos x="133" y="381"/>
                </a:cxn>
                <a:cxn ang="0">
                  <a:pos x="292" y="198"/>
                </a:cxn>
                <a:cxn ang="0">
                  <a:pos x="497" y="73"/>
                </a:cxn>
                <a:cxn ang="0">
                  <a:pos x="733" y="8"/>
                </a:cxn>
                <a:cxn ang="0">
                  <a:pos x="860" y="0"/>
                </a:cxn>
                <a:cxn ang="0">
                  <a:pos x="973" y="6"/>
                </a:cxn>
                <a:cxn ang="0">
                  <a:pos x="1076" y="23"/>
                </a:cxn>
                <a:cxn ang="0">
                  <a:pos x="1166" y="50"/>
                </a:cxn>
                <a:cxn ang="0">
                  <a:pos x="1247" y="89"/>
                </a:cxn>
                <a:cxn ang="0">
                  <a:pos x="1318" y="137"/>
                </a:cxn>
                <a:cxn ang="0">
                  <a:pos x="1337" y="151"/>
                </a:cxn>
                <a:cxn ang="0">
                  <a:pos x="1355" y="177"/>
                </a:cxn>
                <a:cxn ang="0">
                  <a:pos x="1339" y="188"/>
                </a:cxn>
                <a:cxn ang="0">
                  <a:pos x="1295" y="186"/>
                </a:cxn>
                <a:cxn ang="0">
                  <a:pos x="1217" y="166"/>
                </a:cxn>
                <a:cxn ang="0">
                  <a:pos x="1166" y="149"/>
                </a:cxn>
                <a:cxn ang="0">
                  <a:pos x="1015" y="117"/>
                </a:cxn>
                <a:cxn ang="0">
                  <a:pos x="849" y="112"/>
                </a:cxn>
                <a:cxn ang="0">
                  <a:pos x="680" y="133"/>
                </a:cxn>
                <a:cxn ang="0">
                  <a:pos x="520" y="186"/>
                </a:cxn>
                <a:cxn ang="0">
                  <a:pos x="383" y="271"/>
                </a:cxn>
                <a:cxn ang="0">
                  <a:pos x="328" y="322"/>
                </a:cxn>
                <a:cxn ang="0">
                  <a:pos x="246" y="410"/>
                </a:cxn>
                <a:cxn ang="0">
                  <a:pos x="195" y="490"/>
                </a:cxn>
                <a:cxn ang="0">
                  <a:pos x="163" y="564"/>
                </a:cxn>
                <a:cxn ang="0">
                  <a:pos x="140" y="638"/>
                </a:cxn>
                <a:cxn ang="0">
                  <a:pos x="128" y="678"/>
                </a:cxn>
                <a:cxn ang="0">
                  <a:pos x="94" y="753"/>
                </a:cxn>
                <a:cxn ang="0">
                  <a:pos x="59" y="796"/>
                </a:cxn>
                <a:cxn ang="0">
                  <a:pos x="27" y="809"/>
                </a:cxn>
                <a:cxn ang="0">
                  <a:pos x="6" y="794"/>
                </a:cxn>
                <a:cxn ang="0">
                  <a:pos x="0" y="751"/>
                </a:cxn>
              </a:cxnLst>
              <a:rect l="0" t="0" r="r" b="b"/>
              <a:pathLst>
                <a:path w="1356" h="810">
                  <a:moveTo>
                    <a:pt x="0" y="751"/>
                  </a:moveTo>
                  <a:lnTo>
                    <a:pt x="27" y="617"/>
                  </a:lnTo>
                  <a:lnTo>
                    <a:pt x="71" y="493"/>
                  </a:lnTo>
                  <a:lnTo>
                    <a:pt x="133" y="381"/>
                  </a:lnTo>
                  <a:lnTo>
                    <a:pt x="206" y="282"/>
                  </a:lnTo>
                  <a:lnTo>
                    <a:pt x="292" y="198"/>
                  </a:lnTo>
                  <a:lnTo>
                    <a:pt x="389" y="128"/>
                  </a:lnTo>
                  <a:lnTo>
                    <a:pt x="497" y="73"/>
                  </a:lnTo>
                  <a:lnTo>
                    <a:pt x="610" y="34"/>
                  </a:lnTo>
                  <a:lnTo>
                    <a:pt x="733" y="8"/>
                  </a:lnTo>
                  <a:lnTo>
                    <a:pt x="860" y="0"/>
                  </a:lnTo>
                  <a:lnTo>
                    <a:pt x="860" y="0"/>
                  </a:lnTo>
                  <a:lnTo>
                    <a:pt x="918" y="2"/>
                  </a:lnTo>
                  <a:lnTo>
                    <a:pt x="973" y="6"/>
                  </a:lnTo>
                  <a:lnTo>
                    <a:pt x="1026" y="13"/>
                  </a:lnTo>
                  <a:lnTo>
                    <a:pt x="1076" y="23"/>
                  </a:lnTo>
                  <a:lnTo>
                    <a:pt x="1122" y="36"/>
                  </a:lnTo>
                  <a:lnTo>
                    <a:pt x="1166" y="50"/>
                  </a:lnTo>
                  <a:lnTo>
                    <a:pt x="1209" y="69"/>
                  </a:lnTo>
                  <a:lnTo>
                    <a:pt x="1247" y="89"/>
                  </a:lnTo>
                  <a:lnTo>
                    <a:pt x="1285" y="112"/>
                  </a:lnTo>
                  <a:lnTo>
                    <a:pt x="1318" y="137"/>
                  </a:lnTo>
                  <a:lnTo>
                    <a:pt x="1318" y="137"/>
                  </a:lnTo>
                  <a:lnTo>
                    <a:pt x="1337" y="151"/>
                  </a:lnTo>
                  <a:lnTo>
                    <a:pt x="1350" y="166"/>
                  </a:lnTo>
                  <a:lnTo>
                    <a:pt x="1355" y="177"/>
                  </a:lnTo>
                  <a:lnTo>
                    <a:pt x="1350" y="183"/>
                  </a:lnTo>
                  <a:lnTo>
                    <a:pt x="1339" y="188"/>
                  </a:lnTo>
                  <a:lnTo>
                    <a:pt x="1320" y="188"/>
                  </a:lnTo>
                  <a:lnTo>
                    <a:pt x="1295" y="186"/>
                  </a:lnTo>
                  <a:lnTo>
                    <a:pt x="1262" y="177"/>
                  </a:lnTo>
                  <a:lnTo>
                    <a:pt x="1217" y="166"/>
                  </a:lnTo>
                  <a:lnTo>
                    <a:pt x="1166" y="149"/>
                  </a:lnTo>
                  <a:lnTo>
                    <a:pt x="1166" y="149"/>
                  </a:lnTo>
                  <a:lnTo>
                    <a:pt x="1093" y="130"/>
                  </a:lnTo>
                  <a:lnTo>
                    <a:pt x="1015" y="117"/>
                  </a:lnTo>
                  <a:lnTo>
                    <a:pt x="933" y="112"/>
                  </a:lnTo>
                  <a:lnTo>
                    <a:pt x="849" y="112"/>
                  </a:lnTo>
                  <a:lnTo>
                    <a:pt x="764" y="117"/>
                  </a:lnTo>
                  <a:lnTo>
                    <a:pt x="680" y="133"/>
                  </a:lnTo>
                  <a:lnTo>
                    <a:pt x="598" y="156"/>
                  </a:lnTo>
                  <a:lnTo>
                    <a:pt x="520" y="186"/>
                  </a:lnTo>
                  <a:lnTo>
                    <a:pt x="448" y="223"/>
                  </a:lnTo>
                  <a:lnTo>
                    <a:pt x="383" y="271"/>
                  </a:lnTo>
                  <a:lnTo>
                    <a:pt x="383" y="271"/>
                  </a:lnTo>
                  <a:lnTo>
                    <a:pt x="328" y="322"/>
                  </a:lnTo>
                  <a:lnTo>
                    <a:pt x="284" y="368"/>
                  </a:lnTo>
                  <a:lnTo>
                    <a:pt x="246" y="410"/>
                  </a:lnTo>
                  <a:lnTo>
                    <a:pt x="218" y="451"/>
                  </a:lnTo>
                  <a:lnTo>
                    <a:pt x="195" y="490"/>
                  </a:lnTo>
                  <a:lnTo>
                    <a:pt x="179" y="527"/>
                  </a:lnTo>
                  <a:lnTo>
                    <a:pt x="163" y="564"/>
                  </a:lnTo>
                  <a:lnTo>
                    <a:pt x="151" y="600"/>
                  </a:lnTo>
                  <a:lnTo>
                    <a:pt x="140" y="638"/>
                  </a:lnTo>
                  <a:lnTo>
                    <a:pt x="128" y="678"/>
                  </a:lnTo>
                  <a:lnTo>
                    <a:pt x="128" y="678"/>
                  </a:lnTo>
                  <a:lnTo>
                    <a:pt x="111" y="720"/>
                  </a:lnTo>
                  <a:lnTo>
                    <a:pt x="94" y="753"/>
                  </a:lnTo>
                  <a:lnTo>
                    <a:pt x="75" y="779"/>
                  </a:lnTo>
                  <a:lnTo>
                    <a:pt x="59" y="796"/>
                  </a:lnTo>
                  <a:lnTo>
                    <a:pt x="41" y="806"/>
                  </a:lnTo>
                  <a:lnTo>
                    <a:pt x="27" y="809"/>
                  </a:lnTo>
                  <a:lnTo>
                    <a:pt x="14" y="804"/>
                  </a:lnTo>
                  <a:lnTo>
                    <a:pt x="6" y="794"/>
                  </a:lnTo>
                  <a:lnTo>
                    <a:pt x="2" y="777"/>
                  </a:lnTo>
                  <a:lnTo>
                    <a:pt x="0" y="751"/>
                  </a:lnTo>
                  <a:lnTo>
                    <a:pt x="0" y="751"/>
                  </a:lnTo>
                </a:path>
              </a:pathLst>
            </a:custGeom>
            <a:solidFill>
              <a:srgbClr val="FFE652"/>
            </a:solidFill>
            <a:ln w="9525" cap="rnd">
              <a:noFill/>
              <a:round/>
              <a:headEnd/>
              <a:tailEnd/>
            </a:ln>
            <a:effectLst/>
          </p:spPr>
          <p:txBody>
            <a:bodyPr/>
            <a:lstStyle/>
            <a:p>
              <a:pPr>
                <a:defRPr/>
              </a:pPr>
              <a:endParaRPr lang="en-US" dirty="0"/>
            </a:p>
          </p:txBody>
        </p:sp>
        <p:sp>
          <p:nvSpPr>
            <p:cNvPr id="302" name="Freeform 1326"/>
            <p:cNvSpPr>
              <a:spLocks/>
            </p:cNvSpPr>
            <p:nvPr/>
          </p:nvSpPr>
          <p:spPr bwMode="auto">
            <a:xfrm>
              <a:off x="2041" y="1267"/>
              <a:ext cx="1332" cy="793"/>
            </a:xfrm>
            <a:custGeom>
              <a:avLst/>
              <a:gdLst/>
              <a:ahLst/>
              <a:cxnLst>
                <a:cxn ang="0">
                  <a:pos x="28" y="600"/>
                </a:cxn>
                <a:cxn ang="0">
                  <a:pos x="134" y="368"/>
                </a:cxn>
                <a:cxn ang="0">
                  <a:pos x="294" y="191"/>
                </a:cxn>
                <a:cxn ang="0">
                  <a:pos x="497" y="71"/>
                </a:cxn>
                <a:cxn ang="0">
                  <a:pos x="729" y="8"/>
                </a:cxn>
                <a:cxn ang="0">
                  <a:pos x="851" y="0"/>
                </a:cxn>
                <a:cxn ang="0">
                  <a:pos x="962" y="6"/>
                </a:cxn>
                <a:cxn ang="0">
                  <a:pos x="1063" y="20"/>
                </a:cxn>
                <a:cxn ang="0">
                  <a:pos x="1152" y="48"/>
                </a:cxn>
                <a:cxn ang="0">
                  <a:pos x="1228" y="82"/>
                </a:cxn>
                <a:cxn ang="0">
                  <a:pos x="1298" y="126"/>
                </a:cxn>
                <a:cxn ang="0">
                  <a:pos x="1314" y="140"/>
                </a:cxn>
                <a:cxn ang="0">
                  <a:pos x="1330" y="163"/>
                </a:cxn>
                <a:cxn ang="0">
                  <a:pos x="1316" y="172"/>
                </a:cxn>
                <a:cxn ang="0">
                  <a:pos x="1272" y="170"/>
                </a:cxn>
                <a:cxn ang="0">
                  <a:pos x="1201" y="151"/>
                </a:cxn>
                <a:cxn ang="0">
                  <a:pos x="1152" y="137"/>
                </a:cxn>
                <a:cxn ang="0">
                  <a:pos x="1003" y="105"/>
                </a:cxn>
                <a:cxn ang="0">
                  <a:pos x="838" y="101"/>
                </a:cxn>
                <a:cxn ang="0">
                  <a:pos x="669" y="122"/>
                </a:cxn>
                <a:cxn ang="0">
                  <a:pos x="511" y="174"/>
                </a:cxn>
                <a:cxn ang="0">
                  <a:pos x="375" y="260"/>
                </a:cxn>
                <a:cxn ang="0">
                  <a:pos x="317" y="311"/>
                </a:cxn>
                <a:cxn ang="0">
                  <a:pos x="237" y="400"/>
                </a:cxn>
                <a:cxn ang="0">
                  <a:pos x="184" y="478"/>
                </a:cxn>
                <a:cxn ang="0">
                  <a:pos x="152" y="552"/>
                </a:cxn>
                <a:cxn ang="0">
                  <a:pos x="129" y="623"/>
                </a:cxn>
                <a:cxn ang="0">
                  <a:pos x="117" y="661"/>
                </a:cxn>
                <a:cxn ang="0">
                  <a:pos x="85" y="734"/>
                </a:cxn>
                <a:cxn ang="0">
                  <a:pos x="52" y="776"/>
                </a:cxn>
                <a:cxn ang="0">
                  <a:pos x="23" y="790"/>
                </a:cxn>
                <a:cxn ang="0">
                  <a:pos x="3" y="774"/>
                </a:cxn>
                <a:cxn ang="0">
                  <a:pos x="0" y="737"/>
                </a:cxn>
              </a:cxnLst>
              <a:rect l="0" t="0" r="r" b="b"/>
              <a:pathLst>
                <a:path w="1331" h="791">
                  <a:moveTo>
                    <a:pt x="0" y="737"/>
                  </a:moveTo>
                  <a:lnTo>
                    <a:pt x="28" y="600"/>
                  </a:lnTo>
                  <a:lnTo>
                    <a:pt x="73" y="480"/>
                  </a:lnTo>
                  <a:lnTo>
                    <a:pt x="134" y="368"/>
                  </a:lnTo>
                  <a:lnTo>
                    <a:pt x="210" y="273"/>
                  </a:lnTo>
                  <a:lnTo>
                    <a:pt x="294" y="191"/>
                  </a:lnTo>
                  <a:lnTo>
                    <a:pt x="391" y="124"/>
                  </a:lnTo>
                  <a:lnTo>
                    <a:pt x="497" y="71"/>
                  </a:lnTo>
                  <a:lnTo>
                    <a:pt x="608" y="31"/>
                  </a:lnTo>
                  <a:lnTo>
                    <a:pt x="729" y="8"/>
                  </a:lnTo>
                  <a:lnTo>
                    <a:pt x="851" y="0"/>
                  </a:lnTo>
                  <a:lnTo>
                    <a:pt x="851" y="0"/>
                  </a:lnTo>
                  <a:lnTo>
                    <a:pt x="907" y="2"/>
                  </a:lnTo>
                  <a:lnTo>
                    <a:pt x="962" y="6"/>
                  </a:lnTo>
                  <a:lnTo>
                    <a:pt x="1015" y="13"/>
                  </a:lnTo>
                  <a:lnTo>
                    <a:pt x="1063" y="20"/>
                  </a:lnTo>
                  <a:lnTo>
                    <a:pt x="1109" y="34"/>
                  </a:lnTo>
                  <a:lnTo>
                    <a:pt x="1152" y="48"/>
                  </a:lnTo>
                  <a:lnTo>
                    <a:pt x="1192" y="63"/>
                  </a:lnTo>
                  <a:lnTo>
                    <a:pt x="1228" y="82"/>
                  </a:lnTo>
                  <a:lnTo>
                    <a:pt x="1263" y="103"/>
                  </a:lnTo>
                  <a:lnTo>
                    <a:pt x="1298" y="126"/>
                  </a:lnTo>
                  <a:lnTo>
                    <a:pt x="1298" y="126"/>
                  </a:lnTo>
                  <a:lnTo>
                    <a:pt x="1314" y="140"/>
                  </a:lnTo>
                  <a:lnTo>
                    <a:pt x="1325" y="154"/>
                  </a:lnTo>
                  <a:lnTo>
                    <a:pt x="1330" y="163"/>
                  </a:lnTo>
                  <a:lnTo>
                    <a:pt x="1327" y="170"/>
                  </a:lnTo>
                  <a:lnTo>
                    <a:pt x="1316" y="172"/>
                  </a:lnTo>
                  <a:lnTo>
                    <a:pt x="1298" y="174"/>
                  </a:lnTo>
                  <a:lnTo>
                    <a:pt x="1272" y="170"/>
                  </a:lnTo>
                  <a:lnTo>
                    <a:pt x="1240" y="162"/>
                  </a:lnTo>
                  <a:lnTo>
                    <a:pt x="1201" y="151"/>
                  </a:lnTo>
                  <a:lnTo>
                    <a:pt x="1152" y="137"/>
                  </a:lnTo>
                  <a:lnTo>
                    <a:pt x="1152" y="137"/>
                  </a:lnTo>
                  <a:lnTo>
                    <a:pt x="1080" y="117"/>
                  </a:lnTo>
                  <a:lnTo>
                    <a:pt x="1003" y="105"/>
                  </a:lnTo>
                  <a:lnTo>
                    <a:pt x="920" y="101"/>
                  </a:lnTo>
                  <a:lnTo>
                    <a:pt x="838" y="101"/>
                  </a:lnTo>
                  <a:lnTo>
                    <a:pt x="754" y="107"/>
                  </a:lnTo>
                  <a:lnTo>
                    <a:pt x="669" y="122"/>
                  </a:lnTo>
                  <a:lnTo>
                    <a:pt x="587" y="145"/>
                  </a:lnTo>
                  <a:lnTo>
                    <a:pt x="511" y="174"/>
                  </a:lnTo>
                  <a:lnTo>
                    <a:pt x="437" y="212"/>
                  </a:lnTo>
                  <a:lnTo>
                    <a:pt x="375" y="260"/>
                  </a:lnTo>
                  <a:lnTo>
                    <a:pt x="375" y="260"/>
                  </a:lnTo>
                  <a:lnTo>
                    <a:pt x="317" y="311"/>
                  </a:lnTo>
                  <a:lnTo>
                    <a:pt x="273" y="357"/>
                  </a:lnTo>
                  <a:lnTo>
                    <a:pt x="237" y="400"/>
                  </a:lnTo>
                  <a:lnTo>
                    <a:pt x="207" y="440"/>
                  </a:lnTo>
                  <a:lnTo>
                    <a:pt x="184" y="478"/>
                  </a:lnTo>
                  <a:lnTo>
                    <a:pt x="168" y="516"/>
                  </a:lnTo>
                  <a:lnTo>
                    <a:pt x="152" y="552"/>
                  </a:lnTo>
                  <a:lnTo>
                    <a:pt x="140" y="587"/>
                  </a:lnTo>
                  <a:lnTo>
                    <a:pt x="129" y="623"/>
                  </a:lnTo>
                  <a:lnTo>
                    <a:pt x="117" y="661"/>
                  </a:lnTo>
                  <a:lnTo>
                    <a:pt x="117" y="661"/>
                  </a:lnTo>
                  <a:lnTo>
                    <a:pt x="102" y="703"/>
                  </a:lnTo>
                  <a:lnTo>
                    <a:pt x="85" y="734"/>
                  </a:lnTo>
                  <a:lnTo>
                    <a:pt x="69" y="760"/>
                  </a:lnTo>
                  <a:lnTo>
                    <a:pt x="52" y="776"/>
                  </a:lnTo>
                  <a:lnTo>
                    <a:pt x="37" y="787"/>
                  </a:lnTo>
                  <a:lnTo>
                    <a:pt x="23" y="790"/>
                  </a:lnTo>
                  <a:lnTo>
                    <a:pt x="12" y="785"/>
                  </a:lnTo>
                  <a:lnTo>
                    <a:pt x="3" y="774"/>
                  </a:lnTo>
                  <a:lnTo>
                    <a:pt x="0" y="758"/>
                  </a:lnTo>
                  <a:lnTo>
                    <a:pt x="0" y="737"/>
                  </a:lnTo>
                  <a:lnTo>
                    <a:pt x="0" y="737"/>
                  </a:lnTo>
                </a:path>
              </a:pathLst>
            </a:custGeom>
            <a:solidFill>
              <a:srgbClr val="FFE85C"/>
            </a:solidFill>
            <a:ln w="9525" cap="rnd">
              <a:noFill/>
              <a:round/>
              <a:headEnd/>
              <a:tailEnd/>
            </a:ln>
            <a:effectLst/>
          </p:spPr>
          <p:txBody>
            <a:bodyPr/>
            <a:lstStyle/>
            <a:p>
              <a:pPr>
                <a:defRPr/>
              </a:pPr>
              <a:endParaRPr lang="en-US" dirty="0"/>
            </a:p>
          </p:txBody>
        </p:sp>
        <p:sp>
          <p:nvSpPr>
            <p:cNvPr id="303" name="Freeform 1327"/>
            <p:cNvSpPr>
              <a:spLocks/>
            </p:cNvSpPr>
            <p:nvPr/>
          </p:nvSpPr>
          <p:spPr bwMode="auto">
            <a:xfrm>
              <a:off x="2062" y="1298"/>
              <a:ext cx="1306" cy="770"/>
            </a:xfrm>
            <a:custGeom>
              <a:avLst/>
              <a:gdLst/>
              <a:ahLst/>
              <a:cxnLst>
                <a:cxn ang="0">
                  <a:pos x="29" y="583"/>
                </a:cxn>
                <a:cxn ang="0">
                  <a:pos x="139" y="355"/>
                </a:cxn>
                <a:cxn ang="0">
                  <a:pos x="299" y="182"/>
                </a:cxn>
                <a:cxn ang="0">
                  <a:pos x="498" y="67"/>
                </a:cxn>
                <a:cxn ang="0">
                  <a:pos x="724" y="6"/>
                </a:cxn>
                <a:cxn ang="0">
                  <a:pos x="843" y="0"/>
                </a:cxn>
                <a:cxn ang="0">
                  <a:pos x="952" y="4"/>
                </a:cxn>
                <a:cxn ang="0">
                  <a:pos x="1051" y="18"/>
                </a:cxn>
                <a:cxn ang="0">
                  <a:pos x="1138" y="41"/>
                </a:cxn>
                <a:cxn ang="0">
                  <a:pos x="1212" y="75"/>
                </a:cxn>
                <a:cxn ang="0">
                  <a:pos x="1276" y="113"/>
                </a:cxn>
                <a:cxn ang="0">
                  <a:pos x="1292" y="128"/>
                </a:cxn>
                <a:cxn ang="0">
                  <a:pos x="1305" y="149"/>
                </a:cxn>
                <a:cxn ang="0">
                  <a:pos x="1292" y="158"/>
                </a:cxn>
                <a:cxn ang="0">
                  <a:pos x="1252" y="154"/>
                </a:cxn>
                <a:cxn ang="0">
                  <a:pos x="1185" y="136"/>
                </a:cxn>
                <a:cxn ang="0">
                  <a:pos x="1138" y="122"/>
                </a:cxn>
                <a:cxn ang="0">
                  <a:pos x="993" y="92"/>
                </a:cxn>
                <a:cxn ang="0">
                  <a:pos x="828" y="88"/>
                </a:cxn>
                <a:cxn ang="0">
                  <a:pos x="660" y="108"/>
                </a:cxn>
                <a:cxn ang="0">
                  <a:pos x="501" y="161"/>
                </a:cxn>
                <a:cxn ang="0">
                  <a:pos x="365" y="248"/>
                </a:cxn>
                <a:cxn ang="0">
                  <a:pos x="310" y="299"/>
                </a:cxn>
                <a:cxn ang="0">
                  <a:pos x="227" y="387"/>
                </a:cxn>
                <a:cxn ang="0">
                  <a:pos x="174" y="465"/>
                </a:cxn>
                <a:cxn ang="0">
                  <a:pos x="144" y="536"/>
                </a:cxn>
                <a:cxn ang="0">
                  <a:pos x="121" y="606"/>
                </a:cxn>
                <a:cxn ang="0">
                  <a:pos x="107" y="642"/>
                </a:cxn>
                <a:cxn ang="0">
                  <a:pos x="75" y="716"/>
                </a:cxn>
                <a:cxn ang="0">
                  <a:pos x="47" y="755"/>
                </a:cxn>
                <a:cxn ang="0">
                  <a:pos x="19" y="769"/>
                </a:cxn>
                <a:cxn ang="0">
                  <a:pos x="2" y="753"/>
                </a:cxn>
                <a:cxn ang="0">
                  <a:pos x="0" y="716"/>
                </a:cxn>
              </a:cxnLst>
              <a:rect l="0" t="0" r="r" b="b"/>
              <a:pathLst>
                <a:path w="1306" h="770">
                  <a:moveTo>
                    <a:pt x="0" y="716"/>
                  </a:moveTo>
                  <a:lnTo>
                    <a:pt x="29" y="583"/>
                  </a:lnTo>
                  <a:lnTo>
                    <a:pt x="78" y="463"/>
                  </a:lnTo>
                  <a:lnTo>
                    <a:pt x="139" y="355"/>
                  </a:lnTo>
                  <a:lnTo>
                    <a:pt x="213" y="262"/>
                  </a:lnTo>
                  <a:lnTo>
                    <a:pt x="299" y="182"/>
                  </a:lnTo>
                  <a:lnTo>
                    <a:pt x="395" y="117"/>
                  </a:lnTo>
                  <a:lnTo>
                    <a:pt x="498" y="67"/>
                  </a:lnTo>
                  <a:lnTo>
                    <a:pt x="609" y="29"/>
                  </a:lnTo>
                  <a:lnTo>
                    <a:pt x="724" y="6"/>
                  </a:lnTo>
                  <a:lnTo>
                    <a:pt x="843" y="0"/>
                  </a:lnTo>
                  <a:lnTo>
                    <a:pt x="843" y="0"/>
                  </a:lnTo>
                  <a:lnTo>
                    <a:pt x="900" y="0"/>
                  </a:lnTo>
                  <a:lnTo>
                    <a:pt x="952" y="4"/>
                  </a:lnTo>
                  <a:lnTo>
                    <a:pt x="1003" y="11"/>
                  </a:lnTo>
                  <a:lnTo>
                    <a:pt x="1051" y="18"/>
                  </a:lnTo>
                  <a:lnTo>
                    <a:pt x="1097" y="29"/>
                  </a:lnTo>
                  <a:lnTo>
                    <a:pt x="1138" y="41"/>
                  </a:lnTo>
                  <a:lnTo>
                    <a:pt x="1176" y="57"/>
                  </a:lnTo>
                  <a:lnTo>
                    <a:pt x="1212" y="75"/>
                  </a:lnTo>
                  <a:lnTo>
                    <a:pt x="1244" y="92"/>
                  </a:lnTo>
                  <a:lnTo>
                    <a:pt x="1276" y="113"/>
                  </a:lnTo>
                  <a:lnTo>
                    <a:pt x="1276" y="113"/>
                  </a:lnTo>
                  <a:lnTo>
                    <a:pt x="1292" y="128"/>
                  </a:lnTo>
                  <a:lnTo>
                    <a:pt x="1302" y="140"/>
                  </a:lnTo>
                  <a:lnTo>
                    <a:pt x="1305" y="149"/>
                  </a:lnTo>
                  <a:lnTo>
                    <a:pt x="1302" y="154"/>
                  </a:lnTo>
                  <a:lnTo>
                    <a:pt x="1292" y="158"/>
                  </a:lnTo>
                  <a:lnTo>
                    <a:pt x="1276" y="158"/>
                  </a:lnTo>
                  <a:lnTo>
                    <a:pt x="1252" y="154"/>
                  </a:lnTo>
                  <a:lnTo>
                    <a:pt x="1223" y="147"/>
                  </a:lnTo>
                  <a:lnTo>
                    <a:pt x="1185" y="136"/>
                  </a:lnTo>
                  <a:lnTo>
                    <a:pt x="1138" y="122"/>
                  </a:lnTo>
                  <a:lnTo>
                    <a:pt x="1138" y="122"/>
                  </a:lnTo>
                  <a:lnTo>
                    <a:pt x="1069" y="105"/>
                  </a:lnTo>
                  <a:lnTo>
                    <a:pt x="993" y="92"/>
                  </a:lnTo>
                  <a:lnTo>
                    <a:pt x="911" y="85"/>
                  </a:lnTo>
                  <a:lnTo>
                    <a:pt x="828" y="88"/>
                  </a:lnTo>
                  <a:lnTo>
                    <a:pt x="744" y="94"/>
                  </a:lnTo>
                  <a:lnTo>
                    <a:pt x="660" y="108"/>
                  </a:lnTo>
                  <a:lnTo>
                    <a:pt x="579" y="130"/>
                  </a:lnTo>
                  <a:lnTo>
                    <a:pt x="501" y="161"/>
                  </a:lnTo>
                  <a:lnTo>
                    <a:pt x="430" y="200"/>
                  </a:lnTo>
                  <a:lnTo>
                    <a:pt x="365" y="248"/>
                  </a:lnTo>
                  <a:lnTo>
                    <a:pt x="365" y="248"/>
                  </a:lnTo>
                  <a:lnTo>
                    <a:pt x="310" y="299"/>
                  </a:lnTo>
                  <a:lnTo>
                    <a:pt x="266" y="345"/>
                  </a:lnTo>
                  <a:lnTo>
                    <a:pt x="227" y="387"/>
                  </a:lnTo>
                  <a:lnTo>
                    <a:pt x="198" y="426"/>
                  </a:lnTo>
                  <a:lnTo>
                    <a:pt x="174" y="465"/>
                  </a:lnTo>
                  <a:lnTo>
                    <a:pt x="158" y="500"/>
                  </a:lnTo>
                  <a:lnTo>
                    <a:pt x="144" y="536"/>
                  </a:lnTo>
                  <a:lnTo>
                    <a:pt x="130" y="570"/>
                  </a:lnTo>
                  <a:lnTo>
                    <a:pt x="121" y="606"/>
                  </a:lnTo>
                  <a:lnTo>
                    <a:pt x="107" y="642"/>
                  </a:lnTo>
                  <a:lnTo>
                    <a:pt x="107" y="642"/>
                  </a:lnTo>
                  <a:lnTo>
                    <a:pt x="93" y="682"/>
                  </a:lnTo>
                  <a:lnTo>
                    <a:pt x="75" y="716"/>
                  </a:lnTo>
                  <a:lnTo>
                    <a:pt x="61" y="739"/>
                  </a:lnTo>
                  <a:lnTo>
                    <a:pt x="47" y="755"/>
                  </a:lnTo>
                  <a:lnTo>
                    <a:pt x="31" y="766"/>
                  </a:lnTo>
                  <a:lnTo>
                    <a:pt x="19" y="769"/>
                  </a:lnTo>
                  <a:lnTo>
                    <a:pt x="8" y="764"/>
                  </a:lnTo>
                  <a:lnTo>
                    <a:pt x="2" y="753"/>
                  </a:lnTo>
                  <a:lnTo>
                    <a:pt x="0" y="739"/>
                  </a:lnTo>
                  <a:lnTo>
                    <a:pt x="0" y="716"/>
                  </a:lnTo>
                  <a:lnTo>
                    <a:pt x="0" y="716"/>
                  </a:lnTo>
                </a:path>
              </a:pathLst>
            </a:custGeom>
            <a:solidFill>
              <a:srgbClr val="FFEA65"/>
            </a:solidFill>
            <a:ln w="9525" cap="rnd">
              <a:noFill/>
              <a:round/>
              <a:headEnd/>
              <a:tailEnd/>
            </a:ln>
            <a:effectLst/>
          </p:spPr>
          <p:txBody>
            <a:bodyPr/>
            <a:lstStyle/>
            <a:p>
              <a:pPr>
                <a:defRPr/>
              </a:pPr>
              <a:endParaRPr lang="en-US" dirty="0"/>
            </a:p>
          </p:txBody>
        </p:sp>
        <p:sp>
          <p:nvSpPr>
            <p:cNvPr id="304" name="Freeform 1328"/>
            <p:cNvSpPr>
              <a:spLocks/>
            </p:cNvSpPr>
            <p:nvPr/>
          </p:nvSpPr>
          <p:spPr bwMode="auto">
            <a:xfrm>
              <a:off x="2066" y="1298"/>
              <a:ext cx="1282" cy="747"/>
            </a:xfrm>
            <a:custGeom>
              <a:avLst/>
              <a:gdLst/>
              <a:ahLst/>
              <a:cxnLst>
                <a:cxn ang="0">
                  <a:pos x="34" y="568"/>
                </a:cxn>
                <a:cxn ang="0">
                  <a:pos x="145" y="345"/>
                </a:cxn>
                <a:cxn ang="0">
                  <a:pos x="303" y="177"/>
                </a:cxn>
                <a:cxn ang="0">
                  <a:pos x="499" y="64"/>
                </a:cxn>
                <a:cxn ang="0">
                  <a:pos x="720" y="6"/>
                </a:cxn>
                <a:cxn ang="0">
                  <a:pos x="836" y="0"/>
                </a:cxn>
                <a:cxn ang="0">
                  <a:pos x="944" y="4"/>
                </a:cxn>
                <a:cxn ang="0">
                  <a:pos x="1038" y="16"/>
                </a:cxn>
                <a:cxn ang="0">
                  <a:pos x="1122" y="39"/>
                </a:cxn>
                <a:cxn ang="0">
                  <a:pos x="1195" y="69"/>
                </a:cxn>
                <a:cxn ang="0">
                  <a:pos x="1253" y="105"/>
                </a:cxn>
                <a:cxn ang="0">
                  <a:pos x="1270" y="117"/>
                </a:cxn>
                <a:cxn ang="0">
                  <a:pos x="1283" y="134"/>
                </a:cxn>
                <a:cxn ang="0">
                  <a:pos x="1270" y="142"/>
                </a:cxn>
                <a:cxn ang="0">
                  <a:pos x="1232" y="138"/>
                </a:cxn>
                <a:cxn ang="0">
                  <a:pos x="1167" y="124"/>
                </a:cxn>
                <a:cxn ang="0">
                  <a:pos x="1124" y="111"/>
                </a:cxn>
                <a:cxn ang="0">
                  <a:pos x="981" y="82"/>
                </a:cxn>
                <a:cxn ang="0">
                  <a:pos x="819" y="78"/>
                </a:cxn>
                <a:cxn ang="0">
                  <a:pos x="653" y="98"/>
                </a:cxn>
                <a:cxn ang="0">
                  <a:pos x="494" y="151"/>
                </a:cxn>
                <a:cxn ang="0">
                  <a:pos x="358" y="237"/>
                </a:cxn>
                <a:cxn ang="0">
                  <a:pos x="301" y="288"/>
                </a:cxn>
                <a:cxn ang="0">
                  <a:pos x="218" y="376"/>
                </a:cxn>
                <a:cxn ang="0">
                  <a:pos x="167" y="454"/>
                </a:cxn>
                <a:cxn ang="0">
                  <a:pos x="135" y="523"/>
                </a:cxn>
                <a:cxn ang="0">
                  <a:pos x="112" y="591"/>
                </a:cxn>
                <a:cxn ang="0">
                  <a:pos x="101" y="626"/>
                </a:cxn>
                <a:cxn ang="0">
                  <a:pos x="69" y="696"/>
                </a:cxn>
                <a:cxn ang="0">
                  <a:pos x="42" y="736"/>
                </a:cxn>
                <a:cxn ang="0">
                  <a:pos x="17" y="749"/>
                </a:cxn>
                <a:cxn ang="0">
                  <a:pos x="2" y="734"/>
                </a:cxn>
                <a:cxn ang="0">
                  <a:pos x="0" y="700"/>
                </a:cxn>
              </a:cxnLst>
              <a:rect l="0" t="0" r="r" b="b"/>
              <a:pathLst>
                <a:path w="1284" h="750">
                  <a:moveTo>
                    <a:pt x="0" y="700"/>
                  </a:moveTo>
                  <a:lnTo>
                    <a:pt x="34" y="568"/>
                  </a:lnTo>
                  <a:lnTo>
                    <a:pt x="82" y="449"/>
                  </a:lnTo>
                  <a:lnTo>
                    <a:pt x="145" y="345"/>
                  </a:lnTo>
                  <a:lnTo>
                    <a:pt x="218" y="254"/>
                  </a:lnTo>
                  <a:lnTo>
                    <a:pt x="303" y="177"/>
                  </a:lnTo>
                  <a:lnTo>
                    <a:pt x="397" y="113"/>
                  </a:lnTo>
                  <a:lnTo>
                    <a:pt x="499" y="64"/>
                  </a:lnTo>
                  <a:lnTo>
                    <a:pt x="609" y="29"/>
                  </a:lnTo>
                  <a:lnTo>
                    <a:pt x="720" y="6"/>
                  </a:lnTo>
                  <a:lnTo>
                    <a:pt x="836" y="0"/>
                  </a:lnTo>
                  <a:lnTo>
                    <a:pt x="836" y="0"/>
                  </a:lnTo>
                  <a:lnTo>
                    <a:pt x="891" y="0"/>
                  </a:lnTo>
                  <a:lnTo>
                    <a:pt x="944" y="4"/>
                  </a:lnTo>
                  <a:lnTo>
                    <a:pt x="992" y="9"/>
                  </a:lnTo>
                  <a:lnTo>
                    <a:pt x="1038" y="16"/>
                  </a:lnTo>
                  <a:lnTo>
                    <a:pt x="1082" y="27"/>
                  </a:lnTo>
                  <a:lnTo>
                    <a:pt x="1122" y="39"/>
                  </a:lnTo>
                  <a:lnTo>
                    <a:pt x="1160" y="52"/>
                  </a:lnTo>
                  <a:lnTo>
                    <a:pt x="1195" y="69"/>
                  </a:lnTo>
                  <a:lnTo>
                    <a:pt x="1225" y="85"/>
                  </a:lnTo>
                  <a:lnTo>
                    <a:pt x="1253" y="105"/>
                  </a:lnTo>
                  <a:lnTo>
                    <a:pt x="1253" y="105"/>
                  </a:lnTo>
                  <a:lnTo>
                    <a:pt x="1270" y="117"/>
                  </a:lnTo>
                  <a:lnTo>
                    <a:pt x="1278" y="128"/>
                  </a:lnTo>
                  <a:lnTo>
                    <a:pt x="1283" y="134"/>
                  </a:lnTo>
                  <a:lnTo>
                    <a:pt x="1278" y="140"/>
                  </a:lnTo>
                  <a:lnTo>
                    <a:pt x="1270" y="142"/>
                  </a:lnTo>
                  <a:lnTo>
                    <a:pt x="1253" y="142"/>
                  </a:lnTo>
                  <a:lnTo>
                    <a:pt x="1232" y="138"/>
                  </a:lnTo>
                  <a:lnTo>
                    <a:pt x="1202" y="131"/>
                  </a:lnTo>
                  <a:lnTo>
                    <a:pt x="1167" y="124"/>
                  </a:lnTo>
                  <a:lnTo>
                    <a:pt x="1124" y="111"/>
                  </a:lnTo>
                  <a:lnTo>
                    <a:pt x="1124" y="111"/>
                  </a:lnTo>
                  <a:lnTo>
                    <a:pt x="1055" y="94"/>
                  </a:lnTo>
                  <a:lnTo>
                    <a:pt x="981" y="82"/>
                  </a:lnTo>
                  <a:lnTo>
                    <a:pt x="901" y="75"/>
                  </a:lnTo>
                  <a:lnTo>
                    <a:pt x="819" y="78"/>
                  </a:lnTo>
                  <a:lnTo>
                    <a:pt x="735" y="83"/>
                  </a:lnTo>
                  <a:lnTo>
                    <a:pt x="653" y="98"/>
                  </a:lnTo>
                  <a:lnTo>
                    <a:pt x="570" y="122"/>
                  </a:lnTo>
                  <a:lnTo>
                    <a:pt x="494" y="151"/>
                  </a:lnTo>
                  <a:lnTo>
                    <a:pt x="423" y="191"/>
                  </a:lnTo>
                  <a:lnTo>
                    <a:pt x="358" y="237"/>
                  </a:lnTo>
                  <a:lnTo>
                    <a:pt x="358" y="237"/>
                  </a:lnTo>
                  <a:lnTo>
                    <a:pt x="301" y="288"/>
                  </a:lnTo>
                  <a:lnTo>
                    <a:pt x="257" y="334"/>
                  </a:lnTo>
                  <a:lnTo>
                    <a:pt x="218" y="376"/>
                  </a:lnTo>
                  <a:lnTo>
                    <a:pt x="190" y="416"/>
                  </a:lnTo>
                  <a:lnTo>
                    <a:pt x="167" y="454"/>
                  </a:lnTo>
                  <a:lnTo>
                    <a:pt x="149" y="490"/>
                  </a:lnTo>
                  <a:lnTo>
                    <a:pt x="135" y="523"/>
                  </a:lnTo>
                  <a:lnTo>
                    <a:pt x="122" y="557"/>
                  </a:lnTo>
                  <a:lnTo>
                    <a:pt x="112" y="591"/>
                  </a:lnTo>
                  <a:lnTo>
                    <a:pt x="101" y="626"/>
                  </a:lnTo>
                  <a:lnTo>
                    <a:pt x="101" y="626"/>
                  </a:lnTo>
                  <a:lnTo>
                    <a:pt x="84" y="665"/>
                  </a:lnTo>
                  <a:lnTo>
                    <a:pt x="69" y="696"/>
                  </a:lnTo>
                  <a:lnTo>
                    <a:pt x="54" y="719"/>
                  </a:lnTo>
                  <a:lnTo>
                    <a:pt x="42" y="736"/>
                  </a:lnTo>
                  <a:lnTo>
                    <a:pt x="29" y="744"/>
                  </a:lnTo>
                  <a:lnTo>
                    <a:pt x="17" y="749"/>
                  </a:lnTo>
                  <a:lnTo>
                    <a:pt x="8" y="744"/>
                  </a:lnTo>
                  <a:lnTo>
                    <a:pt x="2" y="734"/>
                  </a:lnTo>
                  <a:lnTo>
                    <a:pt x="0" y="719"/>
                  </a:lnTo>
                  <a:lnTo>
                    <a:pt x="0" y="700"/>
                  </a:lnTo>
                  <a:lnTo>
                    <a:pt x="0" y="700"/>
                  </a:lnTo>
                </a:path>
              </a:pathLst>
            </a:custGeom>
            <a:solidFill>
              <a:srgbClr val="FFEB6F"/>
            </a:solidFill>
            <a:ln w="9525" cap="rnd">
              <a:noFill/>
              <a:round/>
              <a:headEnd/>
              <a:tailEnd/>
            </a:ln>
            <a:effectLst/>
          </p:spPr>
          <p:txBody>
            <a:bodyPr/>
            <a:lstStyle/>
            <a:p>
              <a:pPr>
                <a:defRPr/>
              </a:pPr>
              <a:endParaRPr lang="en-US" dirty="0"/>
            </a:p>
          </p:txBody>
        </p:sp>
        <p:sp>
          <p:nvSpPr>
            <p:cNvPr id="305" name="Freeform 1329"/>
            <p:cNvSpPr>
              <a:spLocks/>
            </p:cNvSpPr>
            <p:nvPr/>
          </p:nvSpPr>
          <p:spPr bwMode="auto">
            <a:xfrm>
              <a:off x="2066" y="1295"/>
              <a:ext cx="1257" cy="731"/>
            </a:xfrm>
            <a:custGeom>
              <a:avLst/>
              <a:gdLst/>
              <a:ahLst/>
              <a:cxnLst>
                <a:cxn ang="0">
                  <a:pos x="38" y="553"/>
                </a:cxn>
                <a:cxn ang="0">
                  <a:pos x="149" y="334"/>
                </a:cxn>
                <a:cxn ang="0">
                  <a:pos x="310" y="170"/>
                </a:cxn>
                <a:cxn ang="0">
                  <a:pos x="503" y="62"/>
                </a:cxn>
                <a:cxn ang="0">
                  <a:pos x="718" y="6"/>
                </a:cxn>
                <a:cxn ang="0">
                  <a:pos x="830" y="0"/>
                </a:cxn>
                <a:cxn ang="0">
                  <a:pos x="936" y="4"/>
                </a:cxn>
                <a:cxn ang="0">
                  <a:pos x="1028" y="16"/>
                </a:cxn>
                <a:cxn ang="0">
                  <a:pos x="1111" y="35"/>
                </a:cxn>
                <a:cxn ang="0">
                  <a:pos x="1180" y="62"/>
                </a:cxn>
                <a:cxn ang="0">
                  <a:pos x="1233" y="94"/>
                </a:cxn>
                <a:cxn ang="0">
                  <a:pos x="1249" y="104"/>
                </a:cxn>
                <a:cxn ang="0">
                  <a:pos x="1261" y="122"/>
                </a:cxn>
                <a:cxn ang="0">
                  <a:pos x="1249" y="128"/>
                </a:cxn>
                <a:cxn ang="0">
                  <a:pos x="1212" y="124"/>
                </a:cxn>
                <a:cxn ang="0">
                  <a:pos x="1153" y="108"/>
                </a:cxn>
                <a:cxn ang="0">
                  <a:pos x="1113" y="98"/>
                </a:cxn>
                <a:cxn ang="0">
                  <a:pos x="971" y="71"/>
                </a:cxn>
                <a:cxn ang="0">
                  <a:pos x="812" y="67"/>
                </a:cxn>
                <a:cxn ang="0">
                  <a:pos x="644" y="87"/>
                </a:cxn>
                <a:cxn ang="0">
                  <a:pos x="487" y="140"/>
                </a:cxn>
                <a:cxn ang="0">
                  <a:pos x="349" y="228"/>
                </a:cxn>
                <a:cxn ang="0">
                  <a:pos x="294" y="277"/>
                </a:cxn>
                <a:cxn ang="0">
                  <a:pos x="213" y="368"/>
                </a:cxn>
                <a:cxn ang="0">
                  <a:pos x="158" y="444"/>
                </a:cxn>
                <a:cxn ang="0">
                  <a:pos x="126" y="511"/>
                </a:cxn>
                <a:cxn ang="0">
                  <a:pos x="103" y="576"/>
                </a:cxn>
                <a:cxn ang="0">
                  <a:pos x="92" y="610"/>
                </a:cxn>
                <a:cxn ang="0">
                  <a:pos x="62" y="677"/>
                </a:cxn>
                <a:cxn ang="0">
                  <a:pos x="38" y="717"/>
                </a:cxn>
                <a:cxn ang="0">
                  <a:pos x="14" y="728"/>
                </a:cxn>
                <a:cxn ang="0">
                  <a:pos x="2" y="717"/>
                </a:cxn>
                <a:cxn ang="0">
                  <a:pos x="2" y="681"/>
                </a:cxn>
              </a:cxnLst>
              <a:rect l="0" t="0" r="r" b="b"/>
              <a:pathLst>
                <a:path w="1262" h="729">
                  <a:moveTo>
                    <a:pt x="2" y="681"/>
                  </a:moveTo>
                  <a:lnTo>
                    <a:pt x="38" y="553"/>
                  </a:lnTo>
                  <a:lnTo>
                    <a:pt x="88" y="435"/>
                  </a:lnTo>
                  <a:lnTo>
                    <a:pt x="149" y="334"/>
                  </a:lnTo>
                  <a:lnTo>
                    <a:pt x="225" y="246"/>
                  </a:lnTo>
                  <a:lnTo>
                    <a:pt x="310" y="170"/>
                  </a:lnTo>
                  <a:lnTo>
                    <a:pt x="402" y="108"/>
                  </a:lnTo>
                  <a:lnTo>
                    <a:pt x="503" y="62"/>
                  </a:lnTo>
                  <a:lnTo>
                    <a:pt x="609" y="27"/>
                  </a:lnTo>
                  <a:lnTo>
                    <a:pt x="718" y="6"/>
                  </a:lnTo>
                  <a:lnTo>
                    <a:pt x="830" y="0"/>
                  </a:lnTo>
                  <a:lnTo>
                    <a:pt x="830" y="0"/>
                  </a:lnTo>
                  <a:lnTo>
                    <a:pt x="885" y="2"/>
                  </a:lnTo>
                  <a:lnTo>
                    <a:pt x="936" y="4"/>
                  </a:lnTo>
                  <a:lnTo>
                    <a:pt x="984" y="9"/>
                  </a:lnTo>
                  <a:lnTo>
                    <a:pt x="1028" y="16"/>
                  </a:lnTo>
                  <a:lnTo>
                    <a:pt x="1070" y="25"/>
                  </a:lnTo>
                  <a:lnTo>
                    <a:pt x="1111" y="35"/>
                  </a:lnTo>
                  <a:lnTo>
                    <a:pt x="1146" y="48"/>
                  </a:lnTo>
                  <a:lnTo>
                    <a:pt x="1180" y="62"/>
                  </a:lnTo>
                  <a:lnTo>
                    <a:pt x="1208" y="78"/>
                  </a:lnTo>
                  <a:lnTo>
                    <a:pt x="1233" y="94"/>
                  </a:lnTo>
                  <a:lnTo>
                    <a:pt x="1233" y="94"/>
                  </a:lnTo>
                  <a:lnTo>
                    <a:pt x="1249" y="104"/>
                  </a:lnTo>
                  <a:lnTo>
                    <a:pt x="1258" y="115"/>
                  </a:lnTo>
                  <a:lnTo>
                    <a:pt x="1261" y="122"/>
                  </a:lnTo>
                  <a:lnTo>
                    <a:pt x="1258" y="126"/>
                  </a:lnTo>
                  <a:lnTo>
                    <a:pt x="1249" y="128"/>
                  </a:lnTo>
                  <a:lnTo>
                    <a:pt x="1233" y="128"/>
                  </a:lnTo>
                  <a:lnTo>
                    <a:pt x="1212" y="124"/>
                  </a:lnTo>
                  <a:lnTo>
                    <a:pt x="1185" y="117"/>
                  </a:lnTo>
                  <a:lnTo>
                    <a:pt x="1153" y="108"/>
                  </a:lnTo>
                  <a:lnTo>
                    <a:pt x="1113" y="98"/>
                  </a:lnTo>
                  <a:lnTo>
                    <a:pt x="1113" y="98"/>
                  </a:lnTo>
                  <a:lnTo>
                    <a:pt x="1045" y="81"/>
                  </a:lnTo>
                  <a:lnTo>
                    <a:pt x="971" y="71"/>
                  </a:lnTo>
                  <a:lnTo>
                    <a:pt x="893" y="64"/>
                  </a:lnTo>
                  <a:lnTo>
                    <a:pt x="812" y="67"/>
                  </a:lnTo>
                  <a:lnTo>
                    <a:pt x="727" y="73"/>
                  </a:lnTo>
                  <a:lnTo>
                    <a:pt x="644" y="87"/>
                  </a:lnTo>
                  <a:lnTo>
                    <a:pt x="564" y="111"/>
                  </a:lnTo>
                  <a:lnTo>
                    <a:pt x="487" y="140"/>
                  </a:lnTo>
                  <a:lnTo>
                    <a:pt x="414" y="180"/>
                  </a:lnTo>
                  <a:lnTo>
                    <a:pt x="349" y="228"/>
                  </a:lnTo>
                  <a:lnTo>
                    <a:pt x="349" y="228"/>
                  </a:lnTo>
                  <a:lnTo>
                    <a:pt x="294" y="277"/>
                  </a:lnTo>
                  <a:lnTo>
                    <a:pt x="248" y="324"/>
                  </a:lnTo>
                  <a:lnTo>
                    <a:pt x="213" y="368"/>
                  </a:lnTo>
                  <a:lnTo>
                    <a:pt x="183" y="405"/>
                  </a:lnTo>
                  <a:lnTo>
                    <a:pt x="158" y="444"/>
                  </a:lnTo>
                  <a:lnTo>
                    <a:pt x="140" y="477"/>
                  </a:lnTo>
                  <a:lnTo>
                    <a:pt x="126" y="511"/>
                  </a:lnTo>
                  <a:lnTo>
                    <a:pt x="113" y="543"/>
                  </a:lnTo>
                  <a:lnTo>
                    <a:pt x="103" y="576"/>
                  </a:lnTo>
                  <a:lnTo>
                    <a:pt x="92" y="610"/>
                  </a:lnTo>
                  <a:lnTo>
                    <a:pt x="92" y="610"/>
                  </a:lnTo>
                  <a:lnTo>
                    <a:pt x="78" y="647"/>
                  </a:lnTo>
                  <a:lnTo>
                    <a:pt x="62" y="677"/>
                  </a:lnTo>
                  <a:lnTo>
                    <a:pt x="50" y="700"/>
                  </a:lnTo>
                  <a:lnTo>
                    <a:pt x="38" y="717"/>
                  </a:lnTo>
                  <a:lnTo>
                    <a:pt x="25" y="725"/>
                  </a:lnTo>
                  <a:lnTo>
                    <a:pt x="14" y="728"/>
                  </a:lnTo>
                  <a:lnTo>
                    <a:pt x="8" y="725"/>
                  </a:lnTo>
                  <a:lnTo>
                    <a:pt x="2" y="717"/>
                  </a:lnTo>
                  <a:lnTo>
                    <a:pt x="0" y="702"/>
                  </a:lnTo>
                  <a:lnTo>
                    <a:pt x="2" y="681"/>
                  </a:lnTo>
                  <a:lnTo>
                    <a:pt x="2" y="681"/>
                  </a:lnTo>
                </a:path>
              </a:pathLst>
            </a:custGeom>
            <a:solidFill>
              <a:srgbClr val="FFED78"/>
            </a:solidFill>
            <a:ln w="9525" cap="rnd">
              <a:noFill/>
              <a:round/>
              <a:headEnd/>
              <a:tailEnd/>
            </a:ln>
            <a:effectLst/>
          </p:spPr>
          <p:txBody>
            <a:bodyPr/>
            <a:lstStyle/>
            <a:p>
              <a:pPr>
                <a:defRPr/>
              </a:pPr>
              <a:endParaRPr lang="en-US" dirty="0"/>
            </a:p>
          </p:txBody>
        </p:sp>
        <p:sp>
          <p:nvSpPr>
            <p:cNvPr id="306" name="Freeform 1330"/>
            <p:cNvSpPr>
              <a:spLocks/>
            </p:cNvSpPr>
            <p:nvPr/>
          </p:nvSpPr>
          <p:spPr bwMode="auto">
            <a:xfrm>
              <a:off x="2066" y="1305"/>
              <a:ext cx="1233" cy="709"/>
            </a:xfrm>
            <a:custGeom>
              <a:avLst/>
              <a:gdLst/>
              <a:ahLst/>
              <a:cxnLst>
                <a:cxn ang="0">
                  <a:pos x="39" y="534"/>
                </a:cxn>
                <a:cxn ang="0">
                  <a:pos x="153" y="319"/>
                </a:cxn>
                <a:cxn ang="0">
                  <a:pos x="313" y="161"/>
                </a:cxn>
                <a:cxn ang="0">
                  <a:pos x="503" y="56"/>
                </a:cxn>
                <a:cxn ang="0">
                  <a:pos x="713" y="5"/>
                </a:cxn>
                <a:cxn ang="0">
                  <a:pos x="823" y="0"/>
                </a:cxn>
                <a:cxn ang="0">
                  <a:pos x="924" y="2"/>
                </a:cxn>
                <a:cxn ang="0">
                  <a:pos x="1015" y="14"/>
                </a:cxn>
                <a:cxn ang="0">
                  <a:pos x="1095" y="30"/>
                </a:cxn>
                <a:cxn ang="0">
                  <a:pos x="1160" y="53"/>
                </a:cxn>
                <a:cxn ang="0">
                  <a:pos x="1210" y="83"/>
                </a:cxn>
                <a:cxn ang="0">
                  <a:pos x="1224" y="92"/>
                </a:cxn>
                <a:cxn ang="0">
                  <a:pos x="1235" y="106"/>
                </a:cxn>
                <a:cxn ang="0">
                  <a:pos x="1224" y="113"/>
                </a:cxn>
                <a:cxn ang="0">
                  <a:pos x="1189" y="106"/>
                </a:cxn>
                <a:cxn ang="0">
                  <a:pos x="1134" y="94"/>
                </a:cxn>
                <a:cxn ang="0">
                  <a:pos x="1097" y="83"/>
                </a:cxn>
                <a:cxn ang="0">
                  <a:pos x="958" y="56"/>
                </a:cxn>
                <a:cxn ang="0">
                  <a:pos x="800" y="53"/>
                </a:cxn>
                <a:cxn ang="0">
                  <a:pos x="633" y="75"/>
                </a:cxn>
                <a:cxn ang="0">
                  <a:pos x="476" y="129"/>
                </a:cxn>
                <a:cxn ang="0">
                  <a:pos x="340" y="216"/>
                </a:cxn>
                <a:cxn ang="0">
                  <a:pos x="283" y="264"/>
                </a:cxn>
                <a:cxn ang="0">
                  <a:pos x="202" y="355"/>
                </a:cxn>
                <a:cxn ang="0">
                  <a:pos x="149" y="428"/>
                </a:cxn>
                <a:cxn ang="0">
                  <a:pos x="115" y="495"/>
                </a:cxn>
                <a:cxn ang="0">
                  <a:pos x="92" y="559"/>
                </a:cxn>
                <a:cxn ang="0">
                  <a:pos x="81" y="590"/>
                </a:cxn>
                <a:cxn ang="0">
                  <a:pos x="54" y="658"/>
                </a:cxn>
                <a:cxn ang="0">
                  <a:pos x="29" y="696"/>
                </a:cxn>
                <a:cxn ang="0">
                  <a:pos x="9" y="707"/>
                </a:cxn>
                <a:cxn ang="0">
                  <a:pos x="2" y="696"/>
                </a:cxn>
                <a:cxn ang="0">
                  <a:pos x="2" y="664"/>
                </a:cxn>
              </a:cxnLst>
              <a:rect l="0" t="0" r="r" b="b"/>
              <a:pathLst>
                <a:path w="1236" h="708">
                  <a:moveTo>
                    <a:pt x="2" y="664"/>
                  </a:moveTo>
                  <a:lnTo>
                    <a:pt x="39" y="534"/>
                  </a:lnTo>
                  <a:lnTo>
                    <a:pt x="90" y="420"/>
                  </a:lnTo>
                  <a:lnTo>
                    <a:pt x="153" y="319"/>
                  </a:lnTo>
                  <a:lnTo>
                    <a:pt x="227" y="235"/>
                  </a:lnTo>
                  <a:lnTo>
                    <a:pt x="313" y="161"/>
                  </a:lnTo>
                  <a:lnTo>
                    <a:pt x="404" y="102"/>
                  </a:lnTo>
                  <a:lnTo>
                    <a:pt x="503" y="56"/>
                  </a:lnTo>
                  <a:lnTo>
                    <a:pt x="607" y="25"/>
                  </a:lnTo>
                  <a:lnTo>
                    <a:pt x="713" y="5"/>
                  </a:lnTo>
                  <a:lnTo>
                    <a:pt x="823" y="0"/>
                  </a:lnTo>
                  <a:lnTo>
                    <a:pt x="823" y="0"/>
                  </a:lnTo>
                  <a:lnTo>
                    <a:pt x="874" y="0"/>
                  </a:lnTo>
                  <a:lnTo>
                    <a:pt x="924" y="2"/>
                  </a:lnTo>
                  <a:lnTo>
                    <a:pt x="971" y="7"/>
                  </a:lnTo>
                  <a:lnTo>
                    <a:pt x="1015" y="14"/>
                  </a:lnTo>
                  <a:lnTo>
                    <a:pt x="1057" y="20"/>
                  </a:lnTo>
                  <a:lnTo>
                    <a:pt x="1095" y="30"/>
                  </a:lnTo>
                  <a:lnTo>
                    <a:pt x="1129" y="41"/>
                  </a:lnTo>
                  <a:lnTo>
                    <a:pt x="1160" y="53"/>
                  </a:lnTo>
                  <a:lnTo>
                    <a:pt x="1187" y="67"/>
                  </a:lnTo>
                  <a:lnTo>
                    <a:pt x="1210" y="83"/>
                  </a:lnTo>
                  <a:lnTo>
                    <a:pt x="1210" y="83"/>
                  </a:lnTo>
                  <a:lnTo>
                    <a:pt x="1224" y="92"/>
                  </a:lnTo>
                  <a:lnTo>
                    <a:pt x="1232" y="100"/>
                  </a:lnTo>
                  <a:lnTo>
                    <a:pt x="1235" y="106"/>
                  </a:lnTo>
                  <a:lnTo>
                    <a:pt x="1232" y="111"/>
                  </a:lnTo>
                  <a:lnTo>
                    <a:pt x="1224" y="113"/>
                  </a:lnTo>
                  <a:lnTo>
                    <a:pt x="1209" y="111"/>
                  </a:lnTo>
                  <a:lnTo>
                    <a:pt x="1189" y="106"/>
                  </a:lnTo>
                  <a:lnTo>
                    <a:pt x="1164" y="102"/>
                  </a:lnTo>
                  <a:lnTo>
                    <a:pt x="1134" y="94"/>
                  </a:lnTo>
                  <a:lnTo>
                    <a:pt x="1097" y="83"/>
                  </a:lnTo>
                  <a:lnTo>
                    <a:pt x="1097" y="83"/>
                  </a:lnTo>
                  <a:lnTo>
                    <a:pt x="1032" y="67"/>
                  </a:lnTo>
                  <a:lnTo>
                    <a:pt x="958" y="56"/>
                  </a:lnTo>
                  <a:lnTo>
                    <a:pt x="880" y="51"/>
                  </a:lnTo>
                  <a:lnTo>
                    <a:pt x="800" y="53"/>
                  </a:lnTo>
                  <a:lnTo>
                    <a:pt x="715" y="60"/>
                  </a:lnTo>
                  <a:lnTo>
                    <a:pt x="633" y="75"/>
                  </a:lnTo>
                  <a:lnTo>
                    <a:pt x="554" y="98"/>
                  </a:lnTo>
                  <a:lnTo>
                    <a:pt x="476" y="129"/>
                  </a:lnTo>
                  <a:lnTo>
                    <a:pt x="404" y="168"/>
                  </a:lnTo>
                  <a:lnTo>
                    <a:pt x="340" y="216"/>
                  </a:lnTo>
                  <a:lnTo>
                    <a:pt x="340" y="216"/>
                  </a:lnTo>
                  <a:lnTo>
                    <a:pt x="283" y="264"/>
                  </a:lnTo>
                  <a:lnTo>
                    <a:pt x="239" y="311"/>
                  </a:lnTo>
                  <a:lnTo>
                    <a:pt x="202" y="355"/>
                  </a:lnTo>
                  <a:lnTo>
                    <a:pt x="172" y="393"/>
                  </a:lnTo>
                  <a:lnTo>
                    <a:pt x="149" y="428"/>
                  </a:lnTo>
                  <a:lnTo>
                    <a:pt x="130" y="465"/>
                  </a:lnTo>
                  <a:lnTo>
                    <a:pt x="115" y="495"/>
                  </a:lnTo>
                  <a:lnTo>
                    <a:pt x="103" y="527"/>
                  </a:lnTo>
                  <a:lnTo>
                    <a:pt x="92" y="559"/>
                  </a:lnTo>
                  <a:lnTo>
                    <a:pt x="81" y="590"/>
                  </a:lnTo>
                  <a:lnTo>
                    <a:pt x="81" y="590"/>
                  </a:lnTo>
                  <a:lnTo>
                    <a:pt x="69" y="628"/>
                  </a:lnTo>
                  <a:lnTo>
                    <a:pt x="54" y="658"/>
                  </a:lnTo>
                  <a:lnTo>
                    <a:pt x="41" y="679"/>
                  </a:lnTo>
                  <a:lnTo>
                    <a:pt x="29" y="696"/>
                  </a:lnTo>
                  <a:lnTo>
                    <a:pt x="18" y="704"/>
                  </a:lnTo>
                  <a:lnTo>
                    <a:pt x="9" y="707"/>
                  </a:lnTo>
                  <a:lnTo>
                    <a:pt x="4" y="704"/>
                  </a:lnTo>
                  <a:lnTo>
                    <a:pt x="2" y="696"/>
                  </a:lnTo>
                  <a:lnTo>
                    <a:pt x="0" y="681"/>
                  </a:lnTo>
                  <a:lnTo>
                    <a:pt x="2" y="664"/>
                  </a:lnTo>
                  <a:lnTo>
                    <a:pt x="2" y="664"/>
                  </a:lnTo>
                </a:path>
              </a:pathLst>
            </a:custGeom>
            <a:solidFill>
              <a:srgbClr val="FFEF82"/>
            </a:solidFill>
            <a:ln w="9525" cap="rnd">
              <a:noFill/>
              <a:round/>
              <a:headEnd/>
              <a:tailEnd/>
            </a:ln>
            <a:effectLst/>
          </p:spPr>
          <p:txBody>
            <a:bodyPr/>
            <a:lstStyle/>
            <a:p>
              <a:pPr>
                <a:defRPr/>
              </a:pPr>
              <a:endParaRPr lang="en-US" dirty="0"/>
            </a:p>
          </p:txBody>
        </p:sp>
        <p:sp>
          <p:nvSpPr>
            <p:cNvPr id="307" name="Freeform 1331"/>
            <p:cNvSpPr>
              <a:spLocks/>
            </p:cNvSpPr>
            <p:nvPr/>
          </p:nvSpPr>
          <p:spPr bwMode="auto">
            <a:xfrm>
              <a:off x="2083" y="1310"/>
              <a:ext cx="1212" cy="688"/>
            </a:xfrm>
            <a:custGeom>
              <a:avLst/>
              <a:gdLst/>
              <a:ahLst/>
              <a:cxnLst>
                <a:cxn ang="0">
                  <a:pos x="41" y="518"/>
                </a:cxn>
                <a:cxn ang="0">
                  <a:pos x="159" y="308"/>
                </a:cxn>
                <a:cxn ang="0">
                  <a:pos x="317" y="154"/>
                </a:cxn>
                <a:cxn ang="0">
                  <a:pos x="504" y="53"/>
                </a:cxn>
                <a:cxn ang="0">
                  <a:pos x="711" y="5"/>
                </a:cxn>
                <a:cxn ang="0">
                  <a:pos x="817" y="0"/>
                </a:cxn>
                <a:cxn ang="0">
                  <a:pos x="916" y="3"/>
                </a:cxn>
                <a:cxn ang="0">
                  <a:pos x="1005" y="12"/>
                </a:cxn>
                <a:cxn ang="0">
                  <a:pos x="1080" y="26"/>
                </a:cxn>
                <a:cxn ang="0">
                  <a:pos x="1143" y="48"/>
                </a:cxn>
                <a:cxn ang="0">
                  <a:pos x="1190" y="73"/>
                </a:cxn>
                <a:cxn ang="0">
                  <a:pos x="1203" y="81"/>
                </a:cxn>
                <a:cxn ang="0">
                  <a:pos x="1211" y="94"/>
                </a:cxn>
                <a:cxn ang="0">
                  <a:pos x="1201" y="97"/>
                </a:cxn>
                <a:cxn ang="0">
                  <a:pos x="1169" y="94"/>
                </a:cxn>
                <a:cxn ang="0">
                  <a:pos x="1118" y="81"/>
                </a:cxn>
                <a:cxn ang="0">
                  <a:pos x="1086" y="71"/>
                </a:cxn>
                <a:cxn ang="0">
                  <a:pos x="948" y="46"/>
                </a:cxn>
                <a:cxn ang="0">
                  <a:pos x="791" y="43"/>
                </a:cxn>
                <a:cxn ang="0">
                  <a:pos x="625" y="64"/>
                </a:cxn>
                <a:cxn ang="0">
                  <a:pos x="469" y="119"/>
                </a:cxn>
                <a:cxn ang="0">
                  <a:pos x="332" y="205"/>
                </a:cxn>
                <a:cxn ang="0">
                  <a:pos x="278" y="256"/>
                </a:cxn>
                <a:cxn ang="0">
                  <a:pos x="193" y="344"/>
                </a:cxn>
                <a:cxn ang="0">
                  <a:pos x="140" y="417"/>
                </a:cxn>
                <a:cxn ang="0">
                  <a:pos x="106" y="483"/>
                </a:cxn>
                <a:cxn ang="0">
                  <a:pos x="83" y="544"/>
                </a:cxn>
                <a:cxn ang="0">
                  <a:pos x="73" y="573"/>
                </a:cxn>
                <a:cxn ang="0">
                  <a:pos x="48" y="638"/>
                </a:cxn>
                <a:cxn ang="0">
                  <a:pos x="25" y="674"/>
                </a:cxn>
                <a:cxn ang="0">
                  <a:pos x="9" y="687"/>
                </a:cxn>
                <a:cxn ang="0">
                  <a:pos x="2" y="677"/>
                </a:cxn>
                <a:cxn ang="0">
                  <a:pos x="2" y="645"/>
                </a:cxn>
              </a:cxnLst>
              <a:rect l="0" t="0" r="r" b="b"/>
              <a:pathLst>
                <a:path w="1212" h="688">
                  <a:moveTo>
                    <a:pt x="2" y="645"/>
                  </a:moveTo>
                  <a:lnTo>
                    <a:pt x="41" y="518"/>
                  </a:lnTo>
                  <a:lnTo>
                    <a:pt x="96" y="407"/>
                  </a:lnTo>
                  <a:lnTo>
                    <a:pt x="159" y="308"/>
                  </a:lnTo>
                  <a:lnTo>
                    <a:pt x="233" y="224"/>
                  </a:lnTo>
                  <a:lnTo>
                    <a:pt x="317" y="154"/>
                  </a:lnTo>
                  <a:lnTo>
                    <a:pt x="408" y="97"/>
                  </a:lnTo>
                  <a:lnTo>
                    <a:pt x="504" y="53"/>
                  </a:lnTo>
                  <a:lnTo>
                    <a:pt x="606" y="24"/>
                  </a:lnTo>
                  <a:lnTo>
                    <a:pt x="711" y="5"/>
                  </a:lnTo>
                  <a:lnTo>
                    <a:pt x="817" y="0"/>
                  </a:lnTo>
                  <a:lnTo>
                    <a:pt x="817" y="0"/>
                  </a:lnTo>
                  <a:lnTo>
                    <a:pt x="867" y="0"/>
                  </a:lnTo>
                  <a:lnTo>
                    <a:pt x="916" y="3"/>
                  </a:lnTo>
                  <a:lnTo>
                    <a:pt x="962" y="7"/>
                  </a:lnTo>
                  <a:lnTo>
                    <a:pt x="1005" y="12"/>
                  </a:lnTo>
                  <a:lnTo>
                    <a:pt x="1044" y="20"/>
                  </a:lnTo>
                  <a:lnTo>
                    <a:pt x="1080" y="26"/>
                  </a:lnTo>
                  <a:lnTo>
                    <a:pt x="1114" y="37"/>
                  </a:lnTo>
                  <a:lnTo>
                    <a:pt x="1143" y="48"/>
                  </a:lnTo>
                  <a:lnTo>
                    <a:pt x="1169" y="60"/>
                  </a:lnTo>
                  <a:lnTo>
                    <a:pt x="1190" y="73"/>
                  </a:lnTo>
                  <a:lnTo>
                    <a:pt x="1190" y="73"/>
                  </a:lnTo>
                  <a:lnTo>
                    <a:pt x="1203" y="81"/>
                  </a:lnTo>
                  <a:lnTo>
                    <a:pt x="1211" y="90"/>
                  </a:lnTo>
                  <a:lnTo>
                    <a:pt x="1211" y="94"/>
                  </a:lnTo>
                  <a:lnTo>
                    <a:pt x="1208" y="96"/>
                  </a:lnTo>
                  <a:lnTo>
                    <a:pt x="1201" y="97"/>
                  </a:lnTo>
                  <a:lnTo>
                    <a:pt x="1187" y="96"/>
                  </a:lnTo>
                  <a:lnTo>
                    <a:pt x="1169" y="94"/>
                  </a:lnTo>
                  <a:lnTo>
                    <a:pt x="1148" y="87"/>
                  </a:lnTo>
                  <a:lnTo>
                    <a:pt x="1118" y="81"/>
                  </a:lnTo>
                  <a:lnTo>
                    <a:pt x="1086" y="71"/>
                  </a:lnTo>
                  <a:lnTo>
                    <a:pt x="1086" y="71"/>
                  </a:lnTo>
                  <a:lnTo>
                    <a:pt x="1019" y="56"/>
                  </a:lnTo>
                  <a:lnTo>
                    <a:pt x="948" y="46"/>
                  </a:lnTo>
                  <a:lnTo>
                    <a:pt x="872" y="41"/>
                  </a:lnTo>
                  <a:lnTo>
                    <a:pt x="791" y="43"/>
                  </a:lnTo>
                  <a:lnTo>
                    <a:pt x="709" y="51"/>
                  </a:lnTo>
                  <a:lnTo>
                    <a:pt x="625" y="64"/>
                  </a:lnTo>
                  <a:lnTo>
                    <a:pt x="545" y="87"/>
                  </a:lnTo>
                  <a:lnTo>
                    <a:pt x="469" y="119"/>
                  </a:lnTo>
                  <a:lnTo>
                    <a:pt x="398" y="157"/>
                  </a:lnTo>
                  <a:lnTo>
                    <a:pt x="332" y="205"/>
                  </a:lnTo>
                  <a:lnTo>
                    <a:pt x="332" y="205"/>
                  </a:lnTo>
                  <a:lnTo>
                    <a:pt x="278" y="256"/>
                  </a:lnTo>
                  <a:lnTo>
                    <a:pt x="230" y="300"/>
                  </a:lnTo>
                  <a:lnTo>
                    <a:pt x="193" y="344"/>
                  </a:lnTo>
                  <a:lnTo>
                    <a:pt x="163" y="382"/>
                  </a:lnTo>
                  <a:lnTo>
                    <a:pt x="140" y="417"/>
                  </a:lnTo>
                  <a:lnTo>
                    <a:pt x="122" y="451"/>
                  </a:lnTo>
                  <a:lnTo>
                    <a:pt x="106" y="483"/>
                  </a:lnTo>
                  <a:lnTo>
                    <a:pt x="94" y="514"/>
                  </a:lnTo>
                  <a:lnTo>
                    <a:pt x="83" y="544"/>
                  </a:lnTo>
                  <a:lnTo>
                    <a:pt x="73" y="573"/>
                  </a:lnTo>
                  <a:lnTo>
                    <a:pt x="73" y="573"/>
                  </a:lnTo>
                  <a:lnTo>
                    <a:pt x="60" y="610"/>
                  </a:lnTo>
                  <a:lnTo>
                    <a:pt x="48" y="638"/>
                  </a:lnTo>
                  <a:lnTo>
                    <a:pt x="35" y="659"/>
                  </a:lnTo>
                  <a:lnTo>
                    <a:pt x="25" y="674"/>
                  </a:lnTo>
                  <a:lnTo>
                    <a:pt x="16" y="684"/>
                  </a:lnTo>
                  <a:lnTo>
                    <a:pt x="9" y="687"/>
                  </a:lnTo>
                  <a:lnTo>
                    <a:pt x="3" y="684"/>
                  </a:lnTo>
                  <a:lnTo>
                    <a:pt x="2" y="677"/>
                  </a:lnTo>
                  <a:lnTo>
                    <a:pt x="0" y="663"/>
                  </a:lnTo>
                  <a:lnTo>
                    <a:pt x="2" y="645"/>
                  </a:lnTo>
                  <a:lnTo>
                    <a:pt x="2" y="645"/>
                  </a:lnTo>
                </a:path>
              </a:pathLst>
            </a:custGeom>
            <a:solidFill>
              <a:srgbClr val="FFF18B"/>
            </a:solidFill>
            <a:ln w="9525" cap="rnd">
              <a:noFill/>
              <a:round/>
              <a:headEnd/>
              <a:tailEnd/>
            </a:ln>
            <a:effectLst/>
          </p:spPr>
          <p:txBody>
            <a:bodyPr/>
            <a:lstStyle/>
            <a:p>
              <a:pPr>
                <a:defRPr/>
              </a:pPr>
              <a:endParaRPr lang="en-US" dirty="0"/>
            </a:p>
          </p:txBody>
        </p:sp>
        <p:sp>
          <p:nvSpPr>
            <p:cNvPr id="308" name="Freeform 1332"/>
            <p:cNvSpPr>
              <a:spLocks/>
            </p:cNvSpPr>
            <p:nvPr/>
          </p:nvSpPr>
          <p:spPr bwMode="auto">
            <a:xfrm>
              <a:off x="2089" y="1312"/>
              <a:ext cx="1185" cy="671"/>
            </a:xfrm>
            <a:custGeom>
              <a:avLst/>
              <a:gdLst/>
              <a:ahLst/>
              <a:cxnLst>
                <a:cxn ang="0">
                  <a:pos x="45" y="506"/>
                </a:cxn>
                <a:cxn ang="0">
                  <a:pos x="164" y="299"/>
                </a:cxn>
                <a:cxn ang="0">
                  <a:pos x="321" y="149"/>
                </a:cxn>
                <a:cxn ang="0">
                  <a:pos x="505" y="52"/>
                </a:cxn>
                <a:cxn ang="0">
                  <a:pos x="706" y="6"/>
                </a:cxn>
                <a:cxn ang="0">
                  <a:pos x="809" y="0"/>
                </a:cxn>
                <a:cxn ang="0">
                  <a:pos x="906" y="4"/>
                </a:cxn>
                <a:cxn ang="0">
                  <a:pos x="993" y="13"/>
                </a:cxn>
                <a:cxn ang="0">
                  <a:pos x="1066" y="25"/>
                </a:cxn>
                <a:cxn ang="0">
                  <a:pos x="1125" y="42"/>
                </a:cxn>
                <a:cxn ang="0">
                  <a:pos x="1168" y="63"/>
                </a:cxn>
                <a:cxn ang="0">
                  <a:pos x="1180" y="72"/>
                </a:cxn>
                <a:cxn ang="0">
                  <a:pos x="1189" y="82"/>
                </a:cxn>
                <a:cxn ang="0">
                  <a:pos x="1178" y="84"/>
                </a:cxn>
                <a:cxn ang="0">
                  <a:pos x="1149" y="80"/>
                </a:cxn>
                <a:cxn ang="0">
                  <a:pos x="1102" y="68"/>
                </a:cxn>
                <a:cxn ang="0">
                  <a:pos x="1073" y="59"/>
                </a:cxn>
                <a:cxn ang="0">
                  <a:pos x="938" y="36"/>
                </a:cxn>
                <a:cxn ang="0">
                  <a:pos x="782" y="34"/>
                </a:cxn>
                <a:cxn ang="0">
                  <a:pos x="618" y="57"/>
                </a:cxn>
                <a:cxn ang="0">
                  <a:pos x="461" y="110"/>
                </a:cxn>
                <a:cxn ang="0">
                  <a:pos x="324" y="195"/>
                </a:cxn>
                <a:cxn ang="0">
                  <a:pos x="268" y="246"/>
                </a:cxn>
                <a:cxn ang="0">
                  <a:pos x="183" y="335"/>
                </a:cxn>
                <a:cxn ang="0">
                  <a:pos x="130" y="409"/>
                </a:cxn>
                <a:cxn ang="0">
                  <a:pos x="96" y="471"/>
                </a:cxn>
                <a:cxn ang="0">
                  <a:pos x="73" y="531"/>
                </a:cxn>
                <a:cxn ang="0">
                  <a:pos x="65" y="558"/>
                </a:cxn>
                <a:cxn ang="0">
                  <a:pos x="40" y="621"/>
                </a:cxn>
                <a:cxn ang="0">
                  <a:pos x="19" y="657"/>
                </a:cxn>
                <a:cxn ang="0">
                  <a:pos x="4" y="670"/>
                </a:cxn>
                <a:cxn ang="0">
                  <a:pos x="0" y="658"/>
                </a:cxn>
                <a:cxn ang="0">
                  <a:pos x="2" y="630"/>
                </a:cxn>
              </a:cxnLst>
              <a:rect l="0" t="0" r="r" b="b"/>
              <a:pathLst>
                <a:path w="1190" h="671">
                  <a:moveTo>
                    <a:pt x="2" y="630"/>
                  </a:moveTo>
                  <a:lnTo>
                    <a:pt x="45" y="506"/>
                  </a:lnTo>
                  <a:lnTo>
                    <a:pt x="98" y="393"/>
                  </a:lnTo>
                  <a:lnTo>
                    <a:pt x="164" y="299"/>
                  </a:lnTo>
                  <a:lnTo>
                    <a:pt x="238" y="217"/>
                  </a:lnTo>
                  <a:lnTo>
                    <a:pt x="321" y="149"/>
                  </a:lnTo>
                  <a:lnTo>
                    <a:pt x="411" y="95"/>
                  </a:lnTo>
                  <a:lnTo>
                    <a:pt x="505" y="52"/>
                  </a:lnTo>
                  <a:lnTo>
                    <a:pt x="604" y="25"/>
                  </a:lnTo>
                  <a:lnTo>
                    <a:pt x="706" y="6"/>
                  </a:lnTo>
                  <a:lnTo>
                    <a:pt x="809" y="0"/>
                  </a:lnTo>
                  <a:lnTo>
                    <a:pt x="809" y="0"/>
                  </a:lnTo>
                  <a:lnTo>
                    <a:pt x="857" y="2"/>
                  </a:lnTo>
                  <a:lnTo>
                    <a:pt x="906" y="4"/>
                  </a:lnTo>
                  <a:lnTo>
                    <a:pt x="950" y="6"/>
                  </a:lnTo>
                  <a:lnTo>
                    <a:pt x="993" y="13"/>
                  </a:lnTo>
                  <a:lnTo>
                    <a:pt x="1030" y="19"/>
                  </a:lnTo>
                  <a:lnTo>
                    <a:pt x="1066" y="25"/>
                  </a:lnTo>
                  <a:lnTo>
                    <a:pt x="1098" y="34"/>
                  </a:lnTo>
                  <a:lnTo>
                    <a:pt x="1125" y="42"/>
                  </a:lnTo>
                  <a:lnTo>
                    <a:pt x="1149" y="52"/>
                  </a:lnTo>
                  <a:lnTo>
                    <a:pt x="1168" y="63"/>
                  </a:lnTo>
                  <a:lnTo>
                    <a:pt x="1168" y="63"/>
                  </a:lnTo>
                  <a:lnTo>
                    <a:pt x="1180" y="72"/>
                  </a:lnTo>
                  <a:lnTo>
                    <a:pt x="1186" y="78"/>
                  </a:lnTo>
                  <a:lnTo>
                    <a:pt x="1189" y="82"/>
                  </a:lnTo>
                  <a:lnTo>
                    <a:pt x="1184" y="84"/>
                  </a:lnTo>
                  <a:lnTo>
                    <a:pt x="1178" y="84"/>
                  </a:lnTo>
                  <a:lnTo>
                    <a:pt x="1165" y="82"/>
                  </a:lnTo>
                  <a:lnTo>
                    <a:pt x="1149" y="80"/>
                  </a:lnTo>
                  <a:lnTo>
                    <a:pt x="1127" y="73"/>
                  </a:lnTo>
                  <a:lnTo>
                    <a:pt x="1102" y="68"/>
                  </a:lnTo>
                  <a:lnTo>
                    <a:pt x="1073" y="59"/>
                  </a:lnTo>
                  <a:lnTo>
                    <a:pt x="1073" y="59"/>
                  </a:lnTo>
                  <a:lnTo>
                    <a:pt x="1007" y="45"/>
                  </a:lnTo>
                  <a:lnTo>
                    <a:pt x="938" y="36"/>
                  </a:lnTo>
                  <a:lnTo>
                    <a:pt x="860" y="31"/>
                  </a:lnTo>
                  <a:lnTo>
                    <a:pt x="782" y="34"/>
                  </a:lnTo>
                  <a:lnTo>
                    <a:pt x="699" y="42"/>
                  </a:lnTo>
                  <a:lnTo>
                    <a:pt x="618" y="57"/>
                  </a:lnTo>
                  <a:lnTo>
                    <a:pt x="537" y="78"/>
                  </a:lnTo>
                  <a:lnTo>
                    <a:pt x="461" y="110"/>
                  </a:lnTo>
                  <a:lnTo>
                    <a:pt x="390" y="147"/>
                  </a:lnTo>
                  <a:lnTo>
                    <a:pt x="324" y="195"/>
                  </a:lnTo>
                  <a:lnTo>
                    <a:pt x="324" y="195"/>
                  </a:lnTo>
                  <a:lnTo>
                    <a:pt x="268" y="246"/>
                  </a:lnTo>
                  <a:lnTo>
                    <a:pt x="223" y="292"/>
                  </a:lnTo>
                  <a:lnTo>
                    <a:pt x="183" y="335"/>
                  </a:lnTo>
                  <a:lnTo>
                    <a:pt x="153" y="372"/>
                  </a:lnTo>
                  <a:lnTo>
                    <a:pt x="130" y="409"/>
                  </a:lnTo>
                  <a:lnTo>
                    <a:pt x="112" y="442"/>
                  </a:lnTo>
                  <a:lnTo>
                    <a:pt x="96" y="471"/>
                  </a:lnTo>
                  <a:lnTo>
                    <a:pt x="84" y="501"/>
                  </a:lnTo>
                  <a:lnTo>
                    <a:pt x="73" y="531"/>
                  </a:lnTo>
                  <a:lnTo>
                    <a:pt x="65" y="558"/>
                  </a:lnTo>
                  <a:lnTo>
                    <a:pt x="65" y="558"/>
                  </a:lnTo>
                  <a:lnTo>
                    <a:pt x="52" y="594"/>
                  </a:lnTo>
                  <a:lnTo>
                    <a:pt x="40" y="621"/>
                  </a:lnTo>
                  <a:lnTo>
                    <a:pt x="29" y="642"/>
                  </a:lnTo>
                  <a:lnTo>
                    <a:pt x="19" y="657"/>
                  </a:lnTo>
                  <a:lnTo>
                    <a:pt x="10" y="665"/>
                  </a:lnTo>
                  <a:lnTo>
                    <a:pt x="4" y="670"/>
                  </a:lnTo>
                  <a:lnTo>
                    <a:pt x="0" y="667"/>
                  </a:lnTo>
                  <a:lnTo>
                    <a:pt x="0" y="658"/>
                  </a:lnTo>
                  <a:lnTo>
                    <a:pt x="0" y="646"/>
                  </a:lnTo>
                  <a:lnTo>
                    <a:pt x="2" y="630"/>
                  </a:lnTo>
                  <a:lnTo>
                    <a:pt x="2" y="630"/>
                  </a:lnTo>
                </a:path>
              </a:pathLst>
            </a:custGeom>
            <a:solidFill>
              <a:srgbClr val="FFF395"/>
            </a:solidFill>
            <a:ln w="9525" cap="rnd">
              <a:noFill/>
              <a:round/>
              <a:headEnd/>
              <a:tailEnd/>
            </a:ln>
            <a:effectLst/>
          </p:spPr>
          <p:txBody>
            <a:bodyPr/>
            <a:lstStyle/>
            <a:p>
              <a:pPr>
                <a:defRPr/>
              </a:pPr>
              <a:endParaRPr lang="en-US" dirty="0"/>
            </a:p>
          </p:txBody>
        </p:sp>
        <p:sp>
          <p:nvSpPr>
            <p:cNvPr id="309" name="Freeform 1333"/>
            <p:cNvSpPr>
              <a:spLocks/>
            </p:cNvSpPr>
            <p:nvPr/>
          </p:nvSpPr>
          <p:spPr bwMode="auto">
            <a:xfrm>
              <a:off x="2093" y="1313"/>
              <a:ext cx="1167" cy="652"/>
            </a:xfrm>
            <a:custGeom>
              <a:avLst/>
              <a:gdLst/>
              <a:ahLst/>
              <a:cxnLst>
                <a:cxn ang="0">
                  <a:pos x="48" y="489"/>
                </a:cxn>
                <a:cxn ang="0">
                  <a:pos x="170" y="287"/>
                </a:cxn>
                <a:cxn ang="0">
                  <a:pos x="326" y="142"/>
                </a:cxn>
                <a:cxn ang="0">
                  <a:pos x="508" y="48"/>
                </a:cxn>
                <a:cxn ang="0">
                  <a:pos x="704" y="4"/>
                </a:cxn>
                <a:cxn ang="0">
                  <a:pos x="803" y="0"/>
                </a:cxn>
                <a:cxn ang="0">
                  <a:pos x="897" y="2"/>
                </a:cxn>
                <a:cxn ang="0">
                  <a:pos x="982" y="8"/>
                </a:cxn>
                <a:cxn ang="0">
                  <a:pos x="1053" y="20"/>
                </a:cxn>
                <a:cxn ang="0">
                  <a:pos x="1108" y="34"/>
                </a:cxn>
                <a:cxn ang="0">
                  <a:pos x="1148" y="50"/>
                </a:cxn>
                <a:cxn ang="0">
                  <a:pos x="1159" y="59"/>
                </a:cxn>
                <a:cxn ang="0">
                  <a:pos x="1166" y="68"/>
                </a:cxn>
                <a:cxn ang="0">
                  <a:pos x="1155" y="68"/>
                </a:cxn>
                <a:cxn ang="0">
                  <a:pos x="1129" y="63"/>
                </a:cxn>
                <a:cxn ang="0">
                  <a:pos x="1087" y="52"/>
                </a:cxn>
                <a:cxn ang="0">
                  <a:pos x="1060" y="44"/>
                </a:cxn>
                <a:cxn ang="0">
                  <a:pos x="927" y="20"/>
                </a:cxn>
                <a:cxn ang="0">
                  <a:pos x="771" y="20"/>
                </a:cxn>
                <a:cxn ang="0">
                  <a:pos x="609" y="44"/>
                </a:cxn>
                <a:cxn ang="0">
                  <a:pos x="453" y="96"/>
                </a:cxn>
                <a:cxn ang="0">
                  <a:pos x="316" y="183"/>
                </a:cxn>
                <a:cxn ang="0">
                  <a:pos x="261" y="234"/>
                </a:cxn>
                <a:cxn ang="0">
                  <a:pos x="177" y="320"/>
                </a:cxn>
                <a:cxn ang="0">
                  <a:pos x="122" y="396"/>
                </a:cxn>
                <a:cxn ang="0">
                  <a:pos x="89" y="460"/>
                </a:cxn>
                <a:cxn ang="0">
                  <a:pos x="67" y="514"/>
                </a:cxn>
                <a:cxn ang="0">
                  <a:pos x="57" y="539"/>
                </a:cxn>
                <a:cxn ang="0">
                  <a:pos x="34" y="601"/>
                </a:cxn>
                <a:cxn ang="0">
                  <a:pos x="15" y="636"/>
                </a:cxn>
                <a:cxn ang="0">
                  <a:pos x="4" y="650"/>
                </a:cxn>
                <a:cxn ang="0">
                  <a:pos x="0" y="638"/>
                </a:cxn>
                <a:cxn ang="0">
                  <a:pos x="4" y="611"/>
                </a:cxn>
              </a:cxnLst>
              <a:rect l="0" t="0" r="r" b="b"/>
              <a:pathLst>
                <a:path w="1167" h="651">
                  <a:moveTo>
                    <a:pt x="4" y="611"/>
                  </a:moveTo>
                  <a:lnTo>
                    <a:pt x="48" y="489"/>
                  </a:lnTo>
                  <a:lnTo>
                    <a:pt x="103" y="380"/>
                  </a:lnTo>
                  <a:lnTo>
                    <a:pt x="170" y="287"/>
                  </a:lnTo>
                  <a:lnTo>
                    <a:pt x="244" y="207"/>
                  </a:lnTo>
                  <a:lnTo>
                    <a:pt x="326" y="142"/>
                  </a:lnTo>
                  <a:lnTo>
                    <a:pt x="415" y="89"/>
                  </a:lnTo>
                  <a:lnTo>
                    <a:pt x="508" y="48"/>
                  </a:lnTo>
                  <a:lnTo>
                    <a:pt x="605" y="20"/>
                  </a:lnTo>
                  <a:lnTo>
                    <a:pt x="704" y="4"/>
                  </a:lnTo>
                  <a:lnTo>
                    <a:pt x="803" y="0"/>
                  </a:lnTo>
                  <a:lnTo>
                    <a:pt x="803" y="0"/>
                  </a:lnTo>
                  <a:lnTo>
                    <a:pt x="851" y="0"/>
                  </a:lnTo>
                  <a:lnTo>
                    <a:pt x="897" y="2"/>
                  </a:lnTo>
                  <a:lnTo>
                    <a:pt x="942" y="4"/>
                  </a:lnTo>
                  <a:lnTo>
                    <a:pt x="982" y="8"/>
                  </a:lnTo>
                  <a:lnTo>
                    <a:pt x="1020" y="15"/>
                  </a:lnTo>
                  <a:lnTo>
                    <a:pt x="1053" y="20"/>
                  </a:lnTo>
                  <a:lnTo>
                    <a:pt x="1083" y="27"/>
                  </a:lnTo>
                  <a:lnTo>
                    <a:pt x="1108" y="34"/>
                  </a:lnTo>
                  <a:lnTo>
                    <a:pt x="1131" y="42"/>
                  </a:lnTo>
                  <a:lnTo>
                    <a:pt x="1148" y="50"/>
                  </a:lnTo>
                  <a:lnTo>
                    <a:pt x="1148" y="50"/>
                  </a:lnTo>
                  <a:lnTo>
                    <a:pt x="1159" y="59"/>
                  </a:lnTo>
                  <a:lnTo>
                    <a:pt x="1163" y="63"/>
                  </a:lnTo>
                  <a:lnTo>
                    <a:pt x="1166" y="68"/>
                  </a:lnTo>
                  <a:lnTo>
                    <a:pt x="1163" y="68"/>
                  </a:lnTo>
                  <a:lnTo>
                    <a:pt x="1155" y="68"/>
                  </a:lnTo>
                  <a:lnTo>
                    <a:pt x="1145" y="68"/>
                  </a:lnTo>
                  <a:lnTo>
                    <a:pt x="1129" y="63"/>
                  </a:lnTo>
                  <a:lnTo>
                    <a:pt x="1111" y="59"/>
                  </a:lnTo>
                  <a:lnTo>
                    <a:pt x="1087" y="52"/>
                  </a:lnTo>
                  <a:lnTo>
                    <a:pt x="1060" y="44"/>
                  </a:lnTo>
                  <a:lnTo>
                    <a:pt x="1060" y="44"/>
                  </a:lnTo>
                  <a:lnTo>
                    <a:pt x="996" y="31"/>
                  </a:lnTo>
                  <a:lnTo>
                    <a:pt x="927" y="20"/>
                  </a:lnTo>
                  <a:lnTo>
                    <a:pt x="851" y="18"/>
                  </a:lnTo>
                  <a:lnTo>
                    <a:pt x="771" y="20"/>
                  </a:lnTo>
                  <a:lnTo>
                    <a:pt x="691" y="29"/>
                  </a:lnTo>
                  <a:lnTo>
                    <a:pt x="609" y="44"/>
                  </a:lnTo>
                  <a:lnTo>
                    <a:pt x="529" y="68"/>
                  </a:lnTo>
                  <a:lnTo>
                    <a:pt x="453" y="96"/>
                  </a:lnTo>
                  <a:lnTo>
                    <a:pt x="381" y="137"/>
                  </a:lnTo>
                  <a:lnTo>
                    <a:pt x="316" y="183"/>
                  </a:lnTo>
                  <a:lnTo>
                    <a:pt x="316" y="183"/>
                  </a:lnTo>
                  <a:lnTo>
                    <a:pt x="261" y="234"/>
                  </a:lnTo>
                  <a:lnTo>
                    <a:pt x="215" y="280"/>
                  </a:lnTo>
                  <a:lnTo>
                    <a:pt x="177" y="320"/>
                  </a:lnTo>
                  <a:lnTo>
                    <a:pt x="145" y="361"/>
                  </a:lnTo>
                  <a:lnTo>
                    <a:pt x="122" y="396"/>
                  </a:lnTo>
                  <a:lnTo>
                    <a:pt x="103" y="428"/>
                  </a:lnTo>
                  <a:lnTo>
                    <a:pt x="89" y="460"/>
                  </a:lnTo>
                  <a:lnTo>
                    <a:pt x="75" y="486"/>
                  </a:lnTo>
                  <a:lnTo>
                    <a:pt x="67" y="514"/>
                  </a:lnTo>
                  <a:lnTo>
                    <a:pt x="57" y="539"/>
                  </a:lnTo>
                  <a:lnTo>
                    <a:pt x="57" y="539"/>
                  </a:lnTo>
                  <a:lnTo>
                    <a:pt x="44" y="576"/>
                  </a:lnTo>
                  <a:lnTo>
                    <a:pt x="34" y="601"/>
                  </a:lnTo>
                  <a:lnTo>
                    <a:pt x="23" y="622"/>
                  </a:lnTo>
                  <a:lnTo>
                    <a:pt x="15" y="636"/>
                  </a:lnTo>
                  <a:lnTo>
                    <a:pt x="8" y="645"/>
                  </a:lnTo>
                  <a:lnTo>
                    <a:pt x="4" y="650"/>
                  </a:lnTo>
                  <a:lnTo>
                    <a:pt x="0" y="645"/>
                  </a:lnTo>
                  <a:lnTo>
                    <a:pt x="0" y="638"/>
                  </a:lnTo>
                  <a:lnTo>
                    <a:pt x="0" y="629"/>
                  </a:lnTo>
                  <a:lnTo>
                    <a:pt x="4" y="611"/>
                  </a:lnTo>
                  <a:lnTo>
                    <a:pt x="4" y="611"/>
                  </a:lnTo>
                </a:path>
              </a:pathLst>
            </a:custGeom>
            <a:solidFill>
              <a:srgbClr val="FFF59F"/>
            </a:solidFill>
            <a:ln w="9525" cap="rnd">
              <a:noFill/>
              <a:round/>
              <a:headEnd/>
              <a:tailEnd/>
            </a:ln>
            <a:effectLst/>
          </p:spPr>
          <p:txBody>
            <a:bodyPr/>
            <a:lstStyle/>
            <a:p>
              <a:pPr>
                <a:defRPr/>
              </a:pPr>
              <a:endParaRPr lang="en-US" dirty="0"/>
            </a:p>
          </p:txBody>
        </p:sp>
        <p:sp>
          <p:nvSpPr>
            <p:cNvPr id="310" name="Freeform 1334"/>
            <p:cNvSpPr>
              <a:spLocks/>
            </p:cNvSpPr>
            <p:nvPr/>
          </p:nvSpPr>
          <p:spPr bwMode="auto">
            <a:xfrm>
              <a:off x="2090" y="1313"/>
              <a:ext cx="1135" cy="631"/>
            </a:xfrm>
            <a:custGeom>
              <a:avLst/>
              <a:gdLst/>
              <a:ahLst/>
              <a:cxnLst>
                <a:cxn ang="0">
                  <a:pos x="50" y="473"/>
                </a:cxn>
                <a:cxn ang="0">
                  <a:pos x="174" y="275"/>
                </a:cxn>
                <a:cxn ang="0">
                  <a:pos x="333" y="135"/>
                </a:cxn>
                <a:cxn ang="0">
                  <a:pos x="510" y="46"/>
                </a:cxn>
                <a:cxn ang="0">
                  <a:pos x="701" y="4"/>
                </a:cxn>
                <a:cxn ang="0">
                  <a:pos x="796" y="0"/>
                </a:cxn>
                <a:cxn ang="0">
                  <a:pos x="889" y="2"/>
                </a:cxn>
                <a:cxn ang="0">
                  <a:pos x="971" y="8"/>
                </a:cxn>
                <a:cxn ang="0">
                  <a:pos x="1039" y="16"/>
                </a:cxn>
                <a:cxn ang="0">
                  <a:pos x="1093" y="29"/>
                </a:cxn>
                <a:cxn ang="0">
                  <a:pos x="1127" y="41"/>
                </a:cxn>
                <a:cxn ang="0">
                  <a:pos x="1138" y="48"/>
                </a:cxn>
                <a:cxn ang="0">
                  <a:pos x="1144" y="54"/>
                </a:cxn>
                <a:cxn ang="0">
                  <a:pos x="1134" y="54"/>
                </a:cxn>
                <a:cxn ang="0">
                  <a:pos x="1108" y="48"/>
                </a:cxn>
                <a:cxn ang="0">
                  <a:pos x="1070" y="40"/>
                </a:cxn>
                <a:cxn ang="0">
                  <a:pos x="1047" y="31"/>
                </a:cxn>
                <a:cxn ang="0">
                  <a:pos x="916" y="10"/>
                </a:cxn>
                <a:cxn ang="0">
                  <a:pos x="763" y="8"/>
                </a:cxn>
                <a:cxn ang="0">
                  <a:pos x="602" y="34"/>
                </a:cxn>
                <a:cxn ang="0">
                  <a:pos x="444" y="86"/>
                </a:cxn>
                <a:cxn ang="0">
                  <a:pos x="310" y="172"/>
                </a:cxn>
                <a:cxn ang="0">
                  <a:pos x="253" y="222"/>
                </a:cxn>
                <a:cxn ang="0">
                  <a:pos x="168" y="310"/>
                </a:cxn>
                <a:cxn ang="0">
                  <a:pos x="113" y="383"/>
                </a:cxn>
                <a:cxn ang="0">
                  <a:pos x="80" y="445"/>
                </a:cxn>
                <a:cxn ang="0">
                  <a:pos x="59" y="498"/>
                </a:cxn>
                <a:cxn ang="0">
                  <a:pos x="50" y="521"/>
                </a:cxn>
                <a:cxn ang="0">
                  <a:pos x="27" y="581"/>
                </a:cxn>
                <a:cxn ang="0">
                  <a:pos x="11" y="616"/>
                </a:cxn>
                <a:cxn ang="0">
                  <a:pos x="0" y="627"/>
                </a:cxn>
                <a:cxn ang="0">
                  <a:pos x="0" y="618"/>
                </a:cxn>
                <a:cxn ang="0">
                  <a:pos x="4" y="592"/>
                </a:cxn>
              </a:cxnLst>
              <a:rect l="0" t="0" r="r" b="b"/>
              <a:pathLst>
                <a:path w="1145" h="628">
                  <a:moveTo>
                    <a:pt x="4" y="592"/>
                  </a:moveTo>
                  <a:lnTo>
                    <a:pt x="50" y="473"/>
                  </a:lnTo>
                  <a:lnTo>
                    <a:pt x="107" y="365"/>
                  </a:lnTo>
                  <a:lnTo>
                    <a:pt x="174" y="275"/>
                  </a:lnTo>
                  <a:lnTo>
                    <a:pt x="250" y="197"/>
                  </a:lnTo>
                  <a:lnTo>
                    <a:pt x="333" y="135"/>
                  </a:lnTo>
                  <a:lnTo>
                    <a:pt x="419" y="84"/>
                  </a:lnTo>
                  <a:lnTo>
                    <a:pt x="510" y="46"/>
                  </a:lnTo>
                  <a:lnTo>
                    <a:pt x="605" y="20"/>
                  </a:lnTo>
                  <a:lnTo>
                    <a:pt x="701" y="4"/>
                  </a:lnTo>
                  <a:lnTo>
                    <a:pt x="796" y="0"/>
                  </a:lnTo>
                  <a:lnTo>
                    <a:pt x="796" y="0"/>
                  </a:lnTo>
                  <a:lnTo>
                    <a:pt x="842" y="0"/>
                  </a:lnTo>
                  <a:lnTo>
                    <a:pt x="889" y="2"/>
                  </a:lnTo>
                  <a:lnTo>
                    <a:pt x="931" y="4"/>
                  </a:lnTo>
                  <a:lnTo>
                    <a:pt x="971" y="8"/>
                  </a:lnTo>
                  <a:lnTo>
                    <a:pt x="1007" y="13"/>
                  </a:lnTo>
                  <a:lnTo>
                    <a:pt x="1039" y="16"/>
                  </a:lnTo>
                  <a:lnTo>
                    <a:pt x="1068" y="23"/>
                  </a:lnTo>
                  <a:lnTo>
                    <a:pt x="1093" y="29"/>
                  </a:lnTo>
                  <a:lnTo>
                    <a:pt x="1113" y="36"/>
                  </a:lnTo>
                  <a:lnTo>
                    <a:pt x="1127" y="41"/>
                  </a:lnTo>
                  <a:lnTo>
                    <a:pt x="1127" y="41"/>
                  </a:lnTo>
                  <a:lnTo>
                    <a:pt x="1138" y="48"/>
                  </a:lnTo>
                  <a:lnTo>
                    <a:pt x="1141" y="52"/>
                  </a:lnTo>
                  <a:lnTo>
                    <a:pt x="1144" y="54"/>
                  </a:lnTo>
                  <a:lnTo>
                    <a:pt x="1140" y="54"/>
                  </a:lnTo>
                  <a:lnTo>
                    <a:pt x="1134" y="54"/>
                  </a:lnTo>
                  <a:lnTo>
                    <a:pt x="1123" y="52"/>
                  </a:lnTo>
                  <a:lnTo>
                    <a:pt x="1108" y="48"/>
                  </a:lnTo>
                  <a:lnTo>
                    <a:pt x="1091" y="43"/>
                  </a:lnTo>
                  <a:lnTo>
                    <a:pt x="1070" y="40"/>
                  </a:lnTo>
                  <a:lnTo>
                    <a:pt x="1047" y="31"/>
                  </a:lnTo>
                  <a:lnTo>
                    <a:pt x="1047" y="31"/>
                  </a:lnTo>
                  <a:lnTo>
                    <a:pt x="986" y="18"/>
                  </a:lnTo>
                  <a:lnTo>
                    <a:pt x="916" y="10"/>
                  </a:lnTo>
                  <a:lnTo>
                    <a:pt x="842" y="8"/>
                  </a:lnTo>
                  <a:lnTo>
                    <a:pt x="763" y="8"/>
                  </a:lnTo>
                  <a:lnTo>
                    <a:pt x="683" y="18"/>
                  </a:lnTo>
                  <a:lnTo>
                    <a:pt x="602" y="34"/>
                  </a:lnTo>
                  <a:lnTo>
                    <a:pt x="522" y="57"/>
                  </a:lnTo>
                  <a:lnTo>
                    <a:pt x="444" y="86"/>
                  </a:lnTo>
                  <a:lnTo>
                    <a:pt x="372" y="126"/>
                  </a:lnTo>
                  <a:lnTo>
                    <a:pt x="310" y="172"/>
                  </a:lnTo>
                  <a:lnTo>
                    <a:pt x="310" y="172"/>
                  </a:lnTo>
                  <a:lnTo>
                    <a:pt x="253" y="222"/>
                  </a:lnTo>
                  <a:lnTo>
                    <a:pt x="206" y="269"/>
                  </a:lnTo>
                  <a:lnTo>
                    <a:pt x="168" y="310"/>
                  </a:lnTo>
                  <a:lnTo>
                    <a:pt x="137" y="349"/>
                  </a:lnTo>
                  <a:lnTo>
                    <a:pt x="113" y="383"/>
                  </a:lnTo>
                  <a:lnTo>
                    <a:pt x="94" y="416"/>
                  </a:lnTo>
                  <a:lnTo>
                    <a:pt x="80" y="445"/>
                  </a:lnTo>
                  <a:lnTo>
                    <a:pt x="67" y="473"/>
                  </a:lnTo>
                  <a:lnTo>
                    <a:pt x="59" y="498"/>
                  </a:lnTo>
                  <a:lnTo>
                    <a:pt x="50" y="521"/>
                  </a:lnTo>
                  <a:lnTo>
                    <a:pt x="50" y="521"/>
                  </a:lnTo>
                  <a:lnTo>
                    <a:pt x="37" y="554"/>
                  </a:lnTo>
                  <a:lnTo>
                    <a:pt x="27" y="581"/>
                  </a:lnTo>
                  <a:lnTo>
                    <a:pt x="16" y="601"/>
                  </a:lnTo>
                  <a:lnTo>
                    <a:pt x="11" y="616"/>
                  </a:lnTo>
                  <a:lnTo>
                    <a:pt x="4" y="624"/>
                  </a:lnTo>
                  <a:lnTo>
                    <a:pt x="0" y="627"/>
                  </a:lnTo>
                  <a:lnTo>
                    <a:pt x="0" y="624"/>
                  </a:lnTo>
                  <a:lnTo>
                    <a:pt x="0" y="618"/>
                  </a:lnTo>
                  <a:lnTo>
                    <a:pt x="2" y="607"/>
                  </a:lnTo>
                  <a:lnTo>
                    <a:pt x="4" y="592"/>
                  </a:lnTo>
                  <a:lnTo>
                    <a:pt x="4" y="592"/>
                  </a:lnTo>
                </a:path>
              </a:pathLst>
            </a:custGeom>
            <a:solidFill>
              <a:srgbClr val="FFF7A8"/>
            </a:solidFill>
            <a:ln w="9525" cap="rnd">
              <a:noFill/>
              <a:round/>
              <a:headEnd/>
              <a:tailEnd/>
            </a:ln>
            <a:effectLst/>
          </p:spPr>
          <p:txBody>
            <a:bodyPr/>
            <a:lstStyle/>
            <a:p>
              <a:pPr>
                <a:defRPr/>
              </a:pPr>
              <a:endParaRPr lang="en-US" dirty="0"/>
            </a:p>
          </p:txBody>
        </p:sp>
        <p:sp>
          <p:nvSpPr>
            <p:cNvPr id="311" name="Freeform 1335"/>
            <p:cNvSpPr>
              <a:spLocks/>
            </p:cNvSpPr>
            <p:nvPr/>
          </p:nvSpPr>
          <p:spPr bwMode="auto">
            <a:xfrm>
              <a:off x="2016" y="1952"/>
              <a:ext cx="198" cy="170"/>
            </a:xfrm>
            <a:custGeom>
              <a:avLst/>
              <a:gdLst/>
              <a:ahLst/>
              <a:cxnLst>
                <a:cxn ang="0">
                  <a:pos x="94" y="118"/>
                </a:cxn>
                <a:cxn ang="0">
                  <a:pos x="154" y="127"/>
                </a:cxn>
                <a:cxn ang="0">
                  <a:pos x="160" y="90"/>
                </a:cxn>
                <a:cxn ang="0">
                  <a:pos x="160" y="90"/>
                </a:cxn>
                <a:cxn ang="0">
                  <a:pos x="160" y="74"/>
                </a:cxn>
                <a:cxn ang="0">
                  <a:pos x="152" y="61"/>
                </a:cxn>
                <a:cxn ang="0">
                  <a:pos x="139" y="50"/>
                </a:cxn>
                <a:cxn ang="0">
                  <a:pos x="124" y="44"/>
                </a:cxn>
                <a:cxn ang="0">
                  <a:pos x="105" y="39"/>
                </a:cxn>
                <a:cxn ang="0">
                  <a:pos x="105" y="39"/>
                </a:cxn>
                <a:cxn ang="0">
                  <a:pos x="78" y="38"/>
                </a:cxn>
                <a:cxn ang="0">
                  <a:pos x="61" y="44"/>
                </a:cxn>
                <a:cxn ang="0">
                  <a:pos x="50" y="53"/>
                </a:cxn>
                <a:cxn ang="0">
                  <a:pos x="44" y="64"/>
                </a:cxn>
                <a:cxn ang="0">
                  <a:pos x="41" y="71"/>
                </a:cxn>
                <a:cxn ang="0">
                  <a:pos x="36" y="110"/>
                </a:cxn>
                <a:cxn ang="0">
                  <a:pos x="94" y="118"/>
                </a:cxn>
                <a:cxn ang="0">
                  <a:pos x="91" y="154"/>
                </a:cxn>
                <a:cxn ang="0">
                  <a:pos x="0" y="141"/>
                </a:cxn>
                <a:cxn ang="0">
                  <a:pos x="13" y="61"/>
                </a:cxn>
                <a:cxn ang="0">
                  <a:pos x="13" y="61"/>
                </a:cxn>
                <a:cxn ang="0">
                  <a:pos x="16" y="44"/>
                </a:cxn>
                <a:cxn ang="0">
                  <a:pos x="23" y="32"/>
                </a:cxn>
                <a:cxn ang="0">
                  <a:pos x="31" y="20"/>
                </a:cxn>
                <a:cxn ang="0">
                  <a:pos x="40" y="13"/>
                </a:cxn>
                <a:cxn ang="0">
                  <a:pos x="52" y="6"/>
                </a:cxn>
                <a:cxn ang="0">
                  <a:pos x="63" y="4"/>
                </a:cxn>
                <a:cxn ang="0">
                  <a:pos x="73" y="0"/>
                </a:cxn>
                <a:cxn ang="0">
                  <a:pos x="87" y="0"/>
                </a:cxn>
                <a:cxn ang="0">
                  <a:pos x="99" y="0"/>
                </a:cxn>
                <a:cxn ang="0">
                  <a:pos x="110" y="2"/>
                </a:cxn>
                <a:cxn ang="0">
                  <a:pos x="110" y="2"/>
                </a:cxn>
                <a:cxn ang="0">
                  <a:pos x="120" y="4"/>
                </a:cxn>
                <a:cxn ang="0">
                  <a:pos x="133" y="8"/>
                </a:cxn>
                <a:cxn ang="0">
                  <a:pos x="145" y="13"/>
                </a:cxn>
                <a:cxn ang="0">
                  <a:pos x="158" y="18"/>
                </a:cxn>
                <a:cxn ang="0">
                  <a:pos x="168" y="25"/>
                </a:cxn>
                <a:cxn ang="0">
                  <a:pos x="177" y="36"/>
                </a:cxn>
                <a:cxn ang="0">
                  <a:pos x="186" y="46"/>
                </a:cxn>
                <a:cxn ang="0">
                  <a:pos x="190" y="59"/>
                </a:cxn>
                <a:cxn ang="0">
                  <a:pos x="194" y="74"/>
                </a:cxn>
                <a:cxn ang="0">
                  <a:pos x="191" y="90"/>
                </a:cxn>
                <a:cxn ang="0">
                  <a:pos x="179" y="169"/>
                </a:cxn>
                <a:cxn ang="0">
                  <a:pos x="91" y="154"/>
                </a:cxn>
                <a:cxn ang="0">
                  <a:pos x="94" y="118"/>
                </a:cxn>
                <a:cxn ang="0">
                  <a:pos x="94" y="118"/>
                </a:cxn>
              </a:cxnLst>
              <a:rect l="0" t="0" r="r" b="b"/>
              <a:pathLst>
                <a:path w="195" h="170">
                  <a:moveTo>
                    <a:pt x="94" y="118"/>
                  </a:moveTo>
                  <a:lnTo>
                    <a:pt x="154" y="127"/>
                  </a:lnTo>
                  <a:lnTo>
                    <a:pt x="160" y="90"/>
                  </a:lnTo>
                  <a:lnTo>
                    <a:pt x="160" y="90"/>
                  </a:lnTo>
                  <a:lnTo>
                    <a:pt x="160" y="74"/>
                  </a:lnTo>
                  <a:lnTo>
                    <a:pt x="152" y="61"/>
                  </a:lnTo>
                  <a:lnTo>
                    <a:pt x="139" y="50"/>
                  </a:lnTo>
                  <a:lnTo>
                    <a:pt x="124" y="44"/>
                  </a:lnTo>
                  <a:lnTo>
                    <a:pt x="105" y="39"/>
                  </a:lnTo>
                  <a:lnTo>
                    <a:pt x="105" y="39"/>
                  </a:lnTo>
                  <a:lnTo>
                    <a:pt x="78" y="38"/>
                  </a:lnTo>
                  <a:lnTo>
                    <a:pt x="61" y="44"/>
                  </a:lnTo>
                  <a:lnTo>
                    <a:pt x="50" y="53"/>
                  </a:lnTo>
                  <a:lnTo>
                    <a:pt x="44" y="64"/>
                  </a:lnTo>
                  <a:lnTo>
                    <a:pt x="41" y="71"/>
                  </a:lnTo>
                  <a:lnTo>
                    <a:pt x="36" y="110"/>
                  </a:lnTo>
                  <a:lnTo>
                    <a:pt x="94" y="118"/>
                  </a:lnTo>
                  <a:lnTo>
                    <a:pt x="91" y="154"/>
                  </a:lnTo>
                  <a:lnTo>
                    <a:pt x="0" y="141"/>
                  </a:lnTo>
                  <a:lnTo>
                    <a:pt x="13" y="61"/>
                  </a:lnTo>
                  <a:lnTo>
                    <a:pt x="13" y="61"/>
                  </a:lnTo>
                  <a:lnTo>
                    <a:pt x="16" y="44"/>
                  </a:lnTo>
                  <a:lnTo>
                    <a:pt x="23" y="32"/>
                  </a:lnTo>
                  <a:lnTo>
                    <a:pt x="31" y="20"/>
                  </a:lnTo>
                  <a:lnTo>
                    <a:pt x="40" y="13"/>
                  </a:lnTo>
                  <a:lnTo>
                    <a:pt x="52" y="6"/>
                  </a:lnTo>
                  <a:lnTo>
                    <a:pt x="63" y="4"/>
                  </a:lnTo>
                  <a:lnTo>
                    <a:pt x="73" y="0"/>
                  </a:lnTo>
                  <a:lnTo>
                    <a:pt x="87" y="0"/>
                  </a:lnTo>
                  <a:lnTo>
                    <a:pt x="99" y="0"/>
                  </a:lnTo>
                  <a:lnTo>
                    <a:pt x="110" y="2"/>
                  </a:lnTo>
                  <a:lnTo>
                    <a:pt x="110" y="2"/>
                  </a:lnTo>
                  <a:lnTo>
                    <a:pt x="120" y="4"/>
                  </a:lnTo>
                  <a:lnTo>
                    <a:pt x="133" y="8"/>
                  </a:lnTo>
                  <a:lnTo>
                    <a:pt x="145" y="13"/>
                  </a:lnTo>
                  <a:lnTo>
                    <a:pt x="158" y="18"/>
                  </a:lnTo>
                  <a:lnTo>
                    <a:pt x="168" y="25"/>
                  </a:lnTo>
                  <a:lnTo>
                    <a:pt x="177" y="36"/>
                  </a:lnTo>
                  <a:lnTo>
                    <a:pt x="186" y="46"/>
                  </a:lnTo>
                  <a:lnTo>
                    <a:pt x="190" y="59"/>
                  </a:lnTo>
                  <a:lnTo>
                    <a:pt x="194" y="74"/>
                  </a:lnTo>
                  <a:lnTo>
                    <a:pt x="191" y="90"/>
                  </a:lnTo>
                  <a:lnTo>
                    <a:pt x="179" y="169"/>
                  </a:lnTo>
                  <a:lnTo>
                    <a:pt x="91" y="154"/>
                  </a:lnTo>
                  <a:lnTo>
                    <a:pt x="94" y="118"/>
                  </a:lnTo>
                  <a:lnTo>
                    <a:pt x="94" y="118"/>
                  </a:lnTo>
                </a:path>
              </a:pathLst>
            </a:custGeom>
            <a:solidFill>
              <a:srgbClr val="00009E"/>
            </a:solidFill>
            <a:ln w="9525" cap="rnd">
              <a:noFill/>
              <a:round/>
              <a:headEnd/>
              <a:tailEnd/>
            </a:ln>
            <a:effectLst/>
          </p:spPr>
          <p:txBody>
            <a:bodyPr/>
            <a:lstStyle/>
            <a:p>
              <a:pPr>
                <a:defRPr/>
              </a:pPr>
              <a:endParaRPr lang="en-US" dirty="0"/>
            </a:p>
          </p:txBody>
        </p:sp>
        <p:sp>
          <p:nvSpPr>
            <p:cNvPr id="312" name="Freeform 1336"/>
            <p:cNvSpPr>
              <a:spLocks/>
            </p:cNvSpPr>
            <p:nvPr/>
          </p:nvSpPr>
          <p:spPr bwMode="auto">
            <a:xfrm>
              <a:off x="2066" y="1744"/>
              <a:ext cx="222" cy="193"/>
            </a:xfrm>
            <a:custGeom>
              <a:avLst/>
              <a:gdLst/>
              <a:ahLst/>
              <a:cxnLst>
                <a:cxn ang="0">
                  <a:pos x="42" y="96"/>
                </a:cxn>
                <a:cxn ang="0">
                  <a:pos x="63" y="53"/>
                </a:cxn>
                <a:cxn ang="0">
                  <a:pos x="75" y="39"/>
                </a:cxn>
                <a:cxn ang="0">
                  <a:pos x="88" y="37"/>
                </a:cxn>
                <a:cxn ang="0">
                  <a:pos x="94" y="39"/>
                </a:cxn>
                <a:cxn ang="0">
                  <a:pos x="107" y="50"/>
                </a:cxn>
                <a:cxn ang="0">
                  <a:pos x="109" y="66"/>
                </a:cxn>
                <a:cxn ang="0">
                  <a:pos x="88" y="117"/>
                </a:cxn>
                <a:cxn ang="0">
                  <a:pos x="48" y="140"/>
                </a:cxn>
                <a:cxn ang="0">
                  <a:pos x="178" y="159"/>
                </a:cxn>
                <a:cxn ang="0">
                  <a:pos x="132" y="94"/>
                </a:cxn>
                <a:cxn ang="0">
                  <a:pos x="139" y="81"/>
                </a:cxn>
                <a:cxn ang="0">
                  <a:pos x="153" y="73"/>
                </a:cxn>
                <a:cxn ang="0">
                  <a:pos x="174" y="81"/>
                </a:cxn>
                <a:cxn ang="0">
                  <a:pos x="183" y="85"/>
                </a:cxn>
                <a:cxn ang="0">
                  <a:pos x="197" y="89"/>
                </a:cxn>
                <a:cxn ang="0">
                  <a:pos x="210" y="92"/>
                </a:cxn>
                <a:cxn ang="0">
                  <a:pos x="222" y="51"/>
                </a:cxn>
                <a:cxn ang="0">
                  <a:pos x="218" y="53"/>
                </a:cxn>
                <a:cxn ang="0">
                  <a:pos x="208" y="53"/>
                </a:cxn>
                <a:cxn ang="0">
                  <a:pos x="187" y="43"/>
                </a:cxn>
                <a:cxn ang="0">
                  <a:pos x="169" y="39"/>
                </a:cxn>
                <a:cxn ang="0">
                  <a:pos x="149" y="37"/>
                </a:cxn>
                <a:cxn ang="0">
                  <a:pos x="134" y="48"/>
                </a:cxn>
                <a:cxn ang="0">
                  <a:pos x="134" y="35"/>
                </a:cxn>
                <a:cxn ang="0">
                  <a:pos x="123" y="16"/>
                </a:cxn>
                <a:cxn ang="0">
                  <a:pos x="107" y="3"/>
                </a:cxn>
                <a:cxn ang="0">
                  <a:pos x="103" y="2"/>
                </a:cxn>
                <a:cxn ang="0">
                  <a:pos x="88" y="0"/>
                </a:cxn>
                <a:cxn ang="0">
                  <a:pos x="73" y="0"/>
                </a:cxn>
                <a:cxn ang="0">
                  <a:pos x="59" y="7"/>
                </a:cxn>
                <a:cxn ang="0">
                  <a:pos x="42" y="23"/>
                </a:cxn>
                <a:cxn ang="0">
                  <a:pos x="0" y="117"/>
                </a:cxn>
                <a:cxn ang="0">
                  <a:pos x="63" y="106"/>
                </a:cxn>
              </a:cxnLst>
              <a:rect l="0" t="0" r="r" b="b"/>
              <a:pathLst>
                <a:path w="228" h="194">
                  <a:moveTo>
                    <a:pt x="63" y="106"/>
                  </a:moveTo>
                  <a:lnTo>
                    <a:pt x="42" y="96"/>
                  </a:lnTo>
                  <a:lnTo>
                    <a:pt x="63" y="53"/>
                  </a:lnTo>
                  <a:lnTo>
                    <a:pt x="63" y="53"/>
                  </a:lnTo>
                  <a:lnTo>
                    <a:pt x="66" y="43"/>
                  </a:lnTo>
                  <a:lnTo>
                    <a:pt x="75" y="39"/>
                  </a:lnTo>
                  <a:lnTo>
                    <a:pt x="82" y="37"/>
                  </a:lnTo>
                  <a:lnTo>
                    <a:pt x="88" y="37"/>
                  </a:lnTo>
                  <a:lnTo>
                    <a:pt x="94" y="39"/>
                  </a:lnTo>
                  <a:lnTo>
                    <a:pt x="94" y="39"/>
                  </a:lnTo>
                  <a:lnTo>
                    <a:pt x="103" y="43"/>
                  </a:lnTo>
                  <a:lnTo>
                    <a:pt x="107" y="50"/>
                  </a:lnTo>
                  <a:lnTo>
                    <a:pt x="109" y="58"/>
                  </a:lnTo>
                  <a:lnTo>
                    <a:pt x="109" y="66"/>
                  </a:lnTo>
                  <a:lnTo>
                    <a:pt x="105" y="76"/>
                  </a:lnTo>
                  <a:lnTo>
                    <a:pt x="88" y="117"/>
                  </a:lnTo>
                  <a:lnTo>
                    <a:pt x="63" y="106"/>
                  </a:lnTo>
                  <a:lnTo>
                    <a:pt x="48" y="140"/>
                  </a:lnTo>
                  <a:lnTo>
                    <a:pt x="164" y="193"/>
                  </a:lnTo>
                  <a:lnTo>
                    <a:pt x="178" y="159"/>
                  </a:lnTo>
                  <a:lnTo>
                    <a:pt x="116" y="129"/>
                  </a:lnTo>
                  <a:lnTo>
                    <a:pt x="132" y="94"/>
                  </a:lnTo>
                  <a:lnTo>
                    <a:pt x="132" y="94"/>
                  </a:lnTo>
                  <a:lnTo>
                    <a:pt x="139" y="81"/>
                  </a:lnTo>
                  <a:lnTo>
                    <a:pt x="144" y="75"/>
                  </a:lnTo>
                  <a:lnTo>
                    <a:pt x="153" y="73"/>
                  </a:lnTo>
                  <a:lnTo>
                    <a:pt x="162" y="75"/>
                  </a:lnTo>
                  <a:lnTo>
                    <a:pt x="174" y="81"/>
                  </a:lnTo>
                  <a:lnTo>
                    <a:pt x="174" y="81"/>
                  </a:lnTo>
                  <a:lnTo>
                    <a:pt x="183" y="85"/>
                  </a:lnTo>
                  <a:lnTo>
                    <a:pt x="191" y="87"/>
                  </a:lnTo>
                  <a:lnTo>
                    <a:pt x="197" y="89"/>
                  </a:lnTo>
                  <a:lnTo>
                    <a:pt x="203" y="89"/>
                  </a:lnTo>
                  <a:lnTo>
                    <a:pt x="210" y="92"/>
                  </a:lnTo>
                  <a:lnTo>
                    <a:pt x="227" y="53"/>
                  </a:lnTo>
                  <a:lnTo>
                    <a:pt x="222" y="51"/>
                  </a:lnTo>
                  <a:lnTo>
                    <a:pt x="222" y="51"/>
                  </a:lnTo>
                  <a:lnTo>
                    <a:pt x="218" y="53"/>
                  </a:lnTo>
                  <a:lnTo>
                    <a:pt x="214" y="53"/>
                  </a:lnTo>
                  <a:lnTo>
                    <a:pt x="208" y="53"/>
                  </a:lnTo>
                  <a:lnTo>
                    <a:pt x="199" y="50"/>
                  </a:lnTo>
                  <a:lnTo>
                    <a:pt x="187" y="43"/>
                  </a:lnTo>
                  <a:lnTo>
                    <a:pt x="187" y="43"/>
                  </a:lnTo>
                  <a:lnTo>
                    <a:pt x="169" y="39"/>
                  </a:lnTo>
                  <a:lnTo>
                    <a:pt x="157" y="35"/>
                  </a:lnTo>
                  <a:lnTo>
                    <a:pt x="149" y="37"/>
                  </a:lnTo>
                  <a:lnTo>
                    <a:pt x="141" y="41"/>
                  </a:lnTo>
                  <a:lnTo>
                    <a:pt x="134" y="48"/>
                  </a:lnTo>
                  <a:lnTo>
                    <a:pt x="134" y="48"/>
                  </a:lnTo>
                  <a:lnTo>
                    <a:pt x="134" y="35"/>
                  </a:lnTo>
                  <a:lnTo>
                    <a:pt x="130" y="27"/>
                  </a:lnTo>
                  <a:lnTo>
                    <a:pt x="123" y="16"/>
                  </a:lnTo>
                  <a:lnTo>
                    <a:pt x="117" y="9"/>
                  </a:lnTo>
                  <a:lnTo>
                    <a:pt x="107" y="3"/>
                  </a:lnTo>
                  <a:lnTo>
                    <a:pt x="107" y="3"/>
                  </a:lnTo>
                  <a:lnTo>
                    <a:pt x="103" y="2"/>
                  </a:lnTo>
                  <a:lnTo>
                    <a:pt x="96" y="0"/>
                  </a:lnTo>
                  <a:lnTo>
                    <a:pt x="88" y="0"/>
                  </a:lnTo>
                  <a:lnTo>
                    <a:pt x="82" y="0"/>
                  </a:lnTo>
                  <a:lnTo>
                    <a:pt x="73" y="0"/>
                  </a:lnTo>
                  <a:lnTo>
                    <a:pt x="65" y="3"/>
                  </a:lnTo>
                  <a:lnTo>
                    <a:pt x="59" y="7"/>
                  </a:lnTo>
                  <a:lnTo>
                    <a:pt x="50" y="14"/>
                  </a:lnTo>
                  <a:lnTo>
                    <a:pt x="42" y="23"/>
                  </a:lnTo>
                  <a:lnTo>
                    <a:pt x="38" y="35"/>
                  </a:lnTo>
                  <a:lnTo>
                    <a:pt x="0" y="117"/>
                  </a:lnTo>
                  <a:lnTo>
                    <a:pt x="48" y="140"/>
                  </a:lnTo>
                  <a:lnTo>
                    <a:pt x="63" y="106"/>
                  </a:lnTo>
                  <a:lnTo>
                    <a:pt x="63" y="106"/>
                  </a:lnTo>
                </a:path>
              </a:pathLst>
            </a:custGeom>
            <a:solidFill>
              <a:srgbClr val="00009E"/>
            </a:solidFill>
            <a:ln w="9525" cap="rnd">
              <a:noFill/>
              <a:round/>
              <a:headEnd/>
              <a:tailEnd/>
            </a:ln>
            <a:effectLst/>
          </p:spPr>
          <p:txBody>
            <a:bodyPr/>
            <a:lstStyle/>
            <a:p>
              <a:pPr>
                <a:defRPr/>
              </a:pPr>
              <a:endParaRPr lang="en-US" dirty="0"/>
            </a:p>
          </p:txBody>
        </p:sp>
        <p:sp>
          <p:nvSpPr>
            <p:cNvPr id="313" name="Freeform 1337"/>
            <p:cNvSpPr>
              <a:spLocks/>
            </p:cNvSpPr>
            <p:nvPr/>
          </p:nvSpPr>
          <p:spPr bwMode="auto">
            <a:xfrm>
              <a:off x="2189" y="1552"/>
              <a:ext cx="197" cy="192"/>
            </a:xfrm>
            <a:custGeom>
              <a:avLst/>
              <a:gdLst/>
              <a:ahLst/>
              <a:cxnLst>
                <a:cxn ang="0">
                  <a:pos x="136" y="66"/>
                </a:cxn>
                <a:cxn ang="0">
                  <a:pos x="149" y="85"/>
                </a:cxn>
                <a:cxn ang="0">
                  <a:pos x="153" y="101"/>
                </a:cxn>
                <a:cxn ang="0">
                  <a:pos x="151" y="117"/>
                </a:cxn>
                <a:cxn ang="0">
                  <a:pos x="145" y="129"/>
                </a:cxn>
                <a:cxn ang="0">
                  <a:pos x="142" y="135"/>
                </a:cxn>
                <a:cxn ang="0">
                  <a:pos x="132" y="143"/>
                </a:cxn>
                <a:cxn ang="0">
                  <a:pos x="119" y="150"/>
                </a:cxn>
                <a:cxn ang="0">
                  <a:pos x="103" y="152"/>
                </a:cxn>
                <a:cxn ang="0">
                  <a:pos x="84" y="145"/>
                </a:cxn>
                <a:cxn ang="0">
                  <a:pos x="62" y="131"/>
                </a:cxn>
                <a:cxn ang="0">
                  <a:pos x="52" y="122"/>
                </a:cxn>
                <a:cxn ang="0">
                  <a:pos x="37" y="103"/>
                </a:cxn>
                <a:cxn ang="0">
                  <a:pos x="34" y="87"/>
                </a:cxn>
                <a:cxn ang="0">
                  <a:pos x="35" y="69"/>
                </a:cxn>
                <a:cxn ang="0">
                  <a:pos x="41" y="59"/>
                </a:cxn>
                <a:cxn ang="0">
                  <a:pos x="46" y="53"/>
                </a:cxn>
                <a:cxn ang="0">
                  <a:pos x="54" y="44"/>
                </a:cxn>
                <a:cxn ang="0">
                  <a:pos x="67" y="38"/>
                </a:cxn>
                <a:cxn ang="0">
                  <a:pos x="84" y="36"/>
                </a:cxn>
                <a:cxn ang="0">
                  <a:pos x="103" y="43"/>
                </a:cxn>
                <a:cxn ang="0">
                  <a:pos x="126" y="55"/>
                </a:cxn>
                <a:cxn ang="0">
                  <a:pos x="149" y="25"/>
                </a:cxn>
                <a:cxn ang="0">
                  <a:pos x="113" y="4"/>
                </a:cxn>
                <a:cxn ang="0">
                  <a:pos x="80" y="0"/>
                </a:cxn>
                <a:cxn ang="0">
                  <a:pos x="54" y="6"/>
                </a:cxn>
                <a:cxn ang="0">
                  <a:pos x="34" y="19"/>
                </a:cxn>
                <a:cxn ang="0">
                  <a:pos x="20" y="32"/>
                </a:cxn>
                <a:cxn ang="0">
                  <a:pos x="16" y="38"/>
                </a:cxn>
                <a:cxn ang="0">
                  <a:pos x="4" y="57"/>
                </a:cxn>
                <a:cxn ang="0">
                  <a:pos x="0" y="82"/>
                </a:cxn>
                <a:cxn ang="0">
                  <a:pos x="2" y="112"/>
                </a:cxn>
                <a:cxn ang="0">
                  <a:pos x="20" y="143"/>
                </a:cxn>
                <a:cxn ang="0">
                  <a:pos x="37" y="161"/>
                </a:cxn>
                <a:cxn ang="0">
                  <a:pos x="75" y="184"/>
                </a:cxn>
                <a:cxn ang="0">
                  <a:pos x="107" y="189"/>
                </a:cxn>
                <a:cxn ang="0">
                  <a:pos x="135" y="182"/>
                </a:cxn>
                <a:cxn ang="0">
                  <a:pos x="153" y="169"/>
                </a:cxn>
                <a:cxn ang="0">
                  <a:pos x="165" y="154"/>
                </a:cxn>
                <a:cxn ang="0">
                  <a:pos x="172" y="148"/>
                </a:cxn>
                <a:cxn ang="0">
                  <a:pos x="183" y="129"/>
                </a:cxn>
                <a:cxn ang="0">
                  <a:pos x="189" y="103"/>
                </a:cxn>
                <a:cxn ang="0">
                  <a:pos x="184" y="76"/>
                </a:cxn>
                <a:cxn ang="0">
                  <a:pos x="165" y="43"/>
                </a:cxn>
                <a:cxn ang="0">
                  <a:pos x="126" y="55"/>
                </a:cxn>
              </a:cxnLst>
              <a:rect l="0" t="0" r="r" b="b"/>
              <a:pathLst>
                <a:path w="190" h="190">
                  <a:moveTo>
                    <a:pt x="126" y="55"/>
                  </a:moveTo>
                  <a:lnTo>
                    <a:pt x="136" y="66"/>
                  </a:lnTo>
                  <a:lnTo>
                    <a:pt x="142" y="76"/>
                  </a:lnTo>
                  <a:lnTo>
                    <a:pt x="149" y="85"/>
                  </a:lnTo>
                  <a:lnTo>
                    <a:pt x="151" y="92"/>
                  </a:lnTo>
                  <a:lnTo>
                    <a:pt x="153" y="101"/>
                  </a:lnTo>
                  <a:lnTo>
                    <a:pt x="153" y="110"/>
                  </a:lnTo>
                  <a:lnTo>
                    <a:pt x="151" y="117"/>
                  </a:lnTo>
                  <a:lnTo>
                    <a:pt x="149" y="124"/>
                  </a:lnTo>
                  <a:lnTo>
                    <a:pt x="145" y="129"/>
                  </a:lnTo>
                  <a:lnTo>
                    <a:pt x="142" y="135"/>
                  </a:lnTo>
                  <a:lnTo>
                    <a:pt x="142" y="135"/>
                  </a:lnTo>
                  <a:lnTo>
                    <a:pt x="138" y="140"/>
                  </a:lnTo>
                  <a:lnTo>
                    <a:pt x="132" y="143"/>
                  </a:lnTo>
                  <a:lnTo>
                    <a:pt x="126" y="148"/>
                  </a:lnTo>
                  <a:lnTo>
                    <a:pt x="119" y="150"/>
                  </a:lnTo>
                  <a:lnTo>
                    <a:pt x="110" y="152"/>
                  </a:lnTo>
                  <a:lnTo>
                    <a:pt x="103" y="152"/>
                  </a:lnTo>
                  <a:lnTo>
                    <a:pt x="94" y="150"/>
                  </a:lnTo>
                  <a:lnTo>
                    <a:pt x="84" y="145"/>
                  </a:lnTo>
                  <a:lnTo>
                    <a:pt x="73" y="140"/>
                  </a:lnTo>
                  <a:lnTo>
                    <a:pt x="62" y="131"/>
                  </a:lnTo>
                  <a:lnTo>
                    <a:pt x="62" y="131"/>
                  </a:lnTo>
                  <a:lnTo>
                    <a:pt x="52" y="122"/>
                  </a:lnTo>
                  <a:lnTo>
                    <a:pt x="43" y="112"/>
                  </a:lnTo>
                  <a:lnTo>
                    <a:pt x="37" y="103"/>
                  </a:lnTo>
                  <a:lnTo>
                    <a:pt x="35" y="95"/>
                  </a:lnTo>
                  <a:lnTo>
                    <a:pt x="34" y="87"/>
                  </a:lnTo>
                  <a:lnTo>
                    <a:pt x="34" y="78"/>
                  </a:lnTo>
                  <a:lnTo>
                    <a:pt x="35" y="69"/>
                  </a:lnTo>
                  <a:lnTo>
                    <a:pt x="37" y="64"/>
                  </a:lnTo>
                  <a:lnTo>
                    <a:pt x="41" y="59"/>
                  </a:lnTo>
                  <a:lnTo>
                    <a:pt x="46" y="53"/>
                  </a:lnTo>
                  <a:lnTo>
                    <a:pt x="46" y="53"/>
                  </a:lnTo>
                  <a:lnTo>
                    <a:pt x="50" y="48"/>
                  </a:lnTo>
                  <a:lnTo>
                    <a:pt x="54" y="44"/>
                  </a:lnTo>
                  <a:lnTo>
                    <a:pt x="60" y="40"/>
                  </a:lnTo>
                  <a:lnTo>
                    <a:pt x="67" y="38"/>
                  </a:lnTo>
                  <a:lnTo>
                    <a:pt x="75" y="36"/>
                  </a:lnTo>
                  <a:lnTo>
                    <a:pt x="84" y="36"/>
                  </a:lnTo>
                  <a:lnTo>
                    <a:pt x="92" y="38"/>
                  </a:lnTo>
                  <a:lnTo>
                    <a:pt x="103" y="43"/>
                  </a:lnTo>
                  <a:lnTo>
                    <a:pt x="113" y="46"/>
                  </a:lnTo>
                  <a:lnTo>
                    <a:pt x="126" y="55"/>
                  </a:lnTo>
                  <a:lnTo>
                    <a:pt x="149" y="25"/>
                  </a:lnTo>
                  <a:lnTo>
                    <a:pt x="149" y="25"/>
                  </a:lnTo>
                  <a:lnTo>
                    <a:pt x="130" y="13"/>
                  </a:lnTo>
                  <a:lnTo>
                    <a:pt x="113" y="4"/>
                  </a:lnTo>
                  <a:lnTo>
                    <a:pt x="96" y="0"/>
                  </a:lnTo>
                  <a:lnTo>
                    <a:pt x="80" y="0"/>
                  </a:lnTo>
                  <a:lnTo>
                    <a:pt x="67" y="2"/>
                  </a:lnTo>
                  <a:lnTo>
                    <a:pt x="54" y="6"/>
                  </a:lnTo>
                  <a:lnTo>
                    <a:pt x="41" y="13"/>
                  </a:lnTo>
                  <a:lnTo>
                    <a:pt x="34" y="19"/>
                  </a:lnTo>
                  <a:lnTo>
                    <a:pt x="25" y="25"/>
                  </a:lnTo>
                  <a:lnTo>
                    <a:pt x="20" y="32"/>
                  </a:lnTo>
                  <a:lnTo>
                    <a:pt x="20" y="32"/>
                  </a:lnTo>
                  <a:lnTo>
                    <a:pt x="16" y="38"/>
                  </a:lnTo>
                  <a:lnTo>
                    <a:pt x="9" y="46"/>
                  </a:lnTo>
                  <a:lnTo>
                    <a:pt x="4" y="57"/>
                  </a:lnTo>
                  <a:lnTo>
                    <a:pt x="2" y="69"/>
                  </a:lnTo>
                  <a:lnTo>
                    <a:pt x="0" y="82"/>
                  </a:lnTo>
                  <a:lnTo>
                    <a:pt x="0" y="97"/>
                  </a:lnTo>
                  <a:lnTo>
                    <a:pt x="2" y="112"/>
                  </a:lnTo>
                  <a:lnTo>
                    <a:pt x="8" y="129"/>
                  </a:lnTo>
                  <a:lnTo>
                    <a:pt x="20" y="143"/>
                  </a:lnTo>
                  <a:lnTo>
                    <a:pt x="37" y="161"/>
                  </a:lnTo>
                  <a:lnTo>
                    <a:pt x="37" y="161"/>
                  </a:lnTo>
                  <a:lnTo>
                    <a:pt x="57" y="175"/>
                  </a:lnTo>
                  <a:lnTo>
                    <a:pt x="75" y="184"/>
                  </a:lnTo>
                  <a:lnTo>
                    <a:pt x="92" y="189"/>
                  </a:lnTo>
                  <a:lnTo>
                    <a:pt x="107" y="189"/>
                  </a:lnTo>
                  <a:lnTo>
                    <a:pt x="121" y="186"/>
                  </a:lnTo>
                  <a:lnTo>
                    <a:pt x="135" y="182"/>
                  </a:lnTo>
                  <a:lnTo>
                    <a:pt x="145" y="175"/>
                  </a:lnTo>
                  <a:lnTo>
                    <a:pt x="153" y="169"/>
                  </a:lnTo>
                  <a:lnTo>
                    <a:pt x="161" y="161"/>
                  </a:lnTo>
                  <a:lnTo>
                    <a:pt x="165" y="154"/>
                  </a:lnTo>
                  <a:lnTo>
                    <a:pt x="165" y="154"/>
                  </a:lnTo>
                  <a:lnTo>
                    <a:pt x="172" y="148"/>
                  </a:lnTo>
                  <a:lnTo>
                    <a:pt x="176" y="140"/>
                  </a:lnTo>
                  <a:lnTo>
                    <a:pt x="183" y="129"/>
                  </a:lnTo>
                  <a:lnTo>
                    <a:pt x="186" y="118"/>
                  </a:lnTo>
                  <a:lnTo>
                    <a:pt x="189" y="103"/>
                  </a:lnTo>
                  <a:lnTo>
                    <a:pt x="189" y="91"/>
                  </a:lnTo>
                  <a:lnTo>
                    <a:pt x="184" y="76"/>
                  </a:lnTo>
                  <a:lnTo>
                    <a:pt x="179" y="59"/>
                  </a:lnTo>
                  <a:lnTo>
                    <a:pt x="165" y="43"/>
                  </a:lnTo>
                  <a:lnTo>
                    <a:pt x="149" y="25"/>
                  </a:lnTo>
                  <a:lnTo>
                    <a:pt x="126" y="55"/>
                  </a:lnTo>
                  <a:lnTo>
                    <a:pt x="126" y="55"/>
                  </a:lnTo>
                </a:path>
              </a:pathLst>
            </a:custGeom>
            <a:solidFill>
              <a:srgbClr val="00009E"/>
            </a:solidFill>
            <a:ln w="9525" cap="rnd">
              <a:noFill/>
              <a:round/>
              <a:headEnd/>
              <a:tailEnd/>
            </a:ln>
            <a:effectLst/>
          </p:spPr>
          <p:txBody>
            <a:bodyPr/>
            <a:lstStyle/>
            <a:p>
              <a:pPr>
                <a:defRPr/>
              </a:pPr>
              <a:endParaRPr lang="en-US" dirty="0"/>
            </a:p>
          </p:txBody>
        </p:sp>
        <p:sp>
          <p:nvSpPr>
            <p:cNvPr id="314" name="Freeform 1338"/>
            <p:cNvSpPr>
              <a:spLocks/>
            </p:cNvSpPr>
            <p:nvPr/>
          </p:nvSpPr>
          <p:spPr bwMode="auto">
            <a:xfrm>
              <a:off x="2335" y="1459"/>
              <a:ext cx="144" cy="167"/>
            </a:xfrm>
            <a:custGeom>
              <a:avLst/>
              <a:gdLst/>
              <a:ahLst/>
              <a:cxnLst>
                <a:cxn ang="0">
                  <a:pos x="143" y="142"/>
                </a:cxn>
                <a:cxn ang="0">
                  <a:pos x="113" y="166"/>
                </a:cxn>
                <a:cxn ang="0">
                  <a:pos x="0" y="23"/>
                </a:cxn>
                <a:cxn ang="0">
                  <a:pos x="28" y="0"/>
                </a:cxn>
                <a:cxn ang="0">
                  <a:pos x="143" y="142"/>
                </a:cxn>
                <a:cxn ang="0">
                  <a:pos x="143" y="142"/>
                </a:cxn>
              </a:cxnLst>
              <a:rect l="0" t="0" r="r" b="b"/>
              <a:pathLst>
                <a:path w="144" h="167">
                  <a:moveTo>
                    <a:pt x="143" y="142"/>
                  </a:moveTo>
                  <a:lnTo>
                    <a:pt x="113" y="166"/>
                  </a:lnTo>
                  <a:lnTo>
                    <a:pt x="0" y="23"/>
                  </a:lnTo>
                  <a:lnTo>
                    <a:pt x="28" y="0"/>
                  </a:lnTo>
                  <a:lnTo>
                    <a:pt x="143" y="142"/>
                  </a:lnTo>
                  <a:lnTo>
                    <a:pt x="143" y="142"/>
                  </a:lnTo>
                </a:path>
              </a:pathLst>
            </a:custGeom>
            <a:solidFill>
              <a:srgbClr val="00009E"/>
            </a:solidFill>
            <a:ln w="9525" cap="rnd">
              <a:noFill/>
              <a:round/>
              <a:headEnd/>
              <a:tailEnd/>
            </a:ln>
            <a:effectLst/>
          </p:spPr>
          <p:txBody>
            <a:bodyPr/>
            <a:lstStyle/>
            <a:p>
              <a:pPr>
                <a:defRPr/>
              </a:pPr>
              <a:endParaRPr lang="en-US" dirty="0"/>
            </a:p>
          </p:txBody>
        </p:sp>
        <p:sp>
          <p:nvSpPr>
            <p:cNvPr id="315" name="Freeform 1339"/>
            <p:cNvSpPr>
              <a:spLocks/>
            </p:cNvSpPr>
            <p:nvPr/>
          </p:nvSpPr>
          <p:spPr bwMode="auto">
            <a:xfrm>
              <a:off x="2386" y="1348"/>
              <a:ext cx="173" cy="200"/>
            </a:xfrm>
            <a:custGeom>
              <a:avLst/>
              <a:gdLst/>
              <a:ahLst/>
              <a:cxnLst>
                <a:cxn ang="0">
                  <a:pos x="169" y="184"/>
                </a:cxn>
                <a:cxn ang="0">
                  <a:pos x="134" y="203"/>
                </a:cxn>
                <a:cxn ang="0">
                  <a:pos x="63" y="73"/>
                </a:cxn>
                <a:cxn ang="0">
                  <a:pos x="15" y="98"/>
                </a:cxn>
                <a:cxn ang="0">
                  <a:pos x="0" y="71"/>
                </a:cxn>
                <a:cxn ang="0">
                  <a:pos x="128" y="0"/>
                </a:cxn>
                <a:cxn ang="0">
                  <a:pos x="145" y="27"/>
                </a:cxn>
                <a:cxn ang="0">
                  <a:pos x="97" y="54"/>
                </a:cxn>
                <a:cxn ang="0">
                  <a:pos x="169" y="184"/>
                </a:cxn>
                <a:cxn ang="0">
                  <a:pos x="169" y="184"/>
                </a:cxn>
              </a:cxnLst>
              <a:rect l="0" t="0" r="r" b="b"/>
              <a:pathLst>
                <a:path w="170" h="204">
                  <a:moveTo>
                    <a:pt x="169" y="184"/>
                  </a:moveTo>
                  <a:lnTo>
                    <a:pt x="134" y="203"/>
                  </a:lnTo>
                  <a:lnTo>
                    <a:pt x="63" y="73"/>
                  </a:lnTo>
                  <a:lnTo>
                    <a:pt x="15" y="98"/>
                  </a:lnTo>
                  <a:lnTo>
                    <a:pt x="0" y="71"/>
                  </a:lnTo>
                  <a:lnTo>
                    <a:pt x="128" y="0"/>
                  </a:lnTo>
                  <a:lnTo>
                    <a:pt x="145" y="27"/>
                  </a:lnTo>
                  <a:lnTo>
                    <a:pt x="97" y="54"/>
                  </a:lnTo>
                  <a:lnTo>
                    <a:pt x="169" y="184"/>
                  </a:lnTo>
                  <a:lnTo>
                    <a:pt x="169" y="184"/>
                  </a:lnTo>
                </a:path>
              </a:pathLst>
            </a:custGeom>
            <a:solidFill>
              <a:srgbClr val="00009E"/>
            </a:solidFill>
            <a:ln w="9525" cap="rnd">
              <a:noFill/>
              <a:round/>
              <a:headEnd/>
              <a:tailEnd/>
            </a:ln>
            <a:effectLst/>
          </p:spPr>
          <p:txBody>
            <a:bodyPr/>
            <a:lstStyle/>
            <a:p>
              <a:pPr>
                <a:defRPr/>
              </a:pPr>
              <a:endParaRPr lang="en-US" dirty="0"/>
            </a:p>
          </p:txBody>
        </p:sp>
        <p:sp>
          <p:nvSpPr>
            <p:cNvPr id="316" name="Freeform 1340"/>
            <p:cNvSpPr>
              <a:spLocks/>
            </p:cNvSpPr>
            <p:nvPr/>
          </p:nvSpPr>
          <p:spPr bwMode="auto">
            <a:xfrm>
              <a:off x="2682" y="1280"/>
              <a:ext cx="173" cy="202"/>
            </a:xfrm>
            <a:custGeom>
              <a:avLst/>
              <a:gdLst/>
              <a:ahLst/>
              <a:cxnLst>
                <a:cxn ang="0">
                  <a:pos x="137" y="30"/>
                </a:cxn>
                <a:cxn ang="0">
                  <a:pos x="42" y="48"/>
                </a:cxn>
                <a:cxn ang="0">
                  <a:pos x="48" y="85"/>
                </a:cxn>
                <a:cxn ang="0">
                  <a:pos x="137" y="71"/>
                </a:cxn>
                <a:cxn ang="0">
                  <a:pos x="141" y="103"/>
                </a:cxn>
                <a:cxn ang="0">
                  <a:pos x="54" y="117"/>
                </a:cxn>
                <a:cxn ang="0">
                  <a:pos x="63" y="163"/>
                </a:cxn>
                <a:cxn ang="0">
                  <a:pos x="160" y="147"/>
                </a:cxn>
                <a:cxn ang="0">
                  <a:pos x="167" y="177"/>
                </a:cxn>
                <a:cxn ang="0">
                  <a:pos x="29" y="201"/>
                </a:cxn>
                <a:cxn ang="0">
                  <a:pos x="0" y="23"/>
                </a:cxn>
                <a:cxn ang="0">
                  <a:pos x="132" y="0"/>
                </a:cxn>
                <a:cxn ang="0">
                  <a:pos x="137" y="30"/>
                </a:cxn>
                <a:cxn ang="0">
                  <a:pos x="137" y="30"/>
                </a:cxn>
              </a:cxnLst>
              <a:rect l="0" t="0" r="r" b="b"/>
              <a:pathLst>
                <a:path w="168" h="202">
                  <a:moveTo>
                    <a:pt x="137" y="30"/>
                  </a:moveTo>
                  <a:lnTo>
                    <a:pt x="42" y="48"/>
                  </a:lnTo>
                  <a:lnTo>
                    <a:pt x="48" y="85"/>
                  </a:lnTo>
                  <a:lnTo>
                    <a:pt x="137" y="71"/>
                  </a:lnTo>
                  <a:lnTo>
                    <a:pt x="141" y="103"/>
                  </a:lnTo>
                  <a:lnTo>
                    <a:pt x="54" y="117"/>
                  </a:lnTo>
                  <a:lnTo>
                    <a:pt x="63" y="163"/>
                  </a:lnTo>
                  <a:lnTo>
                    <a:pt x="160" y="147"/>
                  </a:lnTo>
                  <a:lnTo>
                    <a:pt x="167" y="177"/>
                  </a:lnTo>
                  <a:lnTo>
                    <a:pt x="29" y="201"/>
                  </a:lnTo>
                  <a:lnTo>
                    <a:pt x="0" y="23"/>
                  </a:lnTo>
                  <a:lnTo>
                    <a:pt x="132" y="0"/>
                  </a:lnTo>
                  <a:lnTo>
                    <a:pt x="137" y="30"/>
                  </a:lnTo>
                  <a:lnTo>
                    <a:pt x="137" y="30"/>
                  </a:lnTo>
                </a:path>
              </a:pathLst>
            </a:custGeom>
            <a:solidFill>
              <a:srgbClr val="00009E"/>
            </a:solidFill>
            <a:ln w="9525" cap="rnd">
              <a:noFill/>
              <a:round/>
              <a:headEnd/>
              <a:tailEnd/>
            </a:ln>
            <a:effectLst/>
          </p:spPr>
          <p:txBody>
            <a:bodyPr/>
            <a:lstStyle/>
            <a:p>
              <a:pPr>
                <a:defRPr/>
              </a:pPr>
              <a:endParaRPr lang="en-US" dirty="0"/>
            </a:p>
          </p:txBody>
        </p:sp>
        <p:sp>
          <p:nvSpPr>
            <p:cNvPr id="317" name="Freeform 1341"/>
            <p:cNvSpPr>
              <a:spLocks/>
            </p:cNvSpPr>
            <p:nvPr/>
          </p:nvSpPr>
          <p:spPr bwMode="auto">
            <a:xfrm>
              <a:off x="2880" y="1275"/>
              <a:ext cx="147" cy="191"/>
            </a:xfrm>
            <a:custGeom>
              <a:avLst/>
              <a:gdLst/>
              <a:ahLst/>
              <a:cxnLst>
                <a:cxn ang="0">
                  <a:pos x="82" y="190"/>
                </a:cxn>
                <a:cxn ang="0">
                  <a:pos x="45" y="185"/>
                </a:cxn>
                <a:cxn ang="0">
                  <a:pos x="55" y="37"/>
                </a:cxn>
                <a:cxn ang="0">
                  <a:pos x="0" y="34"/>
                </a:cxn>
                <a:cxn ang="0">
                  <a:pos x="2" y="0"/>
                </a:cxn>
                <a:cxn ang="0">
                  <a:pos x="151" y="12"/>
                </a:cxn>
                <a:cxn ang="0">
                  <a:pos x="148" y="44"/>
                </a:cxn>
                <a:cxn ang="0">
                  <a:pos x="93" y="39"/>
                </a:cxn>
                <a:cxn ang="0">
                  <a:pos x="82" y="190"/>
                </a:cxn>
                <a:cxn ang="0">
                  <a:pos x="82" y="190"/>
                </a:cxn>
              </a:cxnLst>
              <a:rect l="0" t="0" r="r" b="b"/>
              <a:pathLst>
                <a:path w="152" h="191">
                  <a:moveTo>
                    <a:pt x="82" y="190"/>
                  </a:moveTo>
                  <a:lnTo>
                    <a:pt x="45" y="185"/>
                  </a:lnTo>
                  <a:lnTo>
                    <a:pt x="55" y="37"/>
                  </a:lnTo>
                  <a:lnTo>
                    <a:pt x="0" y="34"/>
                  </a:lnTo>
                  <a:lnTo>
                    <a:pt x="2" y="0"/>
                  </a:lnTo>
                  <a:lnTo>
                    <a:pt x="151" y="12"/>
                  </a:lnTo>
                  <a:lnTo>
                    <a:pt x="148" y="44"/>
                  </a:lnTo>
                  <a:lnTo>
                    <a:pt x="93" y="39"/>
                  </a:lnTo>
                  <a:lnTo>
                    <a:pt x="82" y="190"/>
                  </a:lnTo>
                  <a:lnTo>
                    <a:pt x="82" y="190"/>
                  </a:lnTo>
                </a:path>
              </a:pathLst>
            </a:custGeom>
            <a:solidFill>
              <a:srgbClr val="00009E"/>
            </a:solidFill>
            <a:ln w="9525" cap="rnd">
              <a:noFill/>
              <a:round/>
              <a:headEnd/>
              <a:tailEnd/>
            </a:ln>
            <a:effectLst/>
          </p:spPr>
          <p:txBody>
            <a:bodyPr/>
            <a:lstStyle/>
            <a:p>
              <a:pPr>
                <a:defRPr/>
              </a:pPr>
              <a:endParaRPr lang="en-US" dirty="0"/>
            </a:p>
          </p:txBody>
        </p:sp>
        <p:sp>
          <p:nvSpPr>
            <p:cNvPr id="318" name="Freeform 1342"/>
            <p:cNvSpPr>
              <a:spLocks/>
            </p:cNvSpPr>
            <p:nvPr/>
          </p:nvSpPr>
          <p:spPr bwMode="auto">
            <a:xfrm>
              <a:off x="3136" y="1345"/>
              <a:ext cx="173" cy="208"/>
            </a:xfrm>
            <a:custGeom>
              <a:avLst/>
              <a:gdLst/>
              <a:ahLst/>
              <a:cxnLst>
                <a:cxn ang="0">
                  <a:pos x="110" y="78"/>
                </a:cxn>
                <a:cxn ang="0">
                  <a:pos x="136" y="46"/>
                </a:cxn>
                <a:cxn ang="0">
                  <a:pos x="136" y="46"/>
                </a:cxn>
                <a:cxn ang="0">
                  <a:pos x="128" y="122"/>
                </a:cxn>
                <a:cxn ang="0">
                  <a:pos x="85" y="103"/>
                </a:cxn>
                <a:cxn ang="0">
                  <a:pos x="110" y="78"/>
                </a:cxn>
                <a:cxn ang="0">
                  <a:pos x="82" y="54"/>
                </a:cxn>
                <a:cxn ang="0">
                  <a:pos x="0" y="140"/>
                </a:cxn>
                <a:cxn ang="0">
                  <a:pos x="37" y="158"/>
                </a:cxn>
                <a:cxn ang="0">
                  <a:pos x="64" y="128"/>
                </a:cxn>
                <a:cxn ang="0">
                  <a:pos x="124" y="156"/>
                </a:cxn>
                <a:cxn ang="0">
                  <a:pos x="119" y="193"/>
                </a:cxn>
                <a:cxn ang="0">
                  <a:pos x="158" y="210"/>
                </a:cxn>
                <a:cxn ang="0">
                  <a:pos x="175" y="18"/>
                </a:cxn>
                <a:cxn ang="0">
                  <a:pos x="133" y="0"/>
                </a:cxn>
                <a:cxn ang="0">
                  <a:pos x="82" y="54"/>
                </a:cxn>
                <a:cxn ang="0">
                  <a:pos x="110" y="78"/>
                </a:cxn>
                <a:cxn ang="0">
                  <a:pos x="110" y="78"/>
                </a:cxn>
              </a:cxnLst>
              <a:rect l="0" t="0" r="r" b="b"/>
              <a:pathLst>
                <a:path w="176" h="211">
                  <a:moveTo>
                    <a:pt x="110" y="78"/>
                  </a:moveTo>
                  <a:lnTo>
                    <a:pt x="136" y="46"/>
                  </a:lnTo>
                  <a:lnTo>
                    <a:pt x="136" y="46"/>
                  </a:lnTo>
                  <a:lnTo>
                    <a:pt x="128" y="122"/>
                  </a:lnTo>
                  <a:lnTo>
                    <a:pt x="85" y="103"/>
                  </a:lnTo>
                  <a:lnTo>
                    <a:pt x="110" y="78"/>
                  </a:lnTo>
                  <a:lnTo>
                    <a:pt x="82" y="54"/>
                  </a:lnTo>
                  <a:lnTo>
                    <a:pt x="0" y="140"/>
                  </a:lnTo>
                  <a:lnTo>
                    <a:pt x="37" y="158"/>
                  </a:lnTo>
                  <a:lnTo>
                    <a:pt x="64" y="128"/>
                  </a:lnTo>
                  <a:lnTo>
                    <a:pt x="124" y="156"/>
                  </a:lnTo>
                  <a:lnTo>
                    <a:pt x="119" y="193"/>
                  </a:lnTo>
                  <a:lnTo>
                    <a:pt x="158" y="210"/>
                  </a:lnTo>
                  <a:lnTo>
                    <a:pt x="175" y="18"/>
                  </a:lnTo>
                  <a:lnTo>
                    <a:pt x="133" y="0"/>
                  </a:lnTo>
                  <a:lnTo>
                    <a:pt x="82" y="54"/>
                  </a:lnTo>
                  <a:lnTo>
                    <a:pt x="110" y="78"/>
                  </a:lnTo>
                  <a:lnTo>
                    <a:pt x="110" y="78"/>
                  </a:lnTo>
                </a:path>
              </a:pathLst>
            </a:custGeom>
            <a:solidFill>
              <a:srgbClr val="00009E"/>
            </a:solidFill>
            <a:ln w="9525" cap="rnd">
              <a:noFill/>
              <a:round/>
              <a:headEnd/>
              <a:tailEnd/>
            </a:ln>
            <a:effectLst/>
          </p:spPr>
          <p:txBody>
            <a:bodyPr/>
            <a:lstStyle/>
            <a:p>
              <a:pPr>
                <a:defRPr/>
              </a:pPr>
              <a:endParaRPr lang="en-US" dirty="0"/>
            </a:p>
          </p:txBody>
        </p:sp>
        <p:sp>
          <p:nvSpPr>
            <p:cNvPr id="319" name="Freeform 1343"/>
            <p:cNvSpPr>
              <a:spLocks/>
            </p:cNvSpPr>
            <p:nvPr/>
          </p:nvSpPr>
          <p:spPr bwMode="auto">
            <a:xfrm>
              <a:off x="3331" y="1426"/>
              <a:ext cx="191" cy="200"/>
            </a:xfrm>
            <a:custGeom>
              <a:avLst/>
              <a:gdLst/>
              <a:ahLst/>
              <a:cxnLst>
                <a:cxn ang="0">
                  <a:pos x="158" y="73"/>
                </a:cxn>
                <a:cxn ang="0">
                  <a:pos x="190" y="98"/>
                </a:cxn>
                <a:cxn ang="0">
                  <a:pos x="27" y="202"/>
                </a:cxn>
                <a:cxn ang="0">
                  <a:pos x="0" y="178"/>
                </a:cxn>
                <a:cxn ang="0">
                  <a:pos x="65" y="0"/>
                </a:cxn>
                <a:cxn ang="0">
                  <a:pos x="96" y="25"/>
                </a:cxn>
                <a:cxn ang="0">
                  <a:pos x="42" y="156"/>
                </a:cxn>
                <a:cxn ang="0">
                  <a:pos x="42" y="156"/>
                </a:cxn>
                <a:cxn ang="0">
                  <a:pos x="158" y="73"/>
                </a:cxn>
                <a:cxn ang="0">
                  <a:pos x="158" y="73"/>
                </a:cxn>
              </a:cxnLst>
              <a:rect l="0" t="0" r="r" b="b"/>
              <a:pathLst>
                <a:path w="191" h="203">
                  <a:moveTo>
                    <a:pt x="158" y="73"/>
                  </a:moveTo>
                  <a:lnTo>
                    <a:pt x="190" y="98"/>
                  </a:lnTo>
                  <a:lnTo>
                    <a:pt x="27" y="202"/>
                  </a:lnTo>
                  <a:lnTo>
                    <a:pt x="0" y="178"/>
                  </a:lnTo>
                  <a:lnTo>
                    <a:pt x="65" y="0"/>
                  </a:lnTo>
                  <a:lnTo>
                    <a:pt x="96" y="25"/>
                  </a:lnTo>
                  <a:lnTo>
                    <a:pt x="42" y="156"/>
                  </a:lnTo>
                  <a:lnTo>
                    <a:pt x="42" y="156"/>
                  </a:lnTo>
                  <a:lnTo>
                    <a:pt x="158" y="73"/>
                  </a:lnTo>
                  <a:lnTo>
                    <a:pt x="158" y="73"/>
                  </a:lnTo>
                </a:path>
              </a:pathLst>
            </a:custGeom>
            <a:solidFill>
              <a:srgbClr val="00009E"/>
            </a:solidFill>
            <a:ln w="9525" cap="rnd">
              <a:noFill/>
              <a:round/>
              <a:headEnd/>
              <a:tailEnd/>
            </a:ln>
            <a:effectLst/>
          </p:spPr>
          <p:txBody>
            <a:bodyPr/>
            <a:lstStyle/>
            <a:p>
              <a:pPr>
                <a:defRPr/>
              </a:pPr>
              <a:endParaRPr lang="en-US" dirty="0"/>
            </a:p>
          </p:txBody>
        </p:sp>
        <p:sp>
          <p:nvSpPr>
            <p:cNvPr id="320" name="Freeform 1344"/>
            <p:cNvSpPr>
              <a:spLocks/>
            </p:cNvSpPr>
            <p:nvPr/>
          </p:nvSpPr>
          <p:spPr bwMode="auto">
            <a:xfrm>
              <a:off x="3406" y="1594"/>
              <a:ext cx="222" cy="201"/>
            </a:xfrm>
            <a:custGeom>
              <a:avLst/>
              <a:gdLst/>
              <a:ahLst/>
              <a:cxnLst>
                <a:cxn ang="0">
                  <a:pos x="131" y="52"/>
                </a:cxn>
                <a:cxn ang="0">
                  <a:pos x="163" y="41"/>
                </a:cxn>
                <a:cxn ang="0">
                  <a:pos x="163" y="41"/>
                </a:cxn>
                <a:cxn ang="0">
                  <a:pos x="119" y="102"/>
                </a:cxn>
                <a:cxn ang="0">
                  <a:pos x="92" y="66"/>
                </a:cxn>
                <a:cxn ang="0">
                  <a:pos x="131" y="52"/>
                </a:cxn>
                <a:cxn ang="0">
                  <a:pos x="117" y="20"/>
                </a:cxn>
                <a:cxn ang="0">
                  <a:pos x="0" y="56"/>
                </a:cxn>
                <a:cxn ang="0">
                  <a:pos x="23" y="87"/>
                </a:cxn>
                <a:cxn ang="0">
                  <a:pos x="62" y="75"/>
                </a:cxn>
                <a:cxn ang="0">
                  <a:pos x="101" y="130"/>
                </a:cxn>
                <a:cxn ang="0">
                  <a:pos x="80" y="161"/>
                </a:cxn>
                <a:cxn ang="0">
                  <a:pos x="103" y="195"/>
                </a:cxn>
                <a:cxn ang="0">
                  <a:pos x="210" y="35"/>
                </a:cxn>
                <a:cxn ang="0">
                  <a:pos x="184" y="0"/>
                </a:cxn>
                <a:cxn ang="0">
                  <a:pos x="117" y="20"/>
                </a:cxn>
                <a:cxn ang="0">
                  <a:pos x="131" y="52"/>
                </a:cxn>
                <a:cxn ang="0">
                  <a:pos x="131" y="52"/>
                </a:cxn>
              </a:cxnLst>
              <a:rect l="0" t="0" r="r" b="b"/>
              <a:pathLst>
                <a:path w="211" h="196">
                  <a:moveTo>
                    <a:pt x="131" y="52"/>
                  </a:moveTo>
                  <a:lnTo>
                    <a:pt x="163" y="41"/>
                  </a:lnTo>
                  <a:lnTo>
                    <a:pt x="163" y="41"/>
                  </a:lnTo>
                  <a:lnTo>
                    <a:pt x="119" y="102"/>
                  </a:lnTo>
                  <a:lnTo>
                    <a:pt x="92" y="66"/>
                  </a:lnTo>
                  <a:lnTo>
                    <a:pt x="131" y="52"/>
                  </a:lnTo>
                  <a:lnTo>
                    <a:pt x="117" y="20"/>
                  </a:lnTo>
                  <a:lnTo>
                    <a:pt x="0" y="56"/>
                  </a:lnTo>
                  <a:lnTo>
                    <a:pt x="23" y="87"/>
                  </a:lnTo>
                  <a:lnTo>
                    <a:pt x="62" y="75"/>
                  </a:lnTo>
                  <a:lnTo>
                    <a:pt x="101" y="130"/>
                  </a:lnTo>
                  <a:lnTo>
                    <a:pt x="80" y="161"/>
                  </a:lnTo>
                  <a:lnTo>
                    <a:pt x="103" y="195"/>
                  </a:lnTo>
                  <a:lnTo>
                    <a:pt x="210" y="35"/>
                  </a:lnTo>
                  <a:lnTo>
                    <a:pt x="184" y="0"/>
                  </a:lnTo>
                  <a:lnTo>
                    <a:pt x="117" y="20"/>
                  </a:lnTo>
                  <a:lnTo>
                    <a:pt x="131" y="52"/>
                  </a:lnTo>
                  <a:lnTo>
                    <a:pt x="131" y="52"/>
                  </a:lnTo>
                </a:path>
              </a:pathLst>
            </a:custGeom>
            <a:solidFill>
              <a:srgbClr val="00009E"/>
            </a:solidFill>
            <a:ln w="9525" cap="rnd">
              <a:noFill/>
              <a:round/>
              <a:headEnd/>
              <a:tailEnd/>
            </a:ln>
            <a:effectLst/>
          </p:spPr>
          <p:txBody>
            <a:bodyPr/>
            <a:lstStyle/>
            <a:p>
              <a:pPr>
                <a:defRPr/>
              </a:pPr>
              <a:endParaRPr lang="en-US" dirty="0"/>
            </a:p>
          </p:txBody>
        </p:sp>
        <p:sp>
          <p:nvSpPr>
            <p:cNvPr id="321" name="Freeform 1345"/>
            <p:cNvSpPr>
              <a:spLocks/>
            </p:cNvSpPr>
            <p:nvPr/>
          </p:nvSpPr>
          <p:spPr bwMode="auto">
            <a:xfrm>
              <a:off x="3519" y="1752"/>
              <a:ext cx="222" cy="208"/>
            </a:xfrm>
            <a:custGeom>
              <a:avLst/>
              <a:gdLst/>
              <a:ahLst/>
              <a:cxnLst>
                <a:cxn ang="0">
                  <a:pos x="210" y="104"/>
                </a:cxn>
                <a:cxn ang="0">
                  <a:pos x="223" y="136"/>
                </a:cxn>
                <a:cxn ang="0">
                  <a:pos x="54" y="203"/>
                </a:cxn>
                <a:cxn ang="0">
                  <a:pos x="42" y="167"/>
                </a:cxn>
                <a:cxn ang="0">
                  <a:pos x="135" y="52"/>
                </a:cxn>
                <a:cxn ang="0">
                  <a:pos x="135" y="50"/>
                </a:cxn>
                <a:cxn ang="0">
                  <a:pos x="13" y="98"/>
                </a:cxn>
                <a:cxn ang="0">
                  <a:pos x="0" y="64"/>
                </a:cxn>
                <a:cxn ang="0">
                  <a:pos x="170" y="0"/>
                </a:cxn>
                <a:cxn ang="0">
                  <a:pos x="185" y="37"/>
                </a:cxn>
                <a:cxn ang="0">
                  <a:pos x="93" y="149"/>
                </a:cxn>
                <a:cxn ang="0">
                  <a:pos x="93" y="149"/>
                </a:cxn>
                <a:cxn ang="0">
                  <a:pos x="210" y="104"/>
                </a:cxn>
                <a:cxn ang="0">
                  <a:pos x="210" y="104"/>
                </a:cxn>
              </a:cxnLst>
              <a:rect l="0" t="0" r="r" b="b"/>
              <a:pathLst>
                <a:path w="224" h="204">
                  <a:moveTo>
                    <a:pt x="210" y="104"/>
                  </a:moveTo>
                  <a:lnTo>
                    <a:pt x="223" y="136"/>
                  </a:lnTo>
                  <a:lnTo>
                    <a:pt x="54" y="203"/>
                  </a:lnTo>
                  <a:lnTo>
                    <a:pt x="42" y="167"/>
                  </a:lnTo>
                  <a:lnTo>
                    <a:pt x="135" y="52"/>
                  </a:lnTo>
                  <a:lnTo>
                    <a:pt x="135" y="50"/>
                  </a:lnTo>
                  <a:lnTo>
                    <a:pt x="13" y="98"/>
                  </a:lnTo>
                  <a:lnTo>
                    <a:pt x="0" y="64"/>
                  </a:lnTo>
                  <a:lnTo>
                    <a:pt x="170" y="0"/>
                  </a:lnTo>
                  <a:lnTo>
                    <a:pt x="185" y="37"/>
                  </a:lnTo>
                  <a:lnTo>
                    <a:pt x="93" y="149"/>
                  </a:lnTo>
                  <a:lnTo>
                    <a:pt x="93" y="149"/>
                  </a:lnTo>
                  <a:lnTo>
                    <a:pt x="210" y="104"/>
                  </a:lnTo>
                  <a:lnTo>
                    <a:pt x="210" y="104"/>
                  </a:lnTo>
                </a:path>
              </a:pathLst>
            </a:custGeom>
            <a:solidFill>
              <a:srgbClr val="00009E"/>
            </a:solidFill>
            <a:ln w="9525" cap="rnd">
              <a:noFill/>
              <a:round/>
              <a:headEnd/>
              <a:tailEnd/>
            </a:ln>
            <a:effectLst/>
          </p:spPr>
          <p:txBody>
            <a:bodyPr/>
            <a:lstStyle/>
            <a:p>
              <a:pPr>
                <a:defRPr/>
              </a:pPr>
              <a:endParaRPr lang="en-US" dirty="0"/>
            </a:p>
          </p:txBody>
        </p:sp>
        <p:sp>
          <p:nvSpPr>
            <p:cNvPr id="322" name="Freeform 1346"/>
            <p:cNvSpPr>
              <a:spLocks/>
            </p:cNvSpPr>
            <p:nvPr/>
          </p:nvSpPr>
          <p:spPr bwMode="auto">
            <a:xfrm>
              <a:off x="3570" y="1968"/>
              <a:ext cx="197" cy="154"/>
            </a:xfrm>
            <a:custGeom>
              <a:avLst/>
              <a:gdLst/>
              <a:ahLst/>
              <a:cxnLst>
                <a:cxn ang="0">
                  <a:pos x="3" y="114"/>
                </a:cxn>
                <a:cxn ang="0">
                  <a:pos x="0" y="76"/>
                </a:cxn>
                <a:cxn ang="0">
                  <a:pos x="149" y="59"/>
                </a:cxn>
                <a:cxn ang="0">
                  <a:pos x="140" y="4"/>
                </a:cxn>
                <a:cxn ang="0">
                  <a:pos x="174" y="0"/>
                </a:cxn>
                <a:cxn ang="0">
                  <a:pos x="191" y="145"/>
                </a:cxn>
                <a:cxn ang="0">
                  <a:pos x="159" y="150"/>
                </a:cxn>
                <a:cxn ang="0">
                  <a:pos x="152" y="97"/>
                </a:cxn>
                <a:cxn ang="0">
                  <a:pos x="3" y="114"/>
                </a:cxn>
                <a:cxn ang="0">
                  <a:pos x="3" y="114"/>
                </a:cxn>
              </a:cxnLst>
              <a:rect l="0" t="0" r="r" b="b"/>
              <a:pathLst>
                <a:path w="192" h="151">
                  <a:moveTo>
                    <a:pt x="3" y="114"/>
                  </a:moveTo>
                  <a:lnTo>
                    <a:pt x="0" y="76"/>
                  </a:lnTo>
                  <a:lnTo>
                    <a:pt x="149" y="59"/>
                  </a:lnTo>
                  <a:lnTo>
                    <a:pt x="140" y="4"/>
                  </a:lnTo>
                  <a:lnTo>
                    <a:pt x="174" y="0"/>
                  </a:lnTo>
                  <a:lnTo>
                    <a:pt x="191" y="145"/>
                  </a:lnTo>
                  <a:lnTo>
                    <a:pt x="159" y="150"/>
                  </a:lnTo>
                  <a:lnTo>
                    <a:pt x="152" y="97"/>
                  </a:lnTo>
                  <a:lnTo>
                    <a:pt x="3" y="114"/>
                  </a:lnTo>
                  <a:lnTo>
                    <a:pt x="3" y="114"/>
                  </a:lnTo>
                </a:path>
              </a:pathLst>
            </a:custGeom>
            <a:solidFill>
              <a:srgbClr val="00009E"/>
            </a:solidFill>
            <a:ln w="9525" cap="rnd">
              <a:noFill/>
              <a:round/>
              <a:headEnd/>
              <a:tailEnd/>
            </a:ln>
            <a:effectLst/>
          </p:spPr>
          <p:txBody>
            <a:bodyPr/>
            <a:lstStyle/>
            <a:p>
              <a:pPr>
                <a:defRPr/>
              </a:pPr>
              <a:endParaRPr lang="en-US" dirty="0"/>
            </a:p>
          </p:txBody>
        </p:sp>
        <p:sp>
          <p:nvSpPr>
            <p:cNvPr id="323" name="Rectangle 1347"/>
            <p:cNvSpPr>
              <a:spLocks noChangeArrowheads="1"/>
            </p:cNvSpPr>
            <p:nvPr/>
          </p:nvSpPr>
          <p:spPr bwMode="auto">
            <a:xfrm>
              <a:off x="1092" y="871"/>
              <a:ext cx="3576" cy="2579"/>
            </a:xfrm>
            <a:prstGeom prst="rect">
              <a:avLst/>
            </a:prstGeom>
            <a:noFill/>
            <a:ln w="9525">
              <a:noFill/>
              <a:miter lim="800000"/>
              <a:headEnd/>
              <a:tailEnd/>
            </a:ln>
            <a:effectLst/>
          </p:spPr>
          <p:txBody>
            <a:bodyPr wrap="none" anchor="ctr"/>
            <a:lstStyle/>
            <a:p>
              <a:pPr>
                <a:defRPr/>
              </a:pPr>
              <a:endParaRPr lang="en-US" dirty="0"/>
            </a:p>
          </p:txBody>
        </p:sp>
      </p:grpSp>
      <p:sp>
        <p:nvSpPr>
          <p:cNvPr id="326658" name="Rectangle 1026"/>
          <p:cNvSpPr>
            <a:spLocks noGrp="1" noChangeArrowheads="1"/>
          </p:cNvSpPr>
          <p:nvPr>
            <p:ph type="ctrTitle"/>
          </p:nvPr>
        </p:nvSpPr>
        <p:spPr>
          <a:xfrm>
            <a:off x="711200" y="406400"/>
            <a:ext cx="7721600" cy="1219200"/>
          </a:xfrm>
        </p:spPr>
        <p:txBody>
          <a:bodyPr/>
          <a:lstStyle>
            <a:lvl1pPr>
              <a:defRPr/>
            </a:lvl1pPr>
          </a:lstStyle>
          <a:p>
            <a:r>
              <a:rPr lang="en-US"/>
              <a:t>Click to edit Master title style</a:t>
            </a:r>
          </a:p>
        </p:txBody>
      </p:sp>
      <p:sp>
        <p:nvSpPr>
          <p:cNvPr id="326659" name="Rectangle 1027"/>
          <p:cNvSpPr>
            <a:spLocks noGrp="1" noChangeArrowheads="1"/>
          </p:cNvSpPr>
          <p:nvPr>
            <p:ph type="subTitle" idx="1"/>
          </p:nvPr>
        </p:nvSpPr>
        <p:spPr>
          <a:xfrm>
            <a:off x="1371600" y="5608638"/>
            <a:ext cx="6400800" cy="1300162"/>
          </a:xfrm>
        </p:spPr>
        <p:txBody>
          <a:bodyPr/>
          <a:lstStyle>
            <a:lvl1pPr marL="0" indent="0" algn="ctr">
              <a:buFontTx/>
              <a:buNone/>
              <a:defRPr/>
            </a:lvl1pPr>
          </a:lstStyle>
          <a:p>
            <a:r>
              <a:rPr lang="en-US"/>
              <a:t>Click to edit Master subtitle style</a:t>
            </a:r>
          </a:p>
        </p:txBody>
      </p:sp>
    </p:spTree>
  </p:cSld>
  <p:clrMapOvr>
    <a:masterClrMapping/>
  </p:clrMapOvr>
  <p:transition>
    <p:pull/>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DE228822-A406-4E97-902E-B3C8D52933AA}" type="slidenum">
              <a:rPr lang="en-US"/>
              <a:pPr>
                <a:defRPr/>
              </a:pPr>
              <a:t>‹#›</a:t>
            </a:fld>
            <a:endParaRPr lang="en-US"/>
          </a:p>
        </p:txBody>
      </p:sp>
    </p:spTree>
  </p:cSld>
  <p:clrMapOvr>
    <a:masterClrMapping/>
  </p:clrMapOvr>
  <p:transition>
    <p:pull/>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44475"/>
            <a:ext cx="2114550" cy="6419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91250" cy="6419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48166033-5E54-46D3-89CB-48C4D575F88D}" type="slidenum">
              <a:rPr lang="en-US"/>
              <a:pPr>
                <a:defRPr/>
              </a:pPr>
              <a:t>‹#›</a:t>
            </a:fld>
            <a:endParaRPr lang="en-US"/>
          </a:p>
        </p:txBody>
      </p:sp>
    </p:spTree>
  </p:cSld>
  <p:clrMapOvr>
    <a:masterClrMapping/>
  </p:clrMapOvr>
  <p:transition>
    <p:pull/>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244475"/>
            <a:ext cx="70866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70075"/>
            <a:ext cx="4114800" cy="4794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24400" y="1870075"/>
            <a:ext cx="4114800" cy="4794250"/>
          </a:xfrm>
        </p:spPr>
        <p:txBody>
          <a:bodyPr/>
          <a:lstStyle/>
          <a:p>
            <a:pPr lvl="0"/>
            <a:endParaRPr lang="en-US" noProof="0" dirty="0" smtClean="0"/>
          </a:p>
        </p:txBody>
      </p:sp>
      <p:sp>
        <p:nvSpPr>
          <p:cNvPr id="5"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EBAD293E-D8A0-46BD-9A3C-39827DF9B488}" type="slidenum">
              <a:rPr lang="en-US"/>
              <a:pPr>
                <a:defRPr/>
              </a:pPr>
              <a:t>‹#›</a:t>
            </a:fld>
            <a:endParaRPr lang="en-US"/>
          </a:p>
        </p:txBody>
      </p:sp>
    </p:spTree>
  </p:cSld>
  <p:clrMapOvr>
    <a:masterClrMapping/>
  </p:clrMapOvr>
  <p:transition>
    <p:pull/>
    <p:sndAc>
      <p:end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244475"/>
            <a:ext cx="7086600" cy="12192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870075"/>
            <a:ext cx="4114800" cy="4794250"/>
          </a:xfrm>
        </p:spPr>
        <p:txBody>
          <a:bodyPr/>
          <a:lstStyle/>
          <a:p>
            <a:pPr lvl="0"/>
            <a:endParaRPr lang="en-US" noProof="0" dirty="0" smtClean="0"/>
          </a:p>
        </p:txBody>
      </p:sp>
      <p:sp>
        <p:nvSpPr>
          <p:cNvPr id="4" name="Text Placeholder 3"/>
          <p:cNvSpPr>
            <a:spLocks noGrp="1"/>
          </p:cNvSpPr>
          <p:nvPr>
            <p:ph type="body" sz="half" idx="2"/>
          </p:nvPr>
        </p:nvSpPr>
        <p:spPr>
          <a:xfrm>
            <a:off x="4724400" y="1870075"/>
            <a:ext cx="4114800" cy="4794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52"/>
          <p:cNvSpPr>
            <a:spLocks noGrp="1" noChangeArrowheads="1"/>
          </p:cNvSpPr>
          <p:nvPr>
            <p:ph type="ftr" sz="quarter" idx="10"/>
          </p:nvPr>
        </p:nvSpPr>
        <p:spPr>
          <a:ln/>
        </p:spPr>
        <p:txBody>
          <a:bodyPr/>
          <a:lstStyle>
            <a:lvl1pPr>
              <a:defRPr/>
            </a:lvl1pPr>
          </a:lstStyle>
          <a:p>
            <a:pPr>
              <a:defRPr/>
            </a:pPr>
            <a:r>
              <a:rPr lang="en-US" dirty="0"/>
              <a:t>U.S. Army Inspector General School   </a:t>
            </a:r>
            <a:fld id="{73ECEC1D-30BF-4BC8-8DD2-2298BFF3453E}" type="slidenum">
              <a:rPr lang="en-US"/>
              <a:pPr>
                <a:defRPr/>
              </a:pPr>
              <a:t>‹#›</a:t>
            </a:fld>
            <a:endParaRPr lang="en-US" dirty="0"/>
          </a:p>
        </p:txBody>
      </p:sp>
    </p:spTree>
  </p:cSld>
  <p:clrMapOvr>
    <a:masterClrMapping/>
  </p:clrMapOvr>
  <p:transition>
    <p:pull/>
    <p:sndAc>
      <p:end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6990085"/>
            <a:ext cx="8839200" cy="172720"/>
          </a:xfrm>
          <a:prstGeom prst="rect">
            <a:avLst/>
          </a:prstGeom>
          <a:solidFill>
            <a:schemeClr val="tx1"/>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smtClean="0">
              <a:solidFill>
                <a:srgbClr val="000000"/>
              </a:solidFill>
              <a:ea typeface="ＭＳ Ｐゴシック" pitchFamily="34" charset="-128"/>
            </a:endParaRPr>
          </a:p>
        </p:txBody>
      </p:sp>
      <p:sp>
        <p:nvSpPr>
          <p:cNvPr id="10" name="TextBox 9"/>
          <p:cNvSpPr txBox="1"/>
          <p:nvPr userDrawn="1"/>
        </p:nvSpPr>
        <p:spPr>
          <a:xfrm>
            <a:off x="4116887" y="7127860"/>
            <a:ext cx="683200" cy="170175"/>
          </a:xfrm>
          <a:prstGeom prst="rect">
            <a:avLst/>
          </a:prstGeom>
          <a:noFill/>
        </p:spPr>
        <p:txBody>
          <a:bodyPr wrap="none" rtlCol="0">
            <a:spAutoFit/>
          </a:bodyPr>
          <a:lstStyle/>
          <a:p>
            <a:pPr fontAlgn="base">
              <a:spcBef>
                <a:spcPct val="0"/>
              </a:spcBef>
              <a:spcAft>
                <a:spcPct val="0"/>
              </a:spcAft>
            </a:pPr>
            <a:r>
              <a:rPr lang="en-US" sz="506" b="1" dirty="0">
                <a:solidFill>
                  <a:srgbClr val="00B050"/>
                </a:solidFill>
                <a:latin typeface="Tahoma" pitchFamily="34" charset="0"/>
                <a:cs typeface="Arial" charset="0"/>
              </a:rPr>
              <a:t>UNCLASSIFIED</a:t>
            </a:r>
          </a:p>
        </p:txBody>
      </p:sp>
    </p:spTree>
    <p:extLst>
      <p:ext uri="{BB962C8B-B14F-4D97-AF65-F5344CB8AC3E}">
        <p14:creationId xmlns:p14="http://schemas.microsoft.com/office/powerpoint/2010/main" val="203574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7187"/>
            <a:ext cx="7772400" cy="2546773"/>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842174"/>
            <a:ext cx="6858000" cy="17661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
        <p:nvSpPr>
          <p:cNvPr id="8" name="Rectangle 10"/>
          <p:cNvSpPr>
            <a:spLocks noChangeArrowheads="1"/>
          </p:cNvSpPr>
          <p:nvPr userDrawn="1"/>
        </p:nvSpPr>
        <p:spPr bwMode="auto">
          <a:xfrm>
            <a:off x="152400" y="6990085"/>
            <a:ext cx="8839200" cy="172720"/>
          </a:xfrm>
          <a:prstGeom prst="rect">
            <a:avLst/>
          </a:prstGeom>
          <a:solidFill>
            <a:schemeClr val="tx1"/>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0" hangingPunct="0">
              <a:defRPr/>
            </a:pPr>
            <a:endParaRPr lang="en-US" sz="956" dirty="0" smtClean="0">
              <a:solidFill>
                <a:srgbClr val="000000"/>
              </a:solidFill>
            </a:endParaRPr>
          </a:p>
        </p:txBody>
      </p:sp>
      <p:sp>
        <p:nvSpPr>
          <p:cNvPr id="9" name="Slide Number Placeholder 8"/>
          <p:cNvSpPr txBox="1">
            <a:spLocks/>
          </p:cNvSpPr>
          <p:nvPr userDrawn="1"/>
        </p:nvSpPr>
        <p:spPr>
          <a:xfrm>
            <a:off x="6858000" y="6878320"/>
            <a:ext cx="2133600" cy="406400"/>
          </a:xfrm>
          <a:prstGeom prst="rect">
            <a:avLst/>
          </a:prstGeom>
        </p:spPr>
        <p:txBody>
          <a:bodyPr lIns="51430" tIns="25715" rIns="51430" bIns="25715" anchor="ctr"/>
          <a:lstStyle/>
          <a:p>
            <a:pPr algn="r" defTabSz="513458">
              <a:defRPr/>
            </a:pPr>
            <a:fld id="{BA879E58-23A0-4A77-8FB5-76FAC61AC11D}" type="slidenum">
              <a:rPr lang="en-US" sz="675" b="1">
                <a:solidFill>
                  <a:srgbClr val="FFFFFF"/>
                </a:solidFill>
                <a:latin typeface="Calibri" panose="020F0502020204030204"/>
                <a:cs typeface="Arial" charset="0"/>
              </a:rPr>
              <a:pPr algn="r" defTabSz="513458">
                <a:defRPr/>
              </a:pPr>
              <a:t>‹#›</a:t>
            </a:fld>
            <a:endParaRPr lang="en-US" sz="675" b="1" dirty="0">
              <a:solidFill>
                <a:srgbClr val="FFFFFF"/>
              </a:solidFill>
              <a:latin typeface="Calibri" panose="020F0502020204030204"/>
              <a:cs typeface="Arial" charset="0"/>
            </a:endParaRPr>
          </a:p>
        </p:txBody>
      </p:sp>
    </p:spTree>
    <p:extLst>
      <p:ext uri="{BB962C8B-B14F-4D97-AF65-F5344CB8AC3E}">
        <p14:creationId xmlns:p14="http://schemas.microsoft.com/office/powerpoint/2010/main" val="785621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a:spLocks noChangeArrowheads="1"/>
          </p:cNvSpPr>
          <p:nvPr userDrawn="1"/>
        </p:nvSpPr>
        <p:spPr bwMode="auto">
          <a:xfrm>
            <a:off x="152400" y="6990085"/>
            <a:ext cx="8839200" cy="172720"/>
          </a:xfrm>
          <a:prstGeom prst="rect">
            <a:avLst/>
          </a:prstGeom>
          <a:solidFill>
            <a:schemeClr val="tx1"/>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0" hangingPunct="0">
              <a:defRPr/>
            </a:pPr>
            <a:endParaRPr lang="en-US" sz="956" dirty="0" smtClean="0">
              <a:solidFill>
                <a:srgbClr val="000000"/>
              </a:solidFill>
              <a:ea typeface="ＭＳ Ｐゴシック" pitchFamily="34" charset="-128"/>
            </a:endParaRPr>
          </a:p>
        </p:txBody>
      </p:sp>
      <p:sp>
        <p:nvSpPr>
          <p:cNvPr id="10" name="TextBox 9"/>
          <p:cNvSpPr txBox="1"/>
          <p:nvPr userDrawn="1"/>
        </p:nvSpPr>
        <p:spPr>
          <a:xfrm>
            <a:off x="4116887" y="7127860"/>
            <a:ext cx="683200" cy="170175"/>
          </a:xfrm>
          <a:prstGeom prst="rect">
            <a:avLst/>
          </a:prstGeom>
          <a:noFill/>
        </p:spPr>
        <p:txBody>
          <a:bodyPr wrap="none" rtlCol="0">
            <a:spAutoFit/>
          </a:bodyPr>
          <a:lstStyle/>
          <a:p>
            <a:pPr algn="l"/>
            <a:r>
              <a:rPr lang="en-US" sz="506" b="1" dirty="0">
                <a:solidFill>
                  <a:srgbClr val="00B050"/>
                </a:solidFill>
                <a:latin typeface="Tahoma" pitchFamily="34" charset="0"/>
                <a:cs typeface="Arial" charset="0"/>
              </a:rPr>
              <a:t>UNCLASSIFIED</a:t>
            </a:r>
          </a:p>
        </p:txBody>
      </p:sp>
    </p:spTree>
    <p:extLst>
      <p:ext uri="{BB962C8B-B14F-4D97-AF65-F5344CB8AC3E}">
        <p14:creationId xmlns:p14="http://schemas.microsoft.com/office/powerpoint/2010/main" val="68269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823722"/>
            <a:ext cx="7886700" cy="3042919"/>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895429"/>
            <a:ext cx="7886700" cy="16001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3309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947333"/>
            <a:ext cx="3886200"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947333"/>
            <a:ext cx="3886200"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0273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9468"/>
            <a:ext cx="7886700" cy="141393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793241"/>
            <a:ext cx="3868340" cy="8788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672080"/>
            <a:ext cx="3868340"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793241"/>
            <a:ext cx="3887391" cy="8788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672080"/>
            <a:ext cx="3887391"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762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E3618442-9BA8-4894-A9EB-6CE8101FFA4D}" type="slidenum">
              <a:rPr lang="en-US"/>
              <a:pPr>
                <a:defRPr/>
              </a:pPr>
              <a:t>‹#›</a:t>
            </a:fld>
            <a:endParaRPr lang="en-US"/>
          </a:p>
        </p:txBody>
      </p:sp>
    </p:spTree>
  </p:cSld>
  <p:clrMapOvr>
    <a:masterClrMapping/>
  </p:clrMapOvr>
  <p:transition>
    <p:pull/>
    <p:sndAc>
      <p:end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7336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8268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87680"/>
            <a:ext cx="2949178" cy="170688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053255"/>
            <a:ext cx="4629150" cy="51985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194560"/>
            <a:ext cx="2949178" cy="4065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5357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87680"/>
            <a:ext cx="2949178" cy="170688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053255"/>
            <a:ext cx="4629150" cy="519853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194560"/>
            <a:ext cx="2949178" cy="4065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8677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5738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89467"/>
            <a:ext cx="1971675" cy="619929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89467"/>
            <a:ext cx="5800725" cy="61992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2521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13" descr="army one ping2.png"/>
          <p:cNvPicPr>
            <a:picLocks noChangeAspect="1"/>
          </p:cNvPicPr>
          <p:nvPr userDrawn="1"/>
        </p:nvPicPr>
        <p:blipFill>
          <a:blip r:embed="rId2" cstate="print"/>
          <a:srcRect/>
          <a:stretch>
            <a:fillRect/>
          </a:stretch>
        </p:blipFill>
        <p:spPr bwMode="auto">
          <a:xfrm>
            <a:off x="228603" y="82979"/>
            <a:ext cx="671513" cy="829733"/>
          </a:xfrm>
          <a:prstGeom prst="rect">
            <a:avLst/>
          </a:prstGeom>
          <a:noFill/>
          <a:ln w="9525">
            <a:noFill/>
            <a:miter lim="800000"/>
            <a:headEnd/>
            <a:tailEnd/>
          </a:ln>
        </p:spPr>
      </p:pic>
      <p:sp>
        <p:nvSpPr>
          <p:cNvPr id="8" name="Rectangle 7"/>
          <p:cNvSpPr>
            <a:spLocks noChangeArrowheads="1"/>
          </p:cNvSpPr>
          <p:nvPr userDrawn="1"/>
        </p:nvSpPr>
        <p:spPr bwMode="auto">
          <a:xfrm>
            <a:off x="152400" y="6990085"/>
            <a:ext cx="8839200" cy="172720"/>
          </a:xfrm>
          <a:prstGeom prst="rect">
            <a:avLst/>
          </a:prstGeom>
          <a:solidFill>
            <a:schemeClr val="tx1"/>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0" hangingPunct="0">
              <a:defRPr/>
            </a:pPr>
            <a:endParaRPr lang="en-US" sz="956" dirty="0" smtClean="0">
              <a:solidFill>
                <a:srgbClr val="000000"/>
              </a:solidFill>
              <a:ea typeface="ＭＳ Ｐゴシック" pitchFamily="34" charset="-128"/>
            </a:endParaRPr>
          </a:p>
        </p:txBody>
      </p:sp>
      <p:sp>
        <p:nvSpPr>
          <p:cNvPr id="9" name="Rectangle 8"/>
          <p:cNvSpPr>
            <a:spLocks noChangeArrowheads="1"/>
          </p:cNvSpPr>
          <p:nvPr userDrawn="1"/>
        </p:nvSpPr>
        <p:spPr bwMode="auto">
          <a:xfrm>
            <a:off x="1066800" y="650240"/>
            <a:ext cx="8001000" cy="116841"/>
          </a:xfrm>
          <a:prstGeom prst="rect">
            <a:avLst/>
          </a:prstGeom>
          <a:solidFill>
            <a:srgbClr val="EABD00"/>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0" hangingPunct="0">
              <a:defRPr/>
            </a:pPr>
            <a:endParaRPr lang="en-US" sz="956" dirty="0" smtClean="0">
              <a:solidFill>
                <a:srgbClr val="000000"/>
              </a:solidFill>
            </a:endParaRPr>
          </a:p>
        </p:txBody>
      </p:sp>
      <p:sp>
        <p:nvSpPr>
          <p:cNvPr id="10" name="TextBox 9"/>
          <p:cNvSpPr txBox="1"/>
          <p:nvPr userDrawn="1"/>
        </p:nvSpPr>
        <p:spPr>
          <a:xfrm>
            <a:off x="4116887" y="7127860"/>
            <a:ext cx="683200" cy="170175"/>
          </a:xfrm>
          <a:prstGeom prst="rect">
            <a:avLst/>
          </a:prstGeom>
          <a:noFill/>
        </p:spPr>
        <p:txBody>
          <a:bodyPr wrap="none" rtlCol="0">
            <a:spAutoFit/>
          </a:bodyPr>
          <a:lstStyle/>
          <a:p>
            <a:pPr algn="l"/>
            <a:r>
              <a:rPr lang="en-US" sz="506" b="1" dirty="0">
                <a:solidFill>
                  <a:srgbClr val="00B050"/>
                </a:solidFill>
                <a:latin typeface="Tahoma" pitchFamily="34" charset="0"/>
                <a:cs typeface="Arial" charset="0"/>
              </a:rPr>
              <a:t>UNCLASSIFIED</a:t>
            </a:r>
          </a:p>
        </p:txBody>
      </p:sp>
      <p:sp>
        <p:nvSpPr>
          <p:cNvPr id="2" name="Title 1"/>
          <p:cNvSpPr>
            <a:spLocks noGrp="1"/>
          </p:cNvSpPr>
          <p:nvPr>
            <p:ph type="title"/>
          </p:nvPr>
        </p:nvSpPr>
        <p:spPr>
          <a:xfrm>
            <a:off x="1017039" y="205743"/>
            <a:ext cx="7142225" cy="706967"/>
          </a:xfrm>
          <a:prstGeom prst="rect">
            <a:avLst/>
          </a:prstGeom>
        </p:spPr>
        <p:txBody>
          <a:bodyPr/>
          <a:lstStyle>
            <a:lvl1pPr marL="0" marR="0" indent="0" algn="ctr" defTabSz="685800" rtl="0" eaLnBrk="1" fontAlgn="auto" latinLnBrk="0" hangingPunct="1">
              <a:lnSpc>
                <a:spcPct val="90000"/>
              </a:lnSpc>
              <a:spcBef>
                <a:spcPct val="0"/>
              </a:spcBef>
              <a:spcAft>
                <a:spcPts val="0"/>
              </a:spcAft>
              <a:buClrTx/>
              <a:buSzTx/>
              <a:buFontTx/>
              <a:buNone/>
              <a:tabLst/>
              <a:defRPr sz="2100" b="1" i="0" baseline="0">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2816121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13" descr="army one ping2.png"/>
          <p:cNvPicPr>
            <a:picLocks noChangeAspect="1"/>
          </p:cNvPicPr>
          <p:nvPr userDrawn="1"/>
        </p:nvPicPr>
        <p:blipFill>
          <a:blip r:embed="rId2" cstate="print"/>
          <a:srcRect/>
          <a:stretch>
            <a:fillRect/>
          </a:stretch>
        </p:blipFill>
        <p:spPr bwMode="auto">
          <a:xfrm>
            <a:off x="228603" y="82979"/>
            <a:ext cx="671513" cy="829733"/>
          </a:xfrm>
          <a:prstGeom prst="rect">
            <a:avLst/>
          </a:prstGeom>
          <a:noFill/>
          <a:ln w="9525">
            <a:noFill/>
            <a:miter lim="800000"/>
            <a:headEnd/>
            <a:tailEnd/>
          </a:ln>
        </p:spPr>
      </p:pic>
      <p:sp>
        <p:nvSpPr>
          <p:cNvPr id="8" name="Rectangle 7"/>
          <p:cNvSpPr>
            <a:spLocks noChangeArrowheads="1"/>
          </p:cNvSpPr>
          <p:nvPr userDrawn="1"/>
        </p:nvSpPr>
        <p:spPr bwMode="auto">
          <a:xfrm>
            <a:off x="152400" y="6990085"/>
            <a:ext cx="8839200" cy="172720"/>
          </a:xfrm>
          <a:prstGeom prst="rect">
            <a:avLst/>
          </a:prstGeom>
          <a:solidFill>
            <a:schemeClr val="tx1"/>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0" hangingPunct="0">
              <a:defRPr/>
            </a:pPr>
            <a:endParaRPr lang="en-US" sz="956" dirty="0" smtClean="0">
              <a:solidFill>
                <a:srgbClr val="000000"/>
              </a:solidFill>
              <a:ea typeface="ＭＳ Ｐゴシック" pitchFamily="34" charset="-128"/>
            </a:endParaRPr>
          </a:p>
        </p:txBody>
      </p:sp>
      <p:sp>
        <p:nvSpPr>
          <p:cNvPr id="9" name="Rectangle 8"/>
          <p:cNvSpPr>
            <a:spLocks noChangeArrowheads="1"/>
          </p:cNvSpPr>
          <p:nvPr userDrawn="1"/>
        </p:nvSpPr>
        <p:spPr bwMode="auto">
          <a:xfrm>
            <a:off x="1066800" y="650240"/>
            <a:ext cx="8001000" cy="116841"/>
          </a:xfrm>
          <a:prstGeom prst="rect">
            <a:avLst/>
          </a:prstGeom>
          <a:solidFill>
            <a:srgbClr val="EABD00"/>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0" hangingPunct="0">
              <a:defRPr/>
            </a:pPr>
            <a:endParaRPr lang="en-US" sz="956" dirty="0" smtClean="0">
              <a:solidFill>
                <a:srgbClr val="000000"/>
              </a:solidFill>
            </a:endParaRPr>
          </a:p>
        </p:txBody>
      </p:sp>
      <p:sp>
        <p:nvSpPr>
          <p:cNvPr id="10" name="TextBox 9"/>
          <p:cNvSpPr txBox="1"/>
          <p:nvPr userDrawn="1"/>
        </p:nvSpPr>
        <p:spPr>
          <a:xfrm>
            <a:off x="4116887" y="7127860"/>
            <a:ext cx="683200" cy="170175"/>
          </a:xfrm>
          <a:prstGeom prst="rect">
            <a:avLst/>
          </a:prstGeom>
          <a:noFill/>
        </p:spPr>
        <p:txBody>
          <a:bodyPr wrap="none" rtlCol="0">
            <a:spAutoFit/>
          </a:bodyPr>
          <a:lstStyle/>
          <a:p>
            <a:pPr algn="l"/>
            <a:r>
              <a:rPr lang="en-US" sz="506" b="1" dirty="0">
                <a:solidFill>
                  <a:srgbClr val="00B050"/>
                </a:solidFill>
                <a:latin typeface="Tahoma" pitchFamily="34" charset="0"/>
                <a:cs typeface="Arial" charset="0"/>
              </a:rPr>
              <a:t>UNCLASSIFIED</a:t>
            </a:r>
          </a:p>
        </p:txBody>
      </p:sp>
      <p:sp>
        <p:nvSpPr>
          <p:cNvPr id="2" name="Title 1"/>
          <p:cNvSpPr>
            <a:spLocks noGrp="1"/>
          </p:cNvSpPr>
          <p:nvPr>
            <p:ph type="title"/>
          </p:nvPr>
        </p:nvSpPr>
        <p:spPr>
          <a:xfrm>
            <a:off x="1017039" y="205743"/>
            <a:ext cx="7142225" cy="706967"/>
          </a:xfrm>
          <a:prstGeom prst="rect">
            <a:avLst/>
          </a:prstGeom>
        </p:spPr>
        <p:txBody>
          <a:bodyPr/>
          <a:lstStyle>
            <a:lvl1pPr marL="0" marR="0" indent="0" algn="ctr" defTabSz="685800" rtl="0" eaLnBrk="1" fontAlgn="auto" latinLnBrk="0" hangingPunct="1">
              <a:lnSpc>
                <a:spcPct val="90000"/>
              </a:lnSpc>
              <a:spcBef>
                <a:spcPct val="0"/>
              </a:spcBef>
              <a:spcAft>
                <a:spcPts val="0"/>
              </a:spcAft>
              <a:buClrTx/>
              <a:buSzTx/>
              <a:buFontTx/>
              <a:buNone/>
              <a:tabLst/>
              <a:defRPr sz="2100" b="1" i="0" baseline="0">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1225096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581400" y="406405"/>
            <a:ext cx="1981200" cy="2367280"/>
          </a:xfrm>
          <a:prstGeom prst="rect">
            <a:avLst/>
          </a:prstGeom>
          <a:ln>
            <a:noFill/>
          </a:ln>
          <a:effectLst/>
        </p:spPr>
        <p:style>
          <a:lnRef idx="2">
            <a:schemeClr val="dk1"/>
          </a:lnRef>
          <a:fillRef idx="1">
            <a:schemeClr val="lt1"/>
          </a:fillRef>
          <a:effectRef idx="0">
            <a:schemeClr val="dk1"/>
          </a:effectRef>
          <a:fontRef idx="minor">
            <a:schemeClr val="dk1"/>
          </a:fontRef>
        </p:style>
        <p:txBody>
          <a:bodyPr lIns="51430" tIns="25715" rIns="51430" bIns="25715" anchor="ctr"/>
          <a:lstStyle/>
          <a:p>
            <a:pPr defTabSz="514290">
              <a:defRPr/>
            </a:pPr>
            <a:endParaRPr lang="en-US" sz="956"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 name="Group 11"/>
          <p:cNvGrpSpPr>
            <a:grpSpLocks/>
          </p:cNvGrpSpPr>
          <p:nvPr userDrawn="1"/>
        </p:nvGrpSpPr>
        <p:grpSpPr bwMode="auto">
          <a:xfrm>
            <a:off x="0" y="243840"/>
            <a:ext cx="9144000" cy="2438400"/>
            <a:chOff x="0" y="228600"/>
            <a:chExt cx="9144000" cy="2286000"/>
          </a:xfrm>
        </p:grpSpPr>
        <p:pic>
          <p:nvPicPr>
            <p:cNvPr id="6" name="Picture 16" descr="army one ping2.png"/>
            <p:cNvPicPr>
              <a:picLocks noChangeAspect="1"/>
            </p:cNvPicPr>
            <p:nvPr userDrawn="1"/>
          </p:nvPicPr>
          <p:blipFill>
            <a:blip r:embed="rId3" cstate="print"/>
            <a:srcRect/>
            <a:stretch>
              <a:fillRect/>
            </a:stretch>
          </p:blipFill>
          <p:spPr bwMode="auto">
            <a:xfrm>
              <a:off x="3657600" y="351264"/>
              <a:ext cx="1828800" cy="2113280"/>
            </a:xfrm>
            <a:prstGeom prst="rect">
              <a:avLst/>
            </a:prstGeom>
            <a:noFill/>
            <a:ln w="9525">
              <a:noFill/>
              <a:miter lim="800000"/>
              <a:headEnd/>
              <a:tailEnd/>
            </a:ln>
          </p:spPr>
        </p:pic>
        <p:sp>
          <p:nvSpPr>
            <p:cNvPr id="7" name="Rectangle 6"/>
            <p:cNvSpPr/>
            <p:nvPr userDrawn="1"/>
          </p:nvSpPr>
          <p:spPr bwMode="auto">
            <a:xfrm>
              <a:off x="0" y="1447800"/>
              <a:ext cx="9144000" cy="274638"/>
            </a:xfrm>
            <a:prstGeom prst="rect">
              <a:avLst/>
            </a:prstGeom>
            <a:solidFill>
              <a:schemeClr val="tx1"/>
            </a:solidFill>
            <a:ln w="9525" cap="flat" cmpd="sng" algn="ctr">
              <a:noFill/>
              <a:prstDash val="solid"/>
              <a:round/>
              <a:headEnd type="none" w="med" len="med"/>
              <a:tailEnd type="none" w="med" len="med"/>
            </a:ln>
            <a:effectLst/>
          </p:spPr>
          <p:txBody>
            <a:bodyPr/>
            <a:lstStyle/>
            <a:p>
              <a:pPr algn="l" defTabSz="514290" eaLnBrk="0" hangingPunct="0">
                <a:defRPr/>
              </a:pPr>
              <a:endParaRPr lang="en-US" sz="956" dirty="0">
                <a:solidFill>
                  <a:srgbClr val="000000"/>
                </a:solidFill>
                <a:latin typeface="Calibri" panose="020F0502020204030204"/>
                <a:cs typeface="Arial" charset="0"/>
              </a:endParaRPr>
            </a:p>
          </p:txBody>
        </p:sp>
        <p:sp>
          <p:nvSpPr>
            <p:cNvPr id="8" name="Rectangle 7"/>
            <p:cNvSpPr/>
            <p:nvPr userDrawn="1"/>
          </p:nvSpPr>
          <p:spPr bwMode="auto">
            <a:xfrm>
              <a:off x="0" y="1235075"/>
              <a:ext cx="9144000" cy="136525"/>
            </a:xfrm>
            <a:prstGeom prst="rect">
              <a:avLst/>
            </a:prstGeom>
            <a:solidFill>
              <a:srgbClr val="EABD00"/>
            </a:solidFill>
            <a:ln w="9525" cap="flat" cmpd="sng" algn="ctr">
              <a:noFill/>
              <a:prstDash val="solid"/>
              <a:round/>
              <a:headEnd type="none" w="med" len="med"/>
              <a:tailEnd type="none" w="med" len="med"/>
            </a:ln>
            <a:effectLst/>
          </p:spPr>
          <p:txBody>
            <a:bodyPr/>
            <a:lstStyle/>
            <a:p>
              <a:pPr algn="l" defTabSz="514290" eaLnBrk="0" hangingPunct="0">
                <a:defRPr/>
              </a:pPr>
              <a:endParaRPr lang="en-US" sz="956" dirty="0">
                <a:solidFill>
                  <a:srgbClr val="000000"/>
                </a:solidFill>
                <a:latin typeface="Calibri" panose="020F0502020204030204"/>
                <a:cs typeface="Arial" charset="0"/>
              </a:endParaRPr>
            </a:p>
          </p:txBody>
        </p:sp>
        <p:pic>
          <p:nvPicPr>
            <p:cNvPr id="9" name="Picture 8" descr="army one ping2.png"/>
            <p:cNvPicPr>
              <a:picLocks noChangeAspect="1"/>
            </p:cNvPicPr>
            <p:nvPr userDrawn="1"/>
          </p:nvPicPr>
          <p:blipFill>
            <a:blip r:embed="rId4" cstate="print"/>
            <a:srcRect/>
            <a:stretch>
              <a:fillRect/>
            </a:stretch>
          </p:blipFill>
          <p:spPr>
            <a:xfrm>
              <a:off x="3702050" y="228600"/>
              <a:ext cx="1752600" cy="2286000"/>
            </a:xfrm>
            <a:prstGeom prst="rect">
              <a:avLst/>
            </a:prstGeom>
            <a:effectLst>
              <a:outerShdw blurRad="50800" dist="38100" dir="2700000" algn="tl" rotWithShape="0">
                <a:prstClr val="black">
                  <a:alpha val="40000"/>
                </a:prstClr>
              </a:outerShdw>
            </a:effectLst>
          </p:spPr>
        </p:pic>
      </p:grpSp>
      <p:sp>
        <p:nvSpPr>
          <p:cNvPr id="14" name="Subtitle 2"/>
          <p:cNvSpPr>
            <a:spLocks noGrp="1"/>
          </p:cNvSpPr>
          <p:nvPr>
            <p:ph type="subTitle" idx="1"/>
          </p:nvPr>
        </p:nvSpPr>
        <p:spPr>
          <a:xfrm>
            <a:off x="838200" y="4470400"/>
            <a:ext cx="7620000" cy="1219200"/>
          </a:xfrm>
          <a:prstGeom prst="rect">
            <a:avLst/>
          </a:prstGeom>
        </p:spPr>
        <p:txBody>
          <a:bodyPr>
            <a:normAutofit/>
          </a:bodyPr>
          <a:lstStyle>
            <a:lvl1pPr marL="0" indent="0" algn="ctr">
              <a:buNone/>
              <a:defRPr sz="1125" b="0" baseline="0">
                <a:solidFill>
                  <a:schemeClr val="tx1">
                    <a:lumMod val="65000"/>
                    <a:lumOff val="35000"/>
                  </a:schemeClr>
                </a:solidFill>
                <a:latin typeface="Calibri" pitchFamily="34" charset="0"/>
              </a:defRPr>
            </a:lvl1pPr>
            <a:lvl2pPr marL="257145" indent="0" algn="ctr">
              <a:buNone/>
              <a:defRPr>
                <a:solidFill>
                  <a:schemeClr val="tx1">
                    <a:tint val="75000"/>
                  </a:schemeClr>
                </a:solidFill>
              </a:defRPr>
            </a:lvl2pPr>
            <a:lvl3pPr marL="514290" indent="0" algn="ctr">
              <a:buNone/>
              <a:defRPr>
                <a:solidFill>
                  <a:schemeClr val="tx1">
                    <a:tint val="75000"/>
                  </a:schemeClr>
                </a:solidFill>
              </a:defRPr>
            </a:lvl3pPr>
            <a:lvl4pPr marL="771434" indent="0" algn="ctr">
              <a:buNone/>
              <a:defRPr>
                <a:solidFill>
                  <a:schemeClr val="tx1">
                    <a:tint val="75000"/>
                  </a:schemeClr>
                </a:solidFill>
              </a:defRPr>
            </a:lvl4pPr>
            <a:lvl5pPr marL="1028580" indent="0" algn="ctr">
              <a:buNone/>
              <a:defRPr>
                <a:solidFill>
                  <a:schemeClr val="tx1">
                    <a:tint val="75000"/>
                  </a:schemeClr>
                </a:solidFill>
              </a:defRPr>
            </a:lvl5pPr>
            <a:lvl6pPr marL="1285725" indent="0" algn="ctr">
              <a:buNone/>
              <a:defRPr>
                <a:solidFill>
                  <a:schemeClr val="tx1">
                    <a:tint val="75000"/>
                  </a:schemeClr>
                </a:solidFill>
              </a:defRPr>
            </a:lvl6pPr>
            <a:lvl7pPr marL="1542869" indent="0" algn="ctr">
              <a:buNone/>
              <a:defRPr>
                <a:solidFill>
                  <a:schemeClr val="tx1">
                    <a:tint val="75000"/>
                  </a:schemeClr>
                </a:solidFill>
              </a:defRPr>
            </a:lvl7pPr>
            <a:lvl8pPr marL="1800015" indent="0" algn="ctr">
              <a:buNone/>
              <a:defRPr>
                <a:solidFill>
                  <a:schemeClr val="tx1">
                    <a:tint val="75000"/>
                  </a:schemeClr>
                </a:solidFill>
              </a:defRPr>
            </a:lvl8pPr>
            <a:lvl9pPr marL="2057159" indent="0" algn="ctr">
              <a:buNone/>
              <a:defRPr>
                <a:solidFill>
                  <a:schemeClr val="tx1">
                    <a:tint val="75000"/>
                  </a:schemeClr>
                </a:solidFill>
              </a:defRPr>
            </a:lvl9pPr>
          </a:lstStyle>
          <a:p>
            <a:endParaRPr lang="en-US" dirty="0"/>
          </a:p>
        </p:txBody>
      </p:sp>
      <p:sp>
        <p:nvSpPr>
          <p:cNvPr id="20" name="Title 19"/>
          <p:cNvSpPr>
            <a:spLocks noGrp="1"/>
          </p:cNvSpPr>
          <p:nvPr>
            <p:ph type="title"/>
          </p:nvPr>
        </p:nvSpPr>
        <p:spPr>
          <a:xfrm>
            <a:off x="457200" y="2926080"/>
            <a:ext cx="8229600" cy="780627"/>
          </a:xfrm>
          <a:prstGeom prst="rect">
            <a:avLst/>
          </a:prstGeom>
        </p:spPr>
        <p:txBody>
          <a:bodyPr/>
          <a:lstStyle>
            <a:lvl1pPr algn="ctr">
              <a:defRPr sz="2475" b="1">
                <a:latin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692147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700588"/>
            <a:ext cx="7772400" cy="14525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100388"/>
            <a:ext cx="7772400"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80B6627A-F0F4-4935-BF4C-E3ED7D3BCE7A}" type="slidenum">
              <a:rPr lang="en-US"/>
              <a:pPr>
                <a:defRPr/>
              </a:pPr>
              <a:t>‹#›</a:t>
            </a:fld>
            <a:endParaRPr lang="en-US"/>
          </a:p>
        </p:txBody>
      </p:sp>
    </p:spTree>
  </p:cSld>
  <p:clrMapOvr>
    <a:masterClrMapping/>
  </p:clrMapOvr>
  <p:transition>
    <p:pull/>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70075"/>
            <a:ext cx="4114800" cy="4794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870075"/>
            <a:ext cx="4114800" cy="4794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E20D660A-0809-48E9-ACD3-39F9E69D245C}" type="slidenum">
              <a:rPr lang="en-US"/>
              <a:pPr>
                <a:defRPr/>
              </a:pPr>
              <a:t>‹#›</a:t>
            </a:fld>
            <a:endParaRPr lang="en-US"/>
          </a:p>
        </p:txBody>
      </p:sp>
    </p:spTree>
  </p:cSld>
  <p:clrMapOvr>
    <a:masterClrMapping/>
  </p:clrMapOvr>
  <p:transition>
    <p:pull/>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3688"/>
            <a:ext cx="8229600"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36713"/>
            <a:ext cx="40401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19338"/>
            <a:ext cx="40401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36713"/>
            <a:ext cx="4041775"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19338"/>
            <a:ext cx="404177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5274C149-BF7E-4A47-B114-9974DA9E9ECF}" type="slidenum">
              <a:rPr lang="en-US"/>
              <a:pPr>
                <a:defRPr/>
              </a:pPr>
              <a:t>‹#›</a:t>
            </a:fld>
            <a:endParaRPr lang="en-US"/>
          </a:p>
        </p:txBody>
      </p:sp>
    </p:spTree>
  </p:cSld>
  <p:clrMapOvr>
    <a:masterClrMapping/>
  </p:clrMapOvr>
  <p:transition>
    <p:pull/>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D6E46D18-0BC7-41E8-BA7F-8D05E36D6C45}" type="slidenum">
              <a:rPr lang="en-US"/>
              <a:pPr>
                <a:defRPr/>
              </a:pPr>
              <a:t>‹#›</a:t>
            </a:fld>
            <a:endParaRPr lang="en-US"/>
          </a:p>
        </p:txBody>
      </p:sp>
    </p:spTree>
  </p:cSld>
  <p:clrMapOvr>
    <a:masterClrMapping/>
  </p:clrMapOvr>
  <p:transition>
    <p:pull/>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74476936-602C-4A9D-AD2A-4CCAA0B206AC}" type="slidenum">
              <a:rPr lang="en-US"/>
              <a:pPr>
                <a:defRPr/>
              </a:pPr>
              <a:t>‹#›</a:t>
            </a:fld>
            <a:endParaRPr lang="en-US"/>
          </a:p>
        </p:txBody>
      </p:sp>
    </p:spTree>
  </p:cSld>
  <p:clrMapOvr>
    <a:masterClrMapping/>
  </p:clrMapOvr>
  <p:transition>
    <p:pull/>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0513"/>
            <a:ext cx="3008313" cy="12398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90513"/>
            <a:ext cx="5111750"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530350"/>
            <a:ext cx="3008313"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C7556A11-52C2-40BE-82CB-3679490A25AE}" type="slidenum">
              <a:rPr lang="en-US"/>
              <a:pPr>
                <a:defRPr/>
              </a:pPr>
              <a:t>‹#›</a:t>
            </a:fld>
            <a:endParaRPr lang="en-US"/>
          </a:p>
        </p:txBody>
      </p:sp>
    </p:spTree>
  </p:cSld>
  <p:clrMapOvr>
    <a:masterClrMapping/>
  </p:clrMapOvr>
  <p:transition>
    <p:pull/>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1275"/>
            <a:ext cx="5486400" cy="60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54050"/>
            <a:ext cx="5486400"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724525"/>
            <a:ext cx="5486400"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B327384D-5393-40A4-814C-BFC7F6DF4651}" type="slidenum">
              <a:rPr lang="en-US"/>
              <a:pPr>
                <a:defRPr/>
              </a:pPr>
              <a:t>‹#›</a:t>
            </a:fld>
            <a:endParaRPr lang="en-US"/>
          </a:p>
        </p:txBody>
      </p:sp>
    </p:spTree>
  </p:cSld>
  <p:clrMapOvr>
    <a:masterClrMapping/>
  </p:clrMapOvr>
  <p:transition>
    <p:pull/>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098" name="Rectangle 2050"/>
          <p:cNvSpPr>
            <a:spLocks noGrp="1" noChangeArrowheads="1"/>
          </p:cNvSpPr>
          <p:nvPr>
            <p:ph type="title"/>
          </p:nvPr>
        </p:nvSpPr>
        <p:spPr bwMode="auto">
          <a:xfrm>
            <a:off x="1828800" y="244475"/>
            <a:ext cx="70866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2051"/>
          <p:cNvSpPr>
            <a:spLocks noGrp="1" noChangeArrowheads="1"/>
          </p:cNvSpPr>
          <p:nvPr>
            <p:ph type="body" idx="1"/>
          </p:nvPr>
        </p:nvSpPr>
        <p:spPr bwMode="auto">
          <a:xfrm>
            <a:off x="457200" y="1870075"/>
            <a:ext cx="8382000" cy="4794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5636" name="Rectangle 2052"/>
          <p:cNvSpPr>
            <a:spLocks noGrp="1" noChangeArrowheads="1"/>
          </p:cNvSpPr>
          <p:nvPr>
            <p:ph type="ftr" sz="quarter" idx="3"/>
          </p:nvPr>
        </p:nvSpPr>
        <p:spPr bwMode="auto">
          <a:xfrm>
            <a:off x="5029200" y="6827838"/>
            <a:ext cx="4114800" cy="487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i="1"/>
            </a:lvl1pPr>
          </a:lstStyle>
          <a:p>
            <a:pPr>
              <a:defRPr/>
            </a:pPr>
            <a:r>
              <a:rPr lang="en-US"/>
              <a:t>U.S. Army Inspector General School   </a:t>
            </a:r>
            <a:fld id="{EE16FB11-CE68-4D75-8DBD-92B0FB13C81E}" type="slidenum">
              <a:rPr lang="en-US"/>
              <a:pPr>
                <a:defRPr/>
              </a:pPr>
              <a:t>‹#›</a:t>
            </a:fld>
            <a:endParaRPr lang="en-US"/>
          </a:p>
        </p:txBody>
      </p:sp>
      <p:pic>
        <p:nvPicPr>
          <p:cNvPr id="4101" name="Picture 2053" descr="tigucrestlarge"/>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152400" y="80963"/>
            <a:ext cx="1312416" cy="1350783"/>
          </a:xfrm>
          <a:prstGeom prst="rect">
            <a:avLst/>
          </a:prstGeom>
          <a:noFill/>
          <a:ln w="9525">
            <a:noFill/>
            <a:miter lim="800000"/>
            <a:headEnd/>
            <a:tailEnd/>
          </a:ln>
        </p:spPr>
      </p:pic>
      <p:grpSp>
        <p:nvGrpSpPr>
          <p:cNvPr id="4102" name="Group 2054"/>
          <p:cNvGrpSpPr>
            <a:grpSpLocks/>
          </p:cNvGrpSpPr>
          <p:nvPr/>
        </p:nvGrpSpPr>
        <p:grpSpPr bwMode="auto">
          <a:xfrm>
            <a:off x="228600" y="6908800"/>
            <a:ext cx="5105400" cy="161925"/>
            <a:chOff x="192" y="3792"/>
            <a:chExt cx="3216" cy="96"/>
          </a:xfrm>
        </p:grpSpPr>
        <p:sp>
          <p:nvSpPr>
            <p:cNvPr id="325639" name="Line 2055"/>
            <p:cNvSpPr>
              <a:spLocks noChangeShapeType="1"/>
            </p:cNvSpPr>
            <p:nvPr userDrawn="1"/>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dirty="0"/>
            </a:p>
          </p:txBody>
        </p:sp>
        <p:sp>
          <p:nvSpPr>
            <p:cNvPr id="325640" name="Line 2056"/>
            <p:cNvSpPr>
              <a:spLocks noChangeShapeType="1"/>
            </p:cNvSpPr>
            <p:nvPr userDrawn="1"/>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dirty="0"/>
            </a:p>
          </p:txBody>
        </p:sp>
      </p:grpSp>
      <p:sp>
        <p:nvSpPr>
          <p:cNvPr id="325641" name="Rectangle 2057"/>
          <p:cNvSpPr>
            <a:spLocks noChangeArrowheads="1"/>
          </p:cNvSpPr>
          <p:nvPr/>
        </p:nvSpPr>
        <p:spPr bwMode="auto">
          <a:xfrm>
            <a:off x="321816" y="1350783"/>
            <a:ext cx="1143000" cy="487363"/>
          </a:xfrm>
          <a:prstGeom prst="rect">
            <a:avLst/>
          </a:prstGeom>
          <a:noFill/>
          <a:ln w="9525">
            <a:noFill/>
            <a:miter lim="800000"/>
            <a:headEnd/>
            <a:tailEnd/>
          </a:ln>
          <a:effectLst/>
        </p:spPr>
        <p:txBody>
          <a:bodyPr/>
          <a:lstStyle/>
          <a:p>
            <a:pPr algn="l">
              <a:defRPr/>
            </a:pPr>
            <a:r>
              <a:rPr lang="en-US" sz="1400" i="1" dirty="0"/>
              <a:t>IG Issues</a:t>
            </a:r>
          </a:p>
        </p:txBody>
      </p:sp>
    </p:spTree>
  </p:cSld>
  <p:clrMap bg1="lt1" tx1="dk1" bg2="lt2" tx2="dk2" accent1="accent1" accent2="accent2" accent3="accent3" accent4="accent4" accent5="accent5" accent6="accent6" hlink="hlink" folHlink="folHlink"/>
  <p:sldLayoutIdLst>
    <p:sldLayoutId id="2147484616"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 id="2147484614" r:id="rId12"/>
    <p:sldLayoutId id="2147484615" r:id="rId13"/>
    <p:sldLayoutId id="2147484617" r:id="rId14"/>
  </p:sldLayoutIdLst>
  <p:transition>
    <p:pull/>
    <p:sndAc>
      <p:endSnd/>
    </p:sndAc>
  </p:transition>
  <p:hf sldNum="0" hd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89468"/>
            <a:ext cx="7886700" cy="141393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947333"/>
            <a:ext cx="7886700" cy="46414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780108"/>
            <a:ext cx="2057400" cy="389467"/>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780108"/>
            <a:ext cx="3086100" cy="389467"/>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780108"/>
            <a:ext cx="2057400" cy="389467"/>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3ED51C3-0F61-4ABC-A1AE-D3E365D34F86}" type="slidenum">
              <a:rPr lang="en-US" smtClean="0">
                <a:solidFill>
                  <a:prstClr val="black">
                    <a:tint val="75000"/>
                  </a:prstClr>
                </a:solidFill>
                <a:latin typeface="Calibri" panose="020F0502020204030204"/>
              </a:rPr>
              <a:pPr fontAlgn="auto">
                <a:spcBef>
                  <a:spcPts val="0"/>
                </a:spcBef>
                <a:spcAft>
                  <a:spcPts val="0"/>
                </a:spcAft>
              </a:pPr>
              <a:t>‹#›</a:t>
            </a:fld>
            <a:endParaRPr lang="en-US" dirty="0">
              <a:solidFill>
                <a:prstClr val="black">
                  <a:tint val="75000"/>
                </a:prstClr>
              </a:solidFill>
              <a:latin typeface="Calibri" panose="020F0502020204030204"/>
            </a:endParaRPr>
          </a:p>
        </p:txBody>
      </p:sp>
      <p:sp>
        <p:nvSpPr>
          <p:cNvPr id="7" name="Rectangle 10"/>
          <p:cNvSpPr>
            <a:spLocks noChangeArrowheads="1"/>
          </p:cNvSpPr>
          <p:nvPr userDrawn="1"/>
        </p:nvSpPr>
        <p:spPr bwMode="auto">
          <a:xfrm>
            <a:off x="152400" y="6990085"/>
            <a:ext cx="8839200" cy="172720"/>
          </a:xfrm>
          <a:prstGeom prst="rect">
            <a:avLst/>
          </a:prstGeom>
          <a:solidFill>
            <a:schemeClr val="tx1"/>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0" hangingPunct="0">
              <a:defRPr/>
            </a:pPr>
            <a:endParaRPr lang="en-US" sz="956" dirty="0" smtClean="0">
              <a:solidFill>
                <a:srgbClr val="000000"/>
              </a:solidFill>
            </a:endParaRPr>
          </a:p>
        </p:txBody>
      </p:sp>
      <p:sp>
        <p:nvSpPr>
          <p:cNvPr id="9" name="Rectangle 8"/>
          <p:cNvSpPr>
            <a:spLocks noChangeArrowheads="1"/>
          </p:cNvSpPr>
          <p:nvPr userDrawn="1"/>
        </p:nvSpPr>
        <p:spPr bwMode="auto">
          <a:xfrm>
            <a:off x="152400" y="6990085"/>
            <a:ext cx="8839200" cy="172720"/>
          </a:xfrm>
          <a:prstGeom prst="rect">
            <a:avLst/>
          </a:prstGeom>
          <a:solidFill>
            <a:schemeClr val="tx1"/>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0" hangingPunct="0">
              <a:defRPr/>
            </a:pPr>
            <a:endParaRPr lang="en-US" sz="956" dirty="0" smtClean="0">
              <a:solidFill>
                <a:srgbClr val="000000"/>
              </a:solidFill>
              <a:ea typeface="ＭＳ Ｐゴシック" pitchFamily="34" charset="-128"/>
            </a:endParaRPr>
          </a:p>
        </p:txBody>
      </p:sp>
      <p:sp>
        <p:nvSpPr>
          <p:cNvPr id="10" name="Slide Number Placeholder 8"/>
          <p:cNvSpPr txBox="1">
            <a:spLocks/>
          </p:cNvSpPr>
          <p:nvPr userDrawn="1"/>
        </p:nvSpPr>
        <p:spPr>
          <a:xfrm>
            <a:off x="6858000" y="6621180"/>
            <a:ext cx="2133600" cy="406400"/>
          </a:xfrm>
          <a:prstGeom prst="rect">
            <a:avLst/>
          </a:prstGeom>
        </p:spPr>
        <p:txBody>
          <a:bodyPr lIns="51430" tIns="25715" rIns="51430" bIns="25715" anchor="ctr"/>
          <a:lstStyle/>
          <a:p>
            <a:pPr algn="r" defTabSz="513458">
              <a:defRPr/>
            </a:pPr>
            <a:fld id="{BA879E58-23A0-4A77-8FB5-76FAC61AC11D}" type="slidenum">
              <a:rPr lang="en-US" sz="675" b="1">
                <a:solidFill>
                  <a:prstClr val="black"/>
                </a:solidFill>
                <a:latin typeface="Calibri" panose="020F0502020204030204"/>
                <a:ea typeface="ＭＳ Ｐゴシック" pitchFamily="34" charset="-128"/>
                <a:cs typeface="Arial" charset="0"/>
              </a:rPr>
              <a:pPr algn="r" defTabSz="513458">
                <a:defRPr/>
              </a:pPr>
              <a:t>‹#›</a:t>
            </a:fld>
            <a:endParaRPr lang="en-US" sz="675" b="1" dirty="0">
              <a:solidFill>
                <a:prstClr val="black"/>
              </a:solidFill>
              <a:latin typeface="Calibri" panose="020F0502020204030204"/>
              <a:ea typeface="ＭＳ Ｐゴシック" pitchFamily="34" charset="-128"/>
              <a:cs typeface="Arial" charset="0"/>
            </a:endParaRPr>
          </a:p>
        </p:txBody>
      </p:sp>
      <p:pic>
        <p:nvPicPr>
          <p:cNvPr id="11" name="Picture 2053" descr="tigucrestlarge"/>
          <p:cNvPicPr>
            <a:picLocks noChangeAspect="1" noChangeArrowheads="1"/>
          </p:cNvPicPr>
          <p:nvPr userDrawn="1"/>
        </p:nvPicPr>
        <p:blipFill>
          <a:blip r:embed="rId16" cstate="print">
            <a:clrChange>
              <a:clrFrom>
                <a:srgbClr val="FFFFFF"/>
              </a:clrFrom>
              <a:clrTo>
                <a:srgbClr val="FFFFFF">
                  <a:alpha val="0"/>
                </a:srgbClr>
              </a:clrTo>
            </a:clrChange>
          </a:blip>
          <a:srcRect/>
          <a:stretch>
            <a:fillRect/>
          </a:stretch>
        </p:blipFill>
        <p:spPr bwMode="auto">
          <a:xfrm>
            <a:off x="152400" y="80963"/>
            <a:ext cx="1312416" cy="1350783"/>
          </a:xfrm>
          <a:prstGeom prst="rect">
            <a:avLst/>
          </a:prstGeom>
          <a:noFill/>
          <a:ln w="9525">
            <a:noFill/>
            <a:miter lim="800000"/>
            <a:headEnd/>
            <a:tailEnd/>
          </a:ln>
        </p:spPr>
      </p:pic>
      <p:sp>
        <p:nvSpPr>
          <p:cNvPr id="12" name="Rectangle 2057"/>
          <p:cNvSpPr>
            <a:spLocks noChangeArrowheads="1"/>
          </p:cNvSpPr>
          <p:nvPr userDrawn="1"/>
        </p:nvSpPr>
        <p:spPr bwMode="auto">
          <a:xfrm>
            <a:off x="321816" y="1350783"/>
            <a:ext cx="1143000" cy="487363"/>
          </a:xfrm>
          <a:prstGeom prst="rect">
            <a:avLst/>
          </a:prstGeom>
          <a:noFill/>
          <a:ln w="9525">
            <a:noFill/>
            <a:miter lim="800000"/>
            <a:headEnd/>
            <a:tailEnd/>
          </a:ln>
          <a:effectLst/>
        </p:spPr>
        <p:txBody>
          <a:bodyPr/>
          <a:lstStyle/>
          <a:p>
            <a:pPr algn="l">
              <a:defRPr/>
            </a:pPr>
            <a:r>
              <a:rPr lang="en-US" sz="1400" i="1" dirty="0"/>
              <a:t>IG Issues</a:t>
            </a:r>
          </a:p>
        </p:txBody>
      </p:sp>
    </p:spTree>
    <p:extLst>
      <p:ext uri="{BB962C8B-B14F-4D97-AF65-F5344CB8AC3E}">
        <p14:creationId xmlns:p14="http://schemas.microsoft.com/office/powerpoint/2010/main" val="1426190256"/>
      </p:ext>
    </p:extLst>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 id="2147484630" r:id="rId12"/>
    <p:sldLayoutId id="2147484631" r:id="rId13"/>
    <p:sldLayoutId id="214748463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mailto:usarmy.pentagon.hqda-dcs-g-1.mbx.sccc@army.mil"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armyg1.army.mil/hr/suicide/default.asp"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34.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hyperlink" Target="http://www.c-spanvideo.org/program/ArmySum" TargetMode="External"/><Relationship Id="rId5" Type="http://schemas.openxmlformats.org/officeDocument/2006/relationships/hyperlink" Target="http://www.youtube.com/watch?v=cD5MvyQu24c" TargetMode="External"/><Relationship Id="rId4" Type="http://schemas.openxmlformats.org/officeDocument/2006/relationships/hyperlink" Target="http://www.sexualassault.army.mi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www.state.gov/documents/organization/10492.pdf"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hyperlink" Target="http://www.state.gov/j/tip/" TargetMode="External"/><Relationship Id="rId4" Type="http://schemas.openxmlformats.org/officeDocument/2006/relationships/hyperlink" Target="http://www.state.gov/documents/organization/28225.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dodig.mil/Inspections/IE/Reports/DODIG_Evaluation_CombatingTrafficking_Persons2010.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free-clipart.net/cgi-bin/clipart/directory.cgi?action=view&amp;link=clipart/Business/Cartoons&amp;image=Aggravation.jpg&amp;img=0"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699008" y="406400"/>
            <a:ext cx="7721600" cy="1219200"/>
          </a:xfrm>
        </p:spPr>
        <p:txBody>
          <a:bodyPr/>
          <a:lstStyle/>
          <a:p>
            <a:r>
              <a:rPr lang="en-US" dirty="0" smtClean="0"/>
              <a:t>Inspector General</a:t>
            </a:r>
            <a:r>
              <a:rPr lang="en-US" dirty="0" smtClean="0">
                <a:solidFill>
                  <a:schemeClr val="tx1"/>
                </a:solidFill>
              </a:rPr>
              <a:t> Issues</a:t>
            </a:r>
            <a:r>
              <a:rPr lang="en-US" smtClean="0">
                <a:solidFill>
                  <a:schemeClr val="tx1"/>
                </a:solidFill>
              </a:rPr>
              <a:t/>
            </a:r>
            <a:br>
              <a:rPr lang="en-US" smtClean="0">
                <a:solidFill>
                  <a:schemeClr val="tx1"/>
                </a:solidFill>
              </a:rPr>
            </a:br>
            <a:endParaRPr lang="en-US" sz="2000" dirty="0" smtClean="0">
              <a:solidFill>
                <a:schemeClr val="tx1"/>
              </a:solidFill>
            </a:endParaRPr>
          </a:p>
        </p:txBody>
      </p:sp>
    </p:spTree>
    <p:extLst>
      <p:ext uri="{BB962C8B-B14F-4D97-AF65-F5344CB8AC3E}">
        <p14:creationId xmlns:p14="http://schemas.microsoft.com/office/powerpoint/2010/main" val="2973476550"/>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p>
            <a:r>
              <a:rPr lang="en-US" smtClean="0"/>
              <a:t>U.S. Army Inspector General School   </a:t>
            </a:r>
            <a:fld id="{F23144C2-D182-4464-9C58-66F5A15C4573}" type="slidenum">
              <a:rPr lang="en-US" smtClean="0"/>
              <a:pPr/>
              <a:t>10</a:t>
            </a:fld>
            <a:endParaRPr lang="en-US" smtClean="0"/>
          </a:p>
        </p:txBody>
      </p:sp>
      <p:sp>
        <p:nvSpPr>
          <p:cNvPr id="12291" name="Rectangle 12"/>
          <p:cNvSpPr>
            <a:spLocks noGrp="1" noChangeArrowheads="1"/>
          </p:cNvSpPr>
          <p:nvPr>
            <p:ph type="title"/>
          </p:nvPr>
        </p:nvSpPr>
        <p:spPr>
          <a:xfrm>
            <a:off x="1251395" y="115888"/>
            <a:ext cx="7086600" cy="1219200"/>
          </a:xfrm>
        </p:spPr>
        <p:txBody>
          <a:bodyPr/>
          <a:lstStyle/>
          <a:p>
            <a:pPr eaLnBrk="1" hangingPunct="1"/>
            <a:r>
              <a:rPr lang="en-US" sz="4000" dirty="0" smtClean="0">
                <a:solidFill>
                  <a:srgbClr val="CB0123"/>
                </a:solidFill>
              </a:rPr>
              <a:t>Prohibited Relationships</a:t>
            </a:r>
          </a:p>
        </p:txBody>
      </p:sp>
      <p:sp>
        <p:nvSpPr>
          <p:cNvPr id="160781" name="Rectangle 13"/>
          <p:cNvSpPr>
            <a:spLocks noGrp="1" noChangeArrowheads="1"/>
          </p:cNvSpPr>
          <p:nvPr>
            <p:ph type="body" idx="1"/>
          </p:nvPr>
        </p:nvSpPr>
        <p:spPr>
          <a:xfrm>
            <a:off x="147638" y="1873250"/>
            <a:ext cx="8867775" cy="5164138"/>
          </a:xfrm>
        </p:spPr>
        <p:txBody>
          <a:bodyPr/>
          <a:lstStyle/>
          <a:p>
            <a:pPr eaLnBrk="1" hangingPunct="1"/>
            <a:r>
              <a:rPr lang="en-US" sz="2800" dirty="0" smtClean="0"/>
              <a:t>Between Soldiers of different rank if they:</a:t>
            </a:r>
          </a:p>
          <a:p>
            <a:pPr lvl="1" eaLnBrk="1" hangingPunct="1">
              <a:spcBef>
                <a:spcPct val="0"/>
              </a:spcBef>
              <a:spcAft>
                <a:spcPct val="10000"/>
              </a:spcAft>
            </a:pPr>
            <a:r>
              <a:rPr lang="en-US" sz="2400" dirty="0" smtClean="0">
                <a:solidFill>
                  <a:srgbClr val="0000FF"/>
                </a:solidFill>
              </a:rPr>
              <a:t>Compromise the chain of command</a:t>
            </a:r>
          </a:p>
          <a:p>
            <a:pPr lvl="1" eaLnBrk="1" hangingPunct="1">
              <a:spcBef>
                <a:spcPct val="0"/>
              </a:spcBef>
              <a:spcAft>
                <a:spcPct val="10000"/>
              </a:spcAft>
            </a:pPr>
            <a:r>
              <a:rPr lang="en-US" sz="2400" dirty="0" smtClean="0">
                <a:solidFill>
                  <a:srgbClr val="0000FF"/>
                </a:solidFill>
              </a:rPr>
              <a:t>Cause partiality or unfairness</a:t>
            </a:r>
          </a:p>
          <a:p>
            <a:pPr lvl="1" eaLnBrk="1" hangingPunct="1">
              <a:spcBef>
                <a:spcPct val="0"/>
              </a:spcBef>
              <a:spcAft>
                <a:spcPct val="10000"/>
              </a:spcAft>
            </a:pPr>
            <a:r>
              <a:rPr lang="en-US" sz="2400" dirty="0" smtClean="0">
                <a:solidFill>
                  <a:srgbClr val="0000FF"/>
                </a:solidFill>
              </a:rPr>
              <a:t>Involve improper use of rank for personal gain</a:t>
            </a:r>
          </a:p>
          <a:p>
            <a:pPr lvl="1" eaLnBrk="1" hangingPunct="1">
              <a:spcBef>
                <a:spcPct val="0"/>
              </a:spcBef>
              <a:spcAft>
                <a:spcPct val="10000"/>
              </a:spcAft>
            </a:pPr>
            <a:r>
              <a:rPr lang="en-US" sz="2400" dirty="0" smtClean="0">
                <a:solidFill>
                  <a:srgbClr val="0000FF"/>
                </a:solidFill>
              </a:rPr>
              <a:t>Are exploitative or coercive in nature</a:t>
            </a:r>
          </a:p>
          <a:p>
            <a:pPr lvl="1" eaLnBrk="1" hangingPunct="1">
              <a:spcBef>
                <a:spcPct val="0"/>
              </a:spcBef>
              <a:spcAft>
                <a:spcPct val="10000"/>
              </a:spcAft>
            </a:pPr>
            <a:r>
              <a:rPr lang="en-US" sz="2400" dirty="0" smtClean="0">
                <a:solidFill>
                  <a:srgbClr val="0000FF"/>
                </a:solidFill>
              </a:rPr>
              <a:t>Create an adverse impact on discipline, authority, morale, or mission accomplishment</a:t>
            </a:r>
          </a:p>
          <a:p>
            <a:pPr eaLnBrk="1" hangingPunct="1"/>
            <a:r>
              <a:rPr lang="en-US" sz="2800" dirty="0" smtClean="0"/>
              <a:t>If they</a:t>
            </a:r>
            <a:r>
              <a:rPr lang="en-US" sz="2800" dirty="0" smtClean="0">
                <a:solidFill>
                  <a:srgbClr val="0033CC"/>
                </a:solidFill>
              </a:rPr>
              <a:t> </a:t>
            </a:r>
            <a:r>
              <a:rPr lang="en-US" sz="2800" u="sng" dirty="0" smtClean="0">
                <a:solidFill>
                  <a:srgbClr val="0033CC"/>
                </a:solidFill>
              </a:rPr>
              <a:t>appear</a:t>
            </a:r>
            <a:r>
              <a:rPr lang="en-US" sz="2800" dirty="0" smtClean="0">
                <a:solidFill>
                  <a:srgbClr val="0033CC"/>
                </a:solidFill>
              </a:rPr>
              <a:t> </a:t>
            </a:r>
            <a:r>
              <a:rPr lang="en-US" sz="2800" dirty="0" smtClean="0"/>
              <a:t>to violate any of these standards, they may also be prohibited</a:t>
            </a:r>
          </a:p>
        </p:txBody>
      </p:sp>
      <p:sp>
        <p:nvSpPr>
          <p:cNvPr id="12293" name="Rectangle 4"/>
          <p:cNvSpPr>
            <a:spLocks noChangeArrowheads="1"/>
          </p:cNvSpPr>
          <p:nvPr/>
        </p:nvSpPr>
        <p:spPr bwMode="auto">
          <a:xfrm>
            <a:off x="685800" y="6664325"/>
            <a:ext cx="1905000" cy="488950"/>
          </a:xfrm>
          <a:prstGeom prst="rect">
            <a:avLst/>
          </a:prstGeom>
          <a:noFill/>
          <a:ln w="9525">
            <a:noFill/>
            <a:miter lim="800000"/>
            <a:headEnd/>
            <a:tailEnd/>
          </a:ln>
        </p:spPr>
        <p:txBody>
          <a:bodyPr lIns="90488" tIns="44450" rIns="90488" bIns="44450"/>
          <a:lstStyle/>
          <a:p>
            <a:pPr algn="l" eaLnBrk="0" hangingPunct="0"/>
            <a:endParaRPr lang="en-US">
              <a:latin typeface="Times New Roman" pitchFamily="18" charset="0"/>
            </a:endParaRPr>
          </a:p>
        </p:txBody>
      </p:sp>
      <p:sp>
        <p:nvSpPr>
          <p:cNvPr id="12294" name="Rectangle 5"/>
          <p:cNvSpPr>
            <a:spLocks noChangeArrowheads="1"/>
          </p:cNvSpPr>
          <p:nvPr/>
        </p:nvSpPr>
        <p:spPr bwMode="auto">
          <a:xfrm>
            <a:off x="3124200" y="6664325"/>
            <a:ext cx="2895600" cy="488950"/>
          </a:xfrm>
          <a:prstGeom prst="rect">
            <a:avLst/>
          </a:prstGeom>
          <a:noFill/>
          <a:ln w="9525">
            <a:noFill/>
            <a:miter lim="800000"/>
            <a:headEnd/>
            <a:tailEnd/>
          </a:ln>
        </p:spPr>
        <p:txBody>
          <a:bodyPr lIns="90488" tIns="44450" rIns="90488" bIns="44450"/>
          <a:lstStyle/>
          <a:p>
            <a:pPr eaLnBrk="0" hangingPunct="0"/>
            <a:endParaRPr lang="en-US">
              <a:latin typeface="Times New Roman" pitchFamily="18" charset="0"/>
            </a:endParaRPr>
          </a:p>
        </p:txBody>
      </p:sp>
      <p:sp>
        <p:nvSpPr>
          <p:cNvPr id="12295" name="Text Box 1033"/>
          <p:cNvSpPr txBox="1">
            <a:spLocks noChangeArrowheads="1"/>
          </p:cNvSpPr>
          <p:nvPr/>
        </p:nvSpPr>
        <p:spPr bwMode="auto">
          <a:xfrm>
            <a:off x="5749925" y="6499225"/>
            <a:ext cx="2892425" cy="396875"/>
          </a:xfrm>
          <a:prstGeom prst="rect">
            <a:avLst/>
          </a:prstGeom>
          <a:noFill/>
          <a:ln w="76200">
            <a:noFill/>
            <a:miter lim="800000"/>
            <a:headEnd/>
            <a:tailEnd/>
          </a:ln>
        </p:spPr>
        <p:txBody>
          <a:bodyPr wrap="none">
            <a:spAutoFit/>
          </a:bodyPr>
          <a:lstStyle/>
          <a:p>
            <a:pPr algn="l"/>
            <a:r>
              <a:rPr lang="en-US" sz="2000" b="1">
                <a:solidFill>
                  <a:srgbClr val="006600"/>
                </a:solidFill>
              </a:rPr>
              <a:t>AR 600-20, para. 4-14b</a:t>
            </a:r>
          </a:p>
        </p:txBody>
      </p:sp>
      <p:grpSp>
        <p:nvGrpSpPr>
          <p:cNvPr id="11" name="Group 10"/>
          <p:cNvGrpSpPr/>
          <p:nvPr/>
        </p:nvGrpSpPr>
        <p:grpSpPr>
          <a:xfrm>
            <a:off x="7811738" y="870772"/>
            <a:ext cx="1052513" cy="928632"/>
            <a:chOff x="7543799" y="925512"/>
            <a:chExt cx="1052513" cy="928632"/>
          </a:xfrm>
        </p:grpSpPr>
        <p:sp>
          <p:nvSpPr>
            <p:cNvPr id="13"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4" name="Text Box 1030"/>
            <p:cNvSpPr txBox="1">
              <a:spLocks noChangeArrowheads="1"/>
            </p:cNvSpPr>
            <p:nvPr/>
          </p:nvSpPr>
          <p:spPr bwMode="auto">
            <a:xfrm>
              <a:off x="7620000" y="1253980"/>
              <a:ext cx="88108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r>
                <a:rPr lang="en-US" altLang="en-US" sz="1100" dirty="0">
                  <a:cs typeface="Arial" panose="020B0604020202020204" pitchFamily="34" charset="0"/>
                </a:rPr>
                <a:t>1</a:t>
              </a:r>
              <a:endParaRPr lang="en-US" altLang="en-US" sz="1100" dirty="0" smtClean="0">
                <a:cs typeface="Arial" panose="020B0604020202020204" pitchFamily="34" charset="0"/>
              </a:endParaRPr>
            </a:p>
            <a:p>
              <a:pPr algn="ctr">
                <a:spcBef>
                  <a:spcPct val="0"/>
                </a:spcBef>
                <a:buFontTx/>
                <a:buNone/>
              </a:pPr>
              <a:endParaRPr lang="en-US" altLang="en-US" sz="1100" dirty="0">
                <a:cs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78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smtClean="0"/>
              <a:t>U.S. Army Inspector General School   </a:t>
            </a:r>
            <a:fld id="{7B3472F3-3982-4670-B59C-8C828E38A2CB}" type="slidenum">
              <a:rPr lang="en-US" smtClean="0"/>
              <a:pPr/>
              <a:t>11</a:t>
            </a:fld>
            <a:endParaRPr lang="en-US" smtClean="0"/>
          </a:p>
        </p:txBody>
      </p:sp>
      <p:sp>
        <p:nvSpPr>
          <p:cNvPr id="167942" name="Rectangle 1030"/>
          <p:cNvSpPr>
            <a:spLocks noGrp="1" noChangeArrowheads="1"/>
          </p:cNvSpPr>
          <p:nvPr>
            <p:ph type="body" idx="1"/>
          </p:nvPr>
        </p:nvSpPr>
        <p:spPr>
          <a:xfrm>
            <a:off x="188913" y="1870075"/>
            <a:ext cx="8650287" cy="4794250"/>
          </a:xfrm>
        </p:spPr>
        <p:txBody>
          <a:bodyPr/>
          <a:lstStyle/>
          <a:p>
            <a:pPr eaLnBrk="1" hangingPunct="1">
              <a:spcBef>
                <a:spcPct val="0"/>
              </a:spcBef>
              <a:spcAft>
                <a:spcPct val="10000"/>
              </a:spcAft>
            </a:pPr>
            <a:r>
              <a:rPr lang="en-US" sz="2600" dirty="0" smtClean="0"/>
              <a:t>Between officers and enlisted personnel or NCOs and junior enlisted Soldiers</a:t>
            </a:r>
          </a:p>
          <a:p>
            <a:pPr lvl="1" eaLnBrk="1" hangingPunct="1">
              <a:spcBef>
                <a:spcPct val="0"/>
              </a:spcBef>
              <a:spcAft>
                <a:spcPct val="10000"/>
              </a:spcAft>
            </a:pPr>
            <a:r>
              <a:rPr lang="en-US" sz="2600" dirty="0" smtClean="0"/>
              <a:t>Borrowing or lending money</a:t>
            </a:r>
          </a:p>
          <a:p>
            <a:pPr lvl="1" eaLnBrk="1" hangingPunct="1">
              <a:spcBef>
                <a:spcPct val="0"/>
              </a:spcBef>
              <a:spcAft>
                <a:spcPct val="10000"/>
              </a:spcAft>
            </a:pPr>
            <a:r>
              <a:rPr lang="en-US" sz="2600" dirty="0" smtClean="0"/>
              <a:t>Commercial solicitation</a:t>
            </a:r>
            <a:br>
              <a:rPr lang="en-US" sz="2600" dirty="0" smtClean="0"/>
            </a:br>
            <a:endParaRPr lang="en-US" sz="2600" dirty="0" smtClean="0"/>
          </a:p>
          <a:p>
            <a:pPr eaLnBrk="1" hangingPunct="1">
              <a:spcBef>
                <a:spcPct val="0"/>
              </a:spcBef>
              <a:spcAft>
                <a:spcPct val="10000"/>
              </a:spcAft>
            </a:pPr>
            <a:r>
              <a:rPr lang="en-US" sz="2600" dirty="0" smtClean="0">
                <a:solidFill>
                  <a:srgbClr val="CB0123"/>
                </a:solidFill>
              </a:rPr>
              <a:t>Exceptions</a:t>
            </a:r>
          </a:p>
          <a:p>
            <a:pPr lvl="1" eaLnBrk="1" hangingPunct="1">
              <a:spcBef>
                <a:spcPct val="0"/>
              </a:spcBef>
              <a:spcAft>
                <a:spcPct val="10000"/>
              </a:spcAft>
            </a:pPr>
            <a:r>
              <a:rPr lang="en-US" sz="2600" dirty="0" smtClean="0"/>
              <a:t>Landlord / tenant relationships</a:t>
            </a:r>
          </a:p>
          <a:p>
            <a:pPr lvl="1" eaLnBrk="1" hangingPunct="1">
              <a:spcBef>
                <a:spcPct val="0"/>
              </a:spcBef>
              <a:spcAft>
                <a:spcPct val="10000"/>
              </a:spcAft>
            </a:pPr>
            <a:r>
              <a:rPr lang="en-US" sz="2600" dirty="0" smtClean="0"/>
              <a:t>One-time transactions (sale of an automobile or house)</a:t>
            </a:r>
          </a:p>
          <a:p>
            <a:pPr lvl="1" eaLnBrk="1" hangingPunct="1">
              <a:spcBef>
                <a:spcPct val="0"/>
              </a:spcBef>
              <a:spcAft>
                <a:spcPct val="10000"/>
              </a:spcAft>
            </a:pPr>
            <a:r>
              <a:rPr lang="en-US" sz="2600" dirty="0" smtClean="0"/>
              <a:t>For ARNG / USAR only, business relationships which exist due to their </a:t>
            </a:r>
            <a:r>
              <a:rPr lang="en-US" sz="2600" dirty="0" smtClean="0">
                <a:solidFill>
                  <a:srgbClr val="0000FF"/>
                </a:solidFill>
              </a:rPr>
              <a:t>civilian occupation </a:t>
            </a:r>
            <a:r>
              <a:rPr lang="en-US" sz="2600" dirty="0" smtClean="0"/>
              <a:t>or employment</a:t>
            </a:r>
          </a:p>
        </p:txBody>
      </p:sp>
      <p:sp>
        <p:nvSpPr>
          <p:cNvPr id="13316" name="Text Box 2052"/>
          <p:cNvSpPr txBox="1">
            <a:spLocks noChangeArrowheads="1"/>
          </p:cNvSpPr>
          <p:nvPr/>
        </p:nvSpPr>
        <p:spPr bwMode="auto">
          <a:xfrm>
            <a:off x="5527675" y="6513513"/>
            <a:ext cx="3187700" cy="396875"/>
          </a:xfrm>
          <a:prstGeom prst="rect">
            <a:avLst/>
          </a:prstGeom>
          <a:noFill/>
          <a:ln w="76200">
            <a:noFill/>
            <a:miter lim="800000"/>
            <a:headEnd/>
            <a:tailEnd/>
          </a:ln>
        </p:spPr>
        <p:txBody>
          <a:bodyPr wrap="none">
            <a:spAutoFit/>
          </a:bodyPr>
          <a:lstStyle/>
          <a:p>
            <a:pPr algn="l"/>
            <a:r>
              <a:rPr lang="en-US" sz="2000" b="1">
                <a:solidFill>
                  <a:srgbClr val="006600"/>
                </a:solidFill>
              </a:rPr>
              <a:t>AR 600-20, para. 4-14c(1)</a:t>
            </a:r>
          </a:p>
        </p:txBody>
      </p:sp>
      <p:sp>
        <p:nvSpPr>
          <p:cNvPr id="13317" name="Rectangle 2053"/>
          <p:cNvSpPr>
            <a:spLocks noChangeArrowheads="1"/>
          </p:cNvSpPr>
          <p:nvPr/>
        </p:nvSpPr>
        <p:spPr bwMode="auto">
          <a:xfrm>
            <a:off x="1296988" y="168275"/>
            <a:ext cx="7086600" cy="1219200"/>
          </a:xfrm>
          <a:prstGeom prst="rect">
            <a:avLst/>
          </a:prstGeom>
          <a:noFill/>
          <a:ln w="9525">
            <a:noFill/>
            <a:miter lim="800000"/>
            <a:headEnd/>
            <a:tailEnd/>
          </a:ln>
        </p:spPr>
        <p:txBody>
          <a:bodyPr anchor="ctr"/>
          <a:lstStyle/>
          <a:p>
            <a:r>
              <a:rPr lang="en-US" sz="4000" b="1" dirty="0">
                <a:solidFill>
                  <a:srgbClr val="CB0123"/>
                </a:solidFill>
              </a:rPr>
              <a:t>Prohibited Relationships:</a:t>
            </a:r>
            <a:r>
              <a:rPr lang="en-US" sz="4000" b="1" dirty="0">
                <a:solidFill>
                  <a:srgbClr val="E10126"/>
                </a:solidFill>
              </a:rPr>
              <a:t/>
            </a:r>
            <a:br>
              <a:rPr lang="en-US" sz="4000" b="1" dirty="0">
                <a:solidFill>
                  <a:srgbClr val="E10126"/>
                </a:solidFill>
              </a:rPr>
            </a:br>
            <a:r>
              <a:rPr lang="en-US" sz="4000" b="1" dirty="0">
                <a:solidFill>
                  <a:srgbClr val="0033CC"/>
                </a:solidFill>
              </a:rPr>
              <a:t>Business</a:t>
            </a:r>
          </a:p>
        </p:txBody>
      </p:sp>
      <p:pic>
        <p:nvPicPr>
          <p:cNvPr id="13318" name="Picture 12" descr="http://4.bp.blogspot.com/_WzUy1EYg2MY/TKTazV-qzDI/AAAAAAAAAEI/1_EPXaMphyM/s1600/home-for-sale-sold-sign.jpg"/>
          <p:cNvPicPr>
            <a:picLocks noChangeAspect="1" noChangeArrowheads="1"/>
          </p:cNvPicPr>
          <p:nvPr/>
        </p:nvPicPr>
        <p:blipFill>
          <a:blip r:embed="rId3" cstate="print"/>
          <a:srcRect/>
          <a:stretch>
            <a:fillRect/>
          </a:stretch>
        </p:blipFill>
        <p:spPr bwMode="auto">
          <a:xfrm>
            <a:off x="6296025" y="2720975"/>
            <a:ext cx="2390775" cy="15875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smtClean="0"/>
              <a:t>U.S. Army Inspector General School   </a:t>
            </a:r>
            <a:fld id="{278B9BFC-40F4-4AC4-AF50-2607C8BE1298}" type="slidenum">
              <a:rPr lang="en-US" smtClean="0"/>
              <a:pPr/>
              <a:t>12</a:t>
            </a:fld>
            <a:endParaRPr lang="en-US" smtClean="0"/>
          </a:p>
        </p:txBody>
      </p:sp>
      <p:sp>
        <p:nvSpPr>
          <p:cNvPr id="14339" name="Text Box 9"/>
          <p:cNvSpPr txBox="1">
            <a:spLocks noChangeArrowheads="1"/>
          </p:cNvSpPr>
          <p:nvPr/>
        </p:nvSpPr>
        <p:spPr bwMode="auto">
          <a:xfrm>
            <a:off x="5527675" y="6508750"/>
            <a:ext cx="3187700" cy="396875"/>
          </a:xfrm>
          <a:prstGeom prst="rect">
            <a:avLst/>
          </a:prstGeom>
          <a:noFill/>
          <a:ln w="76200">
            <a:noFill/>
            <a:miter lim="800000"/>
            <a:headEnd/>
            <a:tailEnd/>
          </a:ln>
        </p:spPr>
        <p:txBody>
          <a:bodyPr wrap="none">
            <a:spAutoFit/>
          </a:bodyPr>
          <a:lstStyle/>
          <a:p>
            <a:pPr algn="l"/>
            <a:r>
              <a:rPr lang="en-US" sz="2000" b="1">
                <a:solidFill>
                  <a:srgbClr val="006600"/>
                </a:solidFill>
              </a:rPr>
              <a:t>AR 600-20, para. 4-14c(2)</a:t>
            </a:r>
          </a:p>
        </p:txBody>
      </p:sp>
      <p:sp>
        <p:nvSpPr>
          <p:cNvPr id="14340" name="Rectangle 10"/>
          <p:cNvSpPr>
            <a:spLocks noChangeArrowheads="1"/>
          </p:cNvSpPr>
          <p:nvPr/>
        </p:nvSpPr>
        <p:spPr bwMode="auto">
          <a:xfrm>
            <a:off x="1336739" y="301928"/>
            <a:ext cx="7086600" cy="1219200"/>
          </a:xfrm>
          <a:prstGeom prst="rect">
            <a:avLst/>
          </a:prstGeom>
          <a:noFill/>
          <a:ln w="9525">
            <a:noFill/>
            <a:miter lim="800000"/>
            <a:headEnd/>
            <a:tailEnd/>
          </a:ln>
        </p:spPr>
        <p:txBody>
          <a:bodyPr anchor="ctr"/>
          <a:lstStyle/>
          <a:p>
            <a:r>
              <a:rPr lang="en-US" sz="4000" b="1" dirty="0">
                <a:solidFill>
                  <a:srgbClr val="CB0123"/>
                </a:solidFill>
              </a:rPr>
              <a:t>Prohibited Relationships:</a:t>
            </a:r>
            <a:r>
              <a:rPr lang="en-US" sz="4000" b="1" dirty="0">
                <a:solidFill>
                  <a:srgbClr val="E10126"/>
                </a:solidFill>
              </a:rPr>
              <a:t/>
            </a:r>
            <a:br>
              <a:rPr lang="en-US" sz="4000" b="1" dirty="0">
                <a:solidFill>
                  <a:srgbClr val="E10126"/>
                </a:solidFill>
              </a:rPr>
            </a:br>
            <a:r>
              <a:rPr lang="en-US" sz="4000" b="1" dirty="0">
                <a:solidFill>
                  <a:srgbClr val="0033CC"/>
                </a:solidFill>
              </a:rPr>
              <a:t>Personal</a:t>
            </a:r>
          </a:p>
        </p:txBody>
      </p:sp>
      <p:sp>
        <p:nvSpPr>
          <p:cNvPr id="14341" name="Rectangle 12"/>
          <p:cNvSpPr>
            <a:spLocks noGrp="1" noChangeArrowheads="1"/>
          </p:cNvSpPr>
          <p:nvPr>
            <p:ph type="body" idx="1"/>
          </p:nvPr>
        </p:nvSpPr>
        <p:spPr>
          <a:xfrm>
            <a:off x="457200" y="2033588"/>
            <a:ext cx="8382000" cy="4794250"/>
          </a:xfrm>
        </p:spPr>
        <p:txBody>
          <a:bodyPr/>
          <a:lstStyle/>
          <a:p>
            <a:pPr eaLnBrk="1" hangingPunct="1">
              <a:lnSpc>
                <a:spcPct val="90000"/>
              </a:lnSpc>
              <a:spcBef>
                <a:spcPct val="0"/>
              </a:spcBef>
            </a:pPr>
            <a:r>
              <a:rPr lang="en-US" sz="2200" dirty="0" smtClean="0"/>
              <a:t>Between officers and enlisted personnel or NCOs and junior enlisted Soldiers, </a:t>
            </a:r>
            <a:r>
              <a:rPr lang="en-US" sz="2200" dirty="0" smtClean="0">
                <a:solidFill>
                  <a:srgbClr val="CB0123"/>
                </a:solidFill>
              </a:rPr>
              <a:t>to include Military Technicians in the USAR and ARNG</a:t>
            </a:r>
          </a:p>
          <a:p>
            <a:pPr lvl="1" eaLnBrk="1" hangingPunct="1">
              <a:lnSpc>
                <a:spcPct val="90000"/>
              </a:lnSpc>
              <a:spcBef>
                <a:spcPct val="0"/>
              </a:spcBef>
            </a:pPr>
            <a:r>
              <a:rPr lang="en-US" sz="2200" dirty="0" smtClean="0"/>
              <a:t>Dating</a:t>
            </a:r>
          </a:p>
          <a:p>
            <a:pPr lvl="1" eaLnBrk="1" hangingPunct="1">
              <a:lnSpc>
                <a:spcPct val="90000"/>
              </a:lnSpc>
              <a:spcBef>
                <a:spcPct val="0"/>
              </a:spcBef>
            </a:pPr>
            <a:r>
              <a:rPr lang="en-US" sz="2200" dirty="0" smtClean="0"/>
              <a:t>Shared living accommodations (other than those directed by operational requirements)</a:t>
            </a:r>
          </a:p>
          <a:p>
            <a:pPr lvl="1" eaLnBrk="1" hangingPunct="1">
              <a:lnSpc>
                <a:spcPct val="90000"/>
              </a:lnSpc>
              <a:spcBef>
                <a:spcPct val="0"/>
              </a:spcBef>
            </a:pPr>
            <a:r>
              <a:rPr lang="en-US" sz="2200" dirty="0" smtClean="0"/>
              <a:t>Intimate or sexual relationship</a:t>
            </a:r>
          </a:p>
          <a:p>
            <a:pPr eaLnBrk="1" hangingPunct="1">
              <a:lnSpc>
                <a:spcPct val="90000"/>
              </a:lnSpc>
            </a:pPr>
            <a:r>
              <a:rPr lang="en-US" sz="2200" dirty="0" smtClean="0">
                <a:solidFill>
                  <a:srgbClr val="CB0123"/>
                </a:solidFill>
              </a:rPr>
              <a:t>Exceptions</a:t>
            </a:r>
          </a:p>
          <a:p>
            <a:pPr lvl="1" eaLnBrk="1" hangingPunct="1">
              <a:lnSpc>
                <a:spcPct val="90000"/>
              </a:lnSpc>
            </a:pPr>
            <a:r>
              <a:rPr lang="en-US" sz="2200" dirty="0" smtClean="0"/>
              <a:t>Marriages</a:t>
            </a:r>
          </a:p>
          <a:p>
            <a:pPr lvl="1" eaLnBrk="1" hangingPunct="1">
              <a:lnSpc>
                <a:spcPct val="90000"/>
              </a:lnSpc>
            </a:pPr>
            <a:r>
              <a:rPr lang="en-US" sz="2200" dirty="0" smtClean="0"/>
              <a:t>If change in status of one military member, they have </a:t>
            </a:r>
            <a:r>
              <a:rPr lang="en-US" sz="2200" dirty="0" smtClean="0">
                <a:solidFill>
                  <a:srgbClr val="CB0123"/>
                </a:solidFill>
              </a:rPr>
              <a:t>one</a:t>
            </a:r>
            <a:r>
              <a:rPr lang="en-US" sz="2200" dirty="0" smtClean="0"/>
              <a:t> year to terminate the relationship or get married</a:t>
            </a:r>
          </a:p>
          <a:p>
            <a:pPr lvl="1" eaLnBrk="1" hangingPunct="1">
              <a:lnSpc>
                <a:spcPct val="90000"/>
              </a:lnSpc>
            </a:pPr>
            <a:r>
              <a:rPr lang="en-US" sz="2200" dirty="0" smtClean="0"/>
              <a:t>Relationships that primarily exist due to </a:t>
            </a:r>
            <a:r>
              <a:rPr lang="en-US" sz="2200" dirty="0" smtClean="0">
                <a:solidFill>
                  <a:srgbClr val="0000FF"/>
                </a:solidFill>
              </a:rPr>
              <a:t>civilian acquaintanceships / associations</a:t>
            </a:r>
            <a:r>
              <a:rPr lang="en-US" sz="2200" dirty="0" smtClean="0"/>
              <a:t> (USAR / ARNG)</a:t>
            </a:r>
          </a:p>
        </p:txBody>
      </p:sp>
      <p:pic>
        <p:nvPicPr>
          <p:cNvPr id="14342" name="Picture 13" descr="MPj04000550000[1]"/>
          <p:cNvPicPr>
            <a:picLocks noChangeAspect="1" noChangeArrowheads="1"/>
          </p:cNvPicPr>
          <p:nvPr/>
        </p:nvPicPr>
        <p:blipFill>
          <a:blip r:embed="rId3" cstate="print"/>
          <a:srcRect/>
          <a:stretch>
            <a:fillRect/>
          </a:stretch>
        </p:blipFill>
        <p:spPr bwMode="auto">
          <a:xfrm>
            <a:off x="7325476" y="3637268"/>
            <a:ext cx="1262250" cy="135216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smtClean="0"/>
              <a:t>U.S. Army Inspector General School   </a:t>
            </a:r>
            <a:fld id="{4B106428-2EC0-4CE5-8A73-E8DB2F3810FB}" type="slidenum">
              <a:rPr lang="en-US" smtClean="0"/>
              <a:pPr/>
              <a:t>13</a:t>
            </a:fld>
            <a:endParaRPr lang="en-US" smtClean="0"/>
          </a:p>
        </p:txBody>
      </p:sp>
      <p:sp>
        <p:nvSpPr>
          <p:cNvPr id="16387" name="Rectangle 6"/>
          <p:cNvSpPr>
            <a:spLocks noGrp="1" noChangeArrowheads="1"/>
          </p:cNvSpPr>
          <p:nvPr>
            <p:ph type="title"/>
          </p:nvPr>
        </p:nvSpPr>
        <p:spPr>
          <a:xfrm>
            <a:off x="1024128" y="244475"/>
            <a:ext cx="7086600" cy="1219200"/>
          </a:xfrm>
        </p:spPr>
        <p:txBody>
          <a:bodyPr/>
          <a:lstStyle/>
          <a:p>
            <a:pPr eaLnBrk="1" hangingPunct="1"/>
            <a:r>
              <a:rPr lang="en-US" sz="4000" dirty="0" smtClean="0"/>
              <a:t>Social &amp; Family Relationships</a:t>
            </a:r>
          </a:p>
        </p:txBody>
      </p:sp>
      <p:sp>
        <p:nvSpPr>
          <p:cNvPr id="16388" name="Rectangle 7"/>
          <p:cNvSpPr>
            <a:spLocks noGrp="1" noChangeArrowheads="1"/>
          </p:cNvSpPr>
          <p:nvPr>
            <p:ph type="body" idx="1"/>
          </p:nvPr>
        </p:nvSpPr>
        <p:spPr/>
        <p:txBody>
          <a:bodyPr/>
          <a:lstStyle/>
          <a:p>
            <a:pPr eaLnBrk="1" hangingPunct="1">
              <a:spcAft>
                <a:spcPts val="1200"/>
              </a:spcAft>
            </a:pPr>
            <a:r>
              <a:rPr lang="en-US" dirty="0" smtClean="0"/>
              <a:t>Associations between military personnel that </a:t>
            </a:r>
            <a:r>
              <a:rPr lang="en-US" u="sng" dirty="0" smtClean="0">
                <a:solidFill>
                  <a:srgbClr val="0000FF"/>
                </a:solidFill>
              </a:rPr>
              <a:t>are not</a:t>
            </a:r>
            <a:r>
              <a:rPr lang="en-US" dirty="0" smtClean="0">
                <a:solidFill>
                  <a:srgbClr val="0000FF"/>
                </a:solidFill>
              </a:rPr>
              <a:t> </a:t>
            </a:r>
            <a:r>
              <a:rPr lang="en-US" dirty="0" smtClean="0"/>
              <a:t>prohibited:</a:t>
            </a:r>
          </a:p>
          <a:p>
            <a:pPr lvl="1" eaLnBrk="1" hangingPunct="1"/>
            <a:r>
              <a:rPr lang="en-US" dirty="0" smtClean="0"/>
              <a:t>Community organizations</a:t>
            </a:r>
          </a:p>
          <a:p>
            <a:pPr lvl="1" eaLnBrk="1" hangingPunct="1"/>
            <a:r>
              <a:rPr lang="en-US" dirty="0" smtClean="0"/>
              <a:t>Religious activities</a:t>
            </a:r>
          </a:p>
          <a:p>
            <a:pPr lvl="1" eaLnBrk="1" hangingPunct="1"/>
            <a:r>
              <a:rPr lang="en-US" dirty="0" smtClean="0"/>
              <a:t>Athletic teams and events</a:t>
            </a:r>
          </a:p>
          <a:p>
            <a:pPr lvl="1" eaLnBrk="1" hangingPunct="1"/>
            <a:r>
              <a:rPr lang="en-US" dirty="0" smtClean="0"/>
              <a:t>Unit-based social functions</a:t>
            </a:r>
          </a:p>
          <a:p>
            <a:pPr lvl="1" eaLnBrk="1" hangingPunct="1"/>
            <a:r>
              <a:rPr lang="en-US" dirty="0" smtClean="0"/>
              <a:t>Family gatherings</a:t>
            </a:r>
          </a:p>
        </p:txBody>
      </p:sp>
      <p:pic>
        <p:nvPicPr>
          <p:cNvPr id="16389" name="Picture 11"/>
          <p:cNvPicPr>
            <a:picLocks noChangeAspect="1" noChangeArrowheads="1"/>
          </p:cNvPicPr>
          <p:nvPr/>
        </p:nvPicPr>
        <p:blipFill>
          <a:blip r:embed="rId3" cstate="print"/>
          <a:srcRect r="59459"/>
          <a:stretch>
            <a:fillRect/>
          </a:stretch>
        </p:blipFill>
        <p:spPr bwMode="auto">
          <a:xfrm>
            <a:off x="6400800" y="3124200"/>
            <a:ext cx="1828800" cy="2492375"/>
          </a:xfrm>
          <a:prstGeom prst="rect">
            <a:avLst/>
          </a:prstGeom>
          <a:noFill/>
          <a:ln w="9525">
            <a:noFill/>
            <a:miter lim="800000"/>
            <a:headEnd/>
            <a:tailEnd/>
          </a:ln>
        </p:spPr>
      </p:pic>
      <p:sp>
        <p:nvSpPr>
          <p:cNvPr id="16390" name="Text Box 1028"/>
          <p:cNvSpPr txBox="1">
            <a:spLocks noChangeArrowheads="1"/>
          </p:cNvSpPr>
          <p:nvPr/>
        </p:nvSpPr>
        <p:spPr bwMode="auto">
          <a:xfrm>
            <a:off x="5799138" y="6523038"/>
            <a:ext cx="2892425" cy="396875"/>
          </a:xfrm>
          <a:prstGeom prst="rect">
            <a:avLst/>
          </a:prstGeom>
          <a:noFill/>
          <a:ln w="76200">
            <a:noFill/>
            <a:miter lim="800000"/>
            <a:headEnd/>
            <a:tailEnd/>
          </a:ln>
        </p:spPr>
        <p:txBody>
          <a:bodyPr wrap="none">
            <a:spAutoFit/>
          </a:bodyPr>
          <a:lstStyle/>
          <a:p>
            <a:pPr algn="l"/>
            <a:r>
              <a:rPr lang="en-US" sz="2000" b="1">
                <a:solidFill>
                  <a:srgbClr val="006600"/>
                </a:solidFill>
              </a:rPr>
              <a:t>AR 600-20, para. 4-14d</a:t>
            </a: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smtClean="0"/>
              <a:t>U.S. Army Inspector General School   </a:t>
            </a:r>
            <a:fld id="{59DC2B30-D206-419E-AB77-9E2ACA7CF01C}" type="slidenum">
              <a:rPr lang="en-US" smtClean="0"/>
              <a:pPr/>
              <a:t>14</a:t>
            </a:fld>
            <a:endParaRPr lang="en-US" smtClean="0"/>
          </a:p>
        </p:txBody>
      </p:sp>
      <p:sp>
        <p:nvSpPr>
          <p:cNvPr id="19459" name="Rectangle 2056"/>
          <p:cNvSpPr>
            <a:spLocks noGrp="1" noChangeArrowheads="1"/>
          </p:cNvSpPr>
          <p:nvPr>
            <p:ph type="title"/>
          </p:nvPr>
        </p:nvSpPr>
        <p:spPr>
          <a:xfrm>
            <a:off x="1011936" y="293243"/>
            <a:ext cx="7086600" cy="1219200"/>
          </a:xfrm>
        </p:spPr>
        <p:txBody>
          <a:bodyPr/>
          <a:lstStyle/>
          <a:p>
            <a:pPr eaLnBrk="1" hangingPunct="1"/>
            <a:r>
              <a:rPr lang="en-US" sz="4000" dirty="0" smtClean="0">
                <a:solidFill>
                  <a:srgbClr val="CB0123"/>
                </a:solidFill>
              </a:rPr>
              <a:t>Gambling</a:t>
            </a:r>
          </a:p>
        </p:txBody>
      </p:sp>
      <p:sp>
        <p:nvSpPr>
          <p:cNvPr id="178185" name="Rectangle 2057"/>
          <p:cNvSpPr>
            <a:spLocks noGrp="1" noChangeArrowheads="1"/>
          </p:cNvSpPr>
          <p:nvPr>
            <p:ph type="body" idx="1"/>
          </p:nvPr>
        </p:nvSpPr>
        <p:spPr/>
        <p:txBody>
          <a:bodyPr/>
          <a:lstStyle/>
          <a:p>
            <a:pPr eaLnBrk="1" hangingPunct="1"/>
            <a:r>
              <a:rPr lang="en-US" dirty="0" smtClean="0"/>
              <a:t>Gambling between officers and enlisted personnel or NCOs and junior enlisted Soldiers is </a:t>
            </a:r>
            <a:r>
              <a:rPr lang="en-US" dirty="0" smtClean="0">
                <a:solidFill>
                  <a:srgbClr val="CB0123"/>
                </a:solidFill>
              </a:rPr>
              <a:t>prohibited</a:t>
            </a:r>
            <a:r>
              <a:rPr lang="en-US" dirty="0" smtClean="0"/>
              <a:t>.</a:t>
            </a:r>
          </a:p>
          <a:p>
            <a:pPr eaLnBrk="1" hangingPunct="1"/>
            <a:r>
              <a:rPr lang="en-US" dirty="0" smtClean="0"/>
              <a:t>There are </a:t>
            </a:r>
            <a:r>
              <a:rPr lang="en-US" dirty="0" smtClean="0">
                <a:solidFill>
                  <a:srgbClr val="CB0123"/>
                </a:solidFill>
              </a:rPr>
              <a:t>no</a:t>
            </a:r>
            <a:r>
              <a:rPr lang="en-US" dirty="0" smtClean="0"/>
              <a:t> exceptions.  </a:t>
            </a:r>
          </a:p>
        </p:txBody>
      </p:sp>
      <p:pic>
        <p:nvPicPr>
          <p:cNvPr id="19461" name="Picture 2058" descr="PH02266J"/>
          <p:cNvPicPr>
            <a:picLocks noChangeAspect="1" noChangeArrowheads="1"/>
          </p:cNvPicPr>
          <p:nvPr/>
        </p:nvPicPr>
        <p:blipFill>
          <a:blip r:embed="rId3" cstate="print"/>
          <a:srcRect/>
          <a:stretch>
            <a:fillRect/>
          </a:stretch>
        </p:blipFill>
        <p:spPr bwMode="auto">
          <a:xfrm>
            <a:off x="987425" y="4302125"/>
            <a:ext cx="3294063" cy="2173288"/>
          </a:xfrm>
          <a:prstGeom prst="rect">
            <a:avLst/>
          </a:prstGeom>
          <a:noFill/>
          <a:ln w="9525">
            <a:noFill/>
            <a:miter lim="800000"/>
            <a:headEnd/>
            <a:tailEnd/>
          </a:ln>
        </p:spPr>
      </p:pic>
      <p:sp>
        <p:nvSpPr>
          <p:cNvPr id="19462" name="Text Box 3076"/>
          <p:cNvSpPr txBox="1">
            <a:spLocks noChangeArrowheads="1"/>
          </p:cNvSpPr>
          <p:nvPr/>
        </p:nvSpPr>
        <p:spPr bwMode="auto">
          <a:xfrm>
            <a:off x="5527675" y="6508750"/>
            <a:ext cx="3187700" cy="396875"/>
          </a:xfrm>
          <a:prstGeom prst="rect">
            <a:avLst/>
          </a:prstGeom>
          <a:noFill/>
          <a:ln w="76200">
            <a:noFill/>
            <a:miter lim="800000"/>
            <a:headEnd/>
            <a:tailEnd/>
          </a:ln>
        </p:spPr>
        <p:txBody>
          <a:bodyPr wrap="none">
            <a:spAutoFit/>
          </a:bodyPr>
          <a:lstStyle/>
          <a:p>
            <a:pPr algn="l"/>
            <a:r>
              <a:rPr lang="en-US" sz="2000" b="1">
                <a:solidFill>
                  <a:srgbClr val="006600"/>
                </a:solidFill>
              </a:rPr>
              <a:t>AR 600-20, para. 4-14c(3)</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1111"/>
          <a:stretch/>
        </p:blipFill>
        <p:spPr>
          <a:xfrm>
            <a:off x="5956301" y="1228439"/>
            <a:ext cx="2656758" cy="2241631"/>
          </a:xfrm>
          <a:prstGeom prst="rect">
            <a:avLst/>
          </a:prstGeom>
        </p:spPr>
      </p:pic>
      <p:sp>
        <p:nvSpPr>
          <p:cNvPr id="20482" name="Footer Placeholder 3"/>
          <p:cNvSpPr>
            <a:spLocks noGrp="1"/>
          </p:cNvSpPr>
          <p:nvPr>
            <p:ph type="ftr" sz="quarter" idx="10"/>
          </p:nvPr>
        </p:nvSpPr>
        <p:spPr>
          <a:noFill/>
        </p:spPr>
        <p:txBody>
          <a:bodyPr/>
          <a:lstStyle/>
          <a:p>
            <a:r>
              <a:rPr lang="en-US" smtClean="0"/>
              <a:t>U.S. Army Inspector General School   </a:t>
            </a:r>
            <a:fld id="{4D4B22C4-2545-4C20-B015-560751A26DAF}" type="slidenum">
              <a:rPr lang="en-US" smtClean="0"/>
              <a:pPr/>
              <a:t>15</a:t>
            </a:fld>
            <a:endParaRPr lang="en-US" smtClean="0"/>
          </a:p>
        </p:txBody>
      </p:sp>
      <p:sp>
        <p:nvSpPr>
          <p:cNvPr id="20483" name="Rectangle 2054"/>
          <p:cNvSpPr>
            <a:spLocks noGrp="1" noChangeArrowheads="1"/>
          </p:cNvSpPr>
          <p:nvPr>
            <p:ph type="title"/>
          </p:nvPr>
        </p:nvSpPr>
        <p:spPr>
          <a:xfrm>
            <a:off x="1012825" y="244475"/>
            <a:ext cx="7086600" cy="1219200"/>
          </a:xfrm>
        </p:spPr>
        <p:txBody>
          <a:bodyPr/>
          <a:lstStyle/>
          <a:p>
            <a:pPr eaLnBrk="1" hangingPunct="1"/>
            <a:r>
              <a:rPr lang="en-US" sz="4000" dirty="0" smtClean="0">
                <a:solidFill>
                  <a:srgbClr val="CB0123"/>
                </a:solidFill>
              </a:rPr>
              <a:t>Other Prohibited Relationships</a:t>
            </a:r>
          </a:p>
        </p:txBody>
      </p:sp>
      <p:sp>
        <p:nvSpPr>
          <p:cNvPr id="20484" name="Rectangle 2052"/>
          <p:cNvSpPr>
            <a:spLocks noChangeArrowheads="1"/>
          </p:cNvSpPr>
          <p:nvPr/>
        </p:nvSpPr>
        <p:spPr bwMode="auto">
          <a:xfrm>
            <a:off x="685800" y="6664325"/>
            <a:ext cx="1905000" cy="488950"/>
          </a:xfrm>
          <a:prstGeom prst="rect">
            <a:avLst/>
          </a:prstGeom>
          <a:noFill/>
          <a:ln w="9525">
            <a:noFill/>
            <a:miter lim="800000"/>
            <a:headEnd/>
            <a:tailEnd/>
          </a:ln>
        </p:spPr>
        <p:txBody>
          <a:bodyPr lIns="90488" tIns="44450" rIns="90488" bIns="44450"/>
          <a:lstStyle/>
          <a:p>
            <a:pPr algn="l" eaLnBrk="0" hangingPunct="0"/>
            <a:endParaRPr lang="en-US">
              <a:latin typeface="Times New Roman" pitchFamily="18" charset="0"/>
            </a:endParaRPr>
          </a:p>
        </p:txBody>
      </p:sp>
      <p:sp>
        <p:nvSpPr>
          <p:cNvPr id="20485" name="Rectangle 2053"/>
          <p:cNvSpPr>
            <a:spLocks noChangeArrowheads="1"/>
          </p:cNvSpPr>
          <p:nvPr/>
        </p:nvSpPr>
        <p:spPr bwMode="auto">
          <a:xfrm>
            <a:off x="3124200" y="6664325"/>
            <a:ext cx="2895600" cy="488950"/>
          </a:xfrm>
          <a:prstGeom prst="rect">
            <a:avLst/>
          </a:prstGeom>
          <a:noFill/>
          <a:ln w="9525">
            <a:noFill/>
            <a:miter lim="800000"/>
            <a:headEnd/>
            <a:tailEnd/>
          </a:ln>
        </p:spPr>
        <p:txBody>
          <a:bodyPr lIns="90488" tIns="44450" rIns="90488" bIns="44450"/>
          <a:lstStyle/>
          <a:p>
            <a:pPr eaLnBrk="0" hangingPunct="0"/>
            <a:endParaRPr lang="en-US">
              <a:latin typeface="Times New Roman" pitchFamily="18" charset="0"/>
            </a:endParaRPr>
          </a:p>
        </p:txBody>
      </p:sp>
      <p:sp>
        <p:nvSpPr>
          <p:cNvPr id="20486" name="Text Box 4100"/>
          <p:cNvSpPr txBox="1">
            <a:spLocks noChangeArrowheads="1"/>
          </p:cNvSpPr>
          <p:nvPr/>
        </p:nvSpPr>
        <p:spPr bwMode="auto">
          <a:xfrm>
            <a:off x="5956300" y="6508750"/>
            <a:ext cx="2736850" cy="396875"/>
          </a:xfrm>
          <a:prstGeom prst="rect">
            <a:avLst/>
          </a:prstGeom>
          <a:noFill/>
          <a:ln w="76200">
            <a:noFill/>
            <a:miter lim="800000"/>
            <a:headEnd/>
            <a:tailEnd/>
          </a:ln>
        </p:spPr>
        <p:txBody>
          <a:bodyPr wrap="none">
            <a:spAutoFit/>
          </a:bodyPr>
          <a:lstStyle/>
          <a:p>
            <a:pPr algn="l"/>
            <a:r>
              <a:rPr lang="en-US" sz="2000" b="1">
                <a:solidFill>
                  <a:srgbClr val="006600"/>
                </a:solidFill>
              </a:rPr>
              <a:t>AR 600-20, para. 4-15</a:t>
            </a:r>
          </a:p>
        </p:txBody>
      </p:sp>
      <p:sp>
        <p:nvSpPr>
          <p:cNvPr id="20487" name="Text Box 4101"/>
          <p:cNvSpPr txBox="1">
            <a:spLocks noChangeArrowheads="1"/>
          </p:cNvSpPr>
          <p:nvPr/>
        </p:nvSpPr>
        <p:spPr bwMode="auto">
          <a:xfrm>
            <a:off x="508000" y="1958975"/>
            <a:ext cx="6445250" cy="1282700"/>
          </a:xfrm>
          <a:prstGeom prst="rect">
            <a:avLst/>
          </a:prstGeom>
          <a:noFill/>
          <a:ln w="76200">
            <a:noFill/>
            <a:miter lim="800000"/>
            <a:headEnd/>
            <a:tailEnd/>
          </a:ln>
        </p:spPr>
        <p:txBody>
          <a:bodyPr>
            <a:spAutoFit/>
          </a:bodyPr>
          <a:lstStyle/>
          <a:p>
            <a:pPr algn="l">
              <a:buFontTx/>
              <a:buChar char="•"/>
            </a:pPr>
            <a:r>
              <a:rPr lang="en-US" sz="2600" b="1" dirty="0"/>
              <a:t> Permanent-party personnel and </a:t>
            </a:r>
          </a:p>
          <a:p>
            <a:pPr algn="l"/>
            <a:r>
              <a:rPr lang="en-US" sz="2600" b="1" dirty="0"/>
              <a:t>  IET trainees -- </a:t>
            </a:r>
            <a:r>
              <a:rPr lang="en-US" sz="2600" b="1" u="sng" dirty="0"/>
              <a:t>not</a:t>
            </a:r>
            <a:r>
              <a:rPr lang="en-US" sz="2600" b="1" dirty="0"/>
              <a:t> required by  </a:t>
            </a:r>
          </a:p>
          <a:p>
            <a:pPr algn="l"/>
            <a:r>
              <a:rPr lang="en-US" sz="2600" b="1" dirty="0"/>
              <a:t>  missions</a:t>
            </a:r>
          </a:p>
        </p:txBody>
      </p:sp>
      <p:sp>
        <p:nvSpPr>
          <p:cNvPr id="20488" name="Text Box 4102"/>
          <p:cNvSpPr txBox="1">
            <a:spLocks noChangeArrowheads="1"/>
          </p:cNvSpPr>
          <p:nvPr/>
        </p:nvSpPr>
        <p:spPr bwMode="auto">
          <a:xfrm>
            <a:off x="500063" y="3483484"/>
            <a:ext cx="8830750" cy="2878138"/>
          </a:xfrm>
          <a:prstGeom prst="rect">
            <a:avLst/>
          </a:prstGeom>
          <a:noFill/>
          <a:ln w="76200">
            <a:noFill/>
            <a:miter lim="800000"/>
            <a:headEnd/>
            <a:tailEnd/>
          </a:ln>
        </p:spPr>
        <p:txBody>
          <a:bodyPr wrap="square">
            <a:spAutoFit/>
          </a:bodyPr>
          <a:lstStyle/>
          <a:p>
            <a:pPr algn="l">
              <a:buFontTx/>
              <a:buChar char="•"/>
            </a:pPr>
            <a:r>
              <a:rPr lang="en-US" sz="2600" b="1" dirty="0"/>
              <a:t> Permanent-party personnel assigned to U.S</a:t>
            </a:r>
            <a:r>
              <a:rPr lang="en-US" sz="2600" b="1" dirty="0" smtClean="0"/>
              <a:t>. Army</a:t>
            </a:r>
            <a:endParaRPr lang="en-US" sz="2600" b="1" dirty="0"/>
          </a:p>
          <a:p>
            <a:pPr algn="l">
              <a:lnSpc>
                <a:spcPct val="90000"/>
              </a:lnSpc>
            </a:pPr>
            <a:r>
              <a:rPr lang="en-US" sz="2600" b="1" dirty="0"/>
              <a:t>  Recruiting Command </a:t>
            </a:r>
            <a:r>
              <a:rPr lang="en-US" sz="2600" b="1" dirty="0" smtClean="0"/>
              <a:t>and . . .  </a:t>
            </a:r>
            <a:endParaRPr lang="en-US" sz="2600" b="1" dirty="0"/>
          </a:p>
          <a:p>
            <a:pPr marL="566738" lvl="1" indent="-109538" algn="l">
              <a:lnSpc>
                <a:spcPct val="120000"/>
              </a:lnSpc>
            </a:pPr>
            <a:r>
              <a:rPr lang="en-US" sz="2600" b="1" dirty="0"/>
              <a:t> - Potential Prospects</a:t>
            </a:r>
          </a:p>
          <a:p>
            <a:pPr marL="566738" lvl="1" indent="-109538" algn="l"/>
            <a:r>
              <a:rPr lang="en-US" sz="2600" b="1" dirty="0"/>
              <a:t> - Applicants</a:t>
            </a:r>
          </a:p>
          <a:p>
            <a:pPr marL="566738" lvl="1" indent="-109538" algn="l"/>
            <a:r>
              <a:rPr lang="en-US" sz="2600" b="1" dirty="0"/>
              <a:t> - Future Soldier Training Program</a:t>
            </a:r>
            <a:r>
              <a:rPr lang="en-US" sz="2600" b="1" dirty="0">
                <a:solidFill>
                  <a:srgbClr val="0033CC"/>
                </a:solidFill>
              </a:rPr>
              <a:t> </a:t>
            </a:r>
            <a:r>
              <a:rPr lang="en-US" sz="2600" b="1" dirty="0"/>
              <a:t>(</a:t>
            </a:r>
            <a:r>
              <a:rPr lang="en-US" b="1" dirty="0"/>
              <a:t>Delayed-Entry Program and Delayed-Training Program)</a:t>
            </a:r>
            <a:endParaRPr lang="en-US" sz="2600" b="1" dirty="0">
              <a:solidFill>
                <a:schemeClr val="folHlink"/>
              </a:solidFill>
            </a:endParaRPr>
          </a:p>
          <a:p>
            <a:pPr algn="l"/>
            <a:r>
              <a:rPr lang="en-US" sz="2600" b="1" dirty="0"/>
              <a:t>   -- if </a:t>
            </a:r>
            <a:r>
              <a:rPr lang="en-US" sz="2600" b="1" u="sng" dirty="0"/>
              <a:t>not</a:t>
            </a:r>
            <a:r>
              <a:rPr lang="en-US" sz="2600" b="1" dirty="0"/>
              <a:t> required by missions</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752600" y="2112963"/>
            <a:ext cx="1828800" cy="4146550"/>
          </a:xfrm>
          <a:prstGeom prst="rect">
            <a:avLst/>
          </a:prstGeom>
          <a:noFill/>
          <a:ln w="9525">
            <a:noFill/>
            <a:miter lim="800000"/>
            <a:headEnd/>
            <a:tailEnd/>
          </a:ln>
        </p:spPr>
        <p:txBody>
          <a:bodyPr wrap="none" anchor="ctr"/>
          <a:lstStyle/>
          <a:p>
            <a:endParaRPr lang="en-US"/>
          </a:p>
        </p:txBody>
      </p:sp>
      <p:sp>
        <p:nvSpPr>
          <p:cNvPr id="22531" name="Rectangle 3"/>
          <p:cNvSpPr>
            <a:spLocks noChangeArrowheads="1"/>
          </p:cNvSpPr>
          <p:nvPr/>
        </p:nvSpPr>
        <p:spPr bwMode="auto">
          <a:xfrm>
            <a:off x="1752600" y="2112963"/>
            <a:ext cx="3733800" cy="4146550"/>
          </a:xfrm>
          <a:prstGeom prst="rect">
            <a:avLst/>
          </a:prstGeom>
          <a:noFill/>
          <a:ln w="9525">
            <a:noFill/>
            <a:miter lim="800000"/>
            <a:headEnd/>
            <a:tailEnd/>
          </a:ln>
        </p:spPr>
        <p:txBody>
          <a:bodyPr wrap="none" anchor="ctr"/>
          <a:lstStyle/>
          <a:p>
            <a:endParaRPr lang="en-US"/>
          </a:p>
        </p:txBody>
      </p:sp>
      <p:sp>
        <p:nvSpPr>
          <p:cNvPr id="22532" name="Rectangle 4"/>
          <p:cNvSpPr>
            <a:spLocks noGrp="1" noChangeArrowheads="1"/>
          </p:cNvSpPr>
          <p:nvPr>
            <p:ph type="ctrTitle"/>
          </p:nvPr>
        </p:nvSpPr>
        <p:spPr>
          <a:xfrm>
            <a:off x="218920" y="406400"/>
            <a:ext cx="8681776" cy="1219200"/>
          </a:xfrm>
        </p:spPr>
        <p:txBody>
          <a:bodyPr/>
          <a:lstStyle/>
          <a:p>
            <a:pPr eaLnBrk="1" hangingPunct="1"/>
            <a:r>
              <a:rPr lang="en-US" sz="3600" dirty="0" smtClean="0">
                <a:solidFill>
                  <a:schemeClr val="tx1"/>
                </a:solidFill>
              </a:rPr>
              <a:t>Sexual </a:t>
            </a:r>
            <a:r>
              <a:rPr lang="en-US" sz="3600" dirty="0">
                <a:solidFill>
                  <a:schemeClr val="tx1"/>
                </a:solidFill>
              </a:rPr>
              <a:t>Orientation </a:t>
            </a:r>
            <a:r>
              <a:rPr lang="en-US" sz="3600" dirty="0" smtClean="0">
                <a:solidFill>
                  <a:schemeClr val="tx1"/>
                </a:solidFill>
              </a:rPr>
              <a:t>/ Transgender</a:t>
            </a:r>
          </a:p>
        </p:txBody>
      </p:sp>
    </p:spTree>
    <p:extLst>
      <p:ext uri="{BB962C8B-B14F-4D97-AF65-F5344CB8AC3E}">
        <p14:creationId xmlns:p14="http://schemas.microsoft.com/office/powerpoint/2010/main" val="2525865775"/>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0"/>
          </p:nvPr>
        </p:nvSpPr>
        <p:spPr>
          <a:noFill/>
        </p:spPr>
        <p:txBody>
          <a:bodyPr/>
          <a:lstStyle/>
          <a:p>
            <a:r>
              <a:rPr lang="en-US" smtClean="0"/>
              <a:t>U.S. Army Inspector General School   </a:t>
            </a:r>
            <a:fld id="{307DDD93-8580-4476-B0A6-F44C52B8FF2F}" type="slidenum">
              <a:rPr lang="en-US" smtClean="0"/>
              <a:pPr/>
              <a:t>17</a:t>
            </a:fld>
            <a:endParaRPr lang="en-US" smtClean="0"/>
          </a:p>
        </p:txBody>
      </p:sp>
      <p:sp>
        <p:nvSpPr>
          <p:cNvPr id="29699" name="Rectangle 2"/>
          <p:cNvSpPr>
            <a:spLocks noGrp="1" noChangeArrowheads="1"/>
          </p:cNvSpPr>
          <p:nvPr>
            <p:ph type="title"/>
          </p:nvPr>
        </p:nvSpPr>
        <p:spPr>
          <a:xfrm>
            <a:off x="1512888" y="244475"/>
            <a:ext cx="7086600" cy="1219200"/>
          </a:xfrm>
        </p:spPr>
        <p:txBody>
          <a:bodyPr/>
          <a:lstStyle/>
          <a:p>
            <a:pPr eaLnBrk="1" hangingPunct="1"/>
            <a:r>
              <a:rPr lang="en-US" sz="4000" dirty="0" smtClean="0">
                <a:solidFill>
                  <a:schemeClr val="tx1"/>
                </a:solidFill>
              </a:rPr>
              <a:t>Sexual Orientation</a:t>
            </a:r>
            <a:r>
              <a:rPr lang="en-US" sz="4000" dirty="0" smtClean="0"/>
              <a:t/>
            </a:r>
            <a:br>
              <a:rPr lang="en-US" sz="4000" dirty="0" smtClean="0"/>
            </a:br>
            <a:r>
              <a:rPr lang="en-US" sz="3600" dirty="0" smtClean="0">
                <a:solidFill>
                  <a:schemeClr val="tx1"/>
                </a:solidFill>
              </a:rPr>
              <a:t>References</a:t>
            </a:r>
          </a:p>
        </p:txBody>
      </p:sp>
      <p:sp>
        <p:nvSpPr>
          <p:cNvPr id="29700" name="Rectangle 3"/>
          <p:cNvSpPr>
            <a:spLocks noGrp="1" noChangeArrowheads="1"/>
          </p:cNvSpPr>
          <p:nvPr>
            <p:ph type="body" sz="half" idx="1"/>
          </p:nvPr>
        </p:nvSpPr>
        <p:spPr>
          <a:xfrm>
            <a:off x="180870" y="1848262"/>
            <a:ext cx="8822453" cy="4979576"/>
          </a:xfrm>
        </p:spPr>
        <p:txBody>
          <a:bodyPr/>
          <a:lstStyle/>
          <a:p>
            <a:pPr eaLnBrk="1" hangingPunct="1"/>
            <a:r>
              <a:rPr lang="en-US" sz="2400" dirty="0" smtClean="0"/>
              <a:t>AR 600-20, Army Command Policy, para 6-2</a:t>
            </a:r>
          </a:p>
          <a:p>
            <a:pPr eaLnBrk="1" hangingPunct="1"/>
            <a:endParaRPr lang="en-US" sz="1200" dirty="0" smtClean="0"/>
          </a:p>
          <a:p>
            <a:pPr eaLnBrk="1" hangingPunct="1"/>
            <a:r>
              <a:rPr lang="en-US" sz="2400" dirty="0" smtClean="0"/>
              <a:t>Department of Defense (DoD) Directive 1020.02E (Diversity Management and Equal Opportunity in the DoD), June 8, 2015.</a:t>
            </a:r>
          </a:p>
          <a:p>
            <a:pPr eaLnBrk="1" hangingPunct="1"/>
            <a:endParaRPr lang="en-US" sz="1200" dirty="0" smtClean="0"/>
          </a:p>
          <a:p>
            <a:pPr eaLnBrk="1" hangingPunct="1"/>
            <a:r>
              <a:rPr lang="en-US" sz="2400" dirty="0" smtClean="0"/>
              <a:t>Army Directive 2015-39 (Inclusion of Sexual Orientation in the Military Equal Opportunity Program), October 14, 2015. </a:t>
            </a:r>
          </a:p>
          <a:p>
            <a:pPr eaLnBrk="1" hangingPunct="1"/>
            <a:endParaRPr lang="en-US" sz="1400" dirty="0" smtClean="0"/>
          </a:p>
          <a:p>
            <a:pPr eaLnBrk="1" hangingPunct="1"/>
            <a:r>
              <a:rPr lang="en-US" sz="2400" dirty="0" smtClean="0"/>
              <a:t>Memorandum Subject: Approval Process for Service members in Same-Sex Marriages who Request Housing Benefits while Assigned to Overseas Locations, November 17, 2015.</a:t>
            </a:r>
          </a:p>
          <a:p>
            <a:pPr marL="0" indent="0" eaLnBrk="1" hangingPunct="1">
              <a:buNone/>
            </a:pPr>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p:txBody>
      </p:sp>
    </p:spTree>
    <p:extLst>
      <p:ext uri="{BB962C8B-B14F-4D97-AF65-F5344CB8AC3E}">
        <p14:creationId xmlns:p14="http://schemas.microsoft.com/office/powerpoint/2010/main" val="3548679662"/>
      </p:ext>
    </p:extLst>
  </p:cSld>
  <p:clrMapOvr>
    <a:masterClrMapping/>
  </p:clrMapOvr>
  <p:transition>
    <p:pull/>
    <p:sndAc>
      <p:end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smtClean="0"/>
              <a:t>U.S. Army Inspector General School   </a:t>
            </a:r>
            <a:fld id="{8A9F6E35-8062-4B95-8DF9-35FE63ADB7DA}" type="slidenum">
              <a:rPr lang="en-US" smtClean="0"/>
              <a:pPr/>
              <a:t>18</a:t>
            </a:fld>
            <a:endParaRPr lang="en-US" smtClean="0"/>
          </a:p>
        </p:txBody>
      </p:sp>
      <p:sp>
        <p:nvSpPr>
          <p:cNvPr id="25603" name="Rectangle 4"/>
          <p:cNvSpPr>
            <a:spLocks noGrp="1" noChangeArrowheads="1"/>
          </p:cNvSpPr>
          <p:nvPr>
            <p:ph type="title"/>
          </p:nvPr>
        </p:nvSpPr>
        <p:spPr>
          <a:xfrm>
            <a:off x="1131888" y="244475"/>
            <a:ext cx="7086600" cy="1219200"/>
          </a:xfrm>
        </p:spPr>
        <p:txBody>
          <a:bodyPr/>
          <a:lstStyle/>
          <a:p>
            <a:pPr eaLnBrk="1" hangingPunct="1"/>
            <a:r>
              <a:rPr lang="en-US" dirty="0" smtClean="0"/>
              <a:t>Sexual Orientation Defined</a:t>
            </a:r>
          </a:p>
        </p:txBody>
      </p:sp>
      <p:sp>
        <p:nvSpPr>
          <p:cNvPr id="25604" name="Rectangle 5"/>
          <p:cNvSpPr>
            <a:spLocks noGrp="1" noChangeArrowheads="1"/>
          </p:cNvSpPr>
          <p:nvPr>
            <p:ph type="body" idx="1"/>
          </p:nvPr>
        </p:nvSpPr>
        <p:spPr>
          <a:xfrm>
            <a:off x="442913" y="1728062"/>
            <a:ext cx="8382000" cy="4777612"/>
          </a:xfrm>
        </p:spPr>
        <p:txBody>
          <a:bodyPr/>
          <a:lstStyle/>
          <a:p>
            <a:r>
              <a:rPr lang="en-US" u="sng" dirty="0" smtClean="0">
                <a:solidFill>
                  <a:srgbClr val="0000FF"/>
                </a:solidFill>
              </a:rPr>
              <a:t>Sexual Orientation</a:t>
            </a:r>
            <a:r>
              <a:rPr lang="en-US" dirty="0" smtClean="0"/>
              <a:t>. An emotional or physical attraction to the same and / or opposite sex (homosexual, heterosexual, bisexual). </a:t>
            </a:r>
          </a:p>
          <a:p>
            <a:endParaRPr lang="en-US" sz="1000" dirty="0" smtClean="0"/>
          </a:p>
          <a:p>
            <a:r>
              <a:rPr lang="en-US" dirty="0" smtClean="0"/>
              <a:t>Complaints may be based on actual or </a:t>
            </a:r>
            <a:r>
              <a:rPr lang="en-US" dirty="0" smtClean="0">
                <a:solidFill>
                  <a:srgbClr val="0000FF"/>
                </a:solidFill>
              </a:rPr>
              <a:t>perceived sexual orientation</a:t>
            </a:r>
            <a:r>
              <a:rPr lang="en-US" dirty="0" smtClean="0"/>
              <a:t>, </a:t>
            </a:r>
            <a:r>
              <a:rPr lang="en-US" i="1" dirty="0" smtClean="0"/>
              <a:t>as well as </a:t>
            </a:r>
            <a:r>
              <a:rPr lang="en-US" i="1" dirty="0" smtClean="0">
                <a:solidFill>
                  <a:srgbClr val="0000FF"/>
                </a:solidFill>
              </a:rPr>
              <a:t>association </a:t>
            </a:r>
            <a:r>
              <a:rPr lang="en-US" i="1" dirty="0" smtClean="0"/>
              <a:t>with an individual or affinity group associated with a particular sexual orientation.</a:t>
            </a:r>
          </a:p>
          <a:p>
            <a:pPr marL="0" indent="0">
              <a:buNone/>
            </a:pPr>
            <a:r>
              <a:rPr lang="en-US" sz="1200" dirty="0" smtClean="0"/>
              <a:t>Reference: Army </a:t>
            </a:r>
            <a:r>
              <a:rPr lang="en-US" sz="1200" dirty="0"/>
              <a:t>Directive 2015-39 (Inclusion of Sexual Orientation in the Military Equal Opportunity Program), dated 14 October 2015.</a:t>
            </a:r>
          </a:p>
          <a:p>
            <a:endParaRPr lang="en-US" dirty="0" smtClean="0"/>
          </a:p>
          <a:p>
            <a:endParaRPr lang="en-US" dirty="0" smtClean="0"/>
          </a:p>
          <a:p>
            <a:pPr eaLnBrk="1" hangingPunct="1">
              <a:spcAft>
                <a:spcPts val="1200"/>
              </a:spcAft>
            </a:pPr>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968677792"/>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539393" y="568050"/>
            <a:ext cx="8229600" cy="1219200"/>
          </a:xfrm>
        </p:spPr>
        <p:txBody>
          <a:bodyPr/>
          <a:lstStyle/>
          <a:p>
            <a:pPr eaLnBrk="1" hangingPunct="1"/>
            <a:r>
              <a:rPr lang="en-US" sz="4000" dirty="0" smtClean="0"/>
              <a:t>Complaints of Sexual </a:t>
            </a:r>
            <a:br>
              <a:rPr lang="en-US" sz="4000" dirty="0" smtClean="0"/>
            </a:br>
            <a:r>
              <a:rPr lang="en-US" sz="4000" dirty="0" smtClean="0"/>
              <a:t>Orientation Discrimination</a:t>
            </a:r>
            <a:r>
              <a:rPr lang="en-US" dirty="0" smtClean="0"/>
              <a:t/>
            </a:r>
            <a:br>
              <a:rPr lang="en-US" dirty="0" smtClean="0"/>
            </a:br>
            <a:endParaRPr lang="en-US" dirty="0" smtClean="0"/>
          </a:p>
        </p:txBody>
      </p:sp>
      <p:sp>
        <p:nvSpPr>
          <p:cNvPr id="26629" name="Content Placeholder 7"/>
          <p:cNvSpPr>
            <a:spLocks noGrp="1"/>
          </p:cNvSpPr>
          <p:nvPr>
            <p:ph sz="quarter" idx="4"/>
          </p:nvPr>
        </p:nvSpPr>
        <p:spPr>
          <a:xfrm>
            <a:off x="370970" y="1887321"/>
            <a:ext cx="8566446" cy="4214812"/>
          </a:xfrm>
        </p:spPr>
        <p:txBody>
          <a:bodyPr/>
          <a:lstStyle/>
          <a:p>
            <a:r>
              <a:rPr lang="en-US" sz="2800" dirty="0" smtClean="0">
                <a:solidFill>
                  <a:srgbClr val="0000FF"/>
                </a:solidFill>
              </a:rPr>
              <a:t>Military Equal Opportunity </a:t>
            </a:r>
            <a:r>
              <a:rPr lang="en-US" sz="2800" dirty="0" smtClean="0"/>
              <a:t>will address complaints of discrimination based on Sexual Orientation.</a:t>
            </a:r>
          </a:p>
          <a:p>
            <a:endParaRPr lang="en-US" sz="1000" dirty="0" smtClean="0"/>
          </a:p>
          <a:p>
            <a:r>
              <a:rPr lang="en-US" sz="2800" dirty="0" smtClean="0"/>
              <a:t>MEO Leader cannot receive formal complaint(s)</a:t>
            </a:r>
          </a:p>
          <a:p>
            <a:pPr marL="0" indent="0">
              <a:buNone/>
            </a:pPr>
            <a:endParaRPr lang="en-US" sz="1000" dirty="0" smtClean="0"/>
          </a:p>
          <a:p>
            <a:r>
              <a:rPr lang="en-US" sz="2800" dirty="0" smtClean="0">
                <a:solidFill>
                  <a:srgbClr val="0000FF"/>
                </a:solidFill>
              </a:rPr>
              <a:t>Not IG Appropriate </a:t>
            </a:r>
            <a:r>
              <a:rPr lang="en-US" sz="2800" dirty="0" smtClean="0"/>
              <a:t>(with exception) </a:t>
            </a:r>
            <a:endParaRPr lang="en-US" sz="2800" b="0" dirty="0" smtClean="0"/>
          </a:p>
          <a:p>
            <a:pPr marL="0" indent="0">
              <a:buNone/>
            </a:pPr>
            <a:endParaRPr lang="en-US" sz="2800" b="0" dirty="0" smtClean="0"/>
          </a:p>
          <a:p>
            <a:pPr marL="0" indent="0">
              <a:buNone/>
            </a:pPr>
            <a:r>
              <a:rPr lang="en-US" sz="1400" dirty="0" smtClean="0"/>
              <a:t>References: </a:t>
            </a:r>
            <a:r>
              <a:rPr lang="en-US" sz="1400" dirty="0" err="1" smtClean="0"/>
              <a:t>DoDI</a:t>
            </a:r>
            <a:r>
              <a:rPr lang="en-US" sz="1400" dirty="0" smtClean="0"/>
              <a:t> 1020.02E, SUBJECT</a:t>
            </a:r>
            <a:r>
              <a:rPr lang="en-US" sz="1400" dirty="0"/>
              <a:t>: Diversity Management and Equal Opportunity in the </a:t>
            </a:r>
            <a:r>
              <a:rPr lang="en-US" sz="1400" dirty="0" smtClean="0"/>
              <a:t>DoD, dated June 8, 2015</a:t>
            </a:r>
          </a:p>
          <a:p>
            <a:pPr marL="0" indent="0">
              <a:buNone/>
            </a:pPr>
            <a:r>
              <a:rPr lang="en-US" sz="1400" dirty="0" smtClean="0"/>
              <a:t>Army Directive 2015-39 (Inclusion of Sexual Orientation in the Military Equal Opportunity Program), dated 14 October 2015.</a:t>
            </a:r>
          </a:p>
          <a:p>
            <a:pPr marL="0" indent="0">
              <a:buNone/>
            </a:pPr>
            <a:r>
              <a:rPr lang="en-US" sz="1400" dirty="0" smtClean="0"/>
              <a:t>AR 600-20, para 6-2</a:t>
            </a:r>
          </a:p>
          <a:p>
            <a:pPr marL="0" indent="0">
              <a:buNone/>
            </a:pPr>
            <a:r>
              <a:rPr lang="en-US" sz="1400" dirty="0"/>
              <a:t>	</a:t>
            </a:r>
            <a:endParaRPr lang="en-US" sz="1400" dirty="0" smtClean="0"/>
          </a:p>
        </p:txBody>
      </p:sp>
      <p:sp>
        <p:nvSpPr>
          <p:cNvPr id="26630" name="Footer Placeholder 3"/>
          <p:cNvSpPr>
            <a:spLocks noGrp="1"/>
          </p:cNvSpPr>
          <p:nvPr>
            <p:ph type="ftr" sz="quarter" idx="10"/>
          </p:nvPr>
        </p:nvSpPr>
        <p:spPr>
          <a:noFill/>
        </p:spPr>
        <p:txBody>
          <a:bodyPr/>
          <a:lstStyle/>
          <a:p>
            <a:r>
              <a:rPr lang="en-US" smtClean="0"/>
              <a:t>U.S. Army Inspector General School   </a:t>
            </a:r>
            <a:fld id="{5298C62D-7C7F-44A0-807F-9F3CF7E5F49E}" type="slidenum">
              <a:rPr lang="en-US" smtClean="0"/>
              <a:pPr/>
              <a:t>19</a:t>
            </a:fld>
            <a:endParaRPr lang="en-US" smtClean="0"/>
          </a:p>
        </p:txBody>
      </p:sp>
      <p:grpSp>
        <p:nvGrpSpPr>
          <p:cNvPr id="12" name="Group 11"/>
          <p:cNvGrpSpPr/>
          <p:nvPr/>
        </p:nvGrpSpPr>
        <p:grpSpPr>
          <a:xfrm>
            <a:off x="7870394" y="568050"/>
            <a:ext cx="1052513" cy="903288"/>
            <a:chOff x="7543799" y="925512"/>
            <a:chExt cx="1052513" cy="903288"/>
          </a:xfrm>
        </p:grpSpPr>
        <p:sp>
          <p:nvSpPr>
            <p:cNvPr id="13"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4"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r>
                <a:rPr lang="en-US" altLang="en-US" sz="1100" dirty="0">
                  <a:cs typeface="Arial" panose="020B0604020202020204" pitchFamily="34" charset="0"/>
                </a:rPr>
                <a:t>2</a:t>
              </a:r>
            </a:p>
          </p:txBody>
        </p:sp>
      </p:grpSp>
    </p:spTree>
    <p:extLst>
      <p:ext uri="{BB962C8B-B14F-4D97-AF65-F5344CB8AC3E}">
        <p14:creationId xmlns:p14="http://schemas.microsoft.com/office/powerpoint/2010/main" val="955191187"/>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p:spPr>
        <p:txBody>
          <a:bodyPr/>
          <a:lstStyle/>
          <a:p>
            <a:r>
              <a:rPr lang="en-US" smtClean="0"/>
              <a:t>U.S. Army Inspector General School   </a:t>
            </a:r>
            <a:fld id="{734BCE29-2926-4D00-95A5-A1D6A7B89695}" type="slidenum">
              <a:rPr lang="en-US" smtClean="0"/>
              <a:pPr/>
              <a:t>2</a:t>
            </a:fld>
            <a:endParaRPr lang="en-US" smtClean="0"/>
          </a:p>
        </p:txBody>
      </p:sp>
      <p:sp>
        <p:nvSpPr>
          <p:cNvPr id="8195" name="Rectangle 2"/>
          <p:cNvSpPr>
            <a:spLocks noGrp="1" noChangeArrowheads="1"/>
          </p:cNvSpPr>
          <p:nvPr>
            <p:ph type="title"/>
          </p:nvPr>
        </p:nvSpPr>
        <p:spPr>
          <a:xfrm>
            <a:off x="1009079" y="244475"/>
            <a:ext cx="7086600" cy="1219200"/>
          </a:xfrm>
        </p:spPr>
        <p:txBody>
          <a:bodyPr/>
          <a:lstStyle/>
          <a:p>
            <a:pPr eaLnBrk="1" hangingPunct="1"/>
            <a:r>
              <a:rPr lang="en-US" dirty="0" smtClean="0"/>
              <a:t>IG Issues - Why?</a:t>
            </a:r>
          </a:p>
        </p:txBody>
      </p:sp>
      <p:sp>
        <p:nvSpPr>
          <p:cNvPr id="557059" name="Rectangle 3"/>
          <p:cNvSpPr>
            <a:spLocks noGrp="1" noChangeArrowheads="1"/>
          </p:cNvSpPr>
          <p:nvPr>
            <p:ph type="body" idx="1"/>
          </p:nvPr>
        </p:nvSpPr>
        <p:spPr>
          <a:xfrm>
            <a:off x="449263" y="2049108"/>
            <a:ext cx="8466137" cy="4505325"/>
          </a:xfrm>
        </p:spPr>
        <p:txBody>
          <a:bodyPr/>
          <a:lstStyle/>
          <a:p>
            <a:pPr eaLnBrk="1" hangingPunct="1"/>
            <a:r>
              <a:rPr lang="en-US" sz="2400" dirty="0" smtClean="0"/>
              <a:t>Issues that are </a:t>
            </a:r>
            <a:r>
              <a:rPr lang="en-US" sz="2400" dirty="0" smtClean="0">
                <a:solidFill>
                  <a:srgbClr val="0000FF"/>
                </a:solidFill>
              </a:rPr>
              <a:t>highly sensitive </a:t>
            </a:r>
            <a:r>
              <a:rPr lang="en-US" sz="2400" dirty="0" smtClean="0"/>
              <a:t>in nature</a:t>
            </a:r>
          </a:p>
          <a:p>
            <a:pPr eaLnBrk="1" hangingPunct="1"/>
            <a:r>
              <a:rPr lang="en-US" sz="2400" dirty="0" smtClean="0">
                <a:solidFill>
                  <a:srgbClr val="0000FF"/>
                </a:solidFill>
              </a:rPr>
              <a:t>IGs often receive IGARs relating to these &amp; new topics</a:t>
            </a:r>
          </a:p>
          <a:p>
            <a:pPr eaLnBrk="1" hangingPunct="1"/>
            <a:r>
              <a:rPr lang="en-US" sz="2400" dirty="0"/>
              <a:t>Commander's responsibility -- </a:t>
            </a:r>
            <a:r>
              <a:rPr lang="en-US" sz="2400" dirty="0" smtClean="0"/>
              <a:t>primarily</a:t>
            </a:r>
          </a:p>
          <a:p>
            <a:pPr eaLnBrk="1" hangingPunct="1"/>
            <a:r>
              <a:rPr lang="en-US" sz="2400" dirty="0" smtClean="0"/>
              <a:t>IGs must know </a:t>
            </a:r>
            <a:r>
              <a:rPr lang="en-US" sz="2400" dirty="0" smtClean="0">
                <a:solidFill>
                  <a:srgbClr val="0000FF"/>
                </a:solidFill>
              </a:rPr>
              <a:t>how to react expeditiously </a:t>
            </a:r>
            <a:r>
              <a:rPr lang="en-US" sz="2400" dirty="0" smtClean="0"/>
              <a:t>and properly when faced with these issues</a:t>
            </a:r>
          </a:p>
          <a:p>
            <a:pPr eaLnBrk="1" hangingPunct="1"/>
            <a:r>
              <a:rPr lang="en-US" sz="2400" i="1" dirty="0" smtClean="0">
                <a:solidFill>
                  <a:srgbClr val="FF0000"/>
                </a:solidFill>
              </a:rPr>
              <a:t>Immediate IG knowledge strengthens IG credibility </a:t>
            </a:r>
            <a:r>
              <a:rPr lang="en-US" sz="2400" dirty="0" smtClean="0"/>
              <a:t>and gives complainants assurance that the IG can help</a:t>
            </a:r>
          </a:p>
          <a:p>
            <a:pPr eaLnBrk="1" hangingPunct="1"/>
            <a:r>
              <a:rPr lang="en-US" sz="2400" dirty="0" smtClean="0">
                <a:solidFill>
                  <a:srgbClr val="0000FF"/>
                </a:solidFill>
              </a:rPr>
              <a:t>These matters must not catch IGs by surprise</a:t>
            </a:r>
          </a:p>
        </p:txBody>
      </p:sp>
      <p:sp>
        <p:nvSpPr>
          <p:cNvPr id="3" name="Rectangle 2"/>
          <p:cNvSpPr/>
          <p:nvPr/>
        </p:nvSpPr>
        <p:spPr>
          <a:xfrm>
            <a:off x="1199430" y="5914353"/>
            <a:ext cx="6084892" cy="640080"/>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DROIT ET AVANT!</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7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70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70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70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70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7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752600" y="2112963"/>
            <a:ext cx="1828800" cy="4146550"/>
          </a:xfrm>
          <a:prstGeom prst="rect">
            <a:avLst/>
          </a:prstGeom>
          <a:noFill/>
          <a:ln w="9525">
            <a:noFill/>
            <a:miter lim="800000"/>
            <a:headEnd/>
            <a:tailEnd/>
          </a:ln>
        </p:spPr>
        <p:txBody>
          <a:bodyPr wrap="none" anchor="ctr"/>
          <a:lstStyle/>
          <a:p>
            <a:endParaRPr lang="en-US"/>
          </a:p>
        </p:txBody>
      </p:sp>
      <p:sp>
        <p:nvSpPr>
          <p:cNvPr id="22531" name="Rectangle 3"/>
          <p:cNvSpPr>
            <a:spLocks noChangeArrowheads="1"/>
          </p:cNvSpPr>
          <p:nvPr/>
        </p:nvSpPr>
        <p:spPr bwMode="auto">
          <a:xfrm>
            <a:off x="1752600" y="2112963"/>
            <a:ext cx="3733800" cy="4146550"/>
          </a:xfrm>
          <a:prstGeom prst="rect">
            <a:avLst/>
          </a:prstGeom>
          <a:noFill/>
          <a:ln w="9525">
            <a:noFill/>
            <a:miter lim="800000"/>
            <a:headEnd/>
            <a:tailEnd/>
          </a:ln>
        </p:spPr>
        <p:txBody>
          <a:bodyPr wrap="none" anchor="ctr"/>
          <a:lstStyle/>
          <a:p>
            <a:endParaRPr lang="en-US"/>
          </a:p>
        </p:txBody>
      </p:sp>
      <p:sp>
        <p:nvSpPr>
          <p:cNvPr id="22532" name="Rectangle 4"/>
          <p:cNvSpPr>
            <a:spLocks noGrp="1" noChangeArrowheads="1"/>
          </p:cNvSpPr>
          <p:nvPr>
            <p:ph type="ctrTitle"/>
          </p:nvPr>
        </p:nvSpPr>
        <p:spPr>
          <a:xfrm>
            <a:off x="218920" y="406400"/>
            <a:ext cx="8681776" cy="1219200"/>
          </a:xfrm>
        </p:spPr>
        <p:txBody>
          <a:bodyPr/>
          <a:lstStyle/>
          <a:p>
            <a:pPr eaLnBrk="1" hangingPunct="1"/>
            <a:r>
              <a:rPr lang="en-US" sz="3600" dirty="0" smtClean="0">
                <a:solidFill>
                  <a:schemeClr val="tx1"/>
                </a:solidFill>
              </a:rPr>
              <a:t>Transgender</a:t>
            </a:r>
          </a:p>
        </p:txBody>
      </p:sp>
    </p:spTree>
    <p:extLst>
      <p:ext uri="{BB962C8B-B14F-4D97-AF65-F5344CB8AC3E}">
        <p14:creationId xmlns:p14="http://schemas.microsoft.com/office/powerpoint/2010/main" val="3300894874"/>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377" y="244475"/>
            <a:ext cx="7086600" cy="1219200"/>
          </a:xfrm>
        </p:spPr>
        <p:txBody>
          <a:bodyPr/>
          <a:lstStyle/>
          <a:p>
            <a:r>
              <a:rPr lang="en-US" dirty="0" smtClean="0">
                <a:solidFill>
                  <a:schemeClr val="tx1"/>
                </a:solidFill>
              </a:rPr>
              <a:t>Transgender </a:t>
            </a:r>
            <a:r>
              <a:rPr lang="en-US" dirty="0" smtClean="0"/>
              <a:t>References</a:t>
            </a:r>
            <a:endParaRPr lang="en-US" dirty="0"/>
          </a:p>
        </p:txBody>
      </p:sp>
      <p:sp>
        <p:nvSpPr>
          <p:cNvPr id="3" name="Content Placeholder 2"/>
          <p:cNvSpPr>
            <a:spLocks noGrp="1"/>
          </p:cNvSpPr>
          <p:nvPr>
            <p:ph idx="1"/>
          </p:nvPr>
        </p:nvSpPr>
        <p:spPr>
          <a:xfrm>
            <a:off x="79953" y="1725151"/>
            <a:ext cx="8984974" cy="5592199"/>
          </a:xfrm>
        </p:spPr>
        <p:txBody>
          <a:bodyPr/>
          <a:lstStyle/>
          <a:p>
            <a:pPr marL="285750" indent="-28575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AR 600-20, </a:t>
            </a:r>
            <a:r>
              <a:rPr lang="en-US" sz="1600" u="sng" dirty="0" smtClean="0">
                <a:solidFill>
                  <a:prstClr val="black"/>
                </a:solidFill>
                <a:latin typeface="Arial" panose="020B0604020202020204" pitchFamily="34" charset="0"/>
                <a:cs typeface="Arial" panose="020B0604020202020204" pitchFamily="34" charset="0"/>
              </a:rPr>
              <a:t>Army Command Policy</a:t>
            </a:r>
            <a:r>
              <a:rPr lang="en-US" sz="1600" dirty="0" smtClean="0">
                <a:solidFill>
                  <a:prstClr val="black"/>
                </a:solidFill>
                <a:latin typeface="Arial" panose="020B0604020202020204" pitchFamily="34" charset="0"/>
                <a:cs typeface="Arial" panose="020B0604020202020204" pitchFamily="34" charset="0"/>
              </a:rPr>
              <a:t>, para 6-2</a:t>
            </a:r>
          </a:p>
          <a:p>
            <a:pPr marL="285750" indent="-285750">
              <a:buFont typeface="Arial" panose="020B0604020202020204" pitchFamily="34" charset="0"/>
              <a:buChar char="•"/>
            </a:pPr>
            <a:endParaRPr lang="en-US" sz="10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Army Directive 2021-22: Army </a:t>
            </a:r>
            <a:r>
              <a:rPr lang="en-US" sz="1600" dirty="0" smtClean="0">
                <a:solidFill>
                  <a:prstClr val="black"/>
                </a:solidFill>
                <a:latin typeface="Arial" panose="020B0604020202020204" pitchFamily="34" charset="0"/>
                <a:cs typeface="Arial" panose="020B0604020202020204" pitchFamily="34" charset="0"/>
              </a:rPr>
              <a:t>Service by Transgender Persons and Persons With Gender Dysphoria, 22 June 2021</a:t>
            </a:r>
            <a:endParaRPr lang="en-US" sz="1600" dirty="0">
              <a:solidFill>
                <a:prstClr val="black"/>
              </a:solidFill>
              <a:latin typeface="Arial" panose="020B0604020202020204" pitchFamily="34" charset="0"/>
              <a:cs typeface="Arial" panose="020B0604020202020204" pitchFamily="34" charset="0"/>
            </a:endParaRPr>
          </a:p>
          <a:p>
            <a:pPr marL="0" indent="0">
              <a:buNone/>
            </a:pPr>
            <a:endParaRPr lang="en-US" sz="10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DoD </a:t>
            </a:r>
            <a:r>
              <a:rPr lang="en-US" sz="1600" dirty="0">
                <a:solidFill>
                  <a:prstClr val="black"/>
                </a:solidFill>
                <a:latin typeface="Arial" panose="020B0604020202020204" pitchFamily="34" charset="0"/>
                <a:cs typeface="Arial" panose="020B0604020202020204" pitchFamily="34" charset="0"/>
              </a:rPr>
              <a:t>Instruction 6130.03: Medical Standards for Appointment, Enlistment, or Induction into the Military </a:t>
            </a:r>
            <a:r>
              <a:rPr lang="en-US" sz="1600" dirty="0" smtClean="0">
                <a:solidFill>
                  <a:prstClr val="black"/>
                </a:solidFill>
                <a:latin typeface="Arial" panose="020B0604020202020204" pitchFamily="34" charset="0"/>
                <a:cs typeface="Arial" panose="020B0604020202020204" pitchFamily="34" charset="0"/>
              </a:rPr>
              <a:t>Services, 30 April 2021</a:t>
            </a:r>
            <a:endParaRPr lang="en-US" sz="10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0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DOD Instruction 1300.28: Military Service by Transgender Persons and Person with Gender Dysphoria, 30 April 2021 </a:t>
            </a:r>
          </a:p>
          <a:p>
            <a:pPr marL="285750" indent="-285750">
              <a:buFont typeface="Arial" panose="020B0604020202020204" pitchFamily="34" charset="0"/>
              <a:buChar char="•"/>
            </a:pPr>
            <a:endParaRPr lang="en-US" sz="10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SECDEF MEMO: Military Service by Transgender Persons and Persons with Gender Dysphoria, 29 January </a:t>
            </a:r>
            <a:r>
              <a:rPr lang="en-US" sz="1600" dirty="0" smtClean="0">
                <a:solidFill>
                  <a:prstClr val="black"/>
                </a:solidFill>
                <a:latin typeface="Arial" panose="020B0604020202020204" pitchFamily="34" charset="0"/>
                <a:cs typeface="Arial" panose="020B0604020202020204" pitchFamily="34" charset="0"/>
              </a:rPr>
              <a:t>2021</a:t>
            </a:r>
            <a:endParaRPr lang="en-US" sz="10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0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Executive Order </a:t>
            </a:r>
            <a:r>
              <a:rPr lang="en-US" sz="1600" dirty="0" smtClean="0">
                <a:latin typeface="Arial" panose="020B0604020202020204" pitchFamily="34" charset="0"/>
                <a:cs typeface="Arial" panose="020B0604020202020204" pitchFamily="34" charset="0"/>
              </a:rPr>
              <a:t>029-17: </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Implementation </a:t>
            </a:r>
            <a:r>
              <a:rPr lang="en-US" sz="1600" dirty="0">
                <a:latin typeface="Arial" panose="020B0604020202020204" pitchFamily="34" charset="0"/>
                <a:cs typeface="Arial" panose="020B0604020202020204" pitchFamily="34" charset="0"/>
              </a:rPr>
              <a:t>of Army Policy on Military Service of Transgender </a:t>
            </a:r>
            <a:r>
              <a:rPr lang="en-US" sz="1600" dirty="0" smtClean="0">
                <a:latin typeface="Arial" panose="020B0604020202020204" pitchFamily="34" charset="0"/>
                <a:cs typeface="Arial" panose="020B0604020202020204" pitchFamily="34" charset="0"/>
              </a:rPr>
              <a:t>Soldiers, </a:t>
            </a:r>
            <a:r>
              <a:rPr lang="en-US" sz="1600" dirty="0">
                <a:latin typeface="Arial" panose="020B0604020202020204" pitchFamily="34" charset="0"/>
                <a:cs typeface="Arial" panose="020B0604020202020204" pitchFamily="34" charset="0"/>
              </a:rPr>
              <a:t>3 November 2016</a:t>
            </a:r>
          </a:p>
          <a:p>
            <a:pPr marL="285750"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latin typeface="Arial" panose="020B0604020202020204" pitchFamily="34" charset="0"/>
                <a:cs typeface="Arial" panose="020B0604020202020204" pitchFamily="34" charset="0"/>
              </a:rPr>
              <a:t>DoD</a:t>
            </a:r>
            <a:r>
              <a:rPr lang="en-US" sz="1600" dirty="0">
                <a:latin typeface="Arial" panose="020B0604020202020204" pitchFamily="34" charset="0"/>
                <a:cs typeface="Arial" panose="020B0604020202020204" pitchFamily="34" charset="0"/>
              </a:rPr>
              <a:t>, Transgender Service in the U.S. Military, An Implementation Handbook, 30 September 2016 </a:t>
            </a:r>
          </a:p>
          <a:p>
            <a:endParaRPr lang="en-US" sz="1600" dirty="0"/>
          </a:p>
        </p:txBody>
      </p:sp>
      <p:sp>
        <p:nvSpPr>
          <p:cNvPr id="4" name="Footer Placeholder 3"/>
          <p:cNvSpPr>
            <a:spLocks noGrp="1"/>
          </p:cNvSpPr>
          <p:nvPr>
            <p:ph type="ftr" sz="quarter" idx="10"/>
          </p:nvPr>
        </p:nvSpPr>
        <p:spPr/>
        <p:txBody>
          <a:bodyPr/>
          <a:lstStyle/>
          <a:p>
            <a:pPr>
              <a:defRPr/>
            </a:pPr>
            <a:r>
              <a:rPr lang="en-US" smtClean="0"/>
              <a:t>U.S. Army Inspector General School   </a:t>
            </a:r>
            <a:fld id="{E3618442-9BA8-4894-A9EB-6CE8101FFA4D}" type="slidenum">
              <a:rPr lang="en-US" smtClean="0"/>
              <a:pPr>
                <a:defRPr/>
              </a:pPr>
              <a:t>21</a:t>
            </a:fld>
            <a:endParaRPr lang="en-US"/>
          </a:p>
        </p:txBody>
      </p:sp>
    </p:spTree>
    <p:extLst>
      <p:ext uri="{BB962C8B-B14F-4D97-AF65-F5344CB8AC3E}">
        <p14:creationId xmlns:p14="http://schemas.microsoft.com/office/powerpoint/2010/main" val="1368182603"/>
      </p:ext>
    </p:extLst>
  </p:cSld>
  <p:clrMapOvr>
    <a:masterClrMapping/>
  </p:clrMapOvr>
  <p:transition>
    <p:pull/>
    <p:sndAc>
      <p:end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232" y="242934"/>
            <a:ext cx="7086600" cy="1219200"/>
          </a:xfrm>
        </p:spPr>
        <p:txBody>
          <a:bodyPr/>
          <a:lstStyle/>
          <a:p>
            <a:r>
              <a:rPr lang="en-US" dirty="0" smtClean="0"/>
              <a:t>Terms</a:t>
            </a:r>
            <a:endParaRPr lang="en-US" dirty="0"/>
          </a:p>
        </p:txBody>
      </p:sp>
      <p:sp>
        <p:nvSpPr>
          <p:cNvPr id="4" name="Footer Placeholder 3"/>
          <p:cNvSpPr>
            <a:spLocks noGrp="1"/>
          </p:cNvSpPr>
          <p:nvPr>
            <p:ph type="ftr" sz="quarter" idx="10"/>
          </p:nvPr>
        </p:nvSpPr>
        <p:spPr/>
        <p:txBody>
          <a:bodyPr/>
          <a:lstStyle/>
          <a:p>
            <a:pPr>
              <a:defRPr/>
            </a:pPr>
            <a:r>
              <a:rPr lang="en-US" smtClean="0"/>
              <a:t>U.S. Army Inspector General School   </a:t>
            </a:r>
            <a:fld id="{E3618442-9BA8-4894-A9EB-6CE8101FFA4D}" type="slidenum">
              <a:rPr lang="en-US" smtClean="0"/>
              <a:pPr>
                <a:defRPr/>
              </a:pPr>
              <a:t>22</a:t>
            </a:fld>
            <a:endParaRPr lang="en-US"/>
          </a:p>
        </p:txBody>
      </p:sp>
      <p:sp>
        <p:nvSpPr>
          <p:cNvPr id="5" name="Rectangle 4"/>
          <p:cNvSpPr/>
          <p:nvPr/>
        </p:nvSpPr>
        <p:spPr>
          <a:xfrm>
            <a:off x="344916" y="1606550"/>
            <a:ext cx="8487934" cy="4862870"/>
          </a:xfrm>
          <a:prstGeom prst="rect">
            <a:avLst/>
          </a:prstGeom>
        </p:spPr>
        <p:txBody>
          <a:bodyPr wrap="square">
            <a:spAutoFit/>
          </a:bodyPr>
          <a:lstStyle/>
          <a:p>
            <a:pPr marL="285750" indent="-285750" algn="l">
              <a:spcAft>
                <a:spcPts val="1200"/>
              </a:spcAft>
              <a:buFont typeface="Arial" panose="020B0604020202020204" pitchFamily="34" charset="0"/>
              <a:buChar char="•"/>
            </a:pPr>
            <a:r>
              <a:rPr lang="en-US" sz="2000" b="1" dirty="0" smtClean="0">
                <a:latin typeface="Arial" panose="020B0604020202020204" pitchFamily="34" charset="0"/>
                <a:ea typeface="Calibri" panose="020F0502020204030204" pitchFamily="34" charset="0"/>
                <a:cs typeface="Arial" panose="020B0604020202020204" pitchFamily="34" charset="0"/>
              </a:rPr>
              <a:t>Gender Identity</a:t>
            </a:r>
            <a:r>
              <a:rPr lang="en-US" sz="2000" dirty="0">
                <a:latin typeface="Arial" panose="020B0604020202020204" pitchFamily="34" charset="0"/>
                <a:ea typeface="Calibri" panose="020F0502020204030204" pitchFamily="34" charset="0"/>
                <a:cs typeface="Arial" panose="020B0604020202020204" pitchFamily="34" charset="0"/>
              </a:rPr>
              <a:t>:</a:t>
            </a:r>
            <a:r>
              <a:rPr lang="en-US" sz="2000" b="1" dirty="0" smtClean="0">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An individual’s internal or personal sense of gender, which may or may not match the individual’s biological sex.</a:t>
            </a:r>
          </a:p>
          <a:p>
            <a:pPr marL="285750" indent="-285750" algn="l">
              <a:spcAft>
                <a:spcPts val="1200"/>
              </a:spcAft>
              <a:buFont typeface="Arial" panose="020B0604020202020204" pitchFamily="34" charset="0"/>
              <a:buChar char="•"/>
            </a:pPr>
            <a:r>
              <a:rPr lang="en-US" sz="2000" b="1" dirty="0" smtClean="0">
                <a:latin typeface="Arial" panose="020B0604020202020204" pitchFamily="34" charset="0"/>
                <a:ea typeface="Calibri" panose="020F0502020204030204" pitchFamily="34" charset="0"/>
                <a:cs typeface="Arial" panose="020B0604020202020204" pitchFamily="34" charset="0"/>
              </a:rPr>
              <a:t>Self-Identified Gender</a:t>
            </a:r>
            <a:r>
              <a:rPr lang="en-US" sz="2000" dirty="0">
                <a:latin typeface="Arial" panose="020B0604020202020204" pitchFamily="34" charset="0"/>
                <a:ea typeface="Calibri" panose="020F0502020204030204" pitchFamily="34" charset="0"/>
                <a:cs typeface="Arial" panose="020B0604020202020204" pitchFamily="34" charset="0"/>
              </a:rPr>
              <a:t>:</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The gender with which an individual identifies.</a:t>
            </a:r>
          </a:p>
          <a:p>
            <a:pPr marL="285750" indent="-285750" algn="l">
              <a:spcAft>
                <a:spcPts val="1200"/>
              </a:spcAft>
              <a:buFont typeface="Arial" panose="020B0604020202020204" pitchFamily="34" charset="0"/>
              <a:buChar char="•"/>
            </a:pPr>
            <a:r>
              <a:rPr lang="en-US" sz="2000" b="1" dirty="0" smtClean="0">
                <a:latin typeface="Arial" panose="020B0604020202020204" pitchFamily="34" charset="0"/>
                <a:ea typeface="Calibri" panose="020F0502020204030204" pitchFamily="34" charset="0"/>
                <a:cs typeface="Arial" panose="020B0604020202020204" pitchFamily="34" charset="0"/>
              </a:rPr>
              <a:t>Biological Sex</a:t>
            </a:r>
            <a:r>
              <a:rPr lang="en-US" sz="2000" dirty="0">
                <a:latin typeface="Arial" panose="020B0604020202020204" pitchFamily="34" charset="0"/>
                <a:ea typeface="Calibri" panose="020F0502020204030204" pitchFamily="34" charset="0"/>
                <a:cs typeface="Arial" panose="020B0604020202020204" pitchFamily="34" charset="0"/>
              </a:rPr>
              <a:t>:</a:t>
            </a:r>
            <a:r>
              <a:rPr lang="en-US" sz="2000" b="1" dirty="0" smtClean="0">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A person’s biological status as male or female based on chromosomes, gonads, hormones, and genitals</a:t>
            </a:r>
            <a:r>
              <a:rPr lang="en-US" sz="2000" dirty="0" smtClean="0">
                <a:latin typeface="Arial" panose="020B0604020202020204" pitchFamily="34" charset="0"/>
                <a:ea typeface="Calibri" panose="020F0502020204030204" pitchFamily="34" charset="0"/>
                <a:cs typeface="Arial" panose="020B0604020202020204" pitchFamily="34" charset="0"/>
              </a:rPr>
              <a:t>.</a:t>
            </a:r>
          </a:p>
          <a:p>
            <a:pPr marL="285750" indent="-285750" algn="l">
              <a:spcAft>
                <a:spcPts val="1200"/>
              </a:spcAft>
              <a:buFont typeface="Arial" panose="020B0604020202020204" pitchFamily="34" charset="0"/>
              <a:buChar char="•"/>
            </a:pPr>
            <a:r>
              <a:rPr lang="en-US" sz="2000" b="1" dirty="0" smtClean="0">
                <a:latin typeface="Arial" panose="020B0604020202020204" pitchFamily="34" charset="0"/>
                <a:ea typeface="Calibri" panose="020F0502020204030204" pitchFamily="34" charset="0"/>
                <a:cs typeface="Arial" panose="020B0604020202020204" pitchFamily="34" charset="0"/>
              </a:rPr>
              <a:t>Transgender</a:t>
            </a:r>
            <a:r>
              <a:rPr lang="en-US" sz="2000" dirty="0">
                <a:latin typeface="Arial" panose="020B0604020202020204" pitchFamily="34" charset="0"/>
                <a:ea typeface="Calibri" panose="020F0502020204030204" pitchFamily="34" charset="0"/>
                <a:cs typeface="Arial" panose="020B0604020202020204" pitchFamily="34" charset="0"/>
              </a:rPr>
              <a:t>:</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Individuals who identify with a gender that differs from their biological sex</a:t>
            </a:r>
            <a:r>
              <a:rPr lang="en-US" sz="2000" dirty="0" smtClean="0">
                <a:latin typeface="Arial" panose="020B0604020202020204" pitchFamily="34" charset="0"/>
                <a:ea typeface="Calibri" panose="020F0502020204030204" pitchFamily="34" charset="0"/>
                <a:cs typeface="Arial" panose="020B0604020202020204" pitchFamily="34" charset="0"/>
              </a:rPr>
              <a:t>.</a:t>
            </a:r>
          </a:p>
          <a:p>
            <a:pPr marL="285750" indent="-285750" algn="l">
              <a:spcAft>
                <a:spcPts val="1200"/>
              </a:spcAft>
              <a:buFont typeface="Arial" panose="020B0604020202020204" pitchFamily="34" charset="0"/>
              <a:buChar char="•"/>
            </a:pPr>
            <a:r>
              <a:rPr lang="en-US" sz="2000" b="1" dirty="0" smtClean="0">
                <a:latin typeface="Arial" panose="020B0604020202020204" pitchFamily="34" charset="0"/>
                <a:ea typeface="Calibri" panose="020F0502020204030204" pitchFamily="34" charset="0"/>
                <a:cs typeface="Arial" panose="020B0604020202020204" pitchFamily="34" charset="0"/>
              </a:rPr>
              <a:t>Gender Dysphoria</a:t>
            </a: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a marked incongruence between one’s experienced or expressed </a:t>
            </a:r>
            <a:r>
              <a:rPr lang="en-US" sz="2000" dirty="0" smtClean="0">
                <a:latin typeface="Arial" panose="020B0604020202020204" pitchFamily="34" charset="0"/>
                <a:ea typeface="Calibri" panose="020F0502020204030204" pitchFamily="34" charset="0"/>
                <a:cs typeface="Arial" panose="020B0604020202020204" pitchFamily="34" charset="0"/>
              </a:rPr>
              <a:t>gender </a:t>
            </a:r>
            <a:r>
              <a:rPr lang="en-US" sz="2000" dirty="0">
                <a:latin typeface="Arial" panose="020B0604020202020204" pitchFamily="34" charset="0"/>
                <a:ea typeface="Calibri" panose="020F0502020204030204" pitchFamily="34" charset="0"/>
                <a:cs typeface="Arial" panose="020B0604020202020204" pitchFamily="34" charset="0"/>
              </a:rPr>
              <a:t>and assigned gender of at least 6 </a:t>
            </a:r>
            <a:r>
              <a:rPr lang="en-US" sz="2000" dirty="0" smtClean="0">
                <a:latin typeface="Arial" panose="020B0604020202020204" pitchFamily="34" charset="0"/>
                <a:ea typeface="Calibri" panose="020F0502020204030204" pitchFamily="34" charset="0"/>
                <a:cs typeface="Arial" panose="020B0604020202020204" pitchFamily="34" charset="0"/>
              </a:rPr>
              <a:t>months duration.</a:t>
            </a:r>
            <a:endParaRPr lang="en-US" sz="2000" dirty="0">
              <a:latin typeface="Arial" panose="020B0604020202020204" pitchFamily="34" charset="0"/>
              <a:ea typeface="Calibri" panose="020F0502020204030204" pitchFamily="34" charset="0"/>
              <a:cs typeface="Arial" panose="020B0604020202020204" pitchFamily="34" charset="0"/>
            </a:endParaRPr>
          </a:p>
          <a:p>
            <a:pPr marL="285750" indent="-285750" algn="l">
              <a:spcAft>
                <a:spcPts val="1200"/>
              </a:spcAft>
              <a:buFont typeface="Arial" panose="020B0604020202020204" pitchFamily="34" charset="0"/>
              <a:buChar char="•"/>
            </a:pPr>
            <a:r>
              <a:rPr lang="en-US" sz="2000" b="1" dirty="0" smtClean="0">
                <a:latin typeface="Arial" panose="020B0604020202020204" pitchFamily="34" charset="0"/>
                <a:ea typeface="Calibri" panose="020F0502020204030204" pitchFamily="34" charset="0"/>
                <a:cs typeface="Arial" panose="020B0604020202020204" pitchFamily="34" charset="0"/>
              </a:rPr>
              <a:t>Gender Transition</a:t>
            </a: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a form of treatment for the medical condition of gender dysphoria </a:t>
            </a:r>
            <a:r>
              <a:rPr lang="en-US" sz="2000" dirty="0" smtClean="0">
                <a:latin typeface="Arial" panose="020B0604020202020204" pitchFamily="34" charset="0"/>
                <a:ea typeface="Calibri" panose="020F0502020204030204" pitchFamily="34" charset="0"/>
                <a:cs typeface="Arial" panose="020B0604020202020204" pitchFamily="34" charset="0"/>
              </a:rPr>
              <a:t>that </a:t>
            </a:r>
            <a:r>
              <a:rPr lang="en-US" sz="2000" dirty="0">
                <a:latin typeface="Arial" panose="020B0604020202020204" pitchFamily="34" charset="0"/>
                <a:ea typeface="Calibri" panose="020F0502020204030204" pitchFamily="34" charset="0"/>
                <a:cs typeface="Arial" panose="020B0604020202020204" pitchFamily="34" charset="0"/>
              </a:rPr>
              <a:t>may </a:t>
            </a:r>
            <a:r>
              <a:rPr lang="en-US" sz="2000" dirty="0" smtClean="0">
                <a:latin typeface="Arial" panose="020B0604020202020204" pitchFamily="34" charset="0"/>
                <a:ea typeface="Calibri" panose="020F0502020204030204" pitchFamily="34" charset="0"/>
                <a:cs typeface="Arial" panose="020B0604020202020204" pitchFamily="34" charset="0"/>
              </a:rPr>
              <a:t>involve social transition (real life experience), medical transition, and / or surgical transition</a:t>
            </a:r>
          </a:p>
        </p:txBody>
      </p:sp>
    </p:spTree>
    <p:extLst>
      <p:ext uri="{BB962C8B-B14F-4D97-AF65-F5344CB8AC3E}">
        <p14:creationId xmlns:p14="http://schemas.microsoft.com/office/powerpoint/2010/main" val="4170542163"/>
      </p:ext>
    </p:extLst>
  </p:cSld>
  <p:clrMapOvr>
    <a:masterClrMapping/>
  </p:clrMapOvr>
  <p:transition>
    <p:pull/>
    <p:sndAc>
      <p:end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38597"/>
            <a:ext cx="7086600" cy="1219200"/>
          </a:xfrm>
        </p:spPr>
        <p:txBody>
          <a:bodyPr/>
          <a:lstStyle/>
          <a:p>
            <a:r>
              <a:rPr lang="en-US" dirty="0" smtClean="0"/>
              <a:t>Transgender Policy</a:t>
            </a:r>
            <a:endParaRPr lang="en-US" dirty="0"/>
          </a:p>
        </p:txBody>
      </p:sp>
      <p:sp>
        <p:nvSpPr>
          <p:cNvPr id="4" name="Footer Placeholder 3"/>
          <p:cNvSpPr>
            <a:spLocks noGrp="1"/>
          </p:cNvSpPr>
          <p:nvPr>
            <p:ph type="ftr" sz="quarter" idx="10"/>
          </p:nvPr>
        </p:nvSpPr>
        <p:spPr/>
        <p:txBody>
          <a:bodyPr/>
          <a:lstStyle/>
          <a:p>
            <a:pPr>
              <a:defRPr/>
            </a:pPr>
            <a:r>
              <a:rPr lang="en-US" smtClean="0"/>
              <a:t>U.S. Army Inspector General School   </a:t>
            </a:r>
            <a:fld id="{E3618442-9BA8-4894-A9EB-6CE8101FFA4D}" type="slidenum">
              <a:rPr lang="en-US" smtClean="0"/>
              <a:pPr>
                <a:defRPr/>
              </a:pPr>
              <a:t>23</a:t>
            </a:fld>
            <a:endParaRPr lang="en-US"/>
          </a:p>
        </p:txBody>
      </p:sp>
      <p:sp>
        <p:nvSpPr>
          <p:cNvPr id="6" name="Rectangle 5"/>
          <p:cNvSpPr/>
          <p:nvPr/>
        </p:nvSpPr>
        <p:spPr>
          <a:xfrm>
            <a:off x="273993" y="1720251"/>
            <a:ext cx="8659513" cy="954107"/>
          </a:xfrm>
          <a:prstGeom prst="rect">
            <a:avLst/>
          </a:prstGeom>
          <a:solidFill>
            <a:srgbClr val="FFC000"/>
          </a:solidFill>
          <a:ln w="57150">
            <a:solidFill>
              <a:schemeClr val="tx1"/>
            </a:solidFill>
          </a:ln>
        </p:spPr>
        <p:txBody>
          <a:bodyPr wrap="square">
            <a:spAutoFit/>
          </a:bodyPr>
          <a:lstStyle/>
          <a:p>
            <a:pPr algn="ctr"/>
            <a:r>
              <a:rPr lang="en-US" sz="2800" b="1" dirty="0">
                <a:solidFill>
                  <a:prstClr val="black"/>
                </a:solidFill>
                <a:latin typeface="Arial" panose="020B0604020202020204" pitchFamily="34" charset="0"/>
                <a:cs typeface="Arial" panose="020B0604020202020204" pitchFamily="34" charset="0"/>
              </a:rPr>
              <a:t>Ensure all Soldiers are treated with dignity and respect at all </a:t>
            </a:r>
            <a:r>
              <a:rPr lang="en-US" sz="2800" b="1" dirty="0" smtClean="0">
                <a:solidFill>
                  <a:prstClr val="black"/>
                </a:solidFill>
                <a:latin typeface="Arial" panose="020B0604020202020204" pitchFamily="34" charset="0"/>
                <a:cs typeface="Arial" panose="020B0604020202020204" pitchFamily="34" charset="0"/>
              </a:rPr>
              <a:t>times</a:t>
            </a:r>
            <a:endParaRPr lang="en-US" sz="2800" b="1" dirty="0">
              <a:solidFill>
                <a:prstClr val="black"/>
              </a:solidFill>
              <a:latin typeface="Arial" panose="020B0604020202020204" pitchFamily="34" charset="0"/>
              <a:cs typeface="Arial" panose="020B0604020202020204" pitchFamily="34" charset="0"/>
            </a:endParaRPr>
          </a:p>
        </p:txBody>
      </p:sp>
      <p:sp>
        <p:nvSpPr>
          <p:cNvPr id="7" name="Rectangle 6"/>
          <p:cNvSpPr/>
          <p:nvPr/>
        </p:nvSpPr>
        <p:spPr>
          <a:xfrm>
            <a:off x="273993" y="2858304"/>
            <a:ext cx="8659513" cy="3626634"/>
          </a:xfrm>
          <a:prstGeom prst="rect">
            <a:avLst/>
          </a:prstGeom>
          <a:noFill/>
          <a:ln w="12700">
            <a:solidFill>
              <a:schemeClr val="tx1"/>
            </a:solidFill>
          </a:ln>
        </p:spPr>
        <p:txBody>
          <a:bodyPr wrap="square">
            <a:spAutoFit/>
          </a:bodyPr>
          <a:lstStyle/>
          <a:p>
            <a:pPr marL="342900" indent="-342900" algn="l">
              <a:spcAft>
                <a:spcPts val="1200"/>
              </a:spcAft>
              <a:buFont typeface="Arial" panose="020B0604020202020204" pitchFamily="34" charset="0"/>
              <a:buChar char="•"/>
            </a:pPr>
            <a:r>
              <a:rPr lang="en-US" b="1" dirty="0" smtClean="0">
                <a:latin typeface="+mj-lt"/>
                <a:cs typeface="Arial" panose="020B0604020202020204" pitchFamily="34" charset="0"/>
              </a:rPr>
              <a:t>The </a:t>
            </a:r>
            <a:r>
              <a:rPr lang="en-US" b="1" dirty="0">
                <a:latin typeface="+mj-lt"/>
                <a:cs typeface="Arial" panose="020B0604020202020204" pitchFamily="34" charset="0"/>
              </a:rPr>
              <a:t>Army remains committed to </a:t>
            </a:r>
            <a:r>
              <a:rPr lang="en-US" b="1" dirty="0">
                <a:solidFill>
                  <a:srgbClr val="0066FF"/>
                </a:solidFill>
                <a:latin typeface="+mj-lt"/>
                <a:cs typeface="Arial" panose="020B0604020202020204" pitchFamily="34" charset="0"/>
              </a:rPr>
              <a:t>treating all individuals with dignity and respect</a:t>
            </a:r>
            <a:r>
              <a:rPr lang="en-US" b="1" dirty="0">
                <a:latin typeface="+mj-lt"/>
                <a:cs typeface="Arial" panose="020B0604020202020204" pitchFamily="34" charset="0"/>
              </a:rPr>
              <a:t> while ensuring readiness, deployability, and </a:t>
            </a:r>
            <a:r>
              <a:rPr lang="en-US" b="1" dirty="0" smtClean="0">
                <a:latin typeface="+mj-lt"/>
                <a:cs typeface="Arial" panose="020B0604020202020204" pitchFamily="34" charset="0"/>
              </a:rPr>
              <a:t>lethality</a:t>
            </a:r>
          </a:p>
          <a:p>
            <a:pPr marL="342900" indent="-342900" algn="l">
              <a:lnSpc>
                <a:spcPts val="1900"/>
              </a:lnSpc>
              <a:spcAft>
                <a:spcPts val="1200"/>
              </a:spcAft>
              <a:buFont typeface="Arial" panose="020B0604020202020204" pitchFamily="34" charset="0"/>
              <a:buChar char="•"/>
            </a:pPr>
            <a:endParaRPr lang="en-US" b="1" dirty="0">
              <a:latin typeface="+mj-lt"/>
              <a:cs typeface="Arial" panose="020B0604020202020204" pitchFamily="34" charset="0"/>
            </a:endParaRPr>
          </a:p>
          <a:p>
            <a:pPr marL="342900" indent="-342900" algn="l">
              <a:spcAft>
                <a:spcPts val="0"/>
              </a:spcAft>
              <a:buFont typeface="Arial" panose="020B0604020202020204" pitchFamily="34" charset="0"/>
              <a:buChar char="•"/>
            </a:pPr>
            <a:r>
              <a:rPr lang="en-US" b="1" dirty="0">
                <a:latin typeface="+mj-lt"/>
                <a:cs typeface="Arial" panose="020B0604020202020204" pitchFamily="34" charset="0"/>
              </a:rPr>
              <a:t>Army and DoD policy specifically </a:t>
            </a:r>
            <a:r>
              <a:rPr lang="en-US" b="1" dirty="0" smtClean="0">
                <a:latin typeface="+mj-lt"/>
                <a:cs typeface="Arial" panose="020B0604020202020204" pitchFamily="34" charset="0"/>
              </a:rPr>
              <a:t>prohibit discrimination </a:t>
            </a:r>
            <a:r>
              <a:rPr lang="en-US" b="1" dirty="0">
                <a:latin typeface="+mj-lt"/>
                <a:cs typeface="Arial" panose="020B0604020202020204" pitchFamily="34" charset="0"/>
              </a:rPr>
              <a:t>based on gender </a:t>
            </a:r>
            <a:r>
              <a:rPr lang="en-US" b="1" dirty="0" smtClean="0">
                <a:latin typeface="+mj-lt"/>
                <a:cs typeface="Arial" panose="020B0604020202020204" pitchFamily="34" charset="0"/>
              </a:rPr>
              <a:t>identity</a:t>
            </a:r>
          </a:p>
          <a:p>
            <a:pPr marL="342900" indent="-342900" algn="l">
              <a:lnSpc>
                <a:spcPts val="1900"/>
              </a:lnSpc>
              <a:spcAft>
                <a:spcPts val="1200"/>
              </a:spcAft>
              <a:buFont typeface="Arial" panose="020B0604020202020204" pitchFamily="34" charset="0"/>
              <a:buChar char="•"/>
            </a:pPr>
            <a:endParaRPr lang="en-US" b="1" dirty="0">
              <a:latin typeface="+mj-lt"/>
              <a:cs typeface="Arial" panose="020B0604020202020204" pitchFamily="34" charset="0"/>
            </a:endParaRPr>
          </a:p>
          <a:p>
            <a:pPr marL="342900" indent="-342900" algn="l">
              <a:spcAft>
                <a:spcPts val="1200"/>
              </a:spcAft>
              <a:buFont typeface="Arial" panose="020B0604020202020204" pitchFamily="34" charset="0"/>
              <a:buChar char="•"/>
            </a:pPr>
            <a:r>
              <a:rPr lang="en-US" b="1" dirty="0">
                <a:latin typeface="+mj-lt"/>
                <a:cs typeface="Arial" panose="020B0604020202020204" pitchFamily="34" charset="0"/>
              </a:rPr>
              <a:t>All persons, whether or not they are transgender, </a:t>
            </a:r>
            <a:r>
              <a:rPr lang="en-US" b="1" dirty="0">
                <a:solidFill>
                  <a:srgbClr val="0066FF"/>
                </a:solidFill>
                <a:latin typeface="+mj-lt"/>
                <a:cs typeface="Arial" panose="020B0604020202020204" pitchFamily="34" charset="0"/>
              </a:rPr>
              <a:t>must meet all military </a:t>
            </a:r>
            <a:r>
              <a:rPr lang="en-US" b="1" dirty="0" smtClean="0">
                <a:solidFill>
                  <a:srgbClr val="0066FF"/>
                </a:solidFill>
                <a:latin typeface="+mj-lt"/>
                <a:cs typeface="Arial" panose="020B0604020202020204" pitchFamily="34" charset="0"/>
              </a:rPr>
              <a:t>standards</a:t>
            </a:r>
            <a:endParaRPr lang="en-US" b="1" dirty="0">
              <a:solidFill>
                <a:srgbClr val="0066FF"/>
              </a:solidFill>
              <a:latin typeface="+mj-lt"/>
              <a:cs typeface="Arial" panose="020B0604020202020204" pitchFamily="34" charset="0"/>
            </a:endParaRPr>
          </a:p>
        </p:txBody>
      </p:sp>
      <p:sp>
        <p:nvSpPr>
          <p:cNvPr id="8" name="Text Box 1175"/>
          <p:cNvSpPr txBox="1">
            <a:spLocks noChangeArrowheads="1"/>
          </p:cNvSpPr>
          <p:nvPr/>
        </p:nvSpPr>
        <p:spPr bwMode="auto">
          <a:xfrm>
            <a:off x="5908215" y="6484938"/>
            <a:ext cx="2762295" cy="400110"/>
          </a:xfrm>
          <a:prstGeom prst="rect">
            <a:avLst/>
          </a:prstGeom>
          <a:noFill/>
          <a:ln w="76200">
            <a:noFill/>
            <a:miter lim="800000"/>
            <a:headEnd/>
            <a:tailEnd/>
          </a:ln>
        </p:spPr>
        <p:txBody>
          <a:bodyPr wrap="none">
            <a:spAutoFit/>
          </a:bodyPr>
          <a:lstStyle/>
          <a:p>
            <a:pPr algn="l"/>
            <a:r>
              <a:rPr lang="en-US" sz="2000" b="1" dirty="0">
                <a:solidFill>
                  <a:srgbClr val="006600"/>
                </a:solidFill>
              </a:rPr>
              <a:t>AR 600-20, </a:t>
            </a:r>
            <a:r>
              <a:rPr lang="en-US" sz="2000" b="1" dirty="0" smtClean="0">
                <a:solidFill>
                  <a:srgbClr val="006600"/>
                </a:solidFill>
              </a:rPr>
              <a:t>para. 4-19</a:t>
            </a:r>
            <a:endParaRPr lang="en-US" sz="2000" b="1" dirty="0">
              <a:solidFill>
                <a:srgbClr val="006600"/>
              </a:solidFill>
            </a:endParaRPr>
          </a:p>
        </p:txBody>
      </p:sp>
    </p:spTree>
    <p:extLst>
      <p:ext uri="{BB962C8B-B14F-4D97-AF65-F5344CB8AC3E}">
        <p14:creationId xmlns:p14="http://schemas.microsoft.com/office/powerpoint/2010/main" val="3813090802"/>
      </p:ext>
    </p:extLst>
  </p:cSld>
  <p:clrMapOvr>
    <a:masterClrMapping/>
  </p:clrMapOvr>
  <p:transition>
    <p:pull/>
    <p:sndAc>
      <p:end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09632" y="98255"/>
            <a:ext cx="8264860" cy="1032455"/>
          </a:xfrm>
        </p:spPr>
        <p:txBody>
          <a:bodyPr>
            <a:noAutofit/>
          </a:bodyPr>
          <a:lstStyle/>
          <a:p>
            <a:r>
              <a:rPr lang="en-US" dirty="0" smtClean="0"/>
              <a:t>Transgender Policy</a:t>
            </a:r>
            <a:endParaRPr lang="en-US" dirty="0"/>
          </a:p>
        </p:txBody>
      </p:sp>
      <p:sp>
        <p:nvSpPr>
          <p:cNvPr id="4" name="Rectangle 3"/>
          <p:cNvSpPr/>
          <p:nvPr/>
        </p:nvSpPr>
        <p:spPr>
          <a:xfrm>
            <a:off x="60370" y="1794290"/>
            <a:ext cx="8914122" cy="461665"/>
          </a:xfrm>
          <a:prstGeom prst="rect">
            <a:avLst/>
          </a:prstGeom>
          <a:solidFill>
            <a:srgbClr val="FFC000"/>
          </a:solidFill>
          <a:ln w="28575">
            <a:solidFill>
              <a:schemeClr val="tx1"/>
            </a:solidFill>
          </a:ln>
        </p:spPr>
        <p:txBody>
          <a:bodyPr wrap="square">
            <a:spAutoFit/>
          </a:bodyPr>
          <a:lstStyle/>
          <a:p>
            <a:pPr algn="ctr"/>
            <a:r>
              <a:rPr lang="en-US" b="1" i="1" u="sng" dirty="0">
                <a:latin typeface="Arial Narrow" panose="020B0606020202030204" pitchFamily="34" charset="0"/>
                <a:cs typeface="Arial" panose="020B0604020202020204" pitchFamily="34" charset="0"/>
              </a:rPr>
              <a:t>Army and DoD </a:t>
            </a:r>
            <a:r>
              <a:rPr lang="en-US" b="1" i="1" u="sng" dirty="0" smtClean="0">
                <a:latin typeface="Arial Narrow" panose="020B0606020202030204" pitchFamily="34" charset="0"/>
                <a:cs typeface="Arial" panose="020B0604020202020204" pitchFamily="34" charset="0"/>
              </a:rPr>
              <a:t>Do </a:t>
            </a:r>
            <a:r>
              <a:rPr lang="en-US" b="1" i="1" u="sng" dirty="0">
                <a:latin typeface="Arial Narrow" panose="020B0606020202030204" pitchFamily="34" charset="0"/>
                <a:cs typeface="Arial" panose="020B0604020202020204" pitchFamily="34" charset="0"/>
              </a:rPr>
              <a:t>Not Ban Transgender </a:t>
            </a:r>
            <a:r>
              <a:rPr lang="en-US" b="1" i="1" u="sng" dirty="0" smtClean="0">
                <a:latin typeface="Arial Narrow" panose="020B0606020202030204" pitchFamily="34" charset="0"/>
                <a:cs typeface="Arial" panose="020B0604020202020204" pitchFamily="34" charset="0"/>
              </a:rPr>
              <a:t>Persons </a:t>
            </a:r>
            <a:r>
              <a:rPr lang="en-US" b="1" i="1" u="sng" dirty="0">
                <a:latin typeface="Arial Narrow" panose="020B0606020202030204" pitchFamily="34" charset="0"/>
                <a:cs typeface="Arial" panose="020B0604020202020204" pitchFamily="34" charset="0"/>
              </a:rPr>
              <a:t>From Service </a:t>
            </a:r>
          </a:p>
        </p:txBody>
      </p:sp>
      <p:sp>
        <p:nvSpPr>
          <p:cNvPr id="5" name="Rectangle 4"/>
          <p:cNvSpPr/>
          <p:nvPr/>
        </p:nvSpPr>
        <p:spPr>
          <a:xfrm>
            <a:off x="60370" y="2175780"/>
            <a:ext cx="8229600" cy="48013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 January 25, 2021, the President signed an Executive Order entitled, </a:t>
            </a:r>
            <a:r>
              <a:rPr kumimoji="0" lang="en-US" sz="2400" b="1" i="1"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"Enabling All Qualified Americans to Serve Their Country in Uniform,"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establishing as the policy of the United States that all Americans who are qualified to serve in the Armed Forces of the United States should be eligible to serve and that </a:t>
            </a:r>
            <a:r>
              <a:rPr kumimoji="0" lang="en-US" sz="2400" b="1" i="1"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all transgender individuals who wish to serve in the </a:t>
            </a:r>
            <a:r>
              <a:rPr kumimoji="0" lang="en-US" sz="2400" b="1" i="1" u="none" strike="noStrike" kern="120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U.S</a:t>
            </a:r>
            <a:r>
              <a:rPr kumimoji="0" lang="en-US" sz="2400" b="1" i="1"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military and can meet the appropriate standards shall be able to do so openly and free from discrimination.</a:t>
            </a:r>
            <a:r>
              <a:rPr kumimoji="0" lang="en-US" sz="2400" b="1" i="0" u="none" strike="noStrike" kern="1200" cap="none" spc="0" normalizeH="0" baseline="0" noProof="0" dirty="0">
                <a:ln>
                  <a:noFill/>
                </a:ln>
                <a:solidFill>
                  <a:srgbClr val="0000FF"/>
                </a:solidFill>
                <a:effectLst/>
                <a:uLnTx/>
                <a:uFillTx/>
                <a:latin typeface="Calibri" panose="020F0502020204030204"/>
              </a:rPr>
              <a:t> </a:t>
            </a:r>
            <a:endParaRPr kumimoji="0" lang="en-US" sz="2400" b="1" i="1"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Secretary of Defense </a:t>
            </a: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Lloyd Austin, </a:t>
            </a: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January 29, 2021</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87741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09632" y="98255"/>
            <a:ext cx="8264860" cy="1032455"/>
          </a:xfrm>
        </p:spPr>
        <p:txBody>
          <a:bodyPr>
            <a:noAutofit/>
          </a:bodyPr>
          <a:lstStyle/>
          <a:p>
            <a:r>
              <a:rPr lang="en-US" dirty="0" smtClean="0"/>
              <a:t>Transgender Policy</a:t>
            </a:r>
            <a:endParaRPr lang="en-US" dirty="0"/>
          </a:p>
        </p:txBody>
      </p:sp>
      <p:sp>
        <p:nvSpPr>
          <p:cNvPr id="4" name="Rectangle 3"/>
          <p:cNvSpPr/>
          <p:nvPr/>
        </p:nvSpPr>
        <p:spPr>
          <a:xfrm>
            <a:off x="60370" y="1794290"/>
            <a:ext cx="8914122" cy="461665"/>
          </a:xfrm>
          <a:prstGeom prst="rect">
            <a:avLst/>
          </a:prstGeom>
          <a:solidFill>
            <a:srgbClr val="FFC000"/>
          </a:solidFill>
          <a:ln w="28575">
            <a:solidFill>
              <a:schemeClr val="tx1"/>
            </a:solidFill>
          </a:ln>
        </p:spPr>
        <p:txBody>
          <a:bodyPr wrap="square">
            <a:spAutoFit/>
          </a:bodyPr>
          <a:lstStyle/>
          <a:p>
            <a:pPr algn="ctr"/>
            <a:r>
              <a:rPr lang="en-US" b="1" i="1" u="sng" dirty="0">
                <a:latin typeface="Arial Narrow" panose="020B0606020202030204" pitchFamily="34" charset="0"/>
                <a:cs typeface="Arial" panose="020B0604020202020204" pitchFamily="34" charset="0"/>
              </a:rPr>
              <a:t>Army and DoD </a:t>
            </a:r>
            <a:r>
              <a:rPr lang="en-US" b="1" i="1" u="sng" dirty="0" smtClean="0">
                <a:latin typeface="Arial Narrow" panose="020B0606020202030204" pitchFamily="34" charset="0"/>
                <a:cs typeface="Arial" panose="020B0604020202020204" pitchFamily="34" charset="0"/>
              </a:rPr>
              <a:t>Do </a:t>
            </a:r>
            <a:r>
              <a:rPr lang="en-US" b="1" i="1" u="sng" dirty="0">
                <a:latin typeface="Arial Narrow" panose="020B0606020202030204" pitchFamily="34" charset="0"/>
                <a:cs typeface="Arial" panose="020B0604020202020204" pitchFamily="34" charset="0"/>
              </a:rPr>
              <a:t>Not Ban Transgender </a:t>
            </a:r>
            <a:r>
              <a:rPr lang="en-US" b="1" i="1" u="sng" dirty="0" smtClean="0">
                <a:latin typeface="Arial Narrow" panose="020B0606020202030204" pitchFamily="34" charset="0"/>
                <a:cs typeface="Arial" panose="020B0604020202020204" pitchFamily="34" charset="0"/>
              </a:rPr>
              <a:t>Persons </a:t>
            </a:r>
            <a:r>
              <a:rPr lang="en-US" b="1" i="1" u="sng" dirty="0">
                <a:latin typeface="Arial Narrow" panose="020B0606020202030204" pitchFamily="34" charset="0"/>
                <a:cs typeface="Arial" panose="020B0604020202020204" pitchFamily="34" charset="0"/>
              </a:rPr>
              <a:t>From Service </a:t>
            </a:r>
          </a:p>
        </p:txBody>
      </p:sp>
      <p:sp>
        <p:nvSpPr>
          <p:cNvPr id="5" name="Rectangle 2"/>
          <p:cNvSpPr>
            <a:spLocks noChangeArrowheads="1"/>
          </p:cNvSpPr>
          <p:nvPr/>
        </p:nvSpPr>
        <p:spPr bwMode="auto">
          <a:xfrm>
            <a:off x="236652" y="2357128"/>
            <a:ext cx="7870874" cy="438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ts val="900"/>
              </a:spcBef>
              <a:spcAft>
                <a:spcPts val="45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The Army allows transgender Soldiers to serve </a:t>
            </a:r>
            <a:r>
              <a:rPr kumimoji="0" lang="en-US" altLang="en-US" sz="1800" b="0" i="0" u="none" strike="noStrike" kern="1200" cap="none" spc="0" normalizeH="0" baseline="0" noProof="0" dirty="0" smtClean="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openly.</a:t>
            </a:r>
            <a:endParaRPr kumimoji="0" lang="en-US" altLang="en-US" sz="18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ts val="900"/>
              </a:spcBef>
              <a:spcAft>
                <a:spcPts val="450"/>
              </a:spcAft>
              <a:buClrTx/>
              <a:buSzTx/>
              <a:buFont typeface="Arial" panose="020B0604020202020204" pitchFamily="34" charset="0"/>
              <a:buChar char="•"/>
              <a:tabLst/>
              <a:defRPr/>
            </a:pPr>
            <a:r>
              <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a:t>
            </a: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Army is open to all who can meet the standards for military service and remains committed to treating all Soldiers with dignity and respect while ensuring good order and </a:t>
            </a:r>
            <a:r>
              <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discipline.</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ts val="900"/>
              </a:spcBef>
              <a:spcAft>
                <a:spcPts val="45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All Soldiers must maintain Army standards, good order and discipline at all </a:t>
            </a:r>
            <a:r>
              <a:rPr kumimoji="0" lang="en-US" sz="1800" b="0" i="0" u="none" strike="noStrike" kern="120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times.</a:t>
            </a:r>
            <a:endParaRPr kumimoji="0" lang="en-US" sz="1800" b="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a:p>
            <a:pPr marL="285750" indent="-285750" algn="l" eaLnBrk="0" hangingPunct="0">
              <a:spcBef>
                <a:spcPts val="900"/>
              </a:spcBef>
              <a:spcAft>
                <a:spcPts val="450"/>
              </a:spcAft>
              <a:buFont typeface="Arial" panose="020B0604020202020204" pitchFamily="34" charset="0"/>
              <a:buChar char="•"/>
              <a:defRPr/>
            </a:pPr>
            <a:r>
              <a:rPr kumimoji="0" lang="en-US" altLang="en-US" sz="1800" b="0" i="0" u="none" strike="noStrike" kern="1200" cap="none" spc="0" normalizeH="0" baseline="0" noProof="0" dirty="0" smtClean="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Transgender </a:t>
            </a:r>
            <a:r>
              <a:rPr kumimoji="0" lang="en-US" altLang="en-US" sz="18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Soldiers are subject to the same standards as any other Soldier with the same DEERS gender </a:t>
            </a:r>
            <a:r>
              <a:rPr kumimoji="0" lang="en-US" altLang="en-US" sz="1800" b="0" i="0" u="none" strike="noStrike" kern="1200" cap="none" spc="0" normalizeH="0" baseline="0" noProof="0" dirty="0" smtClean="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marker</a:t>
            </a:r>
            <a:r>
              <a:rPr kumimoji="0" lang="en-US" altLang="en-US" sz="1800" b="0" i="0" u="none" strike="noStrike" kern="1200" cap="none" spc="0" normalizeH="0" noProof="0" dirty="0" smtClean="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lang="en-US" altLang="en-US" sz="1800" dirty="0">
                <a:latin typeface="Arial" panose="020B0604020202020204" pitchFamily="34" charset="0"/>
                <a:ea typeface="Calibri" panose="020F0502020204030204" pitchFamily="34" charset="0"/>
                <a:cs typeface="Arial" panose="020B0604020202020204" pitchFamily="34" charset="0"/>
              </a:rPr>
              <a:t>(e.g. ,uniform and grooming standards; body composition; APFT / ACFT; and use of barracks / latrine / shower facilities</a:t>
            </a:r>
            <a:r>
              <a:rPr lang="en-US" altLang="en-US" sz="1800" dirty="0" smtClean="0">
                <a:latin typeface="Arial" panose="020B0604020202020204" pitchFamily="34" charset="0"/>
                <a:ea typeface="Calibri" panose="020F0502020204030204" pitchFamily="34" charset="0"/>
                <a:cs typeface="Arial" panose="020B0604020202020204" pitchFamily="34" charset="0"/>
              </a:rPr>
              <a:t>).</a:t>
            </a:r>
            <a:endParaRPr kumimoji="0" lang="en-US" altLang="en-US" sz="1800" b="0" i="0" u="none" strike="sng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ts val="900"/>
              </a:spcBef>
              <a:spcAft>
                <a:spcPts val="450"/>
              </a:spcAft>
              <a:buClrTx/>
              <a:buSzTx/>
              <a:buFont typeface="Arial" panose="020B0604020202020204" pitchFamily="34" charset="0"/>
              <a:buChar char="•"/>
              <a:tabLst/>
              <a:defRPr/>
            </a:pPr>
            <a:r>
              <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 </a:t>
            </a: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otherwise qualified Soldier shall not be involuntarily separated, discharged, or denied reenlistment or continuation of service on the basis of gender </a:t>
            </a:r>
            <a:r>
              <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identity.</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53760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98094" y="283542"/>
            <a:ext cx="8319781" cy="535488"/>
          </a:xfrm>
        </p:spPr>
        <p:txBody>
          <a:bodyPr>
            <a:noAutofit/>
          </a:bodyPr>
          <a:lstStyle/>
          <a:p>
            <a:pPr algn="ctr">
              <a:spcBef>
                <a:spcPts val="450"/>
              </a:spcBef>
              <a:spcAft>
                <a:spcPts val="900"/>
              </a:spcAft>
            </a:pPr>
            <a:r>
              <a:rPr lang="en-US" sz="3600" b="1" dirty="0">
                <a:latin typeface="Arial" panose="020B0604020202020204" pitchFamily="34" charset="0"/>
                <a:cs typeface="Arial" panose="020B0604020202020204" pitchFamily="34" charset="0"/>
              </a:rPr>
              <a:t>Assistance</a:t>
            </a:r>
          </a:p>
        </p:txBody>
      </p:sp>
      <p:sp>
        <p:nvSpPr>
          <p:cNvPr id="3" name="Content Placeholder 2"/>
          <p:cNvSpPr>
            <a:spLocks noGrp="1"/>
          </p:cNvSpPr>
          <p:nvPr>
            <p:ph idx="1"/>
          </p:nvPr>
        </p:nvSpPr>
        <p:spPr>
          <a:xfrm>
            <a:off x="480378" y="2356735"/>
            <a:ext cx="8080818" cy="1906325"/>
          </a:xfrm>
        </p:spPr>
        <p:txBody>
          <a:bodyPr>
            <a:noAutofit/>
          </a:bodyPr>
          <a:lstStyle/>
          <a:p>
            <a:pPr>
              <a:lnSpc>
                <a:spcPct val="100000"/>
              </a:lnSpc>
              <a:spcBef>
                <a:spcPts val="0"/>
              </a:spcBef>
              <a:spcAft>
                <a:spcPts val="600"/>
              </a:spcAft>
              <a:buFont typeface="Wingdings" panose="05000000000000000000" pitchFamily="2" charset="2"/>
              <a:buChar char="Ø"/>
            </a:pPr>
            <a:r>
              <a:rPr lang="en-US" sz="2000" b="1" dirty="0">
                <a:latin typeface="Arial" panose="020B0604020202020204" pitchFamily="34" charset="0"/>
                <a:cs typeface="Arial" panose="020B0604020202020204" pitchFamily="34" charset="0"/>
              </a:rPr>
              <a:t>  Army Service Central Coordination Cell (SCCC)</a:t>
            </a:r>
          </a:p>
          <a:p>
            <a:pPr marL="389335" indent="-217885">
              <a:lnSpc>
                <a:spcPts val="1650"/>
              </a:lnSpc>
              <a:spcBef>
                <a:spcPts val="0"/>
              </a:spcBef>
              <a:spcAft>
                <a:spcPts val="600"/>
              </a:spcAft>
              <a:buFont typeface="Courier New" panose="02070309020205020404" pitchFamily="49" charset="0"/>
              <a:buChar char="o"/>
            </a:pPr>
            <a:r>
              <a:rPr lang="en-US" sz="1500" dirty="0">
                <a:latin typeface="Arial" panose="020B0604020202020204" pitchFamily="34" charset="0"/>
                <a:cs typeface="Arial" panose="020B0604020202020204" pitchFamily="34" charset="0"/>
              </a:rPr>
              <a:t>Serves as an advisory resource on Transgender Military Service policy for commanders</a:t>
            </a:r>
            <a:endParaRPr lang="en-US" sz="2000" b="1" dirty="0">
              <a:solidFill>
                <a:srgbClr val="00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89335" indent="-217885">
              <a:lnSpc>
                <a:spcPts val="1650"/>
              </a:lnSpc>
              <a:spcBef>
                <a:spcPts val="0"/>
              </a:spcBef>
              <a:spcAft>
                <a:spcPts val="600"/>
              </a:spcAft>
              <a:buFont typeface="Courier New" panose="02070309020205020404" pitchFamily="49" charset="0"/>
              <a:buChar char="o"/>
            </a:pPr>
            <a:r>
              <a:rPr lang="en-US" sz="1500" b="1" dirty="0">
                <a:latin typeface="Arial" panose="020B0604020202020204" pitchFamily="34" charset="0"/>
                <a:cs typeface="Arial" panose="020B0604020202020204" pitchFamily="34" charset="0"/>
              </a:rPr>
              <a:t>Comprised of medical, legal, and military personnel experts</a:t>
            </a:r>
          </a:p>
          <a:p>
            <a:pPr marL="389335" indent="-217885">
              <a:lnSpc>
                <a:spcPts val="1650"/>
              </a:lnSpc>
              <a:spcBef>
                <a:spcPts val="0"/>
              </a:spcBef>
              <a:spcAft>
                <a:spcPts val="600"/>
              </a:spcAft>
              <a:buFont typeface="Courier New" panose="02070309020205020404" pitchFamily="49" charset="0"/>
              <a:buChar char="o"/>
            </a:pPr>
            <a:r>
              <a:rPr lang="en-US" sz="1500" dirty="0">
                <a:latin typeface="Arial" panose="020B0604020202020204" pitchFamily="34" charset="0"/>
                <a:cs typeface="Arial" panose="020B0604020202020204" pitchFamily="34" charset="0"/>
              </a:rPr>
              <a:t>Processes requests for waivers to the ASA(M&amp;RA) for action</a:t>
            </a:r>
            <a:endParaRPr lang="en-US" sz="1500" strike="sngStrike" dirty="0">
              <a:latin typeface="Arial" panose="020B0604020202020204" pitchFamily="34" charset="0"/>
              <a:cs typeface="Arial" panose="020B0604020202020204" pitchFamily="34" charset="0"/>
            </a:endParaRPr>
          </a:p>
        </p:txBody>
      </p:sp>
      <p:sp>
        <p:nvSpPr>
          <p:cNvPr id="6" name="Rectangle 5"/>
          <p:cNvSpPr/>
          <p:nvPr/>
        </p:nvSpPr>
        <p:spPr>
          <a:xfrm>
            <a:off x="684353" y="5568868"/>
            <a:ext cx="7602997" cy="1015663"/>
          </a:xfrm>
          <a:prstGeom prst="rect">
            <a:avLst/>
          </a:prstGeom>
          <a:solidFill>
            <a:srgbClr val="FFC000"/>
          </a:solidFill>
          <a:ln w="28575">
            <a:solidFill>
              <a:schemeClr val="tx1"/>
            </a:solidFill>
          </a:ln>
        </p:spPr>
        <p:txBody>
          <a:bodyPr wrap="square">
            <a:spAutoFit/>
          </a:bodyPr>
          <a:lstStyle/>
          <a:p>
            <a:pPr fontAlgn="auto">
              <a:spcBef>
                <a:spcPts val="0"/>
              </a:spcBef>
              <a:spcAft>
                <a:spcPts val="0"/>
              </a:spcAft>
            </a:pPr>
            <a:r>
              <a:rPr lang="en-US" sz="2000" dirty="0">
                <a:solidFill>
                  <a:prstClr val="black"/>
                </a:solidFill>
                <a:latin typeface="Arial" panose="020B0604020202020204" pitchFamily="34" charset="0"/>
                <a:cs typeface="Arial" panose="020B0604020202020204" pitchFamily="34" charset="0"/>
              </a:rPr>
              <a:t>Policy, guidance, and DoD Fact Sheets are available on </a:t>
            </a:r>
            <a:r>
              <a:rPr lang="en-US" sz="2000" dirty="0" err="1">
                <a:solidFill>
                  <a:prstClr val="black"/>
                </a:solidFill>
                <a:latin typeface="Arial" panose="020B0604020202020204" pitchFamily="34" charset="0"/>
                <a:cs typeface="Arial" panose="020B0604020202020204" pitchFamily="34" charset="0"/>
              </a:rPr>
              <a:t>milSuite</a:t>
            </a:r>
            <a:r>
              <a:rPr lang="en-US" sz="2000" dirty="0">
                <a:solidFill>
                  <a:prstClr val="black"/>
                </a:solidFill>
                <a:latin typeface="Arial" panose="020B0604020202020204" pitchFamily="34" charset="0"/>
                <a:cs typeface="Arial" panose="020B0604020202020204" pitchFamily="34" charset="0"/>
              </a:rPr>
              <a:t> at: https://</a:t>
            </a:r>
            <a:r>
              <a:rPr lang="en-US" sz="2000" dirty="0" smtClean="0">
                <a:solidFill>
                  <a:prstClr val="black"/>
                </a:solidFill>
                <a:latin typeface="Arial" panose="020B0604020202020204" pitchFamily="34" charset="0"/>
                <a:cs typeface="Arial" panose="020B0604020202020204" pitchFamily="34" charset="0"/>
              </a:rPr>
              <a:t>www.milsuite.mil/book/groups/army-transgender-service-information</a:t>
            </a:r>
            <a:endParaRPr lang="en-US" sz="2000"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390259" y="1410477"/>
            <a:ext cx="8059251" cy="938719"/>
          </a:xfrm>
          <a:prstGeom prst="rect">
            <a:avLst/>
          </a:prstGeom>
          <a:solidFill>
            <a:srgbClr val="FFC000"/>
          </a:solidFill>
          <a:ln w="19050">
            <a:solidFill>
              <a:schemeClr val="tx1"/>
            </a:solidFill>
          </a:ln>
        </p:spPr>
        <p:txBody>
          <a:bodyPr wrap="square">
            <a:spAutoFit/>
          </a:bodyPr>
          <a:lstStyle/>
          <a:p>
            <a:pPr marL="234950" indent="-234950" algn="l" fontAlgn="auto">
              <a:lnSpc>
                <a:spcPts val="2200"/>
              </a:lnSpc>
              <a:spcBef>
                <a:spcPts val="0"/>
              </a:spcBef>
              <a:spcAft>
                <a:spcPts val="1200"/>
              </a:spcAft>
              <a:buFont typeface="Arial" panose="020B0604020202020204" pitchFamily="34" charset="0"/>
              <a:buChar char="•"/>
            </a:pPr>
            <a:r>
              <a:rPr lang="en-US" sz="2100" b="1" dirty="0" smtClean="0">
                <a:solidFill>
                  <a:prstClr val="black"/>
                </a:solidFill>
                <a:latin typeface="Arial Narrow" panose="020B0606020202030204" pitchFamily="34" charset="0"/>
                <a:cs typeface="Arial" panose="020B0604020202020204" pitchFamily="34" charset="0"/>
              </a:rPr>
              <a:t>Commanders</a:t>
            </a:r>
            <a:r>
              <a:rPr lang="en-US" sz="2100" b="1" dirty="0">
                <a:solidFill>
                  <a:prstClr val="black"/>
                </a:solidFill>
                <a:latin typeface="Arial Narrow" panose="020B0606020202030204" pitchFamily="34" charset="0"/>
                <a:cs typeface="Arial" panose="020B0604020202020204" pitchFamily="34" charset="0"/>
              </a:rPr>
              <a:t>, Leaders, Recruiters and other Accession Enterprise personnel with questions should contact their chain of command or the POCs below:</a:t>
            </a:r>
          </a:p>
        </p:txBody>
      </p:sp>
      <p:sp>
        <p:nvSpPr>
          <p:cNvPr id="8" name="Rectangle 7"/>
          <p:cNvSpPr/>
          <p:nvPr/>
        </p:nvSpPr>
        <p:spPr>
          <a:xfrm>
            <a:off x="684352" y="3919362"/>
            <a:ext cx="7602997" cy="1429302"/>
          </a:xfrm>
          <a:prstGeom prst="rect">
            <a:avLst/>
          </a:prstGeom>
          <a:ln w="38100">
            <a:solidFill>
              <a:srgbClr val="0033CC"/>
            </a:solidFill>
          </a:ln>
        </p:spPr>
        <p:txBody>
          <a:bodyPr wrap="square">
            <a:spAutoFit/>
          </a:bodyPr>
          <a:lstStyle/>
          <a:p>
            <a:pPr marL="0" lvl="2"/>
            <a:r>
              <a:rPr lang="en-US" sz="1688" b="1" u="sng" dirty="0">
                <a:solidFill>
                  <a:prstClr val="black"/>
                </a:solidFill>
                <a:latin typeface="Arial" panose="020B0604020202020204" pitchFamily="34" charset="0"/>
                <a:cs typeface="Arial" panose="020B0604020202020204" pitchFamily="34" charset="0"/>
              </a:rPr>
              <a:t>SCCC Contact Information</a:t>
            </a:r>
          </a:p>
          <a:p>
            <a:pPr marL="267891" lvl="2" indent="-267891" algn="l">
              <a:lnSpc>
                <a:spcPts val="1547"/>
              </a:lnSpc>
              <a:spcBef>
                <a:spcPts val="750"/>
              </a:spcBef>
              <a:buFont typeface="Wingdings" panose="05000000000000000000" pitchFamily="2" charset="2"/>
              <a:buChar char="v"/>
            </a:pPr>
            <a:r>
              <a:rPr lang="en-US" sz="1313" dirty="0" smtClean="0">
                <a:solidFill>
                  <a:srgbClr val="0033CC"/>
                </a:solidFill>
                <a:latin typeface="Arial" panose="020B0604020202020204" pitchFamily="34" charset="0"/>
                <a:cs typeface="Arial" panose="020B0604020202020204" pitchFamily="34" charset="0"/>
                <a:hlinkClick r:id="rId3"/>
              </a:rPr>
              <a:t>usarmy.pentagon.hqda-dcs-g-1.mbx.sccc@army.mil</a:t>
            </a:r>
            <a:endParaRPr lang="en-US" sz="1313" dirty="0">
              <a:solidFill>
                <a:srgbClr val="0033CC"/>
              </a:solidFill>
              <a:latin typeface="Arial" panose="020B0604020202020204" pitchFamily="34" charset="0"/>
              <a:cs typeface="Arial" panose="020B0604020202020204" pitchFamily="34" charset="0"/>
            </a:endParaRPr>
          </a:p>
          <a:p>
            <a:pPr marL="267891" lvl="2" indent="-267891" algn="l">
              <a:lnSpc>
                <a:spcPts val="1547"/>
              </a:lnSpc>
              <a:spcBef>
                <a:spcPts val="750"/>
              </a:spcBef>
              <a:buFont typeface="Wingdings" panose="05000000000000000000" pitchFamily="2" charset="2"/>
              <a:buChar char="v"/>
            </a:pPr>
            <a:r>
              <a:rPr lang="en-US" sz="1313" dirty="0" smtClean="0">
                <a:solidFill>
                  <a:prstClr val="black"/>
                </a:solidFill>
                <a:latin typeface="Arial" panose="020B0604020202020204" pitchFamily="34" charset="0"/>
                <a:cs typeface="Arial" panose="020B0604020202020204" pitchFamily="34" charset="0"/>
              </a:rPr>
              <a:t>COL Will </a:t>
            </a:r>
            <a:r>
              <a:rPr lang="en-US" sz="1313" dirty="0" err="1" smtClean="0">
                <a:solidFill>
                  <a:prstClr val="black"/>
                </a:solidFill>
                <a:latin typeface="Arial" panose="020B0604020202020204" pitchFamily="34" charset="0"/>
                <a:cs typeface="Arial" panose="020B0604020202020204" pitchFamily="34" charset="0"/>
              </a:rPr>
              <a:t>Mollfulleda</a:t>
            </a:r>
            <a:r>
              <a:rPr lang="en-US" sz="1313" dirty="0" smtClean="0">
                <a:solidFill>
                  <a:prstClr val="black"/>
                </a:solidFill>
                <a:latin typeface="Arial" panose="020B0604020202020204" pitchFamily="34" charset="0"/>
                <a:cs typeface="Arial" panose="020B0604020202020204" pitchFamily="34" charset="0"/>
              </a:rPr>
              <a:t> at </a:t>
            </a:r>
            <a:r>
              <a:rPr lang="en-US" sz="1313" dirty="0">
                <a:solidFill>
                  <a:prstClr val="black"/>
                </a:solidFill>
                <a:latin typeface="Arial" panose="020B0604020202020204" pitchFamily="34" charset="0"/>
                <a:cs typeface="Arial" panose="020B0604020202020204" pitchFamily="34" charset="0"/>
              </a:rPr>
              <a:t>DSN (312) </a:t>
            </a:r>
            <a:r>
              <a:rPr lang="en-US" sz="1313" dirty="0" smtClean="0">
                <a:solidFill>
                  <a:prstClr val="black"/>
                </a:solidFill>
                <a:latin typeface="Arial" panose="020B0604020202020204" pitchFamily="34" charset="0"/>
                <a:cs typeface="Arial" panose="020B0604020202020204" pitchFamily="34" charset="0"/>
              </a:rPr>
              <a:t>225-7726 </a:t>
            </a:r>
            <a:r>
              <a:rPr lang="en-US" sz="1313" dirty="0">
                <a:solidFill>
                  <a:prstClr val="black"/>
                </a:solidFill>
                <a:latin typeface="Arial" panose="020B0604020202020204" pitchFamily="34" charset="0"/>
                <a:cs typeface="Arial" panose="020B0604020202020204" pitchFamily="34" charset="0"/>
              </a:rPr>
              <a:t>or COM (703) </a:t>
            </a:r>
            <a:r>
              <a:rPr lang="en-US" sz="1313" dirty="0" smtClean="0">
                <a:solidFill>
                  <a:prstClr val="black"/>
                </a:solidFill>
                <a:latin typeface="Arial" panose="020B0604020202020204" pitchFamily="34" charset="0"/>
                <a:cs typeface="Arial" panose="020B0604020202020204" pitchFamily="34" charset="0"/>
              </a:rPr>
              <a:t>695-7726, wilkem.d.mollfulleda.mil@army.mil</a:t>
            </a:r>
            <a:endParaRPr lang="en-US" sz="1313" dirty="0">
              <a:solidFill>
                <a:prstClr val="black"/>
              </a:solidFill>
              <a:latin typeface="Arial" panose="020B0604020202020204" pitchFamily="34" charset="0"/>
              <a:cs typeface="Arial" panose="020B0604020202020204" pitchFamily="34" charset="0"/>
            </a:endParaRPr>
          </a:p>
          <a:p>
            <a:pPr marL="267891" lvl="2" indent="-267891" algn="l">
              <a:lnSpc>
                <a:spcPts val="1547"/>
              </a:lnSpc>
              <a:spcBef>
                <a:spcPts val="750"/>
              </a:spcBef>
              <a:buFont typeface="Wingdings" panose="05000000000000000000" pitchFamily="2" charset="2"/>
              <a:buChar char="v"/>
            </a:pPr>
            <a:r>
              <a:rPr lang="en-US" sz="1313" dirty="0" smtClean="0">
                <a:solidFill>
                  <a:prstClr val="black"/>
                </a:solidFill>
                <a:latin typeface="Arial" panose="020B0604020202020204" pitchFamily="34" charset="0"/>
                <a:cs typeface="Arial" panose="020B0604020202020204" pitchFamily="34" charset="0"/>
              </a:rPr>
              <a:t>LTC Paul </a:t>
            </a:r>
            <a:r>
              <a:rPr lang="en-US" sz="1313" dirty="0" err="1" smtClean="0">
                <a:solidFill>
                  <a:prstClr val="black"/>
                </a:solidFill>
                <a:latin typeface="Arial" panose="020B0604020202020204" pitchFamily="34" charset="0"/>
                <a:cs typeface="Arial" panose="020B0604020202020204" pitchFamily="34" charset="0"/>
              </a:rPr>
              <a:t>Beausoleil</a:t>
            </a:r>
            <a:r>
              <a:rPr lang="en-US" sz="1313" dirty="0" smtClean="0">
                <a:solidFill>
                  <a:prstClr val="black"/>
                </a:solidFill>
                <a:latin typeface="Arial" panose="020B0604020202020204" pitchFamily="34" charset="0"/>
                <a:cs typeface="Arial" panose="020B0604020202020204" pitchFamily="34" charset="0"/>
              </a:rPr>
              <a:t> </a:t>
            </a:r>
            <a:r>
              <a:rPr lang="en-US" sz="1313" dirty="0">
                <a:solidFill>
                  <a:prstClr val="black"/>
                </a:solidFill>
                <a:latin typeface="Arial" panose="020B0604020202020204" pitchFamily="34" charset="0"/>
                <a:cs typeface="Arial" panose="020B0604020202020204" pitchFamily="34" charset="0"/>
              </a:rPr>
              <a:t>at (312) </a:t>
            </a:r>
            <a:r>
              <a:rPr lang="en-US" sz="1313" dirty="0" smtClean="0">
                <a:solidFill>
                  <a:prstClr val="black"/>
                </a:solidFill>
                <a:latin typeface="Arial" panose="020B0604020202020204" pitchFamily="34" charset="0"/>
                <a:cs typeface="Arial" panose="020B0604020202020204" pitchFamily="34" charset="0"/>
              </a:rPr>
              <a:t>225-7614 </a:t>
            </a:r>
            <a:r>
              <a:rPr lang="en-US" sz="1313" dirty="0">
                <a:solidFill>
                  <a:prstClr val="black"/>
                </a:solidFill>
                <a:latin typeface="Arial" panose="020B0604020202020204" pitchFamily="34" charset="0"/>
                <a:cs typeface="Arial" panose="020B0604020202020204" pitchFamily="34" charset="0"/>
              </a:rPr>
              <a:t>or COM (703) </a:t>
            </a:r>
            <a:r>
              <a:rPr lang="en-US" sz="1313" dirty="0" smtClean="0">
                <a:solidFill>
                  <a:prstClr val="black"/>
                </a:solidFill>
                <a:latin typeface="Arial" panose="020B0604020202020204" pitchFamily="34" charset="0"/>
                <a:cs typeface="Arial" panose="020B0604020202020204" pitchFamily="34" charset="0"/>
              </a:rPr>
              <a:t>692-1542, paul.b.beausoleil.mil@army.mil</a:t>
            </a:r>
            <a:endParaRPr lang="en-US" sz="1313"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469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44475"/>
            <a:ext cx="7086600" cy="1219200"/>
          </a:xfrm>
        </p:spPr>
        <p:txBody>
          <a:bodyPr/>
          <a:lstStyle/>
          <a:p>
            <a:r>
              <a:rPr lang="en-US" dirty="0" smtClean="0"/>
              <a:t>IG Responsibilities </a:t>
            </a:r>
            <a:endParaRPr lang="en-US" dirty="0"/>
          </a:p>
        </p:txBody>
      </p:sp>
      <p:sp>
        <p:nvSpPr>
          <p:cNvPr id="3" name="Content Placeholder 2"/>
          <p:cNvSpPr>
            <a:spLocks noGrp="1"/>
          </p:cNvSpPr>
          <p:nvPr>
            <p:ph idx="1"/>
          </p:nvPr>
        </p:nvSpPr>
        <p:spPr>
          <a:xfrm>
            <a:off x="131660" y="1766744"/>
            <a:ext cx="8893278" cy="4794250"/>
          </a:xfrm>
        </p:spPr>
        <p:txBody>
          <a:bodyPr/>
          <a:lstStyle/>
          <a:p>
            <a:r>
              <a:rPr lang="en-US" sz="2200" dirty="0">
                <a:solidFill>
                  <a:srgbClr val="0000FF"/>
                </a:solidFill>
              </a:rPr>
              <a:t>No change </a:t>
            </a:r>
            <a:r>
              <a:rPr lang="en-US" sz="2200" dirty="0"/>
              <a:t>to established IG processes and </a:t>
            </a:r>
            <a:r>
              <a:rPr lang="en-US" sz="2200" dirty="0" smtClean="0"/>
              <a:t>procedures</a:t>
            </a:r>
          </a:p>
          <a:p>
            <a:endParaRPr lang="en-US" sz="1000" dirty="0"/>
          </a:p>
          <a:p>
            <a:r>
              <a:rPr lang="en-US" sz="2200" dirty="0" smtClean="0"/>
              <a:t>IGs </a:t>
            </a:r>
            <a:r>
              <a:rPr lang="en-US" sz="2200" dirty="0"/>
              <a:t>will address </a:t>
            </a:r>
            <a:r>
              <a:rPr lang="en-US" sz="2200" dirty="0" smtClean="0"/>
              <a:t>transgender-related </a:t>
            </a:r>
            <a:r>
              <a:rPr lang="en-US" sz="2200" dirty="0"/>
              <a:t>complaints and issues based on </a:t>
            </a:r>
            <a:r>
              <a:rPr lang="en-US" sz="2200" dirty="0" smtClean="0"/>
              <a:t>current established </a:t>
            </a:r>
            <a:r>
              <a:rPr lang="en-US" sz="2200" dirty="0"/>
              <a:t>DoD and Army transgender service </a:t>
            </a:r>
            <a:r>
              <a:rPr lang="en-US" sz="2200" dirty="0" smtClean="0"/>
              <a:t>policy</a:t>
            </a:r>
            <a:endParaRPr lang="en-US" sz="2200" dirty="0"/>
          </a:p>
          <a:p>
            <a:endParaRPr lang="en-US" sz="1000" dirty="0" smtClean="0"/>
          </a:p>
          <a:p>
            <a:r>
              <a:rPr lang="en-US" sz="2200" dirty="0" smtClean="0"/>
              <a:t>IGs </a:t>
            </a:r>
            <a:r>
              <a:rPr lang="en-US" sz="2200" dirty="0"/>
              <a:t>will </a:t>
            </a:r>
            <a:r>
              <a:rPr lang="en-US" sz="2200" dirty="0">
                <a:solidFill>
                  <a:srgbClr val="0000FF"/>
                </a:solidFill>
              </a:rPr>
              <a:t>adhere to the IG </a:t>
            </a:r>
            <a:r>
              <a:rPr lang="en-US" sz="2200" dirty="0" smtClean="0">
                <a:solidFill>
                  <a:srgbClr val="0000FF"/>
                </a:solidFill>
              </a:rPr>
              <a:t>tenet </a:t>
            </a:r>
            <a:r>
              <a:rPr lang="en-US" sz="2200" dirty="0">
                <a:solidFill>
                  <a:srgbClr val="0000FF"/>
                </a:solidFill>
              </a:rPr>
              <a:t>of confidentiality</a:t>
            </a:r>
            <a:r>
              <a:rPr lang="en-US" sz="2200" dirty="0"/>
              <a:t> as with any other </a:t>
            </a:r>
            <a:r>
              <a:rPr lang="en-US" sz="2200" dirty="0" smtClean="0"/>
              <a:t>case</a:t>
            </a:r>
            <a:endParaRPr lang="en-US" sz="2200" dirty="0"/>
          </a:p>
          <a:p>
            <a:endParaRPr lang="en-US" sz="1000" dirty="0" smtClean="0"/>
          </a:p>
          <a:p>
            <a:r>
              <a:rPr lang="en-US" sz="2200" dirty="0" smtClean="0"/>
              <a:t>Equal </a:t>
            </a:r>
            <a:r>
              <a:rPr lang="en-US" sz="2200" dirty="0"/>
              <a:t>Opportunity complaints (including complaints of discrimination based on </a:t>
            </a:r>
            <a:r>
              <a:rPr lang="en-US" sz="2200" dirty="0" smtClean="0"/>
              <a:t>gender identity or transgender</a:t>
            </a:r>
            <a:r>
              <a:rPr lang="en-US" sz="2200" dirty="0"/>
              <a:t>) are </a:t>
            </a:r>
            <a:r>
              <a:rPr lang="en-US" sz="2200" dirty="0">
                <a:solidFill>
                  <a:srgbClr val="0000FF"/>
                </a:solidFill>
              </a:rPr>
              <a:t>not IG </a:t>
            </a:r>
            <a:r>
              <a:rPr lang="en-US" sz="2200" dirty="0" smtClean="0">
                <a:solidFill>
                  <a:srgbClr val="0000FF"/>
                </a:solidFill>
              </a:rPr>
              <a:t>appropriate</a:t>
            </a:r>
            <a:r>
              <a:rPr lang="en-US" sz="2200" dirty="0" smtClean="0"/>
              <a:t>. The </a:t>
            </a:r>
            <a:r>
              <a:rPr lang="en-US" sz="2200" dirty="0"/>
              <a:t>IG should refer the complainant to the </a:t>
            </a:r>
            <a:r>
              <a:rPr lang="en-US" sz="2200" dirty="0" smtClean="0"/>
              <a:t>Military Equal Opportunity or the Equal Employment Office  </a:t>
            </a:r>
            <a:endParaRPr lang="en-US" sz="2200" dirty="0"/>
          </a:p>
        </p:txBody>
      </p:sp>
      <p:sp>
        <p:nvSpPr>
          <p:cNvPr id="4" name="Footer Placeholder 3"/>
          <p:cNvSpPr>
            <a:spLocks noGrp="1"/>
          </p:cNvSpPr>
          <p:nvPr>
            <p:ph type="ftr" sz="quarter" idx="10"/>
          </p:nvPr>
        </p:nvSpPr>
        <p:spPr/>
        <p:txBody>
          <a:bodyPr/>
          <a:lstStyle/>
          <a:p>
            <a:pPr>
              <a:defRPr/>
            </a:pPr>
            <a:r>
              <a:rPr lang="en-US" smtClean="0"/>
              <a:t>U.S. Army Inspector General School   </a:t>
            </a:r>
            <a:fld id="{E3618442-9BA8-4894-A9EB-6CE8101FFA4D}" type="slidenum">
              <a:rPr lang="en-US" smtClean="0"/>
              <a:pPr>
                <a:defRPr/>
              </a:pPr>
              <a:t>27</a:t>
            </a:fld>
            <a:endParaRPr lang="en-US"/>
          </a:p>
        </p:txBody>
      </p:sp>
      <p:grpSp>
        <p:nvGrpSpPr>
          <p:cNvPr id="13" name="Group 12"/>
          <p:cNvGrpSpPr/>
          <p:nvPr/>
        </p:nvGrpSpPr>
        <p:grpSpPr>
          <a:xfrm>
            <a:off x="7665243" y="596612"/>
            <a:ext cx="1052513" cy="903288"/>
            <a:chOff x="7543799" y="925512"/>
            <a:chExt cx="1052513" cy="903288"/>
          </a:xfrm>
        </p:grpSpPr>
        <p:sp>
          <p:nvSpPr>
            <p:cNvPr id="14"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5"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r>
                <a:rPr lang="en-US" altLang="en-US" sz="1100" dirty="0">
                  <a:cs typeface="Arial" panose="020B0604020202020204" pitchFamily="34" charset="0"/>
                </a:rPr>
                <a:t>2</a:t>
              </a:r>
            </a:p>
          </p:txBody>
        </p:sp>
      </p:grpSp>
    </p:spTree>
    <p:extLst>
      <p:ext uri="{BB962C8B-B14F-4D97-AF65-F5344CB8AC3E}">
        <p14:creationId xmlns:p14="http://schemas.microsoft.com/office/powerpoint/2010/main" val="3409778634"/>
      </p:ext>
    </p:extLst>
  </p:cSld>
  <p:clrMapOvr>
    <a:masterClrMapping/>
  </p:clrMapOvr>
  <p:transition>
    <p:pull/>
    <p:sndAc>
      <p:end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ctrTitle"/>
          </p:nvPr>
        </p:nvSpPr>
        <p:spPr>
          <a:xfrm>
            <a:off x="711200" y="725488"/>
            <a:ext cx="7721600" cy="1219200"/>
          </a:xfrm>
        </p:spPr>
        <p:txBody>
          <a:bodyPr/>
          <a:lstStyle/>
          <a:p>
            <a:pPr eaLnBrk="1" hangingPunct="1"/>
            <a:r>
              <a:rPr lang="en-US" dirty="0" smtClean="0"/>
              <a:t>Complaints Involving Suicide </a:t>
            </a:r>
            <a:br>
              <a:rPr lang="en-US" dirty="0" smtClean="0"/>
            </a:br>
            <a:endParaRPr lang="en-US" dirty="0" smtClean="0"/>
          </a:p>
        </p:txBody>
      </p:sp>
      <p:sp>
        <p:nvSpPr>
          <p:cNvPr id="57347" name="Text Box 8"/>
          <p:cNvSpPr txBox="1">
            <a:spLocks noChangeArrowheads="1"/>
          </p:cNvSpPr>
          <p:nvPr/>
        </p:nvSpPr>
        <p:spPr bwMode="auto">
          <a:xfrm>
            <a:off x="755903" y="5599113"/>
            <a:ext cx="7604379" cy="830997"/>
          </a:xfrm>
          <a:prstGeom prst="rect">
            <a:avLst/>
          </a:prstGeom>
          <a:noFill/>
          <a:ln w="76200">
            <a:noFill/>
            <a:miter lim="800000"/>
            <a:headEnd/>
            <a:tailEnd/>
          </a:ln>
        </p:spPr>
        <p:txBody>
          <a:bodyPr wrap="square">
            <a:spAutoFit/>
          </a:bodyPr>
          <a:lstStyle/>
          <a:p>
            <a:r>
              <a:rPr lang="en-US" b="1" dirty="0">
                <a:solidFill>
                  <a:srgbClr val="006600"/>
                </a:solidFill>
              </a:rPr>
              <a:t> </a:t>
            </a:r>
            <a:r>
              <a:rPr lang="en-US" b="1" u="sng" dirty="0">
                <a:solidFill>
                  <a:srgbClr val="006600"/>
                </a:solidFill>
              </a:rPr>
              <a:t>The Assistance and Investigations Guide</a:t>
            </a:r>
            <a:r>
              <a:rPr lang="en-US" b="1" dirty="0">
                <a:solidFill>
                  <a:srgbClr val="006600"/>
                </a:solidFill>
              </a:rPr>
              <a:t>, </a:t>
            </a:r>
            <a:endParaRPr lang="en-US" b="1" dirty="0" smtClean="0">
              <a:solidFill>
                <a:srgbClr val="006600"/>
              </a:solidFill>
            </a:endParaRPr>
          </a:p>
          <a:p>
            <a:r>
              <a:rPr lang="en-US" b="1" dirty="0" smtClean="0">
                <a:solidFill>
                  <a:srgbClr val="006600"/>
                </a:solidFill>
              </a:rPr>
              <a:t>Part </a:t>
            </a:r>
            <a:r>
              <a:rPr lang="en-US" b="1" dirty="0">
                <a:solidFill>
                  <a:srgbClr val="006600"/>
                </a:solidFill>
              </a:rPr>
              <a:t>One, </a:t>
            </a:r>
            <a:r>
              <a:rPr lang="en-US" b="1" dirty="0" smtClean="0">
                <a:solidFill>
                  <a:srgbClr val="006600"/>
                </a:solidFill>
              </a:rPr>
              <a:t>Section </a:t>
            </a:r>
            <a:r>
              <a:rPr lang="en-US" b="1" dirty="0">
                <a:solidFill>
                  <a:srgbClr val="006600"/>
                </a:solidFill>
              </a:rPr>
              <a:t>3-9</a:t>
            </a:r>
            <a:endParaRPr lang="en-US" b="1" u="sng" dirty="0">
              <a:solidFill>
                <a:srgbClr val="006600"/>
              </a:solidFill>
            </a:endParaRP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0"/>
          </p:nvPr>
        </p:nvSpPr>
        <p:spPr>
          <a:noFill/>
        </p:spPr>
        <p:txBody>
          <a:bodyPr/>
          <a:lstStyle/>
          <a:p>
            <a:r>
              <a:rPr lang="en-US" smtClean="0"/>
              <a:t>U.S. Army Inspector General School   </a:t>
            </a:r>
            <a:fld id="{18D04003-D56D-4046-B959-4FBAEA201B47}" type="slidenum">
              <a:rPr lang="en-US" smtClean="0"/>
              <a:pPr/>
              <a:t>29</a:t>
            </a:fld>
            <a:endParaRPr lang="en-US" smtClean="0"/>
          </a:p>
        </p:txBody>
      </p:sp>
      <p:sp>
        <p:nvSpPr>
          <p:cNvPr id="62467" name="Rectangle 2"/>
          <p:cNvSpPr>
            <a:spLocks noGrp="1" noChangeArrowheads="1"/>
          </p:cNvSpPr>
          <p:nvPr>
            <p:ph type="title"/>
          </p:nvPr>
        </p:nvSpPr>
        <p:spPr>
          <a:xfrm>
            <a:off x="1011936" y="298196"/>
            <a:ext cx="7086600" cy="1219200"/>
          </a:xfrm>
        </p:spPr>
        <p:txBody>
          <a:bodyPr/>
          <a:lstStyle/>
          <a:p>
            <a:pPr eaLnBrk="1" hangingPunct="1"/>
            <a:r>
              <a:rPr lang="en-US" sz="4000" dirty="0" smtClean="0"/>
              <a:t> Complaints Involving Suicide</a:t>
            </a:r>
            <a:br>
              <a:rPr lang="en-US" sz="4000" dirty="0" smtClean="0"/>
            </a:br>
            <a:r>
              <a:rPr lang="en-US" sz="3600" dirty="0" smtClean="0">
                <a:solidFill>
                  <a:srgbClr val="0033CC"/>
                </a:solidFill>
              </a:rPr>
              <a:t>References and Training</a:t>
            </a:r>
          </a:p>
        </p:txBody>
      </p:sp>
      <p:sp>
        <p:nvSpPr>
          <p:cNvPr id="62468" name="Rectangle 3"/>
          <p:cNvSpPr>
            <a:spLocks noGrp="1" noChangeArrowheads="1"/>
          </p:cNvSpPr>
          <p:nvPr>
            <p:ph type="body" sz="half" idx="1"/>
          </p:nvPr>
        </p:nvSpPr>
        <p:spPr>
          <a:xfrm>
            <a:off x="0" y="2296886"/>
            <a:ext cx="9144000" cy="4795271"/>
          </a:xfrm>
        </p:spPr>
        <p:txBody>
          <a:bodyPr/>
          <a:lstStyle/>
          <a:p>
            <a:pPr eaLnBrk="1" hangingPunct="1">
              <a:lnSpc>
                <a:spcPct val="90000"/>
              </a:lnSpc>
              <a:spcAft>
                <a:spcPts val="1200"/>
              </a:spcAft>
            </a:pPr>
            <a:r>
              <a:rPr lang="en-US" sz="2400" dirty="0" smtClean="0"/>
              <a:t> AR 600-63, </a:t>
            </a:r>
            <a:r>
              <a:rPr lang="en-US" sz="2400" u="sng" dirty="0" smtClean="0"/>
              <a:t>Army Health Promotion</a:t>
            </a:r>
            <a:r>
              <a:rPr lang="en-US" sz="2400" b="0" dirty="0" smtClean="0"/>
              <a:t>, Chapter 4, para 1-11</a:t>
            </a:r>
          </a:p>
          <a:p>
            <a:pPr eaLnBrk="1" hangingPunct="1">
              <a:lnSpc>
                <a:spcPct val="90000"/>
              </a:lnSpc>
              <a:spcAft>
                <a:spcPts val="1200"/>
              </a:spcAft>
            </a:pPr>
            <a:endParaRPr lang="en-US" sz="1000" b="0" dirty="0" smtClean="0"/>
          </a:p>
          <a:p>
            <a:pPr eaLnBrk="1" hangingPunct="1">
              <a:lnSpc>
                <a:spcPct val="90000"/>
              </a:lnSpc>
              <a:spcAft>
                <a:spcPts val="1200"/>
              </a:spcAft>
            </a:pPr>
            <a:r>
              <a:rPr lang="en-US" sz="2400" dirty="0" smtClean="0"/>
              <a:t>Army Suicide Prevention Homepage:</a:t>
            </a:r>
            <a:r>
              <a:rPr lang="en-US" sz="2400" dirty="0" smtClean="0">
                <a:solidFill>
                  <a:schemeClr val="tx2"/>
                </a:solidFill>
                <a:hlinkClick r:id="rId3"/>
              </a:rPr>
              <a:t>   </a:t>
            </a:r>
            <a:r>
              <a:rPr lang="en-US" sz="2400" dirty="0" smtClean="0">
                <a:hlinkClick r:id="rId3"/>
              </a:rPr>
              <a:t>http://www.armyg1.army.mil/hr/suicide/default.asp</a:t>
            </a:r>
            <a:endParaRPr lang="en-US" sz="2400" dirty="0" smtClean="0"/>
          </a:p>
          <a:p>
            <a:pPr marL="0" indent="0" eaLnBrk="1" hangingPunct="1">
              <a:lnSpc>
                <a:spcPct val="90000"/>
              </a:lnSpc>
              <a:buNone/>
            </a:pPr>
            <a:endParaRPr lang="en-US" sz="1000" dirty="0" smtClean="0"/>
          </a:p>
          <a:p>
            <a:pPr marL="0" indent="0" eaLnBrk="1" hangingPunct="1">
              <a:lnSpc>
                <a:spcPct val="90000"/>
              </a:lnSpc>
              <a:buNone/>
            </a:pPr>
            <a:endParaRPr lang="en-US" sz="1000" dirty="0" smtClean="0"/>
          </a:p>
          <a:p>
            <a:pPr eaLnBrk="1" hangingPunct="1">
              <a:lnSpc>
                <a:spcPct val="90000"/>
              </a:lnSpc>
            </a:pPr>
            <a:r>
              <a:rPr lang="en-US" sz="2400" dirty="0" smtClean="0"/>
              <a:t>The National Suicide Prevention Lifeline</a:t>
            </a:r>
          </a:p>
          <a:p>
            <a:pPr lvl="1" eaLnBrk="1" hangingPunct="1">
              <a:lnSpc>
                <a:spcPct val="90000"/>
              </a:lnSpc>
            </a:pPr>
            <a:r>
              <a:rPr lang="en-US" sz="2000" dirty="0" smtClean="0"/>
              <a:t>1-800-273-TALK (8255)</a:t>
            </a:r>
          </a:p>
          <a:p>
            <a:pPr lvl="1" eaLnBrk="1" hangingPunct="1">
              <a:lnSpc>
                <a:spcPct val="90000"/>
              </a:lnSpc>
            </a:pPr>
            <a:r>
              <a:rPr lang="en-US" sz="2000" dirty="0" smtClean="0"/>
              <a:t> </a:t>
            </a:r>
            <a:r>
              <a:rPr lang="en-US" sz="2000" u="sng" dirty="0" smtClean="0"/>
              <a:t>www.suicidepreventionlifeline.org </a:t>
            </a:r>
          </a:p>
          <a:p>
            <a:pPr eaLnBrk="1" hangingPunct="1">
              <a:lnSpc>
                <a:spcPct val="90000"/>
              </a:lnSpc>
              <a:buFontTx/>
              <a:buNone/>
            </a:pPr>
            <a:endParaRPr lang="en-US" sz="2400" dirty="0" smtClean="0"/>
          </a:p>
          <a:p>
            <a:pPr eaLnBrk="1" hangingPunct="1">
              <a:lnSpc>
                <a:spcPct val="90000"/>
              </a:lnSpc>
            </a:pPr>
            <a:endParaRPr lang="en-US" sz="2400" dirty="0" smtClean="0"/>
          </a:p>
        </p:txBody>
      </p:sp>
      <p:pic>
        <p:nvPicPr>
          <p:cNvPr id="2" name="Picture 1"/>
          <p:cNvPicPr>
            <a:picLocks noChangeAspect="1"/>
          </p:cNvPicPr>
          <p:nvPr/>
        </p:nvPicPr>
        <p:blipFill>
          <a:blip r:embed="rId4"/>
          <a:stretch>
            <a:fillRect/>
          </a:stretch>
        </p:blipFill>
        <p:spPr>
          <a:xfrm>
            <a:off x="5818631" y="4918841"/>
            <a:ext cx="3014492" cy="1550440"/>
          </a:xfrm>
          <a:prstGeom prst="rect">
            <a:avLst/>
          </a:prstGeom>
        </p:spPr>
      </p:pic>
    </p:spTree>
  </p:cSld>
  <p:clrMapOvr>
    <a:masterClrMapping/>
  </p:clrMapOvr>
  <p:transition>
    <p:pull/>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p:spPr>
        <p:txBody>
          <a:bodyPr/>
          <a:lstStyle/>
          <a:p>
            <a:r>
              <a:rPr lang="en-US" smtClean="0"/>
              <a:t>U.S. Army Inspector General School   </a:t>
            </a:r>
            <a:fld id="{6A490C54-E7A1-4A10-8701-55D063FD533E}" type="slidenum">
              <a:rPr lang="en-US" smtClean="0"/>
              <a:pPr/>
              <a:t>3</a:t>
            </a:fld>
            <a:endParaRPr lang="en-US" smtClean="0"/>
          </a:p>
        </p:txBody>
      </p:sp>
      <p:sp>
        <p:nvSpPr>
          <p:cNvPr id="7171" name="Rectangle 6"/>
          <p:cNvSpPr>
            <a:spLocks noGrp="1" noChangeArrowheads="1"/>
          </p:cNvSpPr>
          <p:nvPr>
            <p:ph type="title"/>
          </p:nvPr>
        </p:nvSpPr>
        <p:spPr>
          <a:xfrm>
            <a:off x="1009079" y="244475"/>
            <a:ext cx="7086600" cy="1219200"/>
          </a:xfrm>
        </p:spPr>
        <p:txBody>
          <a:bodyPr/>
          <a:lstStyle/>
          <a:p>
            <a:pPr eaLnBrk="1" hangingPunct="1"/>
            <a:r>
              <a:rPr lang="en-US" dirty="0" smtClean="0"/>
              <a:t>IG Issues ELOs </a:t>
            </a:r>
          </a:p>
        </p:txBody>
      </p:sp>
      <p:sp>
        <p:nvSpPr>
          <p:cNvPr id="7172" name="Rectangle 7"/>
          <p:cNvSpPr>
            <a:spLocks noGrp="1" noChangeArrowheads="1"/>
          </p:cNvSpPr>
          <p:nvPr>
            <p:ph type="body" idx="1"/>
          </p:nvPr>
        </p:nvSpPr>
        <p:spPr>
          <a:xfrm>
            <a:off x="885825" y="1847535"/>
            <a:ext cx="7780338" cy="5005388"/>
          </a:xfrm>
        </p:spPr>
        <p:txBody>
          <a:bodyPr/>
          <a:lstStyle/>
          <a:p>
            <a:pPr marL="457200" indent="-457200" eaLnBrk="1" hangingPunct="1">
              <a:buFontTx/>
              <a:buAutoNum type="arabicPeriod"/>
            </a:pPr>
            <a:r>
              <a:rPr lang="en-US" sz="2400" dirty="0" smtClean="0"/>
              <a:t>Describe the </a:t>
            </a:r>
            <a:r>
              <a:rPr lang="en-US" sz="2400" dirty="0" smtClean="0">
                <a:solidFill>
                  <a:srgbClr val="0066FF"/>
                </a:solidFill>
              </a:rPr>
              <a:t>Army's policy on relationships </a:t>
            </a:r>
            <a:r>
              <a:rPr lang="en-US" sz="2400" dirty="0" smtClean="0"/>
              <a:t>between Soldiers of different rank, to include social, family, business, and personal relationships.</a:t>
            </a:r>
          </a:p>
          <a:p>
            <a:pPr marL="457200" indent="-457200" eaLnBrk="1" hangingPunct="1">
              <a:buFontTx/>
              <a:buAutoNum type="arabicPeriod"/>
            </a:pPr>
            <a:endParaRPr lang="en-US" sz="1800" dirty="0" smtClean="0"/>
          </a:p>
          <a:p>
            <a:pPr marL="457200" indent="-457200" eaLnBrk="1" hangingPunct="1">
              <a:buFontTx/>
              <a:buAutoNum type="arabicPeriod"/>
            </a:pPr>
            <a:r>
              <a:rPr lang="en-US" sz="2400" dirty="0" smtClean="0"/>
              <a:t>Identify what office can work complaints regarding  </a:t>
            </a:r>
            <a:r>
              <a:rPr lang="en-US" sz="2400" dirty="0" smtClean="0">
                <a:solidFill>
                  <a:srgbClr val="0066FF"/>
                </a:solidFill>
              </a:rPr>
              <a:t>discrimination</a:t>
            </a:r>
            <a:r>
              <a:rPr lang="en-US" sz="2400" dirty="0" smtClean="0"/>
              <a:t> based on </a:t>
            </a:r>
            <a:r>
              <a:rPr lang="en-US" sz="2400" dirty="0" smtClean="0">
                <a:solidFill>
                  <a:srgbClr val="0066FF"/>
                </a:solidFill>
              </a:rPr>
              <a:t>sexual orientation or gender identity.</a:t>
            </a:r>
          </a:p>
          <a:p>
            <a:pPr marL="457200" indent="-457200" eaLnBrk="1" hangingPunct="1">
              <a:buFontTx/>
              <a:buAutoNum type="arabicPeriod"/>
            </a:pPr>
            <a:endParaRPr lang="en-US" sz="1800" dirty="0" smtClean="0"/>
          </a:p>
          <a:p>
            <a:pPr marL="457200" indent="-457200" eaLnBrk="1" hangingPunct="1">
              <a:buFontTx/>
              <a:buAutoNum type="arabicPeriod"/>
            </a:pPr>
            <a:r>
              <a:rPr lang="en-US" sz="2400" dirty="0" smtClean="0"/>
              <a:t>Describe </a:t>
            </a:r>
            <a:r>
              <a:rPr lang="en-US" sz="2400" dirty="0"/>
              <a:t>an IG's actions upon receiving an allegation of </a:t>
            </a:r>
            <a:r>
              <a:rPr lang="en-US" sz="2400" dirty="0">
                <a:solidFill>
                  <a:srgbClr val="0066FF"/>
                </a:solidFill>
              </a:rPr>
              <a:t>sexual harassment </a:t>
            </a:r>
            <a:r>
              <a:rPr lang="en-US" sz="2400" dirty="0"/>
              <a:t>or</a:t>
            </a:r>
            <a:r>
              <a:rPr lang="en-US" sz="2400" dirty="0">
                <a:solidFill>
                  <a:srgbClr val="0066FF"/>
                </a:solidFill>
              </a:rPr>
              <a:t> sexual assault.</a:t>
            </a:r>
          </a:p>
          <a:p>
            <a:pPr marL="457200" indent="-457200" eaLnBrk="1" hangingPunct="1">
              <a:buFontTx/>
              <a:buAutoNum type="arabicPeriod"/>
            </a:pPr>
            <a:endParaRPr lang="en-US" sz="2400" dirty="0" smtClean="0"/>
          </a:p>
          <a:p>
            <a:pPr marL="457200" indent="-457200" eaLnBrk="1" hangingPunct="1">
              <a:buNone/>
            </a:pPr>
            <a:endParaRPr lang="en-US" sz="2000" dirty="0" smtClean="0"/>
          </a:p>
        </p:txBody>
      </p:sp>
      <p:grpSp>
        <p:nvGrpSpPr>
          <p:cNvPr id="10" name="Group 9"/>
          <p:cNvGrpSpPr/>
          <p:nvPr/>
        </p:nvGrpSpPr>
        <p:grpSpPr>
          <a:xfrm>
            <a:off x="7457768" y="560387"/>
            <a:ext cx="1052513" cy="903288"/>
            <a:chOff x="7543799" y="925512"/>
            <a:chExt cx="1052513" cy="903288"/>
          </a:xfrm>
        </p:grpSpPr>
        <p:sp>
          <p:nvSpPr>
            <p:cNvPr id="11"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2"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endParaRPr lang="en-US" altLang="en-US" sz="1100" dirty="0">
                <a:cs typeface="Arial" panose="020B0604020202020204" pitchFamily="34" charset="0"/>
              </a:endParaRPr>
            </a:p>
          </p:txBody>
        </p:sp>
      </p:gr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p>
            <a:r>
              <a:rPr lang="en-US" smtClean="0"/>
              <a:t>U.S. Army Inspector General School   </a:t>
            </a:r>
            <a:fld id="{8201FC64-199A-4C2B-9D8A-E6903C0D8B80}" type="slidenum">
              <a:rPr lang="en-US" smtClean="0"/>
              <a:pPr/>
              <a:t>30</a:t>
            </a:fld>
            <a:endParaRPr lang="en-US" smtClean="0"/>
          </a:p>
        </p:txBody>
      </p:sp>
      <p:sp>
        <p:nvSpPr>
          <p:cNvPr id="58371" name="Rectangle 2"/>
          <p:cNvSpPr>
            <a:spLocks noGrp="1" noChangeArrowheads="1"/>
          </p:cNvSpPr>
          <p:nvPr>
            <p:ph type="title"/>
          </p:nvPr>
        </p:nvSpPr>
        <p:spPr>
          <a:xfrm>
            <a:off x="1019112" y="244475"/>
            <a:ext cx="7086600" cy="1219200"/>
          </a:xfrm>
        </p:spPr>
        <p:txBody>
          <a:bodyPr/>
          <a:lstStyle/>
          <a:p>
            <a:pPr eaLnBrk="1" hangingPunct="1"/>
            <a:r>
              <a:rPr lang="en-US" sz="4000" dirty="0" smtClean="0"/>
              <a:t>Complaints Involving Suicide</a:t>
            </a:r>
          </a:p>
        </p:txBody>
      </p:sp>
      <p:sp>
        <p:nvSpPr>
          <p:cNvPr id="419843" name="Rectangle 3"/>
          <p:cNvSpPr>
            <a:spLocks noGrp="1" noChangeArrowheads="1"/>
          </p:cNvSpPr>
          <p:nvPr>
            <p:ph type="body" idx="1"/>
          </p:nvPr>
        </p:nvSpPr>
        <p:spPr>
          <a:xfrm>
            <a:off x="371412" y="2311968"/>
            <a:ext cx="8382000" cy="4794250"/>
          </a:xfrm>
        </p:spPr>
        <p:txBody>
          <a:bodyPr/>
          <a:lstStyle/>
          <a:p>
            <a:pPr eaLnBrk="1" hangingPunct="1"/>
            <a:r>
              <a:rPr lang="en-US" sz="2400" dirty="0" smtClean="0"/>
              <a:t>During the conduct of a case, an IG may face a situation where a complainant </a:t>
            </a:r>
            <a:r>
              <a:rPr lang="en-US" sz="2400" dirty="0" smtClean="0">
                <a:solidFill>
                  <a:srgbClr val="FF0000"/>
                </a:solidFill>
              </a:rPr>
              <a:t>expresses suicidal thoughts or the suicidal thoughts of another Soldier</a:t>
            </a:r>
          </a:p>
          <a:p>
            <a:pPr eaLnBrk="1" hangingPunct="1">
              <a:buFontTx/>
              <a:buNone/>
            </a:pPr>
            <a:endParaRPr lang="en-US" sz="2400" dirty="0" smtClean="0">
              <a:solidFill>
                <a:srgbClr val="FF0000"/>
              </a:solidFill>
            </a:endParaRPr>
          </a:p>
          <a:p>
            <a:pPr eaLnBrk="1" hangingPunct="1"/>
            <a:r>
              <a:rPr lang="en-US" sz="2400" dirty="0" smtClean="0"/>
              <a:t>A potential conflict exists between IG confidentiality and taking action to protect an individual by releasing information to third parties  </a:t>
            </a:r>
          </a:p>
        </p:txBody>
      </p:sp>
      <p:sp>
        <p:nvSpPr>
          <p:cNvPr id="58373" name="Text Box 4"/>
          <p:cNvSpPr txBox="1">
            <a:spLocks noChangeArrowheads="1"/>
          </p:cNvSpPr>
          <p:nvPr/>
        </p:nvSpPr>
        <p:spPr bwMode="auto">
          <a:xfrm>
            <a:off x="6083300" y="6497638"/>
            <a:ext cx="255588" cy="400050"/>
          </a:xfrm>
          <a:prstGeom prst="rect">
            <a:avLst/>
          </a:prstGeom>
          <a:noFill/>
          <a:ln w="76200">
            <a:noFill/>
            <a:miter lim="800000"/>
            <a:headEnd/>
            <a:tailEnd/>
          </a:ln>
        </p:spPr>
        <p:txBody>
          <a:bodyPr wrap="none">
            <a:spAutoFit/>
          </a:bodyPr>
          <a:lstStyle/>
          <a:p>
            <a:pPr algn="l"/>
            <a:r>
              <a:rPr lang="en-US" sz="2000" b="1">
                <a:solidFill>
                  <a:srgbClr val="006600"/>
                </a:solidFill>
              </a:rPr>
              <a:t> </a:t>
            </a: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p:spPr>
        <p:txBody>
          <a:bodyPr/>
          <a:lstStyle/>
          <a:p>
            <a:r>
              <a:rPr lang="en-US" smtClean="0"/>
              <a:t>U.S. Army Inspector General School   </a:t>
            </a:r>
            <a:fld id="{A1625733-8E0C-416F-A667-94B3FAF7AC4C}" type="slidenum">
              <a:rPr lang="en-US" smtClean="0"/>
              <a:pPr/>
              <a:t>31</a:t>
            </a:fld>
            <a:endParaRPr lang="en-US" smtClean="0"/>
          </a:p>
        </p:txBody>
      </p:sp>
      <p:sp>
        <p:nvSpPr>
          <p:cNvPr id="59395" name="Rectangle 2"/>
          <p:cNvSpPr>
            <a:spLocks noGrp="1" noChangeArrowheads="1"/>
          </p:cNvSpPr>
          <p:nvPr>
            <p:ph type="title"/>
          </p:nvPr>
        </p:nvSpPr>
        <p:spPr>
          <a:xfrm>
            <a:off x="1018159" y="202819"/>
            <a:ext cx="7086600" cy="1219200"/>
          </a:xfrm>
        </p:spPr>
        <p:txBody>
          <a:bodyPr/>
          <a:lstStyle/>
          <a:p>
            <a:pPr eaLnBrk="1" hangingPunct="1"/>
            <a:r>
              <a:rPr lang="en-US" sz="4000" dirty="0" smtClean="0"/>
              <a:t>The IG’s Role</a:t>
            </a:r>
          </a:p>
        </p:txBody>
      </p:sp>
      <p:sp>
        <p:nvSpPr>
          <p:cNvPr id="59396" name="Rectangle 3"/>
          <p:cNvSpPr>
            <a:spLocks noGrp="1" noChangeArrowheads="1"/>
          </p:cNvSpPr>
          <p:nvPr>
            <p:ph type="body" idx="1"/>
          </p:nvPr>
        </p:nvSpPr>
        <p:spPr>
          <a:xfrm>
            <a:off x="228600" y="2027238"/>
            <a:ext cx="8915400" cy="3084512"/>
          </a:xfrm>
        </p:spPr>
        <p:txBody>
          <a:bodyPr/>
          <a:lstStyle/>
          <a:p>
            <a:pPr eaLnBrk="1" hangingPunct="1">
              <a:spcBef>
                <a:spcPct val="0"/>
              </a:spcBef>
            </a:pPr>
            <a:r>
              <a:rPr lang="en-US" sz="2800" dirty="0" smtClean="0">
                <a:solidFill>
                  <a:srgbClr val="FF0000"/>
                </a:solidFill>
              </a:rPr>
              <a:t>Never place IG confidentiality over an individual's safety</a:t>
            </a:r>
          </a:p>
          <a:p>
            <a:pPr eaLnBrk="1" hangingPunct="1">
              <a:spcBef>
                <a:spcPct val="0"/>
              </a:spcBef>
            </a:pPr>
            <a:r>
              <a:rPr lang="en-US" sz="2800" u="sng" dirty="0" smtClean="0"/>
              <a:t>Take action to assist</a:t>
            </a:r>
            <a:r>
              <a:rPr lang="en-US" sz="2800" dirty="0" smtClean="0"/>
              <a:t> (Chaplain)</a:t>
            </a:r>
          </a:p>
          <a:p>
            <a:pPr eaLnBrk="1" hangingPunct="1">
              <a:spcBef>
                <a:spcPct val="0"/>
              </a:spcBef>
            </a:pPr>
            <a:r>
              <a:rPr lang="en-US" sz="2800" dirty="0" smtClean="0"/>
              <a:t>If the individual declines the IG's assistance and if time permits, contact DAIG's Legal Advisor for a sanity check</a:t>
            </a:r>
          </a:p>
          <a:p>
            <a:pPr eaLnBrk="1" hangingPunct="1">
              <a:spcBef>
                <a:spcPct val="0"/>
              </a:spcBef>
            </a:pPr>
            <a:r>
              <a:rPr lang="en-US" sz="2800" dirty="0" smtClean="0"/>
              <a:t>Contact the chain of command or medical personnel on an FOUO basis</a:t>
            </a:r>
          </a:p>
          <a:p>
            <a:pPr eaLnBrk="1" hangingPunct="1">
              <a:spcBef>
                <a:spcPct val="0"/>
              </a:spcBef>
            </a:pPr>
            <a:r>
              <a:rPr lang="en-US" sz="2800" dirty="0" smtClean="0"/>
              <a:t>Listen!</a:t>
            </a:r>
            <a:br>
              <a:rPr lang="en-US" sz="2800" dirty="0" smtClean="0"/>
            </a:br>
            <a:endParaRPr lang="en-US" sz="2800" dirty="0" smtClean="0"/>
          </a:p>
          <a:p>
            <a:pPr eaLnBrk="1" hangingPunct="1">
              <a:spcBef>
                <a:spcPct val="0"/>
              </a:spcBef>
              <a:buFontTx/>
              <a:buNone/>
            </a:pPr>
            <a:endParaRPr lang="en-US" sz="2800" dirty="0" smtClean="0"/>
          </a:p>
          <a:p>
            <a:pPr eaLnBrk="1" hangingPunct="1">
              <a:spcBef>
                <a:spcPct val="0"/>
              </a:spcBef>
              <a:buFontTx/>
              <a:buNone/>
            </a:pPr>
            <a:endParaRPr lang="en-US" sz="2800" dirty="0" smtClean="0"/>
          </a:p>
        </p:txBody>
      </p:sp>
      <p:pic>
        <p:nvPicPr>
          <p:cNvPr id="59397" name="Picture 7" descr="http://usachppm.apgea.army.mil/HIOShoppingCart/Uploads/thumbnails/106A.jpg"/>
          <p:cNvPicPr>
            <a:picLocks noChangeAspect="1" noChangeArrowheads="1"/>
          </p:cNvPicPr>
          <p:nvPr/>
        </p:nvPicPr>
        <p:blipFill>
          <a:blip r:embed="rId3" cstate="print"/>
          <a:srcRect/>
          <a:stretch>
            <a:fillRect/>
          </a:stretch>
        </p:blipFill>
        <p:spPr bwMode="auto">
          <a:xfrm>
            <a:off x="7494588" y="300038"/>
            <a:ext cx="1201737" cy="1727200"/>
          </a:xfrm>
          <a:prstGeom prst="rect">
            <a:avLst/>
          </a:prstGeom>
          <a:noFill/>
          <a:ln w="9525">
            <a:noFill/>
            <a:miter lim="800000"/>
            <a:headEnd/>
            <a:tailEnd/>
          </a:ln>
        </p:spPr>
      </p:pic>
      <p:pic>
        <p:nvPicPr>
          <p:cNvPr id="59398" name="Picture 6" descr="C:\Users\todd.welsch\Pictures\SPSP_Poster_tn.jpg"/>
          <p:cNvPicPr>
            <a:picLocks noChangeAspect="1" noChangeArrowheads="1"/>
          </p:cNvPicPr>
          <p:nvPr/>
        </p:nvPicPr>
        <p:blipFill>
          <a:blip r:embed="rId4" cstate="print"/>
          <a:srcRect/>
          <a:stretch>
            <a:fillRect/>
          </a:stretch>
        </p:blipFill>
        <p:spPr bwMode="auto">
          <a:xfrm>
            <a:off x="7589838" y="5030788"/>
            <a:ext cx="1106487" cy="1662112"/>
          </a:xfrm>
          <a:prstGeom prst="rect">
            <a:avLst/>
          </a:prstGeom>
          <a:noFill/>
          <a:ln w="9525">
            <a:noFill/>
            <a:miter lim="800000"/>
            <a:headEnd/>
            <a:tailEnd/>
          </a:ln>
        </p:spPr>
      </p:pic>
      <p:pic>
        <p:nvPicPr>
          <p:cNvPr id="59399" name="Picture 8" descr="Suicide Prevention Lifeline Logo"/>
          <p:cNvPicPr>
            <a:picLocks noChangeAspect="1" noChangeArrowheads="1"/>
          </p:cNvPicPr>
          <p:nvPr/>
        </p:nvPicPr>
        <p:blipFill>
          <a:blip r:embed="rId5" cstate="print"/>
          <a:srcRect/>
          <a:stretch>
            <a:fillRect/>
          </a:stretch>
        </p:blipFill>
        <p:spPr bwMode="auto">
          <a:xfrm>
            <a:off x="5962650" y="5532438"/>
            <a:ext cx="1285875" cy="1285875"/>
          </a:xfrm>
          <a:prstGeom prst="rect">
            <a:avLst/>
          </a:prstGeom>
          <a:noFill/>
          <a:ln w="9525">
            <a:noFill/>
            <a:miter lim="800000"/>
            <a:headEnd/>
            <a:tailEnd/>
          </a:ln>
        </p:spPr>
      </p:pic>
      <p:pic>
        <p:nvPicPr>
          <p:cNvPr id="59400" name="Picture 10" descr="Beyond the Front Web Video"/>
          <p:cNvPicPr>
            <a:picLocks noChangeAspect="1" noChangeArrowheads="1"/>
          </p:cNvPicPr>
          <p:nvPr/>
        </p:nvPicPr>
        <p:blipFill>
          <a:blip r:embed="rId6" cstate="print"/>
          <a:srcRect/>
          <a:stretch>
            <a:fillRect/>
          </a:stretch>
        </p:blipFill>
        <p:spPr bwMode="auto">
          <a:xfrm>
            <a:off x="4386263" y="5673725"/>
            <a:ext cx="1285875" cy="1019175"/>
          </a:xfrm>
          <a:prstGeom prst="rect">
            <a:avLst/>
          </a:prstGeom>
          <a:noFill/>
          <a:ln w="9525">
            <a:noFill/>
            <a:miter lim="800000"/>
            <a:headEnd/>
            <a:tailEnd/>
          </a:ln>
        </p:spPr>
      </p:pic>
      <p:sp>
        <p:nvSpPr>
          <p:cNvPr id="9" name="Text Box 1175"/>
          <p:cNvSpPr txBox="1">
            <a:spLocks noChangeArrowheads="1"/>
          </p:cNvSpPr>
          <p:nvPr/>
        </p:nvSpPr>
        <p:spPr bwMode="auto">
          <a:xfrm>
            <a:off x="581472" y="6284883"/>
            <a:ext cx="3089307" cy="400110"/>
          </a:xfrm>
          <a:prstGeom prst="rect">
            <a:avLst/>
          </a:prstGeom>
          <a:noFill/>
          <a:ln w="76200">
            <a:noFill/>
            <a:miter lim="800000"/>
            <a:headEnd/>
            <a:tailEnd/>
          </a:ln>
        </p:spPr>
        <p:txBody>
          <a:bodyPr wrap="none">
            <a:spAutoFit/>
          </a:bodyPr>
          <a:lstStyle/>
          <a:p>
            <a:pPr algn="l"/>
            <a:r>
              <a:rPr lang="en-US" sz="2000" b="1" dirty="0" smtClean="0">
                <a:solidFill>
                  <a:srgbClr val="006600"/>
                </a:solidFill>
              </a:rPr>
              <a:t>A&amp;I Guide Section 3-1-9</a:t>
            </a:r>
            <a:endParaRPr lang="en-US" sz="2000" b="1" dirty="0">
              <a:solidFill>
                <a:srgbClr val="006600"/>
              </a:solidFill>
            </a:endParaRPr>
          </a:p>
        </p:txBody>
      </p:sp>
    </p:spTree>
  </p:cSld>
  <p:clrMapOvr>
    <a:masterClrMapping/>
  </p:clrMapOvr>
  <p:transition>
    <p:pull/>
    <p:sndAc>
      <p:end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752600" y="2112963"/>
            <a:ext cx="1828800" cy="4146550"/>
          </a:xfrm>
          <a:prstGeom prst="rect">
            <a:avLst/>
          </a:prstGeom>
          <a:noFill/>
          <a:ln w="9525">
            <a:noFill/>
            <a:miter lim="800000"/>
            <a:headEnd/>
            <a:tailEnd/>
          </a:ln>
        </p:spPr>
        <p:txBody>
          <a:bodyPr wrap="none" anchor="ctr"/>
          <a:lstStyle/>
          <a:p>
            <a:endParaRPr lang="en-US"/>
          </a:p>
        </p:txBody>
      </p:sp>
      <p:sp>
        <p:nvSpPr>
          <p:cNvPr id="30723" name="Rectangle 3"/>
          <p:cNvSpPr>
            <a:spLocks noChangeArrowheads="1"/>
          </p:cNvSpPr>
          <p:nvPr/>
        </p:nvSpPr>
        <p:spPr bwMode="auto">
          <a:xfrm>
            <a:off x="1752600" y="2112963"/>
            <a:ext cx="3733800" cy="4146550"/>
          </a:xfrm>
          <a:prstGeom prst="rect">
            <a:avLst/>
          </a:prstGeom>
          <a:noFill/>
          <a:ln w="9525">
            <a:noFill/>
            <a:miter lim="800000"/>
            <a:headEnd/>
            <a:tailEnd/>
          </a:ln>
        </p:spPr>
        <p:txBody>
          <a:bodyPr wrap="none" anchor="ctr"/>
          <a:lstStyle/>
          <a:p>
            <a:endParaRPr lang="en-US"/>
          </a:p>
        </p:txBody>
      </p:sp>
      <p:sp>
        <p:nvSpPr>
          <p:cNvPr id="30724" name="Rectangle 4"/>
          <p:cNvSpPr>
            <a:spLocks noGrp="1" noChangeArrowheads="1"/>
          </p:cNvSpPr>
          <p:nvPr>
            <p:ph type="ctrTitle"/>
          </p:nvPr>
        </p:nvSpPr>
        <p:spPr/>
        <p:txBody>
          <a:bodyPr/>
          <a:lstStyle/>
          <a:p>
            <a:pPr eaLnBrk="1" hangingPunct="1"/>
            <a:r>
              <a:rPr lang="en-US" dirty="0" smtClean="0"/>
              <a:t>Sexual Misconduct in the Army</a:t>
            </a:r>
          </a:p>
        </p:txBody>
      </p:sp>
      <p:sp>
        <p:nvSpPr>
          <p:cNvPr id="30725" name="Text Box 7"/>
          <p:cNvSpPr txBox="1">
            <a:spLocks noChangeArrowheads="1"/>
          </p:cNvSpPr>
          <p:nvPr/>
        </p:nvSpPr>
        <p:spPr bwMode="auto">
          <a:xfrm>
            <a:off x="0" y="5765800"/>
            <a:ext cx="9033831" cy="954107"/>
          </a:xfrm>
          <a:prstGeom prst="rect">
            <a:avLst/>
          </a:prstGeom>
          <a:noFill/>
          <a:ln w="76200">
            <a:noFill/>
            <a:miter lim="800000"/>
            <a:headEnd/>
            <a:tailEnd/>
          </a:ln>
        </p:spPr>
        <p:txBody>
          <a:bodyPr wrap="square">
            <a:spAutoFit/>
          </a:bodyPr>
          <a:lstStyle/>
          <a:p>
            <a:pPr lvl="1"/>
            <a:r>
              <a:rPr lang="en-US" sz="2800" b="1" dirty="0">
                <a:solidFill>
                  <a:srgbClr val="006600"/>
                </a:solidFill>
              </a:rPr>
              <a:t>AR 600-20, </a:t>
            </a:r>
            <a:r>
              <a:rPr lang="en-US" sz="2800" b="1" u="sng" dirty="0">
                <a:solidFill>
                  <a:srgbClr val="006600"/>
                </a:solidFill>
              </a:rPr>
              <a:t>Army Command Policy</a:t>
            </a:r>
            <a:r>
              <a:rPr lang="en-US" sz="2800" b="1" dirty="0">
                <a:solidFill>
                  <a:srgbClr val="006600"/>
                </a:solidFill>
              </a:rPr>
              <a:t>, </a:t>
            </a:r>
            <a:r>
              <a:rPr lang="en-US" sz="2800" b="1" dirty="0" smtClean="0">
                <a:solidFill>
                  <a:srgbClr val="006600"/>
                </a:solidFill>
              </a:rPr>
              <a:t>Chapters 7</a:t>
            </a:r>
            <a:endParaRPr lang="en-US" sz="2800" b="1" dirty="0">
              <a:solidFill>
                <a:srgbClr val="006600"/>
              </a:solidFill>
            </a:endParaRPr>
          </a:p>
          <a:p>
            <a:pPr lvl="1"/>
            <a:r>
              <a:rPr lang="en-US" sz="2800" b="1" dirty="0">
                <a:solidFill>
                  <a:srgbClr val="006600"/>
                </a:solidFill>
              </a:rPr>
              <a:t>Apps. </a:t>
            </a:r>
            <a:r>
              <a:rPr lang="en-US" sz="2800" b="1" dirty="0" smtClean="0">
                <a:solidFill>
                  <a:srgbClr val="006600"/>
                </a:solidFill>
              </a:rPr>
              <a:t>C, E, F</a:t>
            </a:r>
            <a:r>
              <a:rPr lang="en-US" sz="2800" b="1" dirty="0">
                <a:solidFill>
                  <a:srgbClr val="006600"/>
                </a:solidFill>
              </a:rPr>
              <a:t>, G, H, I, </a:t>
            </a:r>
            <a:r>
              <a:rPr lang="en-US" sz="2800" b="1" dirty="0" smtClean="0">
                <a:solidFill>
                  <a:srgbClr val="006600"/>
                </a:solidFill>
              </a:rPr>
              <a:t>and J</a:t>
            </a:r>
            <a:endParaRPr lang="en-US" sz="2800" b="1" dirty="0">
              <a:solidFill>
                <a:srgbClr val="006600"/>
              </a:solidFill>
            </a:endParaRP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0"/>
          </p:nvPr>
        </p:nvSpPr>
        <p:spPr>
          <a:noFill/>
        </p:spPr>
        <p:txBody>
          <a:bodyPr/>
          <a:lstStyle/>
          <a:p>
            <a:r>
              <a:rPr lang="en-US" smtClean="0"/>
              <a:t>U.S. Army Inspector General School   </a:t>
            </a:r>
            <a:fld id="{EB9154E1-9E78-4465-BD8A-9225887B681C}" type="slidenum">
              <a:rPr lang="en-US" smtClean="0"/>
              <a:pPr/>
              <a:t>33</a:t>
            </a:fld>
            <a:endParaRPr lang="en-US" smtClean="0"/>
          </a:p>
        </p:txBody>
      </p:sp>
      <p:sp>
        <p:nvSpPr>
          <p:cNvPr id="2052" name="Rectangle 2"/>
          <p:cNvSpPr>
            <a:spLocks noGrp="1" noChangeArrowheads="1"/>
          </p:cNvSpPr>
          <p:nvPr>
            <p:ph type="title"/>
          </p:nvPr>
        </p:nvSpPr>
        <p:spPr>
          <a:xfrm>
            <a:off x="797941" y="357315"/>
            <a:ext cx="7526338" cy="1219200"/>
          </a:xfrm>
        </p:spPr>
        <p:txBody>
          <a:bodyPr/>
          <a:lstStyle/>
          <a:p>
            <a:pPr eaLnBrk="1" hangingPunct="1"/>
            <a:r>
              <a:rPr lang="en-US" sz="4000" dirty="0" smtClean="0"/>
              <a:t>Army SHARP Program </a:t>
            </a:r>
            <a:br>
              <a:rPr lang="en-US" sz="4000" dirty="0" smtClean="0"/>
            </a:br>
            <a:r>
              <a:rPr lang="en-US" sz="3600" dirty="0" smtClean="0">
                <a:solidFill>
                  <a:schemeClr val="tx1"/>
                </a:solidFill>
              </a:rPr>
              <a:t>References and Training</a:t>
            </a:r>
          </a:p>
        </p:txBody>
      </p:sp>
      <p:sp>
        <p:nvSpPr>
          <p:cNvPr id="2053" name="Rectangle 3"/>
          <p:cNvSpPr>
            <a:spLocks noGrp="1" noChangeArrowheads="1"/>
          </p:cNvSpPr>
          <p:nvPr>
            <p:ph type="body" sz="half" idx="1"/>
          </p:nvPr>
        </p:nvSpPr>
        <p:spPr>
          <a:xfrm>
            <a:off x="117156" y="2129972"/>
            <a:ext cx="8868347" cy="4576419"/>
          </a:xfrm>
        </p:spPr>
        <p:txBody>
          <a:bodyPr/>
          <a:lstStyle/>
          <a:p>
            <a:pPr eaLnBrk="1" hangingPunct="1">
              <a:spcAft>
                <a:spcPts val="600"/>
              </a:spcAft>
            </a:pPr>
            <a:r>
              <a:rPr lang="en-US" sz="2400" dirty="0" smtClean="0"/>
              <a:t>AR 600-20, </a:t>
            </a:r>
            <a:r>
              <a:rPr lang="en-US" sz="2400" u="sng" dirty="0" smtClean="0"/>
              <a:t>Army Command Policy</a:t>
            </a:r>
            <a:r>
              <a:rPr lang="en-US" sz="2400" dirty="0" smtClean="0"/>
              <a:t>, Chapter 7</a:t>
            </a:r>
          </a:p>
          <a:p>
            <a:pPr eaLnBrk="1" hangingPunct="1">
              <a:spcAft>
                <a:spcPts val="600"/>
              </a:spcAft>
            </a:pPr>
            <a:r>
              <a:rPr lang="en-US" sz="2400" dirty="0" smtClean="0"/>
              <a:t>AR 20-1, </a:t>
            </a:r>
            <a:r>
              <a:rPr lang="en-US" sz="2400" u="sng" dirty="0" smtClean="0"/>
              <a:t>Inspector General Activities and Procedures</a:t>
            </a:r>
            <a:r>
              <a:rPr lang="en-US" sz="2400" dirty="0" smtClean="0"/>
              <a:t>, para. 1-4a (9) (c)</a:t>
            </a:r>
          </a:p>
          <a:p>
            <a:pPr eaLnBrk="1" hangingPunct="1">
              <a:spcAft>
                <a:spcPts val="600"/>
              </a:spcAft>
            </a:pPr>
            <a:r>
              <a:rPr lang="en-US" sz="2400" dirty="0" smtClean="0"/>
              <a:t>UCMJ, Article 93, Cruelty and maltreatment</a:t>
            </a:r>
          </a:p>
          <a:p>
            <a:pPr eaLnBrk="1" hangingPunct="1">
              <a:spcAft>
                <a:spcPts val="600"/>
              </a:spcAft>
            </a:pPr>
            <a:r>
              <a:rPr lang="en-US" sz="2400" dirty="0" smtClean="0"/>
              <a:t>UCMJ, Article 120, Rape, sexual assault, and other sexual misconduct</a:t>
            </a:r>
          </a:p>
          <a:p>
            <a:pPr eaLnBrk="1" hangingPunct="1">
              <a:spcAft>
                <a:spcPts val="600"/>
              </a:spcAft>
            </a:pPr>
            <a:r>
              <a:rPr lang="en-US" sz="2400" dirty="0"/>
              <a:t>HQDA EXORD 204-16 SEXUAL HARASSMENT AND ASSAULT READINESS EFFORT</a:t>
            </a:r>
          </a:p>
          <a:p>
            <a:pPr marL="0" indent="0" eaLnBrk="1" hangingPunct="1">
              <a:spcAft>
                <a:spcPts val="600"/>
              </a:spcAft>
              <a:buNone/>
            </a:pPr>
            <a:endParaRPr lang="en-US" sz="2400" dirty="0" smtClean="0"/>
          </a:p>
          <a:p>
            <a:pPr eaLnBrk="1" hangingPunct="1">
              <a:buFontTx/>
              <a:buNone/>
            </a:pPr>
            <a:endParaRPr lang="en-US" sz="2400" dirty="0" smtClean="0"/>
          </a:p>
        </p:txBody>
      </p:sp>
      <p:graphicFrame>
        <p:nvGraphicFramePr>
          <p:cNvPr id="2050" name="Object 4"/>
          <p:cNvGraphicFramePr>
            <a:graphicFrameLocks noGrp="1" noChangeAspect="1"/>
          </p:cNvGraphicFramePr>
          <p:nvPr>
            <p:ph sz="half" idx="2"/>
            <p:extLst>
              <p:ext uri="{D42A27DB-BD31-4B8C-83A1-F6EECF244321}">
                <p14:modId xmlns:p14="http://schemas.microsoft.com/office/powerpoint/2010/main" val="4094441153"/>
              </p:ext>
            </p:extLst>
          </p:nvPr>
        </p:nvGraphicFramePr>
        <p:xfrm>
          <a:off x="6356247" y="5357384"/>
          <a:ext cx="1930400" cy="1455737"/>
        </p:xfrm>
        <a:graphic>
          <a:graphicData uri="http://schemas.openxmlformats.org/presentationml/2006/ole">
            <mc:AlternateContent xmlns:mc="http://schemas.openxmlformats.org/markup-compatibility/2006">
              <mc:Choice xmlns:v="urn:schemas-microsoft-com:vml" Requires="v">
                <p:oleObj spid="_x0000_s92407" name="Clip" r:id="rId4" imgW="1839600" imgH="1387800" progId="">
                  <p:embed/>
                </p:oleObj>
              </mc:Choice>
              <mc:Fallback>
                <p:oleObj name="Clip" r:id="rId4" imgW="1839600" imgH="13878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247" y="5357384"/>
                        <a:ext cx="1930400" cy="14557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pull/>
    <p:sndAc>
      <p:end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0"/>
          </p:nvPr>
        </p:nvSpPr>
        <p:spPr>
          <a:noFill/>
        </p:spPr>
        <p:txBody>
          <a:bodyPr/>
          <a:lstStyle/>
          <a:p>
            <a:r>
              <a:rPr lang="en-US" smtClean="0"/>
              <a:t>U.S. Army Inspector General School   </a:t>
            </a:r>
            <a:fld id="{EB9154E1-9E78-4465-BD8A-9225887B681C}" type="slidenum">
              <a:rPr lang="en-US" smtClean="0"/>
              <a:pPr/>
              <a:t>34</a:t>
            </a:fld>
            <a:endParaRPr lang="en-US" smtClean="0"/>
          </a:p>
        </p:txBody>
      </p:sp>
      <p:sp>
        <p:nvSpPr>
          <p:cNvPr id="2052" name="Rectangle 2"/>
          <p:cNvSpPr>
            <a:spLocks noGrp="1" noChangeArrowheads="1"/>
          </p:cNvSpPr>
          <p:nvPr>
            <p:ph type="title"/>
          </p:nvPr>
        </p:nvSpPr>
        <p:spPr>
          <a:xfrm>
            <a:off x="797941" y="357315"/>
            <a:ext cx="7526338" cy="1219200"/>
          </a:xfrm>
        </p:spPr>
        <p:txBody>
          <a:bodyPr/>
          <a:lstStyle/>
          <a:p>
            <a:pPr eaLnBrk="1" hangingPunct="1"/>
            <a:r>
              <a:rPr lang="en-US" sz="4000" dirty="0" smtClean="0"/>
              <a:t>Army SHARP Program </a:t>
            </a:r>
            <a:br>
              <a:rPr lang="en-US" sz="4000" dirty="0" smtClean="0"/>
            </a:br>
            <a:r>
              <a:rPr lang="en-US" sz="3600" dirty="0" smtClean="0">
                <a:solidFill>
                  <a:schemeClr val="tx1"/>
                </a:solidFill>
              </a:rPr>
              <a:t>References and Training</a:t>
            </a:r>
            <a:br>
              <a:rPr lang="en-US" sz="3600" dirty="0" smtClean="0">
                <a:solidFill>
                  <a:schemeClr val="tx1"/>
                </a:solidFill>
              </a:rPr>
            </a:br>
            <a:r>
              <a:rPr lang="en-US" sz="1800" dirty="0" smtClean="0">
                <a:solidFill>
                  <a:schemeClr val="tx1"/>
                </a:solidFill>
              </a:rPr>
              <a:t>(cont’d)</a:t>
            </a:r>
          </a:p>
        </p:txBody>
      </p:sp>
      <p:sp>
        <p:nvSpPr>
          <p:cNvPr id="2053" name="Rectangle 3"/>
          <p:cNvSpPr>
            <a:spLocks noGrp="1" noChangeArrowheads="1"/>
          </p:cNvSpPr>
          <p:nvPr>
            <p:ph type="body" sz="half" idx="1"/>
          </p:nvPr>
        </p:nvSpPr>
        <p:spPr>
          <a:xfrm>
            <a:off x="117156" y="2129972"/>
            <a:ext cx="8868347" cy="4576419"/>
          </a:xfrm>
        </p:spPr>
        <p:txBody>
          <a:bodyPr/>
          <a:lstStyle/>
          <a:p>
            <a:pPr eaLnBrk="1" hangingPunct="1">
              <a:spcAft>
                <a:spcPts val="600"/>
              </a:spcAft>
            </a:pPr>
            <a:r>
              <a:rPr lang="en-US" sz="2400" dirty="0" smtClean="0"/>
              <a:t>Army </a:t>
            </a:r>
            <a:r>
              <a:rPr lang="en-US" sz="2400" dirty="0"/>
              <a:t>Directive 2018-23 (Improving the Effectiveness of Essential and Important Army Programs:  Sexual Harassment/Assault Response and Prevention, Equal Opportunity, Suicide Prevention, Alcohol and Drug Abuse Prevention, and Resilience</a:t>
            </a:r>
            <a:r>
              <a:rPr lang="en-US" sz="2400" dirty="0" smtClean="0"/>
              <a:t>)</a:t>
            </a:r>
            <a:endParaRPr lang="en-US" sz="2400" dirty="0"/>
          </a:p>
          <a:p>
            <a:pPr eaLnBrk="1" hangingPunct="1">
              <a:spcAft>
                <a:spcPts val="600"/>
              </a:spcAft>
            </a:pPr>
            <a:r>
              <a:rPr lang="en-US" sz="2400" dirty="0" smtClean="0"/>
              <a:t>AR 350-1, </a:t>
            </a:r>
            <a:r>
              <a:rPr lang="en-US" sz="2400" u="sng" dirty="0" smtClean="0"/>
              <a:t>Army Training and Leader Development</a:t>
            </a:r>
          </a:p>
          <a:p>
            <a:pPr eaLnBrk="1" hangingPunct="1">
              <a:spcAft>
                <a:spcPts val="600"/>
              </a:spcAft>
            </a:pPr>
            <a:r>
              <a:rPr lang="en-US" sz="2400" dirty="0" smtClean="0"/>
              <a:t>TIG Note 13-30</a:t>
            </a:r>
          </a:p>
          <a:p>
            <a:pPr eaLnBrk="1" hangingPunct="1">
              <a:spcAft>
                <a:spcPts val="600"/>
              </a:spcAft>
            </a:pPr>
            <a:r>
              <a:rPr lang="en-US" sz="2400" u="sng" dirty="0" smtClean="0">
                <a:hlinkClick r:id="rId4"/>
              </a:rPr>
              <a:t>http://www.sexualassault.army.mil</a:t>
            </a:r>
            <a:endParaRPr lang="en-US" sz="2400" u="sng" dirty="0" smtClean="0"/>
          </a:p>
          <a:p>
            <a:pPr eaLnBrk="1" hangingPunct="1"/>
            <a:r>
              <a:rPr lang="en-US" sz="2400" dirty="0" smtClean="0"/>
              <a:t>Key training videos as of June 2013:  </a:t>
            </a:r>
            <a:r>
              <a:rPr lang="en-US" sz="2400" u="sng" dirty="0" smtClean="0">
                <a:hlinkClick r:id="rId5"/>
              </a:rPr>
              <a:t>http://www.youtube.com/watch?v=cD5MvyQu24c</a:t>
            </a:r>
            <a:r>
              <a:rPr lang="en-US" sz="2400" dirty="0" smtClean="0"/>
              <a:t>;  </a:t>
            </a:r>
            <a:r>
              <a:rPr lang="en-US" sz="2400" u="sng" dirty="0" smtClean="0">
                <a:hlinkClick r:id="rId6"/>
              </a:rPr>
              <a:t>http://www.c-spanvideo.org/program/ArmySum</a:t>
            </a:r>
            <a:r>
              <a:rPr lang="en-US" sz="2400" u="sng" dirty="0" smtClean="0"/>
              <a:t> </a:t>
            </a:r>
            <a:endParaRPr lang="en-US" sz="2400" dirty="0" smtClean="0"/>
          </a:p>
          <a:p>
            <a:pPr eaLnBrk="1" hangingPunct="1">
              <a:buFontTx/>
              <a:buNone/>
            </a:pPr>
            <a:endParaRPr lang="en-US" sz="2400" dirty="0" smtClean="0"/>
          </a:p>
        </p:txBody>
      </p:sp>
      <p:graphicFrame>
        <p:nvGraphicFramePr>
          <p:cNvPr id="2050" name="Object 4"/>
          <p:cNvGraphicFramePr>
            <a:graphicFrameLocks noGrp="1" noChangeAspect="1"/>
          </p:cNvGraphicFramePr>
          <p:nvPr>
            <p:ph sz="half" idx="2"/>
          </p:nvPr>
        </p:nvGraphicFramePr>
        <p:xfrm>
          <a:off x="6356247" y="5128787"/>
          <a:ext cx="1930400" cy="1455737"/>
        </p:xfrm>
        <a:graphic>
          <a:graphicData uri="http://schemas.openxmlformats.org/presentationml/2006/ole">
            <mc:AlternateContent xmlns:mc="http://schemas.openxmlformats.org/markup-compatibility/2006">
              <mc:Choice xmlns:v="urn:schemas-microsoft-com:vml" Requires="v">
                <p:oleObj spid="_x0000_s93432" name="Clip" r:id="rId7" imgW="1839600" imgH="1387800" progId="">
                  <p:embed/>
                </p:oleObj>
              </mc:Choice>
              <mc:Fallback>
                <p:oleObj name="Clip" r:id="rId7" imgW="1839600" imgH="1387800"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6247" y="5128787"/>
                        <a:ext cx="1930400" cy="14557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pull/>
    <p:sndAc>
      <p:end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smtClean="0"/>
              <a:t>U.S. Army Inspector General School   </a:t>
            </a:r>
            <a:fld id="{F5BC95FA-5B18-45A3-BB21-F4BDB00C15D4}" type="slidenum">
              <a:rPr lang="en-US" smtClean="0"/>
              <a:pPr/>
              <a:t>35</a:t>
            </a:fld>
            <a:endParaRPr lang="en-US" smtClean="0"/>
          </a:p>
        </p:txBody>
      </p:sp>
      <p:sp>
        <p:nvSpPr>
          <p:cNvPr id="32771" name="Rectangle 2"/>
          <p:cNvSpPr>
            <a:spLocks noGrp="1" noChangeArrowheads="1"/>
          </p:cNvSpPr>
          <p:nvPr>
            <p:ph type="title"/>
          </p:nvPr>
        </p:nvSpPr>
        <p:spPr>
          <a:xfrm>
            <a:off x="1020890" y="244475"/>
            <a:ext cx="7086600" cy="1219200"/>
          </a:xfrm>
        </p:spPr>
        <p:txBody>
          <a:bodyPr/>
          <a:lstStyle/>
          <a:p>
            <a:pPr eaLnBrk="1" hangingPunct="1"/>
            <a:r>
              <a:rPr lang="en-US" sz="4000" dirty="0" smtClean="0"/>
              <a:t>What is Sexual Harassment?</a:t>
            </a:r>
          </a:p>
        </p:txBody>
      </p:sp>
      <p:sp>
        <p:nvSpPr>
          <p:cNvPr id="419843" name="Rectangle 3"/>
          <p:cNvSpPr>
            <a:spLocks noGrp="1" noChangeArrowheads="1"/>
          </p:cNvSpPr>
          <p:nvPr>
            <p:ph type="body" idx="1"/>
          </p:nvPr>
        </p:nvSpPr>
        <p:spPr>
          <a:xfrm>
            <a:off x="232475" y="1643763"/>
            <a:ext cx="8779789" cy="4794250"/>
          </a:xfrm>
        </p:spPr>
        <p:txBody>
          <a:bodyPr/>
          <a:lstStyle/>
          <a:p>
            <a:pPr eaLnBrk="1" hangingPunct="1">
              <a:buFontTx/>
              <a:buNone/>
            </a:pPr>
            <a:r>
              <a:rPr lang="en-US" sz="2400" dirty="0" smtClean="0">
                <a:solidFill>
                  <a:srgbClr val="CB0123"/>
                </a:solidFill>
              </a:rPr>
              <a:t>Sexual Harassment:</a:t>
            </a:r>
          </a:p>
          <a:p>
            <a:pPr eaLnBrk="1" hangingPunct="1">
              <a:buFontTx/>
              <a:buNone/>
            </a:pPr>
            <a:r>
              <a:rPr lang="en-US" sz="2400" dirty="0" smtClean="0">
                <a:solidFill>
                  <a:srgbClr val="CB0123"/>
                </a:solidFill>
              </a:rPr>
              <a:t> </a:t>
            </a:r>
            <a:r>
              <a:rPr lang="en-US" sz="2400" dirty="0" smtClean="0"/>
              <a:t>- Conduct that involves unwelcome sexual advances, requests for sexual favors, and deliberate or repeated offensive comments or gestures of a sexual nature</a:t>
            </a:r>
          </a:p>
          <a:p>
            <a:pPr eaLnBrk="1" hangingPunct="1">
              <a:buFontTx/>
              <a:buNone/>
            </a:pPr>
            <a:endParaRPr lang="en-US" sz="1200" dirty="0" smtClean="0"/>
          </a:p>
          <a:p>
            <a:pPr eaLnBrk="1" hangingPunct="1">
              <a:buFontTx/>
              <a:buChar char="-"/>
            </a:pPr>
            <a:r>
              <a:rPr lang="en-US" sz="2400" dirty="0" smtClean="0"/>
              <a:t>Any </a:t>
            </a:r>
            <a:r>
              <a:rPr lang="en-US" sz="2400" dirty="0"/>
              <a:t>use or condonation, by any person in a </a:t>
            </a:r>
            <a:r>
              <a:rPr lang="en-US" sz="2400" dirty="0" smtClean="0"/>
              <a:t>supervisory or </a:t>
            </a:r>
            <a:r>
              <a:rPr lang="en-US" sz="2400" dirty="0"/>
              <a:t>command position, of any form of sexual behavior to control, influence, or affect the career, pay, or </a:t>
            </a:r>
            <a:r>
              <a:rPr lang="en-US" sz="2400" dirty="0" smtClean="0"/>
              <a:t>job</a:t>
            </a:r>
          </a:p>
          <a:p>
            <a:pPr eaLnBrk="1" hangingPunct="1">
              <a:buFontTx/>
              <a:buChar char="-"/>
            </a:pPr>
            <a:endParaRPr lang="en-US" sz="1200" dirty="0" smtClean="0"/>
          </a:p>
          <a:p>
            <a:pPr eaLnBrk="1" hangingPunct="1">
              <a:buFontTx/>
              <a:buChar char="-"/>
            </a:pPr>
            <a:r>
              <a:rPr lang="en-US" sz="2400" dirty="0"/>
              <a:t>Any deliberate or repeated unwelcome verbal comment or gesture of a sexual nature by any member of the Armed Forces or Civilian employee of the DoD</a:t>
            </a:r>
            <a:endParaRPr lang="en-US" sz="2400" dirty="0" smtClean="0"/>
          </a:p>
          <a:p>
            <a:pPr eaLnBrk="1" hangingPunct="1">
              <a:buFontTx/>
              <a:buChar char="-"/>
            </a:pPr>
            <a:endParaRPr lang="en-US" sz="2400" dirty="0" smtClean="0"/>
          </a:p>
          <a:p>
            <a:pPr eaLnBrk="1" hangingPunct="1">
              <a:buFontTx/>
              <a:buNone/>
            </a:pPr>
            <a:endParaRPr lang="en-US" sz="2400" dirty="0"/>
          </a:p>
        </p:txBody>
      </p:sp>
      <p:sp>
        <p:nvSpPr>
          <p:cNvPr id="32773" name="Text Box 4"/>
          <p:cNvSpPr txBox="1">
            <a:spLocks noChangeArrowheads="1"/>
          </p:cNvSpPr>
          <p:nvPr/>
        </p:nvSpPr>
        <p:spPr bwMode="auto">
          <a:xfrm>
            <a:off x="5409124" y="6203170"/>
            <a:ext cx="2978829" cy="1015663"/>
          </a:xfrm>
          <a:prstGeom prst="rect">
            <a:avLst/>
          </a:prstGeom>
          <a:noFill/>
          <a:ln w="76200">
            <a:noFill/>
            <a:miter lim="800000"/>
            <a:headEnd/>
            <a:tailEnd/>
          </a:ln>
        </p:spPr>
        <p:txBody>
          <a:bodyPr wrap="none">
            <a:spAutoFit/>
          </a:bodyPr>
          <a:lstStyle/>
          <a:p>
            <a:pPr algn="l"/>
            <a:r>
              <a:rPr lang="en-US" sz="2000" b="1" dirty="0" smtClean="0">
                <a:solidFill>
                  <a:srgbClr val="006600"/>
                </a:solidFill>
              </a:rPr>
              <a:t>- Title 10 USC 1561</a:t>
            </a:r>
          </a:p>
          <a:p>
            <a:pPr algn="l"/>
            <a:r>
              <a:rPr lang="en-US" sz="2000" b="1" dirty="0" smtClean="0">
                <a:solidFill>
                  <a:srgbClr val="006600"/>
                </a:solidFill>
              </a:rPr>
              <a:t>- AR </a:t>
            </a:r>
            <a:r>
              <a:rPr lang="en-US" sz="2000" b="1" dirty="0">
                <a:solidFill>
                  <a:srgbClr val="006600"/>
                </a:solidFill>
              </a:rPr>
              <a:t>600-20, para. </a:t>
            </a:r>
            <a:r>
              <a:rPr lang="en-US" sz="2000" b="1" dirty="0" smtClean="0">
                <a:solidFill>
                  <a:srgbClr val="006600"/>
                </a:solidFill>
              </a:rPr>
              <a:t>7-7a.</a:t>
            </a:r>
          </a:p>
          <a:p>
            <a:pPr algn="l"/>
            <a:endParaRPr lang="en-US" sz="2000" b="1" dirty="0">
              <a:solidFill>
                <a:srgbClr val="006600"/>
              </a:solidFill>
            </a:endParaRP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smtClean="0"/>
              <a:t>U.S. Army Inspector General School   </a:t>
            </a:r>
            <a:fld id="{E497584B-38A0-436D-92A2-8632C2F48BA2}" type="slidenum">
              <a:rPr lang="en-US" smtClean="0"/>
              <a:pPr/>
              <a:t>36</a:t>
            </a:fld>
            <a:endParaRPr lang="en-US" smtClean="0"/>
          </a:p>
        </p:txBody>
      </p:sp>
      <p:sp>
        <p:nvSpPr>
          <p:cNvPr id="33795" name="Rectangle 2"/>
          <p:cNvSpPr>
            <a:spLocks noGrp="1" noChangeArrowheads="1"/>
          </p:cNvSpPr>
          <p:nvPr>
            <p:ph type="title"/>
          </p:nvPr>
        </p:nvSpPr>
        <p:spPr>
          <a:xfrm>
            <a:off x="1029335" y="244475"/>
            <a:ext cx="7086600" cy="1219200"/>
          </a:xfrm>
          <a:noFill/>
        </p:spPr>
        <p:txBody>
          <a:bodyPr lIns="92075" tIns="46038" rIns="92075" bIns="46038" anchor="b"/>
          <a:lstStyle/>
          <a:p>
            <a:pPr eaLnBrk="1" hangingPunct="1"/>
            <a:r>
              <a:rPr lang="en-US" sz="4000" dirty="0" smtClean="0"/>
              <a:t>Forms of Sexual Harassment</a:t>
            </a:r>
          </a:p>
        </p:txBody>
      </p:sp>
      <p:sp>
        <p:nvSpPr>
          <p:cNvPr id="33796" name="Rectangle 3"/>
          <p:cNvSpPr>
            <a:spLocks noGrp="1" noChangeArrowheads="1"/>
          </p:cNvSpPr>
          <p:nvPr>
            <p:ph type="body" idx="1"/>
          </p:nvPr>
        </p:nvSpPr>
        <p:spPr>
          <a:xfrm>
            <a:off x="882650" y="1949450"/>
            <a:ext cx="7685088" cy="4872038"/>
          </a:xfrm>
          <a:noFill/>
        </p:spPr>
        <p:txBody>
          <a:bodyPr lIns="92075" tIns="46038" rIns="92075" bIns="46038"/>
          <a:lstStyle/>
          <a:p>
            <a:pPr eaLnBrk="1" hangingPunct="1">
              <a:lnSpc>
                <a:spcPct val="90000"/>
              </a:lnSpc>
            </a:pPr>
            <a:r>
              <a:rPr lang="en-US" sz="2800" dirty="0" smtClean="0">
                <a:solidFill>
                  <a:srgbClr val="0033CC"/>
                </a:solidFill>
              </a:rPr>
              <a:t>Verbal</a:t>
            </a:r>
          </a:p>
          <a:p>
            <a:pPr lvl="1" eaLnBrk="1" hangingPunct="1">
              <a:lnSpc>
                <a:spcPct val="90000"/>
              </a:lnSpc>
            </a:pPr>
            <a:r>
              <a:rPr lang="en-US" sz="2400" dirty="0" smtClean="0"/>
              <a:t>Whistling, Jody calls, jokes with sexual connotations, requests for sexual favors</a:t>
            </a:r>
          </a:p>
          <a:p>
            <a:pPr eaLnBrk="1" hangingPunct="1">
              <a:lnSpc>
                <a:spcPct val="90000"/>
              </a:lnSpc>
            </a:pPr>
            <a:r>
              <a:rPr lang="en-US" sz="2800" dirty="0" smtClean="0">
                <a:solidFill>
                  <a:srgbClr val="0033CC"/>
                </a:solidFill>
              </a:rPr>
              <a:t>Non-verbal </a:t>
            </a:r>
            <a:r>
              <a:rPr lang="en-US" sz="2800" dirty="0" smtClean="0"/>
              <a:t> </a:t>
            </a:r>
          </a:p>
          <a:p>
            <a:pPr lvl="1" eaLnBrk="1" hangingPunct="1">
              <a:lnSpc>
                <a:spcPct val="90000"/>
              </a:lnSpc>
            </a:pPr>
            <a:r>
              <a:rPr lang="en-US" sz="2400" dirty="0" smtClean="0"/>
              <a:t>Leering, ogling of another, gestures, printed materials</a:t>
            </a:r>
          </a:p>
          <a:p>
            <a:pPr eaLnBrk="1" hangingPunct="1">
              <a:lnSpc>
                <a:spcPct val="90000"/>
              </a:lnSpc>
            </a:pPr>
            <a:r>
              <a:rPr lang="en-US" sz="2800" dirty="0" smtClean="0">
                <a:solidFill>
                  <a:srgbClr val="0033CC"/>
                </a:solidFill>
              </a:rPr>
              <a:t>Physical</a:t>
            </a:r>
          </a:p>
          <a:p>
            <a:pPr lvl="1" eaLnBrk="1" hangingPunct="1">
              <a:lnSpc>
                <a:spcPct val="90000"/>
              </a:lnSpc>
            </a:pPr>
            <a:r>
              <a:rPr lang="en-US" sz="2400" dirty="0" smtClean="0"/>
              <a:t>Touching, kissing, pinching, blocking passage-way, patting</a:t>
            </a:r>
          </a:p>
        </p:txBody>
      </p:sp>
      <p:sp>
        <p:nvSpPr>
          <p:cNvPr id="33797" name="Text Box 4"/>
          <p:cNvSpPr txBox="1">
            <a:spLocks noChangeArrowheads="1"/>
          </p:cNvSpPr>
          <p:nvPr/>
        </p:nvSpPr>
        <p:spPr bwMode="auto">
          <a:xfrm>
            <a:off x="6083300" y="6497638"/>
            <a:ext cx="2775119" cy="400110"/>
          </a:xfrm>
          <a:prstGeom prst="rect">
            <a:avLst/>
          </a:prstGeom>
          <a:noFill/>
          <a:ln w="76200">
            <a:noFill/>
            <a:miter lim="800000"/>
            <a:headEnd/>
            <a:tailEnd/>
          </a:ln>
        </p:spPr>
        <p:txBody>
          <a:bodyPr wrap="none">
            <a:spAutoFit/>
          </a:bodyPr>
          <a:lstStyle/>
          <a:p>
            <a:pPr algn="l"/>
            <a:r>
              <a:rPr lang="en-US" sz="2000" b="1" dirty="0">
                <a:solidFill>
                  <a:srgbClr val="006600"/>
                </a:solidFill>
              </a:rPr>
              <a:t>AR 600-20, para. </a:t>
            </a:r>
            <a:r>
              <a:rPr lang="en-US" sz="2000" b="1" dirty="0" smtClean="0">
                <a:solidFill>
                  <a:srgbClr val="006600"/>
                </a:solidFill>
              </a:rPr>
              <a:t>7-7f.</a:t>
            </a:r>
            <a:endParaRPr lang="en-US" sz="2000" b="1" dirty="0">
              <a:solidFill>
                <a:srgbClr val="006600"/>
              </a:solidFill>
            </a:endParaRPr>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smtClean="0"/>
              <a:t>U.S. Army Inspector General School   </a:t>
            </a:r>
            <a:fld id="{51C5C2B1-C549-4970-8F38-5FA0CEBD3B56}" type="slidenum">
              <a:rPr lang="en-US" smtClean="0"/>
              <a:pPr/>
              <a:t>37</a:t>
            </a:fld>
            <a:endParaRPr lang="en-US" smtClean="0"/>
          </a:p>
        </p:txBody>
      </p:sp>
      <p:sp>
        <p:nvSpPr>
          <p:cNvPr id="35843" name="Rectangle 2"/>
          <p:cNvSpPr>
            <a:spLocks noGrp="1" noChangeArrowheads="1"/>
          </p:cNvSpPr>
          <p:nvPr>
            <p:ph type="title"/>
          </p:nvPr>
        </p:nvSpPr>
        <p:spPr>
          <a:xfrm>
            <a:off x="1316736" y="244475"/>
            <a:ext cx="7086600" cy="1219200"/>
          </a:xfrm>
        </p:spPr>
        <p:txBody>
          <a:bodyPr/>
          <a:lstStyle/>
          <a:p>
            <a:pPr eaLnBrk="1" hangingPunct="1"/>
            <a:r>
              <a:rPr lang="en-US" sz="4000" dirty="0" smtClean="0"/>
              <a:t> Who Works Sexual Harassment Complaints?</a:t>
            </a:r>
          </a:p>
        </p:txBody>
      </p:sp>
      <p:sp>
        <p:nvSpPr>
          <p:cNvPr id="520195" name="Rectangle 3"/>
          <p:cNvSpPr>
            <a:spLocks noGrp="1" noChangeArrowheads="1"/>
          </p:cNvSpPr>
          <p:nvPr>
            <p:ph type="body" idx="1"/>
          </p:nvPr>
        </p:nvSpPr>
        <p:spPr>
          <a:xfrm>
            <a:off x="258763" y="1728787"/>
            <a:ext cx="8223250" cy="4794250"/>
          </a:xfrm>
        </p:spPr>
        <p:txBody>
          <a:bodyPr/>
          <a:lstStyle/>
          <a:p>
            <a:pPr eaLnBrk="1" hangingPunct="1"/>
            <a:r>
              <a:rPr lang="en-US" sz="2400" dirty="0" smtClean="0"/>
              <a:t>IGs work a SH complaint </a:t>
            </a:r>
            <a:r>
              <a:rPr lang="en-US" sz="2400" dirty="0"/>
              <a:t>-- </a:t>
            </a:r>
            <a:r>
              <a:rPr lang="en-US" sz="2400" dirty="0">
                <a:solidFill>
                  <a:srgbClr val="CB0123"/>
                </a:solidFill>
              </a:rPr>
              <a:t>it depends:</a:t>
            </a:r>
          </a:p>
          <a:p>
            <a:pPr lvl="1" eaLnBrk="1" hangingPunct="1"/>
            <a:r>
              <a:rPr lang="en-US" sz="2400" dirty="0"/>
              <a:t>Investigate, </a:t>
            </a:r>
            <a:r>
              <a:rPr lang="en-US" sz="2400" dirty="0" smtClean="0"/>
              <a:t>only if </a:t>
            </a:r>
            <a:r>
              <a:rPr lang="en-US" sz="2400" dirty="0"/>
              <a:t>directed </a:t>
            </a:r>
            <a:r>
              <a:rPr lang="en-US" sz="2400" dirty="0">
                <a:solidFill>
                  <a:srgbClr val="0033CC"/>
                </a:solidFill>
              </a:rPr>
              <a:t>(last resort</a:t>
            </a:r>
            <a:r>
              <a:rPr lang="en-US" sz="2400" dirty="0" smtClean="0">
                <a:solidFill>
                  <a:srgbClr val="0033CC"/>
                </a:solidFill>
              </a:rPr>
              <a:t>)</a:t>
            </a:r>
          </a:p>
          <a:p>
            <a:pPr lvl="1" eaLnBrk="1" hangingPunct="1"/>
            <a:r>
              <a:rPr lang="en-US" sz="2400" dirty="0" smtClean="0"/>
              <a:t>Refer </a:t>
            </a:r>
            <a:r>
              <a:rPr lang="en-US" sz="2400" dirty="0"/>
              <a:t>/ notify the appropriate SHARP personnel</a:t>
            </a:r>
            <a:endParaRPr lang="en-US" sz="2400" dirty="0">
              <a:solidFill>
                <a:srgbClr val="CB0123"/>
              </a:solidFill>
            </a:endParaRPr>
          </a:p>
          <a:p>
            <a:pPr lvl="1" eaLnBrk="1" hangingPunct="1"/>
            <a:r>
              <a:rPr lang="en-US" sz="2400" dirty="0" smtClean="0"/>
              <a:t>Local </a:t>
            </a:r>
            <a:r>
              <a:rPr lang="en-US" sz="2400" dirty="0"/>
              <a:t>Command </a:t>
            </a:r>
            <a:r>
              <a:rPr lang="en-US" sz="2400" dirty="0" smtClean="0"/>
              <a:t>Policy</a:t>
            </a:r>
          </a:p>
          <a:p>
            <a:pPr eaLnBrk="1" hangingPunct="1"/>
            <a:r>
              <a:rPr lang="en-US" sz="2400" dirty="0" smtClean="0"/>
              <a:t>IGs action for a SH complaint -- </a:t>
            </a:r>
            <a:r>
              <a:rPr lang="en-US" sz="2400" dirty="0" smtClean="0">
                <a:solidFill>
                  <a:srgbClr val="CB0123"/>
                </a:solidFill>
              </a:rPr>
              <a:t>must</a:t>
            </a:r>
            <a:r>
              <a:rPr lang="en-US" sz="2400" dirty="0" smtClean="0"/>
              <a:t>:</a:t>
            </a:r>
          </a:p>
          <a:p>
            <a:pPr lvl="1" eaLnBrk="1" hangingPunct="1"/>
            <a:r>
              <a:rPr lang="en-US" sz="2400" dirty="0" smtClean="0">
                <a:solidFill>
                  <a:srgbClr val="0000FF"/>
                </a:solidFill>
              </a:rPr>
              <a:t>Receive the IGAR, complete DA Form 1559, and open a case in IGARS</a:t>
            </a:r>
          </a:p>
          <a:p>
            <a:pPr lvl="1" eaLnBrk="1" hangingPunct="1"/>
            <a:r>
              <a:rPr lang="en-US" sz="2400" dirty="0" smtClean="0"/>
              <a:t>Look at the larger picture</a:t>
            </a:r>
          </a:p>
          <a:p>
            <a:pPr lvl="1" eaLnBrk="1" hangingPunct="1"/>
            <a:r>
              <a:rPr lang="en-US" sz="2400" dirty="0" smtClean="0"/>
              <a:t>Look at the issues that impact: </a:t>
            </a:r>
          </a:p>
          <a:p>
            <a:pPr lvl="2" eaLnBrk="1" hangingPunct="1"/>
            <a:r>
              <a:rPr lang="en-US" dirty="0" smtClean="0"/>
              <a:t>Unit cohesion and mission effectiveness</a:t>
            </a:r>
          </a:p>
          <a:p>
            <a:pPr lvl="2" eaLnBrk="1" hangingPunct="1"/>
            <a:r>
              <a:rPr lang="en-US" dirty="0" smtClean="0"/>
              <a:t>Acceptable standards of equality and fair play</a:t>
            </a:r>
          </a:p>
          <a:p>
            <a:pPr lvl="1" eaLnBrk="1" hangingPunct="1"/>
            <a:endParaRPr lang="en-US" sz="2400" dirty="0"/>
          </a:p>
          <a:p>
            <a:pPr lvl="1" eaLnBrk="1" hangingPunct="1"/>
            <a:endParaRPr lang="en-US" sz="2400" dirty="0" smtClean="0"/>
          </a:p>
          <a:p>
            <a:pPr lvl="2" eaLnBrk="1" hangingPunct="1"/>
            <a:endParaRPr lang="en-US" sz="2000" dirty="0" smtClean="0"/>
          </a:p>
        </p:txBody>
      </p:sp>
      <p:sp>
        <p:nvSpPr>
          <p:cNvPr id="35847" name="Text Box 4"/>
          <p:cNvSpPr txBox="1">
            <a:spLocks noChangeArrowheads="1"/>
          </p:cNvSpPr>
          <p:nvPr/>
        </p:nvSpPr>
        <p:spPr bwMode="auto">
          <a:xfrm>
            <a:off x="5976017" y="6523037"/>
            <a:ext cx="3167983" cy="400110"/>
          </a:xfrm>
          <a:prstGeom prst="rect">
            <a:avLst/>
          </a:prstGeom>
          <a:noFill/>
          <a:ln w="76200">
            <a:noFill/>
            <a:miter lim="800000"/>
            <a:headEnd/>
            <a:tailEnd/>
          </a:ln>
        </p:spPr>
        <p:txBody>
          <a:bodyPr wrap="none">
            <a:spAutoFit/>
          </a:bodyPr>
          <a:lstStyle/>
          <a:p>
            <a:pPr algn="l"/>
            <a:r>
              <a:rPr lang="en-US" sz="2000" b="1" dirty="0">
                <a:solidFill>
                  <a:srgbClr val="006600"/>
                </a:solidFill>
              </a:rPr>
              <a:t>AR 600-20, Appendix </a:t>
            </a:r>
            <a:r>
              <a:rPr lang="en-US" sz="2000" b="1" dirty="0" smtClean="0">
                <a:solidFill>
                  <a:srgbClr val="006600"/>
                </a:solidFill>
              </a:rPr>
              <a:t>J-1</a:t>
            </a:r>
            <a:endParaRPr lang="en-US" sz="2000" b="1" dirty="0">
              <a:solidFill>
                <a:srgbClr val="006600"/>
              </a:solidFill>
            </a:endParaRPr>
          </a:p>
        </p:txBody>
      </p:sp>
      <p:grpSp>
        <p:nvGrpSpPr>
          <p:cNvPr id="15" name="Group 14"/>
          <p:cNvGrpSpPr/>
          <p:nvPr/>
        </p:nvGrpSpPr>
        <p:grpSpPr>
          <a:xfrm>
            <a:off x="7831738" y="4706347"/>
            <a:ext cx="1052513" cy="903288"/>
            <a:chOff x="7543799" y="925512"/>
            <a:chExt cx="1052513" cy="903288"/>
          </a:xfrm>
        </p:grpSpPr>
        <p:sp>
          <p:nvSpPr>
            <p:cNvPr id="16"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7"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r>
                <a:rPr lang="en-US" altLang="en-US" sz="1100" dirty="0">
                  <a:cs typeface="Arial" panose="020B0604020202020204" pitchFamily="34" charset="0"/>
                </a:rPr>
                <a:t>3</a:t>
              </a:r>
            </a:p>
          </p:txBody>
        </p:sp>
      </p:grpSp>
      <p:grpSp>
        <p:nvGrpSpPr>
          <p:cNvPr id="18" name="Group 17"/>
          <p:cNvGrpSpPr/>
          <p:nvPr/>
        </p:nvGrpSpPr>
        <p:grpSpPr>
          <a:xfrm>
            <a:off x="7808860" y="1619929"/>
            <a:ext cx="1052513" cy="903288"/>
            <a:chOff x="7543799" y="925512"/>
            <a:chExt cx="1052513" cy="903288"/>
          </a:xfrm>
        </p:grpSpPr>
        <p:sp>
          <p:nvSpPr>
            <p:cNvPr id="19"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20"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r>
                <a:rPr lang="en-US" altLang="en-US" sz="1100" dirty="0">
                  <a:cs typeface="Arial" panose="020B0604020202020204" pitchFamily="34" charset="0"/>
                </a:rPr>
                <a:t>4</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0195">
                                            <p:txEl>
                                              <p:pRg st="0" end="0"/>
                                            </p:txEl>
                                          </p:spTgt>
                                        </p:tgtEl>
                                        <p:attrNameLst>
                                          <p:attrName>style.visibility</p:attrName>
                                        </p:attrNameLst>
                                      </p:cBhvr>
                                      <p:to>
                                        <p:strVal val="visible"/>
                                      </p:to>
                                    </p:set>
                                    <p:animEffect transition="in" filter="wipe(down)">
                                      <p:cBhvr>
                                        <p:cTn id="7" dur="500"/>
                                        <p:tgtEl>
                                          <p:spTgt spid="52019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20195">
                                            <p:txEl>
                                              <p:pRg st="1" end="1"/>
                                            </p:txEl>
                                          </p:spTgt>
                                        </p:tgtEl>
                                        <p:attrNameLst>
                                          <p:attrName>style.visibility</p:attrName>
                                        </p:attrNameLst>
                                      </p:cBhvr>
                                      <p:to>
                                        <p:strVal val="visible"/>
                                      </p:to>
                                    </p:set>
                                    <p:animEffect transition="in" filter="wipe(down)">
                                      <p:cBhvr>
                                        <p:cTn id="10" dur="500"/>
                                        <p:tgtEl>
                                          <p:spTgt spid="52019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0195">
                                            <p:txEl>
                                              <p:pRg st="2" end="2"/>
                                            </p:txEl>
                                          </p:spTgt>
                                        </p:tgtEl>
                                        <p:attrNameLst>
                                          <p:attrName>style.visibility</p:attrName>
                                        </p:attrNameLst>
                                      </p:cBhvr>
                                      <p:to>
                                        <p:strVal val="visible"/>
                                      </p:to>
                                    </p:set>
                                    <p:animEffect transition="in" filter="wipe(down)">
                                      <p:cBhvr>
                                        <p:cTn id="13" dur="500"/>
                                        <p:tgtEl>
                                          <p:spTgt spid="52019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20195">
                                            <p:txEl>
                                              <p:pRg st="3" end="3"/>
                                            </p:txEl>
                                          </p:spTgt>
                                        </p:tgtEl>
                                        <p:attrNameLst>
                                          <p:attrName>style.visibility</p:attrName>
                                        </p:attrNameLst>
                                      </p:cBhvr>
                                      <p:to>
                                        <p:strVal val="visible"/>
                                      </p:to>
                                    </p:set>
                                    <p:animEffect transition="in" filter="wipe(down)">
                                      <p:cBhvr>
                                        <p:cTn id="16" dur="500"/>
                                        <p:tgtEl>
                                          <p:spTgt spid="520195">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20195">
                                            <p:txEl>
                                              <p:pRg st="4" end="4"/>
                                            </p:txEl>
                                          </p:spTgt>
                                        </p:tgtEl>
                                        <p:attrNameLst>
                                          <p:attrName>style.visibility</p:attrName>
                                        </p:attrNameLst>
                                      </p:cBhvr>
                                      <p:to>
                                        <p:strVal val="visible"/>
                                      </p:to>
                                    </p:set>
                                    <p:animEffect transition="in" filter="wipe(down)">
                                      <p:cBhvr>
                                        <p:cTn id="19" dur="500"/>
                                        <p:tgtEl>
                                          <p:spTgt spid="520195">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20195">
                                            <p:txEl>
                                              <p:pRg st="5" end="5"/>
                                            </p:txEl>
                                          </p:spTgt>
                                        </p:tgtEl>
                                        <p:attrNameLst>
                                          <p:attrName>style.visibility</p:attrName>
                                        </p:attrNameLst>
                                      </p:cBhvr>
                                      <p:to>
                                        <p:strVal val="visible"/>
                                      </p:to>
                                    </p:set>
                                    <p:animEffect transition="in" filter="wipe(down)">
                                      <p:cBhvr>
                                        <p:cTn id="22" dur="500"/>
                                        <p:tgtEl>
                                          <p:spTgt spid="520195">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20195">
                                            <p:txEl>
                                              <p:pRg st="6" end="6"/>
                                            </p:txEl>
                                          </p:spTgt>
                                        </p:tgtEl>
                                        <p:attrNameLst>
                                          <p:attrName>style.visibility</p:attrName>
                                        </p:attrNameLst>
                                      </p:cBhvr>
                                      <p:to>
                                        <p:strVal val="visible"/>
                                      </p:to>
                                    </p:set>
                                    <p:animEffect transition="in" filter="wipe(down)">
                                      <p:cBhvr>
                                        <p:cTn id="25" dur="500"/>
                                        <p:tgtEl>
                                          <p:spTgt spid="520195">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20195">
                                            <p:txEl>
                                              <p:pRg st="7" end="7"/>
                                            </p:txEl>
                                          </p:spTgt>
                                        </p:tgtEl>
                                        <p:attrNameLst>
                                          <p:attrName>style.visibility</p:attrName>
                                        </p:attrNameLst>
                                      </p:cBhvr>
                                      <p:to>
                                        <p:strVal val="visible"/>
                                      </p:to>
                                    </p:set>
                                    <p:animEffect transition="in" filter="wipe(down)">
                                      <p:cBhvr>
                                        <p:cTn id="28" dur="500"/>
                                        <p:tgtEl>
                                          <p:spTgt spid="520195">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20195">
                                            <p:txEl>
                                              <p:pRg st="8" end="8"/>
                                            </p:txEl>
                                          </p:spTgt>
                                        </p:tgtEl>
                                        <p:attrNameLst>
                                          <p:attrName>style.visibility</p:attrName>
                                        </p:attrNameLst>
                                      </p:cBhvr>
                                      <p:to>
                                        <p:strVal val="visible"/>
                                      </p:to>
                                    </p:set>
                                    <p:animEffect transition="in" filter="wipe(down)">
                                      <p:cBhvr>
                                        <p:cTn id="31" dur="500"/>
                                        <p:tgtEl>
                                          <p:spTgt spid="520195">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20195">
                                            <p:txEl>
                                              <p:pRg st="9" end="9"/>
                                            </p:txEl>
                                          </p:spTgt>
                                        </p:tgtEl>
                                        <p:attrNameLst>
                                          <p:attrName>style.visibility</p:attrName>
                                        </p:attrNameLst>
                                      </p:cBhvr>
                                      <p:to>
                                        <p:strVal val="visible"/>
                                      </p:to>
                                    </p:set>
                                    <p:animEffect transition="in" filter="wipe(down)">
                                      <p:cBhvr>
                                        <p:cTn id="34" dur="500"/>
                                        <p:tgtEl>
                                          <p:spTgt spid="5201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en-US" smtClean="0"/>
              <a:t>U.S. Army Inspector General School   </a:t>
            </a:r>
            <a:fld id="{E9B4F298-BF4F-4739-A284-A7976636C1A3}" type="slidenum">
              <a:rPr lang="en-US" smtClean="0"/>
              <a:pPr/>
              <a:t>38</a:t>
            </a:fld>
            <a:endParaRPr lang="en-US" smtClean="0"/>
          </a:p>
        </p:txBody>
      </p:sp>
      <p:sp>
        <p:nvSpPr>
          <p:cNvPr id="39939" name="Rectangle 2"/>
          <p:cNvSpPr>
            <a:spLocks noGrp="1" noChangeArrowheads="1"/>
          </p:cNvSpPr>
          <p:nvPr>
            <p:ph type="title"/>
          </p:nvPr>
        </p:nvSpPr>
        <p:spPr>
          <a:xfrm>
            <a:off x="1243584" y="244475"/>
            <a:ext cx="7086600" cy="1219200"/>
          </a:xfrm>
        </p:spPr>
        <p:txBody>
          <a:bodyPr/>
          <a:lstStyle/>
          <a:p>
            <a:pPr eaLnBrk="1" hangingPunct="1"/>
            <a:r>
              <a:rPr lang="en-US" sz="4000" dirty="0" smtClean="0"/>
              <a:t>What is Sexual Assault?</a:t>
            </a:r>
          </a:p>
        </p:txBody>
      </p:sp>
      <p:sp>
        <p:nvSpPr>
          <p:cNvPr id="488451" name="Rectangle 3"/>
          <p:cNvSpPr>
            <a:spLocks noGrp="1" noChangeArrowheads="1"/>
          </p:cNvSpPr>
          <p:nvPr>
            <p:ph type="body" idx="1"/>
          </p:nvPr>
        </p:nvSpPr>
        <p:spPr>
          <a:xfrm>
            <a:off x="457200" y="2012950"/>
            <a:ext cx="8382000" cy="4794250"/>
          </a:xfrm>
        </p:spPr>
        <p:txBody>
          <a:bodyPr/>
          <a:lstStyle/>
          <a:p>
            <a:pPr marL="0" indent="0" eaLnBrk="1" hangingPunct="1">
              <a:lnSpc>
                <a:spcPct val="90000"/>
              </a:lnSpc>
              <a:spcAft>
                <a:spcPts val="600"/>
              </a:spcAft>
              <a:buNone/>
            </a:pPr>
            <a:r>
              <a:rPr lang="en-US" sz="2800" dirty="0" smtClean="0">
                <a:solidFill>
                  <a:srgbClr val="CB0123"/>
                </a:solidFill>
              </a:rPr>
              <a:t>Sexual Assault:</a:t>
            </a:r>
          </a:p>
          <a:p>
            <a:pPr marL="0" indent="0" eaLnBrk="1" hangingPunct="1">
              <a:lnSpc>
                <a:spcPct val="90000"/>
              </a:lnSpc>
              <a:spcAft>
                <a:spcPts val="600"/>
              </a:spcAft>
              <a:buNone/>
            </a:pPr>
            <a:r>
              <a:rPr lang="en-US" sz="2800" dirty="0" smtClean="0"/>
              <a:t>- Intentional sexual contact characterized by use of force, threats, intimidation, abuse of authority, or when the victim does not or cannot consent.    </a:t>
            </a:r>
          </a:p>
          <a:p>
            <a:pPr marL="0" indent="0" eaLnBrk="1" hangingPunct="1">
              <a:lnSpc>
                <a:spcPct val="90000"/>
              </a:lnSpc>
              <a:buNone/>
            </a:pPr>
            <a:r>
              <a:rPr lang="en-US" sz="2800" dirty="0" smtClean="0"/>
              <a:t>- Sexual assault includes rape, sexual assault, aggravated sexual contact, abusive sexual contact, or attempt to commit these acts. </a:t>
            </a:r>
          </a:p>
        </p:txBody>
      </p:sp>
      <p:sp>
        <p:nvSpPr>
          <p:cNvPr id="6" name="Text Box 4"/>
          <p:cNvSpPr txBox="1">
            <a:spLocks noChangeArrowheads="1"/>
          </p:cNvSpPr>
          <p:nvPr/>
        </p:nvSpPr>
        <p:spPr bwMode="auto">
          <a:xfrm>
            <a:off x="5907318" y="6407090"/>
            <a:ext cx="2549096" cy="400110"/>
          </a:xfrm>
          <a:prstGeom prst="rect">
            <a:avLst/>
          </a:prstGeom>
          <a:noFill/>
          <a:ln w="76200">
            <a:noFill/>
            <a:miter lim="800000"/>
            <a:headEnd/>
            <a:tailEnd/>
          </a:ln>
        </p:spPr>
        <p:txBody>
          <a:bodyPr wrap="none">
            <a:spAutoFit/>
          </a:bodyPr>
          <a:lstStyle/>
          <a:p>
            <a:pPr algn="l"/>
            <a:r>
              <a:rPr lang="en-US" sz="2000" b="1" dirty="0" smtClean="0">
                <a:solidFill>
                  <a:srgbClr val="006600"/>
                </a:solidFill>
              </a:rPr>
              <a:t>AR 600-20, para 7-9</a:t>
            </a:r>
            <a:endParaRPr lang="en-US" sz="2000" b="1" u="sng" dirty="0">
              <a:solidFill>
                <a:srgbClr val="006600"/>
              </a:solidFill>
            </a:endParaRP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84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84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smtClean="0"/>
              <a:t>U.S. Army Inspector General School   </a:t>
            </a:r>
            <a:fld id="{C6A14BDF-0EB5-4E30-B3A2-55B0852249B1}" type="slidenum">
              <a:rPr lang="en-US" smtClean="0"/>
              <a:pPr/>
              <a:t>39</a:t>
            </a:fld>
            <a:endParaRPr lang="en-US" smtClean="0"/>
          </a:p>
        </p:txBody>
      </p:sp>
      <p:sp>
        <p:nvSpPr>
          <p:cNvPr id="41987" name="Rectangle 2"/>
          <p:cNvSpPr>
            <a:spLocks noGrp="1" noChangeArrowheads="1"/>
          </p:cNvSpPr>
          <p:nvPr>
            <p:ph type="title"/>
          </p:nvPr>
        </p:nvSpPr>
        <p:spPr>
          <a:xfrm>
            <a:off x="1026097" y="244475"/>
            <a:ext cx="7086600" cy="1219200"/>
          </a:xfrm>
        </p:spPr>
        <p:txBody>
          <a:bodyPr/>
          <a:lstStyle/>
          <a:p>
            <a:pPr eaLnBrk="1" hangingPunct="1"/>
            <a:r>
              <a:rPr lang="en-US" sz="4000" dirty="0" smtClean="0"/>
              <a:t>Sexual Assault</a:t>
            </a:r>
            <a:br>
              <a:rPr lang="en-US" sz="4000" dirty="0" smtClean="0"/>
            </a:br>
            <a:r>
              <a:rPr lang="en-US" sz="4000" dirty="0" smtClean="0"/>
              <a:t> </a:t>
            </a:r>
            <a:r>
              <a:rPr lang="en-US" sz="3600" dirty="0" smtClean="0">
                <a:solidFill>
                  <a:srgbClr val="CB0123"/>
                </a:solidFill>
              </a:rPr>
              <a:t>Report and Care</a:t>
            </a:r>
          </a:p>
        </p:txBody>
      </p:sp>
      <p:sp>
        <p:nvSpPr>
          <p:cNvPr id="41988" name="Rectangle 3"/>
          <p:cNvSpPr>
            <a:spLocks noGrp="1" noChangeArrowheads="1"/>
          </p:cNvSpPr>
          <p:nvPr>
            <p:ph type="body" idx="1"/>
          </p:nvPr>
        </p:nvSpPr>
        <p:spPr>
          <a:xfrm>
            <a:off x="88490" y="2172128"/>
            <a:ext cx="8650287" cy="5241925"/>
          </a:xfrm>
        </p:spPr>
        <p:txBody>
          <a:bodyPr/>
          <a:lstStyle/>
          <a:p>
            <a:pPr eaLnBrk="1" hangingPunct="1">
              <a:spcBef>
                <a:spcPct val="0"/>
              </a:spcBef>
            </a:pPr>
            <a:r>
              <a:rPr lang="en-US" sz="2200" dirty="0" smtClean="0"/>
              <a:t>DoD Confidentiality Policy offers </a:t>
            </a:r>
            <a:r>
              <a:rPr lang="en-US" sz="2200" dirty="0" smtClean="0">
                <a:solidFill>
                  <a:srgbClr val="CB0123"/>
                </a:solidFill>
              </a:rPr>
              <a:t>two</a:t>
            </a:r>
            <a:r>
              <a:rPr lang="en-US" sz="2200" dirty="0" smtClean="0"/>
              <a:t> reporting options:</a:t>
            </a:r>
          </a:p>
          <a:p>
            <a:pPr eaLnBrk="1" hangingPunct="1">
              <a:spcBef>
                <a:spcPct val="0"/>
              </a:spcBef>
            </a:pPr>
            <a:endParaRPr lang="en-US" sz="2200" dirty="0" smtClean="0"/>
          </a:p>
          <a:p>
            <a:pPr lvl="1" eaLnBrk="1" hangingPunct="1">
              <a:spcBef>
                <a:spcPct val="0"/>
              </a:spcBef>
            </a:pPr>
            <a:r>
              <a:rPr lang="en-US" sz="2200" u="sng" dirty="0" smtClean="0"/>
              <a:t>Unrestricted Reporting:</a:t>
            </a:r>
          </a:p>
          <a:p>
            <a:pPr lvl="2" eaLnBrk="1" hangingPunct="1">
              <a:spcBef>
                <a:spcPct val="0"/>
              </a:spcBef>
            </a:pPr>
            <a:r>
              <a:rPr lang="en-US" sz="2200" dirty="0" smtClean="0">
                <a:solidFill>
                  <a:srgbClr val="0033CC"/>
                </a:solidFill>
              </a:rPr>
              <a:t>Receive medical treatment and counseling</a:t>
            </a:r>
          </a:p>
          <a:p>
            <a:pPr lvl="2" eaLnBrk="1" hangingPunct="1">
              <a:spcBef>
                <a:spcPct val="0"/>
              </a:spcBef>
            </a:pPr>
            <a:r>
              <a:rPr lang="en-US" sz="2200" dirty="0" smtClean="0"/>
              <a:t>Official investigation</a:t>
            </a:r>
          </a:p>
          <a:p>
            <a:pPr lvl="2" eaLnBrk="1" hangingPunct="1">
              <a:spcBef>
                <a:spcPct val="0"/>
              </a:spcBef>
            </a:pPr>
            <a:endParaRPr lang="en-US" sz="2200" dirty="0" smtClean="0"/>
          </a:p>
          <a:p>
            <a:pPr lvl="1" eaLnBrk="1" hangingPunct="1">
              <a:spcBef>
                <a:spcPct val="0"/>
              </a:spcBef>
            </a:pPr>
            <a:r>
              <a:rPr lang="en-US" sz="2200" u="sng" dirty="0" smtClean="0"/>
              <a:t>Restricted Reporting:</a:t>
            </a:r>
          </a:p>
          <a:p>
            <a:pPr lvl="2" eaLnBrk="1" hangingPunct="1">
              <a:spcBef>
                <a:spcPct val="0"/>
              </a:spcBef>
            </a:pPr>
            <a:r>
              <a:rPr lang="en-US" sz="2200" dirty="0" smtClean="0">
                <a:solidFill>
                  <a:srgbClr val="0033CC"/>
                </a:solidFill>
              </a:rPr>
              <a:t>Receive medical treatment and counseling</a:t>
            </a:r>
          </a:p>
          <a:p>
            <a:pPr lvl="2" eaLnBrk="1" hangingPunct="1">
              <a:spcBef>
                <a:spcPct val="0"/>
              </a:spcBef>
            </a:pPr>
            <a:r>
              <a:rPr lang="en-US" sz="2200" dirty="0" smtClean="0">
                <a:solidFill>
                  <a:srgbClr val="0033CC"/>
                </a:solidFill>
              </a:rPr>
              <a:t>Confidentially</a:t>
            </a:r>
            <a:r>
              <a:rPr lang="en-US" sz="2200" dirty="0" smtClean="0"/>
              <a:t> disclose the crime to specifically identified individuals (Sexual Assault Response Coordinator, Victims Advocate, Healthcare Personnel, Chaplain)</a:t>
            </a:r>
          </a:p>
          <a:p>
            <a:pPr lvl="2" eaLnBrk="1" hangingPunct="1">
              <a:spcBef>
                <a:spcPct val="0"/>
              </a:spcBef>
            </a:pPr>
            <a:r>
              <a:rPr lang="en-US" sz="2200" dirty="0" smtClean="0">
                <a:solidFill>
                  <a:srgbClr val="CB0123"/>
                </a:solidFill>
              </a:rPr>
              <a:t>No</a:t>
            </a:r>
            <a:r>
              <a:rPr lang="en-US" sz="2200" dirty="0" smtClean="0"/>
              <a:t> official investigation</a:t>
            </a:r>
          </a:p>
        </p:txBody>
      </p:sp>
      <p:sp>
        <p:nvSpPr>
          <p:cNvPr id="41989" name="Text Box 4"/>
          <p:cNvSpPr txBox="1">
            <a:spLocks noChangeArrowheads="1"/>
          </p:cNvSpPr>
          <p:nvPr/>
        </p:nvSpPr>
        <p:spPr bwMode="auto">
          <a:xfrm>
            <a:off x="5995448" y="6222744"/>
            <a:ext cx="2901695" cy="369332"/>
          </a:xfrm>
          <a:prstGeom prst="rect">
            <a:avLst/>
          </a:prstGeom>
          <a:noFill/>
          <a:ln w="76200">
            <a:noFill/>
            <a:miter lim="800000"/>
            <a:headEnd/>
            <a:tailEnd/>
          </a:ln>
        </p:spPr>
        <p:txBody>
          <a:bodyPr wrap="square">
            <a:spAutoFit/>
          </a:bodyPr>
          <a:lstStyle/>
          <a:p>
            <a:pPr algn="l"/>
            <a:r>
              <a:rPr lang="en-US" sz="1800" b="1" dirty="0">
                <a:solidFill>
                  <a:srgbClr val="006600"/>
                </a:solidFill>
              </a:rPr>
              <a:t>AR 600-20, </a:t>
            </a:r>
            <a:r>
              <a:rPr lang="en-US" sz="1800" b="1" dirty="0" smtClean="0">
                <a:solidFill>
                  <a:srgbClr val="006600"/>
                </a:solidFill>
              </a:rPr>
              <a:t>Appendix G</a:t>
            </a:r>
            <a:endParaRPr lang="en-US" sz="1800" b="1" dirty="0">
              <a:solidFill>
                <a:srgbClr val="008000"/>
              </a:solidFill>
            </a:endParaRPr>
          </a:p>
        </p:txBody>
      </p:sp>
    </p:spTree>
  </p:cSld>
  <p:clrMapOvr>
    <a:masterClrMapping/>
  </p:clrMapOvr>
  <p:transition>
    <p:wipe dir="d"/>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p:spPr>
        <p:txBody>
          <a:bodyPr/>
          <a:lstStyle/>
          <a:p>
            <a:r>
              <a:rPr lang="en-US" smtClean="0"/>
              <a:t>U.S. Army Inspector General School   </a:t>
            </a:r>
            <a:fld id="{6A490C54-E7A1-4A10-8701-55D063FD533E}" type="slidenum">
              <a:rPr lang="en-US" smtClean="0"/>
              <a:pPr/>
              <a:t>4</a:t>
            </a:fld>
            <a:endParaRPr lang="en-US" smtClean="0"/>
          </a:p>
        </p:txBody>
      </p:sp>
      <p:sp>
        <p:nvSpPr>
          <p:cNvPr id="7171" name="Rectangle 6"/>
          <p:cNvSpPr>
            <a:spLocks noGrp="1" noChangeArrowheads="1"/>
          </p:cNvSpPr>
          <p:nvPr>
            <p:ph type="title"/>
          </p:nvPr>
        </p:nvSpPr>
        <p:spPr>
          <a:xfrm>
            <a:off x="1021271" y="244475"/>
            <a:ext cx="7086600" cy="1219200"/>
          </a:xfrm>
        </p:spPr>
        <p:txBody>
          <a:bodyPr/>
          <a:lstStyle/>
          <a:p>
            <a:pPr eaLnBrk="1" hangingPunct="1"/>
            <a:r>
              <a:rPr lang="en-US" dirty="0" smtClean="0"/>
              <a:t>IG Issues ELOs </a:t>
            </a:r>
          </a:p>
        </p:txBody>
      </p:sp>
      <p:sp>
        <p:nvSpPr>
          <p:cNvPr id="7172" name="Rectangle 7"/>
          <p:cNvSpPr>
            <a:spLocks noGrp="1" noChangeArrowheads="1"/>
          </p:cNvSpPr>
          <p:nvPr>
            <p:ph type="body" idx="1"/>
          </p:nvPr>
        </p:nvSpPr>
        <p:spPr>
          <a:xfrm>
            <a:off x="885825" y="2073166"/>
            <a:ext cx="7780338" cy="5005388"/>
          </a:xfrm>
        </p:spPr>
        <p:txBody>
          <a:bodyPr/>
          <a:lstStyle/>
          <a:p>
            <a:pPr marL="457200" indent="-457200" eaLnBrk="1" hangingPunct="1">
              <a:buNone/>
            </a:pPr>
            <a:r>
              <a:rPr lang="en-US" sz="2400" dirty="0" smtClean="0"/>
              <a:t>4.   Identify </a:t>
            </a:r>
            <a:r>
              <a:rPr lang="en-US" sz="2400" dirty="0" smtClean="0">
                <a:solidFill>
                  <a:srgbClr val="0066FF"/>
                </a:solidFill>
              </a:rPr>
              <a:t>what office can work </a:t>
            </a:r>
            <a:r>
              <a:rPr lang="en-US" sz="2400" dirty="0" smtClean="0"/>
              <a:t>a </a:t>
            </a:r>
            <a:r>
              <a:rPr lang="en-US" sz="2400" dirty="0" smtClean="0">
                <a:solidFill>
                  <a:srgbClr val="0066FF"/>
                </a:solidFill>
              </a:rPr>
              <a:t>complaint</a:t>
            </a:r>
            <a:r>
              <a:rPr lang="en-US" sz="2400" dirty="0" smtClean="0"/>
              <a:t> involving </a:t>
            </a:r>
            <a:r>
              <a:rPr lang="en-US" sz="2400" dirty="0" smtClean="0">
                <a:solidFill>
                  <a:srgbClr val="0066FF"/>
                </a:solidFill>
              </a:rPr>
              <a:t>sexual harassment </a:t>
            </a:r>
            <a:r>
              <a:rPr lang="en-US" sz="2400" dirty="0" smtClean="0"/>
              <a:t>or </a:t>
            </a:r>
            <a:r>
              <a:rPr lang="en-US" sz="2400" dirty="0" smtClean="0">
                <a:solidFill>
                  <a:srgbClr val="0066FF"/>
                </a:solidFill>
              </a:rPr>
              <a:t>sexual assault.</a:t>
            </a:r>
          </a:p>
          <a:p>
            <a:pPr marL="457200" indent="-457200" eaLnBrk="1" hangingPunct="1">
              <a:buNone/>
            </a:pPr>
            <a:endParaRPr lang="en-US" sz="1800" dirty="0" smtClean="0"/>
          </a:p>
          <a:p>
            <a:pPr marL="457200" indent="-457200" eaLnBrk="1" hangingPunct="1">
              <a:buNone/>
            </a:pPr>
            <a:r>
              <a:rPr lang="en-US" sz="2400" dirty="0"/>
              <a:t>5</a:t>
            </a:r>
            <a:r>
              <a:rPr lang="en-US" sz="2400" dirty="0" smtClean="0"/>
              <a:t>.   Describe the Army's policy on </a:t>
            </a:r>
            <a:r>
              <a:rPr lang="en-US" sz="2400" dirty="0" smtClean="0">
                <a:solidFill>
                  <a:srgbClr val="0066FF"/>
                </a:solidFill>
              </a:rPr>
              <a:t>Combating Trafficking in Persons (CTIP).</a:t>
            </a:r>
          </a:p>
          <a:p>
            <a:pPr marL="457200" indent="-457200" eaLnBrk="1" hangingPunct="1">
              <a:buFontTx/>
              <a:buAutoNum type="arabicPeriod"/>
            </a:pPr>
            <a:endParaRPr lang="en-US" sz="1800" dirty="0" smtClean="0"/>
          </a:p>
          <a:p>
            <a:pPr marL="457200" indent="-457200" eaLnBrk="1" hangingPunct="1">
              <a:buNone/>
            </a:pPr>
            <a:r>
              <a:rPr lang="en-US" sz="2400" dirty="0"/>
              <a:t>6</a:t>
            </a:r>
            <a:r>
              <a:rPr lang="en-US" sz="2400" dirty="0" smtClean="0"/>
              <a:t>.   Describe an </a:t>
            </a:r>
            <a:r>
              <a:rPr lang="en-US" sz="2400" dirty="0" smtClean="0">
                <a:solidFill>
                  <a:srgbClr val="0066FF"/>
                </a:solidFill>
              </a:rPr>
              <a:t>IG's actions </a:t>
            </a:r>
            <a:r>
              <a:rPr lang="en-US" sz="2400" dirty="0" smtClean="0"/>
              <a:t>upon receiving an allegation or an issue </a:t>
            </a:r>
            <a:r>
              <a:rPr lang="en-US" sz="2400" dirty="0" smtClean="0">
                <a:solidFill>
                  <a:srgbClr val="0066FF"/>
                </a:solidFill>
              </a:rPr>
              <a:t>involving trafficking in persons.</a:t>
            </a:r>
          </a:p>
          <a:p>
            <a:pPr marL="457200" indent="-457200" eaLnBrk="1" hangingPunct="1">
              <a:buFontTx/>
              <a:buAutoNum type="arabicPeriod"/>
            </a:pPr>
            <a:endParaRPr lang="en-US" sz="2400" dirty="0" smtClean="0"/>
          </a:p>
        </p:txBody>
      </p:sp>
      <p:grpSp>
        <p:nvGrpSpPr>
          <p:cNvPr id="7" name="Group 6"/>
          <p:cNvGrpSpPr/>
          <p:nvPr/>
        </p:nvGrpSpPr>
        <p:grpSpPr>
          <a:xfrm>
            <a:off x="7457768" y="560387"/>
            <a:ext cx="1052513" cy="903288"/>
            <a:chOff x="7543799" y="925512"/>
            <a:chExt cx="1052513" cy="903288"/>
          </a:xfrm>
        </p:grpSpPr>
        <p:sp>
          <p:nvSpPr>
            <p:cNvPr id="10"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1"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endParaRPr lang="en-US" altLang="en-US" sz="1100" dirty="0">
                <a:cs typeface="Arial" panose="020B0604020202020204" pitchFamily="34" charset="0"/>
              </a:endParaRPr>
            </a:p>
          </p:txBody>
        </p:sp>
      </p:gr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p:spPr>
        <p:txBody>
          <a:bodyPr/>
          <a:lstStyle/>
          <a:p>
            <a:r>
              <a:rPr lang="en-US" smtClean="0"/>
              <a:t>U.S. Army Inspector General School   </a:t>
            </a:r>
            <a:fld id="{25865D10-71FD-4C13-AF85-18B9DCA4E526}" type="slidenum">
              <a:rPr lang="en-US" smtClean="0"/>
              <a:pPr/>
              <a:t>40</a:t>
            </a:fld>
            <a:endParaRPr lang="en-US" smtClean="0"/>
          </a:p>
        </p:txBody>
      </p:sp>
      <p:sp>
        <p:nvSpPr>
          <p:cNvPr id="44035" name="Rectangle 2"/>
          <p:cNvSpPr>
            <a:spLocks noGrp="1" noChangeArrowheads="1"/>
          </p:cNvSpPr>
          <p:nvPr>
            <p:ph type="title"/>
          </p:nvPr>
        </p:nvSpPr>
        <p:spPr>
          <a:xfrm>
            <a:off x="1060704" y="244475"/>
            <a:ext cx="7086600" cy="1219200"/>
          </a:xfrm>
        </p:spPr>
        <p:txBody>
          <a:bodyPr/>
          <a:lstStyle/>
          <a:p>
            <a:pPr eaLnBrk="1" hangingPunct="1"/>
            <a:r>
              <a:rPr lang="en-US" sz="4000" dirty="0" smtClean="0"/>
              <a:t>The IG’s Role in Sexual Assault IGARs</a:t>
            </a:r>
          </a:p>
        </p:txBody>
      </p:sp>
      <p:sp>
        <p:nvSpPr>
          <p:cNvPr id="44036" name="Rectangle 3"/>
          <p:cNvSpPr>
            <a:spLocks noGrp="1" noChangeArrowheads="1"/>
          </p:cNvSpPr>
          <p:nvPr>
            <p:ph type="body" idx="1"/>
          </p:nvPr>
        </p:nvSpPr>
        <p:spPr>
          <a:xfrm>
            <a:off x="533400" y="1681658"/>
            <a:ext cx="8382000" cy="4954429"/>
          </a:xfrm>
        </p:spPr>
        <p:txBody>
          <a:bodyPr/>
          <a:lstStyle/>
          <a:p>
            <a:r>
              <a:rPr lang="en-US" sz="2400" u="sng" dirty="0" smtClean="0">
                <a:solidFill>
                  <a:srgbClr val="FF0000"/>
                </a:solidFill>
              </a:rPr>
              <a:t>Inspectors General are not a Restricted Reporting Venue and must report ALL complaints of Sexual Assault to CID!</a:t>
            </a:r>
          </a:p>
          <a:p>
            <a:pPr>
              <a:buNone/>
            </a:pPr>
            <a:r>
              <a:rPr lang="en-US" sz="2400" dirty="0" smtClean="0">
                <a:solidFill>
                  <a:srgbClr val="FF0000"/>
                </a:solidFill>
              </a:rPr>
              <a:t>  		- IAW </a:t>
            </a:r>
            <a:r>
              <a:rPr lang="en-US" sz="2400" dirty="0" err="1" smtClean="0">
                <a:solidFill>
                  <a:srgbClr val="FF0000"/>
                </a:solidFill>
              </a:rPr>
              <a:t>DoDI</a:t>
            </a:r>
            <a:r>
              <a:rPr lang="en-US" sz="2400" dirty="0" smtClean="0">
                <a:solidFill>
                  <a:srgbClr val="FF0000"/>
                </a:solidFill>
              </a:rPr>
              <a:t> 5505.18, "All Unrestricted Reports of sexual assault (and attempts) against adults will be immediately reported to the MCIO [for the Army, this means CID], regardless of the severity of the allegation.”</a:t>
            </a:r>
          </a:p>
          <a:p>
            <a:pPr>
              <a:buNone/>
            </a:pPr>
            <a:endParaRPr lang="en-US" sz="1000" dirty="0" smtClean="0">
              <a:solidFill>
                <a:srgbClr val="FF0000"/>
              </a:solidFill>
            </a:endParaRPr>
          </a:p>
          <a:p>
            <a:pPr eaLnBrk="1" hangingPunct="1">
              <a:spcBef>
                <a:spcPct val="0"/>
              </a:spcBef>
            </a:pPr>
            <a:r>
              <a:rPr lang="en-US" sz="2400" dirty="0" smtClean="0"/>
              <a:t>Document the case by completing a DA Form 1559 and enter the case in IGARS </a:t>
            </a:r>
          </a:p>
          <a:p>
            <a:pPr eaLnBrk="1" hangingPunct="1">
              <a:spcBef>
                <a:spcPct val="0"/>
              </a:spcBef>
            </a:pPr>
            <a:endParaRPr lang="en-US" sz="1000" dirty="0" smtClean="0"/>
          </a:p>
          <a:p>
            <a:pPr eaLnBrk="1" hangingPunct="1">
              <a:spcBef>
                <a:spcPct val="0"/>
              </a:spcBef>
            </a:pPr>
            <a:r>
              <a:rPr lang="en-US" sz="2400" dirty="0" smtClean="0"/>
              <a:t>Notify </a:t>
            </a:r>
            <a:r>
              <a:rPr lang="en-US" sz="2400" dirty="0"/>
              <a:t>the Sexual Assault Response Coordinator (SARC</a:t>
            </a:r>
            <a:r>
              <a:rPr lang="en-US" sz="2400" dirty="0" smtClean="0"/>
              <a:t>) as appropriate</a:t>
            </a:r>
            <a:endParaRPr lang="en-US" sz="2400" dirty="0">
              <a:solidFill>
                <a:srgbClr val="FF0000"/>
              </a:solidFill>
            </a:endParaRPr>
          </a:p>
          <a:p>
            <a:pPr eaLnBrk="1" hangingPunct="1">
              <a:spcBef>
                <a:spcPct val="0"/>
              </a:spcBef>
            </a:pPr>
            <a:endParaRPr lang="en-US" sz="2400" dirty="0" smtClean="0"/>
          </a:p>
        </p:txBody>
      </p:sp>
      <p:grpSp>
        <p:nvGrpSpPr>
          <p:cNvPr id="14" name="Group 13"/>
          <p:cNvGrpSpPr/>
          <p:nvPr/>
        </p:nvGrpSpPr>
        <p:grpSpPr>
          <a:xfrm>
            <a:off x="7771209" y="740974"/>
            <a:ext cx="1052513" cy="903288"/>
            <a:chOff x="7543799" y="925512"/>
            <a:chExt cx="1052513" cy="903288"/>
          </a:xfrm>
        </p:grpSpPr>
        <p:sp>
          <p:nvSpPr>
            <p:cNvPr id="18"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9"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r>
                <a:rPr lang="en-US" altLang="en-US" sz="1100" dirty="0">
                  <a:cs typeface="Arial" panose="020B0604020202020204" pitchFamily="34" charset="0"/>
                </a:rPr>
                <a:t>4</a:t>
              </a:r>
            </a:p>
          </p:txBody>
        </p:sp>
      </p:grpSp>
      <p:grpSp>
        <p:nvGrpSpPr>
          <p:cNvPr id="20" name="Group 19"/>
          <p:cNvGrpSpPr/>
          <p:nvPr/>
        </p:nvGrpSpPr>
        <p:grpSpPr>
          <a:xfrm>
            <a:off x="7866440" y="5337702"/>
            <a:ext cx="1052513" cy="903288"/>
            <a:chOff x="7543799" y="925512"/>
            <a:chExt cx="1052513" cy="903288"/>
          </a:xfrm>
        </p:grpSpPr>
        <p:sp>
          <p:nvSpPr>
            <p:cNvPr id="21"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22"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r>
                <a:rPr lang="en-US" altLang="en-US" sz="1100" dirty="0">
                  <a:cs typeface="Arial" panose="020B0604020202020204" pitchFamily="34" charset="0"/>
                </a:rPr>
                <a:t>3</a:t>
              </a:r>
            </a:p>
          </p:txBody>
        </p:sp>
      </p:grpSp>
    </p:spTree>
    <p:extLst>
      <p:ext uri="{BB962C8B-B14F-4D97-AF65-F5344CB8AC3E}">
        <p14:creationId xmlns:p14="http://schemas.microsoft.com/office/powerpoint/2010/main" val="755017820"/>
      </p:ext>
    </p:extLst>
  </p:cSld>
  <p:clrMapOvr>
    <a:masterClrMapping/>
  </p:clrMapOvr>
  <p:transition>
    <p:pull/>
    <p:sndAc>
      <p:end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365" y="1495118"/>
            <a:ext cx="8893278" cy="4794250"/>
          </a:xfrm>
        </p:spPr>
        <p:txBody>
          <a:bodyPr/>
          <a:lstStyle/>
          <a:p>
            <a:r>
              <a:rPr lang="en-US" sz="2600" dirty="0" smtClean="0"/>
              <a:t>Wrongful </a:t>
            </a:r>
            <a:r>
              <a:rPr lang="en-US" sz="2600" dirty="0"/>
              <a:t>broadcast </a:t>
            </a:r>
            <a:r>
              <a:rPr lang="en-US" sz="2600" dirty="0" smtClean="0"/>
              <a:t>or distribution </a:t>
            </a:r>
            <a:r>
              <a:rPr lang="en-US" sz="2600" dirty="0"/>
              <a:t>of intimate </a:t>
            </a:r>
            <a:r>
              <a:rPr lang="en-US" sz="2600" dirty="0" smtClean="0"/>
              <a:t>or sexually explicit visual images of another person</a:t>
            </a:r>
          </a:p>
          <a:p>
            <a:pPr lvl="1"/>
            <a:r>
              <a:rPr lang="en-US" sz="2000" dirty="0"/>
              <a:t>UCMJ Article 117a (MCM 2019)</a:t>
            </a:r>
            <a:endParaRPr lang="en-US" sz="2000" dirty="0" smtClean="0"/>
          </a:p>
          <a:p>
            <a:pPr lvl="1"/>
            <a:r>
              <a:rPr lang="en-US" sz="2000" dirty="0" smtClean="0"/>
              <a:t>Images of person(s) at least 18 years of age</a:t>
            </a:r>
          </a:p>
          <a:p>
            <a:pPr lvl="1"/>
            <a:r>
              <a:rPr lang="en-US" sz="2000" dirty="0"/>
              <a:t>Any digital or computer image, picture, film, or </a:t>
            </a:r>
            <a:r>
              <a:rPr lang="en-US" sz="2000" dirty="0" smtClean="0"/>
              <a:t>video</a:t>
            </a:r>
          </a:p>
          <a:p>
            <a:pPr lvl="1"/>
            <a:r>
              <a:rPr lang="en-US" sz="2000" dirty="0" smtClean="0"/>
              <a:t>Electronically transmit </a:t>
            </a:r>
            <a:r>
              <a:rPr lang="en-US" sz="2000" dirty="0"/>
              <a:t>a visual image with the intent that it be viewed by a </a:t>
            </a:r>
            <a:r>
              <a:rPr lang="en-US" sz="2000" dirty="0" smtClean="0"/>
              <a:t>person or persons (even temporary)</a:t>
            </a:r>
          </a:p>
          <a:p>
            <a:pPr lvl="1"/>
            <a:r>
              <a:rPr lang="en-US" sz="2000" dirty="0" smtClean="0"/>
              <a:t>Does </a:t>
            </a:r>
            <a:r>
              <a:rPr lang="en-US" sz="2000" dirty="0"/>
              <a:t>not explicitly consent to the broadcast or </a:t>
            </a:r>
            <a:r>
              <a:rPr lang="en-US" sz="2000" dirty="0" smtClean="0"/>
              <a:t>distribution</a:t>
            </a:r>
          </a:p>
          <a:p>
            <a:pPr lvl="1"/>
            <a:r>
              <a:rPr lang="en-US" sz="2000" dirty="0"/>
              <a:t>R</a:t>
            </a:r>
            <a:r>
              <a:rPr lang="en-US" sz="2000" dirty="0" smtClean="0"/>
              <a:t>easonable </a:t>
            </a:r>
            <a:r>
              <a:rPr lang="en-US" sz="2000" dirty="0"/>
              <a:t>expectation of </a:t>
            </a:r>
            <a:r>
              <a:rPr lang="en-US" sz="2000" dirty="0" smtClean="0"/>
              <a:t>privacy when made</a:t>
            </a:r>
          </a:p>
          <a:p>
            <a:r>
              <a:rPr lang="en-US" sz="2800" u="sng" dirty="0" smtClean="0">
                <a:solidFill>
                  <a:srgbClr val="FF0000"/>
                </a:solidFill>
              </a:rPr>
              <a:t>REPORT TO CID!!!</a:t>
            </a:r>
          </a:p>
          <a:p>
            <a:r>
              <a:rPr lang="en-US" sz="2800" dirty="0" smtClean="0">
                <a:solidFill>
                  <a:srgbClr val="FF0000"/>
                </a:solidFill>
              </a:rPr>
              <a:t>Only CID is authorized to investigate!</a:t>
            </a:r>
          </a:p>
          <a:p>
            <a:r>
              <a:rPr lang="en-US" sz="2800" dirty="0" smtClean="0"/>
              <a:t>Document case in IGARS</a:t>
            </a:r>
          </a:p>
          <a:p>
            <a:r>
              <a:rPr lang="en-US" sz="2800" dirty="0" smtClean="0"/>
              <a:t>Consult your SJA or DAIG Legal</a:t>
            </a:r>
            <a:endParaRPr lang="en-US" sz="2800" dirty="0"/>
          </a:p>
        </p:txBody>
      </p:sp>
      <p:sp>
        <p:nvSpPr>
          <p:cNvPr id="4" name="Footer Placeholder 3"/>
          <p:cNvSpPr>
            <a:spLocks noGrp="1"/>
          </p:cNvSpPr>
          <p:nvPr>
            <p:ph type="ftr" sz="quarter" idx="10"/>
          </p:nvPr>
        </p:nvSpPr>
        <p:spPr/>
        <p:txBody>
          <a:bodyPr/>
          <a:lstStyle/>
          <a:p>
            <a:pPr>
              <a:defRPr/>
            </a:pPr>
            <a:r>
              <a:rPr lang="en-US" smtClean="0"/>
              <a:t>U.S. Army Inspector General School   </a:t>
            </a:r>
            <a:fld id="{E3618442-9BA8-4894-A9EB-6CE8101FFA4D}" type="slidenum">
              <a:rPr lang="en-US" smtClean="0"/>
              <a:pPr>
                <a:defRPr/>
              </a:pPr>
              <a:t>41</a:t>
            </a:fld>
            <a:endParaRPr lang="en-US"/>
          </a:p>
        </p:txBody>
      </p:sp>
      <p:sp>
        <p:nvSpPr>
          <p:cNvPr id="6" name="Rectangle 2"/>
          <p:cNvSpPr>
            <a:spLocks noGrp="1" noChangeArrowheads="1"/>
          </p:cNvSpPr>
          <p:nvPr>
            <p:ph type="title"/>
          </p:nvPr>
        </p:nvSpPr>
        <p:spPr>
          <a:xfrm>
            <a:off x="1299088" y="118601"/>
            <a:ext cx="7274642" cy="1219200"/>
          </a:xfrm>
        </p:spPr>
        <p:txBody>
          <a:bodyPr/>
          <a:lstStyle/>
          <a:p>
            <a:pPr eaLnBrk="1" hangingPunct="1"/>
            <a:r>
              <a:rPr lang="en-US" sz="3600" dirty="0" smtClean="0"/>
              <a:t>IGARs Involving Wrongful Broadcast of Intimate Images</a:t>
            </a:r>
          </a:p>
        </p:txBody>
      </p:sp>
    </p:spTree>
    <p:extLst>
      <p:ext uri="{BB962C8B-B14F-4D97-AF65-F5344CB8AC3E}">
        <p14:creationId xmlns:p14="http://schemas.microsoft.com/office/powerpoint/2010/main" val="1811701771"/>
      </p:ext>
    </p:extLst>
  </p:cSld>
  <p:clrMapOvr>
    <a:masterClrMapping/>
  </p:clrMapOvr>
  <p:transition>
    <p:pull/>
    <p:sndAc>
      <p:end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ctrTitle"/>
          </p:nvPr>
        </p:nvSpPr>
        <p:spPr>
          <a:xfrm>
            <a:off x="699008" y="406400"/>
            <a:ext cx="7721600" cy="1219200"/>
          </a:xfrm>
        </p:spPr>
        <p:txBody>
          <a:bodyPr/>
          <a:lstStyle/>
          <a:p>
            <a:pPr eaLnBrk="1" hangingPunct="1"/>
            <a:r>
              <a:rPr lang="en-US" dirty="0" smtClean="0"/>
              <a:t>Combating</a:t>
            </a:r>
            <a:br>
              <a:rPr lang="en-US" dirty="0" smtClean="0"/>
            </a:br>
            <a:r>
              <a:rPr lang="en-US" dirty="0" smtClean="0"/>
              <a:t>Trafficking in Persons</a:t>
            </a:r>
          </a:p>
        </p:txBody>
      </p:sp>
      <p:sp>
        <p:nvSpPr>
          <p:cNvPr id="45059" name="Text Box 8"/>
          <p:cNvSpPr txBox="1">
            <a:spLocks noChangeArrowheads="1"/>
          </p:cNvSpPr>
          <p:nvPr/>
        </p:nvSpPr>
        <p:spPr bwMode="auto">
          <a:xfrm>
            <a:off x="1068388" y="5980113"/>
            <a:ext cx="7176003" cy="830997"/>
          </a:xfrm>
          <a:prstGeom prst="rect">
            <a:avLst/>
          </a:prstGeom>
          <a:noFill/>
          <a:ln w="76200">
            <a:noFill/>
            <a:miter lim="800000"/>
            <a:headEnd/>
            <a:tailEnd/>
          </a:ln>
        </p:spPr>
        <p:txBody>
          <a:bodyPr wrap="none">
            <a:spAutoFit/>
          </a:bodyPr>
          <a:lstStyle/>
          <a:p>
            <a:pPr algn="l"/>
            <a:r>
              <a:rPr lang="en-US" b="1" dirty="0" err="1">
                <a:solidFill>
                  <a:srgbClr val="006600"/>
                </a:solidFill>
              </a:rPr>
              <a:t>DoDI</a:t>
            </a:r>
            <a:r>
              <a:rPr lang="en-US" b="1" dirty="0">
                <a:solidFill>
                  <a:srgbClr val="006600"/>
                </a:solidFill>
              </a:rPr>
              <a:t> 2200.01, </a:t>
            </a:r>
            <a:r>
              <a:rPr lang="en-US" b="1" u="sng" dirty="0">
                <a:solidFill>
                  <a:srgbClr val="006600"/>
                </a:solidFill>
              </a:rPr>
              <a:t>Combating Trafficking in </a:t>
            </a:r>
            <a:r>
              <a:rPr lang="en-US" b="1" u="sng" dirty="0" smtClean="0">
                <a:solidFill>
                  <a:srgbClr val="006600"/>
                </a:solidFill>
              </a:rPr>
              <a:t>Persons</a:t>
            </a:r>
          </a:p>
          <a:p>
            <a:r>
              <a:rPr lang="en-US" b="1" u="sng" dirty="0" smtClean="0">
                <a:solidFill>
                  <a:srgbClr val="006600"/>
                </a:solidFill>
              </a:rPr>
              <a:t>AR 600-20, para 4-26</a:t>
            </a:r>
            <a:endParaRPr lang="en-US" b="1" u="sng" dirty="0">
              <a:solidFill>
                <a:srgbClr val="006600"/>
              </a:solidFill>
            </a:endParaRPr>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10"/>
          </p:nvPr>
        </p:nvSpPr>
        <p:spPr>
          <a:noFill/>
        </p:spPr>
        <p:txBody>
          <a:bodyPr/>
          <a:lstStyle/>
          <a:p>
            <a:r>
              <a:rPr lang="en-US" smtClean="0"/>
              <a:t>U.S. Army Inspector General School   </a:t>
            </a:r>
            <a:fld id="{25E46555-4B09-4D97-9843-47E4E156B331}" type="slidenum">
              <a:rPr lang="en-US" smtClean="0"/>
              <a:pPr/>
              <a:t>43</a:t>
            </a:fld>
            <a:endParaRPr lang="en-US" smtClean="0"/>
          </a:p>
        </p:txBody>
      </p:sp>
      <p:sp>
        <p:nvSpPr>
          <p:cNvPr id="56323" name="Rectangle 2"/>
          <p:cNvSpPr>
            <a:spLocks noGrp="1" noChangeArrowheads="1"/>
          </p:cNvSpPr>
          <p:nvPr>
            <p:ph type="title"/>
          </p:nvPr>
        </p:nvSpPr>
        <p:spPr>
          <a:xfrm>
            <a:off x="1243584" y="334772"/>
            <a:ext cx="7086600" cy="1219200"/>
          </a:xfrm>
        </p:spPr>
        <p:txBody>
          <a:bodyPr/>
          <a:lstStyle/>
          <a:p>
            <a:pPr eaLnBrk="1" hangingPunct="1"/>
            <a:r>
              <a:rPr lang="en-US" sz="4000" dirty="0" smtClean="0"/>
              <a:t>Combating Trafficking in Persons (CTIP)</a:t>
            </a:r>
            <a:br>
              <a:rPr lang="en-US" sz="4000" dirty="0" smtClean="0"/>
            </a:br>
            <a:r>
              <a:rPr lang="en-US" sz="3600" dirty="0" smtClean="0">
                <a:solidFill>
                  <a:srgbClr val="0033CC"/>
                </a:solidFill>
              </a:rPr>
              <a:t>References and Training</a:t>
            </a:r>
          </a:p>
        </p:txBody>
      </p:sp>
      <p:sp>
        <p:nvSpPr>
          <p:cNvPr id="56324" name="Rectangle 3"/>
          <p:cNvSpPr>
            <a:spLocks noGrp="1" noChangeArrowheads="1"/>
          </p:cNvSpPr>
          <p:nvPr>
            <p:ph type="body" sz="half" idx="1"/>
          </p:nvPr>
        </p:nvSpPr>
        <p:spPr>
          <a:xfrm>
            <a:off x="0" y="1957388"/>
            <a:ext cx="9144000" cy="4870450"/>
          </a:xfrm>
        </p:spPr>
        <p:txBody>
          <a:bodyPr/>
          <a:lstStyle/>
          <a:p>
            <a:pPr eaLnBrk="1" hangingPunct="1">
              <a:lnSpc>
                <a:spcPct val="90000"/>
              </a:lnSpc>
            </a:pPr>
            <a:r>
              <a:rPr lang="en-US" sz="2400" dirty="0" smtClean="0"/>
              <a:t>U.S. Laws and Action</a:t>
            </a:r>
          </a:p>
          <a:p>
            <a:pPr lvl="1" eaLnBrk="1" hangingPunct="1">
              <a:lnSpc>
                <a:spcPct val="90000"/>
              </a:lnSpc>
            </a:pPr>
            <a:r>
              <a:rPr lang="en-US" sz="2000" dirty="0" smtClean="0"/>
              <a:t>Military Extraterritorial Jurisdiction Act of 2000</a:t>
            </a:r>
          </a:p>
          <a:p>
            <a:pPr lvl="1" eaLnBrk="1" hangingPunct="1">
              <a:lnSpc>
                <a:spcPct val="90000"/>
              </a:lnSpc>
            </a:pPr>
            <a:r>
              <a:rPr lang="en-US" sz="2000" dirty="0" smtClean="0"/>
              <a:t>The </a:t>
            </a:r>
            <a:r>
              <a:rPr lang="en-US" sz="2000" i="1" dirty="0" smtClean="0">
                <a:hlinkClick r:id="rId3"/>
              </a:rPr>
              <a:t>Trafficking Victims Protection Act of 2000</a:t>
            </a:r>
            <a:r>
              <a:rPr lang="en-US" sz="2000" dirty="0" smtClean="0"/>
              <a:t> (P.L. 106-386)</a:t>
            </a:r>
          </a:p>
          <a:p>
            <a:pPr lvl="1" eaLnBrk="1" hangingPunct="1">
              <a:lnSpc>
                <a:spcPct val="90000"/>
              </a:lnSpc>
            </a:pPr>
            <a:r>
              <a:rPr lang="en-US" sz="2000" i="1" dirty="0" smtClean="0">
                <a:hlinkClick r:id="rId4"/>
              </a:rPr>
              <a:t>Trafficking Victims Protection Reauthorization Act of 2003</a:t>
            </a:r>
            <a:r>
              <a:rPr lang="en-US" sz="2000" dirty="0" smtClean="0"/>
              <a:t> (H.R. 2620)</a:t>
            </a:r>
          </a:p>
          <a:p>
            <a:pPr lvl="1" eaLnBrk="1" hangingPunct="1">
              <a:lnSpc>
                <a:spcPct val="90000"/>
              </a:lnSpc>
            </a:pPr>
            <a:r>
              <a:rPr lang="en-US" sz="2000" dirty="0" err="1" smtClean="0"/>
              <a:t>DoDI</a:t>
            </a:r>
            <a:r>
              <a:rPr lang="en-US" sz="2000" dirty="0" smtClean="0"/>
              <a:t> 2200.01, </a:t>
            </a:r>
            <a:r>
              <a:rPr lang="en-US" sz="2000" u="sng" dirty="0" smtClean="0"/>
              <a:t>Combating Trafficking in Persons (CTIP)</a:t>
            </a:r>
          </a:p>
          <a:p>
            <a:pPr eaLnBrk="1" hangingPunct="1">
              <a:lnSpc>
                <a:spcPct val="90000"/>
              </a:lnSpc>
            </a:pPr>
            <a:r>
              <a:rPr lang="en-US" sz="2400" dirty="0" smtClean="0"/>
              <a:t>AR 600-20, para 4-26</a:t>
            </a:r>
          </a:p>
          <a:p>
            <a:pPr eaLnBrk="1" hangingPunct="1">
              <a:lnSpc>
                <a:spcPct val="90000"/>
              </a:lnSpc>
            </a:pPr>
            <a:r>
              <a:rPr lang="en-US" sz="2400" dirty="0" smtClean="0"/>
              <a:t>State Department    </a:t>
            </a:r>
            <a:r>
              <a:rPr lang="en-US" sz="2400" dirty="0" smtClean="0">
                <a:hlinkClick r:id="rId5"/>
              </a:rPr>
              <a:t>http://www.state.gov/j/tip/</a:t>
            </a:r>
            <a:endParaRPr lang="en-US" sz="2400" dirty="0" smtClean="0"/>
          </a:p>
          <a:p>
            <a:pPr eaLnBrk="1" hangingPunct="1">
              <a:lnSpc>
                <a:spcPct val="90000"/>
              </a:lnSpc>
            </a:pPr>
            <a:r>
              <a:rPr lang="en-US" sz="2400" dirty="0" smtClean="0"/>
              <a:t>AR 350-1, </a:t>
            </a:r>
            <a:r>
              <a:rPr lang="en-US" sz="2400" u="sng" dirty="0" smtClean="0"/>
              <a:t>Army Training and Leader Development</a:t>
            </a:r>
            <a:endParaRPr lang="en-US" sz="2400" dirty="0" smtClean="0"/>
          </a:p>
          <a:p>
            <a:pPr eaLnBrk="1" hangingPunct="1">
              <a:lnSpc>
                <a:spcPct val="90000"/>
              </a:lnSpc>
            </a:pPr>
            <a:r>
              <a:rPr lang="en-US" sz="2400" dirty="0" smtClean="0"/>
              <a:t>JKO: CTIP General Awareness Training</a:t>
            </a:r>
          </a:p>
          <a:p>
            <a:pPr eaLnBrk="1" hangingPunct="1">
              <a:lnSpc>
                <a:spcPct val="90000"/>
              </a:lnSpc>
            </a:pPr>
            <a:r>
              <a:rPr lang="en-US" sz="2400" dirty="0" smtClean="0"/>
              <a:t>Army Policy Memorandum dated 24 July 2006</a:t>
            </a:r>
          </a:p>
          <a:p>
            <a:pPr eaLnBrk="1" hangingPunct="1">
              <a:lnSpc>
                <a:spcPct val="90000"/>
              </a:lnSpc>
            </a:pPr>
            <a:r>
              <a:rPr lang="en-US" sz="2400" dirty="0" smtClean="0"/>
              <a:t>National Human Trafficking Hotline: 1-888-373-7888</a:t>
            </a:r>
          </a:p>
          <a:p>
            <a:pPr eaLnBrk="1" hangingPunct="1">
              <a:lnSpc>
                <a:spcPct val="90000"/>
              </a:lnSpc>
            </a:pPr>
            <a:endParaRPr lang="en-US" sz="2400" dirty="0" smtClean="0"/>
          </a:p>
          <a:p>
            <a:pPr eaLnBrk="1" hangingPunct="1">
              <a:lnSpc>
                <a:spcPct val="90000"/>
              </a:lnSpc>
              <a:buFontTx/>
              <a:buNone/>
            </a:pPr>
            <a:endParaRPr lang="en-US" sz="2400" dirty="0" smtClean="0"/>
          </a:p>
          <a:p>
            <a:pPr eaLnBrk="1" hangingPunct="1">
              <a:lnSpc>
                <a:spcPct val="90000"/>
              </a:lnSpc>
            </a:pPr>
            <a:endParaRPr lang="en-US" sz="2400" dirty="0" smtClean="0"/>
          </a:p>
        </p:txBody>
      </p:sp>
    </p:spTree>
  </p:cSld>
  <p:clrMapOvr>
    <a:masterClrMapping/>
  </p:clrMapOvr>
  <p:transition>
    <p:pull/>
    <p:sndAc>
      <p:end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smtClean="0"/>
              <a:t>U.S. Army Inspector General School   </a:t>
            </a:r>
            <a:fld id="{D297B55B-0DDB-4004-923D-4EAEC009CD00}" type="slidenum">
              <a:rPr lang="en-US" smtClean="0"/>
              <a:pPr/>
              <a:t>44</a:t>
            </a:fld>
            <a:endParaRPr lang="en-US" smtClean="0"/>
          </a:p>
        </p:txBody>
      </p:sp>
      <p:sp>
        <p:nvSpPr>
          <p:cNvPr id="46083" name="Rectangle 2"/>
          <p:cNvSpPr>
            <a:spLocks noGrp="1" noChangeArrowheads="1"/>
          </p:cNvSpPr>
          <p:nvPr>
            <p:ph type="title"/>
          </p:nvPr>
        </p:nvSpPr>
        <p:spPr>
          <a:xfrm>
            <a:off x="1255776" y="244475"/>
            <a:ext cx="7086600" cy="1219200"/>
          </a:xfrm>
        </p:spPr>
        <p:txBody>
          <a:bodyPr/>
          <a:lstStyle/>
          <a:p>
            <a:pPr eaLnBrk="1" hangingPunct="1"/>
            <a:r>
              <a:rPr lang="en-US" sz="4000" dirty="0" smtClean="0"/>
              <a:t>Combating Trafficking in Persons ELOs</a:t>
            </a:r>
          </a:p>
        </p:txBody>
      </p:sp>
      <p:sp>
        <p:nvSpPr>
          <p:cNvPr id="46084" name="Rectangle 3"/>
          <p:cNvSpPr>
            <a:spLocks noGrp="1" noChangeArrowheads="1"/>
          </p:cNvSpPr>
          <p:nvPr>
            <p:ph type="body" idx="1"/>
          </p:nvPr>
        </p:nvSpPr>
        <p:spPr>
          <a:xfrm>
            <a:off x="334056" y="1943781"/>
            <a:ext cx="8382000" cy="3741737"/>
          </a:xfrm>
        </p:spPr>
        <p:txBody>
          <a:bodyPr/>
          <a:lstStyle/>
          <a:p>
            <a:pPr eaLnBrk="1" hangingPunct="1"/>
            <a:r>
              <a:rPr lang="en-US" sz="2800" dirty="0" smtClean="0"/>
              <a:t>Describe the Army's policy concerning Combating Trafficking in Persons.</a:t>
            </a:r>
          </a:p>
          <a:p>
            <a:pPr eaLnBrk="1" hangingPunct="1"/>
            <a:endParaRPr lang="en-US" sz="2800" dirty="0" smtClean="0"/>
          </a:p>
          <a:p>
            <a:pPr eaLnBrk="1" hangingPunct="1"/>
            <a:r>
              <a:rPr lang="en-US" sz="2800" dirty="0" smtClean="0"/>
              <a:t>Describe the IG's actions upon receiving an allegation or an issue involving trafficking in persons.</a:t>
            </a:r>
          </a:p>
        </p:txBody>
      </p:sp>
      <p:pic>
        <p:nvPicPr>
          <p:cNvPr id="46085" name="Picture 6" descr="CTIP Report Issued">
            <a:hlinkClick r:id="rId3"/>
          </p:cNvPr>
          <p:cNvPicPr>
            <a:picLocks noChangeAspect="1" noChangeArrowheads="1"/>
          </p:cNvPicPr>
          <p:nvPr/>
        </p:nvPicPr>
        <p:blipFill>
          <a:blip r:embed="rId4" cstate="print"/>
          <a:srcRect/>
          <a:stretch>
            <a:fillRect/>
          </a:stretch>
        </p:blipFill>
        <p:spPr bwMode="auto">
          <a:xfrm>
            <a:off x="6540500" y="4349750"/>
            <a:ext cx="1841500" cy="2398713"/>
          </a:xfrm>
          <a:prstGeom prst="rect">
            <a:avLst/>
          </a:prstGeom>
          <a:noFill/>
          <a:ln w="9525">
            <a:noFill/>
            <a:miter lim="800000"/>
            <a:headEnd/>
            <a:tailEnd/>
          </a:ln>
        </p:spPr>
      </p:pic>
      <p:grpSp>
        <p:nvGrpSpPr>
          <p:cNvPr id="6" name="Group 5"/>
          <p:cNvGrpSpPr/>
          <p:nvPr/>
        </p:nvGrpSpPr>
        <p:grpSpPr>
          <a:xfrm>
            <a:off x="7461250" y="880836"/>
            <a:ext cx="1052513" cy="903288"/>
            <a:chOff x="7543799" y="925512"/>
            <a:chExt cx="1052513" cy="903288"/>
          </a:xfrm>
        </p:grpSpPr>
        <p:sp>
          <p:nvSpPr>
            <p:cNvPr id="7"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8" name="Text Box 1030"/>
            <p:cNvSpPr txBox="1">
              <a:spLocks noChangeArrowheads="1"/>
            </p:cNvSpPr>
            <p:nvPr/>
          </p:nvSpPr>
          <p:spPr bwMode="auto">
            <a:xfrm>
              <a:off x="7620000" y="1296020"/>
              <a:ext cx="8810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endParaRPr lang="en-US" altLang="en-US" sz="1100" dirty="0">
                <a:cs typeface="Arial" panose="020B0604020202020204" pitchFamily="34" charset="0"/>
              </a:endParaRPr>
            </a:p>
          </p:txBody>
        </p:sp>
      </p:gr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smtClean="0"/>
              <a:t>U.S. Army Inspector General School   </a:t>
            </a:r>
            <a:fld id="{0DDFAF1C-6B33-4C22-ACE0-A71F0D80ADE0}" type="slidenum">
              <a:rPr lang="en-US" smtClean="0"/>
              <a:pPr/>
              <a:t>45</a:t>
            </a:fld>
            <a:endParaRPr lang="en-US" smtClean="0"/>
          </a:p>
        </p:txBody>
      </p:sp>
      <p:sp>
        <p:nvSpPr>
          <p:cNvPr id="47107" name="Rectangle 2"/>
          <p:cNvSpPr>
            <a:spLocks noGrp="1" noChangeArrowheads="1"/>
          </p:cNvSpPr>
          <p:nvPr>
            <p:ph type="title"/>
          </p:nvPr>
        </p:nvSpPr>
        <p:spPr>
          <a:xfrm>
            <a:off x="1222375" y="401638"/>
            <a:ext cx="7086600" cy="1219200"/>
          </a:xfrm>
        </p:spPr>
        <p:txBody>
          <a:bodyPr/>
          <a:lstStyle/>
          <a:p>
            <a:pPr eaLnBrk="1" hangingPunct="1"/>
            <a:r>
              <a:rPr lang="en-US" sz="3400" smtClean="0"/>
              <a:t>Trafficking: As Defined by the Trafficking Victims Protection Act of 2000</a:t>
            </a:r>
          </a:p>
        </p:txBody>
      </p:sp>
      <p:sp>
        <p:nvSpPr>
          <p:cNvPr id="47108" name="Rectangle 3"/>
          <p:cNvSpPr>
            <a:spLocks noGrp="1" noChangeArrowheads="1"/>
          </p:cNvSpPr>
          <p:nvPr>
            <p:ph type="body" idx="1"/>
          </p:nvPr>
        </p:nvSpPr>
        <p:spPr>
          <a:xfrm>
            <a:off x="457200" y="2131332"/>
            <a:ext cx="8382000" cy="4794250"/>
          </a:xfrm>
        </p:spPr>
        <p:txBody>
          <a:bodyPr/>
          <a:lstStyle/>
          <a:p>
            <a:pPr eaLnBrk="1" hangingPunct="1"/>
            <a:r>
              <a:rPr lang="en-US" sz="2400" dirty="0" smtClean="0">
                <a:solidFill>
                  <a:srgbClr val="0066FF"/>
                </a:solidFill>
              </a:rPr>
              <a:t>Sex trafficking</a:t>
            </a:r>
            <a:r>
              <a:rPr lang="en-US" sz="2400" dirty="0" smtClean="0"/>
              <a:t> in which a commercial sex act is induced by force, fraud, or coercion, or in which the person induced to perform such an act has not attained 18 years of age; or</a:t>
            </a:r>
          </a:p>
          <a:p>
            <a:pPr eaLnBrk="1" hangingPunct="1"/>
            <a:endParaRPr lang="en-US" sz="2400" dirty="0" smtClean="0"/>
          </a:p>
          <a:p>
            <a:pPr eaLnBrk="1" hangingPunct="1"/>
            <a:r>
              <a:rPr lang="en-US" sz="2400" dirty="0" smtClean="0"/>
              <a:t>The recruitment, transportation, transfer, harboring, or receipt of a person for </a:t>
            </a:r>
            <a:r>
              <a:rPr lang="en-US" sz="2400" dirty="0" smtClean="0">
                <a:solidFill>
                  <a:srgbClr val="0066FF"/>
                </a:solidFill>
              </a:rPr>
              <a:t>labor or services </a:t>
            </a:r>
            <a:r>
              <a:rPr lang="en-US" sz="2400" dirty="0" smtClean="0"/>
              <a:t>through the use of threat, use of force, coercion, fraud, deception, abuse, or exploitation for the </a:t>
            </a:r>
            <a:r>
              <a:rPr lang="en-US" sz="2400" dirty="0" smtClean="0">
                <a:solidFill>
                  <a:srgbClr val="0066FF"/>
                </a:solidFill>
              </a:rPr>
              <a:t>purpose </a:t>
            </a:r>
            <a:r>
              <a:rPr lang="en-US" sz="2400" dirty="0" smtClean="0"/>
              <a:t>of subjection to involuntary servitude, peonage, debt bondage, or slavery.</a:t>
            </a:r>
          </a:p>
        </p:txBody>
      </p:sp>
    </p:spTree>
  </p:cSld>
  <p:clrMapOvr>
    <a:masterClrMapping/>
  </p:clrMapOvr>
  <p:transition>
    <p:pull/>
    <p:sndAc>
      <p:end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smtClean="0"/>
              <a:t>U.S. Army Inspector General School   </a:t>
            </a:r>
            <a:fld id="{4BB87F33-5D67-43A8-8101-C05EA4E851D9}" type="slidenum">
              <a:rPr lang="en-US" smtClean="0"/>
              <a:pPr/>
              <a:t>46</a:t>
            </a:fld>
            <a:endParaRPr lang="en-US" smtClean="0"/>
          </a:p>
        </p:txBody>
      </p:sp>
      <p:sp>
        <p:nvSpPr>
          <p:cNvPr id="48131" name="Rectangle 2"/>
          <p:cNvSpPr>
            <a:spLocks noGrp="1" noChangeArrowheads="1"/>
          </p:cNvSpPr>
          <p:nvPr>
            <p:ph type="title"/>
          </p:nvPr>
        </p:nvSpPr>
        <p:spPr>
          <a:xfrm>
            <a:off x="1590675" y="244475"/>
            <a:ext cx="7086600" cy="1219200"/>
          </a:xfrm>
        </p:spPr>
        <p:txBody>
          <a:bodyPr/>
          <a:lstStyle/>
          <a:p>
            <a:pPr eaLnBrk="1" hangingPunct="1"/>
            <a:r>
              <a:rPr lang="en-US" sz="4000" dirty="0" smtClean="0"/>
              <a:t>Trafficking in Persons (TIP)</a:t>
            </a:r>
            <a:br>
              <a:rPr lang="en-US" sz="4000" dirty="0" smtClean="0"/>
            </a:br>
            <a:r>
              <a:rPr lang="en-US" sz="3600" dirty="0" smtClean="0"/>
              <a:t>or Human Trafficking</a:t>
            </a:r>
          </a:p>
        </p:txBody>
      </p:sp>
      <p:sp>
        <p:nvSpPr>
          <p:cNvPr id="48132" name="Rectangle 8"/>
          <p:cNvSpPr>
            <a:spLocks noChangeArrowheads="1"/>
          </p:cNvSpPr>
          <p:nvPr/>
        </p:nvSpPr>
        <p:spPr bwMode="auto">
          <a:xfrm>
            <a:off x="204788" y="1820863"/>
            <a:ext cx="8710612" cy="5089525"/>
          </a:xfrm>
          <a:prstGeom prst="rect">
            <a:avLst/>
          </a:prstGeom>
          <a:noFill/>
          <a:ln w="9525">
            <a:noFill/>
            <a:miter lim="800000"/>
            <a:headEnd/>
            <a:tailEnd/>
          </a:ln>
        </p:spPr>
        <p:txBody>
          <a:bodyPr/>
          <a:lstStyle/>
          <a:p>
            <a:pPr marL="342900" indent="-342900" algn="l">
              <a:spcAft>
                <a:spcPct val="20000"/>
              </a:spcAft>
              <a:buFontTx/>
              <a:buChar char="•"/>
            </a:pPr>
            <a:r>
              <a:rPr lang="en-US" b="1" dirty="0"/>
              <a:t>Forms </a:t>
            </a:r>
          </a:p>
          <a:p>
            <a:pPr marL="742950" lvl="1" indent="-285750" algn="l">
              <a:spcAft>
                <a:spcPct val="20000"/>
              </a:spcAft>
              <a:buFontTx/>
              <a:buChar char="–"/>
            </a:pPr>
            <a:r>
              <a:rPr lang="en-US" sz="2000" b="1" dirty="0"/>
              <a:t>Sex tourism and prostitution (includes children)</a:t>
            </a:r>
          </a:p>
          <a:p>
            <a:pPr marL="742950" lvl="1" indent="-285750" algn="l">
              <a:spcAft>
                <a:spcPct val="20000"/>
              </a:spcAft>
              <a:buFontTx/>
              <a:buChar char="–"/>
            </a:pPr>
            <a:r>
              <a:rPr lang="en-US" sz="2000" b="1" dirty="0"/>
              <a:t>Forced labor, domestic servitude, child soldiers</a:t>
            </a:r>
          </a:p>
          <a:p>
            <a:pPr marL="342900" indent="-342900" algn="l">
              <a:spcAft>
                <a:spcPct val="20000"/>
              </a:spcAft>
              <a:buFontTx/>
              <a:buChar char="•"/>
            </a:pPr>
            <a:r>
              <a:rPr lang="en-US" b="1" dirty="0"/>
              <a:t>Methods of Coercion</a:t>
            </a:r>
          </a:p>
          <a:p>
            <a:pPr marL="742950" lvl="1" indent="-285750" algn="l">
              <a:spcAft>
                <a:spcPct val="20000"/>
              </a:spcAft>
              <a:buFontTx/>
              <a:buChar char="–"/>
            </a:pPr>
            <a:r>
              <a:rPr lang="en-US" sz="2000" b="1" dirty="0"/>
              <a:t>Fraudulent ads for employment (maid, nannies, modeling)</a:t>
            </a:r>
          </a:p>
          <a:p>
            <a:pPr marL="742950" lvl="1" indent="-285750" algn="l">
              <a:spcAft>
                <a:spcPct val="20000"/>
              </a:spcAft>
              <a:buFontTx/>
              <a:buChar char="–"/>
            </a:pPr>
            <a:r>
              <a:rPr lang="en-US" sz="2000" b="1" dirty="0"/>
              <a:t>Promises of travel</a:t>
            </a:r>
          </a:p>
          <a:p>
            <a:pPr marL="742950" lvl="1" indent="-285750" algn="l">
              <a:spcAft>
                <a:spcPct val="20000"/>
              </a:spcAft>
              <a:buFontTx/>
              <a:buChar char="–"/>
            </a:pPr>
            <a:r>
              <a:rPr lang="en-US" sz="2000" b="1" dirty="0"/>
              <a:t>Threats, intimidation, or violence</a:t>
            </a:r>
          </a:p>
          <a:p>
            <a:pPr marL="342900" indent="-342900" algn="l">
              <a:spcAft>
                <a:spcPct val="20000"/>
              </a:spcAft>
              <a:buFontTx/>
              <a:buChar char="•"/>
            </a:pPr>
            <a:r>
              <a:rPr lang="en-US" b="1" dirty="0"/>
              <a:t>Thriving Business</a:t>
            </a:r>
          </a:p>
          <a:p>
            <a:pPr marL="742950" lvl="1" indent="-285750" algn="l">
              <a:spcAft>
                <a:spcPct val="20000"/>
              </a:spcAft>
              <a:buFontTx/>
              <a:buChar char="–"/>
            </a:pPr>
            <a:r>
              <a:rPr lang="en-US" sz="2000" b="1" dirty="0"/>
              <a:t>Poverty, demand for cheap labor, high profits -- low risks</a:t>
            </a:r>
          </a:p>
          <a:p>
            <a:pPr marL="742950" lvl="1" indent="-285750" algn="l">
              <a:spcAft>
                <a:spcPct val="20000"/>
              </a:spcAft>
              <a:buFontTx/>
              <a:buChar char="–"/>
            </a:pPr>
            <a:r>
              <a:rPr lang="en-US" sz="2000" b="1" dirty="0"/>
              <a:t>Political and economic instability, official corruption</a:t>
            </a:r>
          </a:p>
          <a:p>
            <a:pPr marL="742950" lvl="1" indent="-285750" algn="l">
              <a:spcAft>
                <a:spcPct val="20000"/>
              </a:spcAft>
              <a:buFontTx/>
              <a:buChar char="–"/>
            </a:pPr>
            <a:r>
              <a:rPr lang="en-US" sz="2000" b="1" dirty="0">
                <a:solidFill>
                  <a:srgbClr val="0066FF"/>
                </a:solidFill>
              </a:rPr>
              <a:t>Estimated </a:t>
            </a:r>
            <a:r>
              <a:rPr lang="en-US" sz="2000" b="1" dirty="0" smtClean="0">
                <a:solidFill>
                  <a:srgbClr val="0066FF"/>
                </a:solidFill>
              </a:rPr>
              <a:t>30 </a:t>
            </a:r>
            <a:r>
              <a:rPr lang="en-US" sz="2000" b="1" dirty="0">
                <a:solidFill>
                  <a:srgbClr val="0066FF"/>
                </a:solidFill>
              </a:rPr>
              <a:t>million people enslaved world-wide</a:t>
            </a:r>
          </a:p>
          <a:p>
            <a:pPr marL="742950" lvl="1" indent="-285750" algn="l">
              <a:spcAft>
                <a:spcPct val="20000"/>
              </a:spcAft>
              <a:buFontTx/>
              <a:buChar char="–"/>
            </a:pPr>
            <a:r>
              <a:rPr lang="en-US" sz="2000" b="1" dirty="0">
                <a:solidFill>
                  <a:srgbClr val="0066FF"/>
                </a:solidFill>
              </a:rPr>
              <a:t>Multi-billion-dollar business</a:t>
            </a:r>
          </a:p>
        </p:txBody>
      </p:sp>
    </p:spTree>
  </p:cSld>
  <p:clrMapOvr>
    <a:masterClrMapping/>
  </p:clrMapOvr>
  <p:transition>
    <p:wipe dir="d"/>
    <p:sndAc>
      <p:end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97230" y="3840480"/>
            <a:ext cx="7413689" cy="662940"/>
          </a:xfrm>
          <a:prstGeom prst="rect">
            <a:avLst/>
          </a:prstGeom>
          <a:solidFill>
            <a:srgbClr val="FFFF00"/>
          </a:solid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4276" name="Rectangle 3"/>
          <p:cNvSpPr>
            <a:spLocks noGrp="1" noChangeArrowheads="1"/>
          </p:cNvSpPr>
          <p:nvPr>
            <p:ph type="body" idx="1"/>
          </p:nvPr>
        </p:nvSpPr>
        <p:spPr>
          <a:xfrm>
            <a:off x="231774" y="1784350"/>
            <a:ext cx="8645525" cy="4794250"/>
          </a:xfrm>
          <a:ln w="28575"/>
        </p:spPr>
        <p:txBody>
          <a:bodyPr/>
          <a:lstStyle/>
          <a:p>
            <a:pPr eaLnBrk="1" hangingPunct="1">
              <a:spcBef>
                <a:spcPct val="0"/>
              </a:spcBef>
              <a:spcAft>
                <a:spcPct val="20000"/>
              </a:spcAft>
            </a:pPr>
            <a:r>
              <a:rPr lang="en-US" sz="2400" dirty="0" smtClean="0">
                <a:solidFill>
                  <a:srgbClr val="FC0128"/>
                </a:solidFill>
              </a:rPr>
              <a:t>ZERO TOLERANCE </a:t>
            </a:r>
            <a:r>
              <a:rPr lang="en-US" sz="2400" dirty="0" smtClean="0"/>
              <a:t>for any and all activities associated with human trafficking</a:t>
            </a:r>
          </a:p>
          <a:p>
            <a:pPr eaLnBrk="1" hangingPunct="1">
              <a:spcBef>
                <a:spcPct val="0"/>
              </a:spcBef>
              <a:spcAft>
                <a:spcPct val="20000"/>
              </a:spcAft>
            </a:pPr>
            <a:r>
              <a:rPr lang="en-US" sz="2400" dirty="0" smtClean="0"/>
              <a:t>Vigorously enforces laws against those who traffic or facilitate trafficking </a:t>
            </a:r>
            <a:endParaRPr lang="en-US" sz="2400" dirty="0" smtClean="0">
              <a:solidFill>
                <a:srgbClr val="FC0128"/>
              </a:solidFill>
            </a:endParaRPr>
          </a:p>
          <a:p>
            <a:pPr eaLnBrk="1" hangingPunct="1">
              <a:spcBef>
                <a:spcPct val="0"/>
              </a:spcBef>
              <a:spcAft>
                <a:spcPct val="20000"/>
              </a:spcAft>
            </a:pPr>
            <a:r>
              <a:rPr lang="en-US" sz="2400" dirty="0" smtClean="0">
                <a:solidFill>
                  <a:srgbClr val="0066FF"/>
                </a:solidFill>
              </a:rPr>
              <a:t>UCMJ, Article 134:</a:t>
            </a:r>
          </a:p>
          <a:p>
            <a:pPr marL="457200" lvl="1" indent="0" eaLnBrk="1" hangingPunct="1">
              <a:spcBef>
                <a:spcPct val="0"/>
              </a:spcBef>
              <a:spcAft>
                <a:spcPct val="20000"/>
              </a:spcAft>
              <a:buNone/>
            </a:pPr>
            <a:r>
              <a:rPr lang="en-US" sz="2000" dirty="0" smtClean="0">
                <a:solidFill>
                  <a:srgbClr val="FF0000"/>
                </a:solidFill>
              </a:rPr>
              <a:t>- Applies worldwide, on or off duty and on or off a military reservation</a:t>
            </a:r>
            <a:endParaRPr lang="en-US" sz="1800" dirty="0" smtClean="0">
              <a:solidFill>
                <a:srgbClr val="FF0000"/>
              </a:solidFill>
            </a:endParaRPr>
          </a:p>
          <a:p>
            <a:pPr marL="342900" lvl="1" eaLnBrk="1" hangingPunct="1">
              <a:spcBef>
                <a:spcPct val="0"/>
              </a:spcBef>
              <a:spcAft>
                <a:spcPct val="20000"/>
              </a:spcAft>
              <a:buFont typeface="Arial" pitchFamily="34" charset="0"/>
              <a:buChar char="•"/>
            </a:pPr>
            <a:r>
              <a:rPr lang="en-US" sz="2400" dirty="0" smtClean="0">
                <a:solidFill>
                  <a:srgbClr val="0066FF"/>
                </a:solidFill>
              </a:rPr>
              <a:t>Military Extraterritorial Jurisdiction Act (MEJA)</a:t>
            </a:r>
          </a:p>
          <a:p>
            <a:pPr marL="800100" lvl="2" indent="-285750" eaLnBrk="1" hangingPunct="1">
              <a:spcBef>
                <a:spcPct val="0"/>
              </a:spcBef>
              <a:spcAft>
                <a:spcPct val="20000"/>
              </a:spcAft>
              <a:buFont typeface="Wingdings" panose="05000000000000000000" pitchFamily="2" charset="2"/>
              <a:buChar char="v"/>
            </a:pPr>
            <a:r>
              <a:rPr lang="en-US" sz="1800" dirty="0" smtClean="0"/>
              <a:t>Serious Crimes committed abroad by Civilians punishable by US law</a:t>
            </a:r>
            <a:endParaRPr lang="en-US" sz="2400" dirty="0" smtClean="0"/>
          </a:p>
          <a:p>
            <a:pPr eaLnBrk="1" hangingPunct="1">
              <a:spcBef>
                <a:spcPct val="0"/>
              </a:spcBef>
              <a:spcAft>
                <a:spcPct val="20000"/>
              </a:spcAft>
            </a:pPr>
            <a:r>
              <a:rPr lang="en-US" sz="2400" dirty="0" smtClean="0"/>
              <a:t>Requires commanders to develop a program that includes an assessment of TIP and related issues and awareness training</a:t>
            </a:r>
          </a:p>
        </p:txBody>
      </p:sp>
      <p:sp>
        <p:nvSpPr>
          <p:cNvPr id="54274" name="Footer Placeholder 3"/>
          <p:cNvSpPr>
            <a:spLocks noGrp="1"/>
          </p:cNvSpPr>
          <p:nvPr>
            <p:ph type="ftr" sz="quarter" idx="10"/>
          </p:nvPr>
        </p:nvSpPr>
        <p:spPr>
          <a:noFill/>
        </p:spPr>
        <p:txBody>
          <a:bodyPr/>
          <a:lstStyle/>
          <a:p>
            <a:r>
              <a:rPr lang="en-US" smtClean="0"/>
              <a:t>U.S. Army Inspector General School   </a:t>
            </a:r>
            <a:fld id="{50E77611-D664-4446-9552-90C0B98017E8}" type="slidenum">
              <a:rPr lang="en-US" smtClean="0"/>
              <a:pPr/>
              <a:t>47</a:t>
            </a:fld>
            <a:endParaRPr lang="en-US" smtClean="0"/>
          </a:p>
        </p:txBody>
      </p:sp>
      <p:sp>
        <p:nvSpPr>
          <p:cNvPr id="54275" name="Rectangle 2"/>
          <p:cNvSpPr>
            <a:spLocks noGrp="1" noChangeArrowheads="1"/>
          </p:cNvSpPr>
          <p:nvPr>
            <p:ph type="title"/>
          </p:nvPr>
        </p:nvSpPr>
        <p:spPr>
          <a:xfrm>
            <a:off x="1024319" y="244475"/>
            <a:ext cx="7086600" cy="1219200"/>
          </a:xfrm>
        </p:spPr>
        <p:txBody>
          <a:bodyPr/>
          <a:lstStyle/>
          <a:p>
            <a:pPr eaLnBrk="1" hangingPunct="1"/>
            <a:r>
              <a:rPr lang="en-US" sz="4000" dirty="0" smtClean="0"/>
              <a:t>Army Policy</a:t>
            </a:r>
          </a:p>
        </p:txBody>
      </p:sp>
      <p:sp>
        <p:nvSpPr>
          <p:cNvPr id="54279" name="Text Box 4"/>
          <p:cNvSpPr txBox="1">
            <a:spLocks noChangeArrowheads="1"/>
          </p:cNvSpPr>
          <p:nvPr/>
        </p:nvSpPr>
        <p:spPr bwMode="auto">
          <a:xfrm>
            <a:off x="5011667" y="6359990"/>
            <a:ext cx="4052904" cy="400110"/>
          </a:xfrm>
          <a:prstGeom prst="rect">
            <a:avLst/>
          </a:prstGeom>
          <a:noFill/>
          <a:ln w="76200">
            <a:noFill/>
            <a:miter lim="800000"/>
            <a:headEnd/>
            <a:tailEnd/>
          </a:ln>
        </p:spPr>
        <p:txBody>
          <a:bodyPr wrap="none">
            <a:spAutoFit/>
          </a:bodyPr>
          <a:lstStyle/>
          <a:p>
            <a:pPr algn="l"/>
            <a:r>
              <a:rPr lang="en-US" sz="2000" b="1" dirty="0" smtClean="0">
                <a:solidFill>
                  <a:srgbClr val="006600"/>
                </a:solidFill>
              </a:rPr>
              <a:t>Army Policy, dated 24 July 2006</a:t>
            </a:r>
            <a:endParaRPr lang="en-US" sz="2000" b="1" dirty="0">
              <a:solidFill>
                <a:srgbClr val="006600"/>
              </a:solidFill>
            </a:endParaRPr>
          </a:p>
        </p:txBody>
      </p:sp>
      <p:sp>
        <p:nvSpPr>
          <p:cNvPr id="11" name="Text Box 7"/>
          <p:cNvSpPr txBox="1">
            <a:spLocks noChangeArrowheads="1"/>
          </p:cNvSpPr>
          <p:nvPr/>
        </p:nvSpPr>
        <p:spPr bwMode="auto">
          <a:xfrm>
            <a:off x="1408596" y="1262308"/>
            <a:ext cx="6442075" cy="457200"/>
          </a:xfrm>
          <a:prstGeom prst="rect">
            <a:avLst/>
          </a:prstGeom>
          <a:noFill/>
          <a:ln w="76200">
            <a:noFill/>
            <a:miter lim="800000"/>
            <a:headEnd/>
            <a:tailEnd/>
          </a:ln>
        </p:spPr>
        <p:txBody>
          <a:bodyPr wrap="none">
            <a:spAutoFit/>
          </a:bodyPr>
          <a:lstStyle/>
          <a:p>
            <a:pPr algn="l"/>
            <a:r>
              <a:rPr lang="en-US" b="1" dirty="0">
                <a:solidFill>
                  <a:srgbClr val="FF0000"/>
                </a:solidFill>
              </a:rPr>
              <a:t>No leader will turn a blind eye to this issue!</a:t>
            </a:r>
          </a:p>
        </p:txBody>
      </p:sp>
      <p:grpSp>
        <p:nvGrpSpPr>
          <p:cNvPr id="15" name="Group 14"/>
          <p:cNvGrpSpPr/>
          <p:nvPr/>
        </p:nvGrpSpPr>
        <p:grpSpPr>
          <a:xfrm>
            <a:off x="7824786" y="402431"/>
            <a:ext cx="1052513" cy="903288"/>
            <a:chOff x="7543799" y="925512"/>
            <a:chExt cx="1052513" cy="903288"/>
          </a:xfrm>
        </p:grpSpPr>
        <p:sp>
          <p:nvSpPr>
            <p:cNvPr id="16"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7"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r>
                <a:rPr lang="en-US" altLang="en-US" sz="1100" dirty="0">
                  <a:cs typeface="Arial" panose="020B0604020202020204" pitchFamily="34" charset="0"/>
                </a:rPr>
                <a:t>5</a:t>
              </a:r>
            </a:p>
          </p:txBody>
        </p:sp>
      </p:grpSp>
    </p:spTree>
  </p:cSld>
  <p:clrMapOvr>
    <a:masterClrMapping/>
  </p:clrMapOvr>
  <p:transition>
    <p:pull/>
    <p:sndAc>
      <p:end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smtClean="0"/>
              <a:t>U.S. Army Inspector General School   </a:t>
            </a:r>
            <a:fld id="{C89345D7-DC69-43DE-8D02-E81E5983997D}" type="slidenum">
              <a:rPr lang="en-US" smtClean="0"/>
              <a:pPr/>
              <a:t>48</a:t>
            </a:fld>
            <a:endParaRPr lang="en-US" smtClean="0"/>
          </a:p>
        </p:txBody>
      </p:sp>
      <p:sp>
        <p:nvSpPr>
          <p:cNvPr id="55299" name="Rectangle 2"/>
          <p:cNvSpPr>
            <a:spLocks noGrp="1" noChangeArrowheads="1"/>
          </p:cNvSpPr>
          <p:nvPr>
            <p:ph type="title"/>
          </p:nvPr>
        </p:nvSpPr>
        <p:spPr>
          <a:xfrm>
            <a:off x="1021207" y="117475"/>
            <a:ext cx="7086600" cy="1219200"/>
          </a:xfrm>
        </p:spPr>
        <p:txBody>
          <a:bodyPr/>
          <a:lstStyle/>
          <a:p>
            <a:pPr eaLnBrk="1" hangingPunct="1"/>
            <a:r>
              <a:rPr lang="en-US" sz="4000" dirty="0" smtClean="0"/>
              <a:t>The IG’s Role</a:t>
            </a:r>
          </a:p>
        </p:txBody>
      </p:sp>
      <p:sp>
        <p:nvSpPr>
          <p:cNvPr id="55300" name="Rectangle 3"/>
          <p:cNvSpPr>
            <a:spLocks noGrp="1" noChangeArrowheads="1"/>
          </p:cNvSpPr>
          <p:nvPr>
            <p:ph type="body" idx="1"/>
          </p:nvPr>
        </p:nvSpPr>
        <p:spPr>
          <a:xfrm>
            <a:off x="576263" y="2027238"/>
            <a:ext cx="8120062" cy="4794250"/>
          </a:xfrm>
        </p:spPr>
        <p:txBody>
          <a:bodyPr/>
          <a:lstStyle/>
          <a:p>
            <a:pPr eaLnBrk="1" hangingPunct="1">
              <a:spcBef>
                <a:spcPct val="0"/>
              </a:spcBef>
            </a:pPr>
            <a:r>
              <a:rPr lang="en-US" sz="2800" dirty="0" smtClean="0"/>
              <a:t>The IG's actions upon receiving an allegation or an issue involving trafficking in persons: </a:t>
            </a:r>
          </a:p>
          <a:p>
            <a:pPr eaLnBrk="1" hangingPunct="1">
              <a:spcBef>
                <a:spcPct val="0"/>
              </a:spcBef>
            </a:pPr>
            <a:endParaRPr lang="en-US" sz="2800" dirty="0" smtClean="0"/>
          </a:p>
          <a:p>
            <a:pPr lvl="1" eaLnBrk="1" hangingPunct="1">
              <a:spcBef>
                <a:spcPct val="0"/>
              </a:spcBef>
            </a:pPr>
            <a:r>
              <a:rPr lang="en-US" sz="2400" dirty="0" smtClean="0"/>
              <a:t>Refer the matter to one or more of the following:</a:t>
            </a:r>
          </a:p>
          <a:p>
            <a:pPr lvl="2" eaLnBrk="1" hangingPunct="1">
              <a:spcBef>
                <a:spcPct val="0"/>
              </a:spcBef>
            </a:pPr>
            <a:r>
              <a:rPr lang="en-US" dirty="0" smtClean="0"/>
              <a:t> The chain of command  </a:t>
            </a:r>
          </a:p>
          <a:p>
            <a:pPr lvl="2" eaLnBrk="1" hangingPunct="1">
              <a:spcBef>
                <a:spcPct val="0"/>
              </a:spcBef>
            </a:pPr>
            <a:r>
              <a:rPr lang="en-US" dirty="0" smtClean="0"/>
              <a:t> CID</a:t>
            </a:r>
          </a:p>
          <a:p>
            <a:pPr lvl="2" eaLnBrk="1" hangingPunct="1">
              <a:spcBef>
                <a:spcPct val="0"/>
              </a:spcBef>
            </a:pPr>
            <a:r>
              <a:rPr lang="en-US" dirty="0" smtClean="0"/>
              <a:t> Local law enforcement</a:t>
            </a:r>
          </a:p>
          <a:p>
            <a:pPr eaLnBrk="1" hangingPunct="1">
              <a:spcBef>
                <a:spcPct val="0"/>
              </a:spcBef>
              <a:buFontTx/>
              <a:buNone/>
            </a:pPr>
            <a:endParaRPr lang="en-US" sz="2800" dirty="0" smtClean="0"/>
          </a:p>
        </p:txBody>
      </p:sp>
      <p:sp>
        <p:nvSpPr>
          <p:cNvPr id="55301" name="Text Box 7"/>
          <p:cNvSpPr txBox="1">
            <a:spLocks noChangeArrowheads="1"/>
          </p:cNvSpPr>
          <p:nvPr/>
        </p:nvSpPr>
        <p:spPr bwMode="auto">
          <a:xfrm>
            <a:off x="309563" y="5584825"/>
            <a:ext cx="8709025" cy="457200"/>
          </a:xfrm>
          <a:prstGeom prst="rect">
            <a:avLst/>
          </a:prstGeom>
          <a:solidFill>
            <a:srgbClr val="FFFF00"/>
          </a:solidFill>
          <a:ln w="28575">
            <a:solidFill>
              <a:schemeClr val="tx1"/>
            </a:solidFill>
            <a:miter lim="800000"/>
            <a:headEnd/>
            <a:tailEnd/>
          </a:ln>
        </p:spPr>
        <p:txBody>
          <a:bodyPr wrap="none">
            <a:spAutoFit/>
          </a:bodyPr>
          <a:lstStyle/>
          <a:p>
            <a:r>
              <a:rPr lang="en-US" b="1" i="1" dirty="0">
                <a:solidFill>
                  <a:srgbClr val="CB0123"/>
                </a:solidFill>
              </a:rPr>
              <a:t>TIP is inherently criminal and not appropriate for IG action!</a:t>
            </a:r>
          </a:p>
        </p:txBody>
      </p:sp>
      <p:sp>
        <p:nvSpPr>
          <p:cNvPr id="11" name="Text Box 4"/>
          <p:cNvSpPr txBox="1">
            <a:spLocks noChangeArrowheads="1"/>
          </p:cNvSpPr>
          <p:nvPr/>
        </p:nvSpPr>
        <p:spPr bwMode="auto">
          <a:xfrm>
            <a:off x="6383324" y="6487005"/>
            <a:ext cx="2476960" cy="400110"/>
          </a:xfrm>
          <a:prstGeom prst="rect">
            <a:avLst/>
          </a:prstGeom>
          <a:noFill/>
          <a:ln w="76200">
            <a:noFill/>
            <a:miter lim="800000"/>
            <a:headEnd/>
            <a:tailEnd/>
          </a:ln>
        </p:spPr>
        <p:txBody>
          <a:bodyPr wrap="none">
            <a:spAutoFit/>
          </a:bodyPr>
          <a:lstStyle/>
          <a:p>
            <a:pPr algn="l"/>
            <a:r>
              <a:rPr lang="en-US" sz="2000" b="1" dirty="0" smtClean="0">
                <a:solidFill>
                  <a:srgbClr val="006600"/>
                </a:solidFill>
              </a:rPr>
              <a:t>AR 20-1, </a:t>
            </a:r>
            <a:r>
              <a:rPr lang="en-US" sz="2000" b="1" dirty="0" err="1" smtClean="0">
                <a:solidFill>
                  <a:srgbClr val="006600"/>
                </a:solidFill>
              </a:rPr>
              <a:t>para</a:t>
            </a:r>
            <a:r>
              <a:rPr lang="en-US" sz="2000" b="1" dirty="0" smtClean="0">
                <a:solidFill>
                  <a:srgbClr val="006600"/>
                </a:solidFill>
              </a:rPr>
              <a:t>. 6-3k</a:t>
            </a:r>
            <a:endParaRPr lang="en-US" sz="2000" b="1" dirty="0">
              <a:solidFill>
                <a:srgbClr val="006600"/>
              </a:solidFill>
            </a:endParaRPr>
          </a:p>
        </p:txBody>
      </p:sp>
      <p:grpSp>
        <p:nvGrpSpPr>
          <p:cNvPr id="12" name="Group 11"/>
          <p:cNvGrpSpPr/>
          <p:nvPr/>
        </p:nvGrpSpPr>
        <p:grpSpPr>
          <a:xfrm>
            <a:off x="7447935" y="501890"/>
            <a:ext cx="1052513" cy="903288"/>
            <a:chOff x="7543799" y="925512"/>
            <a:chExt cx="1052513" cy="903288"/>
          </a:xfrm>
        </p:grpSpPr>
        <p:sp>
          <p:nvSpPr>
            <p:cNvPr id="13"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4"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r>
                <a:rPr lang="en-US" altLang="en-US" sz="1100" dirty="0">
                  <a:cs typeface="Arial" panose="020B0604020202020204" pitchFamily="34" charset="0"/>
                </a:rPr>
                <a:t>6</a:t>
              </a:r>
            </a:p>
          </p:txBody>
        </p:sp>
      </p:grpSp>
    </p:spTree>
  </p:cSld>
  <p:clrMapOvr>
    <a:masterClrMapping/>
  </p:clrMapOvr>
  <p:transition>
    <p:pull/>
    <p:sndAc>
      <p:end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ctrTitle"/>
          </p:nvPr>
        </p:nvSpPr>
        <p:spPr>
          <a:xfrm>
            <a:off x="711200" y="446519"/>
            <a:ext cx="7721600" cy="1219200"/>
          </a:xfrm>
        </p:spPr>
        <p:txBody>
          <a:bodyPr/>
          <a:lstStyle/>
          <a:p>
            <a:pPr eaLnBrk="1" hangingPunct="1"/>
            <a:r>
              <a:rPr lang="en-US" dirty="0" smtClean="0"/>
              <a:t/>
            </a:r>
            <a:br>
              <a:rPr lang="en-US" dirty="0" smtClean="0"/>
            </a:br>
            <a:r>
              <a:rPr lang="en-US" dirty="0" smtClean="0"/>
              <a:t>Accommodating Religious Practices </a:t>
            </a:r>
            <a:br>
              <a:rPr lang="en-US" dirty="0" smtClean="0"/>
            </a:br>
            <a:endParaRPr lang="en-US" dirty="0" smtClean="0"/>
          </a:p>
        </p:txBody>
      </p:sp>
      <p:sp>
        <p:nvSpPr>
          <p:cNvPr id="57347" name="Text Box 8"/>
          <p:cNvSpPr txBox="1">
            <a:spLocks noChangeArrowheads="1"/>
          </p:cNvSpPr>
          <p:nvPr/>
        </p:nvSpPr>
        <p:spPr bwMode="auto">
          <a:xfrm>
            <a:off x="755903" y="5599113"/>
            <a:ext cx="7604379" cy="830997"/>
          </a:xfrm>
          <a:prstGeom prst="rect">
            <a:avLst/>
          </a:prstGeom>
          <a:noFill/>
          <a:ln w="76200">
            <a:noFill/>
            <a:miter lim="800000"/>
            <a:headEnd/>
            <a:tailEnd/>
          </a:ln>
        </p:spPr>
        <p:txBody>
          <a:bodyPr wrap="square">
            <a:spAutoFit/>
          </a:bodyPr>
          <a:lstStyle/>
          <a:p>
            <a:r>
              <a:rPr lang="en-US" b="1" dirty="0" smtClean="0">
                <a:solidFill>
                  <a:srgbClr val="006600"/>
                </a:solidFill>
              </a:rPr>
              <a:t>AR 600-20, </a:t>
            </a:r>
            <a:r>
              <a:rPr lang="en-US" b="1" u="sng" dirty="0" smtClean="0">
                <a:solidFill>
                  <a:srgbClr val="006600"/>
                </a:solidFill>
              </a:rPr>
              <a:t>Army Command Policy</a:t>
            </a:r>
            <a:r>
              <a:rPr lang="en-US" b="1" dirty="0" smtClean="0">
                <a:solidFill>
                  <a:srgbClr val="006600"/>
                </a:solidFill>
              </a:rPr>
              <a:t>, </a:t>
            </a:r>
          </a:p>
          <a:p>
            <a:r>
              <a:rPr lang="en-US" b="1" dirty="0" smtClean="0">
                <a:solidFill>
                  <a:srgbClr val="006600"/>
                </a:solidFill>
              </a:rPr>
              <a:t>Paragraph 5-6</a:t>
            </a:r>
            <a:endParaRPr lang="en-US" b="1" u="sng" dirty="0">
              <a:solidFill>
                <a:srgbClr val="006600"/>
              </a:solidFill>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3"/>
          <p:cNvSpPr>
            <a:spLocks noGrp="1" noChangeArrowheads="1"/>
          </p:cNvSpPr>
          <p:nvPr>
            <p:ph type="ctrTitle"/>
          </p:nvPr>
        </p:nvSpPr>
        <p:spPr/>
        <p:txBody>
          <a:bodyPr/>
          <a:lstStyle/>
          <a:p>
            <a:pPr eaLnBrk="1" hangingPunct="1"/>
            <a:r>
              <a:rPr lang="en-US" sz="4000" dirty="0" smtClean="0"/>
              <a:t>Prohibited Relationships / Fraternization</a:t>
            </a:r>
          </a:p>
        </p:txBody>
      </p:sp>
      <p:sp>
        <p:nvSpPr>
          <p:cNvPr id="9219" name="Text Box 2052"/>
          <p:cNvSpPr txBox="1">
            <a:spLocks noChangeArrowheads="1"/>
          </p:cNvSpPr>
          <p:nvPr/>
        </p:nvSpPr>
        <p:spPr bwMode="auto">
          <a:xfrm>
            <a:off x="4432300" y="5838825"/>
            <a:ext cx="184150" cy="457200"/>
          </a:xfrm>
          <a:prstGeom prst="rect">
            <a:avLst/>
          </a:prstGeom>
          <a:noFill/>
          <a:ln w="76200">
            <a:noFill/>
            <a:miter lim="800000"/>
            <a:headEnd/>
            <a:tailEnd/>
          </a:ln>
        </p:spPr>
        <p:txBody>
          <a:bodyPr wrap="none">
            <a:spAutoFit/>
          </a:bodyPr>
          <a:lstStyle/>
          <a:p>
            <a:endParaRPr lang="en-US"/>
          </a:p>
        </p:txBody>
      </p:sp>
      <p:sp>
        <p:nvSpPr>
          <p:cNvPr id="9220" name="Text Box 2053"/>
          <p:cNvSpPr txBox="1">
            <a:spLocks noChangeArrowheads="1"/>
          </p:cNvSpPr>
          <p:nvPr/>
        </p:nvSpPr>
        <p:spPr bwMode="auto">
          <a:xfrm>
            <a:off x="1242378" y="5849430"/>
            <a:ext cx="6677025" cy="954087"/>
          </a:xfrm>
          <a:prstGeom prst="rect">
            <a:avLst/>
          </a:prstGeom>
          <a:noFill/>
          <a:ln w="76200">
            <a:noFill/>
            <a:miter lim="800000"/>
            <a:headEnd/>
            <a:tailEnd/>
          </a:ln>
        </p:spPr>
        <p:txBody>
          <a:bodyPr wrap="none">
            <a:spAutoFit/>
          </a:bodyPr>
          <a:lstStyle/>
          <a:p>
            <a:pPr lvl="1"/>
            <a:r>
              <a:rPr lang="en-US" sz="2800" b="1" dirty="0">
                <a:solidFill>
                  <a:srgbClr val="006600"/>
                </a:solidFill>
              </a:rPr>
              <a:t>AR 600-20, Army Command Policy, </a:t>
            </a:r>
          </a:p>
          <a:p>
            <a:pPr lvl="1"/>
            <a:r>
              <a:rPr lang="en-US" sz="2800" b="1" dirty="0" smtClean="0">
                <a:solidFill>
                  <a:srgbClr val="006600"/>
                </a:solidFill>
              </a:rPr>
              <a:t>paras. </a:t>
            </a:r>
            <a:r>
              <a:rPr lang="en-US" sz="2800" b="1" dirty="0">
                <a:solidFill>
                  <a:srgbClr val="006600"/>
                </a:solidFill>
              </a:rPr>
              <a:t>4-14 through 4-16</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0"/>
          </p:nvPr>
        </p:nvSpPr>
        <p:spPr>
          <a:noFill/>
        </p:spPr>
        <p:txBody>
          <a:bodyPr/>
          <a:lstStyle/>
          <a:p>
            <a:r>
              <a:rPr lang="en-US" smtClean="0"/>
              <a:t>U.S. Army Inspector General School   </a:t>
            </a:r>
            <a:fld id="{18D04003-D56D-4046-B959-4FBAEA201B47}" type="slidenum">
              <a:rPr lang="en-US" smtClean="0"/>
              <a:pPr/>
              <a:t>50</a:t>
            </a:fld>
            <a:endParaRPr lang="en-US" smtClean="0"/>
          </a:p>
        </p:txBody>
      </p:sp>
      <p:sp>
        <p:nvSpPr>
          <p:cNvPr id="62467" name="Rectangle 2"/>
          <p:cNvSpPr>
            <a:spLocks noGrp="1" noChangeArrowheads="1"/>
          </p:cNvSpPr>
          <p:nvPr>
            <p:ph type="title"/>
          </p:nvPr>
        </p:nvSpPr>
        <p:spPr>
          <a:xfrm>
            <a:off x="1448292" y="271164"/>
            <a:ext cx="7086600" cy="1386348"/>
          </a:xfrm>
        </p:spPr>
        <p:txBody>
          <a:bodyPr/>
          <a:lstStyle/>
          <a:p>
            <a:pPr eaLnBrk="1" hangingPunct="1"/>
            <a:r>
              <a:rPr lang="en-US" sz="4000" dirty="0" smtClean="0"/>
              <a:t>Accommodating Religious Practices</a:t>
            </a:r>
            <a:br>
              <a:rPr lang="en-US" sz="4000" dirty="0" smtClean="0"/>
            </a:br>
            <a:endParaRPr lang="en-US" sz="3600" dirty="0" smtClean="0">
              <a:solidFill>
                <a:srgbClr val="0033CC"/>
              </a:solidFill>
            </a:endParaRPr>
          </a:p>
        </p:txBody>
      </p:sp>
      <p:sp>
        <p:nvSpPr>
          <p:cNvPr id="6" name="Rectangle 3"/>
          <p:cNvSpPr>
            <a:spLocks noGrp="1" noChangeArrowheads="1"/>
          </p:cNvSpPr>
          <p:nvPr>
            <p:ph type="body" sz="half" idx="1"/>
          </p:nvPr>
        </p:nvSpPr>
        <p:spPr>
          <a:xfrm>
            <a:off x="12192" y="1692585"/>
            <a:ext cx="9129252" cy="5105243"/>
          </a:xfrm>
        </p:spPr>
        <p:txBody>
          <a:bodyPr/>
          <a:lstStyle/>
          <a:p>
            <a:pPr marL="0" indent="0" eaLnBrk="1" hangingPunct="1">
              <a:spcBef>
                <a:spcPts val="0"/>
              </a:spcBef>
              <a:defRPr/>
            </a:pPr>
            <a:r>
              <a:rPr lang="en-US" sz="2800" dirty="0" smtClean="0"/>
              <a:t> </a:t>
            </a:r>
            <a:r>
              <a:rPr lang="en-US" sz="2400" dirty="0" smtClean="0"/>
              <a:t>Standards:  </a:t>
            </a:r>
          </a:p>
          <a:p>
            <a:pPr marL="400050" lvl="1" indent="0" eaLnBrk="1" hangingPunct="1">
              <a:spcBef>
                <a:spcPts val="0"/>
              </a:spcBef>
              <a:defRPr/>
            </a:pPr>
            <a:r>
              <a:rPr lang="en-US" sz="2000" dirty="0" smtClean="0"/>
              <a:t> DODI 1300.17, </a:t>
            </a:r>
            <a:r>
              <a:rPr lang="en-US" sz="2000" u="sng" dirty="0" smtClean="0"/>
              <a:t>Accommodations of Religious Practices Within the Military Services</a:t>
            </a:r>
            <a:r>
              <a:rPr lang="en-US" sz="2000" dirty="0" smtClean="0"/>
              <a:t>.</a:t>
            </a:r>
          </a:p>
          <a:p>
            <a:pPr marL="400050" lvl="1" indent="0" eaLnBrk="1" hangingPunct="1">
              <a:spcBef>
                <a:spcPts val="0"/>
              </a:spcBef>
              <a:defRPr/>
            </a:pPr>
            <a:endParaRPr lang="en-US" sz="2000" dirty="0" smtClean="0"/>
          </a:p>
          <a:p>
            <a:pPr marL="400050" lvl="1" indent="0" eaLnBrk="1" hangingPunct="1">
              <a:spcBef>
                <a:spcPts val="0"/>
              </a:spcBef>
              <a:defRPr/>
            </a:pPr>
            <a:r>
              <a:rPr lang="en-US" sz="2000" dirty="0" smtClean="0"/>
              <a:t> AR 600-20, Chapter 5, para. 5-6, </a:t>
            </a:r>
            <a:r>
              <a:rPr lang="en-US" sz="2000" u="sng" dirty="0" smtClean="0"/>
              <a:t>Army Command Policy</a:t>
            </a:r>
          </a:p>
          <a:p>
            <a:pPr marL="400050" lvl="1" indent="0" eaLnBrk="1" hangingPunct="1">
              <a:spcBef>
                <a:spcPts val="0"/>
              </a:spcBef>
              <a:defRPr/>
            </a:pPr>
            <a:endParaRPr lang="en-US" sz="2000" u="sng" dirty="0" smtClean="0"/>
          </a:p>
          <a:p>
            <a:pPr marL="400050" lvl="1" indent="0" eaLnBrk="1" hangingPunct="1">
              <a:spcBef>
                <a:spcPts val="0"/>
              </a:spcBef>
              <a:defRPr/>
            </a:pPr>
            <a:r>
              <a:rPr lang="en-US" sz="2000" dirty="0" smtClean="0"/>
              <a:t> </a:t>
            </a:r>
            <a:r>
              <a:rPr lang="en-US" sz="2000" dirty="0" smtClean="0">
                <a:solidFill>
                  <a:srgbClr val="0066FF"/>
                </a:solidFill>
              </a:rPr>
              <a:t>Army </a:t>
            </a:r>
            <a:r>
              <a:rPr lang="en-US" sz="2000" dirty="0">
                <a:solidFill>
                  <a:srgbClr val="0066FF"/>
                </a:solidFill>
              </a:rPr>
              <a:t>Directive 2016-34 (Processing Religious Accommodation Requests Requiring a Waiver to Army Uniform or Grooming Policies</a:t>
            </a:r>
            <a:r>
              <a:rPr lang="en-US" sz="2000" dirty="0" smtClean="0">
                <a:solidFill>
                  <a:srgbClr val="0066FF"/>
                </a:solidFill>
              </a:rPr>
              <a:t>), 6 October 2016</a:t>
            </a:r>
          </a:p>
          <a:p>
            <a:pPr marL="400050" lvl="1" indent="0" eaLnBrk="1" hangingPunct="1">
              <a:spcBef>
                <a:spcPts val="0"/>
              </a:spcBef>
              <a:defRPr/>
            </a:pPr>
            <a:endParaRPr lang="en-US" sz="2000" dirty="0" smtClean="0"/>
          </a:p>
          <a:p>
            <a:pPr marL="400050" lvl="1" indent="0" eaLnBrk="1" hangingPunct="1">
              <a:spcBef>
                <a:spcPts val="0"/>
              </a:spcBef>
              <a:defRPr/>
            </a:pPr>
            <a:r>
              <a:rPr lang="en-US" sz="2000" dirty="0"/>
              <a:t> </a:t>
            </a:r>
            <a:r>
              <a:rPr lang="en-US" sz="2000" dirty="0" smtClean="0"/>
              <a:t>Army Directive 2018-19 (Approval, Disapproval, and Elevation of Requests for Religious Accommodation) </a:t>
            </a:r>
          </a:p>
          <a:p>
            <a:pPr marL="0" indent="0" eaLnBrk="1" hangingPunct="1">
              <a:lnSpc>
                <a:spcPct val="80000"/>
              </a:lnSpc>
              <a:buNone/>
              <a:defRPr/>
            </a:pPr>
            <a:endParaRPr lang="en-US" sz="2400" u="sng" dirty="0" smtClean="0">
              <a:solidFill>
                <a:srgbClr val="FF0000"/>
              </a:solidFill>
            </a:endParaRPr>
          </a:p>
        </p:txBody>
      </p:sp>
    </p:spTree>
  </p:cSld>
  <p:clrMapOvr>
    <a:masterClrMapping/>
  </p:clrMapOvr>
  <p:transition>
    <p:pull/>
    <p:sndAc>
      <p:end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0"/>
          </p:nvPr>
        </p:nvSpPr>
        <p:spPr>
          <a:noFill/>
        </p:spPr>
        <p:txBody>
          <a:bodyPr/>
          <a:lstStyle/>
          <a:p>
            <a:r>
              <a:rPr lang="en-US" smtClean="0"/>
              <a:t>U.S. Army Inspector General School   </a:t>
            </a:r>
            <a:fld id="{18D04003-D56D-4046-B959-4FBAEA201B47}" type="slidenum">
              <a:rPr lang="en-US" smtClean="0"/>
              <a:pPr/>
              <a:t>51</a:t>
            </a:fld>
            <a:endParaRPr lang="en-US" smtClean="0"/>
          </a:p>
        </p:txBody>
      </p:sp>
      <p:sp>
        <p:nvSpPr>
          <p:cNvPr id="62467" name="Rectangle 2"/>
          <p:cNvSpPr>
            <a:spLocks noGrp="1" noChangeArrowheads="1"/>
          </p:cNvSpPr>
          <p:nvPr>
            <p:ph type="title"/>
          </p:nvPr>
        </p:nvSpPr>
        <p:spPr>
          <a:xfrm>
            <a:off x="1448292" y="271164"/>
            <a:ext cx="7086600" cy="1386348"/>
          </a:xfrm>
        </p:spPr>
        <p:txBody>
          <a:bodyPr/>
          <a:lstStyle/>
          <a:p>
            <a:pPr eaLnBrk="1" hangingPunct="1"/>
            <a:r>
              <a:rPr lang="en-US" sz="4000" dirty="0" smtClean="0"/>
              <a:t>Accommodating Religious Practices</a:t>
            </a:r>
            <a:br>
              <a:rPr lang="en-US" sz="4000" dirty="0" smtClean="0"/>
            </a:br>
            <a:endParaRPr lang="en-US" sz="3600" dirty="0" smtClean="0">
              <a:solidFill>
                <a:srgbClr val="0033CC"/>
              </a:solidFill>
            </a:endParaRPr>
          </a:p>
        </p:txBody>
      </p:sp>
      <p:sp>
        <p:nvSpPr>
          <p:cNvPr id="6" name="Rectangle 3"/>
          <p:cNvSpPr>
            <a:spLocks noGrp="1" noChangeArrowheads="1"/>
          </p:cNvSpPr>
          <p:nvPr>
            <p:ph type="body" sz="half" idx="1"/>
          </p:nvPr>
        </p:nvSpPr>
        <p:spPr>
          <a:xfrm>
            <a:off x="182674" y="1657512"/>
            <a:ext cx="9129252" cy="5105243"/>
          </a:xfrm>
        </p:spPr>
        <p:txBody>
          <a:bodyPr/>
          <a:lstStyle/>
          <a:p>
            <a:pPr marL="0" indent="0" eaLnBrk="1" hangingPunct="1">
              <a:spcBef>
                <a:spcPts val="0"/>
              </a:spcBef>
              <a:defRPr/>
            </a:pPr>
            <a:r>
              <a:rPr lang="en-US" sz="2200" dirty="0" smtClean="0">
                <a:solidFill>
                  <a:srgbClr val="0066FF"/>
                </a:solidFill>
              </a:rPr>
              <a:t> </a:t>
            </a:r>
            <a:r>
              <a:rPr lang="en-US" sz="2200" u="sng" dirty="0" smtClean="0">
                <a:solidFill>
                  <a:srgbClr val="0066FF"/>
                </a:solidFill>
              </a:rPr>
              <a:t>Five major areas:</a:t>
            </a:r>
          </a:p>
          <a:p>
            <a:pPr marL="400050" lvl="1" indent="0" eaLnBrk="1" hangingPunct="1">
              <a:lnSpc>
                <a:spcPct val="80000"/>
              </a:lnSpc>
              <a:defRPr/>
            </a:pPr>
            <a:r>
              <a:rPr lang="en-US" sz="2200" dirty="0" smtClean="0"/>
              <a:t> Worship practices</a:t>
            </a:r>
          </a:p>
          <a:p>
            <a:pPr marL="400050" lvl="1" indent="0" eaLnBrk="1" hangingPunct="1">
              <a:lnSpc>
                <a:spcPct val="80000"/>
              </a:lnSpc>
              <a:defRPr/>
            </a:pPr>
            <a:r>
              <a:rPr lang="en-US" sz="2200" dirty="0" smtClean="0"/>
              <a:t> Dietary practices</a:t>
            </a:r>
          </a:p>
          <a:p>
            <a:pPr marL="400050" lvl="1" indent="0" eaLnBrk="1" hangingPunct="1">
              <a:lnSpc>
                <a:spcPct val="80000"/>
              </a:lnSpc>
              <a:defRPr/>
            </a:pPr>
            <a:r>
              <a:rPr lang="en-US" sz="2200" dirty="0" smtClean="0"/>
              <a:t> Medical  care (including immunizations)</a:t>
            </a:r>
          </a:p>
          <a:p>
            <a:pPr marL="400050" lvl="1" indent="0" eaLnBrk="1" hangingPunct="1">
              <a:lnSpc>
                <a:spcPct val="80000"/>
              </a:lnSpc>
              <a:spcAft>
                <a:spcPts val="600"/>
              </a:spcAft>
              <a:defRPr/>
            </a:pPr>
            <a:r>
              <a:rPr lang="en-US" sz="2200" dirty="0"/>
              <a:t> Wear and appearance of the </a:t>
            </a:r>
            <a:r>
              <a:rPr lang="en-US" sz="2200" dirty="0" smtClean="0"/>
              <a:t>uniform (Religious Items; Modesty)</a:t>
            </a:r>
          </a:p>
          <a:p>
            <a:pPr marL="400050" lvl="1" indent="0" eaLnBrk="1" hangingPunct="1">
              <a:lnSpc>
                <a:spcPct val="80000"/>
              </a:lnSpc>
              <a:spcBef>
                <a:spcPts val="0"/>
              </a:spcBef>
              <a:spcAft>
                <a:spcPts val="0"/>
              </a:spcAft>
              <a:defRPr/>
            </a:pPr>
            <a:r>
              <a:rPr lang="en-US" sz="2200" dirty="0"/>
              <a:t> </a:t>
            </a:r>
            <a:r>
              <a:rPr lang="en-US" sz="2200" dirty="0" smtClean="0"/>
              <a:t>Personal Appearance and Grooming Practices </a:t>
            </a:r>
          </a:p>
          <a:p>
            <a:pPr marL="400050" lvl="1" indent="0" eaLnBrk="1" hangingPunct="1">
              <a:lnSpc>
                <a:spcPct val="80000"/>
              </a:lnSpc>
              <a:spcBef>
                <a:spcPts val="0"/>
              </a:spcBef>
              <a:spcAft>
                <a:spcPts val="0"/>
              </a:spcAft>
              <a:defRPr/>
            </a:pPr>
            <a:endParaRPr lang="en-US" sz="2200" dirty="0" smtClean="0"/>
          </a:p>
          <a:p>
            <a:pPr marL="400050" lvl="1" indent="0" eaLnBrk="1" hangingPunct="1">
              <a:lnSpc>
                <a:spcPct val="80000"/>
              </a:lnSpc>
              <a:spcBef>
                <a:spcPts val="0"/>
              </a:spcBef>
              <a:spcAft>
                <a:spcPts val="0"/>
              </a:spcAft>
              <a:defRPr/>
            </a:pPr>
            <a:endParaRPr lang="en-US" sz="2200" dirty="0"/>
          </a:p>
          <a:p>
            <a:pPr marL="400050" lvl="1" indent="0" eaLnBrk="1" hangingPunct="1">
              <a:lnSpc>
                <a:spcPct val="80000"/>
              </a:lnSpc>
              <a:spcBef>
                <a:spcPts val="0"/>
              </a:spcBef>
              <a:spcAft>
                <a:spcPts val="0"/>
              </a:spcAft>
              <a:defRPr/>
            </a:pPr>
            <a:endParaRPr lang="en-US" sz="2200" dirty="0" smtClean="0"/>
          </a:p>
          <a:p>
            <a:pPr marL="400050" lvl="1" indent="0" eaLnBrk="1" hangingPunct="1">
              <a:lnSpc>
                <a:spcPct val="80000"/>
              </a:lnSpc>
              <a:spcBef>
                <a:spcPts val="0"/>
              </a:spcBef>
              <a:spcAft>
                <a:spcPts val="0"/>
              </a:spcAft>
              <a:defRPr/>
            </a:pPr>
            <a:endParaRPr lang="en-US" sz="2200" dirty="0"/>
          </a:p>
          <a:p>
            <a:pPr marL="400050" lvl="1" indent="0" eaLnBrk="1" hangingPunct="1">
              <a:lnSpc>
                <a:spcPct val="80000"/>
              </a:lnSpc>
              <a:spcBef>
                <a:spcPts val="0"/>
              </a:spcBef>
              <a:spcAft>
                <a:spcPts val="0"/>
              </a:spcAft>
              <a:buNone/>
              <a:defRPr/>
            </a:pPr>
            <a:endParaRPr lang="en-US" sz="2200" dirty="0" smtClean="0"/>
          </a:p>
          <a:p>
            <a:pPr marL="0" indent="0" eaLnBrk="1" hangingPunct="1">
              <a:lnSpc>
                <a:spcPct val="80000"/>
              </a:lnSpc>
              <a:spcBef>
                <a:spcPts val="24"/>
              </a:spcBef>
              <a:spcAft>
                <a:spcPts val="600"/>
              </a:spcAft>
              <a:buNone/>
              <a:defRPr/>
            </a:pPr>
            <a:endParaRPr lang="en-US" sz="2200" dirty="0" smtClean="0"/>
          </a:p>
          <a:p>
            <a:pPr marL="0" indent="0" eaLnBrk="1" hangingPunct="1">
              <a:lnSpc>
                <a:spcPct val="80000"/>
              </a:lnSpc>
              <a:spcBef>
                <a:spcPts val="600"/>
              </a:spcBef>
              <a:spcAft>
                <a:spcPts val="1200"/>
              </a:spcAft>
              <a:defRPr/>
            </a:pPr>
            <a:r>
              <a:rPr lang="en-US" sz="2200" dirty="0" smtClean="0">
                <a:solidFill>
                  <a:srgbClr val="FF0000"/>
                </a:solidFill>
              </a:rPr>
              <a:t> Accommodation of a Soldier's religious practices must be examined against military necessity and cannot be guaranteed.</a:t>
            </a:r>
            <a:endParaRPr lang="en-US" sz="2200" u="sng" dirty="0" smtClean="0">
              <a:solidFill>
                <a:srgbClr val="FF0000"/>
              </a:solidFill>
            </a:endParaRPr>
          </a:p>
        </p:txBody>
      </p:sp>
      <p:sp>
        <p:nvSpPr>
          <p:cNvPr id="5" name="Text Box 4"/>
          <p:cNvSpPr txBox="1">
            <a:spLocks noChangeArrowheads="1"/>
          </p:cNvSpPr>
          <p:nvPr/>
        </p:nvSpPr>
        <p:spPr bwMode="auto">
          <a:xfrm>
            <a:off x="5915264" y="6444191"/>
            <a:ext cx="2619628" cy="400110"/>
          </a:xfrm>
          <a:prstGeom prst="rect">
            <a:avLst/>
          </a:prstGeom>
          <a:noFill/>
          <a:ln w="76200">
            <a:noFill/>
            <a:miter lim="800000"/>
            <a:headEnd/>
            <a:tailEnd/>
          </a:ln>
        </p:spPr>
        <p:txBody>
          <a:bodyPr wrap="none">
            <a:spAutoFit/>
          </a:bodyPr>
          <a:lstStyle/>
          <a:p>
            <a:pPr algn="l"/>
            <a:r>
              <a:rPr lang="en-US" sz="2000" b="1" dirty="0" smtClean="0">
                <a:solidFill>
                  <a:srgbClr val="006600"/>
                </a:solidFill>
              </a:rPr>
              <a:t>AR 600-20, para. 5-6</a:t>
            </a:r>
            <a:endParaRPr lang="en-US" sz="2000" b="1" dirty="0">
              <a:solidFill>
                <a:srgbClr val="006600"/>
              </a:solidFill>
            </a:endParaRPr>
          </a:p>
        </p:txBody>
      </p:sp>
      <p:pic>
        <p:nvPicPr>
          <p:cNvPr id="2" name="Picture 1"/>
          <p:cNvPicPr>
            <a:picLocks noChangeAspect="1"/>
          </p:cNvPicPr>
          <p:nvPr/>
        </p:nvPicPr>
        <p:blipFill>
          <a:blip r:embed="rId3"/>
          <a:stretch>
            <a:fillRect/>
          </a:stretch>
        </p:blipFill>
        <p:spPr>
          <a:xfrm>
            <a:off x="6523922" y="826977"/>
            <a:ext cx="2620078" cy="2131969"/>
          </a:xfrm>
          <a:prstGeom prst="rect">
            <a:avLst/>
          </a:prstGeom>
        </p:spPr>
      </p:pic>
      <p:pic>
        <p:nvPicPr>
          <p:cNvPr id="3" name="Picture 2"/>
          <p:cNvPicPr>
            <a:picLocks noChangeAspect="1"/>
          </p:cNvPicPr>
          <p:nvPr/>
        </p:nvPicPr>
        <p:blipFill>
          <a:blip r:embed="rId4"/>
          <a:stretch>
            <a:fillRect/>
          </a:stretch>
        </p:blipFill>
        <p:spPr>
          <a:xfrm>
            <a:off x="7171981" y="4046299"/>
            <a:ext cx="1828347" cy="1453790"/>
          </a:xfrm>
          <a:prstGeom prst="rect">
            <a:avLst/>
          </a:prstGeom>
        </p:spPr>
      </p:pic>
      <p:sp>
        <p:nvSpPr>
          <p:cNvPr id="4" name="TextBox 3"/>
          <p:cNvSpPr txBox="1"/>
          <p:nvPr/>
        </p:nvSpPr>
        <p:spPr>
          <a:xfrm>
            <a:off x="76541" y="4202225"/>
            <a:ext cx="7201574" cy="1692771"/>
          </a:xfrm>
          <a:prstGeom prst="rect">
            <a:avLst/>
          </a:prstGeom>
          <a:noFill/>
        </p:spPr>
        <p:txBody>
          <a:bodyPr wrap="square" rtlCol="0">
            <a:spAutoFit/>
          </a:bodyPr>
          <a:lstStyle/>
          <a:p>
            <a:pPr algn="l"/>
            <a:r>
              <a:rPr lang="en-US" sz="2000" b="1" i="1" dirty="0" smtClean="0"/>
              <a:t>Distinct </a:t>
            </a:r>
            <a:r>
              <a:rPr lang="en-US" sz="2000" b="1" i="1" dirty="0"/>
              <a:t>approval authority levels depending on religious accommodation request(s); ranges from informal accommodation by unit commander to SECARMY (or designee).</a:t>
            </a:r>
          </a:p>
          <a:p>
            <a:pPr algn="l"/>
            <a:endParaRPr lang="en-US" dirty="0"/>
          </a:p>
        </p:txBody>
      </p:sp>
    </p:spTree>
    <p:extLst>
      <p:ext uri="{BB962C8B-B14F-4D97-AF65-F5344CB8AC3E}">
        <p14:creationId xmlns:p14="http://schemas.microsoft.com/office/powerpoint/2010/main" val="1404334789"/>
      </p:ext>
    </p:extLst>
  </p:cSld>
  <p:clrMapOvr>
    <a:masterClrMapping/>
  </p:clrMapOvr>
  <p:transition>
    <p:pull/>
    <p:sndAc>
      <p:end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0"/>
          </p:nvPr>
        </p:nvSpPr>
        <p:spPr>
          <a:noFill/>
        </p:spPr>
        <p:txBody>
          <a:bodyPr/>
          <a:lstStyle/>
          <a:p>
            <a:r>
              <a:rPr lang="en-US" smtClean="0"/>
              <a:t>U.S. Army Inspector General School   </a:t>
            </a:r>
            <a:fld id="{18D04003-D56D-4046-B959-4FBAEA201B47}" type="slidenum">
              <a:rPr lang="en-US" smtClean="0"/>
              <a:pPr/>
              <a:t>52</a:t>
            </a:fld>
            <a:endParaRPr lang="en-US" smtClean="0"/>
          </a:p>
        </p:txBody>
      </p:sp>
      <p:sp>
        <p:nvSpPr>
          <p:cNvPr id="8" name="Title 7"/>
          <p:cNvSpPr>
            <a:spLocks noGrp="1"/>
          </p:cNvSpPr>
          <p:nvPr>
            <p:ph type="title"/>
          </p:nvPr>
        </p:nvSpPr>
        <p:spPr>
          <a:xfrm>
            <a:off x="1609344" y="232283"/>
            <a:ext cx="7086600" cy="1219200"/>
          </a:xfrm>
        </p:spPr>
        <p:txBody>
          <a:bodyPr/>
          <a:lstStyle/>
          <a:p>
            <a:r>
              <a:rPr lang="en-US" sz="4000" dirty="0" smtClean="0"/>
              <a:t>Religious Accommodations</a:t>
            </a:r>
            <a:br>
              <a:rPr lang="en-US" sz="4000" dirty="0" smtClean="0"/>
            </a:br>
            <a:r>
              <a:rPr lang="en-US" sz="3200" dirty="0" smtClean="0"/>
              <a:t>How can the IG head off problems?</a:t>
            </a:r>
            <a:endParaRPr lang="en-US" sz="4000" dirty="0"/>
          </a:p>
        </p:txBody>
      </p:sp>
      <p:sp>
        <p:nvSpPr>
          <p:cNvPr id="10" name="Rectangle 3"/>
          <p:cNvSpPr>
            <a:spLocks noGrp="1" noChangeArrowheads="1"/>
          </p:cNvSpPr>
          <p:nvPr>
            <p:ph type="body" idx="1"/>
          </p:nvPr>
        </p:nvSpPr>
        <p:spPr>
          <a:xfrm>
            <a:off x="304800" y="1897620"/>
            <a:ext cx="8534400" cy="4857750"/>
          </a:xfrm>
        </p:spPr>
        <p:txBody>
          <a:bodyPr/>
          <a:lstStyle/>
          <a:p>
            <a:pPr algn="ctr" eaLnBrk="1" hangingPunct="1">
              <a:lnSpc>
                <a:spcPct val="80000"/>
              </a:lnSpc>
              <a:spcAft>
                <a:spcPts val="1200"/>
              </a:spcAft>
              <a:buNone/>
            </a:pPr>
            <a:r>
              <a:rPr lang="en-US" sz="2800" dirty="0" smtClean="0">
                <a:solidFill>
                  <a:srgbClr val="0066FF"/>
                </a:solidFill>
              </a:rPr>
              <a:t>Teach and Train on AR 600-20</a:t>
            </a:r>
          </a:p>
          <a:p>
            <a:pPr lvl="1" eaLnBrk="1" hangingPunct="1">
              <a:lnSpc>
                <a:spcPct val="80000"/>
              </a:lnSpc>
              <a:spcAft>
                <a:spcPts val="1200"/>
              </a:spcAft>
              <a:buFont typeface="Wingdings" pitchFamily="2" charset="2"/>
              <a:buChar char="Ø"/>
            </a:pPr>
            <a:r>
              <a:rPr lang="en-US" sz="2400" dirty="0" smtClean="0"/>
              <a:t> Company Commander and First Sergeant Course</a:t>
            </a:r>
          </a:p>
          <a:p>
            <a:pPr lvl="1" eaLnBrk="1" hangingPunct="1">
              <a:lnSpc>
                <a:spcPct val="80000"/>
              </a:lnSpc>
              <a:spcAft>
                <a:spcPts val="1200"/>
              </a:spcAft>
              <a:buFont typeface="Wingdings" pitchFamily="2" charset="2"/>
              <a:buChar char="Ø"/>
            </a:pPr>
            <a:r>
              <a:rPr lang="en-US" sz="2400" dirty="0" smtClean="0"/>
              <a:t> Recommend Officer Professional Development /   Noncommissioned Officer Development Program </a:t>
            </a:r>
          </a:p>
          <a:p>
            <a:pPr lvl="1" eaLnBrk="1" hangingPunct="1">
              <a:lnSpc>
                <a:spcPct val="80000"/>
              </a:lnSpc>
              <a:spcAft>
                <a:spcPts val="1200"/>
              </a:spcAft>
              <a:buFont typeface="Wingdings" pitchFamily="2" charset="2"/>
              <a:buChar char="Ø"/>
            </a:pPr>
            <a:r>
              <a:rPr lang="en-US" sz="2400" dirty="0" smtClean="0"/>
              <a:t> Newcomer’s Orientation</a:t>
            </a:r>
          </a:p>
          <a:p>
            <a:pPr lvl="1" eaLnBrk="1" hangingPunct="1">
              <a:lnSpc>
                <a:spcPct val="80000"/>
              </a:lnSpc>
              <a:spcAft>
                <a:spcPts val="1200"/>
              </a:spcAft>
              <a:buFont typeface="Wingdings" pitchFamily="2" charset="2"/>
              <a:buChar char="Ø"/>
            </a:pPr>
            <a:r>
              <a:rPr lang="en-US" sz="2400" dirty="0" smtClean="0"/>
              <a:t> Pre-deployment Training / Briefings</a:t>
            </a:r>
          </a:p>
          <a:p>
            <a:pPr lvl="1" eaLnBrk="1" hangingPunct="1">
              <a:lnSpc>
                <a:spcPct val="80000"/>
              </a:lnSpc>
              <a:spcAft>
                <a:spcPts val="600"/>
              </a:spcAft>
              <a:buFont typeface="Wingdings" pitchFamily="2" charset="2"/>
              <a:buChar char="Ø"/>
            </a:pPr>
            <a:r>
              <a:rPr lang="en-US" sz="2400" dirty="0" smtClean="0"/>
              <a:t> During receipt of IGAR </a:t>
            </a:r>
          </a:p>
          <a:p>
            <a:pPr lvl="1" eaLnBrk="1" hangingPunct="1">
              <a:lnSpc>
                <a:spcPct val="80000"/>
              </a:lnSpc>
              <a:spcAft>
                <a:spcPts val="600"/>
              </a:spcAft>
              <a:buNone/>
            </a:pPr>
            <a:r>
              <a:rPr lang="en-US" sz="2400" dirty="0" smtClean="0"/>
              <a:t>		- Explain the specific provisions of AR 600-20</a:t>
            </a:r>
          </a:p>
          <a:p>
            <a:pPr lvl="1" eaLnBrk="1" hangingPunct="1">
              <a:lnSpc>
                <a:spcPct val="80000"/>
              </a:lnSpc>
              <a:spcAft>
                <a:spcPts val="600"/>
              </a:spcAft>
              <a:buNone/>
            </a:pPr>
            <a:r>
              <a:rPr lang="en-US" sz="2400" dirty="0" smtClean="0"/>
              <a:t> 		- Provide guidance on how to submit a request</a:t>
            </a:r>
          </a:p>
          <a:p>
            <a:pPr lvl="1" eaLnBrk="1" hangingPunct="1">
              <a:lnSpc>
                <a:spcPct val="80000"/>
              </a:lnSpc>
              <a:buFontTx/>
              <a:buNone/>
            </a:pPr>
            <a:endParaRPr lang="en-US" sz="800" dirty="0" smtClean="0"/>
          </a:p>
          <a:p>
            <a:pPr eaLnBrk="1" hangingPunct="1">
              <a:lnSpc>
                <a:spcPct val="80000"/>
              </a:lnSpc>
              <a:buNone/>
            </a:pPr>
            <a:endParaRPr lang="en-US" sz="2400" dirty="0" smtClean="0"/>
          </a:p>
        </p:txBody>
      </p:sp>
    </p:spTree>
  </p:cSld>
  <p:clrMapOvr>
    <a:masterClrMapping/>
  </p:clrMapOvr>
  <p:transition>
    <p:pull/>
    <p:sndAc>
      <p:end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p:spPr>
        <p:txBody>
          <a:bodyPr/>
          <a:lstStyle/>
          <a:p>
            <a:r>
              <a:rPr lang="en-US" smtClean="0"/>
              <a:t>U.S. Army Inspector General School   </a:t>
            </a:r>
            <a:fld id="{734BCE29-2926-4D00-95A5-A1D6A7B89695}" type="slidenum">
              <a:rPr lang="en-US" smtClean="0"/>
              <a:pPr/>
              <a:t>53</a:t>
            </a:fld>
            <a:endParaRPr lang="en-US" smtClean="0"/>
          </a:p>
        </p:txBody>
      </p:sp>
      <p:sp>
        <p:nvSpPr>
          <p:cNvPr id="8195" name="Rectangle 2"/>
          <p:cNvSpPr>
            <a:spLocks noGrp="1" noChangeArrowheads="1"/>
          </p:cNvSpPr>
          <p:nvPr>
            <p:ph type="title"/>
          </p:nvPr>
        </p:nvSpPr>
        <p:spPr>
          <a:xfrm>
            <a:off x="1009079" y="244475"/>
            <a:ext cx="7086600" cy="1219200"/>
          </a:xfrm>
        </p:spPr>
        <p:txBody>
          <a:bodyPr/>
          <a:lstStyle/>
          <a:p>
            <a:pPr eaLnBrk="1" hangingPunct="1"/>
            <a:r>
              <a:rPr lang="en-US" dirty="0" smtClean="0"/>
              <a:t>IG Issues - Why?</a:t>
            </a:r>
          </a:p>
        </p:txBody>
      </p:sp>
      <p:sp>
        <p:nvSpPr>
          <p:cNvPr id="557059" name="Rectangle 3"/>
          <p:cNvSpPr>
            <a:spLocks noGrp="1" noChangeArrowheads="1"/>
          </p:cNvSpPr>
          <p:nvPr>
            <p:ph type="body" idx="1"/>
          </p:nvPr>
        </p:nvSpPr>
        <p:spPr>
          <a:xfrm>
            <a:off x="206477" y="2049108"/>
            <a:ext cx="8937523" cy="4505325"/>
          </a:xfrm>
        </p:spPr>
        <p:txBody>
          <a:bodyPr/>
          <a:lstStyle/>
          <a:p>
            <a:pPr eaLnBrk="1" hangingPunct="1"/>
            <a:r>
              <a:rPr lang="en-US" sz="2400" dirty="0" smtClean="0"/>
              <a:t>Issues that are highly sensitive in nature</a:t>
            </a:r>
          </a:p>
          <a:p>
            <a:pPr eaLnBrk="1" hangingPunct="1"/>
            <a:r>
              <a:rPr lang="en-US" sz="2400" dirty="0" smtClean="0"/>
              <a:t>Commander's responsibility -- primarily</a:t>
            </a:r>
          </a:p>
          <a:p>
            <a:pPr eaLnBrk="1" hangingPunct="1"/>
            <a:r>
              <a:rPr lang="en-US" sz="2400" dirty="0" smtClean="0"/>
              <a:t>IGs often receive IGARs relating to these </a:t>
            </a:r>
            <a:r>
              <a:rPr lang="en-US" sz="2400" i="1" dirty="0" smtClean="0">
                <a:solidFill>
                  <a:srgbClr val="FF0000"/>
                </a:solidFill>
              </a:rPr>
              <a:t>and new </a:t>
            </a:r>
            <a:r>
              <a:rPr lang="en-US" sz="2400" dirty="0" smtClean="0"/>
              <a:t>topics</a:t>
            </a:r>
          </a:p>
          <a:p>
            <a:pPr eaLnBrk="1" hangingPunct="1"/>
            <a:r>
              <a:rPr lang="en-US" sz="2400" dirty="0" smtClean="0"/>
              <a:t>IGs must know how to react expeditiously and properly when faced with these issues</a:t>
            </a:r>
          </a:p>
          <a:p>
            <a:pPr eaLnBrk="1" hangingPunct="1"/>
            <a:r>
              <a:rPr lang="en-US" sz="2400" i="1" dirty="0" smtClean="0">
                <a:solidFill>
                  <a:srgbClr val="FF0000"/>
                </a:solidFill>
              </a:rPr>
              <a:t>Immediate IG knowledge strengthens IG credibility </a:t>
            </a:r>
            <a:r>
              <a:rPr lang="en-US" sz="2400" dirty="0" smtClean="0"/>
              <a:t>and gives complainants assurance that the IG can help</a:t>
            </a:r>
          </a:p>
          <a:p>
            <a:pPr eaLnBrk="1" hangingPunct="1"/>
            <a:r>
              <a:rPr lang="en-US" sz="2400" dirty="0" smtClean="0">
                <a:solidFill>
                  <a:srgbClr val="0066FF"/>
                </a:solidFill>
              </a:rPr>
              <a:t>These matters must not catch IGs by surprise</a:t>
            </a:r>
          </a:p>
        </p:txBody>
      </p:sp>
      <p:sp>
        <p:nvSpPr>
          <p:cNvPr id="3" name="Rectangle 2"/>
          <p:cNvSpPr/>
          <p:nvPr/>
        </p:nvSpPr>
        <p:spPr>
          <a:xfrm>
            <a:off x="1199430" y="5914353"/>
            <a:ext cx="6084892" cy="640080"/>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DROIT ET AVANT!</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8897087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7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7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70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70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70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7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p:txBody>
          <a:bodyPr/>
          <a:lstStyle/>
          <a:p>
            <a:pPr eaLnBrk="1" hangingPunct="1"/>
            <a:r>
              <a:rPr lang="en-US" dirty="0" smtClean="0"/>
              <a:t>Questions?</a:t>
            </a:r>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smtClean="0"/>
              <a:t>U.S. Army Inspector General School   </a:t>
            </a:r>
            <a:fld id="{B7C325B0-DB6E-48BB-B799-96727110026B}" type="slidenum">
              <a:rPr lang="en-US" smtClean="0"/>
              <a:pPr/>
              <a:t>55</a:t>
            </a:fld>
            <a:endParaRPr lang="en-US" smtClean="0"/>
          </a:p>
        </p:txBody>
      </p:sp>
      <p:sp>
        <p:nvSpPr>
          <p:cNvPr id="34819" name="Rectangle 2"/>
          <p:cNvSpPr>
            <a:spLocks noGrp="1" noChangeArrowheads="1"/>
          </p:cNvSpPr>
          <p:nvPr>
            <p:ph type="title"/>
          </p:nvPr>
        </p:nvSpPr>
        <p:spPr>
          <a:xfrm>
            <a:off x="1036320" y="244475"/>
            <a:ext cx="7086600" cy="1219200"/>
          </a:xfrm>
        </p:spPr>
        <p:txBody>
          <a:bodyPr/>
          <a:lstStyle/>
          <a:p>
            <a:pPr eaLnBrk="1" hangingPunct="1"/>
            <a:r>
              <a:rPr lang="en-US" sz="4000" dirty="0" smtClean="0"/>
              <a:t>The Impact of</a:t>
            </a:r>
            <a:br>
              <a:rPr lang="en-US" sz="4000" dirty="0" smtClean="0"/>
            </a:br>
            <a:r>
              <a:rPr lang="en-US" sz="4000" dirty="0" smtClean="0"/>
              <a:t>Sexual Harassment</a:t>
            </a:r>
          </a:p>
        </p:txBody>
      </p:sp>
      <p:sp>
        <p:nvSpPr>
          <p:cNvPr id="34820" name="Rectangle 3"/>
          <p:cNvSpPr>
            <a:spLocks noGrp="1" noChangeArrowheads="1"/>
          </p:cNvSpPr>
          <p:nvPr>
            <p:ph type="body" idx="1"/>
          </p:nvPr>
        </p:nvSpPr>
        <p:spPr>
          <a:xfrm>
            <a:off x="377825" y="2028825"/>
            <a:ext cx="8382000" cy="3275013"/>
          </a:xfrm>
        </p:spPr>
        <p:txBody>
          <a:bodyPr/>
          <a:lstStyle/>
          <a:p>
            <a:pPr eaLnBrk="1" hangingPunct="1">
              <a:spcBef>
                <a:spcPct val="0"/>
              </a:spcBef>
              <a:spcAft>
                <a:spcPct val="40000"/>
              </a:spcAft>
            </a:pPr>
            <a:r>
              <a:rPr lang="en-US" smtClean="0"/>
              <a:t>Interferes with the person’s               work performance</a:t>
            </a:r>
          </a:p>
          <a:p>
            <a:pPr eaLnBrk="1" hangingPunct="1">
              <a:spcBef>
                <a:spcPct val="0"/>
              </a:spcBef>
              <a:spcAft>
                <a:spcPct val="40000"/>
              </a:spcAft>
            </a:pPr>
            <a:r>
              <a:rPr lang="en-US" smtClean="0"/>
              <a:t>Creates a hostile environment</a:t>
            </a:r>
          </a:p>
          <a:p>
            <a:pPr eaLnBrk="1" hangingPunct="1">
              <a:spcBef>
                <a:spcPct val="0"/>
              </a:spcBef>
              <a:spcAft>
                <a:spcPct val="40000"/>
              </a:spcAft>
            </a:pPr>
            <a:r>
              <a:rPr lang="en-US" smtClean="0"/>
              <a:t>Introduces a high degree of fear and anxiety into the workplace</a:t>
            </a:r>
          </a:p>
        </p:txBody>
      </p:sp>
      <p:sp>
        <p:nvSpPr>
          <p:cNvPr id="459780" name="Text Box 4"/>
          <p:cNvSpPr txBox="1">
            <a:spLocks noChangeArrowheads="1"/>
          </p:cNvSpPr>
          <p:nvPr/>
        </p:nvSpPr>
        <p:spPr bwMode="auto">
          <a:xfrm>
            <a:off x="624300" y="5346397"/>
            <a:ext cx="8008937" cy="1200329"/>
          </a:xfrm>
          <a:prstGeom prst="rect">
            <a:avLst/>
          </a:prstGeom>
          <a:solidFill>
            <a:srgbClr val="CCFFFF"/>
          </a:solidFill>
          <a:ln w="9525">
            <a:solidFill>
              <a:schemeClr val="tx1"/>
            </a:solidFill>
            <a:miter lim="800000"/>
            <a:headEnd/>
            <a:tailEnd/>
          </a:ln>
        </p:spPr>
        <p:txBody>
          <a:bodyPr>
            <a:spAutoFit/>
          </a:bodyPr>
          <a:lstStyle/>
          <a:p>
            <a:pPr algn="l"/>
            <a:r>
              <a:rPr lang="en-US" b="1" dirty="0"/>
              <a:t>BOTTOM LINE:  </a:t>
            </a:r>
            <a:r>
              <a:rPr lang="en-US" b="1" dirty="0" smtClean="0"/>
              <a:t>Sexual Harassment weakens the very health and morale of our Soldiers and Civilians by breaking the bond of trust within our Army Team</a:t>
            </a:r>
            <a:endParaRPr lang="en-US" b="1" dirty="0"/>
          </a:p>
        </p:txBody>
      </p:sp>
      <p:pic>
        <p:nvPicPr>
          <p:cNvPr id="34822" name="Picture 5" descr="Large View">
            <a:hlinkClick r:id="rId3"/>
          </p:cNvPr>
          <p:cNvPicPr>
            <a:picLocks noChangeAspect="1" noChangeArrowheads="1"/>
          </p:cNvPicPr>
          <p:nvPr/>
        </p:nvPicPr>
        <p:blipFill>
          <a:blip r:embed="rId4" cstate="print"/>
          <a:srcRect/>
          <a:stretch>
            <a:fillRect/>
          </a:stretch>
        </p:blipFill>
        <p:spPr bwMode="auto">
          <a:xfrm>
            <a:off x="6808788" y="1463675"/>
            <a:ext cx="2106612" cy="2387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59780"/>
                                        </p:tgtEl>
                                        <p:attrNameLst>
                                          <p:attrName>style.visibility</p:attrName>
                                        </p:attrNameLst>
                                      </p:cBhvr>
                                      <p:to>
                                        <p:strVal val="visible"/>
                                      </p:to>
                                    </p:set>
                                    <p:anim calcmode="lin" valueType="num">
                                      <p:cBhvr>
                                        <p:cTn id="7" dur="1000" fill="hold"/>
                                        <p:tgtEl>
                                          <p:spTgt spid="459780"/>
                                        </p:tgtEl>
                                        <p:attrNameLst>
                                          <p:attrName>ppt_w</p:attrName>
                                        </p:attrNameLst>
                                      </p:cBhvr>
                                      <p:tavLst>
                                        <p:tav tm="0">
                                          <p:val>
                                            <p:fltVal val="0"/>
                                          </p:val>
                                        </p:tav>
                                        <p:tav tm="100000">
                                          <p:val>
                                            <p:strVal val="#ppt_w"/>
                                          </p:val>
                                        </p:tav>
                                      </p:tavLst>
                                    </p:anim>
                                    <p:anim calcmode="lin" valueType="num">
                                      <p:cBhvr>
                                        <p:cTn id="8" dur="1000" fill="hold"/>
                                        <p:tgtEl>
                                          <p:spTgt spid="459780"/>
                                        </p:tgtEl>
                                        <p:attrNameLst>
                                          <p:attrName>ppt_h</p:attrName>
                                        </p:attrNameLst>
                                      </p:cBhvr>
                                      <p:tavLst>
                                        <p:tav tm="0">
                                          <p:val>
                                            <p:fltVal val="0"/>
                                          </p:val>
                                        </p:tav>
                                        <p:tav tm="100000">
                                          <p:val>
                                            <p:strVal val="#ppt_h"/>
                                          </p:val>
                                        </p:tav>
                                      </p:tavLst>
                                    </p:anim>
                                    <p:anim calcmode="lin" valueType="num">
                                      <p:cBhvr>
                                        <p:cTn id="9" dur="1000" fill="hold"/>
                                        <p:tgtEl>
                                          <p:spTgt spid="45978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978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smtClean="0"/>
              <a:t>U.S. Army Inspector General School   </a:t>
            </a:r>
            <a:fld id="{F03AA77A-53AD-455B-9BEF-08D476995B22}" type="slidenum">
              <a:rPr lang="en-US" smtClean="0"/>
              <a:pPr/>
              <a:t>6</a:t>
            </a:fld>
            <a:endParaRPr lang="en-US" smtClean="0"/>
          </a:p>
        </p:txBody>
      </p:sp>
      <p:sp>
        <p:nvSpPr>
          <p:cNvPr id="1028" name="Rectangle 2"/>
          <p:cNvSpPr>
            <a:spLocks noGrp="1" noChangeArrowheads="1"/>
          </p:cNvSpPr>
          <p:nvPr>
            <p:ph type="title"/>
          </p:nvPr>
        </p:nvSpPr>
        <p:spPr>
          <a:xfrm>
            <a:off x="1512888" y="244475"/>
            <a:ext cx="7086600" cy="1219200"/>
          </a:xfrm>
        </p:spPr>
        <p:txBody>
          <a:bodyPr/>
          <a:lstStyle/>
          <a:p>
            <a:pPr eaLnBrk="1" hangingPunct="1"/>
            <a:r>
              <a:rPr lang="en-US" sz="4000" dirty="0" smtClean="0"/>
              <a:t>Army Prohibited Relations / Fraternization Policy </a:t>
            </a:r>
            <a:br>
              <a:rPr lang="en-US" sz="4000" dirty="0" smtClean="0"/>
            </a:br>
            <a:r>
              <a:rPr lang="en-US" sz="3600" dirty="0" smtClean="0">
                <a:solidFill>
                  <a:srgbClr val="0033CC"/>
                </a:solidFill>
              </a:rPr>
              <a:t>References and Training</a:t>
            </a:r>
          </a:p>
        </p:txBody>
      </p:sp>
      <p:sp>
        <p:nvSpPr>
          <p:cNvPr id="1029" name="Rectangle 3"/>
          <p:cNvSpPr>
            <a:spLocks noGrp="1" noChangeArrowheads="1"/>
          </p:cNvSpPr>
          <p:nvPr>
            <p:ph type="body" sz="half" idx="1"/>
          </p:nvPr>
        </p:nvSpPr>
        <p:spPr>
          <a:xfrm>
            <a:off x="460375" y="2311323"/>
            <a:ext cx="8455025" cy="4637088"/>
          </a:xfrm>
        </p:spPr>
        <p:txBody>
          <a:bodyPr/>
          <a:lstStyle/>
          <a:p>
            <a:pPr eaLnBrk="1" hangingPunct="1"/>
            <a:r>
              <a:rPr lang="en-US" sz="2800" dirty="0" smtClean="0"/>
              <a:t>AR 600-20, Army Command Policy, </a:t>
            </a:r>
          </a:p>
          <a:p>
            <a:pPr eaLnBrk="1" hangingPunct="1">
              <a:buFontTx/>
              <a:buNone/>
            </a:pPr>
            <a:r>
              <a:rPr lang="en-US" sz="2800" dirty="0" smtClean="0"/>
              <a:t>	paragraphs 4-14 to 4-16</a:t>
            </a:r>
          </a:p>
          <a:p>
            <a:pPr eaLnBrk="1" hangingPunct="1"/>
            <a:r>
              <a:rPr lang="en-US" sz="2800" dirty="0" smtClean="0"/>
              <a:t>Article 92, UCMJ, Failure to obey order or regulation</a:t>
            </a:r>
          </a:p>
          <a:p>
            <a:pPr eaLnBrk="1" hangingPunct="1"/>
            <a:r>
              <a:rPr lang="en-US" sz="2800" dirty="0" smtClean="0"/>
              <a:t>DA PAM 600-35, Relationships Between Soldiers of Different Ranks</a:t>
            </a:r>
          </a:p>
          <a:p>
            <a:pPr eaLnBrk="1" hangingPunct="1">
              <a:buNone/>
            </a:pPr>
            <a:r>
              <a:rPr lang="en-US" sz="2800" dirty="0" smtClean="0"/>
              <a:t> </a:t>
            </a:r>
          </a:p>
        </p:txBody>
      </p:sp>
      <p:graphicFrame>
        <p:nvGraphicFramePr>
          <p:cNvPr id="1026" name="Object 4"/>
          <p:cNvGraphicFramePr>
            <a:graphicFrameLocks noGrp="1" noChangeAspect="1"/>
          </p:cNvGraphicFramePr>
          <p:nvPr>
            <p:ph sz="half" idx="2"/>
          </p:nvPr>
        </p:nvGraphicFramePr>
        <p:xfrm>
          <a:off x="7070651" y="5372838"/>
          <a:ext cx="1930564" cy="1454999"/>
        </p:xfrm>
        <a:graphic>
          <a:graphicData uri="http://schemas.openxmlformats.org/presentationml/2006/ole">
            <mc:AlternateContent xmlns:mc="http://schemas.openxmlformats.org/markup-compatibility/2006">
              <mc:Choice xmlns:v="urn:schemas-microsoft-com:vml" Requires="v">
                <p:oleObj spid="_x0000_s94454" name="Clip" r:id="rId4" imgW="1839600" imgH="1387800" progId="">
                  <p:embed/>
                </p:oleObj>
              </mc:Choice>
              <mc:Fallback>
                <p:oleObj name="Clip" r:id="rId4" imgW="1839600" imgH="13878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0651" y="5372838"/>
                        <a:ext cx="1930564" cy="145499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pull/>
    <p:sndAc>
      <p:end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r>
              <a:rPr lang="en-US" smtClean="0"/>
              <a:t>U.S. Army Inspector General School   </a:t>
            </a:r>
            <a:fld id="{1727443C-80DE-4101-90EC-BAC4335CADB6}" type="slidenum">
              <a:rPr lang="en-US" smtClean="0"/>
              <a:pPr/>
              <a:t>7</a:t>
            </a:fld>
            <a:endParaRPr lang="en-US" smtClean="0"/>
          </a:p>
        </p:txBody>
      </p:sp>
      <p:sp>
        <p:nvSpPr>
          <p:cNvPr id="10243" name="Rectangle 2"/>
          <p:cNvSpPr>
            <a:spLocks noGrp="1" noChangeArrowheads="1"/>
          </p:cNvSpPr>
          <p:nvPr>
            <p:ph type="title"/>
          </p:nvPr>
        </p:nvSpPr>
        <p:spPr>
          <a:xfrm>
            <a:off x="1032383" y="244475"/>
            <a:ext cx="7086600" cy="1219200"/>
          </a:xfrm>
        </p:spPr>
        <p:txBody>
          <a:bodyPr/>
          <a:lstStyle/>
          <a:p>
            <a:pPr eaLnBrk="1" hangingPunct="1"/>
            <a:r>
              <a:rPr lang="en-US" sz="4000" dirty="0" smtClean="0"/>
              <a:t>Prohibited Relationship</a:t>
            </a:r>
            <a:br>
              <a:rPr lang="en-US" sz="4000" dirty="0" smtClean="0"/>
            </a:br>
            <a:r>
              <a:rPr lang="en-US" sz="4000" dirty="0" smtClean="0"/>
              <a:t> ELO</a:t>
            </a:r>
          </a:p>
        </p:txBody>
      </p:sp>
      <p:sp>
        <p:nvSpPr>
          <p:cNvPr id="10244" name="Rectangle 3"/>
          <p:cNvSpPr>
            <a:spLocks noGrp="1" noChangeArrowheads="1"/>
          </p:cNvSpPr>
          <p:nvPr>
            <p:ph type="body" idx="1"/>
          </p:nvPr>
        </p:nvSpPr>
        <p:spPr>
          <a:xfrm>
            <a:off x="457200" y="2227263"/>
            <a:ext cx="8382000" cy="3629025"/>
          </a:xfrm>
        </p:spPr>
        <p:txBody>
          <a:bodyPr/>
          <a:lstStyle/>
          <a:p>
            <a:pPr eaLnBrk="1" hangingPunct="1"/>
            <a:r>
              <a:rPr lang="en-US" sz="2800" dirty="0" smtClean="0">
                <a:cs typeface="Times New Roman" pitchFamily="18" charset="0"/>
              </a:rPr>
              <a:t>Describe the Army’s policy on relationships between Soldiers of different rank, to include</a:t>
            </a:r>
          </a:p>
          <a:p>
            <a:pPr lvl="1" eaLnBrk="1" hangingPunct="1">
              <a:lnSpc>
                <a:spcPct val="120000"/>
              </a:lnSpc>
            </a:pPr>
            <a:r>
              <a:rPr lang="en-US" sz="2400" dirty="0" smtClean="0">
                <a:solidFill>
                  <a:srgbClr val="0000FF"/>
                </a:solidFill>
              </a:rPr>
              <a:t>Social</a:t>
            </a:r>
            <a:r>
              <a:rPr lang="en-US" sz="2400" dirty="0" smtClean="0"/>
              <a:t> Relationship</a:t>
            </a:r>
          </a:p>
          <a:p>
            <a:pPr lvl="1" eaLnBrk="1" hangingPunct="1">
              <a:lnSpc>
                <a:spcPct val="120000"/>
              </a:lnSpc>
            </a:pPr>
            <a:r>
              <a:rPr lang="en-US" sz="2400" dirty="0" smtClean="0">
                <a:solidFill>
                  <a:srgbClr val="0000FF"/>
                </a:solidFill>
              </a:rPr>
              <a:t>Family</a:t>
            </a:r>
            <a:r>
              <a:rPr lang="en-US" sz="2400" dirty="0" smtClean="0"/>
              <a:t> Relationship</a:t>
            </a:r>
          </a:p>
          <a:p>
            <a:pPr lvl="1" eaLnBrk="1" hangingPunct="1">
              <a:lnSpc>
                <a:spcPct val="120000"/>
              </a:lnSpc>
            </a:pPr>
            <a:r>
              <a:rPr lang="en-US" sz="2400" dirty="0" smtClean="0">
                <a:solidFill>
                  <a:srgbClr val="0000FF"/>
                </a:solidFill>
              </a:rPr>
              <a:t>Business</a:t>
            </a:r>
            <a:r>
              <a:rPr lang="en-US" sz="2400" dirty="0" smtClean="0"/>
              <a:t> Relationship</a:t>
            </a:r>
          </a:p>
          <a:p>
            <a:pPr lvl="1" eaLnBrk="1" hangingPunct="1">
              <a:lnSpc>
                <a:spcPct val="120000"/>
              </a:lnSpc>
            </a:pPr>
            <a:r>
              <a:rPr lang="en-US" sz="2400" dirty="0" smtClean="0">
                <a:solidFill>
                  <a:srgbClr val="0000FF"/>
                </a:solidFill>
              </a:rPr>
              <a:t>Personal</a:t>
            </a:r>
            <a:r>
              <a:rPr lang="en-US" sz="2400" dirty="0" smtClean="0"/>
              <a:t> Relationship</a:t>
            </a:r>
          </a:p>
          <a:p>
            <a:pPr lvl="1" eaLnBrk="1" hangingPunct="1">
              <a:lnSpc>
                <a:spcPct val="120000"/>
              </a:lnSpc>
              <a:buFontTx/>
              <a:buNone/>
            </a:pPr>
            <a:endParaRPr lang="en-US" sz="2400" dirty="0" smtClean="0"/>
          </a:p>
          <a:p>
            <a:pPr lvl="1" eaLnBrk="1" hangingPunct="1">
              <a:lnSpc>
                <a:spcPct val="120000"/>
              </a:lnSpc>
              <a:buFontTx/>
              <a:buNone/>
            </a:pPr>
            <a:endParaRPr lang="en-US" sz="24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p>
            <a:r>
              <a:rPr lang="en-US" smtClean="0"/>
              <a:t>U.S. Army Inspector General School   </a:t>
            </a:r>
            <a:fld id="{5E8CC1EC-77A8-4B4F-9561-FD22E3B91C66}" type="slidenum">
              <a:rPr lang="en-US" smtClean="0"/>
              <a:pPr/>
              <a:t>8</a:t>
            </a:fld>
            <a:endParaRPr lang="en-US" smtClean="0"/>
          </a:p>
        </p:txBody>
      </p:sp>
      <p:sp>
        <p:nvSpPr>
          <p:cNvPr id="11267" name="Rectangle 1030"/>
          <p:cNvSpPr>
            <a:spLocks noGrp="1" noChangeArrowheads="1"/>
          </p:cNvSpPr>
          <p:nvPr>
            <p:ph type="title"/>
          </p:nvPr>
        </p:nvSpPr>
        <p:spPr>
          <a:xfrm>
            <a:off x="1025335" y="244475"/>
            <a:ext cx="7963390" cy="1219200"/>
          </a:xfrm>
        </p:spPr>
        <p:txBody>
          <a:bodyPr/>
          <a:lstStyle/>
          <a:p>
            <a:pPr eaLnBrk="1" hangingPunct="1"/>
            <a:r>
              <a:rPr lang="en-US" sz="4000" dirty="0" smtClean="0"/>
              <a:t>Prohibited Relationship</a:t>
            </a:r>
            <a:br>
              <a:rPr lang="en-US" sz="4000" dirty="0" smtClean="0"/>
            </a:br>
            <a:r>
              <a:rPr lang="en-US" sz="4000" dirty="0" smtClean="0"/>
              <a:t>Applicability</a:t>
            </a:r>
          </a:p>
        </p:txBody>
      </p:sp>
      <p:sp>
        <p:nvSpPr>
          <p:cNvPr id="11268" name="Rectangle 1031"/>
          <p:cNvSpPr>
            <a:spLocks noGrp="1" noChangeArrowheads="1"/>
          </p:cNvSpPr>
          <p:nvPr>
            <p:ph type="body" idx="1"/>
          </p:nvPr>
        </p:nvSpPr>
        <p:spPr>
          <a:xfrm>
            <a:off x="530225" y="1817688"/>
            <a:ext cx="8289925" cy="3427412"/>
          </a:xfrm>
        </p:spPr>
        <p:txBody>
          <a:bodyPr/>
          <a:lstStyle/>
          <a:p>
            <a:pPr eaLnBrk="1" hangingPunct="1">
              <a:lnSpc>
                <a:spcPct val="90000"/>
              </a:lnSpc>
            </a:pPr>
            <a:r>
              <a:rPr lang="en-US" dirty="0" smtClean="0"/>
              <a:t>This policy applies to relationships between:</a:t>
            </a:r>
          </a:p>
          <a:p>
            <a:pPr lvl="1" eaLnBrk="1" hangingPunct="1"/>
            <a:r>
              <a:rPr lang="en-US" dirty="0" smtClean="0"/>
              <a:t>Army personnel (including military technicians in the USAR and ARNG)</a:t>
            </a:r>
          </a:p>
          <a:p>
            <a:pPr lvl="1" eaLnBrk="1" hangingPunct="1">
              <a:lnSpc>
                <a:spcPct val="20000"/>
              </a:lnSpc>
            </a:pPr>
            <a:endParaRPr lang="en-US" dirty="0" smtClean="0"/>
          </a:p>
          <a:p>
            <a:pPr lvl="1" eaLnBrk="1" hangingPunct="1"/>
            <a:r>
              <a:rPr lang="en-US" dirty="0" smtClean="0"/>
              <a:t>Army and other military services personnel</a:t>
            </a:r>
          </a:p>
          <a:p>
            <a:pPr lvl="1" eaLnBrk="1" hangingPunct="1">
              <a:lnSpc>
                <a:spcPct val="150000"/>
              </a:lnSpc>
            </a:pPr>
            <a:r>
              <a:rPr lang="en-US" dirty="0" smtClean="0"/>
              <a:t>Different gender and same gender</a:t>
            </a:r>
          </a:p>
        </p:txBody>
      </p:sp>
      <p:pic>
        <p:nvPicPr>
          <p:cNvPr id="11270" name="Picture 1170" descr="Photo_18"/>
          <p:cNvPicPr>
            <a:picLocks noChangeAspect="1" noChangeArrowheads="1"/>
          </p:cNvPicPr>
          <p:nvPr/>
        </p:nvPicPr>
        <p:blipFill>
          <a:blip r:embed="rId3" cstate="print"/>
          <a:srcRect/>
          <a:stretch>
            <a:fillRect/>
          </a:stretch>
        </p:blipFill>
        <p:spPr bwMode="auto">
          <a:xfrm>
            <a:off x="6692900" y="5318125"/>
            <a:ext cx="1535113" cy="990600"/>
          </a:xfrm>
          <a:prstGeom prst="rect">
            <a:avLst/>
          </a:prstGeom>
          <a:noFill/>
          <a:ln w="9525">
            <a:noFill/>
            <a:miter lim="800000"/>
            <a:headEnd/>
            <a:tailEnd/>
          </a:ln>
        </p:spPr>
      </p:pic>
      <p:pic>
        <p:nvPicPr>
          <p:cNvPr id="11271" name="Picture 1172" descr="Photo_3"/>
          <p:cNvPicPr>
            <a:picLocks noChangeAspect="1" noChangeArrowheads="1"/>
          </p:cNvPicPr>
          <p:nvPr/>
        </p:nvPicPr>
        <p:blipFill>
          <a:blip r:embed="rId4" cstate="print"/>
          <a:srcRect/>
          <a:stretch>
            <a:fillRect/>
          </a:stretch>
        </p:blipFill>
        <p:spPr bwMode="auto">
          <a:xfrm>
            <a:off x="881063" y="5318125"/>
            <a:ext cx="1535112" cy="990600"/>
          </a:xfrm>
          <a:prstGeom prst="rect">
            <a:avLst/>
          </a:prstGeom>
          <a:noFill/>
          <a:ln w="9525">
            <a:noFill/>
            <a:miter lim="800000"/>
            <a:headEnd/>
            <a:tailEnd/>
          </a:ln>
        </p:spPr>
      </p:pic>
      <p:pic>
        <p:nvPicPr>
          <p:cNvPr id="11272" name="Picture 1174" descr="Photo_21"/>
          <p:cNvPicPr>
            <a:picLocks noChangeAspect="1" noChangeArrowheads="1"/>
          </p:cNvPicPr>
          <p:nvPr/>
        </p:nvPicPr>
        <p:blipFill>
          <a:blip r:embed="rId5" cstate="print"/>
          <a:srcRect/>
          <a:stretch>
            <a:fillRect/>
          </a:stretch>
        </p:blipFill>
        <p:spPr bwMode="auto">
          <a:xfrm>
            <a:off x="4754563" y="5318125"/>
            <a:ext cx="1535112" cy="990600"/>
          </a:xfrm>
          <a:prstGeom prst="rect">
            <a:avLst/>
          </a:prstGeom>
          <a:noFill/>
          <a:ln w="9525">
            <a:noFill/>
            <a:miter lim="800000"/>
            <a:headEnd/>
            <a:tailEnd/>
          </a:ln>
        </p:spPr>
      </p:pic>
      <p:sp>
        <p:nvSpPr>
          <p:cNvPr id="11273" name="Text Box 1175"/>
          <p:cNvSpPr txBox="1">
            <a:spLocks noChangeArrowheads="1"/>
          </p:cNvSpPr>
          <p:nvPr/>
        </p:nvSpPr>
        <p:spPr bwMode="auto">
          <a:xfrm>
            <a:off x="5770563" y="6484938"/>
            <a:ext cx="2878137" cy="396875"/>
          </a:xfrm>
          <a:prstGeom prst="rect">
            <a:avLst/>
          </a:prstGeom>
          <a:noFill/>
          <a:ln w="76200">
            <a:noFill/>
            <a:miter lim="800000"/>
            <a:headEnd/>
            <a:tailEnd/>
          </a:ln>
        </p:spPr>
        <p:txBody>
          <a:bodyPr wrap="none">
            <a:spAutoFit/>
          </a:bodyPr>
          <a:lstStyle/>
          <a:p>
            <a:pPr algn="l"/>
            <a:r>
              <a:rPr lang="en-US" sz="2000" b="1" dirty="0">
                <a:solidFill>
                  <a:srgbClr val="006600"/>
                </a:solidFill>
              </a:rPr>
              <a:t>AR 600-20, </a:t>
            </a:r>
            <a:r>
              <a:rPr lang="en-US" sz="2000" b="1" dirty="0" smtClean="0">
                <a:solidFill>
                  <a:srgbClr val="006600"/>
                </a:solidFill>
              </a:rPr>
              <a:t>para. </a:t>
            </a:r>
            <a:r>
              <a:rPr lang="en-US" sz="2000" b="1" dirty="0">
                <a:solidFill>
                  <a:srgbClr val="006600"/>
                </a:solidFill>
              </a:rPr>
              <a:t>4-14a</a:t>
            </a:r>
          </a:p>
        </p:txBody>
      </p:sp>
      <p:pic>
        <p:nvPicPr>
          <p:cNvPr id="10" name="Picture 9" descr="SCIE_ACU_Image11.jpg"/>
          <p:cNvPicPr>
            <a:picLocks noChangeAspect="1"/>
          </p:cNvPicPr>
          <p:nvPr/>
        </p:nvPicPr>
        <p:blipFill>
          <a:blip r:embed="rId6" cstate="print"/>
          <a:stretch>
            <a:fillRect/>
          </a:stretch>
        </p:blipFill>
        <p:spPr>
          <a:xfrm>
            <a:off x="2874296" y="5296450"/>
            <a:ext cx="1536192" cy="1026176"/>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p>
            <a:r>
              <a:rPr lang="en-US" smtClean="0"/>
              <a:t>U.S. Army Inspector General School   </a:t>
            </a:r>
            <a:fld id="{5E8CC1EC-77A8-4B4F-9561-FD22E3B91C66}" type="slidenum">
              <a:rPr lang="en-US" smtClean="0"/>
              <a:pPr/>
              <a:t>9</a:t>
            </a:fld>
            <a:endParaRPr lang="en-US" smtClean="0"/>
          </a:p>
        </p:txBody>
      </p:sp>
      <p:sp>
        <p:nvSpPr>
          <p:cNvPr id="11267" name="Rectangle 1030"/>
          <p:cNvSpPr>
            <a:spLocks noGrp="1" noChangeArrowheads="1"/>
          </p:cNvSpPr>
          <p:nvPr>
            <p:ph type="title"/>
          </p:nvPr>
        </p:nvSpPr>
        <p:spPr>
          <a:xfrm>
            <a:off x="530225" y="77014"/>
            <a:ext cx="8118665" cy="1219200"/>
          </a:xfrm>
        </p:spPr>
        <p:txBody>
          <a:bodyPr/>
          <a:lstStyle/>
          <a:p>
            <a:pPr eaLnBrk="1" hangingPunct="1"/>
            <a:r>
              <a:rPr lang="en-US" sz="4000" dirty="0" smtClean="0"/>
              <a:t>Prohibited Relationship Applicability</a:t>
            </a:r>
          </a:p>
        </p:txBody>
      </p:sp>
      <p:sp>
        <p:nvSpPr>
          <p:cNvPr id="11268" name="Rectangle 1031"/>
          <p:cNvSpPr>
            <a:spLocks noGrp="1" noChangeArrowheads="1"/>
          </p:cNvSpPr>
          <p:nvPr>
            <p:ph type="body" idx="1"/>
          </p:nvPr>
        </p:nvSpPr>
        <p:spPr>
          <a:xfrm>
            <a:off x="530225" y="1817688"/>
            <a:ext cx="8289925" cy="3427412"/>
          </a:xfrm>
        </p:spPr>
        <p:txBody>
          <a:bodyPr/>
          <a:lstStyle/>
          <a:p>
            <a:pPr eaLnBrk="1" hangingPunct="1">
              <a:lnSpc>
                <a:spcPct val="90000"/>
              </a:lnSpc>
            </a:pPr>
            <a:r>
              <a:rPr lang="en-US" dirty="0" smtClean="0"/>
              <a:t>This policy applies to relationships between:</a:t>
            </a:r>
          </a:p>
          <a:p>
            <a:pPr lvl="1" eaLnBrk="1" hangingPunct="1"/>
            <a:r>
              <a:rPr lang="en-US" dirty="0"/>
              <a:t>O</a:t>
            </a:r>
            <a:r>
              <a:rPr lang="en-US" dirty="0" smtClean="0"/>
              <a:t>fficers (to include warrant </a:t>
            </a:r>
            <a:r>
              <a:rPr lang="en-US" dirty="0"/>
              <a:t>o</a:t>
            </a:r>
            <a:r>
              <a:rPr lang="en-US" dirty="0" smtClean="0"/>
              <a:t>fficers) and enlisted Soldiers</a:t>
            </a:r>
          </a:p>
          <a:p>
            <a:pPr lvl="1" eaLnBrk="1" hangingPunct="1"/>
            <a:r>
              <a:rPr lang="en-US" dirty="0" smtClean="0"/>
              <a:t>Noncommissioned Officers (corporal to command </a:t>
            </a:r>
            <a:r>
              <a:rPr lang="en-US" dirty="0"/>
              <a:t>s</a:t>
            </a:r>
            <a:r>
              <a:rPr lang="en-US" dirty="0" smtClean="0"/>
              <a:t>ergeant </a:t>
            </a:r>
            <a:r>
              <a:rPr lang="en-US" dirty="0"/>
              <a:t>m</a:t>
            </a:r>
            <a:r>
              <a:rPr lang="en-US" dirty="0" smtClean="0"/>
              <a:t>ajor / sergeant </a:t>
            </a:r>
            <a:r>
              <a:rPr lang="en-US" dirty="0"/>
              <a:t>m</a:t>
            </a:r>
            <a:r>
              <a:rPr lang="en-US" dirty="0" smtClean="0"/>
              <a:t>ajor) and junior </a:t>
            </a:r>
            <a:r>
              <a:rPr lang="en-US" dirty="0"/>
              <a:t>e</a:t>
            </a:r>
            <a:r>
              <a:rPr lang="en-US" dirty="0" smtClean="0"/>
              <a:t>nlisted Soldiers (private to specialist)</a:t>
            </a:r>
          </a:p>
        </p:txBody>
      </p:sp>
      <p:sp>
        <p:nvSpPr>
          <p:cNvPr id="11273" name="Text Box 1175"/>
          <p:cNvSpPr txBox="1">
            <a:spLocks noChangeArrowheads="1"/>
          </p:cNvSpPr>
          <p:nvPr/>
        </p:nvSpPr>
        <p:spPr bwMode="auto">
          <a:xfrm>
            <a:off x="5770563" y="6484938"/>
            <a:ext cx="2878137" cy="396875"/>
          </a:xfrm>
          <a:prstGeom prst="rect">
            <a:avLst/>
          </a:prstGeom>
          <a:noFill/>
          <a:ln w="76200">
            <a:noFill/>
            <a:miter lim="800000"/>
            <a:headEnd/>
            <a:tailEnd/>
          </a:ln>
        </p:spPr>
        <p:txBody>
          <a:bodyPr wrap="none">
            <a:spAutoFit/>
          </a:bodyPr>
          <a:lstStyle/>
          <a:p>
            <a:pPr algn="l"/>
            <a:r>
              <a:rPr lang="en-US" sz="2000" b="1">
                <a:solidFill>
                  <a:srgbClr val="006600"/>
                </a:solidFill>
              </a:rPr>
              <a:t>AR 600-20, para. 4-14a</a:t>
            </a:r>
          </a:p>
        </p:txBody>
      </p:sp>
      <p:sp>
        <p:nvSpPr>
          <p:cNvPr id="2" name="TextBox 1"/>
          <p:cNvSpPr txBox="1"/>
          <p:nvPr/>
        </p:nvSpPr>
        <p:spPr>
          <a:xfrm>
            <a:off x="3685764" y="1293059"/>
            <a:ext cx="1726756" cy="461665"/>
          </a:xfrm>
          <a:prstGeom prst="rect">
            <a:avLst/>
          </a:prstGeom>
          <a:noFill/>
        </p:spPr>
        <p:txBody>
          <a:bodyPr wrap="none" rtlCol="0">
            <a:spAutoFit/>
          </a:bodyPr>
          <a:lstStyle/>
          <a:p>
            <a:r>
              <a:rPr lang="en-US" dirty="0" smtClean="0"/>
              <a:t>(continued)</a:t>
            </a:r>
            <a:endParaRPr lang="en-US" dirty="0"/>
          </a:p>
        </p:txBody>
      </p:sp>
    </p:spTree>
    <p:extLst>
      <p:ext uri="{BB962C8B-B14F-4D97-AF65-F5344CB8AC3E}">
        <p14:creationId xmlns:p14="http://schemas.microsoft.com/office/powerpoint/2010/main" val="5135678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IGU Chart Template">
  <a:themeElements>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TIGU Char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76200"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G:\SOP\TIGU Chart Template.pot</Template>
  <TotalTime>1042444439</TotalTime>
  <Pages>84</Pages>
  <Words>7053</Words>
  <Application>Microsoft Office PowerPoint</Application>
  <PresentationFormat>Custom</PresentationFormat>
  <Paragraphs>1081</Paragraphs>
  <Slides>55</Slides>
  <Notes>55</Notes>
  <HiddenSlides>1</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67" baseType="lpstr">
      <vt:lpstr>ＭＳ Ｐゴシック</vt:lpstr>
      <vt:lpstr>Arial</vt:lpstr>
      <vt:lpstr>Arial Narrow</vt:lpstr>
      <vt:lpstr>Calibri</vt:lpstr>
      <vt:lpstr>Calibri Light</vt:lpstr>
      <vt:lpstr>Courier New</vt:lpstr>
      <vt:lpstr>Tahoma</vt:lpstr>
      <vt:lpstr>Times New Roman</vt:lpstr>
      <vt:lpstr>Wingdings</vt:lpstr>
      <vt:lpstr>TIGU Chart Template</vt:lpstr>
      <vt:lpstr>1_Office Theme</vt:lpstr>
      <vt:lpstr>Clip</vt:lpstr>
      <vt:lpstr>Inspector General Issues </vt:lpstr>
      <vt:lpstr>IG Issues - Why?</vt:lpstr>
      <vt:lpstr>IG Issues ELOs </vt:lpstr>
      <vt:lpstr>IG Issues ELOs </vt:lpstr>
      <vt:lpstr>Prohibited Relationships / Fraternization</vt:lpstr>
      <vt:lpstr>Army Prohibited Relations / Fraternization Policy  References and Training</vt:lpstr>
      <vt:lpstr>Prohibited Relationship  ELO</vt:lpstr>
      <vt:lpstr>Prohibited Relationship Applicability</vt:lpstr>
      <vt:lpstr>Prohibited Relationship Applicability</vt:lpstr>
      <vt:lpstr>Prohibited Relationships</vt:lpstr>
      <vt:lpstr>PowerPoint Presentation</vt:lpstr>
      <vt:lpstr>PowerPoint Presentation</vt:lpstr>
      <vt:lpstr>Social &amp; Family Relationships</vt:lpstr>
      <vt:lpstr>Gambling</vt:lpstr>
      <vt:lpstr>Other Prohibited Relationships</vt:lpstr>
      <vt:lpstr>Sexual Orientation / Transgender</vt:lpstr>
      <vt:lpstr>Sexual Orientation References</vt:lpstr>
      <vt:lpstr>Sexual Orientation Defined</vt:lpstr>
      <vt:lpstr>Complaints of Sexual  Orientation Discrimination </vt:lpstr>
      <vt:lpstr>Transgender</vt:lpstr>
      <vt:lpstr>Transgender References</vt:lpstr>
      <vt:lpstr>Terms</vt:lpstr>
      <vt:lpstr>Transgender Policy</vt:lpstr>
      <vt:lpstr>Transgender Policy</vt:lpstr>
      <vt:lpstr>Transgender Policy</vt:lpstr>
      <vt:lpstr>Assistance</vt:lpstr>
      <vt:lpstr>IG Responsibilities </vt:lpstr>
      <vt:lpstr>Complaints Involving Suicide  </vt:lpstr>
      <vt:lpstr> Complaints Involving Suicide References and Training</vt:lpstr>
      <vt:lpstr>Complaints Involving Suicide</vt:lpstr>
      <vt:lpstr>The IG’s Role</vt:lpstr>
      <vt:lpstr>Sexual Misconduct in the Army</vt:lpstr>
      <vt:lpstr>Army SHARP Program  References and Training</vt:lpstr>
      <vt:lpstr>Army SHARP Program  References and Training (cont’d)</vt:lpstr>
      <vt:lpstr>What is Sexual Harassment?</vt:lpstr>
      <vt:lpstr>Forms of Sexual Harassment</vt:lpstr>
      <vt:lpstr> Who Works Sexual Harassment Complaints?</vt:lpstr>
      <vt:lpstr>What is Sexual Assault?</vt:lpstr>
      <vt:lpstr>Sexual Assault  Report and Care</vt:lpstr>
      <vt:lpstr>The IG’s Role in Sexual Assault IGARs</vt:lpstr>
      <vt:lpstr>IGARs Involving Wrongful Broadcast of Intimate Images</vt:lpstr>
      <vt:lpstr>Combating Trafficking in Persons</vt:lpstr>
      <vt:lpstr>Combating Trafficking in Persons (CTIP) References and Training</vt:lpstr>
      <vt:lpstr>Combating Trafficking in Persons ELOs</vt:lpstr>
      <vt:lpstr>Trafficking: As Defined by the Trafficking Victims Protection Act of 2000</vt:lpstr>
      <vt:lpstr>Trafficking in Persons (TIP) or Human Trafficking</vt:lpstr>
      <vt:lpstr>Army Policy</vt:lpstr>
      <vt:lpstr>The IG’s Role</vt:lpstr>
      <vt:lpstr> Accommodating Religious Practices  </vt:lpstr>
      <vt:lpstr>Accommodating Religious Practices </vt:lpstr>
      <vt:lpstr>Accommodating Religious Practices </vt:lpstr>
      <vt:lpstr>Religious Accommodations How can the IG head off problems?</vt:lpstr>
      <vt:lpstr>IG Issues - Why?</vt:lpstr>
      <vt:lpstr>Questions?</vt:lpstr>
      <vt:lpstr>The Impact of Sexual Harassment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INSPECTOR GENERAL (IG) ISSUES</dc:title>
  <dc:creator>DAIG</dc:creator>
  <cp:lastModifiedBy>Sisak, Justin M LTC MIL USA USAIGNET</cp:lastModifiedBy>
  <cp:revision>3192</cp:revision>
  <cp:lastPrinted>2023-01-17T20:47:35Z</cp:lastPrinted>
  <dcterms:created xsi:type="dcterms:W3CDTF">1996-10-16T09:08:32Z</dcterms:created>
  <dcterms:modified xsi:type="dcterms:W3CDTF">2023-01-20T16:01:09Z</dcterms:modified>
</cp:coreProperties>
</file>