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5"/>
  </p:sldMasterIdLst>
  <p:notesMasterIdLst>
    <p:notesMasterId r:id="rId7"/>
  </p:notesMasterIdLst>
  <p:sldIdLst>
    <p:sldId id="256" r:id="rId6"/>
  </p:sldIdLst>
  <p:sldSz cx="7772400" cy="10058400"/>
  <p:notesSz cx="6858000" cy="9240838"/>
  <p:embeddedFontLst>
    <p:embeddedFont>
      <p:font typeface="Calibri" panose="020F0502020204030204" pitchFamily="34" charset="0"/>
      <p:regular r:id="rId8"/>
      <p:bold r:id="rId9"/>
      <p:italic r:id="rId10"/>
      <p:boldItalic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3A"/>
    <a:srgbClr val="FFD5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AFA31A-C168-44F2-AF94-B8B59ED70C7B}" v="17" dt="2023-10-02T18:56:31.2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100" d="100"/>
          <a:sy n="100" d="100"/>
        </p:scale>
        <p:origin x="2268" y="114"/>
      </p:cViewPr>
      <p:guideLst>
        <p:guide orient="horz" pos="2208"/>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font" Target="fonts/font4.fntdata"/><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customXml" Target="../customXml/item4.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3550"/>
          </a:xfrm>
          <a:prstGeom prst="rect">
            <a:avLst/>
          </a:prstGeom>
        </p:spPr>
        <p:txBody>
          <a:bodyPr vert="horz" lIns="91440" tIns="45720" rIns="91440" bIns="45720" rtlCol="0"/>
          <a:lstStyle>
            <a:lvl1pPr algn="r">
              <a:defRPr sz="1200"/>
            </a:lvl1pPr>
          </a:lstStyle>
          <a:p>
            <a:fld id="{3BC82F2B-A03F-4675-8030-8C5B52F79E13}" type="datetimeFigureOut">
              <a:rPr lang="en-US" smtClean="0"/>
              <a:t>01-May-24</a:t>
            </a:fld>
            <a:endParaRPr lang="en-US" dirty="0"/>
          </a:p>
        </p:txBody>
      </p:sp>
      <p:sp>
        <p:nvSpPr>
          <p:cNvPr id="4" name="Slide Image Placeholder 3"/>
          <p:cNvSpPr>
            <a:spLocks noGrp="1" noRot="1" noChangeAspect="1"/>
          </p:cNvSpPr>
          <p:nvPr>
            <p:ph type="sldImg" idx="2"/>
          </p:nvPr>
        </p:nvSpPr>
        <p:spPr>
          <a:xfrm>
            <a:off x="2224088" y="1155700"/>
            <a:ext cx="2409825" cy="31178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46588"/>
            <a:ext cx="5486400" cy="36385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288"/>
            <a:ext cx="2971800" cy="46355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777288"/>
            <a:ext cx="2971800" cy="463550"/>
          </a:xfrm>
          <a:prstGeom prst="rect">
            <a:avLst/>
          </a:prstGeom>
        </p:spPr>
        <p:txBody>
          <a:bodyPr vert="horz" lIns="91440" tIns="45720" rIns="91440" bIns="45720" rtlCol="0" anchor="b"/>
          <a:lstStyle>
            <a:lvl1pPr algn="r">
              <a:defRPr sz="1200"/>
            </a:lvl1pPr>
          </a:lstStyle>
          <a:p>
            <a:fld id="{1E9F8C62-2D9C-4BEF-8B32-989E1416E914}" type="slidenum">
              <a:rPr lang="en-US" smtClean="0"/>
              <a:t>‹#›</a:t>
            </a:fld>
            <a:endParaRPr lang="en-US" dirty="0"/>
          </a:p>
        </p:txBody>
      </p:sp>
    </p:spTree>
    <p:extLst>
      <p:ext uri="{BB962C8B-B14F-4D97-AF65-F5344CB8AC3E}">
        <p14:creationId xmlns:p14="http://schemas.microsoft.com/office/powerpoint/2010/main" val="1258316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01-May-24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01-May-24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35897" y="942103"/>
            <a:ext cx="7498080" cy="283361"/>
            <a:chOff x="0" y="0"/>
            <a:chExt cx="2832190" cy="220085"/>
          </a:xfrm>
        </p:grpSpPr>
        <p:sp>
          <p:nvSpPr>
            <p:cNvPr id="3" name="Freeform 3"/>
            <p:cNvSpPr/>
            <p:nvPr/>
          </p:nvSpPr>
          <p:spPr>
            <a:xfrm>
              <a:off x="0" y="0"/>
              <a:ext cx="2832190" cy="220085"/>
            </a:xfrm>
            <a:custGeom>
              <a:avLst/>
              <a:gdLst/>
              <a:ahLst/>
              <a:cxnLst/>
              <a:rect l="l" t="t" r="r" b="b"/>
              <a:pathLst>
                <a:path w="2832190" h="220085">
                  <a:moveTo>
                    <a:pt x="0" y="0"/>
                  </a:moveTo>
                  <a:lnTo>
                    <a:pt x="2832190" y="0"/>
                  </a:lnTo>
                  <a:lnTo>
                    <a:pt x="2832190" y="220085"/>
                  </a:lnTo>
                  <a:lnTo>
                    <a:pt x="0" y="220085"/>
                  </a:lnTo>
                  <a:close/>
                </a:path>
              </a:pathLst>
            </a:custGeom>
            <a:solidFill>
              <a:srgbClr val="000000"/>
            </a:solidFill>
          </p:spPr>
        </p:sp>
        <p:sp>
          <p:nvSpPr>
            <p:cNvPr id="4" name="TextBox 4"/>
            <p:cNvSpPr txBox="1"/>
            <p:nvPr/>
          </p:nvSpPr>
          <p:spPr>
            <a:xfrm>
              <a:off x="0" y="-19050"/>
              <a:ext cx="812800" cy="831850"/>
            </a:xfrm>
            <a:prstGeom prst="rect">
              <a:avLst/>
            </a:prstGeom>
          </p:spPr>
          <p:txBody>
            <a:bodyPr lIns="47790" tIns="47790" rIns="47790" bIns="47790" rtlCol="0" anchor="ctr"/>
            <a:lstStyle/>
            <a:p>
              <a:pPr algn="ctr">
                <a:lnSpc>
                  <a:spcPts val="1448"/>
                </a:lnSpc>
              </a:pPr>
              <a:endParaRPr dirty="0">
                <a:latin typeface="Arial" panose="020B0604020202020204" pitchFamily="34" charset="0"/>
                <a:cs typeface="Arial" panose="020B0604020202020204" pitchFamily="34" charset="0"/>
              </a:endParaRPr>
            </a:p>
          </p:txBody>
        </p:sp>
      </p:grpSp>
      <p:sp>
        <p:nvSpPr>
          <p:cNvPr id="18" name="TextBox 18"/>
          <p:cNvSpPr txBox="1"/>
          <p:nvPr/>
        </p:nvSpPr>
        <p:spPr>
          <a:xfrm>
            <a:off x="1872282" y="433592"/>
            <a:ext cx="4025310" cy="496867"/>
          </a:xfrm>
          <a:prstGeom prst="rect">
            <a:avLst/>
          </a:prstGeom>
        </p:spPr>
        <p:txBody>
          <a:bodyPr wrap="square" lIns="0" tIns="0" rIns="0" bIns="0" rtlCol="0" anchor="t">
            <a:spAutoFit/>
          </a:bodyPr>
          <a:lstStyle/>
          <a:p>
            <a:pPr algn="ctr">
              <a:lnSpc>
                <a:spcPts val="3687"/>
              </a:lnSpc>
            </a:pPr>
            <a:r>
              <a:rPr lang="en-US" sz="4400" b="1" cap="all" spc="105" dirty="0">
                <a:solidFill>
                  <a:srgbClr val="000000"/>
                </a:solidFill>
                <a:latin typeface="Arial" panose="020B0604020202020204" pitchFamily="34" charset="0"/>
                <a:cs typeface="Arial" panose="020B0604020202020204" pitchFamily="34" charset="0"/>
              </a:rPr>
              <a:t>IG Update</a:t>
            </a:r>
          </a:p>
        </p:txBody>
      </p:sp>
      <p:sp>
        <p:nvSpPr>
          <p:cNvPr id="22" name="TextBox 22"/>
          <p:cNvSpPr txBox="1"/>
          <p:nvPr/>
        </p:nvSpPr>
        <p:spPr>
          <a:xfrm>
            <a:off x="5715000" y="4017618"/>
            <a:ext cx="1846228" cy="179536"/>
          </a:xfrm>
          <a:prstGeom prst="rect">
            <a:avLst/>
          </a:prstGeom>
        </p:spPr>
        <p:txBody>
          <a:bodyPr wrap="square" lIns="0" tIns="0" rIns="0" bIns="0" rtlCol="0" anchor="t">
            <a:spAutoFit/>
          </a:bodyPr>
          <a:lstStyle/>
          <a:p>
            <a:pPr algn="ctr">
              <a:lnSpc>
                <a:spcPts val="1448"/>
              </a:lnSpc>
              <a:spcBef>
                <a:spcPct val="0"/>
              </a:spcBef>
            </a:pPr>
            <a:r>
              <a:rPr lang="en-US" sz="1400" b="1" dirty="0">
                <a:solidFill>
                  <a:srgbClr val="FF0000"/>
                </a:solidFill>
                <a:latin typeface="Arial" panose="020B0604020202020204" pitchFamily="34" charset="0"/>
                <a:cs typeface="Arial" panose="020B0604020202020204" pitchFamily="34" charset="0"/>
              </a:rPr>
              <a:t>Your Unit Name</a:t>
            </a:r>
          </a:p>
        </p:txBody>
      </p:sp>
      <p:grpSp>
        <p:nvGrpSpPr>
          <p:cNvPr id="13" name="Group 12">
            <a:extLst>
              <a:ext uri="{FF2B5EF4-FFF2-40B4-BE49-F238E27FC236}">
                <a16:creationId xmlns:a16="http://schemas.microsoft.com/office/drawing/2014/main" id="{5F9D53AC-8471-BFB9-E55C-BAB8AA0D7C3B}"/>
              </a:ext>
            </a:extLst>
          </p:cNvPr>
          <p:cNvGrpSpPr/>
          <p:nvPr/>
        </p:nvGrpSpPr>
        <p:grpSpPr>
          <a:xfrm>
            <a:off x="5745545" y="4249092"/>
            <a:ext cx="1853047" cy="5551875"/>
            <a:chOff x="5766955" y="3927267"/>
            <a:chExt cx="1853047" cy="4114607"/>
          </a:xfrm>
        </p:grpSpPr>
        <p:sp>
          <p:nvSpPr>
            <p:cNvPr id="8" name="Freeform 8"/>
            <p:cNvSpPr/>
            <p:nvPr/>
          </p:nvSpPr>
          <p:spPr>
            <a:xfrm>
              <a:off x="5766955" y="3927267"/>
              <a:ext cx="1846228" cy="4114607"/>
            </a:xfrm>
            <a:custGeom>
              <a:avLst/>
              <a:gdLst/>
              <a:ahLst/>
              <a:cxnLst/>
              <a:rect l="l" t="t" r="r" b="b"/>
              <a:pathLst>
                <a:path w="937216" h="2321880">
                  <a:moveTo>
                    <a:pt x="0" y="0"/>
                  </a:moveTo>
                  <a:lnTo>
                    <a:pt x="937216" y="0"/>
                  </a:lnTo>
                  <a:lnTo>
                    <a:pt x="937216" y="2321880"/>
                  </a:lnTo>
                  <a:lnTo>
                    <a:pt x="0" y="2321880"/>
                  </a:lnTo>
                  <a:close/>
                </a:path>
              </a:pathLst>
            </a:custGeom>
            <a:solidFill>
              <a:srgbClr val="FFD530"/>
            </a:solidFill>
            <a:ln w="12700">
              <a:solidFill>
                <a:schemeClr val="tx1"/>
              </a:solidFill>
            </a:ln>
          </p:spPr>
          <p:txBody>
            <a:bodyPr/>
            <a:lstStyle/>
            <a:p>
              <a:endParaRPr lang="en-US" dirty="0">
                <a:latin typeface="Arial" panose="020B0604020202020204" pitchFamily="34" charset="0"/>
                <a:cs typeface="Arial" panose="020B0604020202020204" pitchFamily="34" charset="0"/>
              </a:endParaRPr>
            </a:p>
          </p:txBody>
        </p:sp>
        <p:sp>
          <p:nvSpPr>
            <p:cNvPr id="23" name="TextBox 23"/>
            <p:cNvSpPr txBox="1"/>
            <p:nvPr/>
          </p:nvSpPr>
          <p:spPr>
            <a:xfrm>
              <a:off x="5775288" y="4004252"/>
              <a:ext cx="1844714" cy="2965293"/>
            </a:xfrm>
            <a:prstGeom prst="rect">
              <a:avLst/>
            </a:prstGeom>
          </p:spPr>
          <p:txBody>
            <a:bodyPr wrap="square" lIns="0" tIns="0" rIns="0" bIns="0" rtlCol="0" anchor="t">
              <a:spAutoFit/>
            </a:bodyPr>
            <a:lstStyle/>
            <a:p>
              <a:pPr algn="ctr"/>
              <a:r>
                <a:rPr lang="en-US" sz="1000" b="1" dirty="0">
                  <a:latin typeface="Arial" panose="020B0604020202020204" pitchFamily="34" charset="0"/>
                  <a:cs typeface="Arial" panose="020B0604020202020204" pitchFamily="34" charset="0"/>
                </a:rPr>
                <a:t>Commanding General</a:t>
              </a:r>
            </a:p>
            <a:p>
              <a:pPr algn="ctr"/>
              <a:r>
                <a:rPr lang="en-US" sz="1000" b="1" dirty="0">
                  <a:solidFill>
                    <a:srgbClr val="FF0000"/>
                  </a:solidFill>
                  <a:latin typeface="Arial" panose="020B0604020202020204" pitchFamily="34" charset="0"/>
                  <a:cs typeface="Arial" panose="020B0604020202020204" pitchFamily="34" charset="0"/>
                </a:rPr>
                <a:t>MG Soldier Q. Public</a:t>
              </a: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Command Sergeant Major</a:t>
              </a:r>
            </a:p>
            <a:p>
              <a:pPr algn="ctr"/>
              <a:r>
                <a:rPr lang="en-US" sz="1000" b="1" dirty="0">
                  <a:solidFill>
                    <a:srgbClr val="FF0000"/>
                  </a:solidFill>
                  <a:latin typeface="Arial" panose="020B0604020202020204" pitchFamily="34" charset="0"/>
                  <a:cs typeface="Arial" panose="020B0604020202020204" pitchFamily="34" charset="0"/>
                </a:rPr>
                <a:t>CSM Soldier Q. Public</a:t>
              </a: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Command Inspector General</a:t>
              </a:r>
            </a:p>
            <a:p>
              <a:pPr algn="ctr"/>
              <a:r>
                <a:rPr lang="en-US" sz="1000" b="1" dirty="0">
                  <a:solidFill>
                    <a:srgbClr val="FF0000"/>
                  </a:solidFill>
                  <a:latin typeface="Arial" panose="020B0604020202020204" pitchFamily="34" charset="0"/>
                  <a:cs typeface="Arial" panose="020B0604020202020204" pitchFamily="34" charset="0"/>
                </a:rPr>
                <a:t>LTC Soldier Q. Public</a:t>
              </a:r>
              <a:endParaRPr lang="en-US" sz="1000" b="1" dirty="0">
                <a:latin typeface="Arial" panose="020B0604020202020204" pitchFamily="34" charset="0"/>
                <a:cs typeface="Arial" panose="020B0604020202020204" pitchFamily="34" charset="0"/>
              </a:endParaRPr>
            </a:p>
            <a:p>
              <a:pPr algn="ctr"/>
              <a:endParaRPr lang="en-US" sz="1000" b="1" dirty="0">
                <a:latin typeface="Arial" panose="020B0604020202020204" pitchFamily="34" charset="0"/>
                <a:cs typeface="Arial" panose="020B0604020202020204" pitchFamily="34" charset="0"/>
              </a:endParaRPr>
            </a:p>
            <a:p>
              <a:pPr algn="ctr"/>
              <a:r>
                <a:rPr lang="en-US" sz="1000" b="1" dirty="0">
                  <a:latin typeface="Arial" panose="020B0604020202020204" pitchFamily="34" charset="0"/>
                  <a:cs typeface="Arial" panose="020B0604020202020204" pitchFamily="34" charset="0"/>
                </a:rPr>
                <a:t>Inspector General NCOIC</a:t>
              </a:r>
            </a:p>
            <a:p>
              <a:pPr algn="ctr"/>
              <a:r>
                <a:rPr lang="en-US" sz="1000" b="1" dirty="0">
                  <a:solidFill>
                    <a:srgbClr val="FF0000"/>
                  </a:solidFill>
                  <a:latin typeface="Arial" panose="020B0604020202020204" pitchFamily="34" charset="0"/>
                  <a:cs typeface="Arial" panose="020B0604020202020204" pitchFamily="34" charset="0"/>
                </a:rPr>
                <a:t>SGM Soldier Q. Public</a:t>
              </a:r>
            </a:p>
            <a:p>
              <a:pPr algn="ctr"/>
              <a:endParaRPr lang="en-US" sz="1000" b="1" dirty="0">
                <a:solidFill>
                  <a:srgbClr val="FF0000"/>
                </a:solidFill>
                <a:latin typeface="Arial" panose="020B0604020202020204" pitchFamily="34" charset="0"/>
                <a:cs typeface="Arial" panose="020B0604020202020204" pitchFamily="34" charset="0"/>
              </a:endParaRPr>
            </a:p>
            <a:p>
              <a:pPr algn="ctr"/>
              <a:r>
                <a:rPr lang="en-US" sz="1000" b="1" u="sng" dirty="0">
                  <a:latin typeface="Arial" panose="020B0604020202020204" pitchFamily="34" charset="0"/>
                  <a:cs typeface="Arial" panose="020B0604020202020204" pitchFamily="34" charset="0"/>
                </a:rPr>
                <a:t>IG Points of Contact</a:t>
              </a:r>
            </a:p>
            <a:p>
              <a:pPr algn="ctr"/>
              <a:r>
                <a:rPr lang="en-US" sz="1000" b="1" dirty="0">
                  <a:solidFill>
                    <a:srgbClr val="FF0000"/>
                  </a:solidFill>
                  <a:latin typeface="Arial" panose="020B0604020202020204" pitchFamily="34" charset="0"/>
                  <a:cs typeface="Arial" panose="020B0604020202020204" pitchFamily="34" charset="0"/>
                </a:rPr>
                <a:t>Unit </a:t>
              </a:r>
              <a:r>
                <a:rPr lang="en-US" sz="1000" b="1" dirty="0">
                  <a:latin typeface="Arial" panose="020B0604020202020204" pitchFamily="34" charset="0"/>
                  <a:cs typeface="Arial" panose="020B0604020202020204" pitchFamily="34" charset="0"/>
                </a:rPr>
                <a:t>IG Office</a:t>
              </a:r>
            </a:p>
            <a:p>
              <a:pPr algn="ctr"/>
              <a:r>
                <a:rPr lang="en-US" sz="1000" b="1" dirty="0">
                  <a:solidFill>
                    <a:srgbClr val="FF0000"/>
                  </a:solidFill>
                  <a:latin typeface="Arial" panose="020B0604020202020204" pitchFamily="34" charset="0"/>
                  <a:cs typeface="Arial" panose="020B0604020202020204" pitchFamily="34" charset="0"/>
                </a:rPr>
                <a:t>Building 1234</a:t>
              </a:r>
            </a:p>
            <a:p>
              <a:pPr algn="ctr"/>
              <a:r>
                <a:rPr lang="en-US" sz="1000" b="1" dirty="0">
                  <a:solidFill>
                    <a:srgbClr val="FF0000"/>
                  </a:solidFill>
                  <a:latin typeface="Arial" panose="020B0604020202020204" pitchFamily="34" charset="0"/>
                  <a:cs typeface="Arial" panose="020B0604020202020204" pitchFamily="34" charset="0"/>
                </a:rPr>
                <a:t>Hooah Drive</a:t>
              </a:r>
            </a:p>
            <a:p>
              <a:pPr algn="ctr"/>
              <a:r>
                <a:rPr lang="en-US" sz="1000" b="1" dirty="0">
                  <a:solidFill>
                    <a:srgbClr val="FF0000"/>
                  </a:solidFill>
                  <a:latin typeface="Arial" panose="020B0604020202020204" pitchFamily="34" charset="0"/>
                  <a:cs typeface="Arial" panose="020B0604020202020204" pitchFamily="34" charset="0"/>
                </a:rPr>
                <a:t>Fort Swampy XX 55555</a:t>
              </a:r>
              <a:endParaRPr lang="en-US" sz="1000" spc="8" dirty="0">
                <a:solidFill>
                  <a:srgbClr val="000000"/>
                </a:solidFill>
                <a:latin typeface="Arial" panose="020B0604020202020204" pitchFamily="34" charset="0"/>
                <a:cs typeface="Arial" panose="020B0604020202020204" pitchFamily="34" charset="0"/>
              </a:endParaRPr>
            </a:p>
          </p:txBody>
        </p:sp>
      </p:grpSp>
      <p:sp>
        <p:nvSpPr>
          <p:cNvPr id="28" name="TextBox 28"/>
          <p:cNvSpPr txBox="1"/>
          <p:nvPr/>
        </p:nvSpPr>
        <p:spPr>
          <a:xfrm>
            <a:off x="6928" y="977019"/>
            <a:ext cx="7765472" cy="215444"/>
          </a:xfrm>
          <a:prstGeom prst="rect">
            <a:avLst/>
          </a:prstGeom>
        </p:spPr>
        <p:txBody>
          <a:bodyPr wrap="square" lIns="0" tIns="0" rIns="0" bIns="0" rtlCol="0" anchor="t">
            <a:spAutoFit/>
          </a:bodyPr>
          <a:lstStyle/>
          <a:p>
            <a:pPr algn="ctr"/>
            <a:r>
              <a:rPr lang="en-US" sz="1400" b="1" dirty="0">
                <a:solidFill>
                  <a:srgbClr val="FFD53A"/>
                </a:solidFill>
                <a:latin typeface="Arial" panose="020B0604020202020204" pitchFamily="34" charset="0"/>
                <a:cs typeface="Arial" panose="020B0604020202020204" pitchFamily="34" charset="0"/>
              </a:rPr>
              <a:t>Volume 24-1, November 2023</a:t>
            </a:r>
          </a:p>
        </p:txBody>
      </p:sp>
      <p:sp>
        <p:nvSpPr>
          <p:cNvPr id="29" name="Freeform 8">
            <a:extLst>
              <a:ext uri="{FF2B5EF4-FFF2-40B4-BE49-F238E27FC236}">
                <a16:creationId xmlns:a16="http://schemas.microsoft.com/office/drawing/2014/main" id="{980717D1-9DA2-496A-B532-F56DD358F7CD}"/>
              </a:ext>
            </a:extLst>
          </p:cNvPr>
          <p:cNvSpPr/>
          <p:nvPr/>
        </p:nvSpPr>
        <p:spPr>
          <a:xfrm>
            <a:off x="173808" y="8544707"/>
            <a:ext cx="5407655" cy="1256260"/>
          </a:xfrm>
          <a:custGeom>
            <a:avLst/>
            <a:gdLst/>
            <a:ahLst/>
            <a:cxnLst/>
            <a:rect l="l" t="t" r="r" b="b"/>
            <a:pathLst>
              <a:path w="937216" h="2321880">
                <a:moveTo>
                  <a:pt x="0" y="0"/>
                </a:moveTo>
                <a:lnTo>
                  <a:pt x="937216" y="0"/>
                </a:lnTo>
                <a:lnTo>
                  <a:pt x="937216" y="2321880"/>
                </a:lnTo>
                <a:lnTo>
                  <a:pt x="0" y="2321880"/>
                </a:lnTo>
                <a:close/>
              </a:path>
            </a:pathLst>
          </a:custGeom>
          <a:solidFill>
            <a:srgbClr val="FFD530"/>
          </a:solidFill>
          <a:ln w="12700">
            <a:solidFill>
              <a:schemeClr val="tx1"/>
            </a:solidFill>
          </a:ln>
        </p:spPr>
        <p:txBody>
          <a:bodyPr wrap="none" lIns="182880" tIns="45720" rIns="182880" bIns="182880"/>
          <a:lstStyle/>
          <a:p>
            <a:pPr algn="ctr">
              <a:spcAft>
                <a:spcPts val="300"/>
              </a:spcAft>
            </a:pPr>
            <a:r>
              <a:rPr lang="en-US" sz="1200" b="1" u="sng" dirty="0">
                <a:latin typeface="Arial" panose="020B0604020202020204" pitchFamily="34" charset="0"/>
                <a:cs typeface="Arial" panose="020B0604020202020204" pitchFamily="34" charset="0"/>
              </a:rPr>
              <a:t>Pertinent Regulations/Policies:</a:t>
            </a:r>
          </a:p>
          <a:p>
            <a:pPr marL="115888" indent="-115888">
              <a:buFont typeface="Arial" panose="020B0604020202020204" pitchFamily="34" charset="0"/>
              <a:buChar char="•"/>
            </a:pPr>
            <a:r>
              <a:rPr lang="en-US" sz="1200" b="1" dirty="0">
                <a:latin typeface="Arial" panose="020B0604020202020204" pitchFamily="34" charset="0"/>
                <a:cs typeface="Arial" panose="020B0604020202020204" pitchFamily="34" charset="0"/>
              </a:rPr>
              <a:t>AR 1-201</a:t>
            </a:r>
            <a:r>
              <a:rPr lang="en-US" sz="1200" dirty="0">
                <a:latin typeface="Arial" panose="020B0604020202020204" pitchFamily="34" charset="0"/>
                <a:cs typeface="Arial" panose="020B0604020202020204" pitchFamily="34" charset="0"/>
              </a:rPr>
              <a:t>: Army Inspection Policy, 1 November 2023</a:t>
            </a:r>
          </a:p>
          <a:p>
            <a:pPr marL="115888" indent="-115888">
              <a:buFont typeface="Arial" panose="020B0604020202020204" pitchFamily="34" charset="0"/>
              <a:buChar char="•"/>
            </a:pPr>
            <a:r>
              <a:rPr lang="en-US" sz="1200" b="1" dirty="0">
                <a:effectLst/>
                <a:latin typeface="Arial" panose="020B0604020202020204" pitchFamily="34" charset="0"/>
                <a:ea typeface="Calibri" panose="020F0502020204030204" pitchFamily="34" charset="0"/>
                <a:cs typeface="Arial" panose="020B0604020202020204" pitchFamily="34" charset="0"/>
              </a:rPr>
              <a:t>AR 20-1</a:t>
            </a:r>
            <a:r>
              <a:rPr lang="en-US" sz="1200" dirty="0">
                <a:effectLst/>
                <a:latin typeface="Arial" panose="020B0604020202020204" pitchFamily="34" charset="0"/>
                <a:ea typeface="Calibri" panose="020F0502020204030204" pitchFamily="34" charset="0"/>
                <a:cs typeface="Arial" panose="020B0604020202020204" pitchFamily="34" charset="0"/>
              </a:rPr>
              <a:t>: Inspector General Activities and Procedures, 23 March 2020 </a:t>
            </a:r>
          </a:p>
          <a:p>
            <a:pPr marL="115888" indent="-115888">
              <a:buFont typeface="Arial" panose="020B0604020202020204" pitchFamily="34" charset="0"/>
              <a:buChar char="•"/>
            </a:pPr>
            <a:r>
              <a:rPr lang="en-US" sz="1200" dirty="0">
                <a:latin typeface="Arial" panose="020B0604020202020204" pitchFamily="34" charset="0"/>
                <a:cs typeface="Arial" panose="020B0604020202020204" pitchFamily="34" charset="0"/>
              </a:rPr>
              <a:t>The </a:t>
            </a:r>
            <a:r>
              <a:rPr lang="en-US" sz="1200" b="1" dirty="0">
                <a:latin typeface="Arial" panose="020B0604020202020204" pitchFamily="34" charset="0"/>
                <a:cs typeface="Arial" panose="020B0604020202020204" pitchFamily="34" charset="0"/>
              </a:rPr>
              <a:t>OIP Guide for Commanders</a:t>
            </a:r>
            <a:r>
              <a:rPr lang="en-US" sz="1200" dirty="0">
                <a:latin typeface="Arial" panose="020B0604020202020204" pitchFamily="34" charset="0"/>
                <a:cs typeface="Arial" panose="020B0604020202020204" pitchFamily="34" charset="0"/>
              </a:rPr>
              <a:t>, October 2023</a:t>
            </a:r>
          </a:p>
          <a:p>
            <a:pPr marL="115888" indent="-115888">
              <a:buFont typeface="Arial" panose="020B0604020202020204" pitchFamily="34" charset="0"/>
              <a:buChar char="•"/>
            </a:pPr>
            <a:r>
              <a:rPr lang="en-US" sz="1200" dirty="0">
                <a:latin typeface="Arial" panose="020B0604020202020204" pitchFamily="34" charset="0"/>
                <a:cs typeface="Arial" panose="020B0604020202020204" pitchFamily="34" charset="0"/>
              </a:rPr>
              <a:t>The </a:t>
            </a:r>
            <a:r>
              <a:rPr lang="en-US" sz="1200" b="1" dirty="0">
                <a:latin typeface="Arial" panose="020B0604020202020204" pitchFamily="34" charset="0"/>
                <a:cs typeface="Arial" panose="020B0604020202020204" pitchFamily="34" charset="0"/>
              </a:rPr>
              <a:t>Inspections Guide</a:t>
            </a:r>
            <a:r>
              <a:rPr lang="en-US" sz="1200" dirty="0">
                <a:latin typeface="Arial" panose="020B0604020202020204" pitchFamily="34" charset="0"/>
                <a:cs typeface="Arial" panose="020B0604020202020204" pitchFamily="34" charset="0"/>
              </a:rPr>
              <a:t>, October 2023</a:t>
            </a:r>
          </a:p>
          <a:p>
            <a:pPr algn="ctr"/>
            <a:r>
              <a:rPr lang="en-US" sz="1200" b="1" i="1" dirty="0">
                <a:latin typeface="Arial" panose="020B0604020202020204" pitchFamily="34" charset="0"/>
                <a:cs typeface="Arial" panose="020B0604020202020204" pitchFamily="34" charset="0"/>
              </a:rPr>
              <a:t>All are available at </a:t>
            </a:r>
            <a:r>
              <a:rPr lang="en-US" sz="1200" b="1" i="1" dirty="0">
                <a:solidFill>
                  <a:schemeClr val="accent1"/>
                </a:solidFill>
                <a:latin typeface="Arial" panose="020B0604020202020204" pitchFamily="34" charset="0"/>
                <a:cs typeface="Arial" panose="020B0604020202020204" pitchFamily="34" charset="0"/>
              </a:rPr>
              <a:t>ig.army.mil</a:t>
            </a:r>
          </a:p>
          <a:p>
            <a:pPr marL="171450" indent="-171450" algn="ctr">
              <a:buFont typeface="Arial" panose="020B0604020202020204" pitchFamily="34" charset="0"/>
              <a:buChar char="•"/>
            </a:pPr>
            <a:endParaRPr lang="en-US" sz="900" dirty="0">
              <a:solidFill>
                <a:srgbClr val="FF0000"/>
              </a:solidFill>
              <a:latin typeface="Arial" panose="020B0604020202020204" pitchFamily="34" charset="0"/>
              <a:cs typeface="Arial" panose="020B0604020202020204" pitchFamily="34" charset="0"/>
            </a:endParaRPr>
          </a:p>
          <a:p>
            <a:pPr marL="171450" indent="-171450" algn="ctr">
              <a:buFont typeface="Arial" panose="020B0604020202020204" pitchFamily="34" charset="0"/>
              <a:buChar char="•"/>
            </a:pPr>
            <a:endParaRPr lang="en-US" sz="9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5F8000C3-800C-FCB6-0F63-0845B30EEF5A}"/>
              </a:ext>
            </a:extLst>
          </p:cNvPr>
          <p:cNvSpPr txBox="1"/>
          <p:nvPr/>
        </p:nvSpPr>
        <p:spPr>
          <a:xfrm>
            <a:off x="1893950" y="-24395"/>
            <a:ext cx="2439951" cy="440120"/>
          </a:xfrm>
          <a:prstGeom prst="rect">
            <a:avLst/>
          </a:prstGeom>
          <a:noFill/>
        </p:spPr>
        <p:txBody>
          <a:bodyPr wrap="square" rtlCol="0">
            <a:spAutoFit/>
          </a:bodyPr>
          <a:lstStyle/>
          <a:p>
            <a:r>
              <a:rPr lang="en-US" sz="2270" dirty="0">
                <a:latin typeface="Arial" panose="020B0604020202020204" pitchFamily="34" charset="0"/>
                <a:cs typeface="Arial" panose="020B0604020202020204" pitchFamily="34" charset="0"/>
              </a:rPr>
              <a:t>THE</a:t>
            </a:r>
          </a:p>
        </p:txBody>
      </p:sp>
      <p:pic>
        <p:nvPicPr>
          <p:cNvPr id="12" name="Picture 11" descr="A picture containing text&#10;&#10;Description automatically generated">
            <a:extLst>
              <a:ext uri="{FF2B5EF4-FFF2-40B4-BE49-F238E27FC236}">
                <a16:creationId xmlns:a16="http://schemas.microsoft.com/office/drawing/2014/main" id="{5A7842B4-0976-7860-51BA-A0290197E2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58816" y="128519"/>
            <a:ext cx="956384" cy="683993"/>
          </a:xfrm>
          <a:prstGeom prst="rect">
            <a:avLst/>
          </a:prstGeom>
        </p:spPr>
      </p:pic>
      <p:sp>
        <p:nvSpPr>
          <p:cNvPr id="5" name="TextBox 4">
            <a:extLst>
              <a:ext uri="{FF2B5EF4-FFF2-40B4-BE49-F238E27FC236}">
                <a16:creationId xmlns:a16="http://schemas.microsoft.com/office/drawing/2014/main" id="{30B17A3F-5654-D545-02DC-97C9A0E2260A}"/>
              </a:ext>
            </a:extLst>
          </p:cNvPr>
          <p:cNvSpPr txBox="1"/>
          <p:nvPr/>
        </p:nvSpPr>
        <p:spPr>
          <a:xfrm>
            <a:off x="5985378" y="2619472"/>
            <a:ext cx="1305472" cy="923330"/>
          </a:xfrm>
          <a:prstGeom prst="rect">
            <a:avLst/>
          </a:prstGeom>
          <a:noFill/>
        </p:spPr>
        <p:txBody>
          <a:bodyPr wrap="square" rtlCol="0">
            <a:spAutoFit/>
          </a:bodyPr>
          <a:lstStyle/>
          <a:p>
            <a:pPr algn="ctr"/>
            <a:r>
              <a:rPr lang="en-US" dirty="0">
                <a:solidFill>
                  <a:srgbClr val="FF0000"/>
                </a:solidFill>
                <a:latin typeface="Arial" panose="020B0604020202020204" pitchFamily="34" charset="0"/>
                <a:cs typeface="Arial" panose="020B0604020202020204" pitchFamily="34" charset="0"/>
              </a:rPr>
              <a:t>Unit patch/logo</a:t>
            </a:r>
          </a:p>
          <a:p>
            <a:pPr algn="ctr"/>
            <a:r>
              <a:rPr lang="en-US" dirty="0">
                <a:solidFill>
                  <a:srgbClr val="FF0000"/>
                </a:solidFill>
                <a:latin typeface="Arial" panose="020B0604020202020204" pitchFamily="34" charset="0"/>
                <a:cs typeface="Arial" panose="020B0604020202020204" pitchFamily="34" charset="0"/>
              </a:rPr>
              <a:t>goes here</a:t>
            </a:r>
          </a:p>
        </p:txBody>
      </p:sp>
      <p:pic>
        <p:nvPicPr>
          <p:cNvPr id="10" name="Picture 9" descr="Logo&#10;&#10;Description automatically generated">
            <a:extLst>
              <a:ext uri="{FF2B5EF4-FFF2-40B4-BE49-F238E27FC236}">
                <a16:creationId xmlns:a16="http://schemas.microsoft.com/office/drawing/2014/main" id="{C8DE47E9-C735-3674-3629-8CF32A1B90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9484" y="72891"/>
            <a:ext cx="632549" cy="790469"/>
          </a:xfrm>
          <a:prstGeom prst="rect">
            <a:avLst/>
          </a:prstGeom>
        </p:spPr>
      </p:pic>
      <p:pic>
        <p:nvPicPr>
          <p:cNvPr id="16" name="Picture 16"/>
          <p:cNvPicPr>
            <a:picLocks noChangeAspect="1"/>
          </p:cNvPicPr>
          <p:nvPr/>
        </p:nvPicPr>
        <p:blipFill>
          <a:blip r:embed="rId4"/>
          <a:srcRect/>
          <a:stretch>
            <a:fillRect/>
          </a:stretch>
        </p:blipFill>
        <p:spPr>
          <a:xfrm>
            <a:off x="6074253" y="5284742"/>
            <a:ext cx="1188811" cy="1183096"/>
          </a:xfrm>
          <a:prstGeom prst="rect">
            <a:avLst/>
          </a:prstGeom>
        </p:spPr>
      </p:pic>
      <p:sp>
        <p:nvSpPr>
          <p:cNvPr id="20" name="TextBox 19">
            <a:extLst>
              <a:ext uri="{FF2B5EF4-FFF2-40B4-BE49-F238E27FC236}">
                <a16:creationId xmlns:a16="http://schemas.microsoft.com/office/drawing/2014/main" id="{BDA3CA07-D9A9-0EEB-2F07-333BF634636D}"/>
              </a:ext>
            </a:extLst>
          </p:cNvPr>
          <p:cNvSpPr txBox="1"/>
          <p:nvPr/>
        </p:nvSpPr>
        <p:spPr>
          <a:xfrm>
            <a:off x="101615" y="2390558"/>
            <a:ext cx="5482545" cy="6440225"/>
          </a:xfrm>
          <a:prstGeom prst="rect">
            <a:avLst/>
          </a:prstGeom>
          <a:noFill/>
        </p:spPr>
        <p:txBody>
          <a:bodyPr wrap="square" numCol="2" spcCol="274320" rtlCol="0">
            <a:spAutoFit/>
          </a:bodyPr>
          <a:lstStyle/>
          <a:p>
            <a:pPr marR="0" indent="111125">
              <a:spcBef>
                <a:spcPts val="0"/>
              </a:spcBef>
              <a:spcAft>
                <a:spcPts val="0"/>
              </a:spcAft>
            </a:pPr>
            <a:r>
              <a:rPr lang="en-US" sz="1240" dirty="0">
                <a:latin typeface="Arial" panose="020B0604020202020204" pitchFamily="34" charset="0"/>
                <a:cs typeface="Arial" panose="020B0604020202020204" pitchFamily="34" charset="0"/>
              </a:rPr>
              <a:t>On 1 November 2023, the Department of the Army IG published a major revision to </a:t>
            </a:r>
            <a:r>
              <a:rPr lang="en-US" sz="1240" b="1" dirty="0">
                <a:latin typeface="Arial" panose="020B0604020202020204" pitchFamily="34" charset="0"/>
                <a:cs typeface="Arial" panose="020B0604020202020204" pitchFamily="34" charset="0"/>
              </a:rPr>
              <a:t>Army Regulation 1-201</a:t>
            </a:r>
            <a:r>
              <a:rPr lang="en-US" sz="1240" dirty="0">
                <a:latin typeface="Arial" panose="020B0604020202020204" pitchFamily="34" charset="0"/>
                <a:cs typeface="Arial" panose="020B0604020202020204" pitchFamily="34" charset="0"/>
              </a:rPr>
              <a:t>, Army Inspections Policy. The updated regulation is effective 1 December 2023. </a:t>
            </a:r>
          </a:p>
          <a:p>
            <a:pPr marR="0" indent="111125">
              <a:spcBef>
                <a:spcPts val="0"/>
              </a:spcBef>
              <a:spcAft>
                <a:spcPts val="0"/>
              </a:spcAft>
            </a:pPr>
            <a:r>
              <a:rPr lang="en-US" sz="1240" dirty="0">
                <a:latin typeface="Arial" panose="020B0604020202020204" pitchFamily="34" charset="0"/>
                <a:cs typeface="Arial" panose="020B0604020202020204" pitchFamily="34" charset="0"/>
              </a:rPr>
              <a:t>Notably, the revised AR 1-201 has major implications for the Organizational Inspection Program, or OIP, which is an inspectable and mandatory program for all battalion-level and higher commands throughout all components of the Army.</a:t>
            </a:r>
          </a:p>
          <a:p>
            <a:pPr marR="0" indent="111125">
              <a:spcBef>
                <a:spcPts val="0"/>
              </a:spcBef>
              <a:spcAft>
                <a:spcPts val="0"/>
              </a:spcAft>
            </a:pPr>
            <a:r>
              <a:rPr lang="en-US" sz="1240" dirty="0">
                <a:latin typeface="Arial" panose="020B0604020202020204" pitchFamily="34" charset="0"/>
                <a:cs typeface="Arial" panose="020B0604020202020204" pitchFamily="34" charset="0"/>
              </a:rPr>
              <a:t>At the battalion and brigade level, OIP will be managed by the executive officer or second in command. </a:t>
            </a:r>
          </a:p>
          <a:p>
            <a:pPr marR="0" indent="111125">
              <a:spcBef>
                <a:spcPts val="0"/>
              </a:spcBef>
              <a:spcAft>
                <a:spcPts val="0"/>
              </a:spcAft>
            </a:pPr>
            <a:r>
              <a:rPr lang="en-US" sz="1240" dirty="0">
                <a:latin typeface="Arial" panose="020B0604020202020204" pitchFamily="34" charset="0"/>
                <a:cs typeface="Arial" panose="020B0604020202020204" pitchFamily="34" charset="0"/>
              </a:rPr>
              <a:t>At division and higher echelons, OIP is usually run by the chief of staff or operations officer. </a:t>
            </a:r>
          </a:p>
          <a:p>
            <a:pPr marR="0" indent="111125">
              <a:spcBef>
                <a:spcPts val="0"/>
              </a:spcBef>
              <a:spcAft>
                <a:spcPts val="0"/>
              </a:spcAft>
            </a:pPr>
            <a:r>
              <a:rPr lang="en-US" sz="1240" dirty="0">
                <a:latin typeface="Arial" panose="020B0604020202020204" pitchFamily="34" charset="0"/>
                <a:cs typeface="Arial" panose="020B0604020202020204" pitchFamily="34" charset="0"/>
              </a:rPr>
              <a:t>Inspectors general are expressly </a:t>
            </a:r>
            <a:r>
              <a:rPr lang="en-US" sz="1240" u="sng" dirty="0">
                <a:latin typeface="Arial" panose="020B0604020202020204" pitchFamily="34" charset="0"/>
                <a:cs typeface="Arial" panose="020B0604020202020204" pitchFamily="34" charset="0"/>
              </a:rPr>
              <a:t>prohibited</a:t>
            </a:r>
            <a:r>
              <a:rPr lang="en-US" sz="1240" dirty="0">
                <a:latin typeface="Arial" panose="020B0604020202020204" pitchFamily="34" charset="0"/>
                <a:cs typeface="Arial" panose="020B0604020202020204" pitchFamily="34" charset="0"/>
              </a:rPr>
              <a:t> from managing an OIP, but they </a:t>
            </a:r>
            <a:r>
              <a:rPr lang="en-US" sz="1240" u="sng" dirty="0">
                <a:latin typeface="Arial" panose="020B0604020202020204" pitchFamily="34" charset="0"/>
                <a:cs typeface="Arial" panose="020B0604020202020204" pitchFamily="34" charset="0"/>
              </a:rPr>
              <a:t>can</a:t>
            </a:r>
            <a:r>
              <a:rPr lang="en-US" sz="1240" dirty="0">
                <a:latin typeface="Arial" panose="020B0604020202020204" pitchFamily="34" charset="0"/>
                <a:cs typeface="Arial" panose="020B0604020202020204" pitchFamily="34" charset="0"/>
              </a:rPr>
              <a:t> provide guidance and expertise. </a:t>
            </a:r>
          </a:p>
          <a:p>
            <a:pPr marR="0" indent="111125">
              <a:spcBef>
                <a:spcPts val="0"/>
              </a:spcBef>
              <a:spcAft>
                <a:spcPts val="0"/>
              </a:spcAft>
            </a:pPr>
            <a:r>
              <a:rPr lang="en-US" sz="1240" i="1" dirty="0">
                <a:latin typeface="Arial" panose="020B0604020202020204" pitchFamily="34" charset="0"/>
                <a:cs typeface="Arial" panose="020B0604020202020204" pitchFamily="34" charset="0"/>
              </a:rPr>
              <a:t>(</a:t>
            </a:r>
            <a:r>
              <a:rPr lang="en-US" sz="1240" b="1" i="1" dirty="0">
                <a:latin typeface="Arial" panose="020B0604020202020204" pitchFamily="34" charset="0"/>
                <a:cs typeface="Arial" panose="020B0604020202020204" pitchFamily="34" charset="0"/>
              </a:rPr>
              <a:t>Note</a:t>
            </a:r>
            <a:r>
              <a:rPr lang="en-US" sz="1240" i="1" dirty="0">
                <a:latin typeface="Arial" panose="020B0604020202020204" pitchFamily="34" charset="0"/>
                <a:cs typeface="Arial" panose="020B0604020202020204" pitchFamily="34" charset="0"/>
              </a:rPr>
              <a:t>: The next revision of AR 20-1 will prohibit the use of Inspectors General as coordinators for the command’s Organizational Inspection Program.)</a:t>
            </a:r>
          </a:p>
          <a:p>
            <a:pPr marR="0" indent="111125">
              <a:spcBef>
                <a:spcPts val="0"/>
              </a:spcBef>
              <a:spcAft>
                <a:spcPts val="0"/>
              </a:spcAft>
            </a:pPr>
            <a:r>
              <a:rPr lang="en-US" sz="1240" dirty="0">
                <a:latin typeface="Arial" panose="020B0604020202020204" pitchFamily="34" charset="0"/>
                <a:cs typeface="Arial" panose="020B0604020202020204" pitchFamily="34" charset="0"/>
              </a:rPr>
              <a:t>                                                  </a:t>
            </a:r>
          </a:p>
          <a:p>
            <a:pPr marR="0" indent="111125">
              <a:spcBef>
                <a:spcPts val="0"/>
              </a:spcBef>
              <a:spcAft>
                <a:spcPts val="0"/>
              </a:spcAft>
            </a:pPr>
            <a:r>
              <a:rPr lang="en-US" sz="1240" dirty="0">
                <a:latin typeface="Arial" panose="020B0604020202020204" pitchFamily="34" charset="0"/>
                <a:cs typeface="Arial" panose="020B0604020202020204" pitchFamily="34" charset="0"/>
              </a:rPr>
              <a:t>  </a:t>
            </a:r>
          </a:p>
          <a:p>
            <a:pPr marR="0" indent="111125">
              <a:spcBef>
                <a:spcPts val="0"/>
              </a:spcBef>
              <a:spcAft>
                <a:spcPts val="0"/>
              </a:spcAft>
            </a:pPr>
            <a:r>
              <a:rPr lang="en-US" sz="1240" dirty="0">
                <a:latin typeface="Arial" panose="020B0604020202020204" pitchFamily="34" charset="0"/>
                <a:cs typeface="Arial" panose="020B0604020202020204" pitchFamily="34" charset="0"/>
              </a:rPr>
              <a:t>AR 1-201 also restores Subsequent Command Inspections (SCI), which are the follow-up to Initial Command Inspections (ICI), conducted shortly after an officer takes command of a unit. SCIs were eliminated in 2018.</a:t>
            </a:r>
          </a:p>
          <a:p>
            <a:pPr marR="0" indent="111125">
              <a:spcBef>
                <a:spcPts val="0"/>
              </a:spcBef>
              <a:spcAft>
                <a:spcPts val="0"/>
              </a:spcAft>
            </a:pPr>
            <a:r>
              <a:rPr lang="en-US" sz="1240" dirty="0">
                <a:latin typeface="Arial" panose="020B0604020202020204" pitchFamily="34" charset="0"/>
                <a:cs typeface="Arial" panose="020B0604020202020204" pitchFamily="34" charset="0"/>
              </a:rPr>
              <a:t>The primary purpose of the Subsequent Command Inspection is to follow up and ensure issues noted during the ICI have been corrected. If deficiencies found during the ICI are determined to be minor, the requirement to conduct the SCI may be waived by the first general officer in the chain of command.</a:t>
            </a:r>
          </a:p>
          <a:p>
            <a:pPr marR="0" indent="111125">
              <a:spcBef>
                <a:spcPts val="0"/>
              </a:spcBef>
              <a:spcAft>
                <a:spcPts val="0"/>
              </a:spcAft>
            </a:pPr>
            <a:r>
              <a:rPr lang="en-US" sz="1240" dirty="0">
                <a:latin typeface="Arial" panose="020B0604020202020204" pitchFamily="34" charset="0"/>
                <a:cs typeface="Arial" panose="020B0604020202020204" pitchFamily="34" charset="0"/>
              </a:rPr>
              <a:t>As a reminder to all unit commanders, staff members, and OIP coordinators, inspections are </a:t>
            </a:r>
            <a:r>
              <a:rPr lang="en-US" sz="1240" b="1" u="sng" dirty="0">
                <a:latin typeface="Arial" panose="020B0604020202020204" pitchFamily="34" charset="0"/>
                <a:cs typeface="Arial" panose="020B0604020202020204" pitchFamily="34" charset="0"/>
              </a:rPr>
              <a:t>never</a:t>
            </a:r>
            <a:r>
              <a:rPr lang="en-US" sz="1240" dirty="0">
                <a:latin typeface="Arial" panose="020B0604020202020204" pitchFamily="34" charset="0"/>
                <a:cs typeface="Arial" panose="020B0604020202020204" pitchFamily="34" charset="0"/>
              </a:rPr>
              <a:t> meant to be punitive. ICIs and SCIs are not just tools used to gauge readiness levels, but they can also be used to teach and train commanders about what right looks like.</a:t>
            </a:r>
          </a:p>
          <a:p>
            <a:pPr marR="0" indent="111125">
              <a:spcBef>
                <a:spcPts val="0"/>
              </a:spcBef>
              <a:spcAft>
                <a:spcPts val="0"/>
              </a:spcAft>
            </a:pPr>
            <a:r>
              <a:rPr lang="en-US" sz="1240" dirty="0">
                <a:latin typeface="Arial" panose="020B0604020202020204" pitchFamily="34" charset="0"/>
                <a:cs typeface="Arial" panose="020B0604020202020204" pitchFamily="34" charset="0"/>
              </a:rPr>
              <a:t>For more information on Army Inspections and the Organizational Inspection Program, go to the Army IG website at </a:t>
            </a:r>
            <a:r>
              <a:rPr lang="en-US" sz="1240" b="1" dirty="0">
                <a:solidFill>
                  <a:schemeClr val="accent1"/>
                </a:solidFill>
                <a:latin typeface="Arial" panose="020B0604020202020204" pitchFamily="34" charset="0"/>
                <a:cs typeface="Arial" panose="020B0604020202020204" pitchFamily="34" charset="0"/>
              </a:rPr>
              <a:t>ig.army.mil</a:t>
            </a:r>
            <a:r>
              <a:rPr lang="en-US" sz="1240" dirty="0">
                <a:latin typeface="Arial" panose="020B0604020202020204" pitchFamily="34" charset="0"/>
                <a:cs typeface="Arial" panose="020B0604020202020204" pitchFamily="34" charset="0"/>
              </a:rPr>
              <a:t> – and also talk to your local IG.</a:t>
            </a:r>
          </a:p>
        </p:txBody>
      </p:sp>
      <p:pic>
        <p:nvPicPr>
          <p:cNvPr id="17" name="Picture 1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07336" y="8366882"/>
            <a:ext cx="1211463" cy="1210036"/>
          </a:xfrm>
          <a:prstGeom prst="rect">
            <a:avLst/>
          </a:prstGeom>
        </p:spPr>
      </p:pic>
      <p:sp>
        <p:nvSpPr>
          <p:cNvPr id="34" name="TextBox 33">
            <a:extLst>
              <a:ext uri="{FF2B5EF4-FFF2-40B4-BE49-F238E27FC236}">
                <a16:creationId xmlns:a16="http://schemas.microsoft.com/office/drawing/2014/main" id="{2932C0CB-D714-F5C9-34EB-7DCDA95A7DDF}"/>
              </a:ext>
            </a:extLst>
          </p:cNvPr>
          <p:cNvSpPr txBox="1"/>
          <p:nvPr/>
        </p:nvSpPr>
        <p:spPr>
          <a:xfrm>
            <a:off x="6250440" y="9558138"/>
            <a:ext cx="925253" cy="261610"/>
          </a:xfrm>
          <a:prstGeom prst="rect">
            <a:avLst/>
          </a:prstGeom>
          <a:noFill/>
        </p:spPr>
        <p:txBody>
          <a:bodyPr wrap="none" rtlCol="0">
            <a:spAutoFit/>
          </a:bodyPr>
          <a:lstStyle/>
          <a:p>
            <a:r>
              <a:rPr lang="en-US" sz="1100" cap="small" dirty="0">
                <a:latin typeface="Arial" panose="020B0604020202020204" pitchFamily="34" charset="0"/>
                <a:cs typeface="Arial" panose="020B0604020202020204" pitchFamily="34" charset="0"/>
              </a:rPr>
              <a:t>IG.army.mil</a:t>
            </a:r>
          </a:p>
        </p:txBody>
      </p:sp>
      <p:sp>
        <p:nvSpPr>
          <p:cNvPr id="6" name="TextBox 5">
            <a:extLst>
              <a:ext uri="{FF2B5EF4-FFF2-40B4-BE49-F238E27FC236}">
                <a16:creationId xmlns:a16="http://schemas.microsoft.com/office/drawing/2014/main" id="{51B0C20E-87BD-B448-1CD0-88A774D450B5}"/>
              </a:ext>
            </a:extLst>
          </p:cNvPr>
          <p:cNvSpPr txBox="1"/>
          <p:nvPr/>
        </p:nvSpPr>
        <p:spPr>
          <a:xfrm>
            <a:off x="6928" y="1314457"/>
            <a:ext cx="7765472" cy="954107"/>
          </a:xfrm>
          <a:prstGeom prst="rect">
            <a:avLst/>
          </a:prstGeom>
          <a:noFill/>
        </p:spPr>
        <p:txBody>
          <a:bodyPr wrap="square">
            <a:spAutoFit/>
          </a:bodyPr>
          <a:lstStyle/>
          <a:p>
            <a:pPr algn="ctr"/>
            <a:r>
              <a:rPr lang="en-US" sz="2800" b="1" dirty="0">
                <a:latin typeface="Arial" panose="020B0604020202020204" pitchFamily="34" charset="0"/>
                <a:cs typeface="Arial" panose="020B0604020202020204" pitchFamily="34" charset="0"/>
              </a:rPr>
              <a:t>Major revisions to AR 1-201 and the </a:t>
            </a:r>
            <a:r>
              <a:rPr lang="en-US" sz="2800" b="1" u="sng" dirty="0">
                <a:latin typeface="Arial" panose="020B0604020202020204" pitchFamily="34" charset="0"/>
                <a:cs typeface="Arial" panose="020B0604020202020204" pitchFamily="34" charset="0"/>
              </a:rPr>
              <a:t>Organizational Inspection Program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D7794D7ACBF31B46B052BF8A31EE8793" ma:contentTypeVersion="10" ma:contentTypeDescription="Create a new document." ma:contentTypeScope="" ma:versionID="77e165e637fc311b2e502856f301ed40">
  <xsd:schema xmlns:xsd="http://www.w3.org/2001/XMLSchema" xmlns:xs="http://www.w3.org/2001/XMLSchema" xmlns:p="http://schemas.microsoft.com/office/2006/metadata/properties" xmlns:ns2="ee8c200f-5b40-4309-82ff-5af4db5b0849" xmlns:ns3="a686c01d-9b03-4e21-a79d-80911fbbfba7" xmlns:ns4="http://schemas.microsoft.com/sharepoint/v4" targetNamespace="http://schemas.microsoft.com/office/2006/metadata/properties" ma:root="true" ma:fieldsID="7bd16d567848d38cc936a084c0d9c9ea" ns2:_="" ns3:_="" ns4:_="">
    <xsd:import namespace="ee8c200f-5b40-4309-82ff-5af4db5b0849"/>
    <xsd:import namespace="a686c01d-9b03-4e21-a79d-80911fbbfba7"/>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ForSignature" minOccurs="0"/>
                <xsd:element ref="ns4:IconOverlay"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8c200f-5b40-4309-82ff-5af4db5b084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686c01d-9b03-4e21-a79d-80911fbbfba7" elementFormDefault="qualified">
    <xsd:import namespace="http://schemas.microsoft.com/office/2006/documentManagement/types"/>
    <xsd:import namespace="http://schemas.microsoft.com/office/infopath/2007/PartnerControls"/>
    <xsd:element name="ForSignature" ma:index="11" nillable="true" ma:displayName="For Signature?" ma:default="0" ma:description="Indicates if the document requires a signature." ma:internalName="ForSignatur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4"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ForSignature xmlns="a686c01d-9b03-4e21-a79d-80911fbbfba7">false</ForSignature>
    <_dlc_DocId xmlns="ee8c200f-5b40-4309-82ff-5af4db5b0849">GEARS-536684992-1376938</_dlc_DocId>
    <_dlc_DocIdUrl xmlns="ee8c200f-5b40-4309-82ff-5af4db5b0849">
      <Url>https://army.deps.mil/netcom/sites/GEARS/Live/_layouts/15/DocIdRedir.aspx?ID=GEARS-536684992-1376938</Url>
      <Description>GEARS-536684992-1376938</Description>
    </_dlc_DocIdUrl>
  </documentManagement>
</p:properties>
</file>

<file path=customXml/itemProps1.xml><?xml version="1.0" encoding="utf-8"?>
<ds:datastoreItem xmlns:ds="http://schemas.openxmlformats.org/officeDocument/2006/customXml" ds:itemID="{9410E8D4-3DB3-420F-BE0C-AC27032FC5D5}">
  <ds:schemaRefs>
    <ds:schemaRef ds:uri="http://schemas.microsoft.com/sharepoint/v3/contenttype/forms"/>
  </ds:schemaRefs>
</ds:datastoreItem>
</file>

<file path=customXml/itemProps2.xml><?xml version="1.0" encoding="utf-8"?>
<ds:datastoreItem xmlns:ds="http://schemas.openxmlformats.org/officeDocument/2006/customXml" ds:itemID="{3EE50C88-4FD1-49B6-8D77-1EE3B7E7404B}">
  <ds:schemaRefs>
    <ds:schemaRef ds:uri="http://schemas.microsoft.com/sharepoint/events"/>
  </ds:schemaRefs>
</ds:datastoreItem>
</file>

<file path=customXml/itemProps3.xml><?xml version="1.0" encoding="utf-8"?>
<ds:datastoreItem xmlns:ds="http://schemas.openxmlformats.org/officeDocument/2006/customXml" ds:itemID="{DCD6F562-A4B2-4215-A5FB-85C38731A3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e8c200f-5b40-4309-82ff-5af4db5b0849"/>
    <ds:schemaRef ds:uri="a686c01d-9b03-4e21-a79d-80911fbbfba7"/>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39EC3EA-AEB4-40FD-804B-4CC736E7884E}">
  <ds:schemaRefs>
    <ds:schemaRef ds:uri="http://schemas.microsoft.com/office/2006/metadata/properties"/>
    <ds:schemaRef ds:uri="http://schemas.microsoft.com/office/infopath/2007/PartnerControls"/>
    <ds:schemaRef ds:uri="http://schemas.microsoft.com/sharepoint/v4"/>
    <ds:schemaRef ds:uri="a686c01d-9b03-4e21-a79d-80911fbbfba7"/>
    <ds:schemaRef ds:uri="ee8c200f-5b40-4309-82ff-5af4db5b0849"/>
  </ds:schemaRefs>
</ds:datastoreItem>
</file>

<file path=docProps/app.xml><?xml version="1.0" encoding="utf-8"?>
<Properties xmlns="http://schemas.openxmlformats.org/officeDocument/2006/extended-properties" xmlns:vt="http://schemas.openxmlformats.org/officeDocument/2006/docPropsVTypes">
  <TotalTime>3271</TotalTime>
  <Words>462</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and White Photography Sectioned Newsletter Page A4 Design</dc:title>
  <dc:creator>Chassin, Dorie R CIV HQDA DAIG</dc:creator>
  <cp:lastModifiedBy>Ruyle, Thomas M CIV HQDA DAIG</cp:lastModifiedBy>
  <cp:revision>74</cp:revision>
  <cp:lastPrinted>2023-03-14T16:23:16Z</cp:lastPrinted>
  <dcterms:created xsi:type="dcterms:W3CDTF">2006-08-16T00:00:00Z</dcterms:created>
  <dcterms:modified xsi:type="dcterms:W3CDTF">2024-05-01T14:32:20Z</dcterms:modified>
  <dc:identifier>DAFbUSDdRHE</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0x010100D7794D7ACBF31B46B052BF8A31EE8793</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55e54503-fbba-47e3-9b77-d34ee61d7e6d</vt:lpwstr>
  </property>
  <property fmtid="{D5CDD505-2E9C-101B-9397-08002B2CF9AE}" pid="6" name="TitusGUID">
    <vt:lpwstr>3d898513-948d-4fc1-8594-fee49e099fee</vt:lpwstr>
  </property>
  <property fmtid="{D5CDD505-2E9C-101B-9397-08002B2CF9AE}" pid="7" name="Classification">
    <vt:lpwstr>NO CLASSIFICATION REQUIRED</vt:lpwstr>
  </property>
</Properties>
</file>